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0" r:id="rId4"/>
    <p:sldId id="281" r:id="rId5"/>
    <p:sldId id="291" r:id="rId6"/>
    <p:sldId id="293" r:id="rId7"/>
    <p:sldId id="294" r:id="rId8"/>
    <p:sldId id="295" r:id="rId9"/>
    <p:sldId id="296" r:id="rId10"/>
    <p:sldId id="297" r:id="rId11"/>
    <p:sldId id="298" r:id="rId12"/>
    <p:sldId id="299" r:id="rId13"/>
    <p:sldId id="300" r:id="rId14"/>
    <p:sldId id="301" r:id="rId15"/>
    <p:sldId id="302" r:id="rId16"/>
    <p:sldId id="303"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2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27/03/2023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27/03/2023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27/03/2023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27/03/2023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27/03/2023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27/03/2023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27/03/2023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27/03/2023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27/03/2023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27/03/2023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27/03/2023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27/03/2023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xmlns=""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xmlns=""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xmlns=""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sp>
        <p:nvSpPr>
          <p:cNvPr id="10" name="Rectangle 9">
            <a:extLst>
              <a:ext uri="{FF2B5EF4-FFF2-40B4-BE49-F238E27FC236}">
                <a16:creationId xmlns:a16="http://schemas.microsoft.com/office/drawing/2014/main" xmlns=""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xmlns=""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xmlns="" id="{B46F5AEB-5EF8-495E-97C3-D51D6A6A9F31}"/>
              </a:ext>
            </a:extLst>
          </p:cNvPr>
          <p:cNvSpPr/>
          <p:nvPr/>
        </p:nvSpPr>
        <p:spPr>
          <a:xfrm>
            <a:off x="5292080" y="5198852"/>
            <a:ext cx="2850852"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Framework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sz="2600" b="1" dirty="0"/>
          </a:p>
          <a:p>
            <a:pPr>
              <a:buFont typeface="Wingdings" panose="05000000000000000000" pitchFamily="2" charset="2"/>
              <a:buChar char="ü"/>
            </a:pPr>
            <a:r>
              <a:rPr lang="fr-FR" sz="3400" b="1" dirty="0" err="1"/>
              <a:t>resources</a:t>
            </a:r>
            <a:endParaRPr lang="fr-FR" sz="3400" b="1" dirty="0"/>
          </a:p>
          <a:p>
            <a:pPr marL="0" indent="0">
              <a:buNone/>
            </a:pPr>
            <a:r>
              <a:rPr lang="fr-FR" sz="2900" dirty="0"/>
              <a:t>Le dossier </a:t>
            </a:r>
            <a:r>
              <a:rPr lang="fr-FR" sz="2900" dirty="0" err="1"/>
              <a:t>resources</a:t>
            </a:r>
            <a:r>
              <a:rPr lang="fr-FR" sz="2900" dirty="0"/>
              <a:t> contient de nombreuses choses diverses. Principalement pour les autres fichiers de notre application qui ne sont pas du code PHP.</a:t>
            </a:r>
          </a:p>
          <a:p>
            <a:pPr marL="0" indent="0">
              <a:buNone/>
            </a:pPr>
            <a:r>
              <a:rPr lang="fr-FR" sz="2900" dirty="0"/>
              <a:t>Le dossier </a:t>
            </a:r>
            <a:r>
              <a:rPr lang="fr-FR" sz="2900" dirty="0" err="1"/>
              <a:t>resources</a:t>
            </a:r>
            <a:r>
              <a:rPr lang="fr-FR" sz="2900" dirty="0"/>
              <a:t>/</a:t>
            </a:r>
            <a:r>
              <a:rPr lang="fr-FR" sz="2900" dirty="0" err="1"/>
              <a:t>js</a:t>
            </a:r>
            <a:r>
              <a:rPr lang="fr-FR" sz="2900" dirty="0"/>
              <a:t> et </a:t>
            </a:r>
            <a:r>
              <a:rPr lang="fr-FR" sz="2900" dirty="0" err="1"/>
              <a:t>resources</a:t>
            </a:r>
            <a:r>
              <a:rPr lang="fr-FR" sz="2900" dirty="0"/>
              <a:t>/</a:t>
            </a:r>
            <a:r>
              <a:rPr lang="fr-FR" sz="2900" dirty="0" err="1"/>
              <a:t>sass</a:t>
            </a:r>
            <a:r>
              <a:rPr lang="fr-FR" sz="2900" dirty="0"/>
              <a:t> contient des fichiers pré-CSS et pré-JS avant leur compilation</a:t>
            </a:r>
            <a:r>
              <a:rPr lang="fr-FR" sz="2900"/>
              <a:t>. </a:t>
            </a:r>
            <a:endParaRPr lang="fr-FR" sz="2900" smtClean="0"/>
          </a:p>
          <a:p>
            <a:pPr marL="0" indent="0">
              <a:buNone/>
            </a:pPr>
            <a:r>
              <a:rPr lang="fr-FR" sz="2900" smtClean="0"/>
              <a:t>Le </a:t>
            </a:r>
            <a:r>
              <a:rPr lang="fr-FR" sz="2900" dirty="0"/>
              <a:t>dossier </a:t>
            </a:r>
            <a:r>
              <a:rPr lang="fr-FR" sz="2900" dirty="0" err="1"/>
              <a:t>resources</a:t>
            </a:r>
            <a:r>
              <a:rPr lang="fr-FR" sz="2900" dirty="0"/>
              <a:t>/</a:t>
            </a:r>
            <a:r>
              <a:rPr lang="fr-FR" sz="2900" dirty="0" err="1"/>
              <a:t>lang</a:t>
            </a:r>
            <a:r>
              <a:rPr lang="fr-FR" sz="2900" dirty="0"/>
              <a:t> contient les fichiers de traduction pour votre application. Ils ne vous seront utiles que si vous souhaitez créer un site </a:t>
            </a:r>
            <a:r>
              <a:rPr lang="fr-FR" sz="2900" dirty="0" err="1"/>
              <a:t>multi-lingue</a:t>
            </a:r>
            <a:r>
              <a:rPr lang="fr-FR" sz="2900" dirty="0"/>
              <a:t>.</a:t>
            </a:r>
          </a:p>
          <a:p>
            <a:pPr marL="0" indent="0">
              <a:buNone/>
            </a:pPr>
            <a:r>
              <a:rPr lang="fr-FR" sz="2900" dirty="0"/>
              <a:t>Le dossier </a:t>
            </a:r>
            <a:r>
              <a:rPr lang="fr-FR" sz="2900" dirty="0" err="1"/>
              <a:t>resources</a:t>
            </a:r>
            <a:r>
              <a:rPr lang="fr-FR" sz="2900" dirty="0"/>
              <a:t>/</a:t>
            </a:r>
            <a:r>
              <a:rPr lang="fr-FR" sz="2900" dirty="0" err="1"/>
              <a:t>views</a:t>
            </a:r>
            <a:r>
              <a:rPr lang="fr-FR" sz="2900" dirty="0"/>
              <a:t> contient les vues de votre application. Les vues sont des fichiers majoritairement composés de HTML et sont chargés de la partie affichage de votre site. C'est l'un des dossiers les plus importants après le dossier app.</a:t>
            </a:r>
          </a:p>
        </p:txBody>
      </p:sp>
    </p:spTree>
    <p:extLst>
      <p:ext uri="{BB962C8B-B14F-4D97-AF65-F5344CB8AC3E}">
        <p14:creationId xmlns:p14="http://schemas.microsoft.com/office/powerpoint/2010/main" val="3291548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sz="2600" b="1" dirty="0"/>
          </a:p>
          <a:p>
            <a:pPr>
              <a:buFont typeface="Wingdings" panose="05000000000000000000" pitchFamily="2" charset="2"/>
              <a:buChar char="ü"/>
            </a:pPr>
            <a:r>
              <a:rPr lang="fr-FR" sz="3400" b="1" dirty="0"/>
              <a:t>routes</a:t>
            </a:r>
          </a:p>
          <a:p>
            <a:pPr marL="0" indent="0">
              <a:buNone/>
            </a:pPr>
            <a:r>
              <a:rPr lang="fr-FR" sz="2900" dirty="0"/>
              <a:t>Si vous avez l'habitude d'une architecture PHP simple : https://mon-site.com/contact.php exécute le code situé dans </a:t>
            </a:r>
            <a:r>
              <a:rPr lang="fr-FR" sz="2900" dirty="0" err="1"/>
              <a:t>contact.php</a:t>
            </a:r>
            <a:r>
              <a:rPr lang="fr-FR" sz="2900" dirty="0"/>
              <a:t> et https://mon-site.com/compte.php exécute </a:t>
            </a:r>
            <a:r>
              <a:rPr lang="fr-FR" sz="2900" dirty="0" err="1"/>
              <a:t>compte.php</a:t>
            </a:r>
            <a:r>
              <a:rPr lang="fr-FR" sz="2900" dirty="0"/>
              <a:t>. Dans une architecture MVC comme celle de </a:t>
            </a:r>
            <a:r>
              <a:rPr lang="fr-FR" sz="2900" dirty="0" err="1"/>
              <a:t>Laravel</a:t>
            </a:r>
            <a:r>
              <a:rPr lang="fr-FR" sz="2900" dirty="0"/>
              <a:t>, toutes les requêtes des utilisateurs arrivent via le fichier public/</a:t>
            </a:r>
            <a:r>
              <a:rPr lang="fr-FR" sz="2900" dirty="0" err="1"/>
              <a:t>index.php</a:t>
            </a:r>
            <a:r>
              <a:rPr lang="fr-FR" sz="2900" dirty="0"/>
              <a:t> il est donc nécessaire de faire le lien entre l'URL entrée par le visiteur (« /contact », « /mon-compte »…) et le code qui sera exécuté. C'est dans le fichier routes/</a:t>
            </a:r>
            <a:r>
              <a:rPr lang="fr-FR" sz="2900" dirty="0" err="1"/>
              <a:t>web.php</a:t>
            </a:r>
            <a:r>
              <a:rPr lang="fr-FR" sz="2900" dirty="0"/>
              <a:t> que vous allez configurer ce lien. </a:t>
            </a:r>
          </a:p>
          <a:p>
            <a:pPr marL="0" indent="0">
              <a:buNone/>
            </a:pPr>
            <a:endParaRPr lang="fr-FR" sz="2900" dirty="0"/>
          </a:p>
          <a:p>
            <a:pPr marL="0" indent="0">
              <a:buNone/>
            </a:pPr>
            <a:r>
              <a:rPr lang="fr-FR" sz="2900" dirty="0"/>
              <a:t>Si vous souhaitez développer une API, le fichier routes/</a:t>
            </a:r>
            <a:r>
              <a:rPr lang="fr-FR" sz="2900" dirty="0" err="1"/>
              <a:t>api.php</a:t>
            </a:r>
            <a:r>
              <a:rPr lang="fr-FR" sz="2900" dirty="0"/>
              <a:t> sera l'endroit où mettre vos liens. Si vous souhaitez mettre en place des actions en ligne de commande pour votre application, ce sera le fichier routes/</a:t>
            </a:r>
            <a:r>
              <a:rPr lang="fr-FR" sz="2900" dirty="0" err="1"/>
              <a:t>console.php</a:t>
            </a:r>
            <a:r>
              <a:rPr lang="fr-FR" sz="2900" dirty="0"/>
              <a:t>. Et si vous souhaitez envoyer des messages avec des </a:t>
            </a:r>
            <a:r>
              <a:rPr lang="fr-FR" sz="2900" dirty="0" err="1"/>
              <a:t>websockets</a:t>
            </a:r>
            <a:r>
              <a:rPr lang="fr-FR" sz="2900" dirty="0"/>
              <a:t> à vos visiteurs, ce sera le fichier routes/</a:t>
            </a:r>
            <a:r>
              <a:rPr lang="fr-FR" sz="2900" dirty="0" err="1"/>
              <a:t>channel.php</a:t>
            </a:r>
            <a:r>
              <a:rPr lang="fr-FR" sz="2900" dirty="0"/>
              <a:t>. Mais ces trois fichiers ne sont pas indispensable contrairement au fichier routes/</a:t>
            </a:r>
            <a:r>
              <a:rPr lang="fr-FR" sz="2900" dirty="0" err="1"/>
              <a:t>web.php</a:t>
            </a:r>
            <a:r>
              <a:rPr lang="fr-FR" sz="2900" dirty="0"/>
              <a:t>.</a:t>
            </a:r>
          </a:p>
        </p:txBody>
      </p:sp>
    </p:spTree>
    <p:extLst>
      <p:ext uri="{BB962C8B-B14F-4D97-AF65-F5344CB8AC3E}">
        <p14:creationId xmlns:p14="http://schemas.microsoft.com/office/powerpoint/2010/main" val="4279573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sz="2600" b="1" dirty="0"/>
          </a:p>
          <a:p>
            <a:pPr>
              <a:buFont typeface="Wingdings" panose="05000000000000000000" pitchFamily="2" charset="2"/>
              <a:buChar char="ü"/>
            </a:pPr>
            <a:r>
              <a:rPr lang="fr-FR" sz="3400" b="1" dirty="0" err="1"/>
              <a:t>storage</a:t>
            </a:r>
            <a:endParaRPr lang="fr-FR" sz="3400" b="1" dirty="0"/>
          </a:p>
          <a:p>
            <a:pPr marL="0" indent="0">
              <a:buNone/>
            </a:pPr>
            <a:r>
              <a:rPr lang="fr-FR" sz="2900" dirty="0"/>
              <a:t>Le dossier </a:t>
            </a:r>
            <a:r>
              <a:rPr lang="fr-FR" sz="2900" dirty="0" err="1"/>
              <a:t>storage</a:t>
            </a:r>
            <a:r>
              <a:rPr lang="fr-FR" sz="2900" dirty="0"/>
              <a:t>/app contient tous les fichiers générés par votre application, par exemple des factures PDF, les photos de profil de vos utilisateurs, etc.</a:t>
            </a:r>
          </a:p>
          <a:p>
            <a:pPr marL="0" indent="0">
              <a:buNone/>
            </a:pPr>
            <a:endParaRPr lang="fr-FR" sz="2900" dirty="0"/>
          </a:p>
          <a:p>
            <a:pPr marL="0" indent="0">
              <a:buNone/>
            </a:pPr>
            <a:r>
              <a:rPr lang="fr-FR" sz="2900" dirty="0"/>
              <a:t>Le dossier </a:t>
            </a:r>
            <a:r>
              <a:rPr lang="fr-FR" sz="2900" dirty="0" err="1"/>
              <a:t>storage</a:t>
            </a:r>
            <a:r>
              <a:rPr lang="fr-FR" sz="2900" dirty="0"/>
              <a:t>/</a:t>
            </a:r>
            <a:r>
              <a:rPr lang="fr-FR" sz="2900" dirty="0" err="1"/>
              <a:t>framework</a:t>
            </a:r>
            <a:r>
              <a:rPr lang="fr-FR" sz="2900" dirty="0"/>
              <a:t> contient des fichiers utilisés uniquement par le </a:t>
            </a:r>
            <a:r>
              <a:rPr lang="fr-FR" sz="2900" dirty="0" err="1"/>
              <a:t>framework</a:t>
            </a:r>
            <a:r>
              <a:rPr lang="fr-FR" sz="2900" dirty="0"/>
              <a:t>. Il est recommandé de ne pas ajouter ou supprimer de fichiers à ce dossier.</a:t>
            </a:r>
          </a:p>
          <a:p>
            <a:pPr marL="0" indent="0">
              <a:buNone/>
            </a:pPr>
            <a:endParaRPr lang="fr-FR" sz="2900" dirty="0"/>
          </a:p>
          <a:p>
            <a:pPr marL="0" indent="0">
              <a:buNone/>
            </a:pPr>
            <a:r>
              <a:rPr lang="fr-FR" sz="2900" dirty="0"/>
              <a:t>Enfin, le dossier </a:t>
            </a:r>
            <a:r>
              <a:rPr lang="fr-FR" sz="2900" dirty="0" err="1"/>
              <a:t>storage</a:t>
            </a:r>
            <a:r>
              <a:rPr lang="fr-FR" sz="2900" dirty="0"/>
              <a:t>/logs contient les fichiers de logs de votre application. Les fichiers de logs contiennent des informations sur l'activité de votre application. Par défaut, </a:t>
            </a:r>
            <a:r>
              <a:rPr lang="fr-FR" sz="2900" dirty="0" err="1"/>
              <a:t>Laravel</a:t>
            </a:r>
            <a:r>
              <a:rPr lang="fr-FR" sz="2900" dirty="0"/>
              <a:t> enregistrera dans un fichier </a:t>
            </a:r>
            <a:r>
              <a:rPr lang="fr-FR" sz="2900" dirty="0" err="1"/>
              <a:t>storage</a:t>
            </a:r>
            <a:r>
              <a:rPr lang="fr-FR" sz="2900" dirty="0"/>
              <a:t>/logs/laravel-YYYY-MM-DD.log tous les problèmes rencontrés par votre application : très utile pour comprendre pourquoi votre site ne fonctionne pas par exemple.</a:t>
            </a:r>
          </a:p>
        </p:txBody>
      </p:sp>
    </p:spTree>
    <p:extLst>
      <p:ext uri="{BB962C8B-B14F-4D97-AF65-F5344CB8AC3E}">
        <p14:creationId xmlns:p14="http://schemas.microsoft.com/office/powerpoint/2010/main" val="778552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sz="2600" b="1" dirty="0"/>
          </a:p>
          <a:p>
            <a:pPr>
              <a:lnSpc>
                <a:spcPct val="90000"/>
              </a:lnSpc>
              <a:buFont typeface="Wingdings" panose="05000000000000000000" pitchFamily="2" charset="2"/>
              <a:buChar char="ü"/>
            </a:pPr>
            <a:r>
              <a:rPr lang="fr-FR" sz="2600" b="1" dirty="0"/>
              <a:t>tests</a:t>
            </a:r>
          </a:p>
          <a:p>
            <a:pPr marL="0" indent="0">
              <a:buNone/>
            </a:pPr>
            <a:r>
              <a:rPr lang="fr-FR" sz="2400" dirty="0"/>
              <a:t>Les tests sont un moyen rapide et automatisé de vérifier que votre application fonctionne comme vous le souhaitez. Si votre application commence à grossir, il est important de comprendre comment fonctionne les tests en programmation.</a:t>
            </a:r>
          </a:p>
          <a:p>
            <a:pPr>
              <a:lnSpc>
                <a:spcPct val="90000"/>
              </a:lnSpc>
              <a:buFont typeface="Wingdings" panose="05000000000000000000" pitchFamily="2" charset="2"/>
              <a:buChar char="ü"/>
            </a:pPr>
            <a:r>
              <a:rPr lang="fr-FR" sz="2600" b="1" dirty="0" err="1"/>
              <a:t>vendor</a:t>
            </a:r>
            <a:endParaRPr lang="fr-FR" sz="2600" b="1" dirty="0"/>
          </a:p>
          <a:p>
            <a:pPr marL="0" indent="0">
              <a:buNone/>
            </a:pPr>
            <a:r>
              <a:rPr lang="fr-FR" sz="2400" dirty="0"/>
              <a:t>Le dossier </a:t>
            </a:r>
            <a:r>
              <a:rPr lang="fr-FR" sz="2400" dirty="0" err="1"/>
              <a:t>vendor</a:t>
            </a:r>
            <a:r>
              <a:rPr lang="fr-FR" sz="2400" dirty="0"/>
              <a:t> contient toutes les dépendances PHP téléchargées par Composer. Vous pouvez par exemple retrouver dans </a:t>
            </a:r>
            <a:r>
              <a:rPr lang="fr-FR" sz="2400" dirty="0" err="1"/>
              <a:t>vendor</a:t>
            </a:r>
            <a:r>
              <a:rPr lang="fr-FR" sz="2400" dirty="0"/>
              <a:t>/</a:t>
            </a:r>
            <a:r>
              <a:rPr lang="fr-FR" sz="2400" dirty="0" err="1"/>
              <a:t>laravel</a:t>
            </a:r>
            <a:r>
              <a:rPr lang="fr-FR" sz="2400" dirty="0"/>
              <a:t>/</a:t>
            </a:r>
            <a:r>
              <a:rPr lang="fr-FR" sz="2400" dirty="0" err="1"/>
              <a:t>framework</a:t>
            </a:r>
            <a:r>
              <a:rPr lang="fr-FR" sz="2400" dirty="0"/>
              <a:t> le code source de </a:t>
            </a:r>
            <a:r>
              <a:rPr lang="fr-FR" sz="2400" dirty="0" err="1"/>
              <a:t>Laravel</a:t>
            </a:r>
            <a:r>
              <a:rPr lang="fr-FR" sz="2400" dirty="0"/>
              <a:t>. Vous ne devez jamais changer les fichiers de ce dossier, car ces modifications seront écrasées par Composer à la prochaine mise à jour.</a:t>
            </a:r>
          </a:p>
        </p:txBody>
      </p:sp>
    </p:spTree>
    <p:extLst>
      <p:ext uri="{BB962C8B-B14F-4D97-AF65-F5344CB8AC3E}">
        <p14:creationId xmlns:p14="http://schemas.microsoft.com/office/powerpoint/2010/main" val="1840042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marL="457200" indent="-457200">
              <a:buFont typeface="+mj-lt"/>
              <a:buAutoNum type="alphaUcPeriod"/>
            </a:pPr>
            <a:r>
              <a:rPr lang="fr-FR" sz="36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36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sz="3600" dirty="0">
                <a:solidFill>
                  <a:srgbClr val="00B0F0"/>
                </a:solidFill>
              </a:rPr>
              <a:t>Organisation de </a:t>
            </a:r>
            <a:r>
              <a:rPr lang="fr-FR" sz="3600" dirty="0" err="1">
                <a:solidFill>
                  <a:srgbClr val="00B0F0"/>
                </a:solidFill>
              </a:rPr>
              <a:t>Laravel</a:t>
            </a:r>
            <a:endParaRPr lang="fr-FR" sz="3600" b="1" dirty="0"/>
          </a:p>
          <a:p>
            <a:pPr marL="0" indent="0">
              <a:buNone/>
            </a:pPr>
            <a:r>
              <a:rPr lang="fr-FR" sz="3300" b="1" dirty="0">
                <a:solidFill>
                  <a:srgbClr val="00B0F0"/>
                </a:solidFill>
              </a:rPr>
              <a:t>Les fichiers</a:t>
            </a:r>
          </a:p>
          <a:p>
            <a:pPr marL="0" indent="0">
              <a:buNone/>
            </a:pPr>
            <a:r>
              <a:rPr lang="fr-FR" sz="3300" dirty="0"/>
              <a:t>À la racine de notre projet, Composer a également ajouté de nombreux fichiers. La plupart sont des fichiers de configuration pour des outils externes (Git, Composer, NPM, </a:t>
            </a:r>
            <a:r>
              <a:rPr lang="fr-FR" sz="3300" dirty="0" err="1"/>
              <a:t>PHPUnit</a:t>
            </a:r>
            <a:r>
              <a:rPr lang="fr-FR" sz="3300" dirty="0"/>
              <a:t>…) et nous ne les utiliserons pas avant d'avoir découvert ces outils.</a:t>
            </a:r>
          </a:p>
          <a:p>
            <a:pPr>
              <a:buFont typeface="Wingdings" panose="05000000000000000000" pitchFamily="2" charset="2"/>
              <a:buChar char="ü"/>
            </a:pPr>
            <a:r>
              <a:rPr lang="fr-FR" sz="3400" b="1" dirty="0"/>
              <a:t>.</a:t>
            </a:r>
            <a:r>
              <a:rPr lang="fr-FR" sz="3400" b="1" dirty="0" err="1"/>
              <a:t>env</a:t>
            </a:r>
            <a:endParaRPr lang="fr-FR" sz="3400" b="1" dirty="0"/>
          </a:p>
          <a:p>
            <a:pPr marL="0" indent="0">
              <a:buNone/>
            </a:pPr>
            <a:r>
              <a:rPr lang="fr-FR" dirty="0"/>
              <a:t>Les fichiers .</a:t>
            </a:r>
            <a:r>
              <a:rPr lang="fr-FR" dirty="0" err="1"/>
              <a:t>env</a:t>
            </a:r>
            <a:r>
              <a:rPr lang="fr-FR" dirty="0"/>
              <a:t> contient les mots de passe de vos services ainsi que toutes les données sensibles de votre application (mot de passe de base de données, adresse de la base de données…). Ce fichier ne doit jamais être partagé. Afin de connaître les informations à renseigner, il existe un fichier .</a:t>
            </a:r>
            <a:r>
              <a:rPr lang="fr-FR" dirty="0" err="1"/>
              <a:t>env.example</a:t>
            </a:r>
            <a:r>
              <a:rPr lang="fr-FR" dirty="0"/>
              <a:t> qui contient uniquement des valeurs d'exemple.</a:t>
            </a:r>
          </a:p>
          <a:p>
            <a:pPr>
              <a:buFont typeface="Wingdings" panose="05000000000000000000" pitchFamily="2" charset="2"/>
              <a:buChar char="ü"/>
            </a:pPr>
            <a:r>
              <a:rPr lang="fr-FR" dirty="0"/>
              <a:t>.</a:t>
            </a:r>
            <a:r>
              <a:rPr lang="fr-FR" sz="3400" b="1" dirty="0" err="1"/>
              <a:t>gitattributes</a:t>
            </a:r>
            <a:r>
              <a:rPr lang="fr-FR" sz="3400" b="1" dirty="0"/>
              <a:t> et .</a:t>
            </a:r>
            <a:r>
              <a:rPr lang="fr-FR" sz="3400" b="1" dirty="0" err="1"/>
              <a:t>gitignore</a:t>
            </a:r>
            <a:endParaRPr lang="fr-FR" sz="3400" b="1" dirty="0"/>
          </a:p>
          <a:p>
            <a:pPr marL="0" indent="0">
              <a:buNone/>
            </a:pPr>
            <a:r>
              <a:rPr lang="fr-FR" dirty="0"/>
              <a:t>Ces fichiers sont utilisés par le logiciel Git. Si vous n'utilisez pas Git, vous n'avez pas à vous en occuper.</a:t>
            </a:r>
          </a:p>
          <a:p>
            <a:pPr>
              <a:buFont typeface="Wingdings" panose="05000000000000000000" pitchFamily="2" charset="2"/>
              <a:buChar char="ü"/>
            </a:pPr>
            <a:r>
              <a:rPr lang="fr-FR" sz="3500" b="1" dirty="0"/>
              <a:t>artisan</a:t>
            </a:r>
          </a:p>
          <a:p>
            <a:pPr marL="0" indent="0">
              <a:buNone/>
            </a:pPr>
            <a:r>
              <a:rPr lang="fr-FR" sz="3300" dirty="0"/>
              <a:t>Le fichier artisan permet de lancer des commandes comme </a:t>
            </a:r>
            <a:r>
              <a:rPr lang="fr-FR" sz="3300" dirty="0" err="1"/>
              <a:t>php</a:t>
            </a:r>
            <a:r>
              <a:rPr lang="fr-FR" sz="3300" dirty="0"/>
              <a:t> artisan serve. Ces commandes vont nous permettre de faire beaucoup de choses avec </a:t>
            </a:r>
            <a:r>
              <a:rPr lang="fr-FR" sz="3300" dirty="0" err="1"/>
              <a:t>Laravel</a:t>
            </a:r>
            <a:r>
              <a:rPr lang="fr-FR" sz="3300" dirty="0"/>
              <a:t> .</a:t>
            </a:r>
          </a:p>
        </p:txBody>
      </p:sp>
    </p:spTree>
    <p:extLst>
      <p:ext uri="{BB962C8B-B14F-4D97-AF65-F5344CB8AC3E}">
        <p14:creationId xmlns:p14="http://schemas.microsoft.com/office/powerpoint/2010/main" val="1794667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sz="3400" b="1" dirty="0"/>
          </a:p>
          <a:p>
            <a:pPr>
              <a:buFont typeface="Wingdings" panose="05000000000000000000" pitchFamily="2" charset="2"/>
              <a:buChar char="ü"/>
            </a:pPr>
            <a:r>
              <a:rPr lang="fr-FR" sz="3400" b="1" dirty="0" err="1"/>
              <a:t>composer.json</a:t>
            </a:r>
            <a:r>
              <a:rPr lang="fr-FR" sz="3400" b="1" dirty="0"/>
              <a:t> et </a:t>
            </a:r>
            <a:r>
              <a:rPr lang="fr-FR" sz="3400" b="1" dirty="0" err="1"/>
              <a:t>composer.lock</a:t>
            </a:r>
            <a:endParaRPr lang="fr-FR" sz="3400" b="1" dirty="0"/>
          </a:p>
          <a:p>
            <a:pPr marL="0" indent="0">
              <a:buNone/>
            </a:pPr>
            <a:r>
              <a:rPr lang="fr-FR" sz="2300" dirty="0"/>
              <a:t>Le fichier </a:t>
            </a:r>
            <a:r>
              <a:rPr lang="fr-FR" sz="2300" dirty="0" err="1"/>
              <a:t>composer.json</a:t>
            </a:r>
            <a:r>
              <a:rPr lang="fr-FR" sz="2300" dirty="0"/>
              <a:t> contient toutes les dépendances requises par notre application. Le fichier </a:t>
            </a:r>
            <a:r>
              <a:rPr lang="fr-FR" sz="2300" dirty="0" err="1"/>
              <a:t>composer.lock</a:t>
            </a:r>
            <a:r>
              <a:rPr lang="fr-FR" sz="2300" dirty="0"/>
              <a:t> est un fichier généré automatiquement par Composer lors de la commande composer update. Vous ne devez jamais le modifier manuellement.</a:t>
            </a:r>
            <a:endParaRPr lang="fr-FR" sz="3400" b="1" dirty="0"/>
          </a:p>
          <a:p>
            <a:pPr>
              <a:buFont typeface="Wingdings" panose="05000000000000000000" pitchFamily="2" charset="2"/>
              <a:buChar char="ü"/>
            </a:pPr>
            <a:r>
              <a:rPr lang="fr-FR" sz="3400" b="1" dirty="0"/>
              <a:t>webpack.mix.js</a:t>
            </a:r>
          </a:p>
          <a:p>
            <a:pPr marL="0" indent="0">
              <a:buNone/>
            </a:pPr>
            <a:r>
              <a:rPr lang="fr-FR" sz="2300" dirty="0" err="1"/>
              <a:t>Webpack</a:t>
            </a:r>
            <a:r>
              <a:rPr lang="fr-FR" sz="2300" dirty="0"/>
              <a:t> est un outil permettant de transformer des fichiers SASS en fichier CSS ou encore de compiler du JavaScript. </a:t>
            </a:r>
          </a:p>
        </p:txBody>
      </p:sp>
    </p:spTree>
    <p:extLst>
      <p:ext uri="{BB962C8B-B14F-4D97-AF65-F5344CB8AC3E}">
        <p14:creationId xmlns:p14="http://schemas.microsoft.com/office/powerpoint/2010/main" val="3274836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sz="3400" b="1" dirty="0"/>
          </a:p>
          <a:p>
            <a:pPr>
              <a:buFont typeface="Wingdings" panose="05000000000000000000" pitchFamily="2" charset="2"/>
              <a:buChar char="ü"/>
            </a:pPr>
            <a:r>
              <a:rPr lang="fr-FR" sz="3400" b="1" dirty="0" err="1"/>
              <a:t>packages.json</a:t>
            </a:r>
            <a:r>
              <a:rPr lang="fr-FR" sz="3400" b="1" dirty="0"/>
              <a:t> et </a:t>
            </a:r>
            <a:r>
              <a:rPr lang="fr-FR" sz="3400" b="1" dirty="0"/>
              <a:t>package-</a:t>
            </a:r>
            <a:r>
              <a:rPr lang="fr-FR" sz="3400" b="1"/>
              <a:t>lock</a:t>
            </a:r>
            <a:endParaRPr lang="fr-FR" sz="3400" b="1" dirty="0"/>
          </a:p>
          <a:p>
            <a:pPr marL="0" indent="0">
              <a:buNone/>
            </a:pPr>
            <a:r>
              <a:rPr lang="fr-FR" sz="2300" dirty="0"/>
              <a:t>Le fichier </a:t>
            </a:r>
            <a:r>
              <a:rPr lang="fr-FR" sz="2300" dirty="0" err="1"/>
              <a:t>packages.json</a:t>
            </a:r>
            <a:r>
              <a:rPr lang="fr-FR" sz="2300" dirty="0"/>
              <a:t> est identique au fichier </a:t>
            </a:r>
            <a:r>
              <a:rPr lang="fr-FR" sz="2300" dirty="0" err="1"/>
              <a:t>composer.json</a:t>
            </a:r>
            <a:r>
              <a:rPr lang="fr-FR" sz="2300" dirty="0"/>
              <a:t> en PHP mais pour le JavaScript avec l'outil NPM. Nous ne l'utiliserons pas pour le moment.</a:t>
            </a:r>
            <a:endParaRPr lang="fr-FR" sz="3400" b="1" dirty="0"/>
          </a:p>
          <a:p>
            <a:pPr>
              <a:buFont typeface="Wingdings" panose="05000000000000000000" pitchFamily="2" charset="2"/>
              <a:buChar char="ü"/>
            </a:pPr>
            <a:r>
              <a:rPr lang="fr-FR" sz="3400" b="1" dirty="0"/>
              <a:t>phpunit.xml</a:t>
            </a:r>
          </a:p>
          <a:p>
            <a:pPr marL="0" indent="0">
              <a:buNone/>
            </a:pPr>
            <a:r>
              <a:rPr lang="fr-FR" sz="2300" dirty="0" err="1"/>
              <a:t>PHPUnit</a:t>
            </a:r>
            <a:r>
              <a:rPr lang="fr-FR" sz="2300" dirty="0"/>
              <a:t> est un outil qui permet de lancer les tests unitaires et fonctionnels. Ce fichier sera utile lorsque vous utilisez des tests dans le </a:t>
            </a:r>
            <a:r>
              <a:rPr lang="fr-FR" sz="2300" dirty="0" err="1"/>
              <a:t>dossire</a:t>
            </a:r>
            <a:r>
              <a:rPr lang="fr-FR" sz="2300" dirty="0"/>
              <a:t> tests.</a:t>
            </a:r>
          </a:p>
          <a:p>
            <a:pPr marL="0" indent="0">
              <a:buNone/>
            </a:pPr>
            <a:endParaRPr lang="fr-FR" sz="2300" dirty="0"/>
          </a:p>
          <a:p>
            <a:pPr>
              <a:buFont typeface="Wingdings" panose="05000000000000000000" pitchFamily="2" charset="2"/>
              <a:buChar char="ü"/>
            </a:pPr>
            <a:r>
              <a:rPr lang="fr-FR" sz="3400" b="1" dirty="0" err="1"/>
              <a:t>server.php</a:t>
            </a:r>
            <a:endParaRPr lang="fr-FR" sz="3400" b="1" dirty="0"/>
          </a:p>
          <a:p>
            <a:pPr marL="0" indent="0">
              <a:buNone/>
            </a:pPr>
            <a:r>
              <a:rPr lang="fr-FR" sz="2300" dirty="0"/>
              <a:t>Le fichier </a:t>
            </a:r>
            <a:r>
              <a:rPr lang="fr-FR" sz="2300" dirty="0" err="1"/>
              <a:t>server.php</a:t>
            </a:r>
            <a:r>
              <a:rPr lang="fr-FR" sz="2300" dirty="0"/>
              <a:t> est uniquement présent pour que la commande </a:t>
            </a:r>
            <a:r>
              <a:rPr lang="fr-FR" sz="2300" dirty="0" err="1"/>
              <a:t>php</a:t>
            </a:r>
            <a:r>
              <a:rPr lang="fr-FR" sz="2300" dirty="0"/>
              <a:t> artisan serve fonctionne. Vous ne devriez jamais avoir à y toucher.</a:t>
            </a:r>
          </a:p>
        </p:txBody>
      </p:sp>
    </p:spTree>
    <p:extLst>
      <p:ext uri="{BB962C8B-B14F-4D97-AF65-F5344CB8AC3E}">
        <p14:creationId xmlns:p14="http://schemas.microsoft.com/office/powerpoint/2010/main" val="2048909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fr-FR" sz="2800" b="1" dirty="0" err="1">
                <a:solidFill>
                  <a:srgbClr val="002060"/>
                </a:solidFill>
                <a:latin typeface="Times New Roman" panose="02020603050405020304" pitchFamily="18" charset="0"/>
                <a:cs typeface="Times New Roman" panose="02020603050405020304" pitchFamily="18" charset="0"/>
              </a:rPr>
              <a:t>Intoduction</a:t>
            </a:r>
            <a:endParaRPr lang="fr-FR" sz="2800" b="1"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Les prérequis </a:t>
            </a:r>
          </a:p>
          <a:p>
            <a:pPr lvl="2">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Langage PHP</a:t>
            </a:r>
          </a:p>
          <a:p>
            <a:pPr lvl="2">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POO(encapsulation ,surcharge ,héritage …)</a:t>
            </a:r>
          </a:p>
          <a:p>
            <a:pPr lvl="2">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PDO(PDO, PDOStatement, PDOException)</a:t>
            </a:r>
          </a:p>
          <a:p>
            <a:pPr lvl="2">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MVC(Model, View Controller )</a:t>
            </a:r>
            <a:endParaRPr lang="fr-FR" sz="20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Serveurs(service, Port ,Protocol …)</a:t>
            </a:r>
          </a:p>
          <a:p>
            <a:pPr lvl="2">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Base de Donnée(SQL)</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365655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Découvrir les notions fondamentales des </a:t>
            </a:r>
            <a:r>
              <a:rPr lang="fr-FR" sz="2400" dirty="0" err="1">
                <a:solidFill>
                  <a:srgbClr val="C00000"/>
                </a:solidFill>
                <a:latin typeface="Times New Roman" panose="02020603050405020304" pitchFamily="18" charset="0"/>
                <a:cs typeface="Times New Roman" panose="02020603050405020304" pitchFamily="18" charset="0"/>
              </a:rPr>
              <a:t>Frameworks</a:t>
            </a:r>
            <a:r>
              <a:rPr lang="fr-FR" sz="2400" dirty="0">
                <a:solidFill>
                  <a:srgbClr val="C00000"/>
                </a:solidFill>
                <a:latin typeface="Times New Roman" panose="02020603050405020304" pitchFamily="18" charset="0"/>
                <a:cs typeface="Times New Roman" panose="02020603050405020304" pitchFamily="18" charset="0"/>
              </a:rPr>
              <a:t> PHP</a:t>
            </a:r>
          </a:p>
          <a:p>
            <a:pPr lvl="2">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Framewoks PHP</a:t>
            </a:r>
          </a:p>
          <a:p>
            <a:pPr lvl="2">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Intérêt du Framework back end Laravel</a:t>
            </a:r>
          </a:p>
          <a:p>
            <a:pPr lvl="2">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Architecture 3-tiers MVC</a:t>
            </a:r>
            <a:endParaRPr lang="fr-FR" sz="20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Présentation des API PHP</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791872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lvl="2">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Architecture du Framework </a:t>
            </a:r>
            <a:r>
              <a:rPr lang="fr-FR" sz="2000" dirty="0" err="1">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Installation complète de Laravel (Composer, commandes PHP Artisan)</a:t>
            </a:r>
          </a:p>
          <a:p>
            <a:pPr lvl="2">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Configuration de l’environnement Laravel</a:t>
            </a:r>
          </a:p>
          <a:p>
            <a:pPr lvl="2">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Création d’un premier projet</a:t>
            </a:r>
          </a:p>
          <a:p>
            <a:pPr lvl="2">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Lancement du serveur Laravel</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407156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dirty="0">
              <a:solidFill>
                <a:srgbClr val="00B0F0"/>
              </a:solidFill>
            </a:endParaRPr>
          </a:p>
          <a:p>
            <a:pPr marL="0" lvl="0" indent="0">
              <a:buNone/>
            </a:pPr>
            <a:r>
              <a:rPr lang="fr-FR" sz="2400" dirty="0"/>
              <a:t>le dossier créé par Composer, de nombreux dossiers et fichiers ont été ajoutés. Heureusement, il n'est pas nécessaire de connaître tous les dossiers et tous les fichiers pour commencer à travailler avec </a:t>
            </a:r>
            <a:r>
              <a:rPr lang="fr-FR" sz="2400" dirty="0" err="1"/>
              <a:t>Laravel</a:t>
            </a:r>
            <a:r>
              <a:rPr lang="fr-FR" sz="2400" dirty="0"/>
              <a:t>.</a:t>
            </a:r>
          </a:p>
          <a:p>
            <a:pPr marL="0" indent="0">
              <a:buNone/>
            </a:pPr>
            <a:r>
              <a:rPr lang="fr-FR" sz="2600" b="1" dirty="0">
                <a:solidFill>
                  <a:srgbClr val="00B0F0"/>
                </a:solidFill>
              </a:rPr>
              <a:t>Les dossiers</a:t>
            </a:r>
          </a:p>
          <a:p>
            <a:pPr>
              <a:buFont typeface="Wingdings" panose="05000000000000000000" pitchFamily="2" charset="2"/>
              <a:buChar char="ü"/>
            </a:pPr>
            <a:r>
              <a:rPr lang="fr-FR" sz="2600" b="1" dirty="0"/>
              <a:t>app</a:t>
            </a:r>
          </a:p>
          <a:p>
            <a:pPr marL="0" indent="0">
              <a:buNone/>
            </a:pPr>
            <a:r>
              <a:rPr lang="fr-FR" sz="2400" dirty="0"/>
              <a:t>Le dossier app est le dossier le plus important de votre projet. C'est celui qui contiendra votre application, c'est à dire, tout votre code PHP (fonctions, classes…).</a:t>
            </a:r>
          </a:p>
        </p:txBody>
      </p:sp>
    </p:spTree>
    <p:extLst>
      <p:ext uri="{BB962C8B-B14F-4D97-AF65-F5344CB8AC3E}">
        <p14:creationId xmlns:p14="http://schemas.microsoft.com/office/powerpoint/2010/main" val="862595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sz="2600" b="1" dirty="0"/>
          </a:p>
          <a:p>
            <a:pPr>
              <a:buFont typeface="Wingdings" panose="05000000000000000000" pitchFamily="2" charset="2"/>
              <a:buChar char="ü"/>
            </a:pPr>
            <a:r>
              <a:rPr lang="fr-FR" sz="2600" b="1" dirty="0" err="1"/>
              <a:t>bootstrap</a:t>
            </a:r>
            <a:endParaRPr lang="fr-FR" sz="2600" b="1" dirty="0"/>
          </a:p>
          <a:p>
            <a:pPr marL="0" indent="0">
              <a:buNone/>
            </a:pPr>
            <a:r>
              <a:rPr lang="fr-FR" sz="2400" dirty="0"/>
              <a:t>Le dossier </a:t>
            </a:r>
            <a:r>
              <a:rPr lang="fr-FR" sz="2400" dirty="0" err="1"/>
              <a:t>bootstrap</a:t>
            </a:r>
            <a:r>
              <a:rPr lang="fr-FR" sz="2400" dirty="0"/>
              <a:t> n'est pas utile. Il contient principalement des fichiers liés au lancement du </a:t>
            </a:r>
            <a:r>
              <a:rPr lang="fr-FR" sz="2400" dirty="0" err="1"/>
              <a:t>framework</a:t>
            </a:r>
            <a:r>
              <a:rPr lang="fr-FR" sz="2400" dirty="0"/>
              <a:t> ainsi qu'un dossier cache pour certaines optimisations.</a:t>
            </a:r>
          </a:p>
          <a:p>
            <a:pPr>
              <a:buFont typeface="Wingdings" panose="05000000000000000000" pitchFamily="2" charset="2"/>
              <a:buChar char="ü"/>
            </a:pPr>
            <a:r>
              <a:rPr lang="fr-FR" sz="2600" b="1" dirty="0"/>
              <a:t>config</a:t>
            </a:r>
          </a:p>
          <a:p>
            <a:pPr marL="0" indent="0">
              <a:buNone/>
            </a:pPr>
            <a:r>
              <a:rPr lang="fr-FR" sz="2400" dirty="0"/>
              <a:t>Le dossier config permet la configuration du </a:t>
            </a:r>
            <a:r>
              <a:rPr lang="fr-FR" sz="2400" dirty="0" err="1"/>
              <a:t>framework</a:t>
            </a:r>
            <a:r>
              <a:rPr lang="fr-FR" sz="2400" dirty="0"/>
              <a:t>. À l'intérieur, chaque fichier correspond à une fonctionnalité configurable. Par exemple, le fichier config/</a:t>
            </a:r>
            <a:r>
              <a:rPr lang="fr-FR" sz="2400" dirty="0" err="1"/>
              <a:t>database.php</a:t>
            </a:r>
            <a:r>
              <a:rPr lang="fr-FR" sz="2400" dirty="0"/>
              <a:t> contient un tableau PHP avec différentes valeurs de configuration pour l'URL de la base de données, l'utilisateur, le mot de passe…</a:t>
            </a:r>
          </a:p>
          <a:p>
            <a:pPr marL="0" indent="0">
              <a:buNone/>
            </a:pPr>
            <a:endParaRPr lang="fr-FR" sz="2400" dirty="0"/>
          </a:p>
        </p:txBody>
      </p:sp>
    </p:spTree>
    <p:extLst>
      <p:ext uri="{BB962C8B-B14F-4D97-AF65-F5344CB8AC3E}">
        <p14:creationId xmlns:p14="http://schemas.microsoft.com/office/powerpoint/2010/main" val="4201108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457200" indent="-457200">
              <a:lnSpc>
                <a:spcPct val="80000"/>
              </a:lnSpc>
              <a:buFont typeface="+mj-lt"/>
              <a:buAutoNum type="alphaUcPeriod"/>
            </a:pPr>
            <a:r>
              <a:rPr lang="fr-FR" sz="22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lnSpc>
                <a:spcPct val="80000"/>
              </a:lnSpc>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lnSpc>
                <a:spcPct val="80000"/>
              </a:lnSpc>
              <a:buNone/>
            </a:pPr>
            <a:r>
              <a:rPr lang="fr-FR" sz="2500" dirty="0">
                <a:solidFill>
                  <a:srgbClr val="00B0F0"/>
                </a:solidFill>
              </a:rPr>
              <a:t>Organisation de </a:t>
            </a:r>
            <a:r>
              <a:rPr lang="fr-FR" sz="2500" dirty="0" err="1">
                <a:solidFill>
                  <a:srgbClr val="00B0F0"/>
                </a:solidFill>
              </a:rPr>
              <a:t>Laravel</a:t>
            </a:r>
            <a:endParaRPr lang="fr-FR" sz="2500" dirty="0">
              <a:solidFill>
                <a:srgbClr val="00B0F0"/>
              </a:solidFill>
            </a:endParaRPr>
          </a:p>
          <a:p>
            <a:pPr>
              <a:buFont typeface="Wingdings" panose="05000000000000000000" pitchFamily="2" charset="2"/>
              <a:buChar char="ü"/>
            </a:pPr>
            <a:r>
              <a:rPr lang="fr-FR" sz="2600" b="1" dirty="0" err="1"/>
              <a:t>database</a:t>
            </a:r>
            <a:endParaRPr lang="fr-FR" sz="2600" b="1" dirty="0"/>
          </a:p>
          <a:p>
            <a:pPr marL="0" indent="0">
              <a:buNone/>
            </a:pPr>
            <a:r>
              <a:rPr lang="fr-FR" sz="2200" dirty="0"/>
              <a:t>Le dossier </a:t>
            </a:r>
            <a:r>
              <a:rPr lang="fr-FR" sz="2200" dirty="0" err="1"/>
              <a:t>database</a:t>
            </a:r>
            <a:r>
              <a:rPr lang="fr-FR" sz="2200" dirty="0"/>
              <a:t> permet la gestion de la base données.</a:t>
            </a:r>
          </a:p>
          <a:p>
            <a:pPr marL="0" indent="0">
              <a:buNone/>
            </a:pPr>
            <a:r>
              <a:rPr lang="fr-FR" sz="2200" dirty="0"/>
              <a:t>Le principal sous-dossier est le sous-dossier migrations. Les migrations sont des fichiers permettant de décrire votre base de données afin de permettre à </a:t>
            </a:r>
            <a:r>
              <a:rPr lang="fr-FR" sz="2200" dirty="0" err="1"/>
              <a:t>Laravel</a:t>
            </a:r>
            <a:r>
              <a:rPr lang="fr-FR" sz="2200" dirty="0"/>
              <a:t> de créer, modifier ou supprimer les tables et les </a:t>
            </a:r>
            <a:r>
              <a:rPr lang="fr-FR" sz="2200" dirty="0" err="1"/>
              <a:t>colones</a:t>
            </a:r>
            <a:r>
              <a:rPr lang="fr-FR" sz="2200" dirty="0"/>
              <a:t> automatiquement pour vous. Si vous avez déjà utilisé PHPMyAdmin, les migrations remplacent une partie l'utilisation de PHPMyAdmin.</a:t>
            </a:r>
          </a:p>
          <a:p>
            <a:pPr marL="0" indent="0">
              <a:buNone/>
            </a:pPr>
            <a:r>
              <a:rPr lang="fr-FR" sz="2200" dirty="0"/>
              <a:t>Les sous-dossiers </a:t>
            </a:r>
            <a:r>
              <a:rPr lang="fr-FR" sz="2200" dirty="0" err="1"/>
              <a:t>seeds</a:t>
            </a:r>
            <a:r>
              <a:rPr lang="fr-FR" sz="2200" dirty="0"/>
              <a:t> et </a:t>
            </a:r>
            <a:r>
              <a:rPr lang="fr-FR" sz="2200" dirty="0" err="1"/>
              <a:t>factories</a:t>
            </a:r>
            <a:r>
              <a:rPr lang="fr-FR" sz="2200" dirty="0"/>
              <a:t> ne sont pas utiles pour le moment.</a:t>
            </a:r>
          </a:p>
        </p:txBody>
      </p:sp>
    </p:spTree>
    <p:extLst>
      <p:ext uri="{BB962C8B-B14F-4D97-AF65-F5344CB8AC3E}">
        <p14:creationId xmlns:p14="http://schemas.microsoft.com/office/powerpoint/2010/main" val="1151424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sz="2600" b="1" dirty="0"/>
          </a:p>
          <a:p>
            <a:pPr>
              <a:buFont typeface="Wingdings" panose="05000000000000000000" pitchFamily="2" charset="2"/>
              <a:buChar char="ü"/>
            </a:pPr>
            <a:r>
              <a:rPr lang="fr-FR" sz="3400" b="1" dirty="0"/>
              <a:t>public</a:t>
            </a:r>
          </a:p>
          <a:p>
            <a:pPr marL="0" indent="0">
              <a:buNone/>
            </a:pPr>
            <a:r>
              <a:rPr lang="fr-FR" sz="2800" dirty="0"/>
              <a:t>Le dossier public contient tous les fichiers accessibles directement par vos visiteurs.</a:t>
            </a:r>
          </a:p>
          <a:p>
            <a:pPr marL="0" indent="0">
              <a:buNone/>
            </a:pPr>
            <a:r>
              <a:rPr lang="fr-FR" sz="2800" dirty="0"/>
              <a:t>Par exemple, si vous avez des images publiques sur votre site, elles doivent être dans le dossier public (ou dans un sous-dossier du dossier public). Même chose pour vos fichiers CSS et JavaScript.</a:t>
            </a:r>
          </a:p>
          <a:p>
            <a:pPr marL="0" indent="0">
              <a:buNone/>
            </a:pPr>
            <a:r>
              <a:rPr lang="fr-FR" sz="2800" dirty="0" err="1"/>
              <a:t>Laravel</a:t>
            </a:r>
            <a:r>
              <a:rPr lang="fr-FR" sz="2800" dirty="0"/>
              <a:t> fournit de base quelques fichiers utiles comme un favicon, un fichier robots.txt…</a:t>
            </a:r>
          </a:p>
          <a:p>
            <a:pPr marL="0" indent="0">
              <a:buNone/>
            </a:pPr>
            <a:r>
              <a:rPr lang="fr-FR" sz="2800" dirty="0"/>
              <a:t>Le fichier </a:t>
            </a:r>
            <a:r>
              <a:rPr lang="fr-FR" sz="2800" dirty="0" err="1"/>
              <a:t>index.php</a:t>
            </a:r>
            <a:r>
              <a:rPr lang="fr-FR" sz="2800" dirty="0"/>
              <a:t> est la porte d'entrée de votre application. C'est le seul fichier PHP accessible de l'extérieur et il sera responsable de lancer le </a:t>
            </a:r>
            <a:r>
              <a:rPr lang="fr-FR" sz="2800" dirty="0" err="1"/>
              <a:t>framework</a:t>
            </a:r>
            <a:r>
              <a:rPr lang="fr-FR" sz="2800" dirty="0"/>
              <a:t> et d'appeler votre code situé dans le dossier app. Vous n'aurez jamais à modifier ce fichier directement car, comme dit précédemment, notre code PHP se trouve dans le dossier app.</a:t>
            </a:r>
          </a:p>
        </p:txBody>
      </p:sp>
    </p:spTree>
    <p:extLst>
      <p:ext uri="{BB962C8B-B14F-4D97-AF65-F5344CB8AC3E}">
        <p14:creationId xmlns:p14="http://schemas.microsoft.com/office/powerpoint/2010/main" val="494991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TotalTime>
  <Words>1462</Words>
  <Application>Microsoft Office PowerPoint</Application>
  <PresentationFormat>Affichage à l'écran (4:3)</PresentationFormat>
  <Paragraphs>144</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Angsana New</vt:lpstr>
      <vt:lpstr>Arial</vt:lpstr>
      <vt:lpstr>Calibri</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pc</cp:lastModifiedBy>
  <cp:revision>130</cp:revision>
  <dcterms:created xsi:type="dcterms:W3CDTF">2011-10-01T12:57:10Z</dcterms:created>
  <dcterms:modified xsi:type="dcterms:W3CDTF">2023-03-27T08:02:38Z</dcterms:modified>
</cp:coreProperties>
</file>