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8" r:id="rId2"/>
    <p:sldId id="279" r:id="rId3"/>
    <p:sldId id="282" r:id="rId4"/>
    <p:sldId id="283" r:id="rId5"/>
    <p:sldId id="284" r:id="rId6"/>
    <p:sldId id="288" r:id="rId7"/>
    <p:sldId id="285" r:id="rId8"/>
    <p:sldId id="298" r:id="rId9"/>
    <p:sldId id="299" r:id="rId10"/>
    <p:sldId id="300" r:id="rId11"/>
    <p:sldId id="301" r:id="rId12"/>
    <p:sldId id="302" r:id="rId13"/>
    <p:sldId id="303" r:id="rId14"/>
    <p:sldId id="304" r:id="rId15"/>
    <p:sldId id="305" r:id="rId1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Cliquez pour modifier le style des sous-titres du masque</a:t>
            </a:r>
          </a:p>
        </p:txBody>
      </p:sp>
      <p:sp>
        <p:nvSpPr>
          <p:cNvPr id="4" name="Espace réservé de la date 3"/>
          <p:cNvSpPr>
            <a:spLocks noGrp="1"/>
          </p:cNvSpPr>
          <p:nvPr>
            <p:ph type="dt" sz="half" idx="10"/>
          </p:nvPr>
        </p:nvSpPr>
        <p:spPr/>
        <p:txBody>
          <a:bodyPr/>
          <a:lstStyle/>
          <a:p>
            <a:fld id="{DECD4C85-A4FC-445A-8CEF-D1C520D6A608}" type="datetimeFigureOut">
              <a:rPr lang="fr-FR" smtClean="0"/>
              <a:pPr/>
              <a:t>23/03/2023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DECD4C85-A4FC-445A-8CEF-D1C520D6A608}" type="datetimeFigureOut">
              <a:rPr lang="fr-FR" smtClean="0"/>
              <a:pPr/>
              <a:t>23/03/2023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DECD4C85-A4FC-445A-8CEF-D1C520D6A608}" type="datetimeFigureOut">
              <a:rPr lang="fr-FR" smtClean="0"/>
              <a:pPr/>
              <a:t>23/03/2023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DECD4C85-A4FC-445A-8CEF-D1C520D6A608}" type="datetimeFigureOut">
              <a:rPr lang="fr-FR" smtClean="0"/>
              <a:pPr/>
              <a:t>23/03/2023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pour modifier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DECD4C85-A4FC-445A-8CEF-D1C520D6A608}" type="datetimeFigureOut">
              <a:rPr lang="fr-FR" smtClean="0"/>
              <a:pPr/>
              <a:t>23/03/2023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DECD4C85-A4FC-445A-8CEF-D1C520D6A608}" type="datetimeFigureOut">
              <a:rPr lang="fr-FR" smtClean="0"/>
              <a:pPr/>
              <a:t>23/03/2023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DECD4C85-A4FC-445A-8CEF-D1C520D6A608}" type="datetimeFigureOut">
              <a:rPr lang="fr-FR" smtClean="0"/>
              <a:pPr/>
              <a:t>23/03/2023</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e la date 2"/>
          <p:cNvSpPr>
            <a:spLocks noGrp="1"/>
          </p:cNvSpPr>
          <p:nvPr>
            <p:ph type="dt" sz="half" idx="10"/>
          </p:nvPr>
        </p:nvSpPr>
        <p:spPr/>
        <p:txBody>
          <a:bodyPr/>
          <a:lstStyle/>
          <a:p>
            <a:fld id="{DECD4C85-A4FC-445A-8CEF-D1C520D6A608}" type="datetimeFigureOut">
              <a:rPr lang="fr-FR" smtClean="0"/>
              <a:pPr/>
              <a:t>23/03/2023</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DECD4C85-A4FC-445A-8CEF-D1C520D6A608}" type="datetimeFigureOut">
              <a:rPr lang="fr-FR" smtClean="0"/>
              <a:pPr/>
              <a:t>23/03/2023</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DECD4C85-A4FC-445A-8CEF-D1C520D6A608}" type="datetimeFigureOut">
              <a:rPr lang="fr-FR" smtClean="0"/>
              <a:pPr/>
              <a:t>23/03/2023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DECD4C85-A4FC-445A-8CEF-D1C520D6A608}" type="datetimeFigureOut">
              <a:rPr lang="fr-FR" smtClean="0"/>
              <a:pPr/>
              <a:t>23/03/2023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Cliquez pour modifier le style du titre</a:t>
            </a: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D4C85-A4FC-445A-8CEF-D1C520D6A608}" type="datetimeFigureOut">
              <a:rPr lang="fr-FR" smtClean="0"/>
              <a:pPr/>
              <a:t>23/03/2023</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027249-2045-409D-A865-90E3C3AB8354}"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 coins arrondis 11">
            <a:extLst>
              <a:ext uri="{FF2B5EF4-FFF2-40B4-BE49-F238E27FC236}">
                <a16:creationId xmlns:a16="http://schemas.microsoft.com/office/drawing/2014/main" xmlns="" id="{83837E31-76B9-4358-BD34-E36AC93E87F7}"/>
              </a:ext>
            </a:extLst>
          </p:cNvPr>
          <p:cNvSpPr/>
          <p:nvPr/>
        </p:nvSpPr>
        <p:spPr>
          <a:xfrm>
            <a:off x="1835696" y="1239295"/>
            <a:ext cx="5472608" cy="783756"/>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u contenu 2"/>
          <p:cNvSpPr>
            <a:spLocks noGrp="1"/>
          </p:cNvSpPr>
          <p:nvPr>
            <p:ph idx="1"/>
          </p:nvPr>
        </p:nvSpPr>
        <p:spPr>
          <a:xfrm>
            <a:off x="428596" y="1500174"/>
            <a:ext cx="8229600" cy="4525963"/>
          </a:xfrm>
        </p:spPr>
        <p:txBody>
          <a:bodyPr/>
          <a:lstStyle/>
          <a:p>
            <a:pPr marL="514350" indent="-514350">
              <a:buNone/>
            </a:pPr>
            <a:endParaRPr lang="fr-FR" u="sng" dirty="0">
              <a:solidFill>
                <a:schemeClr val="tx1">
                  <a:lumMod val="95000"/>
                  <a:lumOff val="5000"/>
                </a:schemeClr>
              </a:solidFill>
            </a:endParaRPr>
          </a:p>
          <a:p>
            <a:pPr>
              <a:buNone/>
            </a:pPr>
            <a:endParaRPr lang="fr-FR" dirty="0"/>
          </a:p>
        </p:txBody>
      </p:sp>
      <p:pic>
        <p:nvPicPr>
          <p:cNvPr id="1032" name="Picture 8" descr="Why Laravel is best PHP framework in 2020? - CloudOnHire">
            <a:extLst>
              <a:ext uri="{FF2B5EF4-FFF2-40B4-BE49-F238E27FC236}">
                <a16:creationId xmlns:a16="http://schemas.microsoft.com/office/drawing/2014/main" xmlns="" id="{48799C01-C797-4001-A763-F0E7CF3EA8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672" y="2152930"/>
            <a:ext cx="7486656" cy="3743328"/>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 8">
            <a:extLst>
              <a:ext uri="{FF2B5EF4-FFF2-40B4-BE49-F238E27FC236}">
                <a16:creationId xmlns:a16="http://schemas.microsoft.com/office/drawing/2014/main" xmlns="" id="{27108DB9-4B51-4327-BAA9-34CE9E2C27A8}"/>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512" y="165113"/>
            <a:ext cx="864096" cy="704850"/>
          </a:xfrm>
          <a:prstGeom prst="rect">
            <a:avLst/>
          </a:prstGeom>
          <a:noFill/>
          <a:ln>
            <a:noFill/>
          </a:ln>
        </p:spPr>
      </p:pic>
      <p:sp>
        <p:nvSpPr>
          <p:cNvPr id="10" name="Rectangle 9">
            <a:extLst>
              <a:ext uri="{FF2B5EF4-FFF2-40B4-BE49-F238E27FC236}">
                <a16:creationId xmlns:a16="http://schemas.microsoft.com/office/drawing/2014/main" xmlns="" id="{43E213D3-8E98-4129-BEC2-FBE648C34139}"/>
              </a:ext>
            </a:extLst>
          </p:cNvPr>
          <p:cNvSpPr/>
          <p:nvPr/>
        </p:nvSpPr>
        <p:spPr>
          <a:xfrm>
            <a:off x="6784214" y="148206"/>
            <a:ext cx="2186817" cy="369332"/>
          </a:xfrm>
          <a:prstGeom prst="rect">
            <a:avLst/>
          </a:prstGeom>
        </p:spPr>
        <p:txBody>
          <a:bodyPr wrap="none">
            <a:spAutoFit/>
          </a:bodyPr>
          <a:lstStyle/>
          <a:p>
            <a:pPr algn="ctr"/>
            <a:r>
              <a:rPr lang="fr-FR" b="1" i="1" dirty="0">
                <a:latin typeface="Angsana New" pitchFamily="18" charset="-34"/>
                <a:cs typeface="Angsana New" pitchFamily="18" charset="-34"/>
              </a:rPr>
              <a:t>Année de formation :2022/2023</a:t>
            </a:r>
          </a:p>
        </p:txBody>
      </p:sp>
      <p:sp>
        <p:nvSpPr>
          <p:cNvPr id="11" name="Rectangle 10">
            <a:extLst>
              <a:ext uri="{FF2B5EF4-FFF2-40B4-BE49-F238E27FC236}">
                <a16:creationId xmlns:a16="http://schemas.microsoft.com/office/drawing/2014/main" xmlns="" id="{B7A9E4E8-707B-4C64-92ED-A5F3701B082E}"/>
              </a:ext>
            </a:extLst>
          </p:cNvPr>
          <p:cNvSpPr/>
          <p:nvPr/>
        </p:nvSpPr>
        <p:spPr>
          <a:xfrm>
            <a:off x="1879100" y="1423974"/>
            <a:ext cx="5328592" cy="468077"/>
          </a:xfrm>
          <a:prstGeom prst="rect">
            <a:avLst/>
          </a:prstGeom>
        </p:spPr>
        <p:txBody>
          <a:bodyPr wrap="square">
            <a:spAutoFit/>
          </a:bodyPr>
          <a:lstStyle/>
          <a:p>
            <a:pPr algn="ctr">
              <a:lnSpc>
                <a:spcPct val="107000"/>
              </a:lnSpc>
              <a:spcAft>
                <a:spcPts val="800"/>
              </a:spcAft>
            </a:pPr>
            <a:r>
              <a:rPr lang="fr-FR" sz="2400" b="1" dirty="0">
                <a:solidFill>
                  <a:schemeClr val="accent1">
                    <a:lumMod val="75000"/>
                  </a:schemeClr>
                </a:solidFill>
                <a:latin typeface="Times New Roman" panose="02020603050405020304" pitchFamily="18" charset="0"/>
                <a:ea typeface="Calibri" panose="020F0502020204030204" pitchFamily="34" charset="0"/>
                <a:cs typeface="Arial" panose="020B0604020202020204" pitchFamily="34" charset="0"/>
              </a:rPr>
              <a:t>Développer en back-end</a:t>
            </a:r>
            <a:endParaRPr lang="fr-FR" sz="2400" dirty="0">
              <a:solidFill>
                <a:schemeClr val="accent1">
                  <a:lumMod val="75000"/>
                </a:schemeClr>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xmlns="" id="{B46F5AEB-5EF8-495E-97C3-D51D6A6A9F31}"/>
              </a:ext>
            </a:extLst>
          </p:cNvPr>
          <p:cNvSpPr/>
          <p:nvPr/>
        </p:nvSpPr>
        <p:spPr>
          <a:xfrm>
            <a:off x="4572000" y="5095485"/>
            <a:ext cx="3637640" cy="954107"/>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2800" dirty="0"/>
              <a:t>Base de données  </a:t>
            </a:r>
          </a:p>
          <a:p>
            <a:pPr algn="ctr"/>
            <a:r>
              <a:rPr lang="fr-FR" sz="2800" dirty="0" err="1"/>
              <a:t>Query</a:t>
            </a:r>
            <a:r>
              <a:rPr lang="fr-FR" sz="2800" dirty="0"/>
              <a:t> Builder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472608"/>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3"/>
            </a:pPr>
            <a:r>
              <a:rPr lang="fr-FR" sz="2200" b="1" dirty="0">
                <a:solidFill>
                  <a:srgbClr val="002060"/>
                </a:solidFill>
                <a:latin typeface="Times New Roman" panose="02020603050405020304" pitchFamily="18" charset="0"/>
                <a:cs typeface="Times New Roman" panose="02020603050405020304" pitchFamily="18" charset="0"/>
              </a:rPr>
              <a:t>Approfondir la programmation Laravel</a:t>
            </a:r>
            <a:endParaRPr lang="fr-FR" sz="22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startAt="2"/>
            </a:pPr>
            <a:r>
              <a:rPr lang="fr-FR" sz="1900" dirty="0">
                <a:solidFill>
                  <a:srgbClr val="C00000"/>
                </a:solidFill>
                <a:latin typeface="Times New Roman" panose="02020603050405020304" pitchFamily="18" charset="0"/>
                <a:cs typeface="Times New Roman" panose="02020603050405020304" pitchFamily="18" charset="0"/>
              </a:rPr>
              <a:t>Interagir avec la base de données</a:t>
            </a:r>
            <a:endParaRPr lang="fr-FR" sz="1900" b="1" dirty="0">
              <a:solidFill>
                <a:srgbClr val="00B050"/>
              </a:solidFill>
              <a:latin typeface="Times New Roman" panose="02020603050405020304" pitchFamily="18" charset="0"/>
              <a:cs typeface="Times New Roman" panose="02020603050405020304" pitchFamily="18" charset="0"/>
            </a:endParaRPr>
          </a:p>
          <a:p>
            <a:pPr marL="514350" lvl="1" indent="0" algn="ctr">
              <a:buNone/>
            </a:pPr>
            <a:r>
              <a:rPr lang="fr-FR" sz="2200" b="1" dirty="0">
                <a:solidFill>
                  <a:srgbClr val="0070C0"/>
                </a:solidFill>
                <a:latin typeface="Times New Roman" panose="02020603050405020304" pitchFamily="18" charset="0"/>
                <a:cs typeface="Times New Roman" panose="02020603050405020304" pitchFamily="18" charset="0"/>
              </a:rPr>
              <a:t>Générateur de requêtes (</a:t>
            </a:r>
            <a:r>
              <a:rPr lang="fr-FR" sz="2200" b="1" dirty="0" err="1">
                <a:solidFill>
                  <a:srgbClr val="0070C0"/>
                </a:solidFill>
                <a:latin typeface="Times New Roman" panose="02020603050405020304" pitchFamily="18" charset="0"/>
                <a:cs typeface="Times New Roman" panose="02020603050405020304" pitchFamily="18" charset="0"/>
              </a:rPr>
              <a:t>Query</a:t>
            </a:r>
            <a:r>
              <a:rPr lang="fr-FR" sz="2200" b="1" dirty="0">
                <a:solidFill>
                  <a:srgbClr val="0070C0"/>
                </a:solidFill>
                <a:latin typeface="Times New Roman" panose="02020603050405020304" pitchFamily="18" charset="0"/>
                <a:cs typeface="Times New Roman" panose="02020603050405020304" pitchFamily="18" charset="0"/>
              </a:rPr>
              <a:t> Builder) </a:t>
            </a:r>
          </a:p>
          <a:p>
            <a:pPr marL="514350" lvl="1" indent="0">
              <a:buNone/>
            </a:pPr>
            <a:r>
              <a:rPr lang="fr-FR" sz="2200" dirty="0">
                <a:solidFill>
                  <a:srgbClr val="C00000"/>
                </a:solidFill>
                <a:latin typeface="Times New Roman" panose="02020603050405020304" pitchFamily="18" charset="0"/>
                <a:cs typeface="Times New Roman" panose="02020603050405020304" pitchFamily="18" charset="0"/>
              </a:rPr>
              <a:t>Insert, Update et </a:t>
            </a:r>
            <a:r>
              <a:rPr lang="fr-FR" sz="2200" dirty="0" err="1">
                <a:solidFill>
                  <a:srgbClr val="C00000"/>
                </a:solidFill>
                <a:latin typeface="Times New Roman" panose="02020603050405020304" pitchFamily="18" charset="0"/>
                <a:cs typeface="Times New Roman" panose="02020603050405020304" pitchFamily="18" charset="0"/>
              </a:rPr>
              <a:t>Delete</a:t>
            </a:r>
            <a:endParaRPr lang="fr-FR" sz="2200" dirty="0">
              <a:solidFill>
                <a:srgbClr val="C00000"/>
              </a:solidFill>
              <a:latin typeface="Times New Roman" panose="02020603050405020304" pitchFamily="18" charset="0"/>
              <a:cs typeface="Times New Roman" panose="02020603050405020304" pitchFamily="18" charset="0"/>
            </a:endParaRP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La méthode </a:t>
            </a:r>
            <a:r>
              <a:rPr lang="fr-FR" sz="2000" b="1" dirty="0" err="1">
                <a:solidFill>
                  <a:srgbClr val="AA3731"/>
                </a:solidFill>
                <a:latin typeface="Consolas" panose="020B0609020204030204" pitchFamily="49" charset="0"/>
              </a:rPr>
              <a:t>delete</a:t>
            </a:r>
            <a:r>
              <a:rPr lang="fr-FR" sz="2000" b="1" dirty="0">
                <a:solidFill>
                  <a:srgbClr val="AA3731"/>
                </a:solidFill>
                <a:latin typeface="Consolas" panose="020B0609020204030204" pitchFamily="49" charset="0"/>
              </a:rPr>
              <a:t>() </a:t>
            </a:r>
            <a:r>
              <a:rPr lang="fr-FR" sz="2000" dirty="0">
                <a:solidFill>
                  <a:schemeClr val="tx1"/>
                </a:solidFill>
                <a:latin typeface="Times New Roman" panose="02020603050405020304" pitchFamily="18" charset="0"/>
                <a:cs typeface="Times New Roman" panose="02020603050405020304" pitchFamily="18" charset="0"/>
              </a:rPr>
              <a:t>permet de supprimer un enregistrement</a:t>
            </a: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p:txBody>
      </p:sp>
      <p:sp>
        <p:nvSpPr>
          <p:cNvPr id="6" name="Rectangle : coins arrondis 5">
            <a:extLst>
              <a:ext uri="{FF2B5EF4-FFF2-40B4-BE49-F238E27FC236}">
                <a16:creationId xmlns:a16="http://schemas.microsoft.com/office/drawing/2014/main" xmlns="" id="{B0B08269-0CBB-43AC-A5C0-F2B4F30462D6}"/>
              </a:ext>
            </a:extLst>
          </p:cNvPr>
          <p:cNvSpPr/>
          <p:nvPr/>
        </p:nvSpPr>
        <p:spPr>
          <a:xfrm>
            <a:off x="662980" y="3260968"/>
            <a:ext cx="7818040" cy="1728192"/>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fr-FR" sz="1600" dirty="0">
                <a:solidFill>
                  <a:srgbClr val="333333"/>
                </a:solidFill>
                <a:latin typeface="Consolas" panose="020B0609020204030204" pitchFamily="49" charset="0"/>
              </a:rPr>
              <a:t> </a:t>
            </a:r>
            <a:r>
              <a:rPr lang="fr-FR" sz="1600" dirty="0">
                <a:solidFill>
                  <a:srgbClr val="4B69C6"/>
                </a:solidFill>
                <a:latin typeface="Consolas" panose="020B0609020204030204" pitchFamily="49" charset="0"/>
              </a:rPr>
              <a:t>public</a:t>
            </a:r>
            <a:r>
              <a:rPr lang="fr-FR" sz="1600" dirty="0">
                <a:solidFill>
                  <a:srgbClr val="333333"/>
                </a:solidFill>
                <a:latin typeface="Consolas" panose="020B0609020204030204" pitchFamily="49" charset="0"/>
              </a:rPr>
              <a:t> </a:t>
            </a:r>
            <a:r>
              <a:rPr lang="fr-FR" sz="1600" dirty="0" err="1">
                <a:solidFill>
                  <a:srgbClr val="7A3E9D"/>
                </a:solidFill>
                <a:latin typeface="Consolas" panose="020B0609020204030204" pitchFamily="49" charset="0"/>
              </a:rPr>
              <a:t>function</a:t>
            </a:r>
            <a:r>
              <a:rPr lang="fr-FR" sz="1600" dirty="0">
                <a:solidFill>
                  <a:srgbClr val="333333"/>
                </a:solidFill>
                <a:latin typeface="Consolas" panose="020B0609020204030204" pitchFamily="49" charset="0"/>
              </a:rPr>
              <a:t> </a:t>
            </a:r>
            <a:r>
              <a:rPr lang="fr-FR" sz="1600" b="1" dirty="0" err="1">
                <a:solidFill>
                  <a:srgbClr val="AA3731"/>
                </a:solidFill>
                <a:latin typeface="Consolas" panose="020B0609020204030204" pitchFamily="49" charset="0"/>
              </a:rPr>
              <a:t>delete</a:t>
            </a:r>
            <a:r>
              <a:rPr lang="fr-FR" sz="1600" dirty="0">
                <a:solidFill>
                  <a:srgbClr val="777777"/>
                </a:solidFill>
                <a:latin typeface="Consolas" panose="020B0609020204030204" pitchFamily="49" charset="0"/>
              </a:rPr>
              <a:t>(</a:t>
            </a:r>
            <a:r>
              <a:rPr lang="fr-FR" sz="1600" b="1" dirty="0" err="1">
                <a:solidFill>
                  <a:srgbClr val="7A3E9D"/>
                </a:solidFill>
                <a:latin typeface="Consolas" panose="020B0609020204030204" pitchFamily="49" charset="0"/>
              </a:rPr>
              <a:t>Request</a:t>
            </a:r>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r>
              <a:rPr lang="fr-FR" sz="1600" dirty="0" err="1">
                <a:solidFill>
                  <a:srgbClr val="7A3E9D"/>
                </a:solidFill>
                <a:latin typeface="Consolas" panose="020B0609020204030204" pitchFamily="49" charset="0"/>
              </a:rPr>
              <a:t>request</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r>
            <a:br>
              <a:rPr lang="fr-FR" sz="1600" dirty="0">
                <a:solidFill>
                  <a:srgbClr val="333333"/>
                </a:solidFill>
                <a:latin typeface="Consolas" panose="020B0609020204030204" pitchFamily="49" charset="0"/>
              </a:rPr>
            </a:br>
            <a:r>
              <a:rPr lang="fr-FR" sz="1600" dirty="0">
                <a:solidFill>
                  <a:srgbClr val="333333"/>
                </a:solidFill>
                <a:latin typeface="Consolas" panose="020B0609020204030204" pitchFamily="49" charset="0"/>
              </a:rPr>
              <a:t>   </a:t>
            </a:r>
            <a:r>
              <a:rPr lang="fr-FR" sz="1600" b="1" dirty="0">
                <a:solidFill>
                  <a:srgbClr val="7A3E9D"/>
                </a:solidFill>
                <a:latin typeface="Consolas" panose="020B0609020204030204" pitchFamily="49" charset="0"/>
              </a:rPr>
              <a:t>DB</a:t>
            </a:r>
            <a:r>
              <a:rPr lang="fr-FR" sz="1600" dirty="0">
                <a:solidFill>
                  <a:srgbClr val="777777"/>
                </a:solidFill>
                <a:latin typeface="Consolas" panose="020B0609020204030204" pitchFamily="49" charset="0"/>
              </a:rPr>
              <a:t>::</a:t>
            </a:r>
            <a:r>
              <a:rPr lang="fr-FR" sz="1600" b="1" dirty="0">
                <a:solidFill>
                  <a:srgbClr val="AA3731"/>
                </a:solidFill>
                <a:latin typeface="Consolas" panose="020B0609020204030204" pitchFamily="49" charset="0"/>
              </a:rPr>
              <a:t>table</a:t>
            </a:r>
            <a:r>
              <a:rPr lang="fr-FR" sz="1600" dirty="0">
                <a:solidFill>
                  <a:srgbClr val="777777"/>
                </a:solidFill>
                <a:latin typeface="Consolas" panose="020B0609020204030204" pitchFamily="49" charset="0"/>
              </a:rPr>
              <a:t>('</a:t>
            </a:r>
            <a:r>
              <a:rPr lang="fr-FR" sz="1600" dirty="0">
                <a:solidFill>
                  <a:srgbClr val="448C27"/>
                </a:solidFill>
                <a:latin typeface="Consolas" panose="020B0609020204030204" pitchFamily="49" charset="0"/>
              </a:rPr>
              <a:t>stagiaires</a:t>
            </a:r>
            <a:r>
              <a:rPr lang="fr-FR" sz="1600" dirty="0">
                <a:solidFill>
                  <a:srgbClr val="777777"/>
                </a:solidFill>
                <a:latin typeface="Consolas" panose="020B0609020204030204" pitchFamily="49" charset="0"/>
              </a:rPr>
              <a:t>')-&gt;</a:t>
            </a:r>
            <a:r>
              <a:rPr lang="fr-FR" sz="1600" b="1" dirty="0" err="1">
                <a:solidFill>
                  <a:srgbClr val="AA3731"/>
                </a:solidFill>
                <a:latin typeface="Consolas" panose="020B0609020204030204" pitchFamily="49" charset="0"/>
              </a:rPr>
              <a:t>where</a:t>
            </a:r>
            <a:r>
              <a:rPr lang="fr-FR" sz="1600" dirty="0">
                <a:solidFill>
                  <a:srgbClr val="777777"/>
                </a:solidFill>
                <a:latin typeface="Consolas" panose="020B0609020204030204" pitchFamily="49" charset="0"/>
              </a:rPr>
              <a:t>('</a:t>
            </a:r>
            <a:r>
              <a:rPr lang="fr-FR" sz="1600" dirty="0">
                <a:solidFill>
                  <a:srgbClr val="448C27"/>
                </a:solidFill>
                <a:latin typeface="Consolas" panose="020B0609020204030204" pitchFamily="49" charset="0"/>
              </a:rPr>
              <a:t>id</a:t>
            </a:r>
            <a:r>
              <a:rPr lang="fr-FR" sz="1600" dirty="0">
                <a:solidFill>
                  <a:srgbClr val="777777"/>
                </a:solidFill>
                <a:latin typeface="Consolas" panose="020B0609020204030204" pitchFamily="49" charset="0"/>
              </a:rPr>
              <a:t>',$</a:t>
            </a:r>
            <a:r>
              <a:rPr lang="fr-FR" sz="1600" dirty="0" err="1">
                <a:solidFill>
                  <a:srgbClr val="7A3E9D"/>
                </a:solidFill>
                <a:latin typeface="Consolas" panose="020B0609020204030204" pitchFamily="49" charset="0"/>
              </a:rPr>
              <a:t>request</a:t>
            </a:r>
            <a:r>
              <a:rPr lang="fr-FR" sz="1600" dirty="0">
                <a:solidFill>
                  <a:srgbClr val="777777"/>
                </a:solidFill>
                <a:latin typeface="Consolas" panose="020B0609020204030204" pitchFamily="49" charset="0"/>
              </a:rPr>
              <a:t>-&gt;</a:t>
            </a:r>
            <a:r>
              <a:rPr lang="fr-FR" sz="1600" dirty="0">
                <a:solidFill>
                  <a:srgbClr val="7A3E9D"/>
                </a:solidFill>
                <a:latin typeface="Consolas" panose="020B0609020204030204" pitchFamily="49" charset="0"/>
              </a:rPr>
              <a:t>id</a:t>
            </a:r>
            <a:r>
              <a:rPr lang="fr-FR" sz="1600" dirty="0">
                <a:solidFill>
                  <a:srgbClr val="777777"/>
                </a:solidFill>
                <a:latin typeface="Consolas" panose="020B0609020204030204" pitchFamily="49" charset="0"/>
              </a:rPr>
              <a:t>)-&gt;</a:t>
            </a:r>
            <a:r>
              <a:rPr lang="fr-FR" sz="1600" b="1" dirty="0" err="1">
                <a:solidFill>
                  <a:srgbClr val="AA3731"/>
                </a:solidFill>
                <a:latin typeface="Consolas" panose="020B0609020204030204" pitchFamily="49" charset="0"/>
              </a:rPr>
              <a:t>delete</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4B69C6"/>
                </a:solidFill>
                <a:latin typeface="Consolas" panose="020B0609020204030204" pitchFamily="49" charset="0"/>
              </a:rPr>
              <a:t>return</a:t>
            </a:r>
            <a:r>
              <a:rPr lang="fr-FR" sz="1600" dirty="0">
                <a:solidFill>
                  <a:srgbClr val="333333"/>
                </a:solidFill>
                <a:latin typeface="Consolas" panose="020B0609020204030204" pitchFamily="49" charset="0"/>
              </a:rPr>
              <a:t> </a:t>
            </a:r>
            <a:r>
              <a:rPr lang="fr-FR" sz="1600" b="1" dirty="0" err="1">
                <a:solidFill>
                  <a:srgbClr val="AA3731"/>
                </a:solidFill>
                <a:latin typeface="Consolas" panose="020B0609020204030204" pitchFamily="49" charset="0"/>
              </a:rPr>
              <a:t>response</a:t>
            </a:r>
            <a:r>
              <a:rPr lang="fr-FR" sz="1600" dirty="0">
                <a:solidFill>
                  <a:srgbClr val="777777"/>
                </a:solidFill>
                <a:latin typeface="Consolas" panose="020B0609020204030204" pitchFamily="49" charset="0"/>
              </a:rPr>
              <a:t>("</a:t>
            </a:r>
            <a:r>
              <a:rPr lang="fr-FR" sz="1600" dirty="0">
                <a:solidFill>
                  <a:srgbClr val="448C27"/>
                </a:solidFill>
                <a:latin typeface="Consolas" panose="020B0609020204030204" pitchFamily="49" charset="0"/>
              </a:rPr>
              <a:t>la </a:t>
            </a:r>
            <a:r>
              <a:rPr lang="fr-FR" sz="1600" dirty="0" err="1">
                <a:solidFill>
                  <a:srgbClr val="448C27"/>
                </a:solidFill>
                <a:latin typeface="Consolas" panose="020B0609020204030204" pitchFamily="49" charset="0"/>
              </a:rPr>
              <a:t>supression</a:t>
            </a:r>
            <a:r>
              <a:rPr lang="fr-FR" sz="1600" dirty="0">
                <a:solidFill>
                  <a:srgbClr val="448C27"/>
                </a:solidFill>
                <a:latin typeface="Consolas" panose="020B0609020204030204" pitchFamily="49" charset="0"/>
              </a:rPr>
              <a:t> est effectué avec succès ... </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624976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472608"/>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3"/>
            </a:pPr>
            <a:r>
              <a:rPr lang="fr-FR" sz="2200" b="1" dirty="0">
                <a:solidFill>
                  <a:srgbClr val="002060"/>
                </a:solidFill>
                <a:latin typeface="Times New Roman" panose="02020603050405020304" pitchFamily="18" charset="0"/>
                <a:cs typeface="Times New Roman" panose="02020603050405020304" pitchFamily="18" charset="0"/>
              </a:rPr>
              <a:t>Approfondir la programmation Laravel</a:t>
            </a:r>
            <a:endParaRPr lang="fr-FR" sz="22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startAt="2"/>
            </a:pPr>
            <a:r>
              <a:rPr lang="fr-FR" sz="1900" dirty="0">
                <a:solidFill>
                  <a:srgbClr val="C00000"/>
                </a:solidFill>
                <a:latin typeface="Times New Roman" panose="02020603050405020304" pitchFamily="18" charset="0"/>
                <a:cs typeface="Times New Roman" panose="02020603050405020304" pitchFamily="18" charset="0"/>
              </a:rPr>
              <a:t>Interagir avec la base de données</a:t>
            </a:r>
            <a:endParaRPr lang="fr-FR" sz="1900" b="1" dirty="0">
              <a:solidFill>
                <a:srgbClr val="00B050"/>
              </a:solidFill>
              <a:latin typeface="Times New Roman" panose="02020603050405020304" pitchFamily="18" charset="0"/>
              <a:cs typeface="Times New Roman" panose="02020603050405020304" pitchFamily="18" charset="0"/>
            </a:endParaRPr>
          </a:p>
          <a:p>
            <a:pPr marL="514350" lvl="1" indent="0" algn="ctr">
              <a:buNone/>
            </a:pPr>
            <a:r>
              <a:rPr lang="fr-FR" sz="2200" b="1" dirty="0">
                <a:solidFill>
                  <a:srgbClr val="0070C0"/>
                </a:solidFill>
                <a:latin typeface="Times New Roman" panose="02020603050405020304" pitchFamily="18" charset="0"/>
                <a:cs typeface="Times New Roman" panose="02020603050405020304" pitchFamily="18" charset="0"/>
              </a:rPr>
              <a:t>Générateur de requêtes (</a:t>
            </a:r>
            <a:r>
              <a:rPr lang="fr-FR" sz="2200" b="1" dirty="0" err="1">
                <a:solidFill>
                  <a:srgbClr val="0070C0"/>
                </a:solidFill>
                <a:latin typeface="Times New Roman" panose="02020603050405020304" pitchFamily="18" charset="0"/>
                <a:cs typeface="Times New Roman" panose="02020603050405020304" pitchFamily="18" charset="0"/>
              </a:rPr>
              <a:t>Query</a:t>
            </a:r>
            <a:r>
              <a:rPr lang="fr-FR" sz="2200" b="1" dirty="0">
                <a:solidFill>
                  <a:srgbClr val="0070C0"/>
                </a:solidFill>
                <a:latin typeface="Times New Roman" panose="02020603050405020304" pitchFamily="18" charset="0"/>
                <a:cs typeface="Times New Roman" panose="02020603050405020304" pitchFamily="18" charset="0"/>
              </a:rPr>
              <a:t> Builder) </a:t>
            </a:r>
          </a:p>
          <a:p>
            <a:pPr marL="514350" lvl="1" indent="0">
              <a:buNone/>
            </a:pPr>
            <a:r>
              <a:rPr lang="fr-FR" sz="2200" dirty="0">
                <a:solidFill>
                  <a:srgbClr val="C00000"/>
                </a:solidFill>
                <a:latin typeface="Times New Roman" panose="02020603050405020304" pitchFamily="18" charset="0"/>
                <a:cs typeface="Times New Roman" panose="02020603050405020304" pitchFamily="18" charset="0"/>
              </a:rPr>
              <a:t>Sélectionner des résultats</a:t>
            </a: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le </a:t>
            </a:r>
            <a:r>
              <a:rPr lang="fr-FR" sz="2000" dirty="0" err="1">
                <a:solidFill>
                  <a:schemeClr val="tx1"/>
                </a:solidFill>
                <a:latin typeface="Times New Roman" panose="02020603050405020304" pitchFamily="18" charset="0"/>
                <a:cs typeface="Times New Roman" panose="02020603050405020304" pitchFamily="18" charset="0"/>
              </a:rPr>
              <a:t>Query</a:t>
            </a:r>
            <a:r>
              <a:rPr lang="fr-FR" sz="2000" dirty="0">
                <a:solidFill>
                  <a:schemeClr val="tx1"/>
                </a:solidFill>
                <a:latin typeface="Times New Roman" panose="02020603050405020304" pitchFamily="18" charset="0"/>
                <a:cs typeface="Times New Roman" panose="02020603050405020304" pitchFamily="18" charset="0"/>
              </a:rPr>
              <a:t> Builder  est accessible via la façade </a:t>
            </a:r>
            <a:r>
              <a:rPr lang="fr-FR" sz="2000" b="1" dirty="0">
                <a:solidFill>
                  <a:schemeClr val="tx1"/>
                </a:solidFill>
                <a:latin typeface="Times New Roman" panose="02020603050405020304" pitchFamily="18" charset="0"/>
                <a:cs typeface="Times New Roman" panose="02020603050405020304" pitchFamily="18" charset="0"/>
              </a:rPr>
              <a:t>DB</a:t>
            </a:r>
            <a:r>
              <a:rPr lang="fr-FR" sz="2000" dirty="0">
                <a:solidFill>
                  <a:schemeClr val="tx1"/>
                </a:solidFill>
                <a:latin typeface="Times New Roman" panose="02020603050405020304" pitchFamily="18" charset="0"/>
                <a:cs typeface="Times New Roman" panose="02020603050405020304" pitchFamily="18" charset="0"/>
              </a:rPr>
              <a:t> et permet de sélectionner une table puis utiliser des méthodes pour recèperez les données.</a:t>
            </a: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a:p>
            <a:pPr marL="400050" lvl="1" indent="0">
              <a:buNone/>
            </a:pPr>
            <a:r>
              <a:rPr lang="fr-FR" sz="2200" dirty="0">
                <a:solidFill>
                  <a:schemeClr val="tx1"/>
                </a:solidFill>
                <a:latin typeface="Times New Roman" panose="02020603050405020304" pitchFamily="18" charset="0"/>
                <a:cs typeface="Times New Roman" panose="02020603050405020304" pitchFamily="18" charset="0"/>
              </a:rPr>
              <a:t>La méthode </a:t>
            </a:r>
            <a:r>
              <a:rPr lang="fr-FR" sz="1600" b="1" dirty="0" err="1">
                <a:solidFill>
                  <a:srgbClr val="AA3731"/>
                </a:solidFill>
                <a:latin typeface="Consolas" panose="020B0609020204030204" pitchFamily="49" charset="0"/>
              </a:rPr>
              <a:t>get</a:t>
            </a:r>
            <a:r>
              <a:rPr lang="fr-FR" sz="1600" b="1" dirty="0">
                <a:solidFill>
                  <a:srgbClr val="AA3731"/>
                </a:solidFill>
                <a:latin typeface="Consolas" panose="020B0609020204030204" pitchFamily="49" charset="0"/>
              </a:rPr>
              <a:t>() </a:t>
            </a:r>
            <a:r>
              <a:rPr lang="fr-FR" sz="2200" dirty="0">
                <a:solidFill>
                  <a:schemeClr val="tx1"/>
                </a:solidFill>
                <a:latin typeface="Times New Roman" panose="02020603050405020304" pitchFamily="18" charset="0"/>
                <a:cs typeface="Times New Roman" panose="02020603050405020304" pitchFamily="18" charset="0"/>
              </a:rPr>
              <a:t>permet de récupérer un groupe de résultat. </a:t>
            </a:r>
          </a:p>
        </p:txBody>
      </p:sp>
      <p:sp>
        <p:nvSpPr>
          <p:cNvPr id="6" name="Rectangle : coins arrondis 5">
            <a:extLst>
              <a:ext uri="{FF2B5EF4-FFF2-40B4-BE49-F238E27FC236}">
                <a16:creationId xmlns:a16="http://schemas.microsoft.com/office/drawing/2014/main" xmlns="" id="{B0B08269-0CBB-43AC-A5C0-F2B4F30462D6}"/>
              </a:ext>
            </a:extLst>
          </p:cNvPr>
          <p:cNvSpPr/>
          <p:nvPr/>
        </p:nvSpPr>
        <p:spPr>
          <a:xfrm>
            <a:off x="662980" y="3594720"/>
            <a:ext cx="7818040" cy="1152128"/>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fr-FR" i="1" dirty="0">
                <a:solidFill>
                  <a:srgbClr val="AAAAAA"/>
                </a:solidFill>
                <a:latin typeface="Consolas" panose="020B0609020204030204" pitchFamily="49" charset="0"/>
              </a:rPr>
              <a:t>// Rappelle de la structure de départ</a:t>
            </a:r>
            <a:endParaRPr lang="fr-FR" dirty="0">
              <a:solidFill>
                <a:srgbClr val="333333"/>
              </a:solidFill>
              <a:latin typeface="Consolas" panose="020B0609020204030204" pitchFamily="49" charset="0"/>
            </a:endParaRPr>
          </a:p>
          <a:p>
            <a:r>
              <a:rPr lang="fr-FR" dirty="0">
                <a:solidFill>
                  <a:srgbClr val="333333"/>
                </a:solidFill>
                <a:latin typeface="Consolas" panose="020B0609020204030204" pitchFamily="49" charset="0"/>
              </a:rPr>
              <a:t> </a:t>
            </a:r>
            <a:r>
              <a:rPr lang="fr-FR" b="1" dirty="0">
                <a:solidFill>
                  <a:srgbClr val="7A3E9D"/>
                </a:solidFill>
                <a:latin typeface="Consolas" panose="020B0609020204030204" pitchFamily="49" charset="0"/>
              </a:rPr>
              <a:t>DB</a:t>
            </a:r>
            <a:r>
              <a:rPr lang="fr-FR" dirty="0">
                <a:solidFill>
                  <a:srgbClr val="777777"/>
                </a:solidFill>
                <a:latin typeface="Consolas" panose="020B0609020204030204" pitchFamily="49" charset="0"/>
              </a:rPr>
              <a:t>::</a:t>
            </a:r>
            <a:r>
              <a:rPr lang="fr-FR" b="1" dirty="0">
                <a:solidFill>
                  <a:srgbClr val="AA3731"/>
                </a:solidFill>
                <a:latin typeface="Consolas" panose="020B0609020204030204" pitchFamily="49" charset="0"/>
              </a:rPr>
              <a:t>table</a:t>
            </a:r>
            <a:r>
              <a:rPr lang="fr-FR" dirty="0">
                <a:solidFill>
                  <a:srgbClr val="777777"/>
                </a:solidFill>
                <a:latin typeface="Consolas" panose="020B0609020204030204" pitchFamily="49" charset="0"/>
              </a:rPr>
              <a:t>('</a:t>
            </a:r>
            <a:r>
              <a:rPr lang="fr-FR" dirty="0">
                <a:solidFill>
                  <a:srgbClr val="448C27"/>
                </a:solidFill>
                <a:latin typeface="Consolas" panose="020B0609020204030204" pitchFamily="49" charset="0"/>
              </a:rPr>
              <a:t>stagiaires</a:t>
            </a:r>
            <a:r>
              <a:rPr lang="fr-FR" dirty="0">
                <a:solidFill>
                  <a:srgbClr val="777777"/>
                </a:solidFill>
                <a:latin typeface="Consolas" panose="020B0609020204030204" pitchFamily="49" charset="0"/>
              </a:rPr>
              <a:t>')</a:t>
            </a:r>
            <a:r>
              <a:rPr lang="fr-FR" dirty="0">
                <a:solidFill>
                  <a:srgbClr val="333333"/>
                </a:solidFill>
                <a:latin typeface="Consolas" panose="020B0609020204030204" pitchFamily="49" charset="0"/>
              </a:rPr>
              <a:t> </a:t>
            </a:r>
            <a:r>
              <a:rPr lang="fr-FR" i="1" dirty="0">
                <a:solidFill>
                  <a:srgbClr val="AAAAAA"/>
                </a:solidFill>
                <a:latin typeface="Consolas" panose="020B0609020204030204" pitchFamily="49" charset="0"/>
              </a:rPr>
              <a:t>// je prépare une requête pour la table 'stagiaires'</a:t>
            </a:r>
            <a:endParaRPr lang="fr-FR" dirty="0">
              <a:solidFill>
                <a:srgbClr val="333333"/>
              </a:solidFill>
              <a:latin typeface="Consolas" panose="020B0609020204030204" pitchFamily="49" charset="0"/>
            </a:endParaRPr>
          </a:p>
        </p:txBody>
      </p:sp>
      <p:sp>
        <p:nvSpPr>
          <p:cNvPr id="7" name="Rectangle : coins arrondis 6">
            <a:extLst>
              <a:ext uri="{FF2B5EF4-FFF2-40B4-BE49-F238E27FC236}">
                <a16:creationId xmlns:a16="http://schemas.microsoft.com/office/drawing/2014/main" xmlns="" id="{3068AC60-BBF2-4B69-8FC8-7DF48F756992}"/>
              </a:ext>
            </a:extLst>
          </p:cNvPr>
          <p:cNvSpPr/>
          <p:nvPr/>
        </p:nvSpPr>
        <p:spPr>
          <a:xfrm>
            <a:off x="662980" y="5291556"/>
            <a:ext cx="7818040" cy="117608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1600" dirty="0">
                <a:solidFill>
                  <a:srgbClr val="4B69C6"/>
                </a:solidFill>
                <a:latin typeface="Consolas" panose="020B0609020204030204" pitchFamily="49" charset="0"/>
              </a:rPr>
              <a:t>public</a:t>
            </a:r>
            <a:r>
              <a:rPr lang="en-US" sz="1600" dirty="0">
                <a:solidFill>
                  <a:srgbClr val="333333"/>
                </a:solidFill>
                <a:latin typeface="Consolas" panose="020B0609020204030204" pitchFamily="49" charset="0"/>
              </a:rPr>
              <a:t> </a:t>
            </a:r>
            <a:r>
              <a:rPr lang="en-US" sz="1600" dirty="0">
                <a:solidFill>
                  <a:srgbClr val="7A3E9D"/>
                </a:solidFill>
                <a:latin typeface="Consolas" panose="020B0609020204030204" pitchFamily="49" charset="0"/>
              </a:rPr>
              <a:t>function</a:t>
            </a:r>
            <a:r>
              <a:rPr lang="en-US" sz="1600" dirty="0">
                <a:solidFill>
                  <a:srgbClr val="333333"/>
                </a:solidFill>
                <a:latin typeface="Consolas" panose="020B0609020204030204" pitchFamily="49" charset="0"/>
              </a:rPr>
              <a:t> </a:t>
            </a:r>
            <a:r>
              <a:rPr lang="en-US" sz="1600" b="1" dirty="0">
                <a:solidFill>
                  <a:srgbClr val="AA3731"/>
                </a:solidFill>
                <a:latin typeface="Consolas" panose="020B0609020204030204" pitchFamily="49" charset="0"/>
              </a:rPr>
              <a:t>index</a:t>
            </a:r>
            <a:r>
              <a:rPr lang="en-US" sz="1600" dirty="0">
                <a:solidFill>
                  <a:srgbClr val="777777"/>
                </a:solidFill>
                <a:latin typeface="Consolas" panose="020B0609020204030204" pitchFamily="49" charset="0"/>
              </a:rPr>
              <a:t>(){</a:t>
            </a:r>
            <a:endParaRPr lang="en-US" sz="1600" dirty="0">
              <a:solidFill>
                <a:srgbClr val="333333"/>
              </a:solidFill>
              <a:latin typeface="Consolas" panose="020B0609020204030204" pitchFamily="49" charset="0"/>
            </a:endParaRPr>
          </a:p>
          <a:p>
            <a:r>
              <a:rPr lang="en-US" sz="1600" dirty="0">
                <a:solidFill>
                  <a:srgbClr val="333333"/>
                </a:solidFill>
                <a:latin typeface="Consolas" panose="020B0609020204030204" pitchFamily="49" charset="0"/>
              </a:rPr>
              <a:t>        </a:t>
            </a:r>
            <a:r>
              <a:rPr lang="en-US" sz="1600" dirty="0">
                <a:solidFill>
                  <a:srgbClr val="777777"/>
                </a:solidFill>
                <a:latin typeface="Consolas" panose="020B0609020204030204" pitchFamily="49" charset="0"/>
              </a:rPr>
              <a:t>$</a:t>
            </a:r>
            <a:r>
              <a:rPr lang="en-US" sz="1600" dirty="0" err="1">
                <a:solidFill>
                  <a:srgbClr val="7A3E9D"/>
                </a:solidFill>
                <a:latin typeface="Consolas" panose="020B0609020204030204" pitchFamily="49" charset="0"/>
              </a:rPr>
              <a:t>sta</a:t>
            </a:r>
            <a:r>
              <a:rPr lang="en-US" sz="1600" dirty="0">
                <a:solidFill>
                  <a:srgbClr val="777777"/>
                </a:solidFill>
                <a:latin typeface="Consolas" panose="020B0609020204030204" pitchFamily="49" charset="0"/>
              </a:rPr>
              <a:t>=</a:t>
            </a:r>
            <a:r>
              <a:rPr lang="en-US" sz="1600" b="1" dirty="0">
                <a:solidFill>
                  <a:srgbClr val="7A3E9D"/>
                </a:solidFill>
                <a:latin typeface="Consolas" panose="020B0609020204030204" pitchFamily="49" charset="0"/>
              </a:rPr>
              <a:t>DB</a:t>
            </a:r>
            <a:r>
              <a:rPr lang="en-US" sz="1600" dirty="0">
                <a:solidFill>
                  <a:srgbClr val="777777"/>
                </a:solidFill>
                <a:latin typeface="Consolas" panose="020B0609020204030204" pitchFamily="49" charset="0"/>
              </a:rPr>
              <a:t>::</a:t>
            </a:r>
            <a:r>
              <a:rPr lang="en-US" sz="1600" b="1" dirty="0">
                <a:solidFill>
                  <a:srgbClr val="AA3731"/>
                </a:solidFill>
                <a:latin typeface="Consolas" panose="020B0609020204030204" pitchFamily="49" charset="0"/>
              </a:rPr>
              <a:t>table</a:t>
            </a:r>
            <a:r>
              <a:rPr lang="en-US" sz="1600" dirty="0">
                <a:solidFill>
                  <a:srgbClr val="777777"/>
                </a:solidFill>
                <a:latin typeface="Consolas" panose="020B0609020204030204" pitchFamily="49" charset="0"/>
              </a:rPr>
              <a:t>('</a:t>
            </a:r>
            <a:r>
              <a:rPr lang="en-US" sz="1600" dirty="0">
                <a:solidFill>
                  <a:srgbClr val="448C27"/>
                </a:solidFill>
                <a:latin typeface="Consolas" panose="020B0609020204030204" pitchFamily="49" charset="0"/>
              </a:rPr>
              <a:t>stagiaires</a:t>
            </a:r>
            <a:r>
              <a:rPr lang="en-US" sz="1600" dirty="0">
                <a:solidFill>
                  <a:srgbClr val="777777"/>
                </a:solidFill>
                <a:latin typeface="Consolas" panose="020B0609020204030204" pitchFamily="49" charset="0"/>
              </a:rPr>
              <a:t>')-&gt;</a:t>
            </a:r>
            <a:r>
              <a:rPr lang="en-US" sz="1600" b="1" dirty="0">
                <a:solidFill>
                  <a:srgbClr val="AA3731"/>
                </a:solidFill>
                <a:latin typeface="Consolas" panose="020B0609020204030204" pitchFamily="49" charset="0"/>
              </a:rPr>
              <a:t>get</a:t>
            </a:r>
            <a:r>
              <a:rPr lang="en-US" sz="1600" dirty="0">
                <a:solidFill>
                  <a:srgbClr val="777777"/>
                </a:solidFill>
                <a:latin typeface="Consolas" panose="020B0609020204030204" pitchFamily="49" charset="0"/>
              </a:rPr>
              <a:t>();</a:t>
            </a:r>
            <a:endParaRPr lang="en-US" sz="1600" dirty="0">
              <a:solidFill>
                <a:srgbClr val="333333"/>
              </a:solidFill>
              <a:latin typeface="Consolas" panose="020B0609020204030204" pitchFamily="49" charset="0"/>
            </a:endParaRPr>
          </a:p>
          <a:p>
            <a:r>
              <a:rPr lang="en-US" sz="1600" dirty="0">
                <a:solidFill>
                  <a:srgbClr val="333333"/>
                </a:solidFill>
                <a:latin typeface="Consolas" panose="020B0609020204030204" pitchFamily="49" charset="0"/>
              </a:rPr>
              <a:t>        </a:t>
            </a:r>
            <a:r>
              <a:rPr lang="en-US" sz="1600" dirty="0">
                <a:solidFill>
                  <a:srgbClr val="4B69C6"/>
                </a:solidFill>
                <a:latin typeface="Consolas" panose="020B0609020204030204" pitchFamily="49" charset="0"/>
              </a:rPr>
              <a:t>return</a:t>
            </a:r>
            <a:r>
              <a:rPr lang="en-US" sz="1600" dirty="0">
                <a:solidFill>
                  <a:srgbClr val="333333"/>
                </a:solidFill>
                <a:latin typeface="Consolas" panose="020B0609020204030204" pitchFamily="49" charset="0"/>
              </a:rPr>
              <a:t> </a:t>
            </a:r>
            <a:r>
              <a:rPr lang="en-US" sz="1600" dirty="0">
                <a:solidFill>
                  <a:srgbClr val="777777"/>
                </a:solidFill>
                <a:latin typeface="Consolas" panose="020B0609020204030204" pitchFamily="49" charset="0"/>
              </a:rPr>
              <a:t>$</a:t>
            </a:r>
            <a:r>
              <a:rPr lang="en-US" sz="1600" dirty="0" err="1">
                <a:solidFill>
                  <a:srgbClr val="7A3E9D"/>
                </a:solidFill>
                <a:latin typeface="Consolas" panose="020B0609020204030204" pitchFamily="49" charset="0"/>
              </a:rPr>
              <a:t>sta</a:t>
            </a:r>
            <a:r>
              <a:rPr lang="en-US" sz="1600" dirty="0">
                <a:solidFill>
                  <a:srgbClr val="777777"/>
                </a:solidFill>
                <a:latin typeface="Consolas" panose="020B0609020204030204" pitchFamily="49" charset="0"/>
              </a:rPr>
              <a:t>;</a:t>
            </a:r>
            <a:r>
              <a:rPr lang="en-US" sz="1600" dirty="0">
                <a:solidFill>
                  <a:srgbClr val="333333"/>
                </a:solidFill>
                <a:latin typeface="Consolas" panose="020B0609020204030204" pitchFamily="49" charset="0"/>
              </a:rPr>
              <a:t> </a:t>
            </a:r>
          </a:p>
          <a:p>
            <a:r>
              <a:rPr lang="en-US" sz="1600" dirty="0">
                <a:solidFill>
                  <a:srgbClr val="333333"/>
                </a:solidFill>
                <a:latin typeface="Consolas" panose="020B0609020204030204" pitchFamily="49" charset="0"/>
              </a:rPr>
              <a:t>   </a:t>
            </a:r>
            <a:r>
              <a:rPr lang="en-US" sz="1600" dirty="0">
                <a:solidFill>
                  <a:srgbClr val="777777"/>
                </a:solidFill>
                <a:latin typeface="Consolas" panose="020B0609020204030204" pitchFamily="49" charset="0"/>
              </a:rPr>
              <a:t>}</a:t>
            </a:r>
            <a:endParaRPr lang="en-US" sz="16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50878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472608"/>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3"/>
            </a:pPr>
            <a:r>
              <a:rPr lang="fr-FR" sz="2200" b="1" dirty="0">
                <a:solidFill>
                  <a:srgbClr val="002060"/>
                </a:solidFill>
                <a:latin typeface="Times New Roman" panose="02020603050405020304" pitchFamily="18" charset="0"/>
                <a:cs typeface="Times New Roman" panose="02020603050405020304" pitchFamily="18" charset="0"/>
              </a:rPr>
              <a:t>Approfondir la programmation Laravel</a:t>
            </a:r>
            <a:endParaRPr lang="fr-FR" sz="22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startAt="2"/>
            </a:pPr>
            <a:r>
              <a:rPr lang="fr-FR" sz="1900" dirty="0">
                <a:solidFill>
                  <a:srgbClr val="C00000"/>
                </a:solidFill>
                <a:latin typeface="Times New Roman" panose="02020603050405020304" pitchFamily="18" charset="0"/>
                <a:cs typeface="Times New Roman" panose="02020603050405020304" pitchFamily="18" charset="0"/>
              </a:rPr>
              <a:t>Interagir avec la base de données</a:t>
            </a:r>
            <a:endParaRPr lang="fr-FR" sz="1900" b="1" dirty="0">
              <a:solidFill>
                <a:srgbClr val="00B050"/>
              </a:solidFill>
              <a:latin typeface="Times New Roman" panose="02020603050405020304" pitchFamily="18" charset="0"/>
              <a:cs typeface="Times New Roman" panose="02020603050405020304" pitchFamily="18" charset="0"/>
            </a:endParaRPr>
          </a:p>
          <a:p>
            <a:pPr marL="514350" lvl="1" indent="0" algn="ctr">
              <a:buNone/>
            </a:pPr>
            <a:r>
              <a:rPr lang="fr-FR" sz="2200" b="1" dirty="0">
                <a:solidFill>
                  <a:srgbClr val="0070C0"/>
                </a:solidFill>
                <a:latin typeface="Times New Roman" panose="02020603050405020304" pitchFamily="18" charset="0"/>
                <a:cs typeface="Times New Roman" panose="02020603050405020304" pitchFamily="18" charset="0"/>
              </a:rPr>
              <a:t>Générateur de requêtes (</a:t>
            </a:r>
            <a:r>
              <a:rPr lang="fr-FR" sz="2200" b="1" dirty="0" err="1">
                <a:solidFill>
                  <a:srgbClr val="0070C0"/>
                </a:solidFill>
                <a:latin typeface="Times New Roman" panose="02020603050405020304" pitchFamily="18" charset="0"/>
                <a:cs typeface="Times New Roman" panose="02020603050405020304" pitchFamily="18" charset="0"/>
              </a:rPr>
              <a:t>Query</a:t>
            </a:r>
            <a:r>
              <a:rPr lang="fr-FR" sz="2200" b="1" dirty="0">
                <a:solidFill>
                  <a:srgbClr val="0070C0"/>
                </a:solidFill>
                <a:latin typeface="Times New Roman" panose="02020603050405020304" pitchFamily="18" charset="0"/>
                <a:cs typeface="Times New Roman" panose="02020603050405020304" pitchFamily="18" charset="0"/>
              </a:rPr>
              <a:t> Builder) </a:t>
            </a:r>
          </a:p>
          <a:p>
            <a:pPr marL="514350" lvl="1" indent="0">
              <a:buNone/>
            </a:pPr>
            <a:r>
              <a:rPr lang="fr-FR" sz="2200" dirty="0">
                <a:solidFill>
                  <a:srgbClr val="C00000"/>
                </a:solidFill>
                <a:latin typeface="Times New Roman" panose="02020603050405020304" pitchFamily="18" charset="0"/>
                <a:cs typeface="Times New Roman" panose="02020603050405020304" pitchFamily="18" charset="0"/>
              </a:rPr>
              <a:t>Sélectionner des résultats</a:t>
            </a:r>
          </a:p>
          <a:p>
            <a:pPr marL="400050" lvl="1" indent="0">
              <a:buNone/>
            </a:pPr>
            <a:r>
              <a:rPr lang="fr-FR" sz="1800" dirty="0">
                <a:solidFill>
                  <a:schemeClr val="tx1"/>
                </a:solidFill>
                <a:latin typeface="Times New Roman" panose="02020603050405020304" pitchFamily="18" charset="0"/>
                <a:cs typeface="Times New Roman" panose="02020603050405020304" pitchFamily="18" charset="0"/>
              </a:rPr>
              <a:t>La méthode </a:t>
            </a:r>
            <a:r>
              <a:rPr lang="fr-FR" sz="1800" b="1" dirty="0" err="1">
                <a:solidFill>
                  <a:srgbClr val="AA3731"/>
                </a:solidFill>
                <a:latin typeface="Consolas" panose="020B0609020204030204" pitchFamily="49" charset="0"/>
              </a:rPr>
              <a:t>where</a:t>
            </a:r>
            <a:r>
              <a:rPr lang="fr-FR" sz="1800" b="1" dirty="0">
                <a:solidFill>
                  <a:srgbClr val="AA3731"/>
                </a:solidFill>
                <a:latin typeface="Consolas" panose="020B0609020204030204" pitchFamily="49" charset="0"/>
              </a:rPr>
              <a:t>() </a:t>
            </a:r>
            <a:r>
              <a:rPr lang="fr-FR" sz="1800" dirty="0">
                <a:solidFill>
                  <a:schemeClr val="tx1"/>
                </a:solidFill>
                <a:latin typeface="Times New Roman" panose="02020603050405020304" pitchFamily="18" charset="0"/>
                <a:cs typeface="Times New Roman" panose="02020603050405020304" pitchFamily="18" charset="0"/>
              </a:rPr>
              <a:t>permet de poser une condition à la sélection de résultat :</a:t>
            </a: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r>
              <a:rPr lang="fr-FR" sz="1800" dirty="0">
                <a:solidFill>
                  <a:schemeClr val="tx1"/>
                </a:solidFill>
                <a:latin typeface="Times New Roman" panose="02020603050405020304" pitchFamily="18" charset="0"/>
                <a:cs typeface="Times New Roman" panose="02020603050405020304" pitchFamily="18" charset="0"/>
              </a:rPr>
              <a:t>La méthode </a:t>
            </a:r>
            <a:r>
              <a:rPr lang="fr-FR" sz="1800" b="1" dirty="0">
                <a:solidFill>
                  <a:srgbClr val="AA3731"/>
                </a:solidFill>
                <a:latin typeface="Consolas" panose="020B0609020204030204" pitchFamily="49" charset="0"/>
              </a:rPr>
              <a:t>first() </a:t>
            </a:r>
            <a:r>
              <a:rPr lang="fr-FR" sz="1800" dirty="0">
                <a:solidFill>
                  <a:schemeClr val="tx1"/>
                </a:solidFill>
                <a:latin typeface="Times New Roman" panose="02020603050405020304" pitchFamily="18" charset="0"/>
                <a:cs typeface="Times New Roman" panose="02020603050405020304" pitchFamily="18" charset="0"/>
              </a:rPr>
              <a:t>a un fonctionnement similaire à </a:t>
            </a:r>
            <a:r>
              <a:rPr lang="fr-FR" sz="1800" dirty="0" err="1">
                <a:solidFill>
                  <a:schemeClr val="tx1"/>
                </a:solidFill>
                <a:latin typeface="Times New Roman" panose="02020603050405020304" pitchFamily="18" charset="0"/>
                <a:cs typeface="Times New Roman" panose="02020603050405020304" pitchFamily="18" charset="0"/>
              </a:rPr>
              <a:t>get</a:t>
            </a:r>
            <a:r>
              <a:rPr lang="fr-FR" sz="1800" dirty="0">
                <a:solidFill>
                  <a:schemeClr val="tx1"/>
                </a:solidFill>
                <a:latin typeface="Times New Roman" panose="02020603050405020304" pitchFamily="18" charset="0"/>
                <a:cs typeface="Times New Roman" panose="02020603050405020304" pitchFamily="18" charset="0"/>
              </a:rPr>
              <a:t>() mais ne récupère que le premier résultat correspondant à la requête.</a:t>
            </a: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a:p>
            <a:pPr marL="400050" lvl="1" indent="0">
              <a:buNone/>
            </a:pPr>
            <a:r>
              <a:rPr lang="fr-FR" sz="1800" dirty="0">
                <a:solidFill>
                  <a:schemeClr val="tx1"/>
                </a:solidFill>
                <a:latin typeface="Times New Roman" panose="02020603050405020304" pitchFamily="18" charset="0"/>
                <a:cs typeface="Times New Roman" panose="02020603050405020304" pitchFamily="18" charset="0"/>
              </a:rPr>
              <a:t>La méthode </a:t>
            </a:r>
            <a:r>
              <a:rPr lang="fr-FR" sz="1800" b="1" dirty="0" err="1">
                <a:solidFill>
                  <a:srgbClr val="AA3731"/>
                </a:solidFill>
                <a:latin typeface="Consolas" panose="020B0609020204030204" pitchFamily="49" charset="0"/>
              </a:rPr>
              <a:t>find</a:t>
            </a:r>
            <a:r>
              <a:rPr lang="fr-FR" sz="1800" b="1" dirty="0">
                <a:solidFill>
                  <a:srgbClr val="AA3731"/>
                </a:solidFill>
                <a:latin typeface="Consolas" panose="020B0609020204030204" pitchFamily="49" charset="0"/>
              </a:rPr>
              <a:t>() </a:t>
            </a:r>
            <a:r>
              <a:rPr lang="fr-FR" sz="1800" dirty="0">
                <a:solidFill>
                  <a:schemeClr val="tx1"/>
                </a:solidFill>
                <a:latin typeface="Times New Roman" panose="02020603050405020304" pitchFamily="18" charset="0"/>
                <a:cs typeface="Times New Roman" panose="02020603050405020304" pitchFamily="18" charset="0"/>
              </a:rPr>
              <a:t>permet de sélectionner un résultat d’après un </a:t>
            </a:r>
            <a:r>
              <a:rPr lang="fr-FR" sz="1800" b="1" dirty="0">
                <a:solidFill>
                  <a:schemeClr val="tx1"/>
                </a:solidFill>
                <a:latin typeface="Times New Roman" panose="02020603050405020304" pitchFamily="18" charset="0"/>
                <a:cs typeface="Times New Roman" panose="02020603050405020304" pitchFamily="18" charset="0"/>
              </a:rPr>
              <a:t>id</a:t>
            </a:r>
            <a:r>
              <a:rPr lang="fr-FR" sz="1800" dirty="0">
                <a:solidFill>
                  <a:schemeClr val="tx1"/>
                </a:solidFill>
                <a:latin typeface="Times New Roman" panose="02020603050405020304" pitchFamily="18" charset="0"/>
                <a:cs typeface="Times New Roman" panose="02020603050405020304" pitchFamily="18" charset="0"/>
              </a:rPr>
              <a:t> que l’on passe en paramètre </a:t>
            </a:r>
            <a:r>
              <a:rPr lang="fr-FR" sz="2000" dirty="0">
                <a:solidFill>
                  <a:schemeClr val="tx1"/>
                </a:solidFill>
                <a:latin typeface="Times New Roman" panose="02020603050405020304" pitchFamily="18" charset="0"/>
                <a:cs typeface="Times New Roman" panose="02020603050405020304" pitchFamily="18" charset="0"/>
              </a:rPr>
              <a:t>:</a:t>
            </a: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p:txBody>
      </p:sp>
      <p:sp>
        <p:nvSpPr>
          <p:cNvPr id="6" name="Rectangle : coins arrondis 5">
            <a:extLst>
              <a:ext uri="{FF2B5EF4-FFF2-40B4-BE49-F238E27FC236}">
                <a16:creationId xmlns:a16="http://schemas.microsoft.com/office/drawing/2014/main" xmlns="" id="{B0B08269-0CBB-43AC-A5C0-F2B4F30462D6}"/>
              </a:ext>
            </a:extLst>
          </p:cNvPr>
          <p:cNvSpPr/>
          <p:nvPr/>
        </p:nvSpPr>
        <p:spPr>
          <a:xfrm>
            <a:off x="668178" y="3195834"/>
            <a:ext cx="7818040" cy="540061"/>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fr-FR"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a:t>
            </a:r>
            <a:r>
              <a:rPr lang="en-US" dirty="0" err="1">
                <a:solidFill>
                  <a:srgbClr val="7A3E9D"/>
                </a:solidFill>
                <a:latin typeface="Consolas" panose="020B0609020204030204" pitchFamily="49" charset="0"/>
              </a:rPr>
              <a:t>sta</a:t>
            </a:r>
            <a:r>
              <a:rPr lang="en-US" dirty="0">
                <a:solidFill>
                  <a:srgbClr val="777777"/>
                </a:solidFill>
                <a:latin typeface="Consolas" panose="020B0609020204030204" pitchFamily="49" charset="0"/>
              </a:rPr>
              <a:t>=</a:t>
            </a:r>
            <a:r>
              <a:rPr lang="en-US" b="1" dirty="0">
                <a:solidFill>
                  <a:srgbClr val="7A3E9D"/>
                </a:solidFill>
                <a:latin typeface="Consolas" panose="020B0609020204030204" pitchFamily="49" charset="0"/>
              </a:rPr>
              <a:t>DB</a:t>
            </a:r>
            <a:r>
              <a:rPr lang="en-US" dirty="0">
                <a:solidFill>
                  <a:srgbClr val="777777"/>
                </a:solidFill>
                <a:latin typeface="Consolas" panose="020B0609020204030204" pitchFamily="49" charset="0"/>
              </a:rPr>
              <a:t>::</a:t>
            </a:r>
            <a:r>
              <a:rPr lang="en-US" b="1" dirty="0">
                <a:solidFill>
                  <a:srgbClr val="AA3731"/>
                </a:solidFill>
                <a:latin typeface="Consolas" panose="020B0609020204030204" pitchFamily="49" charset="0"/>
              </a:rPr>
              <a:t>table</a:t>
            </a:r>
            <a:r>
              <a:rPr lang="en-US" dirty="0">
                <a:solidFill>
                  <a:srgbClr val="777777"/>
                </a:solidFill>
                <a:latin typeface="Consolas" panose="020B0609020204030204" pitchFamily="49" charset="0"/>
              </a:rPr>
              <a:t>('</a:t>
            </a:r>
            <a:r>
              <a:rPr lang="en-US" dirty="0">
                <a:solidFill>
                  <a:srgbClr val="448C27"/>
                </a:solidFill>
                <a:latin typeface="Consolas" panose="020B0609020204030204" pitchFamily="49" charset="0"/>
              </a:rPr>
              <a:t>stagiaires</a:t>
            </a:r>
            <a:r>
              <a:rPr lang="en-US" dirty="0">
                <a:solidFill>
                  <a:srgbClr val="777777"/>
                </a:solidFill>
                <a:latin typeface="Consolas" panose="020B0609020204030204" pitchFamily="49" charset="0"/>
              </a:rPr>
              <a:t>')-&gt;</a:t>
            </a:r>
            <a:r>
              <a:rPr lang="en-US" dirty="0">
                <a:solidFill>
                  <a:srgbClr val="333333"/>
                </a:solidFill>
                <a:latin typeface="Consolas" panose="020B0609020204030204" pitchFamily="49" charset="0"/>
              </a:rPr>
              <a:t> </a:t>
            </a:r>
            <a:r>
              <a:rPr lang="en-US" b="1" dirty="0">
                <a:solidFill>
                  <a:srgbClr val="AA3731"/>
                </a:solidFill>
                <a:latin typeface="Consolas" panose="020B0609020204030204" pitchFamily="49" charset="0"/>
              </a:rPr>
              <a:t>where</a:t>
            </a:r>
            <a:r>
              <a:rPr lang="en-US" dirty="0">
                <a:solidFill>
                  <a:srgbClr val="777777"/>
                </a:solidFill>
                <a:latin typeface="Consolas" panose="020B0609020204030204" pitchFamily="49" charset="0"/>
              </a:rPr>
              <a:t>('</a:t>
            </a:r>
            <a:r>
              <a:rPr lang="en-US" dirty="0">
                <a:solidFill>
                  <a:srgbClr val="448C27"/>
                </a:solidFill>
                <a:latin typeface="Consolas" panose="020B0609020204030204" pitchFamily="49" charset="0"/>
              </a:rPr>
              <a:t>age</a:t>
            </a:r>
            <a:r>
              <a:rPr lang="en-US" dirty="0">
                <a:solidFill>
                  <a:srgbClr val="777777"/>
                </a:solidFill>
                <a:latin typeface="Consolas" panose="020B0609020204030204" pitchFamily="49" charset="0"/>
              </a:rPr>
              <a:t>','</a:t>
            </a:r>
            <a:r>
              <a:rPr lang="en-US" dirty="0">
                <a:solidFill>
                  <a:srgbClr val="448C27"/>
                </a:solidFill>
                <a:latin typeface="Consolas" panose="020B0609020204030204" pitchFamily="49" charset="0"/>
              </a:rPr>
              <a:t>&gt;</a:t>
            </a:r>
            <a:r>
              <a:rPr lang="en-US" dirty="0">
                <a:solidFill>
                  <a:srgbClr val="777777"/>
                </a:solidFill>
                <a:latin typeface="Consolas" panose="020B0609020204030204" pitchFamily="49" charset="0"/>
              </a:rPr>
              <a:t>',</a:t>
            </a:r>
            <a:r>
              <a:rPr lang="en-US" dirty="0">
                <a:solidFill>
                  <a:srgbClr val="9C5D27"/>
                </a:solidFill>
                <a:latin typeface="Consolas" panose="020B0609020204030204" pitchFamily="49" charset="0"/>
              </a:rPr>
              <a:t>20</a:t>
            </a:r>
            <a:r>
              <a:rPr lang="en-US" dirty="0">
                <a:solidFill>
                  <a:srgbClr val="777777"/>
                </a:solidFill>
                <a:latin typeface="Consolas" panose="020B0609020204030204" pitchFamily="49" charset="0"/>
              </a:rPr>
              <a:t>)-&gt;</a:t>
            </a:r>
            <a:r>
              <a:rPr lang="en-US" b="1" dirty="0">
                <a:solidFill>
                  <a:srgbClr val="AA3731"/>
                </a:solidFill>
                <a:latin typeface="Consolas" panose="020B0609020204030204" pitchFamily="49" charset="0"/>
              </a:rPr>
              <a:t>get</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p:txBody>
      </p:sp>
      <p:sp>
        <p:nvSpPr>
          <p:cNvPr id="8" name="Rectangle : coins arrondis 7">
            <a:extLst>
              <a:ext uri="{FF2B5EF4-FFF2-40B4-BE49-F238E27FC236}">
                <a16:creationId xmlns:a16="http://schemas.microsoft.com/office/drawing/2014/main" xmlns="" id="{CA684960-C5E7-4C62-A12F-B39E33659934}"/>
              </a:ext>
            </a:extLst>
          </p:cNvPr>
          <p:cNvSpPr/>
          <p:nvPr/>
        </p:nvSpPr>
        <p:spPr>
          <a:xfrm>
            <a:off x="671517" y="4536545"/>
            <a:ext cx="7818040" cy="540061"/>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fr-FR"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a:t>
            </a:r>
            <a:r>
              <a:rPr lang="en-US" dirty="0" err="1">
                <a:solidFill>
                  <a:srgbClr val="7A3E9D"/>
                </a:solidFill>
                <a:latin typeface="Consolas" panose="020B0609020204030204" pitchFamily="49" charset="0"/>
              </a:rPr>
              <a:t>sta</a:t>
            </a:r>
            <a:r>
              <a:rPr lang="en-US" dirty="0">
                <a:solidFill>
                  <a:srgbClr val="777777"/>
                </a:solidFill>
                <a:latin typeface="Consolas" panose="020B0609020204030204" pitchFamily="49" charset="0"/>
              </a:rPr>
              <a:t>=</a:t>
            </a:r>
            <a:r>
              <a:rPr lang="en-US" b="1" dirty="0">
                <a:solidFill>
                  <a:srgbClr val="7A3E9D"/>
                </a:solidFill>
                <a:latin typeface="Consolas" panose="020B0609020204030204" pitchFamily="49" charset="0"/>
              </a:rPr>
              <a:t>DB</a:t>
            </a:r>
            <a:r>
              <a:rPr lang="en-US" dirty="0">
                <a:solidFill>
                  <a:srgbClr val="777777"/>
                </a:solidFill>
                <a:latin typeface="Consolas" panose="020B0609020204030204" pitchFamily="49" charset="0"/>
              </a:rPr>
              <a:t>::</a:t>
            </a:r>
            <a:r>
              <a:rPr lang="en-US" b="1" dirty="0">
                <a:solidFill>
                  <a:srgbClr val="AA3731"/>
                </a:solidFill>
                <a:latin typeface="Consolas" panose="020B0609020204030204" pitchFamily="49" charset="0"/>
              </a:rPr>
              <a:t>table</a:t>
            </a:r>
            <a:r>
              <a:rPr lang="en-US" dirty="0">
                <a:solidFill>
                  <a:srgbClr val="777777"/>
                </a:solidFill>
                <a:latin typeface="Consolas" panose="020B0609020204030204" pitchFamily="49" charset="0"/>
              </a:rPr>
              <a:t>('</a:t>
            </a:r>
            <a:r>
              <a:rPr lang="en-US" dirty="0">
                <a:solidFill>
                  <a:srgbClr val="448C27"/>
                </a:solidFill>
                <a:latin typeface="Consolas" panose="020B0609020204030204" pitchFamily="49" charset="0"/>
              </a:rPr>
              <a:t>stagiaires</a:t>
            </a:r>
            <a:r>
              <a:rPr lang="en-US" dirty="0">
                <a:solidFill>
                  <a:srgbClr val="777777"/>
                </a:solidFill>
                <a:latin typeface="Consolas" panose="020B0609020204030204" pitchFamily="49" charset="0"/>
              </a:rPr>
              <a:t>')-&gt;</a:t>
            </a:r>
            <a:r>
              <a:rPr lang="en-US" b="1" dirty="0">
                <a:solidFill>
                  <a:srgbClr val="AA3731"/>
                </a:solidFill>
                <a:latin typeface="Consolas" panose="020B0609020204030204" pitchFamily="49" charset="0"/>
              </a:rPr>
              <a:t>first</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p:txBody>
      </p:sp>
      <p:sp>
        <p:nvSpPr>
          <p:cNvPr id="9" name="Rectangle : coins arrondis 8">
            <a:extLst>
              <a:ext uri="{FF2B5EF4-FFF2-40B4-BE49-F238E27FC236}">
                <a16:creationId xmlns:a16="http://schemas.microsoft.com/office/drawing/2014/main" xmlns="" id="{4E3F23B5-85AC-4D49-AB3E-56EC2CA4C4E4}"/>
              </a:ext>
            </a:extLst>
          </p:cNvPr>
          <p:cNvSpPr/>
          <p:nvPr/>
        </p:nvSpPr>
        <p:spPr>
          <a:xfrm>
            <a:off x="662980" y="5968000"/>
            <a:ext cx="7818040" cy="540061"/>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fr-FR"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a:t>
            </a:r>
            <a:r>
              <a:rPr lang="en-US" dirty="0" err="1">
                <a:solidFill>
                  <a:srgbClr val="7A3E9D"/>
                </a:solidFill>
                <a:latin typeface="Consolas" panose="020B0609020204030204" pitchFamily="49" charset="0"/>
              </a:rPr>
              <a:t>sta</a:t>
            </a:r>
            <a:r>
              <a:rPr lang="en-US" dirty="0">
                <a:solidFill>
                  <a:srgbClr val="777777"/>
                </a:solidFill>
                <a:latin typeface="Consolas" panose="020B0609020204030204" pitchFamily="49" charset="0"/>
              </a:rPr>
              <a:t>=</a:t>
            </a:r>
            <a:r>
              <a:rPr lang="en-US" b="1" dirty="0">
                <a:solidFill>
                  <a:srgbClr val="7A3E9D"/>
                </a:solidFill>
                <a:latin typeface="Consolas" panose="020B0609020204030204" pitchFamily="49" charset="0"/>
              </a:rPr>
              <a:t>DB</a:t>
            </a:r>
            <a:r>
              <a:rPr lang="en-US" dirty="0">
                <a:solidFill>
                  <a:srgbClr val="777777"/>
                </a:solidFill>
                <a:latin typeface="Consolas" panose="020B0609020204030204" pitchFamily="49" charset="0"/>
              </a:rPr>
              <a:t>::</a:t>
            </a:r>
            <a:r>
              <a:rPr lang="en-US" b="1" dirty="0">
                <a:solidFill>
                  <a:srgbClr val="AA3731"/>
                </a:solidFill>
                <a:latin typeface="Consolas" panose="020B0609020204030204" pitchFamily="49" charset="0"/>
              </a:rPr>
              <a:t>table</a:t>
            </a:r>
            <a:r>
              <a:rPr lang="en-US" dirty="0">
                <a:solidFill>
                  <a:srgbClr val="777777"/>
                </a:solidFill>
                <a:latin typeface="Consolas" panose="020B0609020204030204" pitchFamily="49" charset="0"/>
              </a:rPr>
              <a:t>('</a:t>
            </a:r>
            <a:r>
              <a:rPr lang="en-US" dirty="0">
                <a:solidFill>
                  <a:srgbClr val="448C27"/>
                </a:solidFill>
                <a:latin typeface="Consolas" panose="020B0609020204030204" pitchFamily="49" charset="0"/>
              </a:rPr>
              <a:t>stagiaires</a:t>
            </a:r>
            <a:r>
              <a:rPr lang="en-US" dirty="0">
                <a:solidFill>
                  <a:srgbClr val="777777"/>
                </a:solidFill>
                <a:latin typeface="Consolas" panose="020B0609020204030204" pitchFamily="49" charset="0"/>
              </a:rPr>
              <a:t>')-&gt;</a:t>
            </a:r>
            <a:r>
              <a:rPr lang="en-US" b="1" dirty="0">
                <a:solidFill>
                  <a:srgbClr val="AA3731"/>
                </a:solidFill>
                <a:latin typeface="Consolas" panose="020B0609020204030204" pitchFamily="49" charset="0"/>
              </a:rPr>
              <a:t>find</a:t>
            </a:r>
            <a:r>
              <a:rPr lang="en-US" dirty="0">
                <a:solidFill>
                  <a:srgbClr val="777777"/>
                </a:solidFill>
                <a:latin typeface="Consolas" panose="020B0609020204030204" pitchFamily="49" charset="0"/>
              </a:rPr>
              <a:t>(</a:t>
            </a:r>
            <a:r>
              <a:rPr lang="en-US" dirty="0">
                <a:solidFill>
                  <a:srgbClr val="00B050"/>
                </a:solidFill>
                <a:latin typeface="Consolas" panose="020B0609020204030204" pitchFamily="49" charset="0"/>
              </a:rPr>
              <a:t>id</a:t>
            </a:r>
            <a:r>
              <a:rPr lang="en-US" dirty="0">
                <a:solidFill>
                  <a:srgbClr val="777777"/>
                </a:solidFill>
                <a:latin typeface="Consolas" panose="020B0609020204030204" pitchFamily="49" charset="0"/>
              </a:rPr>
              <a:t>);</a:t>
            </a:r>
            <a:endParaRPr lang="en-US"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4356219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472608"/>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3"/>
            </a:pPr>
            <a:r>
              <a:rPr lang="fr-FR" sz="2200" b="1" dirty="0">
                <a:solidFill>
                  <a:srgbClr val="002060"/>
                </a:solidFill>
                <a:latin typeface="Times New Roman" panose="02020603050405020304" pitchFamily="18" charset="0"/>
                <a:cs typeface="Times New Roman" panose="02020603050405020304" pitchFamily="18" charset="0"/>
              </a:rPr>
              <a:t>Approfondir la programmation Laravel</a:t>
            </a:r>
            <a:endParaRPr lang="fr-FR" sz="22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startAt="2"/>
            </a:pPr>
            <a:r>
              <a:rPr lang="fr-FR" sz="1900" dirty="0">
                <a:solidFill>
                  <a:srgbClr val="C00000"/>
                </a:solidFill>
                <a:latin typeface="Times New Roman" panose="02020603050405020304" pitchFamily="18" charset="0"/>
                <a:cs typeface="Times New Roman" panose="02020603050405020304" pitchFamily="18" charset="0"/>
              </a:rPr>
              <a:t>Interagir avec la base de données</a:t>
            </a:r>
            <a:endParaRPr lang="fr-FR" sz="1900" b="1" dirty="0">
              <a:solidFill>
                <a:srgbClr val="00B050"/>
              </a:solidFill>
              <a:latin typeface="Times New Roman" panose="02020603050405020304" pitchFamily="18" charset="0"/>
              <a:cs typeface="Times New Roman" panose="02020603050405020304" pitchFamily="18" charset="0"/>
            </a:endParaRPr>
          </a:p>
          <a:p>
            <a:pPr marL="514350" lvl="1" indent="0" algn="ctr">
              <a:buNone/>
            </a:pPr>
            <a:r>
              <a:rPr lang="fr-FR" sz="2200" b="1" dirty="0">
                <a:solidFill>
                  <a:srgbClr val="0070C0"/>
                </a:solidFill>
                <a:latin typeface="Times New Roman" panose="02020603050405020304" pitchFamily="18" charset="0"/>
                <a:cs typeface="Times New Roman" panose="02020603050405020304" pitchFamily="18" charset="0"/>
              </a:rPr>
              <a:t>Générateur de requêtes (</a:t>
            </a:r>
            <a:r>
              <a:rPr lang="fr-FR" sz="2200" b="1" dirty="0" err="1">
                <a:solidFill>
                  <a:srgbClr val="0070C0"/>
                </a:solidFill>
                <a:latin typeface="Times New Roman" panose="02020603050405020304" pitchFamily="18" charset="0"/>
                <a:cs typeface="Times New Roman" panose="02020603050405020304" pitchFamily="18" charset="0"/>
              </a:rPr>
              <a:t>Query</a:t>
            </a:r>
            <a:r>
              <a:rPr lang="fr-FR" sz="2200" b="1" dirty="0">
                <a:solidFill>
                  <a:srgbClr val="0070C0"/>
                </a:solidFill>
                <a:latin typeface="Times New Roman" panose="02020603050405020304" pitchFamily="18" charset="0"/>
                <a:cs typeface="Times New Roman" panose="02020603050405020304" pitchFamily="18" charset="0"/>
              </a:rPr>
              <a:t> Builder) </a:t>
            </a:r>
          </a:p>
          <a:p>
            <a:pPr marL="514350" lvl="1" indent="0">
              <a:buNone/>
            </a:pPr>
            <a:r>
              <a:rPr lang="fr-FR" sz="2200" dirty="0">
                <a:solidFill>
                  <a:srgbClr val="C00000"/>
                </a:solidFill>
                <a:latin typeface="Times New Roman" panose="02020603050405020304" pitchFamily="18" charset="0"/>
                <a:cs typeface="Times New Roman" panose="02020603050405020304" pitchFamily="18" charset="0"/>
              </a:rPr>
              <a:t>Sélectionner des résultats</a:t>
            </a: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La méthode </a:t>
            </a:r>
            <a:r>
              <a:rPr lang="fr-FR" sz="2000" b="1" dirty="0" err="1">
                <a:solidFill>
                  <a:srgbClr val="AA3731"/>
                </a:solidFill>
                <a:latin typeface="Consolas" panose="020B0609020204030204" pitchFamily="49" charset="0"/>
              </a:rPr>
              <a:t>orderBy</a:t>
            </a:r>
            <a:r>
              <a:rPr lang="fr-FR" sz="2000" b="1" dirty="0">
                <a:solidFill>
                  <a:srgbClr val="AA3731"/>
                </a:solidFill>
                <a:latin typeface="Consolas" panose="020B0609020204030204" pitchFamily="49" charset="0"/>
              </a:rPr>
              <a:t>() </a:t>
            </a:r>
            <a:r>
              <a:rPr lang="fr-FR" sz="2000" dirty="0">
                <a:solidFill>
                  <a:schemeClr val="tx1"/>
                </a:solidFill>
                <a:latin typeface="Times New Roman" panose="02020603050405020304" pitchFamily="18" charset="0"/>
                <a:cs typeface="Times New Roman" panose="02020603050405020304" pitchFamily="18" charset="0"/>
              </a:rPr>
              <a:t>Permet d’organiser les résultats en les rangeant dans un </a:t>
            </a:r>
            <a:r>
              <a:rPr lang="fr-FR" sz="2000" dirty="0" err="1">
                <a:solidFill>
                  <a:schemeClr val="tx1"/>
                </a:solidFill>
                <a:latin typeface="Times New Roman" panose="02020603050405020304" pitchFamily="18" charset="0"/>
                <a:cs typeface="Times New Roman" panose="02020603050405020304" pitchFamily="18" charset="0"/>
              </a:rPr>
              <a:t>order</a:t>
            </a:r>
            <a:r>
              <a:rPr lang="fr-FR" sz="2000" dirty="0">
                <a:solidFill>
                  <a:schemeClr val="tx1"/>
                </a:solidFill>
                <a:latin typeface="Times New Roman" panose="02020603050405020304" pitchFamily="18" charset="0"/>
                <a:cs typeface="Times New Roman" panose="02020603050405020304" pitchFamily="18" charset="0"/>
              </a:rPr>
              <a:t> ascendant (ASC) ou descendant (DESC) d’après une colonne de la table :</a:t>
            </a: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La méthode </a:t>
            </a:r>
            <a:r>
              <a:rPr lang="fr-FR" sz="2000" b="1" dirty="0" err="1">
                <a:solidFill>
                  <a:srgbClr val="AA3731"/>
                </a:solidFill>
                <a:latin typeface="Consolas" panose="020B0609020204030204" pitchFamily="49" charset="0"/>
              </a:rPr>
              <a:t>groupBy</a:t>
            </a:r>
            <a:r>
              <a:rPr lang="fr-FR" sz="2000" dirty="0">
                <a:solidFill>
                  <a:schemeClr val="tx1"/>
                </a:solidFill>
                <a:latin typeface="Times New Roman" panose="02020603050405020304" pitchFamily="18" charset="0"/>
                <a:cs typeface="Times New Roman" panose="02020603050405020304" pitchFamily="18" charset="0"/>
              </a:rPr>
              <a:t> permet de grouper les résultats par valeur(s) d’une ou plusieurs colonnes.</a:t>
            </a:r>
          </a:p>
        </p:txBody>
      </p:sp>
      <p:sp>
        <p:nvSpPr>
          <p:cNvPr id="6" name="Rectangle : coins arrondis 5">
            <a:extLst>
              <a:ext uri="{FF2B5EF4-FFF2-40B4-BE49-F238E27FC236}">
                <a16:creationId xmlns:a16="http://schemas.microsoft.com/office/drawing/2014/main" xmlns="" id="{B0B08269-0CBB-43AC-A5C0-F2B4F30462D6}"/>
              </a:ext>
            </a:extLst>
          </p:cNvPr>
          <p:cNvSpPr/>
          <p:nvPr/>
        </p:nvSpPr>
        <p:spPr>
          <a:xfrm>
            <a:off x="702832" y="5445224"/>
            <a:ext cx="7818040" cy="540061"/>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fr-FR" dirty="0">
                <a:solidFill>
                  <a:srgbClr val="333333"/>
                </a:solidFill>
                <a:latin typeface="Consolas" panose="020B0609020204030204" pitchFamily="49" charset="0"/>
              </a:rPr>
              <a:t> </a:t>
            </a:r>
            <a:r>
              <a:rPr lang="en-US" sz="2000" dirty="0">
                <a:solidFill>
                  <a:srgbClr val="777777"/>
                </a:solidFill>
                <a:latin typeface="Consolas" panose="020B0609020204030204" pitchFamily="49" charset="0"/>
              </a:rPr>
              <a:t>$</a:t>
            </a:r>
            <a:r>
              <a:rPr lang="en-US" sz="2000" dirty="0" err="1">
                <a:solidFill>
                  <a:srgbClr val="7A3E9D"/>
                </a:solidFill>
                <a:latin typeface="Consolas" panose="020B0609020204030204" pitchFamily="49" charset="0"/>
              </a:rPr>
              <a:t>sta</a:t>
            </a:r>
            <a:r>
              <a:rPr lang="en-US" sz="2000" dirty="0">
                <a:solidFill>
                  <a:srgbClr val="777777"/>
                </a:solidFill>
                <a:latin typeface="Consolas" panose="020B0609020204030204" pitchFamily="49" charset="0"/>
              </a:rPr>
              <a:t>=</a:t>
            </a:r>
            <a:r>
              <a:rPr lang="en-US" sz="2000" b="1" dirty="0">
                <a:solidFill>
                  <a:srgbClr val="7A3E9D"/>
                </a:solidFill>
                <a:latin typeface="Consolas" panose="020B0609020204030204" pitchFamily="49" charset="0"/>
              </a:rPr>
              <a:t>DB</a:t>
            </a:r>
            <a:r>
              <a:rPr lang="en-US" sz="2000" dirty="0">
                <a:solidFill>
                  <a:srgbClr val="777777"/>
                </a:solidFill>
                <a:latin typeface="Consolas" panose="020B0609020204030204" pitchFamily="49" charset="0"/>
              </a:rPr>
              <a:t>::</a:t>
            </a:r>
            <a:r>
              <a:rPr lang="en-US" sz="2000" b="1" dirty="0">
                <a:solidFill>
                  <a:srgbClr val="AA3731"/>
                </a:solidFill>
                <a:latin typeface="Consolas" panose="020B0609020204030204" pitchFamily="49" charset="0"/>
              </a:rPr>
              <a:t>table</a:t>
            </a:r>
            <a:r>
              <a:rPr lang="en-US" sz="2000" dirty="0">
                <a:solidFill>
                  <a:srgbClr val="777777"/>
                </a:solidFill>
                <a:latin typeface="Consolas" panose="020B0609020204030204" pitchFamily="49" charset="0"/>
              </a:rPr>
              <a:t>('</a:t>
            </a:r>
            <a:r>
              <a:rPr lang="en-US" sz="2000" dirty="0">
                <a:solidFill>
                  <a:srgbClr val="448C27"/>
                </a:solidFill>
                <a:latin typeface="Consolas" panose="020B0609020204030204" pitchFamily="49" charset="0"/>
              </a:rPr>
              <a:t>stagiaires</a:t>
            </a:r>
            <a:r>
              <a:rPr lang="en-US" sz="2000" dirty="0">
                <a:solidFill>
                  <a:srgbClr val="777777"/>
                </a:solidFill>
                <a:latin typeface="Consolas" panose="020B0609020204030204" pitchFamily="49" charset="0"/>
              </a:rPr>
              <a:t>')-&gt;</a:t>
            </a:r>
            <a:r>
              <a:rPr lang="en-US" sz="2000" b="1" dirty="0" err="1">
                <a:solidFill>
                  <a:srgbClr val="AA3731"/>
                </a:solidFill>
                <a:latin typeface="Consolas" panose="020B0609020204030204" pitchFamily="49" charset="0"/>
              </a:rPr>
              <a:t>groupBy</a:t>
            </a:r>
            <a:r>
              <a:rPr lang="en-US" sz="2000" dirty="0">
                <a:solidFill>
                  <a:srgbClr val="777777"/>
                </a:solidFill>
                <a:latin typeface="Consolas" panose="020B0609020204030204" pitchFamily="49" charset="0"/>
              </a:rPr>
              <a:t>('</a:t>
            </a:r>
            <a:r>
              <a:rPr lang="en-US" sz="2000" dirty="0">
                <a:solidFill>
                  <a:srgbClr val="448C27"/>
                </a:solidFill>
                <a:latin typeface="Consolas" panose="020B0609020204030204" pitchFamily="49" charset="0"/>
              </a:rPr>
              <a:t>age</a:t>
            </a:r>
            <a:r>
              <a:rPr lang="en-US" sz="2000" dirty="0">
                <a:solidFill>
                  <a:srgbClr val="777777"/>
                </a:solidFill>
                <a:latin typeface="Consolas" panose="020B0609020204030204" pitchFamily="49" charset="0"/>
              </a:rPr>
              <a:t>')-&gt;</a:t>
            </a:r>
            <a:r>
              <a:rPr lang="en-US" sz="2000" b="1" dirty="0">
                <a:solidFill>
                  <a:srgbClr val="AA3731"/>
                </a:solidFill>
                <a:latin typeface="Consolas" panose="020B0609020204030204" pitchFamily="49" charset="0"/>
              </a:rPr>
              <a:t>get</a:t>
            </a:r>
            <a:r>
              <a:rPr lang="en-US" sz="2000" dirty="0">
                <a:solidFill>
                  <a:srgbClr val="777777"/>
                </a:solidFill>
                <a:latin typeface="Consolas" panose="020B0609020204030204" pitchFamily="49" charset="0"/>
              </a:rPr>
              <a:t>();</a:t>
            </a:r>
            <a:endParaRPr lang="en-US" sz="2000" dirty="0">
              <a:solidFill>
                <a:srgbClr val="333333"/>
              </a:solidFill>
              <a:latin typeface="Consolas" panose="020B0609020204030204" pitchFamily="49" charset="0"/>
            </a:endParaRPr>
          </a:p>
        </p:txBody>
      </p:sp>
      <p:sp>
        <p:nvSpPr>
          <p:cNvPr id="8" name="Rectangle : coins arrondis 7">
            <a:extLst>
              <a:ext uri="{FF2B5EF4-FFF2-40B4-BE49-F238E27FC236}">
                <a16:creationId xmlns:a16="http://schemas.microsoft.com/office/drawing/2014/main" xmlns="" id="{CA684960-C5E7-4C62-A12F-B39E33659934}"/>
              </a:ext>
            </a:extLst>
          </p:cNvPr>
          <p:cNvSpPr/>
          <p:nvPr/>
        </p:nvSpPr>
        <p:spPr>
          <a:xfrm>
            <a:off x="709975" y="3845740"/>
            <a:ext cx="7818040" cy="540061"/>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fr-FR" dirty="0">
                <a:solidFill>
                  <a:srgbClr val="777777"/>
                </a:solidFill>
                <a:latin typeface="Consolas" panose="020B0609020204030204" pitchFamily="49" charset="0"/>
              </a:rPr>
              <a:t>$</a:t>
            </a:r>
            <a:r>
              <a:rPr lang="fr-FR" dirty="0" err="1">
                <a:solidFill>
                  <a:srgbClr val="7A3E9D"/>
                </a:solidFill>
                <a:latin typeface="Consolas" panose="020B0609020204030204" pitchFamily="49" charset="0"/>
              </a:rPr>
              <a:t>sta</a:t>
            </a:r>
            <a:r>
              <a:rPr lang="fr-FR" dirty="0">
                <a:solidFill>
                  <a:srgbClr val="777777"/>
                </a:solidFill>
                <a:latin typeface="Consolas" panose="020B0609020204030204" pitchFamily="49" charset="0"/>
              </a:rPr>
              <a:t>=</a:t>
            </a:r>
            <a:r>
              <a:rPr lang="fr-FR" b="1" dirty="0">
                <a:solidFill>
                  <a:srgbClr val="7A3E9D"/>
                </a:solidFill>
                <a:latin typeface="Consolas" panose="020B0609020204030204" pitchFamily="49" charset="0"/>
              </a:rPr>
              <a:t>DB</a:t>
            </a:r>
            <a:r>
              <a:rPr lang="fr-FR" dirty="0">
                <a:solidFill>
                  <a:srgbClr val="777777"/>
                </a:solidFill>
                <a:latin typeface="Consolas" panose="020B0609020204030204" pitchFamily="49" charset="0"/>
              </a:rPr>
              <a:t>::</a:t>
            </a:r>
            <a:r>
              <a:rPr lang="fr-FR" b="1" dirty="0">
                <a:solidFill>
                  <a:srgbClr val="AA3731"/>
                </a:solidFill>
                <a:latin typeface="Consolas" panose="020B0609020204030204" pitchFamily="49" charset="0"/>
              </a:rPr>
              <a:t>table</a:t>
            </a:r>
            <a:r>
              <a:rPr lang="fr-FR" dirty="0">
                <a:solidFill>
                  <a:srgbClr val="777777"/>
                </a:solidFill>
                <a:latin typeface="Consolas" panose="020B0609020204030204" pitchFamily="49" charset="0"/>
              </a:rPr>
              <a:t>('</a:t>
            </a:r>
            <a:r>
              <a:rPr lang="fr-FR" dirty="0">
                <a:solidFill>
                  <a:srgbClr val="448C27"/>
                </a:solidFill>
                <a:latin typeface="Consolas" panose="020B0609020204030204" pitchFamily="49" charset="0"/>
              </a:rPr>
              <a:t>stagiaires</a:t>
            </a:r>
            <a:r>
              <a:rPr lang="fr-FR" dirty="0">
                <a:solidFill>
                  <a:srgbClr val="777777"/>
                </a:solidFill>
                <a:latin typeface="Consolas" panose="020B0609020204030204" pitchFamily="49" charset="0"/>
              </a:rPr>
              <a:t>')-&gt;</a:t>
            </a:r>
            <a:r>
              <a:rPr lang="fr-FR" b="1" dirty="0" err="1">
                <a:solidFill>
                  <a:srgbClr val="AA3731"/>
                </a:solidFill>
                <a:latin typeface="Consolas" panose="020B0609020204030204" pitchFamily="49" charset="0"/>
              </a:rPr>
              <a:t>orderBy</a:t>
            </a:r>
            <a:r>
              <a:rPr lang="fr-FR" dirty="0">
                <a:solidFill>
                  <a:srgbClr val="777777"/>
                </a:solidFill>
                <a:latin typeface="Consolas" panose="020B0609020204030204" pitchFamily="49" charset="0"/>
              </a:rPr>
              <a:t>('</a:t>
            </a:r>
            <a:r>
              <a:rPr lang="fr-FR" dirty="0">
                <a:solidFill>
                  <a:srgbClr val="448C27"/>
                </a:solidFill>
                <a:latin typeface="Consolas" panose="020B0609020204030204" pitchFamily="49" charset="0"/>
              </a:rPr>
              <a:t>nom</a:t>
            </a:r>
            <a:r>
              <a:rPr lang="fr-FR" dirty="0">
                <a:solidFill>
                  <a:srgbClr val="777777"/>
                </a:solidFill>
                <a:latin typeface="Consolas" panose="020B0609020204030204" pitchFamily="49" charset="0"/>
              </a:rPr>
              <a:t>',</a:t>
            </a:r>
            <a:r>
              <a:rPr lang="fr-FR" dirty="0">
                <a:solidFill>
                  <a:srgbClr val="333333"/>
                </a:solidFill>
                <a:latin typeface="Consolas" panose="020B0609020204030204" pitchFamily="49" charset="0"/>
              </a:rPr>
              <a:t> </a:t>
            </a:r>
            <a:r>
              <a:rPr lang="fr-FR" dirty="0">
                <a:solidFill>
                  <a:srgbClr val="777777"/>
                </a:solidFill>
                <a:latin typeface="Consolas" panose="020B0609020204030204" pitchFamily="49" charset="0"/>
              </a:rPr>
              <a:t>'</a:t>
            </a:r>
            <a:r>
              <a:rPr lang="fr-FR" dirty="0">
                <a:solidFill>
                  <a:srgbClr val="448C27"/>
                </a:solidFill>
                <a:latin typeface="Consolas" panose="020B0609020204030204" pitchFamily="49" charset="0"/>
              </a:rPr>
              <a:t>DESC</a:t>
            </a:r>
            <a:r>
              <a:rPr lang="fr-FR" dirty="0">
                <a:solidFill>
                  <a:srgbClr val="777777"/>
                </a:solidFill>
                <a:latin typeface="Consolas" panose="020B0609020204030204" pitchFamily="49" charset="0"/>
              </a:rPr>
              <a:t>')-&gt;</a:t>
            </a:r>
            <a:r>
              <a:rPr lang="fr-FR" b="1" dirty="0" err="1">
                <a:solidFill>
                  <a:srgbClr val="AA3731"/>
                </a:solidFill>
                <a:latin typeface="Consolas" panose="020B0609020204030204" pitchFamily="49" charset="0"/>
              </a:rPr>
              <a:t>get</a:t>
            </a:r>
            <a:r>
              <a:rPr lang="fr-FR" dirty="0">
                <a:solidFill>
                  <a:srgbClr val="777777"/>
                </a:solidFill>
                <a:latin typeface="Consolas" panose="020B0609020204030204" pitchFamily="49" charset="0"/>
              </a:rPr>
              <a:t>();</a:t>
            </a:r>
            <a:endParaRPr lang="fr-FR"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3518643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472608"/>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3"/>
            </a:pPr>
            <a:r>
              <a:rPr lang="fr-FR" sz="2200" b="1" dirty="0">
                <a:solidFill>
                  <a:srgbClr val="002060"/>
                </a:solidFill>
                <a:latin typeface="Times New Roman" panose="02020603050405020304" pitchFamily="18" charset="0"/>
                <a:cs typeface="Times New Roman" panose="02020603050405020304" pitchFamily="18" charset="0"/>
              </a:rPr>
              <a:t>Approfondir la programmation Laravel</a:t>
            </a:r>
            <a:endParaRPr lang="fr-FR" sz="22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startAt="2"/>
            </a:pPr>
            <a:r>
              <a:rPr lang="fr-FR" sz="1900" dirty="0">
                <a:solidFill>
                  <a:srgbClr val="C00000"/>
                </a:solidFill>
                <a:latin typeface="Times New Roman" panose="02020603050405020304" pitchFamily="18" charset="0"/>
                <a:cs typeface="Times New Roman" panose="02020603050405020304" pitchFamily="18" charset="0"/>
              </a:rPr>
              <a:t>Interagir avec la base de données</a:t>
            </a:r>
            <a:endParaRPr lang="fr-FR" sz="1900" b="1" dirty="0">
              <a:solidFill>
                <a:srgbClr val="00B050"/>
              </a:solidFill>
              <a:latin typeface="Times New Roman" panose="02020603050405020304" pitchFamily="18" charset="0"/>
              <a:cs typeface="Times New Roman" panose="02020603050405020304" pitchFamily="18" charset="0"/>
            </a:endParaRPr>
          </a:p>
          <a:p>
            <a:pPr marL="514350" lvl="1" indent="0" algn="ctr">
              <a:buNone/>
            </a:pPr>
            <a:r>
              <a:rPr lang="fr-FR" sz="2200" b="1" dirty="0">
                <a:solidFill>
                  <a:srgbClr val="0070C0"/>
                </a:solidFill>
                <a:latin typeface="Times New Roman" panose="02020603050405020304" pitchFamily="18" charset="0"/>
                <a:cs typeface="Times New Roman" panose="02020603050405020304" pitchFamily="18" charset="0"/>
              </a:rPr>
              <a:t>Générateur de requêtes (</a:t>
            </a:r>
            <a:r>
              <a:rPr lang="fr-FR" sz="2200" b="1" dirty="0" err="1">
                <a:solidFill>
                  <a:srgbClr val="0070C0"/>
                </a:solidFill>
                <a:latin typeface="Times New Roman" panose="02020603050405020304" pitchFamily="18" charset="0"/>
                <a:cs typeface="Times New Roman" panose="02020603050405020304" pitchFamily="18" charset="0"/>
              </a:rPr>
              <a:t>Query</a:t>
            </a:r>
            <a:r>
              <a:rPr lang="fr-FR" sz="2200" b="1" dirty="0">
                <a:solidFill>
                  <a:srgbClr val="0070C0"/>
                </a:solidFill>
                <a:latin typeface="Times New Roman" panose="02020603050405020304" pitchFamily="18" charset="0"/>
                <a:cs typeface="Times New Roman" panose="02020603050405020304" pitchFamily="18" charset="0"/>
              </a:rPr>
              <a:t> Builder) </a:t>
            </a:r>
          </a:p>
          <a:p>
            <a:pPr marL="514350" lvl="1" indent="0">
              <a:buNone/>
            </a:pPr>
            <a:r>
              <a:rPr lang="fr-FR" sz="2200" dirty="0">
                <a:solidFill>
                  <a:srgbClr val="C00000"/>
                </a:solidFill>
                <a:latin typeface="Times New Roman" panose="02020603050405020304" pitchFamily="18" charset="0"/>
                <a:cs typeface="Times New Roman" panose="02020603050405020304" pitchFamily="18" charset="0"/>
              </a:rPr>
              <a:t>Sélectionner des résultats</a:t>
            </a: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Les méthodes </a:t>
            </a:r>
            <a:r>
              <a:rPr lang="fr-FR" sz="2000" b="1" dirty="0" err="1">
                <a:solidFill>
                  <a:srgbClr val="AA3731"/>
                </a:solidFill>
                <a:latin typeface="Consolas" panose="020B0609020204030204" pitchFamily="49" charset="0"/>
              </a:rPr>
              <a:t>latest</a:t>
            </a:r>
            <a:r>
              <a:rPr lang="fr-FR" sz="2000" b="1" dirty="0">
                <a:solidFill>
                  <a:srgbClr val="AA3731"/>
                </a:solidFill>
                <a:latin typeface="Consolas" panose="020B0609020204030204" pitchFamily="49" charset="0"/>
              </a:rPr>
              <a:t>() </a:t>
            </a:r>
            <a:r>
              <a:rPr lang="fr-FR" sz="2000" dirty="0">
                <a:solidFill>
                  <a:schemeClr val="tx1"/>
                </a:solidFill>
                <a:latin typeface="Times New Roman" panose="02020603050405020304" pitchFamily="18" charset="0"/>
                <a:cs typeface="Times New Roman" panose="02020603050405020304" pitchFamily="18" charset="0"/>
              </a:rPr>
              <a:t>et </a:t>
            </a:r>
            <a:r>
              <a:rPr lang="fr-FR" sz="2000" b="1" dirty="0" err="1">
                <a:solidFill>
                  <a:srgbClr val="AA3731"/>
                </a:solidFill>
                <a:latin typeface="Consolas" panose="020B0609020204030204" pitchFamily="49" charset="0"/>
              </a:rPr>
              <a:t>oldest</a:t>
            </a:r>
            <a:r>
              <a:rPr lang="fr-FR" sz="2000" b="1" dirty="0">
                <a:solidFill>
                  <a:srgbClr val="AA3731"/>
                </a:solidFill>
                <a:latin typeface="Consolas" panose="020B0609020204030204" pitchFamily="49" charset="0"/>
              </a:rPr>
              <a:t>() </a:t>
            </a:r>
            <a:r>
              <a:rPr lang="fr-FR" sz="2000" dirty="0">
                <a:solidFill>
                  <a:schemeClr val="tx1"/>
                </a:solidFill>
                <a:latin typeface="Times New Roman" panose="02020603050405020304" pitchFamily="18" charset="0"/>
                <a:cs typeface="Times New Roman" panose="02020603050405020304" pitchFamily="18" charset="0"/>
              </a:rPr>
              <a:t>rangent les données par date en prenant comme référence par défaut la colonne ‘</a:t>
            </a:r>
            <a:r>
              <a:rPr lang="fr-FR" sz="2000" b="1" dirty="0" err="1">
                <a:solidFill>
                  <a:schemeClr val="tx1"/>
                </a:solidFill>
                <a:latin typeface="Times New Roman" panose="02020603050405020304" pitchFamily="18" charset="0"/>
                <a:cs typeface="Times New Roman" panose="02020603050405020304" pitchFamily="18" charset="0"/>
              </a:rPr>
              <a:t>created_at</a:t>
            </a:r>
            <a:r>
              <a:rPr lang="fr-FR" sz="2000" dirty="0">
                <a:solidFill>
                  <a:schemeClr val="tx1"/>
                </a:solidFill>
                <a:latin typeface="Times New Roman" panose="02020603050405020304" pitchFamily="18" charset="0"/>
                <a:cs typeface="Times New Roman" panose="02020603050405020304" pitchFamily="18" charset="0"/>
              </a:rPr>
              <a:t>’. </a:t>
            </a: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Si vous voulez appliquer ces méthodes à une autre colonne vous n’avez qu’à passer en paramètre le nom de celle-ci.</a:t>
            </a: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 Ici je n’ai pas mis de timestamps mais nous pouvons par exemple appliquer cette méthode avec la colonne ‘</a:t>
            </a:r>
            <a:r>
              <a:rPr lang="fr-FR" sz="2000" b="1" dirty="0">
                <a:solidFill>
                  <a:schemeClr val="tx1"/>
                </a:solidFill>
                <a:latin typeface="Times New Roman" panose="02020603050405020304" pitchFamily="18" charset="0"/>
                <a:cs typeface="Times New Roman" panose="02020603050405020304" pitchFamily="18" charset="0"/>
              </a:rPr>
              <a:t>id</a:t>
            </a:r>
            <a:r>
              <a:rPr lang="fr-FR" sz="2000" dirty="0">
                <a:solidFill>
                  <a:schemeClr val="tx1"/>
                </a:solidFill>
                <a:latin typeface="Times New Roman" panose="02020603050405020304" pitchFamily="18" charset="0"/>
                <a:cs typeface="Times New Roman" panose="02020603050405020304" pitchFamily="18" charset="0"/>
              </a:rPr>
              <a:t>’.</a:t>
            </a: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La méthode </a:t>
            </a:r>
            <a:r>
              <a:rPr lang="fr-FR" sz="2000" b="1" dirty="0" err="1">
                <a:solidFill>
                  <a:srgbClr val="AA3731"/>
                </a:solidFill>
                <a:latin typeface="Consolas" panose="020B0609020204030204" pitchFamily="49" charset="0"/>
              </a:rPr>
              <a:t>inRandomOrder</a:t>
            </a:r>
            <a:r>
              <a:rPr lang="fr-FR" sz="2000" b="1" dirty="0">
                <a:solidFill>
                  <a:srgbClr val="AA3731"/>
                </a:solidFill>
                <a:latin typeface="Consolas" panose="020B0609020204030204" pitchFamily="49" charset="0"/>
              </a:rPr>
              <a:t>() </a:t>
            </a:r>
            <a:r>
              <a:rPr lang="fr-FR" sz="2000" dirty="0">
                <a:solidFill>
                  <a:schemeClr val="tx1"/>
                </a:solidFill>
                <a:latin typeface="Times New Roman" panose="02020603050405020304" pitchFamily="18" charset="0"/>
                <a:cs typeface="Times New Roman" panose="02020603050405020304" pitchFamily="18" charset="0"/>
              </a:rPr>
              <a:t>vous permet tout simplement de sortir vos résultats dans un ordre aléatoire.</a:t>
            </a:r>
          </a:p>
        </p:txBody>
      </p:sp>
      <p:sp>
        <p:nvSpPr>
          <p:cNvPr id="8" name="Rectangle : coins arrondis 7">
            <a:extLst>
              <a:ext uri="{FF2B5EF4-FFF2-40B4-BE49-F238E27FC236}">
                <a16:creationId xmlns:a16="http://schemas.microsoft.com/office/drawing/2014/main" xmlns="" id="{CA684960-C5E7-4C62-A12F-B39E33659934}"/>
              </a:ext>
            </a:extLst>
          </p:cNvPr>
          <p:cNvSpPr/>
          <p:nvPr/>
        </p:nvSpPr>
        <p:spPr>
          <a:xfrm>
            <a:off x="662980" y="4941168"/>
            <a:ext cx="7818040" cy="540061"/>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2000" dirty="0">
                <a:solidFill>
                  <a:srgbClr val="777777"/>
                </a:solidFill>
                <a:latin typeface="Consolas" panose="020B0609020204030204" pitchFamily="49" charset="0"/>
              </a:rPr>
              <a:t>$</a:t>
            </a:r>
            <a:r>
              <a:rPr lang="en-US" sz="2000" dirty="0" err="1">
                <a:solidFill>
                  <a:srgbClr val="7A3E9D"/>
                </a:solidFill>
                <a:latin typeface="Consolas" panose="020B0609020204030204" pitchFamily="49" charset="0"/>
              </a:rPr>
              <a:t>sta</a:t>
            </a:r>
            <a:r>
              <a:rPr lang="en-US" sz="2000" dirty="0">
                <a:solidFill>
                  <a:srgbClr val="777777"/>
                </a:solidFill>
                <a:latin typeface="Consolas" panose="020B0609020204030204" pitchFamily="49" charset="0"/>
              </a:rPr>
              <a:t>=</a:t>
            </a:r>
            <a:r>
              <a:rPr lang="en-US" sz="2000" b="1" dirty="0">
                <a:solidFill>
                  <a:srgbClr val="7A3E9D"/>
                </a:solidFill>
                <a:latin typeface="Consolas" panose="020B0609020204030204" pitchFamily="49" charset="0"/>
              </a:rPr>
              <a:t>DB</a:t>
            </a:r>
            <a:r>
              <a:rPr lang="en-US" sz="2000" dirty="0">
                <a:solidFill>
                  <a:srgbClr val="777777"/>
                </a:solidFill>
                <a:latin typeface="Consolas" panose="020B0609020204030204" pitchFamily="49" charset="0"/>
              </a:rPr>
              <a:t>::</a:t>
            </a:r>
            <a:r>
              <a:rPr lang="en-US" sz="2000" b="1" dirty="0">
                <a:solidFill>
                  <a:srgbClr val="AA3731"/>
                </a:solidFill>
                <a:latin typeface="Consolas" panose="020B0609020204030204" pitchFamily="49" charset="0"/>
              </a:rPr>
              <a:t>table</a:t>
            </a:r>
            <a:r>
              <a:rPr lang="en-US" sz="2000" dirty="0">
                <a:solidFill>
                  <a:srgbClr val="777777"/>
                </a:solidFill>
                <a:latin typeface="Consolas" panose="020B0609020204030204" pitchFamily="49" charset="0"/>
              </a:rPr>
              <a:t>('</a:t>
            </a:r>
            <a:r>
              <a:rPr lang="en-US" sz="2000" dirty="0">
                <a:solidFill>
                  <a:srgbClr val="448C27"/>
                </a:solidFill>
                <a:latin typeface="Consolas" panose="020B0609020204030204" pitchFamily="49" charset="0"/>
              </a:rPr>
              <a:t>stagiaires</a:t>
            </a:r>
            <a:r>
              <a:rPr lang="en-US" sz="2000" dirty="0">
                <a:solidFill>
                  <a:srgbClr val="777777"/>
                </a:solidFill>
                <a:latin typeface="Consolas" panose="020B0609020204030204" pitchFamily="49" charset="0"/>
              </a:rPr>
              <a:t>')-&gt;</a:t>
            </a:r>
            <a:r>
              <a:rPr lang="en-US" sz="2000" b="1" dirty="0">
                <a:solidFill>
                  <a:srgbClr val="AA3731"/>
                </a:solidFill>
                <a:latin typeface="Consolas" panose="020B0609020204030204" pitchFamily="49" charset="0"/>
              </a:rPr>
              <a:t>latest</a:t>
            </a:r>
            <a:r>
              <a:rPr lang="en-US" sz="2000" dirty="0">
                <a:solidFill>
                  <a:srgbClr val="777777"/>
                </a:solidFill>
                <a:latin typeface="Consolas" panose="020B0609020204030204" pitchFamily="49" charset="0"/>
              </a:rPr>
              <a:t>('</a:t>
            </a:r>
            <a:r>
              <a:rPr lang="en-US" sz="2000" dirty="0">
                <a:solidFill>
                  <a:srgbClr val="448C27"/>
                </a:solidFill>
                <a:latin typeface="Consolas" panose="020B0609020204030204" pitchFamily="49" charset="0"/>
              </a:rPr>
              <a:t>id</a:t>
            </a:r>
            <a:r>
              <a:rPr lang="en-US" sz="2000" dirty="0">
                <a:solidFill>
                  <a:srgbClr val="777777"/>
                </a:solidFill>
                <a:latin typeface="Consolas" panose="020B0609020204030204" pitchFamily="49" charset="0"/>
              </a:rPr>
              <a:t>')-&gt;</a:t>
            </a:r>
            <a:r>
              <a:rPr lang="en-US" sz="2000" b="1" dirty="0">
                <a:solidFill>
                  <a:srgbClr val="AA3731"/>
                </a:solidFill>
                <a:latin typeface="Consolas" panose="020B0609020204030204" pitchFamily="49" charset="0"/>
              </a:rPr>
              <a:t>first</a:t>
            </a:r>
            <a:r>
              <a:rPr lang="en-US" sz="2000" dirty="0">
                <a:solidFill>
                  <a:srgbClr val="777777"/>
                </a:solidFill>
                <a:latin typeface="Consolas" panose="020B0609020204030204" pitchFamily="49" charset="0"/>
              </a:rPr>
              <a:t>();</a:t>
            </a:r>
            <a:endParaRPr lang="en-US" sz="20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453681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472608"/>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3"/>
            </a:pPr>
            <a:r>
              <a:rPr lang="fr-FR" sz="2200" b="1" dirty="0">
                <a:solidFill>
                  <a:srgbClr val="002060"/>
                </a:solidFill>
                <a:latin typeface="Times New Roman" panose="02020603050405020304" pitchFamily="18" charset="0"/>
                <a:cs typeface="Times New Roman" panose="02020603050405020304" pitchFamily="18" charset="0"/>
              </a:rPr>
              <a:t>Approfondir la programmation Laravel</a:t>
            </a:r>
            <a:endParaRPr lang="fr-FR" sz="22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startAt="2"/>
            </a:pPr>
            <a:r>
              <a:rPr lang="fr-FR" sz="1900" dirty="0">
                <a:solidFill>
                  <a:srgbClr val="C00000"/>
                </a:solidFill>
                <a:latin typeface="Times New Roman" panose="02020603050405020304" pitchFamily="18" charset="0"/>
                <a:cs typeface="Times New Roman" panose="02020603050405020304" pitchFamily="18" charset="0"/>
              </a:rPr>
              <a:t>Interagir avec la base de données</a:t>
            </a:r>
            <a:endParaRPr lang="fr-FR" sz="1900" b="1" dirty="0">
              <a:solidFill>
                <a:srgbClr val="00B050"/>
              </a:solidFill>
              <a:latin typeface="Times New Roman" panose="02020603050405020304" pitchFamily="18" charset="0"/>
              <a:cs typeface="Times New Roman" panose="02020603050405020304" pitchFamily="18" charset="0"/>
            </a:endParaRPr>
          </a:p>
          <a:p>
            <a:pPr marL="514350" lvl="1" indent="0" algn="ctr">
              <a:buNone/>
            </a:pPr>
            <a:r>
              <a:rPr lang="fr-FR" sz="2200" b="1" dirty="0">
                <a:solidFill>
                  <a:srgbClr val="0070C0"/>
                </a:solidFill>
                <a:latin typeface="Times New Roman" panose="02020603050405020304" pitchFamily="18" charset="0"/>
                <a:cs typeface="Times New Roman" panose="02020603050405020304" pitchFamily="18" charset="0"/>
              </a:rPr>
              <a:t>Générateur de requêtes (</a:t>
            </a:r>
            <a:r>
              <a:rPr lang="fr-FR" sz="2200" b="1" dirty="0" err="1">
                <a:solidFill>
                  <a:srgbClr val="0070C0"/>
                </a:solidFill>
                <a:latin typeface="Times New Roman" panose="02020603050405020304" pitchFamily="18" charset="0"/>
                <a:cs typeface="Times New Roman" panose="02020603050405020304" pitchFamily="18" charset="0"/>
              </a:rPr>
              <a:t>Query</a:t>
            </a:r>
            <a:r>
              <a:rPr lang="fr-FR" sz="2200" b="1" dirty="0">
                <a:solidFill>
                  <a:srgbClr val="0070C0"/>
                </a:solidFill>
                <a:latin typeface="Times New Roman" panose="02020603050405020304" pitchFamily="18" charset="0"/>
                <a:cs typeface="Times New Roman" panose="02020603050405020304" pitchFamily="18" charset="0"/>
              </a:rPr>
              <a:t> Builder) </a:t>
            </a:r>
          </a:p>
          <a:p>
            <a:pPr marL="514350" lvl="1" indent="0">
              <a:buNone/>
            </a:pPr>
            <a:r>
              <a:rPr lang="fr-FR" sz="2200" dirty="0">
                <a:solidFill>
                  <a:srgbClr val="C00000"/>
                </a:solidFill>
                <a:latin typeface="Times New Roman" panose="02020603050405020304" pitchFamily="18" charset="0"/>
                <a:cs typeface="Times New Roman" panose="02020603050405020304" pitchFamily="18" charset="0"/>
              </a:rPr>
              <a:t>Opérations numérique</a:t>
            </a: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Vous pouvez également appliquer des opérations numériques existantes dans les commandes SQL :</a:t>
            </a: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r>
              <a:rPr lang="fr-FR" sz="2000" b="1" i="1" dirty="0">
                <a:solidFill>
                  <a:schemeClr val="tx1"/>
                </a:solidFill>
                <a:latin typeface="Times New Roman" panose="02020603050405020304" pitchFamily="18" charset="0"/>
                <a:cs typeface="Times New Roman" panose="02020603050405020304" pitchFamily="18" charset="0"/>
              </a:rPr>
              <a:t>À savoir !</a:t>
            </a:r>
          </a:p>
          <a:p>
            <a:pPr marL="400050" lvl="1" indent="0">
              <a:buNone/>
            </a:pPr>
            <a:r>
              <a:rPr lang="fr-FR" sz="2000" i="1" dirty="0">
                <a:solidFill>
                  <a:schemeClr val="tx1"/>
                </a:solidFill>
                <a:latin typeface="Times New Roman" panose="02020603050405020304" pitchFamily="18" charset="0"/>
                <a:cs typeface="Times New Roman" panose="02020603050405020304" pitchFamily="18" charset="0"/>
              </a:rPr>
              <a:t>Nous venons de voir un ensemble de méthode appliquées à la façade </a:t>
            </a:r>
            <a:r>
              <a:rPr lang="fr-FR" sz="2000" b="1" i="1" dirty="0">
                <a:solidFill>
                  <a:schemeClr val="tx1"/>
                </a:solidFill>
                <a:latin typeface="Times New Roman" panose="02020603050405020304" pitchFamily="18" charset="0"/>
                <a:cs typeface="Times New Roman" panose="02020603050405020304" pitchFamily="18" charset="0"/>
              </a:rPr>
              <a:t>DB </a:t>
            </a:r>
            <a:r>
              <a:rPr lang="fr-FR" sz="2000" i="1" dirty="0">
                <a:solidFill>
                  <a:schemeClr val="tx1"/>
                </a:solidFill>
                <a:latin typeface="Times New Roman" panose="02020603050405020304" pitchFamily="18" charset="0"/>
                <a:cs typeface="Times New Roman" panose="02020603050405020304" pitchFamily="18" charset="0"/>
              </a:rPr>
              <a:t>mais sachez que ces méthodes sont également disponible via le </a:t>
            </a:r>
            <a:r>
              <a:rPr lang="fr-FR" sz="2000" b="1" i="1" dirty="0">
                <a:solidFill>
                  <a:schemeClr val="tx1"/>
                </a:solidFill>
                <a:latin typeface="Times New Roman" panose="02020603050405020304" pitchFamily="18" charset="0"/>
                <a:cs typeface="Times New Roman" panose="02020603050405020304" pitchFamily="18" charset="0"/>
              </a:rPr>
              <a:t>model</a:t>
            </a: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p:txBody>
      </p:sp>
      <p:sp>
        <p:nvSpPr>
          <p:cNvPr id="8" name="Rectangle : coins arrondis 7">
            <a:extLst>
              <a:ext uri="{FF2B5EF4-FFF2-40B4-BE49-F238E27FC236}">
                <a16:creationId xmlns:a16="http://schemas.microsoft.com/office/drawing/2014/main" xmlns="" id="{CA684960-C5E7-4C62-A12F-B39E33659934}"/>
              </a:ext>
            </a:extLst>
          </p:cNvPr>
          <p:cNvSpPr/>
          <p:nvPr/>
        </p:nvSpPr>
        <p:spPr>
          <a:xfrm>
            <a:off x="662980" y="3645024"/>
            <a:ext cx="7818040" cy="1512168"/>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fr-FR" sz="2000" dirty="0">
                <a:solidFill>
                  <a:srgbClr val="777777"/>
                </a:solidFill>
                <a:latin typeface="Consolas" panose="020B0609020204030204" pitchFamily="49" charset="0"/>
              </a:rPr>
              <a:t>$</a:t>
            </a:r>
            <a:r>
              <a:rPr lang="fr-FR" sz="2000" dirty="0" err="1">
                <a:solidFill>
                  <a:srgbClr val="7A3E9D"/>
                </a:solidFill>
                <a:latin typeface="Consolas" panose="020B0609020204030204" pitchFamily="49" charset="0"/>
              </a:rPr>
              <a:t>max_age</a:t>
            </a:r>
            <a:r>
              <a:rPr lang="fr-FR" sz="2000" dirty="0">
                <a:solidFill>
                  <a:srgbClr val="333333"/>
                </a:solidFill>
                <a:latin typeface="Consolas" panose="020B0609020204030204" pitchFamily="49" charset="0"/>
              </a:rPr>
              <a:t> </a:t>
            </a:r>
            <a:r>
              <a:rPr lang="fr-FR" sz="2000" dirty="0">
                <a:solidFill>
                  <a:srgbClr val="777777"/>
                </a:solidFill>
                <a:latin typeface="Consolas" panose="020B0609020204030204" pitchFamily="49" charset="0"/>
              </a:rPr>
              <a:t>=</a:t>
            </a:r>
            <a:r>
              <a:rPr lang="fr-FR" sz="2000" dirty="0">
                <a:solidFill>
                  <a:srgbClr val="333333"/>
                </a:solidFill>
                <a:latin typeface="Consolas" panose="020B0609020204030204" pitchFamily="49" charset="0"/>
              </a:rPr>
              <a:t> </a:t>
            </a:r>
            <a:r>
              <a:rPr lang="fr-FR" sz="2000" b="1" dirty="0">
                <a:solidFill>
                  <a:srgbClr val="7A3E9D"/>
                </a:solidFill>
                <a:latin typeface="Consolas" panose="020B0609020204030204" pitchFamily="49" charset="0"/>
              </a:rPr>
              <a:t>DB</a:t>
            </a:r>
            <a:r>
              <a:rPr lang="fr-FR" sz="2000" dirty="0">
                <a:solidFill>
                  <a:srgbClr val="777777"/>
                </a:solidFill>
                <a:latin typeface="Consolas" panose="020B0609020204030204" pitchFamily="49" charset="0"/>
              </a:rPr>
              <a:t>::</a:t>
            </a:r>
            <a:r>
              <a:rPr lang="fr-FR" sz="2000" b="1" dirty="0">
                <a:solidFill>
                  <a:srgbClr val="AA3731"/>
                </a:solidFill>
                <a:latin typeface="Consolas" panose="020B0609020204030204" pitchFamily="49" charset="0"/>
              </a:rPr>
              <a:t>table</a:t>
            </a:r>
            <a:r>
              <a:rPr lang="fr-FR" sz="2000" dirty="0">
                <a:solidFill>
                  <a:srgbClr val="777777"/>
                </a:solidFill>
                <a:latin typeface="Consolas" panose="020B0609020204030204" pitchFamily="49" charset="0"/>
              </a:rPr>
              <a:t>('</a:t>
            </a:r>
            <a:r>
              <a:rPr lang="fr-FR" sz="2000" dirty="0">
                <a:solidFill>
                  <a:srgbClr val="448C27"/>
                </a:solidFill>
                <a:latin typeface="Consolas" panose="020B0609020204030204" pitchFamily="49" charset="0"/>
              </a:rPr>
              <a:t>stagiaires</a:t>
            </a:r>
            <a:r>
              <a:rPr lang="fr-FR" sz="2000" dirty="0">
                <a:solidFill>
                  <a:srgbClr val="777777"/>
                </a:solidFill>
                <a:latin typeface="Consolas" panose="020B0609020204030204" pitchFamily="49" charset="0"/>
              </a:rPr>
              <a:t>')-&gt;</a:t>
            </a:r>
            <a:r>
              <a:rPr lang="fr-FR" sz="2000" b="1" dirty="0">
                <a:solidFill>
                  <a:srgbClr val="AA3731"/>
                </a:solidFill>
                <a:latin typeface="Consolas" panose="020B0609020204030204" pitchFamily="49" charset="0"/>
              </a:rPr>
              <a:t>max</a:t>
            </a:r>
            <a:r>
              <a:rPr lang="fr-FR" sz="2000" dirty="0">
                <a:solidFill>
                  <a:srgbClr val="777777"/>
                </a:solidFill>
                <a:latin typeface="Consolas" panose="020B0609020204030204" pitchFamily="49" charset="0"/>
              </a:rPr>
              <a:t>('</a:t>
            </a:r>
            <a:r>
              <a:rPr lang="fr-FR" sz="2000" dirty="0" err="1">
                <a:solidFill>
                  <a:srgbClr val="448C27"/>
                </a:solidFill>
                <a:latin typeface="Consolas" panose="020B0609020204030204" pitchFamily="49" charset="0"/>
              </a:rPr>
              <a:t>age</a:t>
            </a:r>
            <a:r>
              <a:rPr lang="fr-FR" sz="2000" dirty="0">
                <a:solidFill>
                  <a:srgbClr val="777777"/>
                </a:solidFill>
                <a:latin typeface="Consolas" panose="020B0609020204030204" pitchFamily="49" charset="0"/>
              </a:rPr>
              <a:t>');</a:t>
            </a:r>
            <a:endParaRPr lang="fr-FR" sz="2000" dirty="0">
              <a:solidFill>
                <a:srgbClr val="333333"/>
              </a:solidFill>
              <a:latin typeface="Consolas" panose="020B0609020204030204" pitchFamily="49" charset="0"/>
            </a:endParaRPr>
          </a:p>
          <a:p>
            <a:r>
              <a:rPr lang="fr-FR" sz="2000" dirty="0">
                <a:solidFill>
                  <a:srgbClr val="777777"/>
                </a:solidFill>
                <a:latin typeface="Consolas" panose="020B0609020204030204" pitchFamily="49" charset="0"/>
              </a:rPr>
              <a:t>$</a:t>
            </a:r>
            <a:r>
              <a:rPr lang="fr-FR" sz="2000" dirty="0" err="1">
                <a:solidFill>
                  <a:srgbClr val="7A3E9D"/>
                </a:solidFill>
                <a:latin typeface="Consolas" panose="020B0609020204030204" pitchFamily="49" charset="0"/>
              </a:rPr>
              <a:t>min_age</a:t>
            </a:r>
            <a:r>
              <a:rPr lang="fr-FR" sz="2000" dirty="0">
                <a:solidFill>
                  <a:srgbClr val="333333"/>
                </a:solidFill>
                <a:latin typeface="Consolas" panose="020B0609020204030204" pitchFamily="49" charset="0"/>
              </a:rPr>
              <a:t> </a:t>
            </a:r>
            <a:r>
              <a:rPr lang="fr-FR" sz="2000" dirty="0">
                <a:solidFill>
                  <a:srgbClr val="777777"/>
                </a:solidFill>
                <a:latin typeface="Consolas" panose="020B0609020204030204" pitchFamily="49" charset="0"/>
              </a:rPr>
              <a:t>=</a:t>
            </a:r>
            <a:r>
              <a:rPr lang="fr-FR" sz="2000" dirty="0">
                <a:solidFill>
                  <a:srgbClr val="333333"/>
                </a:solidFill>
                <a:latin typeface="Consolas" panose="020B0609020204030204" pitchFamily="49" charset="0"/>
              </a:rPr>
              <a:t> </a:t>
            </a:r>
            <a:r>
              <a:rPr lang="fr-FR" sz="2000" b="1" dirty="0">
                <a:solidFill>
                  <a:srgbClr val="7A3E9D"/>
                </a:solidFill>
                <a:latin typeface="Consolas" panose="020B0609020204030204" pitchFamily="49" charset="0"/>
              </a:rPr>
              <a:t>DB</a:t>
            </a:r>
            <a:r>
              <a:rPr lang="fr-FR" sz="2000" dirty="0">
                <a:solidFill>
                  <a:srgbClr val="777777"/>
                </a:solidFill>
                <a:latin typeface="Consolas" panose="020B0609020204030204" pitchFamily="49" charset="0"/>
              </a:rPr>
              <a:t>::</a:t>
            </a:r>
            <a:r>
              <a:rPr lang="fr-FR" sz="2000" b="1" dirty="0">
                <a:solidFill>
                  <a:srgbClr val="AA3731"/>
                </a:solidFill>
                <a:latin typeface="Consolas" panose="020B0609020204030204" pitchFamily="49" charset="0"/>
              </a:rPr>
              <a:t>table</a:t>
            </a:r>
            <a:r>
              <a:rPr lang="fr-FR" sz="2000" dirty="0">
                <a:solidFill>
                  <a:srgbClr val="777777"/>
                </a:solidFill>
                <a:latin typeface="Consolas" panose="020B0609020204030204" pitchFamily="49" charset="0"/>
              </a:rPr>
              <a:t>('</a:t>
            </a:r>
            <a:r>
              <a:rPr lang="fr-FR" sz="2000" dirty="0">
                <a:solidFill>
                  <a:srgbClr val="448C27"/>
                </a:solidFill>
                <a:latin typeface="Consolas" panose="020B0609020204030204" pitchFamily="49" charset="0"/>
              </a:rPr>
              <a:t>stagiaires</a:t>
            </a:r>
            <a:r>
              <a:rPr lang="fr-FR" sz="2000" dirty="0">
                <a:solidFill>
                  <a:srgbClr val="777777"/>
                </a:solidFill>
                <a:latin typeface="Consolas" panose="020B0609020204030204" pitchFamily="49" charset="0"/>
              </a:rPr>
              <a:t>')-&gt;</a:t>
            </a:r>
            <a:r>
              <a:rPr lang="fr-FR" sz="2000" b="1" dirty="0">
                <a:solidFill>
                  <a:srgbClr val="AA3731"/>
                </a:solidFill>
                <a:latin typeface="Consolas" panose="020B0609020204030204" pitchFamily="49" charset="0"/>
              </a:rPr>
              <a:t>min</a:t>
            </a:r>
            <a:r>
              <a:rPr lang="fr-FR" sz="2000" dirty="0">
                <a:solidFill>
                  <a:srgbClr val="777777"/>
                </a:solidFill>
                <a:latin typeface="Consolas" panose="020B0609020204030204" pitchFamily="49" charset="0"/>
              </a:rPr>
              <a:t>('</a:t>
            </a:r>
            <a:r>
              <a:rPr lang="fr-FR" sz="2000" dirty="0" err="1">
                <a:solidFill>
                  <a:srgbClr val="448C27"/>
                </a:solidFill>
                <a:latin typeface="Consolas" panose="020B0609020204030204" pitchFamily="49" charset="0"/>
              </a:rPr>
              <a:t>age</a:t>
            </a:r>
            <a:r>
              <a:rPr lang="fr-FR" sz="2000" dirty="0">
                <a:solidFill>
                  <a:srgbClr val="777777"/>
                </a:solidFill>
                <a:latin typeface="Consolas" panose="020B0609020204030204" pitchFamily="49" charset="0"/>
              </a:rPr>
              <a:t>');</a:t>
            </a:r>
            <a:endParaRPr lang="fr-FR" sz="2000" dirty="0">
              <a:solidFill>
                <a:srgbClr val="333333"/>
              </a:solidFill>
              <a:latin typeface="Consolas" panose="020B0609020204030204" pitchFamily="49" charset="0"/>
            </a:endParaRPr>
          </a:p>
          <a:p>
            <a:r>
              <a:rPr lang="fr-FR" sz="2000" dirty="0">
                <a:solidFill>
                  <a:srgbClr val="777777"/>
                </a:solidFill>
                <a:latin typeface="Consolas" panose="020B0609020204030204" pitchFamily="49" charset="0"/>
              </a:rPr>
              <a:t>$</a:t>
            </a:r>
            <a:r>
              <a:rPr lang="fr-FR" sz="2000" dirty="0" err="1">
                <a:solidFill>
                  <a:srgbClr val="7A3E9D"/>
                </a:solidFill>
                <a:latin typeface="Consolas" panose="020B0609020204030204" pitchFamily="49" charset="0"/>
              </a:rPr>
              <a:t>average_age</a:t>
            </a:r>
            <a:r>
              <a:rPr lang="fr-FR" sz="2000" dirty="0">
                <a:solidFill>
                  <a:srgbClr val="333333"/>
                </a:solidFill>
                <a:latin typeface="Consolas" panose="020B0609020204030204" pitchFamily="49" charset="0"/>
              </a:rPr>
              <a:t> </a:t>
            </a:r>
            <a:r>
              <a:rPr lang="fr-FR" sz="2000" dirty="0">
                <a:solidFill>
                  <a:srgbClr val="777777"/>
                </a:solidFill>
                <a:latin typeface="Consolas" panose="020B0609020204030204" pitchFamily="49" charset="0"/>
              </a:rPr>
              <a:t>=</a:t>
            </a:r>
            <a:r>
              <a:rPr lang="fr-FR" sz="2000" dirty="0">
                <a:solidFill>
                  <a:srgbClr val="333333"/>
                </a:solidFill>
                <a:latin typeface="Consolas" panose="020B0609020204030204" pitchFamily="49" charset="0"/>
              </a:rPr>
              <a:t> </a:t>
            </a:r>
            <a:r>
              <a:rPr lang="fr-FR" sz="2000" b="1" dirty="0">
                <a:solidFill>
                  <a:srgbClr val="7A3E9D"/>
                </a:solidFill>
                <a:latin typeface="Consolas" panose="020B0609020204030204" pitchFamily="49" charset="0"/>
              </a:rPr>
              <a:t>DB</a:t>
            </a:r>
            <a:r>
              <a:rPr lang="fr-FR" sz="2000" dirty="0">
                <a:solidFill>
                  <a:srgbClr val="777777"/>
                </a:solidFill>
                <a:latin typeface="Consolas" panose="020B0609020204030204" pitchFamily="49" charset="0"/>
              </a:rPr>
              <a:t>::</a:t>
            </a:r>
            <a:r>
              <a:rPr lang="fr-FR" sz="2000" b="1" dirty="0">
                <a:solidFill>
                  <a:srgbClr val="AA3731"/>
                </a:solidFill>
                <a:latin typeface="Consolas" panose="020B0609020204030204" pitchFamily="49" charset="0"/>
              </a:rPr>
              <a:t>table</a:t>
            </a:r>
            <a:r>
              <a:rPr lang="fr-FR" sz="2000" dirty="0">
                <a:solidFill>
                  <a:srgbClr val="777777"/>
                </a:solidFill>
                <a:latin typeface="Consolas" panose="020B0609020204030204" pitchFamily="49" charset="0"/>
              </a:rPr>
              <a:t>('</a:t>
            </a:r>
            <a:r>
              <a:rPr lang="fr-FR" sz="2000" dirty="0">
                <a:solidFill>
                  <a:srgbClr val="448C27"/>
                </a:solidFill>
                <a:latin typeface="Consolas" panose="020B0609020204030204" pitchFamily="49" charset="0"/>
              </a:rPr>
              <a:t>stagiaires</a:t>
            </a:r>
            <a:r>
              <a:rPr lang="fr-FR" sz="2000" dirty="0">
                <a:solidFill>
                  <a:srgbClr val="777777"/>
                </a:solidFill>
                <a:latin typeface="Consolas" panose="020B0609020204030204" pitchFamily="49" charset="0"/>
              </a:rPr>
              <a:t>')-&gt;</a:t>
            </a:r>
            <a:r>
              <a:rPr lang="fr-FR" sz="2000" b="1" dirty="0" err="1">
                <a:solidFill>
                  <a:srgbClr val="AA3731"/>
                </a:solidFill>
                <a:latin typeface="Consolas" panose="020B0609020204030204" pitchFamily="49" charset="0"/>
              </a:rPr>
              <a:t>avg</a:t>
            </a:r>
            <a:r>
              <a:rPr lang="fr-FR" sz="2000" dirty="0">
                <a:solidFill>
                  <a:srgbClr val="777777"/>
                </a:solidFill>
                <a:latin typeface="Consolas" panose="020B0609020204030204" pitchFamily="49" charset="0"/>
              </a:rPr>
              <a:t>('</a:t>
            </a:r>
            <a:r>
              <a:rPr lang="fr-FR" sz="2000" dirty="0" err="1">
                <a:solidFill>
                  <a:srgbClr val="448C27"/>
                </a:solidFill>
                <a:latin typeface="Consolas" panose="020B0609020204030204" pitchFamily="49" charset="0"/>
              </a:rPr>
              <a:t>age</a:t>
            </a:r>
            <a:r>
              <a:rPr lang="fr-FR" sz="2000" dirty="0">
                <a:solidFill>
                  <a:srgbClr val="777777"/>
                </a:solidFill>
                <a:latin typeface="Consolas" panose="020B0609020204030204" pitchFamily="49" charset="0"/>
              </a:rPr>
              <a:t>');</a:t>
            </a:r>
            <a:endParaRPr lang="fr-FR" sz="2000" dirty="0">
              <a:solidFill>
                <a:srgbClr val="333333"/>
              </a:solidFill>
              <a:latin typeface="Consolas" panose="020B0609020204030204" pitchFamily="49" charset="0"/>
            </a:endParaRPr>
          </a:p>
          <a:p>
            <a:r>
              <a:rPr lang="fr-FR" sz="2000" dirty="0">
                <a:solidFill>
                  <a:srgbClr val="777777"/>
                </a:solidFill>
                <a:latin typeface="Consolas" panose="020B0609020204030204" pitchFamily="49" charset="0"/>
              </a:rPr>
              <a:t>$</a:t>
            </a:r>
            <a:r>
              <a:rPr lang="fr-FR" sz="2000" dirty="0" err="1">
                <a:solidFill>
                  <a:srgbClr val="7A3E9D"/>
                </a:solidFill>
                <a:latin typeface="Consolas" panose="020B0609020204030204" pitchFamily="49" charset="0"/>
              </a:rPr>
              <a:t>sum_age</a:t>
            </a:r>
            <a:r>
              <a:rPr lang="fr-FR" sz="2000" dirty="0">
                <a:solidFill>
                  <a:srgbClr val="333333"/>
                </a:solidFill>
                <a:latin typeface="Consolas" panose="020B0609020204030204" pitchFamily="49" charset="0"/>
              </a:rPr>
              <a:t> </a:t>
            </a:r>
            <a:r>
              <a:rPr lang="fr-FR" sz="2000" dirty="0">
                <a:solidFill>
                  <a:srgbClr val="777777"/>
                </a:solidFill>
                <a:latin typeface="Consolas" panose="020B0609020204030204" pitchFamily="49" charset="0"/>
              </a:rPr>
              <a:t>=</a:t>
            </a:r>
            <a:r>
              <a:rPr lang="fr-FR" sz="2000" dirty="0">
                <a:solidFill>
                  <a:srgbClr val="333333"/>
                </a:solidFill>
                <a:latin typeface="Consolas" panose="020B0609020204030204" pitchFamily="49" charset="0"/>
              </a:rPr>
              <a:t> </a:t>
            </a:r>
            <a:r>
              <a:rPr lang="fr-FR" sz="2000" b="1" dirty="0">
                <a:solidFill>
                  <a:srgbClr val="7A3E9D"/>
                </a:solidFill>
                <a:latin typeface="Consolas" panose="020B0609020204030204" pitchFamily="49" charset="0"/>
              </a:rPr>
              <a:t>DB</a:t>
            </a:r>
            <a:r>
              <a:rPr lang="fr-FR" sz="2000" dirty="0">
                <a:solidFill>
                  <a:srgbClr val="777777"/>
                </a:solidFill>
                <a:latin typeface="Consolas" panose="020B0609020204030204" pitchFamily="49" charset="0"/>
              </a:rPr>
              <a:t>::</a:t>
            </a:r>
            <a:r>
              <a:rPr lang="fr-FR" sz="2000" b="1" dirty="0">
                <a:solidFill>
                  <a:srgbClr val="AA3731"/>
                </a:solidFill>
                <a:latin typeface="Consolas" panose="020B0609020204030204" pitchFamily="49" charset="0"/>
              </a:rPr>
              <a:t>table</a:t>
            </a:r>
            <a:r>
              <a:rPr lang="fr-FR" sz="2000" dirty="0">
                <a:solidFill>
                  <a:srgbClr val="777777"/>
                </a:solidFill>
                <a:latin typeface="Consolas" panose="020B0609020204030204" pitchFamily="49" charset="0"/>
              </a:rPr>
              <a:t>('</a:t>
            </a:r>
            <a:r>
              <a:rPr lang="fr-FR" sz="2000" dirty="0">
                <a:solidFill>
                  <a:srgbClr val="448C27"/>
                </a:solidFill>
                <a:latin typeface="Consolas" panose="020B0609020204030204" pitchFamily="49" charset="0"/>
              </a:rPr>
              <a:t>stagiaires</a:t>
            </a:r>
            <a:r>
              <a:rPr lang="fr-FR" sz="2000" dirty="0">
                <a:solidFill>
                  <a:srgbClr val="777777"/>
                </a:solidFill>
                <a:latin typeface="Consolas" panose="020B0609020204030204" pitchFamily="49" charset="0"/>
              </a:rPr>
              <a:t>')-&gt;</a:t>
            </a:r>
            <a:r>
              <a:rPr lang="fr-FR" sz="2000" b="1" dirty="0" err="1">
                <a:solidFill>
                  <a:srgbClr val="AA3731"/>
                </a:solidFill>
                <a:latin typeface="Consolas" panose="020B0609020204030204" pitchFamily="49" charset="0"/>
              </a:rPr>
              <a:t>sum</a:t>
            </a:r>
            <a:r>
              <a:rPr lang="fr-FR" sz="2000" dirty="0">
                <a:solidFill>
                  <a:srgbClr val="777777"/>
                </a:solidFill>
                <a:latin typeface="Consolas" panose="020B0609020204030204" pitchFamily="49" charset="0"/>
              </a:rPr>
              <a:t>('</a:t>
            </a:r>
            <a:r>
              <a:rPr lang="fr-FR" sz="2000" dirty="0" err="1">
                <a:solidFill>
                  <a:srgbClr val="448C27"/>
                </a:solidFill>
                <a:latin typeface="Consolas" panose="020B0609020204030204" pitchFamily="49" charset="0"/>
              </a:rPr>
              <a:t>age</a:t>
            </a:r>
            <a:r>
              <a:rPr lang="fr-FR" sz="2000" dirty="0">
                <a:solidFill>
                  <a:srgbClr val="777777"/>
                </a:solidFill>
                <a:latin typeface="Consolas" panose="020B0609020204030204" pitchFamily="49" charset="0"/>
              </a:rPr>
              <a:t>');</a:t>
            </a:r>
            <a:endParaRPr lang="fr-FR" sz="20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2067704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fontScale="92500" lnSpcReduction="10000"/>
          </a:bodyPr>
          <a:lstStyle/>
          <a:p>
            <a:pPr marL="0" indent="0">
              <a:buNone/>
            </a:pPr>
            <a:r>
              <a:rPr lang="fr-FR" sz="2400" b="1" dirty="0">
                <a:solidFill>
                  <a:srgbClr val="002060"/>
                </a:solidFill>
                <a:latin typeface="Times New Roman" panose="02020603050405020304" pitchFamily="18" charset="0"/>
                <a:cs typeface="Times New Roman" panose="02020603050405020304" pitchFamily="18" charset="0"/>
              </a:rPr>
              <a:t>Introduction</a:t>
            </a:r>
          </a:p>
          <a:p>
            <a:pPr marL="457200" indent="-457200">
              <a:buFont typeface="+mj-lt"/>
              <a:buAutoNum type="alphaUcPeriod"/>
            </a:pPr>
            <a:r>
              <a:rPr lang="fr-FR" sz="2400" b="1" dirty="0">
                <a:solidFill>
                  <a:srgbClr val="002060"/>
                </a:solidFill>
                <a:latin typeface="Times New Roman" panose="02020603050405020304" pitchFamily="18" charset="0"/>
                <a:cs typeface="Times New Roman" panose="02020603050405020304" pitchFamily="18" charset="0"/>
              </a:rPr>
              <a:t>Découvrir le Framework PHP Laravel</a:t>
            </a:r>
          </a:p>
          <a:p>
            <a:pPr marL="857250" lvl="1" indent="-457200">
              <a:buFont typeface="+mj-lt"/>
              <a:buAutoNum type="arabicPeriod"/>
            </a:pPr>
            <a:r>
              <a:rPr lang="fr-FR" sz="1600" dirty="0">
                <a:solidFill>
                  <a:schemeClr val="tx1"/>
                </a:solidFill>
                <a:latin typeface="Times New Roman" panose="02020603050405020304" pitchFamily="18" charset="0"/>
                <a:cs typeface="Times New Roman" panose="02020603050405020304" pitchFamily="18" charset="0"/>
              </a:rPr>
              <a:t>Découvrir les notions fondamentales des </a:t>
            </a:r>
            <a:r>
              <a:rPr lang="fr-FR" sz="1600" dirty="0" err="1">
                <a:solidFill>
                  <a:schemeClr val="tx1"/>
                </a:solidFill>
                <a:latin typeface="Times New Roman" panose="02020603050405020304" pitchFamily="18" charset="0"/>
                <a:cs typeface="Times New Roman" panose="02020603050405020304" pitchFamily="18" charset="0"/>
              </a:rPr>
              <a:t>Frameworks</a:t>
            </a:r>
            <a:r>
              <a:rPr lang="fr-FR" sz="1600" dirty="0">
                <a:solidFill>
                  <a:schemeClr val="tx1"/>
                </a:solidFill>
                <a:latin typeface="Times New Roman" panose="02020603050405020304" pitchFamily="18" charset="0"/>
                <a:cs typeface="Times New Roman" panose="02020603050405020304" pitchFamily="18" charset="0"/>
              </a:rPr>
              <a:t> PHP</a:t>
            </a:r>
          </a:p>
          <a:p>
            <a:pPr marL="857250" lvl="1" indent="-457200">
              <a:buFont typeface="+mj-lt"/>
              <a:buAutoNum type="arabicPeriod"/>
            </a:pPr>
            <a:r>
              <a:rPr lang="fr-FR" sz="1600" dirty="0">
                <a:solidFill>
                  <a:schemeClr val="tx1"/>
                </a:solidFill>
                <a:latin typeface="Times New Roman" panose="02020603050405020304" pitchFamily="18" charset="0"/>
                <a:cs typeface="Times New Roman" panose="02020603050405020304" pitchFamily="18" charset="0"/>
              </a:rPr>
              <a:t>Préparer l’environnement de Laravel</a:t>
            </a:r>
            <a:endParaRPr lang="fr-FR" sz="2400" dirty="0">
              <a:solidFill>
                <a:schemeClr val="tx1"/>
              </a:solidFill>
              <a:latin typeface="Times New Roman" panose="02020603050405020304" pitchFamily="18" charset="0"/>
              <a:cs typeface="Times New Roman" panose="02020603050405020304" pitchFamily="18" charset="0"/>
            </a:endParaRPr>
          </a:p>
          <a:p>
            <a:pPr marL="457200" lvl="0" indent="-457200">
              <a:buFont typeface="+mj-lt"/>
              <a:buAutoNum type="alphaUcPeriod"/>
            </a:pPr>
            <a:r>
              <a:rPr lang="fr-FR" sz="2400" b="1" dirty="0">
                <a:solidFill>
                  <a:srgbClr val="002060"/>
                </a:solidFill>
                <a:latin typeface="Times New Roman" panose="02020603050405020304" pitchFamily="18" charset="0"/>
                <a:cs typeface="Times New Roman" panose="02020603050405020304" pitchFamily="18" charset="0"/>
              </a:rPr>
              <a:t>Programmer avec Laravel</a:t>
            </a:r>
          </a:p>
          <a:p>
            <a:pPr marL="857250" lvl="1" indent="-457200">
              <a:buFont typeface="+mj-lt"/>
              <a:buAutoNum type="arabicPeriod"/>
            </a:pPr>
            <a:r>
              <a:rPr lang="fr-FR" sz="1600" dirty="0">
                <a:latin typeface="Times New Roman" panose="02020603050405020304" pitchFamily="18" charset="0"/>
                <a:cs typeface="Times New Roman" panose="02020603050405020304" pitchFamily="18" charset="0"/>
              </a:rPr>
              <a:t>Connaître les fondements du modèle MVC Laravel</a:t>
            </a:r>
          </a:p>
          <a:p>
            <a:pPr marL="857250" lvl="1" indent="-457200">
              <a:buFont typeface="+mj-lt"/>
              <a:buAutoNum type="arabicPeriod"/>
            </a:pPr>
            <a:r>
              <a:rPr lang="fr-FR" sz="1600" dirty="0">
                <a:latin typeface="Times New Roman" panose="02020603050405020304" pitchFamily="18" charset="0"/>
                <a:cs typeface="Times New Roman" panose="02020603050405020304" pitchFamily="18" charset="0"/>
              </a:rPr>
              <a:t>Maîtriser le Framework Laravel</a:t>
            </a:r>
            <a:endParaRPr lang="fr-FR" sz="2400" dirty="0">
              <a:latin typeface="Times New Roman" panose="02020603050405020304" pitchFamily="18" charset="0"/>
              <a:cs typeface="Times New Roman" panose="02020603050405020304" pitchFamily="18" charset="0"/>
            </a:endParaRPr>
          </a:p>
          <a:p>
            <a:pPr marL="457200" indent="-457200">
              <a:buFont typeface="+mj-lt"/>
              <a:buAutoNum type="alphaUcPeriod"/>
            </a:pPr>
            <a:r>
              <a:rPr lang="fr-FR" sz="2400" b="1" dirty="0">
                <a:solidFill>
                  <a:srgbClr val="002060"/>
                </a:solidFill>
                <a:latin typeface="Times New Roman" panose="02020603050405020304" pitchFamily="18" charset="0"/>
                <a:cs typeface="Times New Roman" panose="02020603050405020304" pitchFamily="18" charset="0"/>
              </a:rPr>
              <a:t>Approfondir la programmation Laravel</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Gérer la sécurité</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Interagir avec la base de données</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Manipuler l’ORM Eloquent</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Prendre en charge les tests</a:t>
            </a:r>
            <a:endParaRPr lang="fr-FR" sz="2400" dirty="0">
              <a:latin typeface="Times New Roman" panose="02020603050405020304" pitchFamily="18" charset="0"/>
              <a:cs typeface="Times New Roman" panose="02020603050405020304" pitchFamily="18" charset="0"/>
            </a:endParaRPr>
          </a:p>
          <a:p>
            <a:pPr marL="457200" lvl="0" indent="-457200">
              <a:buFont typeface="+mj-lt"/>
              <a:buAutoNum type="alphaUcPeriod"/>
            </a:pPr>
            <a:r>
              <a:rPr lang="fr-FR" sz="2400" b="1" dirty="0">
                <a:solidFill>
                  <a:srgbClr val="002060"/>
                </a:solidFill>
                <a:latin typeface="Times New Roman" panose="02020603050405020304" pitchFamily="18" charset="0"/>
                <a:cs typeface="Times New Roman" panose="02020603050405020304" pitchFamily="18" charset="0"/>
              </a:rPr>
              <a:t>Administrer un site à l’aide d’un CMS</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Manipuler les éléments essentiels d’un CMS</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Personnaliser graphiquement un site à l’aide d’un CMS</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Manipuler les outils avancés d’un CMS</a:t>
            </a:r>
          </a:p>
          <a:p>
            <a:pPr marL="0" lvl="1" indent="0">
              <a:buNone/>
            </a:pPr>
            <a:r>
              <a:rPr lang="fr-FR" sz="2400" b="1" dirty="0">
                <a:solidFill>
                  <a:srgbClr val="002060"/>
                </a:solidFill>
                <a:latin typeface="Times New Roman" panose="02020603050405020304" pitchFamily="18" charset="0"/>
                <a:cs typeface="Times New Roman" panose="02020603050405020304" pitchFamily="18" charset="0"/>
              </a:rPr>
              <a:t>Conclusion</a:t>
            </a:r>
          </a:p>
          <a:p>
            <a:pPr marL="457200" lvl="0" indent="-457200">
              <a:buFont typeface="+mj-lt"/>
              <a:buAutoNum type="alphaUcPeriod"/>
            </a:pPr>
            <a:endParaRPr lang="fr-FR" sz="2400" b="1" dirty="0">
              <a:solidFill>
                <a:srgbClr val="002060"/>
              </a:solidFill>
              <a:latin typeface="Times New Roman" panose="02020603050405020304" pitchFamily="18" charset="0"/>
              <a:cs typeface="Times New Roman" panose="02020603050405020304" pitchFamily="18" charset="0"/>
            </a:endParaRPr>
          </a:p>
          <a:p>
            <a:endParaRPr lang="fr-FR" dirty="0"/>
          </a:p>
        </p:txBody>
      </p:sp>
    </p:spTree>
    <p:extLst>
      <p:ext uri="{BB962C8B-B14F-4D97-AF65-F5344CB8AC3E}">
        <p14:creationId xmlns:p14="http://schemas.microsoft.com/office/powerpoint/2010/main" val="1748747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3"/>
            </a:pPr>
            <a:r>
              <a:rPr lang="fr-FR" sz="2800" b="1" dirty="0">
                <a:solidFill>
                  <a:srgbClr val="002060"/>
                </a:solidFill>
                <a:latin typeface="Times New Roman" panose="02020603050405020304" pitchFamily="18" charset="0"/>
                <a:cs typeface="Times New Roman" panose="02020603050405020304" pitchFamily="18" charset="0"/>
              </a:rPr>
              <a:t>Approfondir la programmation Laravel</a:t>
            </a:r>
            <a:endParaRPr lang="fr-FR" sz="28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startAt="2"/>
            </a:pPr>
            <a:r>
              <a:rPr lang="fr-FR" sz="2400" dirty="0">
                <a:solidFill>
                  <a:srgbClr val="C00000"/>
                </a:solidFill>
                <a:latin typeface="Times New Roman" panose="02020603050405020304" pitchFamily="18" charset="0"/>
                <a:cs typeface="Times New Roman" panose="02020603050405020304" pitchFamily="18" charset="0"/>
              </a:rPr>
              <a:t>Interagir avec la base de données</a:t>
            </a:r>
            <a:endParaRPr lang="fr-FR" sz="2200" b="1" dirty="0">
              <a:solidFill>
                <a:srgbClr val="00B050"/>
              </a:solidFill>
              <a:latin typeface="Times New Roman" panose="02020603050405020304" pitchFamily="18" charset="0"/>
              <a:cs typeface="Times New Roman" panose="02020603050405020304" pitchFamily="18" charset="0"/>
            </a:endParaRPr>
          </a:p>
          <a:p>
            <a:pPr marL="685800" lvl="1" indent="-171450">
              <a:buFont typeface="Wingdings" panose="05000000000000000000" pitchFamily="2" charset="2"/>
              <a:buChar char="ü"/>
            </a:pPr>
            <a:r>
              <a:rPr lang="fr-FR" sz="2000" dirty="0">
                <a:latin typeface="Times New Roman" panose="02020603050405020304" pitchFamily="18" charset="0"/>
                <a:cs typeface="Times New Roman" panose="02020603050405020304" pitchFamily="18" charset="0"/>
              </a:rPr>
              <a:t>Mise en route</a:t>
            </a:r>
          </a:p>
          <a:p>
            <a:pPr marL="685800" lvl="1" indent="-171450">
              <a:buFont typeface="Wingdings" panose="05000000000000000000" pitchFamily="2" charset="2"/>
              <a:buChar char="ü"/>
            </a:pPr>
            <a:r>
              <a:rPr lang="fr-FR" sz="2000" b="1" dirty="0">
                <a:solidFill>
                  <a:srgbClr val="00B050"/>
                </a:solidFill>
                <a:latin typeface="Times New Roman" panose="02020603050405020304" pitchFamily="18" charset="0"/>
                <a:cs typeface="Times New Roman" panose="02020603050405020304" pitchFamily="18" charset="0"/>
              </a:rPr>
              <a:t>Générateur de requêtes (</a:t>
            </a:r>
            <a:r>
              <a:rPr lang="fr-FR" sz="2000" b="1" dirty="0" err="1">
                <a:solidFill>
                  <a:srgbClr val="00B050"/>
                </a:solidFill>
                <a:latin typeface="Times New Roman" panose="02020603050405020304" pitchFamily="18" charset="0"/>
                <a:cs typeface="Times New Roman" panose="02020603050405020304" pitchFamily="18" charset="0"/>
              </a:rPr>
              <a:t>Query</a:t>
            </a:r>
            <a:r>
              <a:rPr lang="fr-FR" sz="2000" b="1" dirty="0">
                <a:solidFill>
                  <a:srgbClr val="00B050"/>
                </a:solidFill>
                <a:latin typeface="Times New Roman" panose="02020603050405020304" pitchFamily="18" charset="0"/>
                <a:cs typeface="Times New Roman" panose="02020603050405020304" pitchFamily="18" charset="0"/>
              </a:rPr>
              <a:t> Builder)</a:t>
            </a:r>
          </a:p>
          <a:p>
            <a:pPr marL="685800" lvl="1" indent="-171450">
              <a:buFont typeface="Wingdings" panose="05000000000000000000" pitchFamily="2" charset="2"/>
              <a:buChar char="ü"/>
            </a:pPr>
            <a:r>
              <a:rPr lang="fr-FR" sz="2000" dirty="0">
                <a:latin typeface="Times New Roman" panose="02020603050405020304" pitchFamily="18" charset="0"/>
                <a:cs typeface="Times New Roman" panose="02020603050405020304" pitchFamily="18" charset="0"/>
              </a:rPr>
              <a:t>Pagination de la base de données</a:t>
            </a:r>
          </a:p>
          <a:p>
            <a:pPr marL="685800" lvl="1" indent="-171450">
              <a:buFont typeface="Wingdings" panose="05000000000000000000" pitchFamily="2" charset="2"/>
              <a:buChar char="ü"/>
            </a:pPr>
            <a:r>
              <a:rPr lang="fr-FR" sz="2000" dirty="0">
                <a:latin typeface="Times New Roman" panose="02020603050405020304" pitchFamily="18" charset="0"/>
                <a:cs typeface="Times New Roman" panose="02020603050405020304" pitchFamily="18" charset="0"/>
              </a:rPr>
              <a:t>Gestion de migration (génération, structure, exécution, manipulation des tables, colonnes, indexes et </a:t>
            </a:r>
            <a:r>
              <a:rPr lang="fr-FR" sz="2000" dirty="0" err="1">
                <a:latin typeface="Times New Roman" panose="02020603050405020304" pitchFamily="18" charset="0"/>
                <a:cs typeface="Times New Roman" panose="02020603050405020304" pitchFamily="18" charset="0"/>
              </a:rPr>
              <a:t>events</a:t>
            </a:r>
            <a:r>
              <a:rPr lang="fr-FR" sz="2000" dirty="0">
                <a:latin typeface="Times New Roman" panose="02020603050405020304" pitchFamily="18" charset="0"/>
                <a:cs typeface="Times New Roman" panose="02020603050405020304" pitchFamily="18" charset="0"/>
              </a:rPr>
              <a:t>)</a:t>
            </a:r>
          </a:p>
          <a:p>
            <a:pPr marL="685800" lvl="1" indent="-171450">
              <a:buFont typeface="Wingdings" panose="05000000000000000000" pitchFamily="2" charset="2"/>
              <a:buChar char="ü"/>
            </a:pPr>
            <a:r>
              <a:rPr lang="fr-FR" sz="2000" dirty="0">
                <a:latin typeface="Times New Roman" panose="02020603050405020304" pitchFamily="18" charset="0"/>
                <a:cs typeface="Times New Roman" panose="02020603050405020304" pitchFamily="18" charset="0"/>
              </a:rPr>
              <a:t>Création de Seeders (utilisation des modèles </a:t>
            </a:r>
            <a:r>
              <a:rPr lang="fr-FR" sz="2000" dirty="0" err="1">
                <a:latin typeface="Times New Roman" panose="02020603050405020304" pitchFamily="18" charset="0"/>
                <a:cs typeface="Times New Roman" panose="02020603050405020304" pitchFamily="18" charset="0"/>
              </a:rPr>
              <a:t>factories</a:t>
            </a:r>
            <a:r>
              <a:rPr lang="fr-FR" sz="2000" dirty="0">
                <a:latin typeface="Times New Roman" panose="02020603050405020304" pitchFamily="18" charset="0"/>
                <a:cs typeface="Times New Roman" panose="02020603050405020304" pitchFamily="18" charset="0"/>
              </a:rPr>
              <a:t>, appels de seeders additionnels,</a:t>
            </a:r>
          </a:p>
          <a:p>
            <a:pPr marL="685800" lvl="1" indent="-171450">
              <a:buFont typeface="Wingdings" panose="05000000000000000000" pitchFamily="2" charset="2"/>
              <a:buChar char="ü"/>
            </a:pPr>
            <a:r>
              <a:rPr lang="fr-FR" sz="2000" dirty="0">
                <a:latin typeface="Times New Roman" panose="02020603050405020304" pitchFamily="18" charset="0"/>
                <a:cs typeface="Times New Roman" panose="02020603050405020304" pitchFamily="18" charset="0"/>
              </a:rPr>
              <a:t>désactivation d’événements de modèles)</a:t>
            </a:r>
          </a:p>
          <a:p>
            <a:pPr marL="685800" lvl="1" indent="-171450">
              <a:buFont typeface="Wingdings" panose="05000000000000000000" pitchFamily="2" charset="2"/>
              <a:buChar char="ü"/>
            </a:pPr>
            <a:r>
              <a:rPr lang="fr-FR" sz="2000" dirty="0">
                <a:latin typeface="Times New Roman" panose="02020603050405020304" pitchFamily="18" charset="0"/>
                <a:cs typeface="Times New Roman" panose="02020603050405020304" pitchFamily="18" charset="0"/>
              </a:rPr>
              <a:t>Insertion des données d’un formulaire dans une base de données</a:t>
            </a:r>
          </a:p>
          <a:p>
            <a:pPr marL="685800" lvl="1" indent="-171450">
              <a:buFont typeface="Wingdings" panose="05000000000000000000" pitchFamily="2" charset="2"/>
              <a:buChar char="ü"/>
            </a:pPr>
            <a:r>
              <a:rPr lang="fr-FR" sz="2000" dirty="0">
                <a:latin typeface="Times New Roman" panose="02020603050405020304" pitchFamily="18" charset="0"/>
                <a:cs typeface="Times New Roman" panose="02020603050405020304" pitchFamily="18" charset="0"/>
              </a:rPr>
              <a:t>Utilisation de Redis</a:t>
            </a:r>
          </a:p>
          <a:p>
            <a:pPr marL="400050" lvl="1" indent="0">
              <a:buNone/>
            </a:pPr>
            <a:endParaRPr lang="fr-FR" sz="2400" dirty="0">
              <a:solidFill>
                <a:srgbClr val="C00000"/>
              </a:solidFill>
              <a:latin typeface="Times New Roman" panose="02020603050405020304" pitchFamily="18" charset="0"/>
              <a:cs typeface="Times New Roman" panose="02020603050405020304" pitchFamily="18" charset="0"/>
            </a:endParaRPr>
          </a:p>
          <a:p>
            <a:pPr lvl="1" indent="-342900">
              <a:buFont typeface="+mj-lt"/>
              <a:buAutoNum type="arabicPeriod"/>
            </a:pPr>
            <a:endParaRPr lang="fr-FR" sz="2400"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400" b="1" dirty="0">
              <a:solidFill>
                <a:srgbClr val="002060"/>
              </a:solidFill>
              <a:latin typeface="Times New Roman" panose="02020603050405020304" pitchFamily="18" charset="0"/>
              <a:cs typeface="Times New Roman" panose="02020603050405020304" pitchFamily="18" charset="0"/>
            </a:endParaRPr>
          </a:p>
          <a:p>
            <a:endParaRPr lang="fr-FR" dirty="0"/>
          </a:p>
        </p:txBody>
      </p:sp>
    </p:spTree>
    <p:extLst>
      <p:ext uri="{BB962C8B-B14F-4D97-AF65-F5344CB8AC3E}">
        <p14:creationId xmlns:p14="http://schemas.microsoft.com/office/powerpoint/2010/main" val="1774851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472608"/>
          </a:xfrm>
        </p:spPr>
        <p:style>
          <a:lnRef idx="2">
            <a:schemeClr val="accent1"/>
          </a:lnRef>
          <a:fillRef idx="1">
            <a:schemeClr val="lt1"/>
          </a:fillRef>
          <a:effectRef idx="0">
            <a:schemeClr val="accent1"/>
          </a:effectRef>
          <a:fontRef idx="minor">
            <a:schemeClr val="dk1"/>
          </a:fontRef>
        </p:style>
        <p:txBody>
          <a:bodyPr>
            <a:normAutofit fontScale="92500" lnSpcReduction="10000"/>
          </a:bodyPr>
          <a:lstStyle/>
          <a:p>
            <a:pPr marL="514350" indent="-514350">
              <a:buFont typeface="+mj-lt"/>
              <a:buAutoNum type="alphaUcPeriod" startAt="3"/>
            </a:pPr>
            <a:r>
              <a:rPr lang="fr-FR" sz="2400" b="1" dirty="0">
                <a:solidFill>
                  <a:srgbClr val="002060"/>
                </a:solidFill>
                <a:latin typeface="Times New Roman" panose="02020603050405020304" pitchFamily="18" charset="0"/>
                <a:cs typeface="Times New Roman" panose="02020603050405020304" pitchFamily="18" charset="0"/>
              </a:rPr>
              <a:t>Approfondir la programmation Laravel</a:t>
            </a:r>
            <a:endParaRPr lang="fr-FR" sz="24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startAt="2"/>
            </a:pPr>
            <a:r>
              <a:rPr lang="fr-FR" sz="2000" dirty="0">
                <a:solidFill>
                  <a:srgbClr val="C00000"/>
                </a:solidFill>
                <a:latin typeface="Times New Roman" panose="02020603050405020304" pitchFamily="18" charset="0"/>
                <a:cs typeface="Times New Roman" panose="02020603050405020304" pitchFamily="18" charset="0"/>
              </a:rPr>
              <a:t>Interagir avec la base de données</a:t>
            </a:r>
            <a:endParaRPr lang="fr-FR" sz="2000" b="1" dirty="0">
              <a:solidFill>
                <a:srgbClr val="00B050"/>
              </a:solidFill>
              <a:latin typeface="Times New Roman" panose="02020603050405020304" pitchFamily="18" charset="0"/>
              <a:cs typeface="Times New Roman" panose="02020603050405020304" pitchFamily="18" charset="0"/>
            </a:endParaRPr>
          </a:p>
          <a:p>
            <a:pPr marL="514350" lvl="1" indent="0" algn="ctr">
              <a:buNone/>
            </a:pPr>
            <a:r>
              <a:rPr lang="fr-FR" sz="2400" b="1" dirty="0">
                <a:solidFill>
                  <a:srgbClr val="0070C0"/>
                </a:solidFill>
                <a:latin typeface="Times New Roman" panose="02020603050405020304" pitchFamily="18" charset="0"/>
                <a:cs typeface="Times New Roman" panose="02020603050405020304" pitchFamily="18" charset="0"/>
              </a:rPr>
              <a:t>Générateur de requêtes (</a:t>
            </a:r>
            <a:r>
              <a:rPr lang="fr-FR" sz="2400" b="1" dirty="0" err="1">
                <a:solidFill>
                  <a:srgbClr val="0070C0"/>
                </a:solidFill>
                <a:latin typeface="Times New Roman" panose="02020603050405020304" pitchFamily="18" charset="0"/>
                <a:cs typeface="Times New Roman" panose="02020603050405020304" pitchFamily="18" charset="0"/>
              </a:rPr>
              <a:t>Query</a:t>
            </a:r>
            <a:r>
              <a:rPr lang="fr-FR" sz="2400" b="1" dirty="0">
                <a:solidFill>
                  <a:srgbClr val="0070C0"/>
                </a:solidFill>
                <a:latin typeface="Times New Roman" panose="02020603050405020304" pitchFamily="18" charset="0"/>
                <a:cs typeface="Times New Roman" panose="02020603050405020304" pitchFamily="18" charset="0"/>
              </a:rPr>
              <a:t> Builder)</a:t>
            </a:r>
          </a:p>
          <a:p>
            <a:pPr marL="400050" lvl="1" indent="0">
              <a:buNone/>
            </a:pPr>
            <a:r>
              <a:rPr lang="fr-FR" sz="2400" dirty="0">
                <a:solidFill>
                  <a:srgbClr val="C00000"/>
                </a:solidFill>
                <a:latin typeface="Times New Roman" panose="02020603050405020304" pitchFamily="18" charset="0"/>
                <a:cs typeface="Times New Roman" panose="02020603050405020304" pitchFamily="18" charset="0"/>
              </a:rPr>
              <a:t>Introduction</a:t>
            </a:r>
          </a:p>
          <a:p>
            <a:pPr marL="400050" lvl="1" indent="0">
              <a:buNone/>
            </a:pPr>
            <a:r>
              <a:rPr lang="fr-FR" sz="2400" dirty="0">
                <a:solidFill>
                  <a:schemeClr val="tx1"/>
                </a:solidFill>
                <a:latin typeface="Times New Roman" panose="02020603050405020304" pitchFamily="18" charset="0"/>
                <a:cs typeface="Times New Roman" panose="02020603050405020304" pitchFamily="18" charset="0"/>
              </a:rPr>
              <a:t>	Le générateur de requêtes de base de données de </a:t>
            </a:r>
            <a:r>
              <a:rPr lang="fr-FR" sz="2400" dirty="0" err="1">
                <a:solidFill>
                  <a:schemeClr val="tx1"/>
                </a:solidFill>
                <a:latin typeface="Times New Roman" panose="02020603050405020304" pitchFamily="18" charset="0"/>
                <a:cs typeface="Times New Roman" panose="02020603050405020304" pitchFamily="18" charset="0"/>
              </a:rPr>
              <a:t>Laravel</a:t>
            </a:r>
            <a:r>
              <a:rPr lang="fr-FR" sz="2400" dirty="0">
                <a:solidFill>
                  <a:schemeClr val="tx1"/>
                </a:solidFill>
                <a:latin typeface="Times New Roman" panose="02020603050405020304" pitchFamily="18" charset="0"/>
                <a:cs typeface="Times New Roman" panose="02020603050405020304" pitchFamily="18" charset="0"/>
              </a:rPr>
              <a:t> fournit une interface pratique et fluide pour créer et exécuter des requêtes de base de données. </a:t>
            </a:r>
          </a:p>
          <a:p>
            <a:pPr marL="400050" lvl="1" indent="0">
              <a:buNone/>
            </a:pPr>
            <a:r>
              <a:rPr lang="fr-FR" sz="2400" dirty="0">
                <a:solidFill>
                  <a:schemeClr val="tx1"/>
                </a:solidFill>
                <a:latin typeface="Times New Roman" panose="02020603050405020304" pitchFamily="18" charset="0"/>
                <a:cs typeface="Times New Roman" panose="02020603050405020304" pitchFamily="18" charset="0"/>
              </a:rPr>
              <a:t>Il peut être utilisé pour effectuer la plupart des opérations de base de données dans votre application et fonctionne parfaitement avec tous les systèmes de base de données pris en charge par </a:t>
            </a:r>
            <a:r>
              <a:rPr lang="fr-FR" sz="2400" dirty="0" err="1">
                <a:solidFill>
                  <a:schemeClr val="tx1"/>
                </a:solidFill>
                <a:latin typeface="Times New Roman" panose="02020603050405020304" pitchFamily="18" charset="0"/>
                <a:cs typeface="Times New Roman" panose="02020603050405020304" pitchFamily="18" charset="0"/>
              </a:rPr>
              <a:t>Laravel</a:t>
            </a:r>
            <a:r>
              <a:rPr lang="fr-FR" sz="2400" dirty="0">
                <a:solidFill>
                  <a:schemeClr val="tx1"/>
                </a:solidFill>
                <a:latin typeface="Times New Roman" panose="02020603050405020304" pitchFamily="18" charset="0"/>
                <a:cs typeface="Times New Roman" panose="02020603050405020304" pitchFamily="18" charset="0"/>
              </a:rPr>
              <a:t>.</a:t>
            </a:r>
          </a:p>
          <a:p>
            <a:pPr marL="400050" lvl="1" indent="0">
              <a:buNone/>
            </a:pPr>
            <a:r>
              <a:rPr lang="fr-FR" sz="2400" dirty="0">
                <a:solidFill>
                  <a:schemeClr val="tx1"/>
                </a:solidFill>
                <a:latin typeface="Times New Roman" panose="02020603050405020304" pitchFamily="18" charset="0"/>
                <a:cs typeface="Times New Roman" panose="02020603050405020304" pitchFamily="18" charset="0"/>
              </a:rPr>
              <a:t>Le générateur de requêtes </a:t>
            </a:r>
            <a:r>
              <a:rPr lang="fr-FR" sz="2400" dirty="0" err="1">
                <a:solidFill>
                  <a:schemeClr val="tx1"/>
                </a:solidFill>
                <a:latin typeface="Times New Roman" panose="02020603050405020304" pitchFamily="18" charset="0"/>
                <a:cs typeface="Times New Roman" panose="02020603050405020304" pitchFamily="18" charset="0"/>
              </a:rPr>
              <a:t>Laravel</a:t>
            </a:r>
            <a:r>
              <a:rPr lang="fr-FR" sz="2400" dirty="0">
                <a:solidFill>
                  <a:schemeClr val="tx1"/>
                </a:solidFill>
                <a:latin typeface="Times New Roman" panose="02020603050405020304" pitchFamily="18" charset="0"/>
                <a:cs typeface="Times New Roman" panose="02020603050405020304" pitchFamily="18" charset="0"/>
              </a:rPr>
              <a:t> utilise la liaison de paramètres </a:t>
            </a:r>
            <a:r>
              <a:rPr lang="fr-FR" sz="2400" b="1" dirty="0">
                <a:solidFill>
                  <a:schemeClr val="tx1"/>
                </a:solidFill>
                <a:latin typeface="Times New Roman" panose="02020603050405020304" pitchFamily="18" charset="0"/>
                <a:cs typeface="Times New Roman" panose="02020603050405020304" pitchFamily="18" charset="0"/>
              </a:rPr>
              <a:t>PDO</a:t>
            </a:r>
            <a:r>
              <a:rPr lang="fr-FR" sz="2400" dirty="0">
                <a:solidFill>
                  <a:schemeClr val="tx1"/>
                </a:solidFill>
                <a:latin typeface="Times New Roman" panose="02020603050405020304" pitchFamily="18" charset="0"/>
                <a:cs typeface="Times New Roman" panose="02020603050405020304" pitchFamily="18" charset="0"/>
              </a:rPr>
              <a:t> pour protéger votre application contre les attaques par injection SQL. </a:t>
            </a:r>
          </a:p>
          <a:p>
            <a:pPr marL="400050" lvl="1" indent="0">
              <a:buNone/>
            </a:pPr>
            <a:r>
              <a:rPr lang="fr-FR" sz="2400" dirty="0">
                <a:solidFill>
                  <a:schemeClr val="tx1"/>
                </a:solidFill>
                <a:latin typeface="Times New Roman" panose="02020603050405020304" pitchFamily="18" charset="0"/>
                <a:cs typeface="Times New Roman" panose="02020603050405020304" pitchFamily="18" charset="0"/>
              </a:rPr>
              <a:t>Il n'est pas nécessaire de nettoyer ou d'assainir les chaînes transmises au générateur de requêtes en tant que liaisons de requête.</a:t>
            </a:r>
            <a:endParaRPr lang="fr-FR" dirty="0">
              <a:solidFill>
                <a:srgbClr val="00B0F0"/>
              </a:solidFill>
            </a:endParaRPr>
          </a:p>
        </p:txBody>
      </p:sp>
    </p:spTree>
    <p:extLst>
      <p:ext uri="{BB962C8B-B14F-4D97-AF65-F5344CB8AC3E}">
        <p14:creationId xmlns:p14="http://schemas.microsoft.com/office/powerpoint/2010/main" val="3010774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472608"/>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3"/>
            </a:pPr>
            <a:r>
              <a:rPr lang="fr-FR" sz="2200" b="1" dirty="0">
                <a:solidFill>
                  <a:srgbClr val="002060"/>
                </a:solidFill>
                <a:latin typeface="Times New Roman" panose="02020603050405020304" pitchFamily="18" charset="0"/>
                <a:cs typeface="Times New Roman" panose="02020603050405020304" pitchFamily="18" charset="0"/>
              </a:rPr>
              <a:t>Approfondir la programmation </a:t>
            </a:r>
            <a:r>
              <a:rPr lang="fr-FR" sz="2200" b="1" dirty="0" err="1">
                <a:solidFill>
                  <a:srgbClr val="002060"/>
                </a:solidFill>
                <a:latin typeface="Times New Roman" panose="02020603050405020304" pitchFamily="18" charset="0"/>
                <a:cs typeface="Times New Roman" panose="02020603050405020304" pitchFamily="18" charset="0"/>
              </a:rPr>
              <a:t>Laravel</a:t>
            </a:r>
            <a:endParaRPr lang="fr-FR" sz="22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startAt="2"/>
            </a:pPr>
            <a:r>
              <a:rPr lang="fr-FR" sz="1900" dirty="0">
                <a:solidFill>
                  <a:srgbClr val="C00000"/>
                </a:solidFill>
                <a:latin typeface="Times New Roman" panose="02020603050405020304" pitchFamily="18" charset="0"/>
                <a:cs typeface="Times New Roman" panose="02020603050405020304" pitchFamily="18" charset="0"/>
              </a:rPr>
              <a:t>Interagir avec la base de données</a:t>
            </a:r>
            <a:endParaRPr lang="fr-FR" sz="1900" b="1" dirty="0">
              <a:solidFill>
                <a:srgbClr val="00B050"/>
              </a:solidFill>
              <a:latin typeface="Times New Roman" panose="02020603050405020304" pitchFamily="18" charset="0"/>
              <a:cs typeface="Times New Roman" panose="02020603050405020304" pitchFamily="18" charset="0"/>
            </a:endParaRPr>
          </a:p>
          <a:p>
            <a:pPr marL="514350" lvl="1" indent="0" algn="ctr">
              <a:buNone/>
            </a:pPr>
            <a:r>
              <a:rPr lang="fr-FR" sz="2200" b="1" dirty="0">
                <a:solidFill>
                  <a:srgbClr val="0070C0"/>
                </a:solidFill>
                <a:latin typeface="Times New Roman" panose="02020603050405020304" pitchFamily="18" charset="0"/>
                <a:cs typeface="Times New Roman" panose="02020603050405020304" pitchFamily="18" charset="0"/>
              </a:rPr>
              <a:t>Générateur de requêtes (</a:t>
            </a:r>
            <a:r>
              <a:rPr lang="fr-FR" sz="2200" b="1" dirty="0" err="1">
                <a:solidFill>
                  <a:srgbClr val="0070C0"/>
                </a:solidFill>
                <a:latin typeface="Times New Roman" panose="02020603050405020304" pitchFamily="18" charset="0"/>
                <a:cs typeface="Times New Roman" panose="02020603050405020304" pitchFamily="18" charset="0"/>
              </a:rPr>
              <a:t>Query</a:t>
            </a:r>
            <a:r>
              <a:rPr lang="fr-FR" sz="2200" b="1" dirty="0">
                <a:solidFill>
                  <a:srgbClr val="0070C0"/>
                </a:solidFill>
                <a:latin typeface="Times New Roman" panose="02020603050405020304" pitchFamily="18" charset="0"/>
                <a:cs typeface="Times New Roman" panose="02020603050405020304" pitchFamily="18" charset="0"/>
              </a:rPr>
              <a:t> Builder)</a:t>
            </a:r>
          </a:p>
          <a:p>
            <a:pPr marL="400050" lvl="1" indent="0">
              <a:buNone/>
            </a:pPr>
            <a:r>
              <a:rPr lang="fr-FR" sz="2200" dirty="0">
                <a:solidFill>
                  <a:srgbClr val="C00000"/>
                </a:solidFill>
                <a:latin typeface="Times New Roman" panose="02020603050405020304" pitchFamily="18" charset="0"/>
                <a:cs typeface="Times New Roman" panose="02020603050405020304" pitchFamily="18" charset="0"/>
              </a:rPr>
              <a:t>La configuration de la base de donnée</a:t>
            </a:r>
          </a:p>
          <a:p>
            <a:pPr marL="400050" lvl="1" indent="0">
              <a:buNone/>
            </a:pPr>
            <a:r>
              <a:rPr lang="fr-FR" sz="2200" dirty="0">
                <a:solidFill>
                  <a:schemeClr val="tx1"/>
                </a:solidFill>
                <a:latin typeface="Times New Roman" panose="02020603050405020304" pitchFamily="18" charset="0"/>
                <a:cs typeface="Times New Roman" panose="02020603050405020304" pitchFamily="18" charset="0"/>
              </a:rPr>
              <a:t> Indiquer le nom de la base de donnée </a:t>
            </a:r>
            <a:r>
              <a:rPr lang="fr-FR" sz="2200" dirty="0" err="1">
                <a:solidFill>
                  <a:srgbClr val="00B050"/>
                </a:solidFill>
                <a:latin typeface="Times New Roman" panose="02020603050405020304" pitchFamily="18" charset="0"/>
                <a:cs typeface="Times New Roman" panose="02020603050405020304" pitchFamily="18" charset="0"/>
              </a:rPr>
              <a:t>ista</a:t>
            </a:r>
            <a:r>
              <a:rPr lang="fr-FR" sz="2200" dirty="0">
                <a:solidFill>
                  <a:schemeClr val="tx1"/>
                </a:solidFill>
                <a:latin typeface="Times New Roman" panose="02020603050405020304" pitchFamily="18" charset="0"/>
                <a:cs typeface="Times New Roman" panose="02020603050405020304" pitchFamily="18" charset="0"/>
              </a:rPr>
              <a:t> </a:t>
            </a:r>
          </a:p>
          <a:p>
            <a:pPr marL="400050" lvl="1" indent="0">
              <a:buNone/>
            </a:pPr>
            <a:r>
              <a:rPr lang="fr-FR" sz="2200" dirty="0">
                <a:solidFill>
                  <a:schemeClr val="tx1"/>
                </a:solidFill>
                <a:latin typeface="Times New Roman" panose="02020603050405020304" pitchFamily="18" charset="0"/>
                <a:cs typeface="Times New Roman" panose="02020603050405020304" pitchFamily="18" charset="0"/>
              </a:rPr>
              <a:t>dans le fichier de configuration </a:t>
            </a:r>
            <a:r>
              <a:rPr lang="fr-FR" sz="2200" b="1" dirty="0">
                <a:solidFill>
                  <a:schemeClr val="tx1"/>
                </a:solidFill>
                <a:latin typeface="Times New Roman" panose="02020603050405020304" pitchFamily="18" charset="0"/>
                <a:cs typeface="Times New Roman" panose="02020603050405020304" pitchFamily="18" charset="0"/>
              </a:rPr>
              <a:t>.</a:t>
            </a:r>
            <a:r>
              <a:rPr lang="fr-FR" sz="2200" b="1" dirty="0" err="1">
                <a:solidFill>
                  <a:schemeClr val="tx1"/>
                </a:solidFill>
                <a:latin typeface="Times New Roman" panose="02020603050405020304" pitchFamily="18" charset="0"/>
                <a:cs typeface="Times New Roman" panose="02020603050405020304" pitchFamily="18" charset="0"/>
              </a:rPr>
              <a:t>env</a:t>
            </a:r>
            <a:r>
              <a:rPr lang="fr-FR" sz="2200" b="1" dirty="0">
                <a:solidFill>
                  <a:schemeClr val="tx1"/>
                </a:solidFill>
                <a:latin typeface="Times New Roman" panose="02020603050405020304" pitchFamily="18" charset="0"/>
                <a:cs typeface="Times New Roman" panose="02020603050405020304" pitchFamily="18" charset="0"/>
              </a:rPr>
              <a:t> </a:t>
            </a:r>
            <a:r>
              <a:rPr lang="fr-FR" sz="2200" dirty="0">
                <a:solidFill>
                  <a:schemeClr val="tx1"/>
                </a:solidFill>
                <a:latin typeface="Times New Roman" panose="02020603050405020304" pitchFamily="18" charset="0"/>
                <a:cs typeface="Times New Roman" panose="02020603050405020304" pitchFamily="18" charset="0"/>
              </a:rPr>
              <a:t>:</a:t>
            </a:r>
            <a:endParaRPr lang="fr-FR" sz="2200" dirty="0">
              <a:solidFill>
                <a:srgbClr val="C00000"/>
              </a:solidFill>
              <a:latin typeface="Times New Roman" panose="02020603050405020304" pitchFamily="18" charset="0"/>
              <a:cs typeface="Times New Roman" panose="02020603050405020304" pitchFamily="18" charset="0"/>
            </a:endParaRPr>
          </a:p>
          <a:p>
            <a:pPr marL="400050" lvl="1" indent="0">
              <a:buNone/>
            </a:pPr>
            <a:r>
              <a:rPr lang="fr-FR" sz="2200" dirty="0">
                <a:solidFill>
                  <a:srgbClr val="C00000"/>
                </a:solidFill>
                <a:latin typeface="Times New Roman" panose="02020603050405020304" pitchFamily="18" charset="0"/>
                <a:cs typeface="Times New Roman" panose="02020603050405020304" pitchFamily="18" charset="0"/>
              </a:rPr>
              <a:t>Exécution de migrations</a:t>
            </a:r>
          </a:p>
          <a:p>
            <a:pPr marL="400050" lvl="1" indent="0">
              <a:buNone/>
            </a:pPr>
            <a:r>
              <a:rPr lang="fr-FR" sz="2200" dirty="0">
                <a:solidFill>
                  <a:schemeClr val="tx1"/>
                </a:solidFill>
                <a:latin typeface="Times New Roman" panose="02020603050405020304" pitchFamily="18" charset="0"/>
                <a:cs typeface="Times New Roman" panose="02020603050405020304" pitchFamily="18" charset="0"/>
              </a:rPr>
              <a:t>lancer les migrations on utilise la commande migrate :</a:t>
            </a: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a:p>
            <a:pPr marL="400050" lvl="1" indent="0">
              <a:buNone/>
            </a:pPr>
            <a:r>
              <a:rPr lang="fr-FR" sz="2200" dirty="0">
                <a:solidFill>
                  <a:schemeClr val="tx1"/>
                </a:solidFill>
                <a:latin typeface="Times New Roman" panose="02020603050405020304" pitchFamily="18" charset="0"/>
                <a:cs typeface="Times New Roman" panose="02020603050405020304" pitchFamily="18" charset="0"/>
              </a:rPr>
              <a:t> générer la migration suivante :</a:t>
            </a: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p:txBody>
      </p:sp>
      <p:sp>
        <p:nvSpPr>
          <p:cNvPr id="5" name="Rectangle : coins arrondis 4">
            <a:extLst>
              <a:ext uri="{FF2B5EF4-FFF2-40B4-BE49-F238E27FC236}">
                <a16:creationId xmlns:a16="http://schemas.microsoft.com/office/drawing/2014/main" xmlns="" id="{E015D6D3-29F3-4A34-B63D-A8991B99415E}"/>
              </a:ext>
            </a:extLst>
          </p:cNvPr>
          <p:cNvSpPr/>
          <p:nvPr/>
        </p:nvSpPr>
        <p:spPr>
          <a:xfrm>
            <a:off x="6084168" y="2478596"/>
            <a:ext cx="1908212" cy="126754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fr-FR" sz="1200" dirty="0">
                <a:solidFill>
                  <a:srgbClr val="2B333A"/>
                </a:solidFill>
                <a:latin typeface="inherit"/>
              </a:rPr>
              <a:t>DB_CONNECTION=</a:t>
            </a:r>
            <a:r>
              <a:rPr lang="fr-FR" sz="1200" dirty="0" err="1">
                <a:solidFill>
                  <a:srgbClr val="2B333A"/>
                </a:solidFill>
                <a:latin typeface="inherit"/>
              </a:rPr>
              <a:t>mysql</a:t>
            </a:r>
            <a:r>
              <a:rPr lang="fr-FR" sz="1200" dirty="0">
                <a:solidFill>
                  <a:srgbClr val="2B333A"/>
                </a:solidFill>
                <a:latin typeface="inherit"/>
              </a:rPr>
              <a:t> </a:t>
            </a:r>
            <a:endParaRPr lang="fr-FR" sz="1200" dirty="0">
              <a:solidFill>
                <a:srgbClr val="9C9EA0"/>
              </a:solidFill>
              <a:latin typeface="Source Code Pro"/>
            </a:endParaRPr>
          </a:p>
          <a:p>
            <a:r>
              <a:rPr lang="fr-FR" sz="1200" dirty="0">
                <a:solidFill>
                  <a:srgbClr val="2B333A"/>
                </a:solidFill>
                <a:latin typeface="inherit"/>
              </a:rPr>
              <a:t>DB_HOST=</a:t>
            </a:r>
            <a:r>
              <a:rPr lang="fr-FR" sz="1200" dirty="0">
                <a:solidFill>
                  <a:srgbClr val="9B0D5C"/>
                </a:solidFill>
                <a:latin typeface="inherit"/>
              </a:rPr>
              <a:t>127.0</a:t>
            </a:r>
            <a:r>
              <a:rPr lang="fr-FR" sz="1200" dirty="0">
                <a:solidFill>
                  <a:srgbClr val="2B333A"/>
                </a:solidFill>
                <a:latin typeface="inherit"/>
              </a:rPr>
              <a:t>.</a:t>
            </a:r>
            <a:r>
              <a:rPr lang="fr-FR" sz="1200" dirty="0">
                <a:solidFill>
                  <a:srgbClr val="9B0D5C"/>
                </a:solidFill>
                <a:latin typeface="inherit"/>
              </a:rPr>
              <a:t>0.1</a:t>
            </a:r>
            <a:r>
              <a:rPr lang="fr-FR" sz="1200" dirty="0">
                <a:solidFill>
                  <a:srgbClr val="2B333A"/>
                </a:solidFill>
                <a:latin typeface="inherit"/>
              </a:rPr>
              <a:t> </a:t>
            </a:r>
            <a:endParaRPr lang="fr-FR" sz="1200" dirty="0">
              <a:solidFill>
                <a:srgbClr val="9C9EA0"/>
              </a:solidFill>
              <a:latin typeface="Source Code Pro"/>
            </a:endParaRPr>
          </a:p>
          <a:p>
            <a:r>
              <a:rPr lang="fr-FR" sz="1200" dirty="0">
                <a:solidFill>
                  <a:srgbClr val="2B333A"/>
                </a:solidFill>
                <a:latin typeface="inherit"/>
              </a:rPr>
              <a:t>DB_PORT=</a:t>
            </a:r>
            <a:r>
              <a:rPr lang="fr-FR" sz="1200" dirty="0">
                <a:solidFill>
                  <a:srgbClr val="9B0D5C"/>
                </a:solidFill>
                <a:latin typeface="inherit"/>
              </a:rPr>
              <a:t>3306</a:t>
            </a:r>
            <a:r>
              <a:rPr lang="fr-FR" sz="1200" dirty="0">
                <a:solidFill>
                  <a:srgbClr val="2B333A"/>
                </a:solidFill>
                <a:latin typeface="inherit"/>
              </a:rPr>
              <a:t> </a:t>
            </a:r>
            <a:endParaRPr lang="fr-FR" sz="1200" dirty="0">
              <a:solidFill>
                <a:srgbClr val="9C9EA0"/>
              </a:solidFill>
              <a:latin typeface="Source Code Pro"/>
            </a:endParaRPr>
          </a:p>
          <a:p>
            <a:r>
              <a:rPr lang="fr-FR" sz="1200" dirty="0">
                <a:solidFill>
                  <a:srgbClr val="2B333A"/>
                </a:solidFill>
                <a:latin typeface="inherit"/>
              </a:rPr>
              <a:t>DB_DATABASE=</a:t>
            </a:r>
            <a:r>
              <a:rPr lang="fr-FR" dirty="0" err="1">
                <a:solidFill>
                  <a:srgbClr val="00B050"/>
                </a:solidFill>
                <a:latin typeface="inherit"/>
              </a:rPr>
              <a:t>ista</a:t>
            </a:r>
            <a:endParaRPr lang="fr-FR" dirty="0">
              <a:solidFill>
                <a:srgbClr val="00B050"/>
              </a:solidFill>
              <a:latin typeface="Source Code Pro"/>
            </a:endParaRPr>
          </a:p>
          <a:p>
            <a:r>
              <a:rPr lang="fr-FR" sz="1200" dirty="0">
                <a:solidFill>
                  <a:srgbClr val="2B333A"/>
                </a:solidFill>
                <a:latin typeface="inherit"/>
              </a:rPr>
              <a:t>DB_USERNAME=root </a:t>
            </a:r>
            <a:endParaRPr lang="fr-FR" sz="1200" dirty="0">
              <a:solidFill>
                <a:srgbClr val="9C9EA0"/>
              </a:solidFill>
              <a:latin typeface="Source Code Pro"/>
            </a:endParaRPr>
          </a:p>
          <a:p>
            <a:r>
              <a:rPr lang="fr-FR" sz="1200" dirty="0">
                <a:solidFill>
                  <a:srgbClr val="2B333A"/>
                </a:solidFill>
                <a:latin typeface="inherit"/>
              </a:rPr>
              <a:t>DB_PASSWORD=</a:t>
            </a:r>
            <a:endParaRPr lang="fr-FR" sz="1200" dirty="0">
              <a:solidFill>
                <a:srgbClr val="9C9EA0"/>
              </a:solidFill>
              <a:latin typeface="Source Code Pro"/>
            </a:endParaRPr>
          </a:p>
        </p:txBody>
      </p:sp>
      <p:sp>
        <p:nvSpPr>
          <p:cNvPr id="6" name="Rectangle : coins arrondis 5">
            <a:extLst>
              <a:ext uri="{FF2B5EF4-FFF2-40B4-BE49-F238E27FC236}">
                <a16:creationId xmlns:a16="http://schemas.microsoft.com/office/drawing/2014/main" xmlns="" id="{915F2E20-195E-4F27-83E0-5CDF8B29B59A}"/>
              </a:ext>
            </a:extLst>
          </p:cNvPr>
          <p:cNvSpPr/>
          <p:nvPr/>
        </p:nvSpPr>
        <p:spPr>
          <a:xfrm>
            <a:off x="863588" y="4595400"/>
            <a:ext cx="7416824" cy="463321"/>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fr-FR" sz="2000" dirty="0" err="1">
                <a:solidFill>
                  <a:srgbClr val="0070C0"/>
                </a:solidFill>
                <a:latin typeface="Source Code Pro"/>
              </a:rPr>
              <a:t>php</a:t>
            </a:r>
            <a:r>
              <a:rPr lang="fr-FR" sz="2000" dirty="0">
                <a:solidFill>
                  <a:srgbClr val="0070C0"/>
                </a:solidFill>
                <a:latin typeface="Source Code Pro"/>
              </a:rPr>
              <a:t> artisan migrate</a:t>
            </a:r>
          </a:p>
        </p:txBody>
      </p:sp>
      <p:sp>
        <p:nvSpPr>
          <p:cNvPr id="7" name="Rectangle : coins arrondis 6">
            <a:extLst>
              <a:ext uri="{FF2B5EF4-FFF2-40B4-BE49-F238E27FC236}">
                <a16:creationId xmlns:a16="http://schemas.microsoft.com/office/drawing/2014/main" xmlns="" id="{B4D95376-32D2-4E57-8ED4-A22C01D79693}"/>
              </a:ext>
            </a:extLst>
          </p:cNvPr>
          <p:cNvSpPr/>
          <p:nvPr/>
        </p:nvSpPr>
        <p:spPr>
          <a:xfrm>
            <a:off x="863588" y="5830854"/>
            <a:ext cx="7416824" cy="597121"/>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2000" dirty="0">
                <a:solidFill>
                  <a:srgbClr val="0070C0"/>
                </a:solidFill>
                <a:latin typeface="Source Code Pro"/>
              </a:rPr>
              <a:t>php artisan make:migration </a:t>
            </a:r>
            <a:r>
              <a:rPr lang="en-US" sz="2000" dirty="0" err="1">
                <a:solidFill>
                  <a:srgbClr val="0070C0"/>
                </a:solidFill>
                <a:latin typeface="Source Code Pro"/>
              </a:rPr>
              <a:t>create_</a:t>
            </a:r>
            <a:r>
              <a:rPr lang="en-US" sz="2000" dirty="0" err="1">
                <a:solidFill>
                  <a:srgbClr val="00B050"/>
                </a:solidFill>
                <a:latin typeface="Source Code Pro"/>
              </a:rPr>
              <a:t>stagiaires</a:t>
            </a:r>
            <a:r>
              <a:rPr lang="en-US" sz="2000" dirty="0" err="1">
                <a:solidFill>
                  <a:srgbClr val="0070C0"/>
                </a:solidFill>
                <a:latin typeface="Source Code Pro"/>
              </a:rPr>
              <a:t>_table</a:t>
            </a:r>
            <a:endParaRPr lang="fr-FR" sz="2000" dirty="0">
              <a:solidFill>
                <a:srgbClr val="0070C0"/>
              </a:solidFill>
              <a:latin typeface="Source Code Pro"/>
            </a:endParaRPr>
          </a:p>
        </p:txBody>
      </p:sp>
    </p:spTree>
    <p:extLst>
      <p:ext uri="{BB962C8B-B14F-4D97-AF65-F5344CB8AC3E}">
        <p14:creationId xmlns:p14="http://schemas.microsoft.com/office/powerpoint/2010/main" val="3478297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472608"/>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3"/>
            </a:pPr>
            <a:r>
              <a:rPr lang="fr-FR" sz="2200" b="1" dirty="0">
                <a:solidFill>
                  <a:srgbClr val="002060"/>
                </a:solidFill>
                <a:latin typeface="Times New Roman" panose="02020603050405020304" pitchFamily="18" charset="0"/>
                <a:cs typeface="Times New Roman" panose="02020603050405020304" pitchFamily="18" charset="0"/>
              </a:rPr>
              <a:t>Approfondir la programmation Laravel</a:t>
            </a:r>
            <a:endParaRPr lang="fr-FR" sz="22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startAt="2"/>
            </a:pPr>
            <a:r>
              <a:rPr lang="fr-FR" sz="1900" dirty="0">
                <a:solidFill>
                  <a:srgbClr val="C00000"/>
                </a:solidFill>
                <a:latin typeface="Times New Roman" panose="02020603050405020304" pitchFamily="18" charset="0"/>
                <a:cs typeface="Times New Roman" panose="02020603050405020304" pitchFamily="18" charset="0"/>
              </a:rPr>
              <a:t>Interagir avec la base de données</a:t>
            </a:r>
            <a:endParaRPr lang="fr-FR" sz="1900" b="1" dirty="0">
              <a:solidFill>
                <a:srgbClr val="00B050"/>
              </a:solidFill>
              <a:latin typeface="Times New Roman" panose="02020603050405020304" pitchFamily="18" charset="0"/>
              <a:cs typeface="Times New Roman" panose="02020603050405020304" pitchFamily="18" charset="0"/>
            </a:endParaRPr>
          </a:p>
          <a:p>
            <a:pPr marL="514350" lvl="1" indent="0" algn="ctr">
              <a:buNone/>
            </a:pPr>
            <a:r>
              <a:rPr lang="fr-FR" sz="2200" b="1" dirty="0">
                <a:solidFill>
                  <a:srgbClr val="0070C0"/>
                </a:solidFill>
                <a:latin typeface="Times New Roman" panose="02020603050405020304" pitchFamily="18" charset="0"/>
                <a:cs typeface="Times New Roman" panose="02020603050405020304" pitchFamily="18" charset="0"/>
              </a:rPr>
              <a:t>Générateur de requêtes (</a:t>
            </a:r>
            <a:r>
              <a:rPr lang="fr-FR" sz="2200" b="1" dirty="0" err="1">
                <a:solidFill>
                  <a:srgbClr val="0070C0"/>
                </a:solidFill>
                <a:latin typeface="Times New Roman" panose="02020603050405020304" pitchFamily="18" charset="0"/>
                <a:cs typeface="Times New Roman" panose="02020603050405020304" pitchFamily="18" charset="0"/>
              </a:rPr>
              <a:t>Query</a:t>
            </a:r>
            <a:r>
              <a:rPr lang="fr-FR" sz="2200" b="1" dirty="0">
                <a:solidFill>
                  <a:srgbClr val="0070C0"/>
                </a:solidFill>
                <a:latin typeface="Times New Roman" panose="02020603050405020304" pitchFamily="18" charset="0"/>
                <a:cs typeface="Times New Roman" panose="02020603050405020304" pitchFamily="18" charset="0"/>
              </a:rPr>
              <a:t> Builder)</a:t>
            </a:r>
          </a:p>
          <a:p>
            <a:pPr marL="400050" lvl="1" indent="0">
              <a:buNone/>
            </a:pPr>
            <a:r>
              <a:rPr lang="fr-FR" sz="2000" dirty="0">
                <a:solidFill>
                  <a:srgbClr val="C00000"/>
                </a:solidFill>
                <a:latin typeface="Times New Roman" panose="02020603050405020304" pitchFamily="18" charset="0"/>
                <a:cs typeface="Times New Roman" panose="02020603050405020304" pitchFamily="18" charset="0"/>
              </a:rPr>
              <a:t>Les fonctions (</a:t>
            </a:r>
            <a:r>
              <a:rPr lang="fr-FR" sz="2000" b="1" dirty="0">
                <a:solidFill>
                  <a:srgbClr val="00B050"/>
                </a:solidFill>
                <a:latin typeface="Times New Roman" panose="02020603050405020304" pitchFamily="18" charset="0"/>
                <a:cs typeface="Times New Roman" panose="02020603050405020304" pitchFamily="18" charset="0"/>
              </a:rPr>
              <a:t>up et down</a:t>
            </a:r>
            <a:r>
              <a:rPr lang="fr-FR" sz="2000" dirty="0">
                <a:solidFill>
                  <a:srgbClr val="C00000"/>
                </a:solidFill>
                <a:latin typeface="Times New Roman" panose="02020603050405020304" pitchFamily="18" charset="0"/>
                <a:cs typeface="Times New Roman" panose="02020603050405020304" pitchFamily="18" charset="0"/>
              </a:rPr>
              <a:t> ) de la migration précédente :</a:t>
            </a: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000" dirty="0">
              <a:solidFill>
                <a:schemeClr val="tx1"/>
              </a:solidFill>
              <a:latin typeface="Times New Roman" panose="02020603050405020304" pitchFamily="18" charset="0"/>
              <a:cs typeface="Times New Roman" panose="02020603050405020304" pitchFamily="18" charset="0"/>
            </a:endParaRP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Cela générera un fichier dans le dossier </a:t>
            </a:r>
            <a:r>
              <a:rPr lang="fr-FR" sz="2000" b="1" dirty="0">
                <a:solidFill>
                  <a:schemeClr val="tx1"/>
                </a:solidFill>
                <a:latin typeface="Times New Roman" panose="02020603050405020304" pitchFamily="18" charset="0"/>
                <a:cs typeface="Times New Roman" panose="02020603050405020304" pitchFamily="18" charset="0"/>
              </a:rPr>
              <a:t>database\migrations</a:t>
            </a: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p:txBody>
      </p:sp>
      <p:sp>
        <p:nvSpPr>
          <p:cNvPr id="6" name="Rectangle : coins arrondis 5">
            <a:extLst>
              <a:ext uri="{FF2B5EF4-FFF2-40B4-BE49-F238E27FC236}">
                <a16:creationId xmlns:a16="http://schemas.microsoft.com/office/drawing/2014/main" xmlns="" id="{0BF2BDC8-4C55-41E5-9798-4D0A4A9880D7}"/>
              </a:ext>
            </a:extLst>
          </p:cNvPr>
          <p:cNvSpPr/>
          <p:nvPr/>
        </p:nvSpPr>
        <p:spPr>
          <a:xfrm>
            <a:off x="611560" y="2852936"/>
            <a:ext cx="7920880" cy="263027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fr-FR" sz="1600" dirty="0">
                <a:solidFill>
                  <a:srgbClr val="4B69C6"/>
                </a:solidFill>
                <a:latin typeface="Consolas" panose="020B0609020204030204" pitchFamily="49" charset="0"/>
              </a:rPr>
              <a:t>public</a:t>
            </a:r>
            <a:r>
              <a:rPr lang="fr-FR" sz="1600" dirty="0">
                <a:solidFill>
                  <a:srgbClr val="333333"/>
                </a:solidFill>
                <a:latin typeface="Consolas" panose="020B0609020204030204" pitchFamily="49" charset="0"/>
              </a:rPr>
              <a:t> </a:t>
            </a:r>
            <a:r>
              <a:rPr lang="fr-FR" sz="1600" dirty="0" err="1">
                <a:solidFill>
                  <a:srgbClr val="7A3E9D"/>
                </a:solidFill>
                <a:latin typeface="Consolas" panose="020B0609020204030204" pitchFamily="49" charset="0"/>
              </a:rPr>
              <a:t>function</a:t>
            </a:r>
            <a:r>
              <a:rPr lang="fr-FR" sz="1600" dirty="0">
                <a:solidFill>
                  <a:srgbClr val="333333"/>
                </a:solidFill>
                <a:latin typeface="Consolas" panose="020B0609020204030204" pitchFamily="49" charset="0"/>
              </a:rPr>
              <a:t> </a:t>
            </a:r>
            <a:r>
              <a:rPr lang="fr-FR" sz="1600" b="1" dirty="0">
                <a:solidFill>
                  <a:srgbClr val="AA3731"/>
                </a:solidFill>
                <a:latin typeface="Consolas" panose="020B0609020204030204" pitchFamily="49" charset="0"/>
              </a:rPr>
              <a:t>up</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b="1" dirty="0" err="1">
                <a:solidFill>
                  <a:srgbClr val="7A3E9D"/>
                </a:solidFill>
                <a:latin typeface="Consolas" panose="020B0609020204030204" pitchFamily="49" charset="0"/>
              </a:rPr>
              <a:t>Schema</a:t>
            </a:r>
            <a:r>
              <a:rPr lang="fr-FR" sz="1600" dirty="0">
                <a:solidFill>
                  <a:srgbClr val="777777"/>
                </a:solidFill>
                <a:latin typeface="Consolas" panose="020B0609020204030204" pitchFamily="49" charset="0"/>
              </a:rPr>
              <a:t>::</a:t>
            </a:r>
            <a:r>
              <a:rPr lang="fr-FR" sz="1600" b="1" dirty="0" err="1">
                <a:solidFill>
                  <a:srgbClr val="AA3731"/>
                </a:solidFill>
                <a:latin typeface="Consolas" panose="020B0609020204030204" pitchFamily="49" charset="0"/>
              </a:rPr>
              <a:t>create</a:t>
            </a:r>
            <a:r>
              <a:rPr lang="fr-FR" sz="1600" dirty="0">
                <a:solidFill>
                  <a:srgbClr val="777777"/>
                </a:solidFill>
                <a:latin typeface="Consolas" panose="020B0609020204030204" pitchFamily="49" charset="0"/>
              </a:rPr>
              <a:t>('</a:t>
            </a:r>
            <a:r>
              <a:rPr lang="fr-FR" sz="1600" dirty="0">
                <a:solidFill>
                  <a:srgbClr val="448C27"/>
                </a:solidFill>
                <a:latin typeface="Consolas" panose="020B0609020204030204" pitchFamily="49" charset="0"/>
              </a:rPr>
              <a:t>stagiaires</a:t>
            </a:r>
            <a:r>
              <a:rPr lang="fr-FR" sz="1600" dirty="0">
                <a:solidFill>
                  <a:srgbClr val="777777"/>
                </a:solidFill>
                <a:latin typeface="Consolas" panose="020B0609020204030204" pitchFamily="49" charset="0"/>
              </a:rPr>
              <a:t>',</a:t>
            </a:r>
            <a:r>
              <a:rPr lang="fr-FR" sz="1600" dirty="0">
                <a:solidFill>
                  <a:srgbClr val="333333"/>
                </a:solidFill>
                <a:latin typeface="Consolas" panose="020B0609020204030204" pitchFamily="49" charset="0"/>
              </a:rPr>
              <a:t> </a:t>
            </a:r>
            <a:r>
              <a:rPr lang="fr-FR" sz="1600" dirty="0" err="1">
                <a:solidFill>
                  <a:srgbClr val="7A3E9D"/>
                </a:solidFill>
                <a:latin typeface="Consolas" panose="020B0609020204030204" pitchFamily="49" charset="0"/>
              </a:rPr>
              <a:t>function</a:t>
            </a:r>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r>
              <a:rPr lang="fr-FR" sz="1600" b="1" dirty="0" err="1">
                <a:solidFill>
                  <a:srgbClr val="7A3E9D"/>
                </a:solidFill>
                <a:latin typeface="Consolas" panose="020B0609020204030204" pitchFamily="49" charset="0"/>
              </a:rPr>
              <a:t>Blueprint</a:t>
            </a:r>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r>
              <a:rPr lang="fr-FR" sz="1600" dirty="0">
                <a:solidFill>
                  <a:srgbClr val="7A3E9D"/>
                </a:solidFill>
                <a:latin typeface="Consolas" panose="020B0609020204030204" pitchFamily="49" charset="0"/>
              </a:rPr>
              <a:t>table</a:t>
            </a:r>
            <a:r>
              <a:rPr lang="fr-FR" sz="1600" dirty="0">
                <a:solidFill>
                  <a:srgbClr val="777777"/>
                </a:solidFill>
                <a:latin typeface="Consolas" panose="020B0609020204030204" pitchFamily="49" charset="0"/>
              </a:rPr>
              <a:t>)</a:t>
            </a:r>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r>
              <a:rPr lang="fr-FR" sz="1600" dirty="0">
                <a:solidFill>
                  <a:srgbClr val="7A3E9D"/>
                </a:solidFill>
                <a:latin typeface="Consolas" panose="020B0609020204030204" pitchFamily="49" charset="0"/>
              </a:rPr>
              <a:t>table</a:t>
            </a:r>
            <a:r>
              <a:rPr lang="fr-FR" sz="1600" dirty="0">
                <a:solidFill>
                  <a:srgbClr val="777777"/>
                </a:solidFill>
                <a:latin typeface="Consolas" panose="020B0609020204030204" pitchFamily="49" charset="0"/>
              </a:rPr>
              <a:t>-&gt;</a:t>
            </a:r>
            <a:r>
              <a:rPr lang="fr-FR" sz="1600" b="1" dirty="0">
                <a:solidFill>
                  <a:srgbClr val="AA3731"/>
                </a:solidFill>
                <a:latin typeface="Consolas" panose="020B0609020204030204" pitchFamily="49" charset="0"/>
              </a:rPr>
              <a:t>id</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r>
              <a:rPr lang="fr-FR" sz="1600" dirty="0">
                <a:solidFill>
                  <a:srgbClr val="7A3E9D"/>
                </a:solidFill>
                <a:latin typeface="Consolas" panose="020B0609020204030204" pitchFamily="49" charset="0"/>
              </a:rPr>
              <a:t>table</a:t>
            </a:r>
            <a:r>
              <a:rPr lang="fr-FR" sz="1600" dirty="0">
                <a:solidFill>
                  <a:srgbClr val="777777"/>
                </a:solidFill>
                <a:latin typeface="Consolas" panose="020B0609020204030204" pitchFamily="49" charset="0"/>
              </a:rPr>
              <a:t>-&gt;</a:t>
            </a:r>
            <a:r>
              <a:rPr lang="fr-FR" sz="1600" b="1" dirty="0">
                <a:solidFill>
                  <a:srgbClr val="AA3731"/>
                </a:solidFill>
                <a:latin typeface="Consolas" panose="020B0609020204030204" pitchFamily="49" charset="0"/>
              </a:rPr>
              <a:t>string</a:t>
            </a:r>
            <a:r>
              <a:rPr lang="fr-FR" sz="1600" dirty="0">
                <a:solidFill>
                  <a:srgbClr val="777777"/>
                </a:solidFill>
                <a:latin typeface="Consolas" panose="020B0609020204030204" pitchFamily="49" charset="0"/>
              </a:rPr>
              <a:t>('</a:t>
            </a:r>
            <a:r>
              <a:rPr lang="fr-FR" sz="1600" dirty="0">
                <a:solidFill>
                  <a:srgbClr val="448C27"/>
                </a:solidFill>
                <a:latin typeface="Consolas" panose="020B0609020204030204" pitchFamily="49" charset="0"/>
              </a:rPr>
              <a:t>nom</a:t>
            </a:r>
            <a:r>
              <a:rPr lang="fr-FR" sz="1600" dirty="0">
                <a:solidFill>
                  <a:srgbClr val="777777"/>
                </a:solidFill>
                <a:latin typeface="Consolas" panose="020B0609020204030204" pitchFamily="49" charset="0"/>
              </a:rPr>
              <a:t>',</a:t>
            </a:r>
            <a:r>
              <a:rPr lang="fr-FR" sz="1600" dirty="0">
                <a:solidFill>
                  <a:srgbClr val="333333"/>
                </a:solidFill>
                <a:latin typeface="Consolas" panose="020B0609020204030204" pitchFamily="49" charset="0"/>
              </a:rPr>
              <a:t> </a:t>
            </a:r>
            <a:r>
              <a:rPr lang="fr-FR" sz="1600" dirty="0">
                <a:solidFill>
                  <a:srgbClr val="9C5D27"/>
                </a:solidFill>
                <a:latin typeface="Consolas" panose="020B0609020204030204" pitchFamily="49" charset="0"/>
              </a:rPr>
              <a:t>50</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r>
              <a:rPr lang="fr-FR" sz="1600" dirty="0">
                <a:solidFill>
                  <a:srgbClr val="7A3E9D"/>
                </a:solidFill>
                <a:latin typeface="Consolas" panose="020B0609020204030204" pitchFamily="49" charset="0"/>
              </a:rPr>
              <a:t>table</a:t>
            </a:r>
            <a:r>
              <a:rPr lang="fr-FR" sz="1600" dirty="0">
                <a:solidFill>
                  <a:srgbClr val="777777"/>
                </a:solidFill>
                <a:latin typeface="Consolas" panose="020B0609020204030204" pitchFamily="49" charset="0"/>
              </a:rPr>
              <a:t>-&gt;</a:t>
            </a:r>
            <a:r>
              <a:rPr lang="fr-FR" sz="1600" b="1" dirty="0">
                <a:solidFill>
                  <a:srgbClr val="AA3731"/>
                </a:solidFill>
                <a:latin typeface="Consolas" panose="020B0609020204030204" pitchFamily="49" charset="0"/>
              </a:rPr>
              <a:t>string</a:t>
            </a:r>
            <a:r>
              <a:rPr lang="fr-FR" sz="1600" dirty="0">
                <a:solidFill>
                  <a:srgbClr val="777777"/>
                </a:solidFill>
                <a:latin typeface="Consolas" panose="020B0609020204030204" pitchFamily="49" charset="0"/>
              </a:rPr>
              <a:t>('</a:t>
            </a:r>
            <a:r>
              <a:rPr lang="fr-FR" sz="1600" dirty="0" err="1">
                <a:solidFill>
                  <a:srgbClr val="448C27"/>
                </a:solidFill>
                <a:latin typeface="Consolas" panose="020B0609020204030204" pitchFamily="49" charset="0"/>
              </a:rPr>
              <a:t>prenom</a:t>
            </a:r>
            <a:r>
              <a:rPr lang="fr-FR" sz="1600" dirty="0">
                <a:solidFill>
                  <a:srgbClr val="777777"/>
                </a:solidFill>
                <a:latin typeface="Consolas" panose="020B0609020204030204" pitchFamily="49" charset="0"/>
              </a:rPr>
              <a:t>',</a:t>
            </a:r>
            <a:r>
              <a:rPr lang="fr-FR" sz="1600" dirty="0">
                <a:solidFill>
                  <a:srgbClr val="333333"/>
                </a:solidFill>
                <a:latin typeface="Consolas" panose="020B0609020204030204" pitchFamily="49" charset="0"/>
              </a:rPr>
              <a:t> </a:t>
            </a:r>
            <a:r>
              <a:rPr lang="fr-FR" sz="1600" dirty="0">
                <a:solidFill>
                  <a:srgbClr val="9C5D27"/>
                </a:solidFill>
                <a:latin typeface="Consolas" panose="020B0609020204030204" pitchFamily="49" charset="0"/>
              </a:rPr>
              <a:t>50</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r>
              <a:rPr lang="fr-FR" sz="1600" dirty="0">
                <a:solidFill>
                  <a:srgbClr val="7A3E9D"/>
                </a:solidFill>
                <a:latin typeface="Consolas" panose="020B0609020204030204" pitchFamily="49" charset="0"/>
              </a:rPr>
              <a:t>table</a:t>
            </a:r>
            <a:r>
              <a:rPr lang="fr-FR" sz="1600" dirty="0">
                <a:solidFill>
                  <a:srgbClr val="777777"/>
                </a:solidFill>
                <a:latin typeface="Consolas" panose="020B0609020204030204" pitchFamily="49" charset="0"/>
              </a:rPr>
              <a:t>-&gt;</a:t>
            </a:r>
            <a:r>
              <a:rPr lang="fr-FR" sz="1600" b="1" dirty="0" err="1">
                <a:solidFill>
                  <a:srgbClr val="AA3731"/>
                </a:solidFill>
                <a:latin typeface="Consolas" panose="020B0609020204030204" pitchFamily="49" charset="0"/>
              </a:rPr>
              <a:t>integer</a:t>
            </a:r>
            <a:r>
              <a:rPr lang="fr-FR" sz="1600" dirty="0">
                <a:solidFill>
                  <a:srgbClr val="777777"/>
                </a:solidFill>
                <a:latin typeface="Consolas" panose="020B0609020204030204" pitchFamily="49" charset="0"/>
              </a:rPr>
              <a:t>('</a:t>
            </a:r>
            <a:r>
              <a:rPr lang="fr-FR" sz="1600" dirty="0" err="1">
                <a:solidFill>
                  <a:srgbClr val="448C27"/>
                </a:solidFill>
                <a:latin typeface="Consolas" panose="020B0609020204030204" pitchFamily="49" charset="0"/>
              </a:rPr>
              <a:t>age</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r>
              <a:rPr lang="fr-FR" sz="1600" dirty="0">
                <a:solidFill>
                  <a:srgbClr val="7A3E9D"/>
                </a:solidFill>
                <a:latin typeface="Consolas" panose="020B0609020204030204" pitchFamily="49" charset="0"/>
              </a:rPr>
              <a:t>table</a:t>
            </a:r>
            <a:r>
              <a:rPr lang="fr-FR" sz="1600" dirty="0">
                <a:solidFill>
                  <a:srgbClr val="777777"/>
                </a:solidFill>
                <a:latin typeface="Consolas" panose="020B0609020204030204" pitchFamily="49" charset="0"/>
              </a:rPr>
              <a:t>-&gt;</a:t>
            </a:r>
            <a:r>
              <a:rPr lang="fr-FR" sz="1600" b="1" dirty="0">
                <a:solidFill>
                  <a:srgbClr val="AA3731"/>
                </a:solidFill>
                <a:latin typeface="Consolas" panose="020B0609020204030204" pitchFamily="49" charset="0"/>
              </a:rPr>
              <a:t>timestamps</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p:txBody>
      </p:sp>
      <p:sp>
        <p:nvSpPr>
          <p:cNvPr id="7" name="Rectangle : coins arrondis 6">
            <a:extLst>
              <a:ext uri="{FF2B5EF4-FFF2-40B4-BE49-F238E27FC236}">
                <a16:creationId xmlns:a16="http://schemas.microsoft.com/office/drawing/2014/main" xmlns="" id="{59C58AED-0D06-4718-9F07-B41C0263579C}"/>
              </a:ext>
            </a:extLst>
          </p:cNvPr>
          <p:cNvSpPr/>
          <p:nvPr/>
        </p:nvSpPr>
        <p:spPr>
          <a:xfrm>
            <a:off x="611560" y="5598622"/>
            <a:ext cx="7920880" cy="102733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1600" dirty="0">
                <a:solidFill>
                  <a:srgbClr val="4B69C6"/>
                </a:solidFill>
                <a:latin typeface="Consolas" panose="020B0609020204030204" pitchFamily="49" charset="0"/>
              </a:rPr>
              <a:t>public</a:t>
            </a:r>
            <a:r>
              <a:rPr lang="en-US" sz="1600" dirty="0">
                <a:solidFill>
                  <a:srgbClr val="333333"/>
                </a:solidFill>
                <a:latin typeface="Consolas" panose="020B0609020204030204" pitchFamily="49" charset="0"/>
              </a:rPr>
              <a:t> </a:t>
            </a:r>
            <a:r>
              <a:rPr lang="en-US" sz="1600" dirty="0">
                <a:solidFill>
                  <a:srgbClr val="7A3E9D"/>
                </a:solidFill>
                <a:latin typeface="Consolas" panose="020B0609020204030204" pitchFamily="49" charset="0"/>
              </a:rPr>
              <a:t>function</a:t>
            </a:r>
            <a:r>
              <a:rPr lang="en-US" sz="1600" dirty="0">
                <a:solidFill>
                  <a:srgbClr val="333333"/>
                </a:solidFill>
                <a:latin typeface="Consolas" panose="020B0609020204030204" pitchFamily="49" charset="0"/>
              </a:rPr>
              <a:t> </a:t>
            </a:r>
            <a:r>
              <a:rPr lang="en-US" sz="1600" b="1" dirty="0">
                <a:solidFill>
                  <a:srgbClr val="AA3731"/>
                </a:solidFill>
                <a:latin typeface="Consolas" panose="020B0609020204030204" pitchFamily="49" charset="0"/>
              </a:rPr>
              <a:t>down</a:t>
            </a:r>
            <a:r>
              <a:rPr lang="en-US" sz="1600" dirty="0">
                <a:solidFill>
                  <a:srgbClr val="777777"/>
                </a:solidFill>
                <a:latin typeface="Consolas" panose="020B0609020204030204" pitchFamily="49" charset="0"/>
              </a:rPr>
              <a:t>()</a:t>
            </a:r>
            <a:endParaRPr lang="en-US" sz="1600" dirty="0">
              <a:solidFill>
                <a:srgbClr val="333333"/>
              </a:solidFill>
              <a:latin typeface="Consolas" panose="020B0609020204030204" pitchFamily="49" charset="0"/>
            </a:endParaRPr>
          </a:p>
          <a:p>
            <a:r>
              <a:rPr lang="en-US" sz="1600" dirty="0">
                <a:solidFill>
                  <a:srgbClr val="333333"/>
                </a:solidFill>
                <a:latin typeface="Consolas" panose="020B0609020204030204" pitchFamily="49" charset="0"/>
              </a:rPr>
              <a:t>    </a:t>
            </a:r>
            <a:r>
              <a:rPr lang="en-US" sz="1600" dirty="0">
                <a:solidFill>
                  <a:srgbClr val="777777"/>
                </a:solidFill>
                <a:latin typeface="Consolas" panose="020B0609020204030204" pitchFamily="49" charset="0"/>
              </a:rPr>
              <a:t>{</a:t>
            </a:r>
            <a:endParaRPr lang="en-US" sz="1600" dirty="0">
              <a:solidFill>
                <a:srgbClr val="333333"/>
              </a:solidFill>
              <a:latin typeface="Consolas" panose="020B0609020204030204" pitchFamily="49" charset="0"/>
            </a:endParaRPr>
          </a:p>
          <a:p>
            <a:r>
              <a:rPr lang="en-US" sz="1600" dirty="0">
                <a:solidFill>
                  <a:srgbClr val="333333"/>
                </a:solidFill>
                <a:latin typeface="Consolas" panose="020B0609020204030204" pitchFamily="49" charset="0"/>
              </a:rPr>
              <a:t>        </a:t>
            </a:r>
            <a:r>
              <a:rPr lang="en-US" sz="1600" b="1" dirty="0">
                <a:solidFill>
                  <a:srgbClr val="7A3E9D"/>
                </a:solidFill>
                <a:latin typeface="Consolas" panose="020B0609020204030204" pitchFamily="49" charset="0"/>
              </a:rPr>
              <a:t>Schema</a:t>
            </a:r>
            <a:r>
              <a:rPr lang="en-US" sz="1600" dirty="0">
                <a:solidFill>
                  <a:srgbClr val="777777"/>
                </a:solidFill>
                <a:latin typeface="Consolas" panose="020B0609020204030204" pitchFamily="49" charset="0"/>
              </a:rPr>
              <a:t>::</a:t>
            </a:r>
            <a:r>
              <a:rPr lang="en-US" sz="1600" b="1" dirty="0" err="1">
                <a:solidFill>
                  <a:srgbClr val="AA3731"/>
                </a:solidFill>
                <a:latin typeface="Consolas" panose="020B0609020204030204" pitchFamily="49" charset="0"/>
              </a:rPr>
              <a:t>dropIfExists</a:t>
            </a:r>
            <a:r>
              <a:rPr lang="en-US" sz="1600" dirty="0">
                <a:solidFill>
                  <a:srgbClr val="777777"/>
                </a:solidFill>
                <a:latin typeface="Consolas" panose="020B0609020204030204" pitchFamily="49" charset="0"/>
              </a:rPr>
              <a:t>(‘</a:t>
            </a:r>
            <a:r>
              <a:rPr lang="en-US" sz="1600" dirty="0">
                <a:solidFill>
                  <a:srgbClr val="448C27"/>
                </a:solidFill>
                <a:latin typeface="Consolas" panose="020B0609020204030204" pitchFamily="49" charset="0"/>
              </a:rPr>
              <a:t>stagiaires</a:t>
            </a:r>
            <a:r>
              <a:rPr lang="en-US" sz="1600" dirty="0">
                <a:solidFill>
                  <a:srgbClr val="777777"/>
                </a:solidFill>
                <a:latin typeface="Consolas" panose="020B0609020204030204" pitchFamily="49" charset="0"/>
              </a:rPr>
              <a:t>');</a:t>
            </a:r>
            <a:endParaRPr lang="en-US" sz="1600" dirty="0">
              <a:solidFill>
                <a:srgbClr val="333333"/>
              </a:solidFill>
              <a:latin typeface="Consolas" panose="020B0609020204030204" pitchFamily="49" charset="0"/>
            </a:endParaRPr>
          </a:p>
          <a:p>
            <a:r>
              <a:rPr lang="en-US" sz="1600" dirty="0">
                <a:solidFill>
                  <a:srgbClr val="333333"/>
                </a:solidFill>
                <a:latin typeface="Consolas" panose="020B0609020204030204" pitchFamily="49" charset="0"/>
              </a:rPr>
              <a:t>    </a:t>
            </a:r>
            <a:r>
              <a:rPr lang="en-US" sz="1600" dirty="0">
                <a:solidFill>
                  <a:srgbClr val="777777"/>
                </a:solidFill>
                <a:latin typeface="Consolas" panose="020B0609020204030204" pitchFamily="49" charset="0"/>
              </a:rPr>
              <a:t>}</a:t>
            </a:r>
            <a:endParaRPr lang="en-US" sz="16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326908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472608"/>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3"/>
            </a:pPr>
            <a:r>
              <a:rPr lang="fr-FR" sz="2200" b="1" dirty="0">
                <a:solidFill>
                  <a:srgbClr val="002060"/>
                </a:solidFill>
                <a:latin typeface="Times New Roman" panose="02020603050405020304" pitchFamily="18" charset="0"/>
                <a:cs typeface="Times New Roman" panose="02020603050405020304" pitchFamily="18" charset="0"/>
              </a:rPr>
              <a:t>Approfondir la programmation Laravel</a:t>
            </a:r>
            <a:endParaRPr lang="fr-FR" sz="22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startAt="2"/>
            </a:pPr>
            <a:r>
              <a:rPr lang="fr-FR" sz="1900" dirty="0">
                <a:solidFill>
                  <a:srgbClr val="C00000"/>
                </a:solidFill>
                <a:latin typeface="Times New Roman" panose="02020603050405020304" pitchFamily="18" charset="0"/>
                <a:cs typeface="Times New Roman" panose="02020603050405020304" pitchFamily="18" charset="0"/>
              </a:rPr>
              <a:t>Interagir avec la base de données</a:t>
            </a:r>
            <a:endParaRPr lang="fr-FR" sz="1900" b="1" dirty="0">
              <a:solidFill>
                <a:srgbClr val="00B050"/>
              </a:solidFill>
              <a:latin typeface="Times New Roman" panose="02020603050405020304" pitchFamily="18" charset="0"/>
              <a:cs typeface="Times New Roman" panose="02020603050405020304" pitchFamily="18" charset="0"/>
            </a:endParaRPr>
          </a:p>
          <a:p>
            <a:pPr marL="514350" lvl="1" indent="0" algn="ctr">
              <a:buNone/>
            </a:pPr>
            <a:r>
              <a:rPr lang="fr-FR" sz="2200" b="1" dirty="0">
                <a:solidFill>
                  <a:srgbClr val="0070C0"/>
                </a:solidFill>
                <a:latin typeface="Times New Roman" panose="02020603050405020304" pitchFamily="18" charset="0"/>
                <a:cs typeface="Times New Roman" panose="02020603050405020304" pitchFamily="18" charset="0"/>
              </a:rPr>
              <a:t>Générateur de requêtes (</a:t>
            </a:r>
            <a:r>
              <a:rPr lang="fr-FR" sz="2200" b="1" dirty="0" err="1">
                <a:solidFill>
                  <a:srgbClr val="0070C0"/>
                </a:solidFill>
                <a:latin typeface="Times New Roman" panose="02020603050405020304" pitchFamily="18" charset="0"/>
                <a:cs typeface="Times New Roman" panose="02020603050405020304" pitchFamily="18" charset="0"/>
              </a:rPr>
              <a:t>Query</a:t>
            </a:r>
            <a:r>
              <a:rPr lang="fr-FR" sz="2200" b="1" dirty="0">
                <a:solidFill>
                  <a:srgbClr val="0070C0"/>
                </a:solidFill>
                <a:latin typeface="Times New Roman" panose="02020603050405020304" pitchFamily="18" charset="0"/>
                <a:cs typeface="Times New Roman" panose="02020603050405020304" pitchFamily="18" charset="0"/>
              </a:rPr>
              <a:t> Builder) </a:t>
            </a:r>
          </a:p>
          <a:p>
            <a:pPr marL="514350" lvl="1" indent="0">
              <a:buNone/>
            </a:pPr>
            <a:r>
              <a:rPr lang="fr-FR" sz="2200" dirty="0">
                <a:solidFill>
                  <a:srgbClr val="C00000"/>
                </a:solidFill>
                <a:latin typeface="Times New Roman" panose="02020603050405020304" pitchFamily="18" charset="0"/>
                <a:cs typeface="Times New Roman" panose="02020603050405020304" pitchFamily="18" charset="0"/>
              </a:rPr>
              <a:t>Insert, Update et </a:t>
            </a:r>
            <a:r>
              <a:rPr lang="fr-FR" sz="2200" dirty="0" err="1">
                <a:solidFill>
                  <a:srgbClr val="C00000"/>
                </a:solidFill>
                <a:latin typeface="Times New Roman" panose="02020603050405020304" pitchFamily="18" charset="0"/>
                <a:cs typeface="Times New Roman" panose="02020603050405020304" pitchFamily="18" charset="0"/>
              </a:rPr>
              <a:t>Delete</a:t>
            </a:r>
            <a:endParaRPr lang="fr-FR" sz="2200" dirty="0">
              <a:solidFill>
                <a:srgbClr val="C00000"/>
              </a:solidFill>
              <a:latin typeface="Times New Roman" panose="02020603050405020304" pitchFamily="18" charset="0"/>
              <a:cs typeface="Times New Roman" panose="02020603050405020304" pitchFamily="18" charset="0"/>
            </a:endParaRP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Créer un contrôleur  </a:t>
            </a:r>
            <a:r>
              <a:rPr lang="fr-FR" sz="2000" b="1" dirty="0" err="1">
                <a:solidFill>
                  <a:schemeClr val="tx1"/>
                </a:solidFill>
                <a:latin typeface="Times New Roman" panose="02020603050405020304" pitchFamily="18" charset="0"/>
                <a:cs typeface="Times New Roman" panose="02020603050405020304" pitchFamily="18" charset="0"/>
              </a:rPr>
              <a:t>StagiaireController</a:t>
            </a:r>
            <a:r>
              <a:rPr lang="fr-FR" sz="2000" b="1" dirty="0">
                <a:solidFill>
                  <a:schemeClr val="tx1"/>
                </a:solidFill>
                <a:latin typeface="Times New Roman" panose="02020603050405020304" pitchFamily="18" charset="0"/>
                <a:cs typeface="Times New Roman" panose="02020603050405020304" pitchFamily="18" charset="0"/>
              </a:rPr>
              <a:t> </a:t>
            </a:r>
            <a:r>
              <a:rPr lang="fr-FR" sz="2000" dirty="0">
                <a:solidFill>
                  <a:schemeClr val="tx1"/>
                </a:solidFill>
                <a:latin typeface="Times New Roman" panose="02020603050405020304" pitchFamily="18" charset="0"/>
                <a:cs typeface="Times New Roman" panose="02020603050405020304" pitchFamily="18" charset="0"/>
              </a:rPr>
              <a:t>et ajouter la méthode suivante :</a:t>
            </a:r>
          </a:p>
          <a:p>
            <a:pPr marL="0" indent="0">
              <a:buNone/>
            </a:pPr>
            <a:r>
              <a:rPr lang="fr-FR" sz="1600" dirty="0">
                <a:solidFill>
                  <a:srgbClr val="7A3E9D"/>
                </a:solidFill>
                <a:latin typeface="Consolas" panose="020B0609020204030204" pitchFamily="49" charset="0"/>
              </a:rPr>
              <a:t>    use </a:t>
            </a:r>
            <a:r>
              <a:rPr lang="fr-FR" sz="1600" dirty="0" err="1">
                <a:solidFill>
                  <a:srgbClr val="7A3E9D"/>
                </a:solidFill>
                <a:latin typeface="Consolas" panose="020B0609020204030204" pitchFamily="49" charset="0"/>
              </a:rPr>
              <a:t>Illuminate</a:t>
            </a:r>
            <a:r>
              <a:rPr lang="fr-FR" sz="1600" dirty="0">
                <a:solidFill>
                  <a:srgbClr val="7A3E9D"/>
                </a:solidFill>
                <a:latin typeface="Consolas" panose="020B0609020204030204" pitchFamily="49" charset="0"/>
              </a:rPr>
              <a:t>\Support\</a:t>
            </a:r>
            <a:r>
              <a:rPr lang="fr-FR" sz="1600" dirty="0" err="1">
                <a:solidFill>
                  <a:srgbClr val="7A3E9D"/>
                </a:solidFill>
                <a:latin typeface="Consolas" panose="020B0609020204030204" pitchFamily="49" charset="0"/>
              </a:rPr>
              <a:t>Facades</a:t>
            </a:r>
            <a:r>
              <a:rPr lang="fr-FR" sz="1600" dirty="0">
                <a:solidFill>
                  <a:srgbClr val="7A3E9D"/>
                </a:solidFill>
                <a:latin typeface="Consolas" panose="020B0609020204030204" pitchFamily="49" charset="0"/>
              </a:rPr>
              <a:t>\DB;</a:t>
            </a:r>
          </a:p>
          <a:p>
            <a:pPr marL="400050" lvl="1" indent="0">
              <a:buNone/>
            </a:pPr>
            <a:r>
              <a:rPr lang="fr-FR" sz="2200" dirty="0">
                <a:solidFill>
                  <a:schemeClr val="tx1"/>
                </a:solidFill>
                <a:latin typeface="Times New Roman" panose="02020603050405020304" pitchFamily="18" charset="0"/>
                <a:cs typeface="Times New Roman" panose="02020603050405020304" pitchFamily="18" charset="0"/>
              </a:rPr>
              <a:t>La méthode </a:t>
            </a:r>
            <a:r>
              <a:rPr lang="fr-FR" sz="1600" b="1" dirty="0">
                <a:solidFill>
                  <a:srgbClr val="AA3731"/>
                </a:solidFill>
                <a:latin typeface="Consolas" panose="020B0609020204030204" pitchFamily="49" charset="0"/>
              </a:rPr>
              <a:t>insert() </a:t>
            </a:r>
            <a:r>
              <a:rPr lang="fr-FR" sz="2200" dirty="0">
                <a:solidFill>
                  <a:schemeClr val="tx1"/>
                </a:solidFill>
                <a:latin typeface="Times New Roman" panose="02020603050405020304" pitchFamily="18" charset="0"/>
                <a:cs typeface="Times New Roman" panose="02020603050405020304" pitchFamily="18" charset="0"/>
              </a:rPr>
              <a:t>permet d’insérer une ligne dans une table. </a:t>
            </a: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p:txBody>
      </p:sp>
      <p:sp>
        <p:nvSpPr>
          <p:cNvPr id="6" name="Rectangle : coins arrondis 5">
            <a:extLst>
              <a:ext uri="{FF2B5EF4-FFF2-40B4-BE49-F238E27FC236}">
                <a16:creationId xmlns:a16="http://schemas.microsoft.com/office/drawing/2014/main" xmlns="" id="{B0B08269-0CBB-43AC-A5C0-F2B4F30462D6}"/>
              </a:ext>
            </a:extLst>
          </p:cNvPr>
          <p:cNvSpPr/>
          <p:nvPr/>
        </p:nvSpPr>
        <p:spPr>
          <a:xfrm>
            <a:off x="765920" y="4005064"/>
            <a:ext cx="7920880" cy="237626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fr-FR" sz="1600" dirty="0">
                <a:solidFill>
                  <a:srgbClr val="4B69C6"/>
                </a:solidFill>
                <a:latin typeface="Consolas" panose="020B0609020204030204" pitchFamily="49" charset="0"/>
              </a:rPr>
              <a:t>public</a:t>
            </a:r>
            <a:r>
              <a:rPr lang="fr-FR" sz="1600" dirty="0">
                <a:solidFill>
                  <a:srgbClr val="333333"/>
                </a:solidFill>
                <a:latin typeface="Consolas" panose="020B0609020204030204" pitchFamily="49" charset="0"/>
              </a:rPr>
              <a:t> </a:t>
            </a:r>
            <a:r>
              <a:rPr lang="fr-FR" sz="1600" dirty="0" err="1">
                <a:solidFill>
                  <a:srgbClr val="7A3E9D"/>
                </a:solidFill>
                <a:latin typeface="Consolas" panose="020B0609020204030204" pitchFamily="49" charset="0"/>
              </a:rPr>
              <a:t>function</a:t>
            </a:r>
            <a:r>
              <a:rPr lang="fr-FR" sz="1600" dirty="0">
                <a:solidFill>
                  <a:srgbClr val="333333"/>
                </a:solidFill>
                <a:latin typeface="Consolas" panose="020B0609020204030204" pitchFamily="49" charset="0"/>
              </a:rPr>
              <a:t> </a:t>
            </a:r>
            <a:r>
              <a:rPr lang="fr-FR" sz="1600" b="1" dirty="0">
                <a:solidFill>
                  <a:srgbClr val="AA3731"/>
                </a:solidFill>
                <a:latin typeface="Consolas" panose="020B0609020204030204" pitchFamily="49" charset="0"/>
              </a:rPr>
              <a:t>insert</a:t>
            </a:r>
            <a:r>
              <a:rPr lang="fr-FR" sz="1600" dirty="0">
                <a:solidFill>
                  <a:srgbClr val="777777"/>
                </a:solidFill>
                <a:latin typeface="Consolas" panose="020B0609020204030204" pitchFamily="49" charset="0"/>
              </a:rPr>
              <a:t>(</a:t>
            </a:r>
            <a:r>
              <a:rPr lang="fr-FR" sz="1600" b="1" dirty="0" err="1">
                <a:solidFill>
                  <a:srgbClr val="7A3E9D"/>
                </a:solidFill>
                <a:latin typeface="Consolas" panose="020B0609020204030204" pitchFamily="49" charset="0"/>
              </a:rPr>
              <a:t>Request</a:t>
            </a:r>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r>
              <a:rPr lang="fr-FR" sz="1600" dirty="0" err="1">
                <a:solidFill>
                  <a:srgbClr val="7A3E9D"/>
                </a:solidFill>
                <a:latin typeface="Consolas" panose="020B0609020204030204" pitchFamily="49" charset="0"/>
              </a:rPr>
              <a:t>request</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r>
            <a:br>
              <a:rPr lang="fr-FR" sz="1600" dirty="0">
                <a:solidFill>
                  <a:srgbClr val="333333"/>
                </a:solidFill>
                <a:latin typeface="Consolas" panose="020B0609020204030204" pitchFamily="49" charset="0"/>
              </a:rPr>
            </a:br>
            <a:r>
              <a:rPr lang="fr-FR" sz="1600" dirty="0">
                <a:solidFill>
                  <a:srgbClr val="333333"/>
                </a:solidFill>
                <a:latin typeface="Consolas" panose="020B0609020204030204" pitchFamily="49" charset="0"/>
              </a:rPr>
              <a:t>        </a:t>
            </a:r>
            <a:r>
              <a:rPr lang="fr-FR" sz="1600" b="1" dirty="0">
                <a:solidFill>
                  <a:srgbClr val="7A3E9D"/>
                </a:solidFill>
                <a:latin typeface="Consolas" panose="020B0609020204030204" pitchFamily="49" charset="0"/>
              </a:rPr>
              <a:t>DB</a:t>
            </a:r>
            <a:r>
              <a:rPr lang="fr-FR" sz="1600" dirty="0">
                <a:solidFill>
                  <a:srgbClr val="777777"/>
                </a:solidFill>
                <a:latin typeface="Consolas" panose="020B0609020204030204" pitchFamily="49" charset="0"/>
              </a:rPr>
              <a:t>::</a:t>
            </a:r>
            <a:r>
              <a:rPr lang="fr-FR" sz="1600" b="1" dirty="0">
                <a:solidFill>
                  <a:srgbClr val="AA3731"/>
                </a:solidFill>
                <a:latin typeface="Consolas" panose="020B0609020204030204" pitchFamily="49" charset="0"/>
              </a:rPr>
              <a:t>table</a:t>
            </a:r>
            <a:r>
              <a:rPr lang="fr-FR" sz="1600" dirty="0">
                <a:solidFill>
                  <a:srgbClr val="777777"/>
                </a:solidFill>
                <a:latin typeface="Consolas" panose="020B0609020204030204" pitchFamily="49" charset="0"/>
              </a:rPr>
              <a:t>('</a:t>
            </a:r>
            <a:r>
              <a:rPr lang="fr-FR" sz="1600" dirty="0">
                <a:solidFill>
                  <a:srgbClr val="448C27"/>
                </a:solidFill>
                <a:latin typeface="Consolas" panose="020B0609020204030204" pitchFamily="49" charset="0"/>
              </a:rPr>
              <a:t>stagiaires</a:t>
            </a:r>
            <a:r>
              <a:rPr lang="fr-FR" sz="1600" dirty="0">
                <a:solidFill>
                  <a:srgbClr val="777777"/>
                </a:solidFill>
                <a:latin typeface="Consolas" panose="020B0609020204030204" pitchFamily="49" charset="0"/>
              </a:rPr>
              <a:t>')-&gt;</a:t>
            </a:r>
            <a:r>
              <a:rPr lang="fr-FR" sz="1600" b="1" dirty="0">
                <a:solidFill>
                  <a:srgbClr val="AA3731"/>
                </a:solidFill>
                <a:latin typeface="Consolas" panose="020B0609020204030204" pitchFamily="49" charset="0"/>
              </a:rPr>
              <a:t>insert</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r>
              <a:rPr lang="fr-FR" sz="1600" dirty="0">
                <a:solidFill>
                  <a:srgbClr val="448C27"/>
                </a:solidFill>
                <a:latin typeface="Consolas" panose="020B0609020204030204" pitchFamily="49" charset="0"/>
              </a:rPr>
              <a:t>nom</a:t>
            </a:r>
            <a:r>
              <a:rPr lang="fr-FR" sz="1600" dirty="0">
                <a:solidFill>
                  <a:srgbClr val="777777"/>
                </a:solidFill>
                <a:latin typeface="Consolas" panose="020B0609020204030204" pitchFamily="49" charset="0"/>
              </a:rPr>
              <a:t>'=&gt;$</a:t>
            </a:r>
            <a:r>
              <a:rPr lang="fr-FR" sz="1600" dirty="0" err="1">
                <a:solidFill>
                  <a:srgbClr val="7A3E9D"/>
                </a:solidFill>
                <a:latin typeface="Consolas" panose="020B0609020204030204" pitchFamily="49" charset="0"/>
              </a:rPr>
              <a:t>request</a:t>
            </a:r>
            <a:r>
              <a:rPr lang="fr-FR" sz="1600" dirty="0">
                <a:solidFill>
                  <a:srgbClr val="777777"/>
                </a:solidFill>
                <a:latin typeface="Consolas" panose="020B0609020204030204" pitchFamily="49" charset="0"/>
              </a:rPr>
              <a:t>-&gt;</a:t>
            </a:r>
            <a:r>
              <a:rPr lang="fr-FR" sz="1600" dirty="0">
                <a:solidFill>
                  <a:srgbClr val="7A3E9D"/>
                </a:solidFill>
                <a:latin typeface="Consolas" panose="020B0609020204030204" pitchFamily="49" charset="0"/>
              </a:rPr>
              <a:t>nom</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r>
              <a:rPr lang="fr-FR" sz="1600" dirty="0" err="1">
                <a:solidFill>
                  <a:srgbClr val="448C27"/>
                </a:solidFill>
                <a:latin typeface="Consolas" panose="020B0609020204030204" pitchFamily="49" charset="0"/>
              </a:rPr>
              <a:t>prenom</a:t>
            </a:r>
            <a:r>
              <a:rPr lang="fr-FR" sz="1600" dirty="0">
                <a:solidFill>
                  <a:srgbClr val="777777"/>
                </a:solidFill>
                <a:latin typeface="Consolas" panose="020B0609020204030204" pitchFamily="49" charset="0"/>
              </a:rPr>
              <a:t>'=&gt;$</a:t>
            </a:r>
            <a:r>
              <a:rPr lang="fr-FR" sz="1600" dirty="0" err="1">
                <a:solidFill>
                  <a:srgbClr val="7A3E9D"/>
                </a:solidFill>
                <a:latin typeface="Consolas" panose="020B0609020204030204" pitchFamily="49" charset="0"/>
              </a:rPr>
              <a:t>request</a:t>
            </a:r>
            <a:r>
              <a:rPr lang="fr-FR" sz="1600" dirty="0">
                <a:solidFill>
                  <a:srgbClr val="777777"/>
                </a:solidFill>
                <a:latin typeface="Consolas" panose="020B0609020204030204" pitchFamily="49" charset="0"/>
              </a:rPr>
              <a:t>-&gt;</a:t>
            </a:r>
            <a:r>
              <a:rPr lang="fr-FR" sz="1600" dirty="0" err="1">
                <a:solidFill>
                  <a:srgbClr val="7A3E9D"/>
                </a:solidFill>
                <a:latin typeface="Consolas" panose="020B0609020204030204" pitchFamily="49" charset="0"/>
              </a:rPr>
              <a:t>prenom</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r>
              <a:rPr lang="fr-FR" sz="1600" dirty="0" err="1">
                <a:solidFill>
                  <a:srgbClr val="448C27"/>
                </a:solidFill>
                <a:latin typeface="Consolas" panose="020B0609020204030204" pitchFamily="49" charset="0"/>
              </a:rPr>
              <a:t>age</a:t>
            </a:r>
            <a:r>
              <a:rPr lang="fr-FR" sz="1600" dirty="0">
                <a:solidFill>
                  <a:srgbClr val="777777"/>
                </a:solidFill>
                <a:latin typeface="Consolas" panose="020B0609020204030204" pitchFamily="49" charset="0"/>
              </a:rPr>
              <a:t>'=&gt;$</a:t>
            </a:r>
            <a:r>
              <a:rPr lang="fr-FR" sz="1600" dirty="0" err="1">
                <a:solidFill>
                  <a:srgbClr val="7A3E9D"/>
                </a:solidFill>
                <a:latin typeface="Consolas" panose="020B0609020204030204" pitchFamily="49" charset="0"/>
              </a:rPr>
              <a:t>request</a:t>
            </a:r>
            <a:r>
              <a:rPr lang="fr-FR" sz="1600" dirty="0">
                <a:solidFill>
                  <a:srgbClr val="777777"/>
                </a:solidFill>
                <a:latin typeface="Consolas" panose="020B0609020204030204" pitchFamily="49" charset="0"/>
              </a:rPr>
              <a:t>-&gt;</a:t>
            </a:r>
            <a:r>
              <a:rPr lang="fr-FR" sz="1600" dirty="0" err="1">
                <a:solidFill>
                  <a:srgbClr val="7A3E9D"/>
                </a:solidFill>
                <a:latin typeface="Consolas" panose="020B0609020204030204" pitchFamily="49" charset="0"/>
              </a:rPr>
              <a:t>age</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4B69C6"/>
                </a:solidFill>
                <a:latin typeface="Consolas" panose="020B0609020204030204" pitchFamily="49" charset="0"/>
              </a:rPr>
              <a:t>return</a:t>
            </a:r>
            <a:r>
              <a:rPr lang="fr-FR" sz="1600" dirty="0">
                <a:solidFill>
                  <a:srgbClr val="333333"/>
                </a:solidFill>
                <a:latin typeface="Consolas" panose="020B0609020204030204" pitchFamily="49" charset="0"/>
              </a:rPr>
              <a:t> </a:t>
            </a:r>
            <a:r>
              <a:rPr lang="fr-FR" sz="1600" b="1" dirty="0" err="1">
                <a:solidFill>
                  <a:srgbClr val="AA3731"/>
                </a:solidFill>
                <a:latin typeface="Consolas" panose="020B0609020204030204" pitchFamily="49" charset="0"/>
              </a:rPr>
              <a:t>response</a:t>
            </a:r>
            <a:r>
              <a:rPr lang="fr-FR" sz="1600" dirty="0">
                <a:solidFill>
                  <a:srgbClr val="777777"/>
                </a:solidFill>
                <a:latin typeface="Consolas" panose="020B0609020204030204" pitchFamily="49" charset="0"/>
              </a:rPr>
              <a:t>("</a:t>
            </a:r>
            <a:r>
              <a:rPr lang="fr-FR" sz="1600" dirty="0">
                <a:solidFill>
                  <a:srgbClr val="448C27"/>
                </a:solidFill>
                <a:latin typeface="Consolas" panose="020B0609020204030204" pitchFamily="49" charset="0"/>
              </a:rPr>
              <a:t>l'ajout est effectué avec succès ... </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614017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472608"/>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3"/>
            </a:pPr>
            <a:r>
              <a:rPr lang="fr-FR" sz="2200" b="1" dirty="0">
                <a:solidFill>
                  <a:srgbClr val="002060"/>
                </a:solidFill>
                <a:latin typeface="Times New Roman" panose="02020603050405020304" pitchFamily="18" charset="0"/>
                <a:cs typeface="Times New Roman" panose="02020603050405020304" pitchFamily="18" charset="0"/>
              </a:rPr>
              <a:t>Approfondir la programmation Laravel</a:t>
            </a:r>
            <a:endParaRPr lang="fr-FR" sz="22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startAt="2"/>
            </a:pPr>
            <a:r>
              <a:rPr lang="fr-FR" sz="1900" dirty="0">
                <a:solidFill>
                  <a:srgbClr val="C00000"/>
                </a:solidFill>
                <a:latin typeface="Times New Roman" panose="02020603050405020304" pitchFamily="18" charset="0"/>
                <a:cs typeface="Times New Roman" panose="02020603050405020304" pitchFamily="18" charset="0"/>
              </a:rPr>
              <a:t>Interagir avec la base de données</a:t>
            </a:r>
            <a:endParaRPr lang="fr-FR" sz="1900" b="1" dirty="0">
              <a:solidFill>
                <a:srgbClr val="00B050"/>
              </a:solidFill>
              <a:latin typeface="Times New Roman" panose="02020603050405020304" pitchFamily="18" charset="0"/>
              <a:cs typeface="Times New Roman" panose="02020603050405020304" pitchFamily="18" charset="0"/>
            </a:endParaRPr>
          </a:p>
          <a:p>
            <a:pPr marL="514350" lvl="1" indent="0" algn="ctr">
              <a:buNone/>
            </a:pPr>
            <a:r>
              <a:rPr lang="fr-FR" sz="2200" b="1" dirty="0">
                <a:solidFill>
                  <a:srgbClr val="0070C0"/>
                </a:solidFill>
                <a:latin typeface="Times New Roman" panose="02020603050405020304" pitchFamily="18" charset="0"/>
                <a:cs typeface="Times New Roman" panose="02020603050405020304" pitchFamily="18" charset="0"/>
              </a:rPr>
              <a:t>Générateur de requêtes (</a:t>
            </a:r>
            <a:r>
              <a:rPr lang="fr-FR" sz="2200" b="1" dirty="0" err="1">
                <a:solidFill>
                  <a:srgbClr val="0070C0"/>
                </a:solidFill>
                <a:latin typeface="Times New Roman" panose="02020603050405020304" pitchFamily="18" charset="0"/>
                <a:cs typeface="Times New Roman" panose="02020603050405020304" pitchFamily="18" charset="0"/>
              </a:rPr>
              <a:t>Query</a:t>
            </a:r>
            <a:r>
              <a:rPr lang="fr-FR" sz="2200" b="1" dirty="0">
                <a:solidFill>
                  <a:srgbClr val="0070C0"/>
                </a:solidFill>
                <a:latin typeface="Times New Roman" panose="02020603050405020304" pitchFamily="18" charset="0"/>
                <a:cs typeface="Times New Roman" panose="02020603050405020304" pitchFamily="18" charset="0"/>
              </a:rPr>
              <a:t> Builder) </a:t>
            </a:r>
          </a:p>
          <a:p>
            <a:pPr marL="514350" lvl="1" indent="0">
              <a:buNone/>
            </a:pPr>
            <a:r>
              <a:rPr lang="fr-FR" sz="2200" dirty="0">
                <a:solidFill>
                  <a:srgbClr val="C00000"/>
                </a:solidFill>
                <a:latin typeface="Times New Roman" panose="02020603050405020304" pitchFamily="18" charset="0"/>
                <a:cs typeface="Times New Roman" panose="02020603050405020304" pitchFamily="18" charset="0"/>
              </a:rPr>
              <a:t>Insert, Update et </a:t>
            </a:r>
            <a:r>
              <a:rPr lang="fr-FR" sz="2200" dirty="0" err="1">
                <a:solidFill>
                  <a:srgbClr val="C00000"/>
                </a:solidFill>
                <a:latin typeface="Times New Roman" panose="02020603050405020304" pitchFamily="18" charset="0"/>
                <a:cs typeface="Times New Roman" panose="02020603050405020304" pitchFamily="18" charset="0"/>
              </a:rPr>
              <a:t>Delete</a:t>
            </a:r>
            <a:endParaRPr lang="fr-FR" sz="2200" dirty="0">
              <a:solidFill>
                <a:srgbClr val="C00000"/>
              </a:solidFill>
              <a:latin typeface="Times New Roman" panose="02020603050405020304" pitchFamily="18" charset="0"/>
              <a:cs typeface="Times New Roman" panose="02020603050405020304" pitchFamily="18" charset="0"/>
            </a:endParaRP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La méthode </a:t>
            </a:r>
            <a:r>
              <a:rPr lang="fr-FR" sz="2000" b="1" dirty="0" err="1">
                <a:solidFill>
                  <a:srgbClr val="AA3731"/>
                </a:solidFill>
                <a:latin typeface="Consolas" panose="020B0609020204030204" pitchFamily="49" charset="0"/>
              </a:rPr>
              <a:t>insertGetId</a:t>
            </a:r>
            <a:r>
              <a:rPr lang="fr-FR" sz="2000" b="1" dirty="0">
                <a:solidFill>
                  <a:srgbClr val="AA3731"/>
                </a:solidFill>
                <a:latin typeface="Consolas" panose="020B0609020204030204" pitchFamily="49" charset="0"/>
              </a:rPr>
              <a:t>() </a:t>
            </a:r>
            <a:r>
              <a:rPr lang="fr-FR" sz="2000" dirty="0">
                <a:solidFill>
                  <a:schemeClr val="tx1"/>
                </a:solidFill>
                <a:latin typeface="Times New Roman" panose="02020603050405020304" pitchFamily="18" charset="0"/>
                <a:cs typeface="Times New Roman" panose="02020603050405020304" pitchFamily="18" charset="0"/>
              </a:rPr>
              <a:t>fait le même chose que </a:t>
            </a:r>
            <a:r>
              <a:rPr lang="fr-FR" sz="2000" b="1" dirty="0">
                <a:solidFill>
                  <a:srgbClr val="AA3731"/>
                </a:solidFill>
                <a:latin typeface="Consolas" panose="020B0609020204030204" pitchFamily="49" charset="0"/>
              </a:rPr>
              <a:t>insert() </a:t>
            </a:r>
            <a:r>
              <a:rPr lang="fr-FR" sz="2000" dirty="0">
                <a:solidFill>
                  <a:schemeClr val="tx1"/>
                </a:solidFill>
                <a:latin typeface="Times New Roman" panose="02020603050405020304" pitchFamily="18" charset="0"/>
                <a:cs typeface="Times New Roman" panose="02020603050405020304" pitchFamily="18" charset="0"/>
              </a:rPr>
              <a:t>mais en plus vous permet de récupérer l’</a:t>
            </a:r>
            <a:r>
              <a:rPr lang="fr-FR" sz="2000" b="1" dirty="0">
                <a:solidFill>
                  <a:schemeClr val="tx1"/>
                </a:solidFill>
                <a:latin typeface="Times New Roman" panose="02020603050405020304" pitchFamily="18" charset="0"/>
                <a:cs typeface="Times New Roman" panose="02020603050405020304" pitchFamily="18" charset="0"/>
              </a:rPr>
              <a:t>id</a:t>
            </a:r>
            <a:r>
              <a:rPr lang="fr-FR" sz="2000" dirty="0">
                <a:solidFill>
                  <a:schemeClr val="tx1"/>
                </a:solidFill>
                <a:latin typeface="Times New Roman" panose="02020603050405020304" pitchFamily="18" charset="0"/>
                <a:cs typeface="Times New Roman" panose="02020603050405020304" pitchFamily="18" charset="0"/>
              </a:rPr>
              <a:t> créé pour cette enregistrement. Bien évidement </a:t>
            </a:r>
            <a:r>
              <a:rPr lang="fr-FR" sz="2000" b="1" dirty="0" err="1">
                <a:solidFill>
                  <a:srgbClr val="AA3731"/>
                </a:solidFill>
                <a:latin typeface="Consolas" panose="020B0609020204030204" pitchFamily="49" charset="0"/>
              </a:rPr>
              <a:t>insertGetId</a:t>
            </a:r>
            <a:r>
              <a:rPr lang="fr-FR" sz="2000" b="1" dirty="0">
                <a:solidFill>
                  <a:srgbClr val="AA3731"/>
                </a:solidFill>
                <a:latin typeface="Consolas" panose="020B0609020204030204" pitchFamily="49" charset="0"/>
              </a:rPr>
              <a:t>() </a:t>
            </a:r>
            <a:r>
              <a:rPr lang="fr-FR" sz="2000" dirty="0">
                <a:solidFill>
                  <a:schemeClr val="tx1"/>
                </a:solidFill>
                <a:latin typeface="Times New Roman" panose="02020603050405020304" pitchFamily="18" charset="0"/>
                <a:cs typeface="Times New Roman" panose="02020603050405020304" pitchFamily="18" charset="0"/>
              </a:rPr>
              <a:t>ne marche qu’avec des tables ayant un </a:t>
            </a:r>
            <a:r>
              <a:rPr lang="fr-FR" sz="2000" b="1" dirty="0">
                <a:solidFill>
                  <a:schemeClr val="tx1"/>
                </a:solidFill>
                <a:latin typeface="Times New Roman" panose="02020603050405020304" pitchFamily="18" charset="0"/>
                <a:cs typeface="Times New Roman" panose="02020603050405020304" pitchFamily="18" charset="0"/>
              </a:rPr>
              <a:t>id</a:t>
            </a:r>
            <a:r>
              <a:rPr lang="fr-FR" sz="2000" dirty="0">
                <a:solidFill>
                  <a:schemeClr val="tx1"/>
                </a:solidFill>
                <a:latin typeface="Times New Roman" panose="02020603050405020304" pitchFamily="18" charset="0"/>
                <a:cs typeface="Times New Roman" panose="02020603050405020304" pitchFamily="18" charset="0"/>
              </a:rPr>
              <a:t> en </a:t>
            </a:r>
            <a:r>
              <a:rPr lang="fr-FR" sz="2000" b="1" dirty="0">
                <a:solidFill>
                  <a:schemeClr val="tx1"/>
                </a:solidFill>
                <a:latin typeface="Times New Roman" panose="02020603050405020304" pitchFamily="18" charset="0"/>
                <a:cs typeface="Times New Roman" panose="02020603050405020304" pitchFamily="18" charset="0"/>
              </a:rPr>
              <a:t>auto incrémentation</a:t>
            </a:r>
            <a:r>
              <a:rPr lang="fr-FR" sz="2000" dirty="0">
                <a:solidFill>
                  <a:schemeClr val="tx1"/>
                </a:solidFill>
                <a:latin typeface="Times New Roman" panose="02020603050405020304" pitchFamily="18" charset="0"/>
                <a:cs typeface="Times New Roman" panose="02020603050405020304" pitchFamily="18" charset="0"/>
              </a:rPr>
              <a:t>.</a:t>
            </a: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p:txBody>
      </p:sp>
      <p:sp>
        <p:nvSpPr>
          <p:cNvPr id="6" name="Rectangle : coins arrondis 5">
            <a:extLst>
              <a:ext uri="{FF2B5EF4-FFF2-40B4-BE49-F238E27FC236}">
                <a16:creationId xmlns:a16="http://schemas.microsoft.com/office/drawing/2014/main" xmlns="" id="{B0B08269-0CBB-43AC-A5C0-F2B4F30462D6}"/>
              </a:ext>
            </a:extLst>
          </p:cNvPr>
          <p:cNvSpPr/>
          <p:nvPr/>
        </p:nvSpPr>
        <p:spPr>
          <a:xfrm>
            <a:off x="570384" y="4195634"/>
            <a:ext cx="8003232" cy="2329709"/>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fr-FR" sz="1600" dirty="0">
                <a:solidFill>
                  <a:srgbClr val="4B69C6"/>
                </a:solidFill>
                <a:latin typeface="Consolas" panose="020B0609020204030204" pitchFamily="49" charset="0"/>
              </a:rPr>
              <a:t>public</a:t>
            </a:r>
            <a:r>
              <a:rPr lang="fr-FR" sz="1600" dirty="0">
                <a:solidFill>
                  <a:srgbClr val="333333"/>
                </a:solidFill>
                <a:latin typeface="Consolas" panose="020B0609020204030204" pitchFamily="49" charset="0"/>
              </a:rPr>
              <a:t> </a:t>
            </a:r>
            <a:r>
              <a:rPr lang="fr-FR" sz="1600" dirty="0" err="1">
                <a:solidFill>
                  <a:srgbClr val="7A3E9D"/>
                </a:solidFill>
                <a:latin typeface="Consolas" panose="020B0609020204030204" pitchFamily="49" charset="0"/>
              </a:rPr>
              <a:t>function</a:t>
            </a:r>
            <a:r>
              <a:rPr lang="fr-FR" sz="1600" dirty="0">
                <a:solidFill>
                  <a:srgbClr val="333333"/>
                </a:solidFill>
                <a:latin typeface="Consolas" panose="020B0609020204030204" pitchFamily="49" charset="0"/>
              </a:rPr>
              <a:t> </a:t>
            </a:r>
            <a:r>
              <a:rPr lang="fr-FR" sz="1600" b="1" dirty="0">
                <a:solidFill>
                  <a:srgbClr val="AA3731"/>
                </a:solidFill>
                <a:latin typeface="Consolas" panose="020B0609020204030204" pitchFamily="49" charset="0"/>
              </a:rPr>
              <a:t>insert</a:t>
            </a:r>
            <a:r>
              <a:rPr lang="fr-FR" sz="1600" dirty="0">
                <a:solidFill>
                  <a:srgbClr val="777777"/>
                </a:solidFill>
                <a:latin typeface="Consolas" panose="020B0609020204030204" pitchFamily="49" charset="0"/>
              </a:rPr>
              <a:t>(</a:t>
            </a:r>
            <a:r>
              <a:rPr lang="fr-FR" sz="1600" b="1" dirty="0" err="1">
                <a:solidFill>
                  <a:srgbClr val="7A3E9D"/>
                </a:solidFill>
                <a:latin typeface="Consolas" panose="020B0609020204030204" pitchFamily="49" charset="0"/>
              </a:rPr>
              <a:t>Request</a:t>
            </a:r>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r>
              <a:rPr lang="fr-FR" sz="1600" dirty="0" err="1">
                <a:solidFill>
                  <a:srgbClr val="7A3E9D"/>
                </a:solidFill>
                <a:latin typeface="Consolas" panose="020B0609020204030204" pitchFamily="49" charset="0"/>
              </a:rPr>
              <a:t>request</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r>
            <a:br>
              <a:rPr lang="fr-FR" sz="1600" dirty="0">
                <a:solidFill>
                  <a:srgbClr val="333333"/>
                </a:solidFill>
                <a:latin typeface="Consolas" panose="020B0609020204030204" pitchFamily="49" charset="0"/>
              </a:rPr>
            </a:br>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r>
              <a:rPr lang="fr-FR" sz="1600" dirty="0">
                <a:solidFill>
                  <a:srgbClr val="7A3E9D"/>
                </a:solidFill>
                <a:latin typeface="Consolas" panose="020B0609020204030204" pitchFamily="49" charset="0"/>
              </a:rPr>
              <a:t>id</a:t>
            </a:r>
            <a:r>
              <a:rPr lang="fr-FR" sz="1600" dirty="0">
                <a:solidFill>
                  <a:srgbClr val="777777"/>
                </a:solidFill>
                <a:latin typeface="Consolas" panose="020B0609020204030204" pitchFamily="49" charset="0"/>
              </a:rPr>
              <a:t>=</a:t>
            </a:r>
            <a:r>
              <a:rPr lang="fr-FR" sz="1600" b="1" dirty="0">
                <a:solidFill>
                  <a:srgbClr val="7A3E9D"/>
                </a:solidFill>
                <a:latin typeface="Consolas" panose="020B0609020204030204" pitchFamily="49" charset="0"/>
              </a:rPr>
              <a:t>DB</a:t>
            </a:r>
            <a:r>
              <a:rPr lang="fr-FR" sz="1600" dirty="0">
                <a:solidFill>
                  <a:srgbClr val="777777"/>
                </a:solidFill>
                <a:latin typeface="Consolas" panose="020B0609020204030204" pitchFamily="49" charset="0"/>
              </a:rPr>
              <a:t>::</a:t>
            </a:r>
            <a:r>
              <a:rPr lang="fr-FR" sz="1600" b="1" dirty="0">
                <a:solidFill>
                  <a:srgbClr val="AA3731"/>
                </a:solidFill>
                <a:latin typeface="Consolas" panose="020B0609020204030204" pitchFamily="49" charset="0"/>
              </a:rPr>
              <a:t>table</a:t>
            </a:r>
            <a:r>
              <a:rPr lang="fr-FR" sz="1600" dirty="0">
                <a:solidFill>
                  <a:srgbClr val="777777"/>
                </a:solidFill>
                <a:latin typeface="Consolas" panose="020B0609020204030204" pitchFamily="49" charset="0"/>
              </a:rPr>
              <a:t>('</a:t>
            </a:r>
            <a:r>
              <a:rPr lang="fr-FR" sz="1600" dirty="0">
                <a:solidFill>
                  <a:srgbClr val="448C27"/>
                </a:solidFill>
                <a:latin typeface="Consolas" panose="020B0609020204030204" pitchFamily="49" charset="0"/>
              </a:rPr>
              <a:t>stagiaires</a:t>
            </a:r>
            <a:r>
              <a:rPr lang="fr-FR" sz="1600" dirty="0">
                <a:solidFill>
                  <a:srgbClr val="777777"/>
                </a:solidFill>
                <a:latin typeface="Consolas" panose="020B0609020204030204" pitchFamily="49" charset="0"/>
              </a:rPr>
              <a:t>')-&gt;</a:t>
            </a:r>
            <a:r>
              <a:rPr lang="fr-FR" sz="1600" b="1" dirty="0" err="1">
                <a:solidFill>
                  <a:srgbClr val="AA3731"/>
                </a:solidFill>
                <a:latin typeface="Consolas" panose="020B0609020204030204" pitchFamily="49" charset="0"/>
              </a:rPr>
              <a:t>insertGetId</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r>
              <a:rPr lang="fr-FR" sz="1600" dirty="0">
                <a:solidFill>
                  <a:srgbClr val="448C27"/>
                </a:solidFill>
                <a:latin typeface="Consolas" panose="020B0609020204030204" pitchFamily="49" charset="0"/>
              </a:rPr>
              <a:t>nom</a:t>
            </a:r>
            <a:r>
              <a:rPr lang="fr-FR" sz="1600" dirty="0">
                <a:solidFill>
                  <a:srgbClr val="777777"/>
                </a:solidFill>
                <a:latin typeface="Consolas" panose="020B0609020204030204" pitchFamily="49" charset="0"/>
              </a:rPr>
              <a:t>'=&gt;$</a:t>
            </a:r>
            <a:r>
              <a:rPr lang="fr-FR" sz="1600" dirty="0" err="1">
                <a:solidFill>
                  <a:srgbClr val="7A3E9D"/>
                </a:solidFill>
                <a:latin typeface="Consolas" panose="020B0609020204030204" pitchFamily="49" charset="0"/>
              </a:rPr>
              <a:t>request</a:t>
            </a:r>
            <a:r>
              <a:rPr lang="fr-FR" sz="1600" dirty="0">
                <a:solidFill>
                  <a:srgbClr val="777777"/>
                </a:solidFill>
                <a:latin typeface="Consolas" panose="020B0609020204030204" pitchFamily="49" charset="0"/>
              </a:rPr>
              <a:t>-&gt;</a:t>
            </a:r>
            <a:r>
              <a:rPr lang="fr-FR" sz="1600" dirty="0">
                <a:solidFill>
                  <a:srgbClr val="7A3E9D"/>
                </a:solidFill>
                <a:latin typeface="Consolas" panose="020B0609020204030204" pitchFamily="49" charset="0"/>
              </a:rPr>
              <a:t>nom</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r>
              <a:rPr lang="fr-FR" sz="1600" dirty="0" err="1">
                <a:solidFill>
                  <a:srgbClr val="448C27"/>
                </a:solidFill>
                <a:latin typeface="Consolas" panose="020B0609020204030204" pitchFamily="49" charset="0"/>
              </a:rPr>
              <a:t>prenom</a:t>
            </a:r>
            <a:r>
              <a:rPr lang="fr-FR" sz="1600" dirty="0">
                <a:solidFill>
                  <a:srgbClr val="777777"/>
                </a:solidFill>
                <a:latin typeface="Consolas" panose="020B0609020204030204" pitchFamily="49" charset="0"/>
              </a:rPr>
              <a:t>'=&gt;$</a:t>
            </a:r>
            <a:r>
              <a:rPr lang="fr-FR" sz="1600" dirty="0" err="1">
                <a:solidFill>
                  <a:srgbClr val="7A3E9D"/>
                </a:solidFill>
                <a:latin typeface="Consolas" panose="020B0609020204030204" pitchFamily="49" charset="0"/>
              </a:rPr>
              <a:t>request</a:t>
            </a:r>
            <a:r>
              <a:rPr lang="fr-FR" sz="1600" dirty="0">
                <a:solidFill>
                  <a:srgbClr val="777777"/>
                </a:solidFill>
                <a:latin typeface="Consolas" panose="020B0609020204030204" pitchFamily="49" charset="0"/>
              </a:rPr>
              <a:t>-&gt;</a:t>
            </a:r>
            <a:r>
              <a:rPr lang="fr-FR" sz="1600" dirty="0" err="1">
                <a:solidFill>
                  <a:srgbClr val="7A3E9D"/>
                </a:solidFill>
                <a:latin typeface="Consolas" panose="020B0609020204030204" pitchFamily="49" charset="0"/>
              </a:rPr>
              <a:t>prenom</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r>
              <a:rPr lang="fr-FR" sz="1600" dirty="0" err="1">
                <a:solidFill>
                  <a:srgbClr val="448C27"/>
                </a:solidFill>
                <a:latin typeface="Consolas" panose="020B0609020204030204" pitchFamily="49" charset="0"/>
              </a:rPr>
              <a:t>age</a:t>
            </a:r>
            <a:r>
              <a:rPr lang="fr-FR" sz="1600" dirty="0">
                <a:solidFill>
                  <a:srgbClr val="777777"/>
                </a:solidFill>
                <a:latin typeface="Consolas" panose="020B0609020204030204" pitchFamily="49" charset="0"/>
              </a:rPr>
              <a:t>'=&gt;$</a:t>
            </a:r>
            <a:r>
              <a:rPr lang="fr-FR" sz="1600" dirty="0" err="1">
                <a:solidFill>
                  <a:srgbClr val="7A3E9D"/>
                </a:solidFill>
                <a:latin typeface="Consolas" panose="020B0609020204030204" pitchFamily="49" charset="0"/>
              </a:rPr>
              <a:t>request</a:t>
            </a:r>
            <a:r>
              <a:rPr lang="fr-FR" sz="1600" dirty="0">
                <a:solidFill>
                  <a:srgbClr val="777777"/>
                </a:solidFill>
                <a:latin typeface="Consolas" panose="020B0609020204030204" pitchFamily="49" charset="0"/>
              </a:rPr>
              <a:t>-&gt;</a:t>
            </a:r>
            <a:r>
              <a:rPr lang="fr-FR" sz="1600" dirty="0" err="1">
                <a:solidFill>
                  <a:srgbClr val="7A3E9D"/>
                </a:solidFill>
                <a:latin typeface="Consolas" panose="020B0609020204030204" pitchFamily="49" charset="0"/>
              </a:rPr>
              <a:t>age</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4B69C6"/>
                </a:solidFill>
                <a:latin typeface="Consolas" panose="020B0609020204030204" pitchFamily="49" charset="0"/>
              </a:rPr>
              <a:t>return</a:t>
            </a:r>
            <a:r>
              <a:rPr lang="fr-FR" sz="1600" dirty="0">
                <a:solidFill>
                  <a:srgbClr val="333333"/>
                </a:solidFill>
                <a:latin typeface="Consolas" panose="020B0609020204030204" pitchFamily="49" charset="0"/>
              </a:rPr>
              <a:t> </a:t>
            </a:r>
            <a:r>
              <a:rPr lang="fr-FR" sz="1600" b="1" dirty="0" err="1">
                <a:solidFill>
                  <a:srgbClr val="AA3731"/>
                </a:solidFill>
                <a:latin typeface="Consolas" panose="020B0609020204030204" pitchFamily="49" charset="0"/>
              </a:rPr>
              <a:t>response</a:t>
            </a:r>
            <a:r>
              <a:rPr lang="fr-FR" sz="1600" dirty="0">
                <a:solidFill>
                  <a:srgbClr val="777777"/>
                </a:solidFill>
                <a:latin typeface="Consolas" panose="020B0609020204030204" pitchFamily="49" charset="0"/>
              </a:rPr>
              <a:t>("</a:t>
            </a:r>
            <a:r>
              <a:rPr lang="fr-FR" sz="1600" dirty="0">
                <a:solidFill>
                  <a:srgbClr val="448C27"/>
                </a:solidFill>
                <a:latin typeface="Consolas" panose="020B0609020204030204" pitchFamily="49" charset="0"/>
              </a:rPr>
              <a:t>l'ajout est effectué avec succès ... </a:t>
            </a:r>
            <a:r>
              <a:rPr lang="fr-FR" sz="1600" dirty="0">
                <a:solidFill>
                  <a:srgbClr val="777777"/>
                </a:solidFill>
                <a:latin typeface="Consolas" panose="020B0609020204030204" pitchFamily="49" charset="0"/>
              </a:rPr>
              <a:t>".$</a:t>
            </a:r>
            <a:r>
              <a:rPr lang="fr-FR" sz="1600" dirty="0">
                <a:solidFill>
                  <a:srgbClr val="7A3E9D"/>
                </a:solidFill>
                <a:latin typeface="Consolas" panose="020B0609020204030204" pitchFamily="49" charset="0"/>
              </a:rPr>
              <a:t>id</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207727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472608"/>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3"/>
            </a:pPr>
            <a:r>
              <a:rPr lang="fr-FR" sz="2200" b="1" dirty="0">
                <a:solidFill>
                  <a:srgbClr val="002060"/>
                </a:solidFill>
                <a:latin typeface="Times New Roman" panose="02020603050405020304" pitchFamily="18" charset="0"/>
                <a:cs typeface="Times New Roman" panose="02020603050405020304" pitchFamily="18" charset="0"/>
              </a:rPr>
              <a:t>Approfondir la programmation Laravel</a:t>
            </a:r>
            <a:endParaRPr lang="fr-FR" sz="22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startAt="2"/>
            </a:pPr>
            <a:r>
              <a:rPr lang="fr-FR" sz="1900" dirty="0">
                <a:solidFill>
                  <a:srgbClr val="C00000"/>
                </a:solidFill>
                <a:latin typeface="Times New Roman" panose="02020603050405020304" pitchFamily="18" charset="0"/>
                <a:cs typeface="Times New Roman" panose="02020603050405020304" pitchFamily="18" charset="0"/>
              </a:rPr>
              <a:t>Interagir avec la base de données</a:t>
            </a:r>
            <a:endParaRPr lang="fr-FR" sz="1900" b="1" dirty="0">
              <a:solidFill>
                <a:srgbClr val="00B050"/>
              </a:solidFill>
              <a:latin typeface="Times New Roman" panose="02020603050405020304" pitchFamily="18" charset="0"/>
              <a:cs typeface="Times New Roman" panose="02020603050405020304" pitchFamily="18" charset="0"/>
            </a:endParaRPr>
          </a:p>
          <a:p>
            <a:pPr marL="514350" lvl="1" indent="0" algn="ctr">
              <a:buNone/>
            </a:pPr>
            <a:r>
              <a:rPr lang="fr-FR" sz="2200" b="1" dirty="0">
                <a:solidFill>
                  <a:srgbClr val="0070C0"/>
                </a:solidFill>
                <a:latin typeface="Times New Roman" panose="02020603050405020304" pitchFamily="18" charset="0"/>
                <a:cs typeface="Times New Roman" panose="02020603050405020304" pitchFamily="18" charset="0"/>
              </a:rPr>
              <a:t>Générateur de requêtes (</a:t>
            </a:r>
            <a:r>
              <a:rPr lang="fr-FR" sz="2200" b="1" dirty="0" err="1">
                <a:solidFill>
                  <a:srgbClr val="0070C0"/>
                </a:solidFill>
                <a:latin typeface="Times New Roman" panose="02020603050405020304" pitchFamily="18" charset="0"/>
                <a:cs typeface="Times New Roman" panose="02020603050405020304" pitchFamily="18" charset="0"/>
              </a:rPr>
              <a:t>Query</a:t>
            </a:r>
            <a:r>
              <a:rPr lang="fr-FR" sz="2200" b="1" dirty="0">
                <a:solidFill>
                  <a:srgbClr val="0070C0"/>
                </a:solidFill>
                <a:latin typeface="Times New Roman" panose="02020603050405020304" pitchFamily="18" charset="0"/>
                <a:cs typeface="Times New Roman" panose="02020603050405020304" pitchFamily="18" charset="0"/>
              </a:rPr>
              <a:t> Builder) </a:t>
            </a:r>
          </a:p>
          <a:p>
            <a:pPr marL="514350" lvl="1" indent="0">
              <a:buNone/>
            </a:pPr>
            <a:r>
              <a:rPr lang="fr-FR" sz="2200" dirty="0">
                <a:solidFill>
                  <a:srgbClr val="C00000"/>
                </a:solidFill>
                <a:latin typeface="Times New Roman" panose="02020603050405020304" pitchFamily="18" charset="0"/>
                <a:cs typeface="Times New Roman" panose="02020603050405020304" pitchFamily="18" charset="0"/>
              </a:rPr>
              <a:t>Insert, Update et </a:t>
            </a:r>
            <a:r>
              <a:rPr lang="fr-FR" sz="2200" dirty="0" err="1">
                <a:solidFill>
                  <a:srgbClr val="C00000"/>
                </a:solidFill>
                <a:latin typeface="Times New Roman" panose="02020603050405020304" pitchFamily="18" charset="0"/>
                <a:cs typeface="Times New Roman" panose="02020603050405020304" pitchFamily="18" charset="0"/>
              </a:rPr>
              <a:t>Delete</a:t>
            </a:r>
            <a:endParaRPr lang="fr-FR" sz="2200" dirty="0">
              <a:solidFill>
                <a:srgbClr val="C00000"/>
              </a:solidFill>
              <a:latin typeface="Times New Roman" panose="02020603050405020304" pitchFamily="18" charset="0"/>
              <a:cs typeface="Times New Roman" panose="02020603050405020304" pitchFamily="18" charset="0"/>
            </a:endParaRPr>
          </a:p>
          <a:p>
            <a:pPr marL="400050" lvl="1" indent="0">
              <a:buNone/>
            </a:pPr>
            <a:r>
              <a:rPr lang="fr-FR" sz="2000" dirty="0">
                <a:solidFill>
                  <a:schemeClr val="tx1"/>
                </a:solidFill>
                <a:latin typeface="Times New Roman" panose="02020603050405020304" pitchFamily="18" charset="0"/>
                <a:cs typeface="Times New Roman" panose="02020603050405020304" pitchFamily="18" charset="0"/>
              </a:rPr>
              <a:t>La méthode </a:t>
            </a:r>
            <a:r>
              <a:rPr lang="fr-FR" sz="2000" b="1" dirty="0">
                <a:solidFill>
                  <a:srgbClr val="AA3731"/>
                </a:solidFill>
                <a:latin typeface="Consolas" panose="020B0609020204030204" pitchFamily="49" charset="0"/>
              </a:rPr>
              <a:t>update() </a:t>
            </a:r>
            <a:r>
              <a:rPr lang="fr-FR" sz="2000" dirty="0">
                <a:solidFill>
                  <a:schemeClr val="tx1"/>
                </a:solidFill>
                <a:latin typeface="Times New Roman" panose="02020603050405020304" pitchFamily="18" charset="0"/>
                <a:cs typeface="Times New Roman" panose="02020603050405020304" pitchFamily="18" charset="0"/>
              </a:rPr>
              <a:t>permet de mettre à jour des données. </a:t>
            </a: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a:p>
            <a:pPr marL="400050" lvl="1" indent="0">
              <a:buNone/>
            </a:pPr>
            <a:endParaRPr lang="fr-FR" sz="2200" dirty="0">
              <a:solidFill>
                <a:schemeClr val="tx1"/>
              </a:solidFill>
              <a:latin typeface="Times New Roman" panose="02020603050405020304" pitchFamily="18" charset="0"/>
              <a:cs typeface="Times New Roman" panose="02020603050405020304" pitchFamily="18" charset="0"/>
            </a:endParaRPr>
          </a:p>
        </p:txBody>
      </p:sp>
      <p:sp>
        <p:nvSpPr>
          <p:cNvPr id="6" name="Rectangle : coins arrondis 5">
            <a:extLst>
              <a:ext uri="{FF2B5EF4-FFF2-40B4-BE49-F238E27FC236}">
                <a16:creationId xmlns:a16="http://schemas.microsoft.com/office/drawing/2014/main" xmlns="" id="{B0B08269-0CBB-43AC-A5C0-F2B4F30462D6}"/>
              </a:ext>
            </a:extLst>
          </p:cNvPr>
          <p:cNvSpPr/>
          <p:nvPr/>
        </p:nvSpPr>
        <p:spPr>
          <a:xfrm>
            <a:off x="570384" y="3356992"/>
            <a:ext cx="7818040" cy="2664296"/>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r>
              <a:rPr lang="fr-FR" sz="1600" dirty="0">
                <a:solidFill>
                  <a:srgbClr val="4B69C6"/>
                </a:solidFill>
                <a:latin typeface="Consolas" panose="020B0609020204030204" pitchFamily="49" charset="0"/>
              </a:rPr>
              <a:t>public</a:t>
            </a:r>
            <a:r>
              <a:rPr lang="fr-FR" sz="1600" dirty="0">
                <a:solidFill>
                  <a:srgbClr val="333333"/>
                </a:solidFill>
                <a:latin typeface="Consolas" panose="020B0609020204030204" pitchFamily="49" charset="0"/>
              </a:rPr>
              <a:t> </a:t>
            </a:r>
            <a:r>
              <a:rPr lang="fr-FR" sz="1600" dirty="0" err="1">
                <a:solidFill>
                  <a:srgbClr val="7A3E9D"/>
                </a:solidFill>
                <a:latin typeface="Consolas" panose="020B0609020204030204" pitchFamily="49" charset="0"/>
              </a:rPr>
              <a:t>function</a:t>
            </a:r>
            <a:r>
              <a:rPr lang="fr-FR" sz="1600" dirty="0">
                <a:solidFill>
                  <a:srgbClr val="333333"/>
                </a:solidFill>
                <a:latin typeface="Consolas" panose="020B0609020204030204" pitchFamily="49" charset="0"/>
              </a:rPr>
              <a:t> </a:t>
            </a:r>
            <a:r>
              <a:rPr lang="fr-FR" sz="1600" b="1" dirty="0">
                <a:solidFill>
                  <a:srgbClr val="AA3731"/>
                </a:solidFill>
                <a:latin typeface="Consolas" panose="020B0609020204030204" pitchFamily="49" charset="0"/>
              </a:rPr>
              <a:t>update</a:t>
            </a:r>
            <a:r>
              <a:rPr lang="fr-FR" sz="1600" dirty="0">
                <a:solidFill>
                  <a:srgbClr val="777777"/>
                </a:solidFill>
                <a:latin typeface="Consolas" panose="020B0609020204030204" pitchFamily="49" charset="0"/>
              </a:rPr>
              <a:t>(</a:t>
            </a:r>
            <a:r>
              <a:rPr lang="fr-FR" sz="1600" b="1" dirty="0" err="1">
                <a:solidFill>
                  <a:srgbClr val="7A3E9D"/>
                </a:solidFill>
                <a:latin typeface="Consolas" panose="020B0609020204030204" pitchFamily="49" charset="0"/>
              </a:rPr>
              <a:t>Request</a:t>
            </a:r>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r>
              <a:rPr lang="fr-FR" sz="1600" dirty="0" err="1">
                <a:solidFill>
                  <a:srgbClr val="7A3E9D"/>
                </a:solidFill>
                <a:latin typeface="Consolas" panose="020B0609020204030204" pitchFamily="49" charset="0"/>
              </a:rPr>
              <a:t>request</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r>
            <a:br>
              <a:rPr lang="fr-FR" sz="1600" dirty="0">
                <a:solidFill>
                  <a:srgbClr val="333333"/>
                </a:solidFill>
                <a:latin typeface="Consolas" panose="020B0609020204030204" pitchFamily="49" charset="0"/>
              </a:rPr>
            </a:br>
            <a:r>
              <a:rPr lang="fr-FR" sz="1600" dirty="0">
                <a:solidFill>
                  <a:srgbClr val="333333"/>
                </a:solidFill>
                <a:latin typeface="Consolas" panose="020B0609020204030204" pitchFamily="49" charset="0"/>
              </a:rPr>
              <a:t>      </a:t>
            </a:r>
            <a:r>
              <a:rPr lang="fr-FR" sz="1600" b="1" dirty="0">
                <a:solidFill>
                  <a:srgbClr val="7A3E9D"/>
                </a:solidFill>
                <a:latin typeface="Consolas" panose="020B0609020204030204" pitchFamily="49" charset="0"/>
              </a:rPr>
              <a:t>DB</a:t>
            </a:r>
            <a:r>
              <a:rPr lang="fr-FR" sz="1600" dirty="0">
                <a:solidFill>
                  <a:srgbClr val="777777"/>
                </a:solidFill>
                <a:latin typeface="Consolas" panose="020B0609020204030204" pitchFamily="49" charset="0"/>
              </a:rPr>
              <a:t>::</a:t>
            </a:r>
            <a:r>
              <a:rPr lang="fr-FR" sz="1600" b="1" dirty="0">
                <a:solidFill>
                  <a:srgbClr val="AA3731"/>
                </a:solidFill>
                <a:latin typeface="Consolas" panose="020B0609020204030204" pitchFamily="49" charset="0"/>
              </a:rPr>
              <a:t>table</a:t>
            </a:r>
            <a:r>
              <a:rPr lang="fr-FR" sz="1600" dirty="0">
                <a:solidFill>
                  <a:srgbClr val="777777"/>
                </a:solidFill>
                <a:latin typeface="Consolas" panose="020B0609020204030204" pitchFamily="49" charset="0"/>
              </a:rPr>
              <a:t>('</a:t>
            </a:r>
            <a:r>
              <a:rPr lang="fr-FR" sz="1600" dirty="0">
                <a:solidFill>
                  <a:srgbClr val="448C27"/>
                </a:solidFill>
                <a:latin typeface="Consolas" panose="020B0609020204030204" pitchFamily="49" charset="0"/>
              </a:rPr>
              <a:t>stagiaires</a:t>
            </a:r>
            <a:r>
              <a:rPr lang="fr-FR" sz="1600" dirty="0">
                <a:solidFill>
                  <a:srgbClr val="777777"/>
                </a:solidFill>
                <a:latin typeface="Consolas" panose="020B0609020204030204" pitchFamily="49" charset="0"/>
              </a:rPr>
              <a:t>')-&gt;</a:t>
            </a:r>
            <a:r>
              <a:rPr lang="fr-FR" sz="1600" b="1" dirty="0" err="1">
                <a:solidFill>
                  <a:srgbClr val="AA3731"/>
                </a:solidFill>
                <a:latin typeface="Consolas" panose="020B0609020204030204" pitchFamily="49" charset="0"/>
              </a:rPr>
              <a:t>where</a:t>
            </a:r>
            <a:r>
              <a:rPr lang="fr-FR" sz="1600" dirty="0">
                <a:solidFill>
                  <a:srgbClr val="777777"/>
                </a:solidFill>
                <a:latin typeface="Consolas" panose="020B0609020204030204" pitchFamily="49" charset="0"/>
              </a:rPr>
              <a:t>('</a:t>
            </a:r>
            <a:r>
              <a:rPr lang="fr-FR" sz="1600" dirty="0">
                <a:solidFill>
                  <a:srgbClr val="448C27"/>
                </a:solidFill>
                <a:latin typeface="Consolas" panose="020B0609020204030204" pitchFamily="49" charset="0"/>
              </a:rPr>
              <a:t>id</a:t>
            </a:r>
            <a:r>
              <a:rPr lang="fr-FR" sz="1600" dirty="0">
                <a:solidFill>
                  <a:srgbClr val="777777"/>
                </a:solidFill>
                <a:latin typeface="Consolas" panose="020B0609020204030204" pitchFamily="49" charset="0"/>
              </a:rPr>
              <a:t>',$</a:t>
            </a:r>
            <a:r>
              <a:rPr lang="fr-FR" sz="1600" dirty="0" err="1">
                <a:solidFill>
                  <a:srgbClr val="7A3E9D"/>
                </a:solidFill>
                <a:latin typeface="Consolas" panose="020B0609020204030204" pitchFamily="49" charset="0"/>
              </a:rPr>
              <a:t>request</a:t>
            </a:r>
            <a:r>
              <a:rPr lang="fr-FR" sz="1600" dirty="0">
                <a:solidFill>
                  <a:srgbClr val="777777"/>
                </a:solidFill>
                <a:latin typeface="Consolas" panose="020B0609020204030204" pitchFamily="49" charset="0"/>
              </a:rPr>
              <a:t>-&gt;</a:t>
            </a:r>
            <a:r>
              <a:rPr lang="fr-FR" sz="1600" dirty="0">
                <a:solidFill>
                  <a:srgbClr val="7A3E9D"/>
                </a:solidFill>
                <a:latin typeface="Consolas" panose="020B0609020204030204" pitchFamily="49" charset="0"/>
              </a:rPr>
              <a:t>id</a:t>
            </a:r>
            <a:r>
              <a:rPr lang="fr-FR" sz="1600" dirty="0">
                <a:solidFill>
                  <a:srgbClr val="777777"/>
                </a:solidFill>
                <a:latin typeface="Consolas" panose="020B0609020204030204" pitchFamily="49" charset="0"/>
              </a:rPr>
              <a:t>)-&gt;</a:t>
            </a:r>
            <a:r>
              <a:rPr lang="fr-FR" sz="1600" b="1" dirty="0">
                <a:solidFill>
                  <a:srgbClr val="AA3731"/>
                </a:solidFill>
                <a:latin typeface="Consolas" panose="020B0609020204030204" pitchFamily="49" charset="0"/>
              </a:rPr>
              <a:t>update</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r>
              <a:rPr lang="fr-FR" sz="1600" dirty="0">
                <a:solidFill>
                  <a:srgbClr val="448C27"/>
                </a:solidFill>
                <a:latin typeface="Consolas" panose="020B0609020204030204" pitchFamily="49" charset="0"/>
              </a:rPr>
              <a:t>nom</a:t>
            </a:r>
            <a:r>
              <a:rPr lang="fr-FR" sz="1600" dirty="0">
                <a:solidFill>
                  <a:srgbClr val="777777"/>
                </a:solidFill>
                <a:latin typeface="Consolas" panose="020B0609020204030204" pitchFamily="49" charset="0"/>
              </a:rPr>
              <a:t>'=&gt;$</a:t>
            </a:r>
            <a:r>
              <a:rPr lang="fr-FR" sz="1600" dirty="0" err="1">
                <a:solidFill>
                  <a:srgbClr val="7A3E9D"/>
                </a:solidFill>
                <a:latin typeface="Consolas" panose="020B0609020204030204" pitchFamily="49" charset="0"/>
              </a:rPr>
              <a:t>request</a:t>
            </a:r>
            <a:r>
              <a:rPr lang="fr-FR" sz="1600" dirty="0">
                <a:solidFill>
                  <a:srgbClr val="777777"/>
                </a:solidFill>
                <a:latin typeface="Consolas" panose="020B0609020204030204" pitchFamily="49" charset="0"/>
              </a:rPr>
              <a:t>-&gt;</a:t>
            </a:r>
            <a:r>
              <a:rPr lang="fr-FR" sz="1600" dirty="0">
                <a:solidFill>
                  <a:srgbClr val="7A3E9D"/>
                </a:solidFill>
                <a:latin typeface="Consolas" panose="020B0609020204030204" pitchFamily="49" charset="0"/>
              </a:rPr>
              <a:t>nom</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r>
              <a:rPr lang="fr-FR" sz="1600" dirty="0" err="1">
                <a:solidFill>
                  <a:srgbClr val="448C27"/>
                </a:solidFill>
                <a:latin typeface="Consolas" panose="020B0609020204030204" pitchFamily="49" charset="0"/>
              </a:rPr>
              <a:t>prenom</a:t>
            </a:r>
            <a:r>
              <a:rPr lang="fr-FR" sz="1600" dirty="0">
                <a:solidFill>
                  <a:srgbClr val="777777"/>
                </a:solidFill>
                <a:latin typeface="Consolas" panose="020B0609020204030204" pitchFamily="49" charset="0"/>
              </a:rPr>
              <a:t>'=&gt;$</a:t>
            </a:r>
            <a:r>
              <a:rPr lang="fr-FR" sz="1600" dirty="0" err="1">
                <a:solidFill>
                  <a:srgbClr val="7A3E9D"/>
                </a:solidFill>
                <a:latin typeface="Consolas" panose="020B0609020204030204" pitchFamily="49" charset="0"/>
              </a:rPr>
              <a:t>request</a:t>
            </a:r>
            <a:r>
              <a:rPr lang="fr-FR" sz="1600" dirty="0">
                <a:solidFill>
                  <a:srgbClr val="777777"/>
                </a:solidFill>
                <a:latin typeface="Consolas" panose="020B0609020204030204" pitchFamily="49" charset="0"/>
              </a:rPr>
              <a:t>-&gt;</a:t>
            </a:r>
            <a:r>
              <a:rPr lang="fr-FR" sz="1600" dirty="0" err="1">
                <a:solidFill>
                  <a:srgbClr val="7A3E9D"/>
                </a:solidFill>
                <a:latin typeface="Consolas" panose="020B0609020204030204" pitchFamily="49" charset="0"/>
              </a:rPr>
              <a:t>prenom</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r>
              <a:rPr lang="fr-FR" sz="1600" dirty="0" err="1">
                <a:solidFill>
                  <a:srgbClr val="448C27"/>
                </a:solidFill>
                <a:latin typeface="Consolas" panose="020B0609020204030204" pitchFamily="49" charset="0"/>
              </a:rPr>
              <a:t>age</a:t>
            </a:r>
            <a:r>
              <a:rPr lang="fr-FR" sz="1600" dirty="0">
                <a:solidFill>
                  <a:srgbClr val="777777"/>
                </a:solidFill>
                <a:latin typeface="Consolas" panose="020B0609020204030204" pitchFamily="49" charset="0"/>
              </a:rPr>
              <a:t>'=&gt;$</a:t>
            </a:r>
            <a:r>
              <a:rPr lang="fr-FR" sz="1600" dirty="0" err="1">
                <a:solidFill>
                  <a:srgbClr val="7A3E9D"/>
                </a:solidFill>
                <a:latin typeface="Consolas" panose="020B0609020204030204" pitchFamily="49" charset="0"/>
              </a:rPr>
              <a:t>request</a:t>
            </a:r>
            <a:r>
              <a:rPr lang="fr-FR" sz="1600" dirty="0">
                <a:solidFill>
                  <a:srgbClr val="777777"/>
                </a:solidFill>
                <a:latin typeface="Consolas" panose="020B0609020204030204" pitchFamily="49" charset="0"/>
              </a:rPr>
              <a:t>-&gt;</a:t>
            </a:r>
            <a:r>
              <a:rPr lang="fr-FR" sz="1600" dirty="0" err="1">
                <a:solidFill>
                  <a:srgbClr val="7A3E9D"/>
                </a:solidFill>
                <a:latin typeface="Consolas" panose="020B0609020204030204" pitchFamily="49" charset="0"/>
              </a:rPr>
              <a:t>age</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4B69C6"/>
                </a:solidFill>
                <a:latin typeface="Consolas" panose="020B0609020204030204" pitchFamily="49" charset="0"/>
              </a:rPr>
              <a:t>return</a:t>
            </a:r>
            <a:r>
              <a:rPr lang="fr-FR" sz="1600" dirty="0">
                <a:solidFill>
                  <a:srgbClr val="333333"/>
                </a:solidFill>
                <a:latin typeface="Consolas" panose="020B0609020204030204" pitchFamily="49" charset="0"/>
              </a:rPr>
              <a:t> </a:t>
            </a:r>
            <a:r>
              <a:rPr lang="fr-FR" sz="1600" b="1" dirty="0" err="1">
                <a:solidFill>
                  <a:srgbClr val="AA3731"/>
                </a:solidFill>
                <a:latin typeface="Consolas" panose="020B0609020204030204" pitchFamily="49" charset="0"/>
              </a:rPr>
              <a:t>response</a:t>
            </a:r>
            <a:r>
              <a:rPr lang="fr-FR" sz="1600" dirty="0">
                <a:solidFill>
                  <a:srgbClr val="777777"/>
                </a:solidFill>
                <a:latin typeface="Consolas" panose="020B0609020204030204" pitchFamily="49" charset="0"/>
              </a:rPr>
              <a:t>("</a:t>
            </a:r>
            <a:r>
              <a:rPr lang="fr-FR" sz="1600" dirty="0">
                <a:solidFill>
                  <a:srgbClr val="448C27"/>
                </a:solidFill>
                <a:latin typeface="Consolas" panose="020B0609020204030204" pitchFamily="49" charset="0"/>
              </a:rPr>
              <a:t>la mise à jour est effectué avec succès ... </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a:p>
            <a:r>
              <a:rPr lang="fr-FR" sz="1600" dirty="0">
                <a:solidFill>
                  <a:srgbClr val="333333"/>
                </a:solidFill>
                <a:latin typeface="Consolas" panose="020B0609020204030204" pitchFamily="49" charset="0"/>
              </a:rPr>
              <a:t>    </a:t>
            </a:r>
            <a:r>
              <a:rPr lang="fr-FR" sz="1600" dirty="0">
                <a:solidFill>
                  <a:srgbClr val="777777"/>
                </a:solidFill>
                <a:latin typeface="Consolas" panose="020B0609020204030204" pitchFamily="49" charset="0"/>
              </a:rPr>
              <a:t>}</a:t>
            </a:r>
            <a:endParaRPr lang="fr-FR" sz="16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28714819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2137</TotalTime>
  <Words>952</Words>
  <Application>Microsoft Office PowerPoint</Application>
  <PresentationFormat>Affichage à l'écran (4:3)</PresentationFormat>
  <Paragraphs>226</Paragraphs>
  <Slides>15</Slides>
  <Notes>0</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15</vt:i4>
      </vt:variant>
    </vt:vector>
  </HeadingPairs>
  <TitlesOfParts>
    <vt:vector size="24" baseType="lpstr">
      <vt:lpstr>Angsana New</vt:lpstr>
      <vt:lpstr>Arial</vt:lpstr>
      <vt:lpstr>Calibri</vt:lpstr>
      <vt:lpstr>Consolas</vt:lpstr>
      <vt:lpstr>inherit</vt:lpstr>
      <vt:lpstr>Source Code Pro</vt:lpstr>
      <vt:lpstr>Times New Roman</vt:lpstr>
      <vt:lpstr>Wingdings</vt:lpstr>
      <vt:lpstr>Thème Office</vt:lpstr>
      <vt:lpstr>Présentation PowerPoint</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 DOT NET Langage VB.NET Réalisé par M. Hamid Belyazidi Année Scolaire 2011/2012 </dc:title>
  <dc:creator>Belyazidi</dc:creator>
  <cp:lastModifiedBy>pc</cp:lastModifiedBy>
  <cp:revision>269</cp:revision>
  <dcterms:created xsi:type="dcterms:W3CDTF">2011-10-01T12:57:10Z</dcterms:created>
  <dcterms:modified xsi:type="dcterms:W3CDTF">2023-03-23T09:15:53Z</dcterms:modified>
</cp:coreProperties>
</file>