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2" r:id="rId4"/>
    <p:sldId id="323" r:id="rId5"/>
    <p:sldId id="324" r:id="rId6"/>
    <p:sldId id="334" r:id="rId7"/>
    <p:sldId id="335" r:id="rId8"/>
    <p:sldId id="336" r:id="rId9"/>
    <p:sldId id="337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23/03/2023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23/03/2023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23/03/2023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D4C85-A4FC-445A-8CEF-D1C520D6A608}" type="datetimeFigureOut">
              <a:rPr lang="fr-FR" smtClean="0"/>
              <a:pPr/>
              <a:t>23/03/2023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27249-2045-409D-A865-90E3C3AB83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xmlns="" id="{83837E31-76B9-4358-BD34-E36AC93E87F7}"/>
              </a:ext>
            </a:extLst>
          </p:cNvPr>
          <p:cNvSpPr/>
          <p:nvPr/>
        </p:nvSpPr>
        <p:spPr>
          <a:xfrm>
            <a:off x="1835696" y="1239295"/>
            <a:ext cx="5472608" cy="7837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/>
          <a:lstStyle/>
          <a:p>
            <a:pPr marL="514350" indent="-514350">
              <a:buNone/>
            </a:pPr>
            <a:endParaRPr lang="fr-FR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fr-FR" dirty="0"/>
          </a:p>
        </p:txBody>
      </p:sp>
      <p:pic>
        <p:nvPicPr>
          <p:cNvPr id="1032" name="Picture 8" descr="Why Laravel is best PHP framework in 2020? - CloudOnHire">
            <a:extLst>
              <a:ext uri="{FF2B5EF4-FFF2-40B4-BE49-F238E27FC236}">
                <a16:creationId xmlns:a16="http://schemas.microsoft.com/office/drawing/2014/main" xmlns="" id="{48799C01-C797-4001-A763-F0E7CF3EA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2" y="2152930"/>
            <a:ext cx="7486656" cy="374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27108DB9-4B51-4327-BAA9-34CE9E2C27A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5113"/>
            <a:ext cx="864096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E213D3-8E98-4129-BEC2-FBE648C34139}"/>
              </a:ext>
            </a:extLst>
          </p:cNvPr>
          <p:cNvSpPr/>
          <p:nvPr/>
        </p:nvSpPr>
        <p:spPr>
          <a:xfrm>
            <a:off x="6784214" y="148206"/>
            <a:ext cx="2186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i="1" dirty="0">
                <a:latin typeface="Angsana New" pitchFamily="18" charset="-34"/>
                <a:cs typeface="Angsana New" pitchFamily="18" charset="-34"/>
              </a:rPr>
              <a:t>Année de formation :2022/2023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7A9E4E8-707B-4C64-92ED-A5F3701B082E}"/>
              </a:ext>
            </a:extLst>
          </p:cNvPr>
          <p:cNvSpPr/>
          <p:nvPr/>
        </p:nvSpPr>
        <p:spPr>
          <a:xfrm>
            <a:off x="1879100" y="1423974"/>
            <a:ext cx="5328592" cy="4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Développer en back-end</a:t>
            </a:r>
            <a:endParaRPr lang="fr-FR" sz="24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46F5AEB-5EF8-495E-97C3-D51D6A6A9F31}"/>
              </a:ext>
            </a:extLst>
          </p:cNvPr>
          <p:cNvSpPr/>
          <p:nvPr/>
        </p:nvSpPr>
        <p:spPr>
          <a:xfrm>
            <a:off x="5220072" y="5096216"/>
            <a:ext cx="2850852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/>
              <a:t>Validation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Découvrir le Framework PHP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Découvrir les notions fondamentales des </a:t>
            </a:r>
            <a:r>
              <a:rPr lang="fr-F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Préparer l’environnement de Laravel</a:t>
            </a: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 avec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Connaître les fondements du modèle MVC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Maîtriser le Framework Laravel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Gérer la sécurité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Prendre en charge les tests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Administrer un site à l’aide d’un CMS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les éléments essentiels d’un CMS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Personnaliser graphiquement un site à l’aide d’un CMS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les outils avancés d’un CMS</a:t>
            </a:r>
          </a:p>
          <a:p>
            <a:pPr marL="0" lvl="1" indent="0">
              <a:buNone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lvl="0" indent="-457200">
              <a:buFont typeface="+mj-lt"/>
              <a:buAutoNum type="alphaUcPeriod"/>
            </a:pPr>
            <a:endParaRPr lang="fr-FR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874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UcPeriod" startAt="2"/>
            </a:pPr>
            <a:r>
              <a:rPr lang="fr-FR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 avec Laravel</a:t>
            </a:r>
            <a:endParaRPr lang="fr-FR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Connaître les fondements du modèle MVC</a:t>
            </a:r>
            <a:r>
              <a:rPr lang="fr-FR" dirty="0"/>
              <a:t> </a:t>
            </a: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Gestion du routage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des Middleware (définition, enregistrement, paramétrage, terminate)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CSRF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des contrôleurs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des requêtes http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des réponses http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des vues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Création des Template Blade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Génération d’URL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des sessions HTTP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des données d’entrée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Gestion des erreurs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Journalisation (logging)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+mj-lt"/>
              <a:buAutoNum type="arabicPeriod"/>
            </a:pPr>
            <a:endParaRPr lang="fr-F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fr-FR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485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2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 avec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Connaître les fondements du modèle MVC</a:t>
            </a:r>
            <a:r>
              <a:rPr lang="fr-FR" sz="2000" dirty="0"/>
              <a:t> 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algn="ctr">
              <a:buNone/>
            </a:pPr>
            <a:r>
              <a:rPr lang="fr-FR" sz="2000" dirty="0">
                <a:solidFill>
                  <a:srgbClr val="00B0F0"/>
                </a:solidFill>
              </a:rPr>
              <a:t>Validation des données d’entrée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00B0F0"/>
                </a:solidFill>
              </a:rPr>
              <a:t>Introduction</a:t>
            </a:r>
          </a:p>
          <a:p>
            <a:pPr marL="400050" lvl="1" indent="0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validation est l'aspect le plus important lors de la conception d'une application. Il valide les données entrantes. En général on procède à une première validation </a:t>
            </a:r>
            <a:r>
              <a:rPr lang="fr-FR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côté client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éviter de faire des allers-retours avec le serveur. Mais quelle que soit la pertinence de cette validation côté client elle n’exonère pas d’une validation </a:t>
            </a:r>
            <a:r>
              <a:rPr lang="fr-FR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côté serveur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lvl="1" indent="0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vérifiera toujours les erreurs dans les données de session et les liera automatiquement à la vue si elles sont disponibles. Il est donc important de noter qu'une variable 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sera toujours disponible dans toutes vos vues à chaque requête, ce qui vous permet de supposer facilement que la variable 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toujours définie et peut être utilisée en toute sécurité.</a:t>
            </a:r>
          </a:p>
          <a:p>
            <a:pPr lvl="1" indent="-342900">
              <a:buFont typeface="+mj-lt"/>
              <a:buAutoNum type="arabicPeriod"/>
            </a:pPr>
            <a:endParaRPr lang="fr-F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fr-FR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C31826B-291A-4F1B-A1CB-DAE9FD27E5DC}"/>
              </a:ext>
            </a:extLst>
          </p:cNvPr>
          <p:cNvSpPr/>
          <p:nvPr/>
        </p:nvSpPr>
        <p:spPr>
          <a:xfrm>
            <a:off x="2843808" y="5949280"/>
            <a:ext cx="5688632" cy="518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00050" lvl="1" indent="0" algn="ctr">
              <a:buNone/>
            </a:pPr>
            <a:r>
              <a:rPr lang="fr-FR" sz="1600" b="1" i="1" dirty="0">
                <a:solidFill>
                  <a:srgbClr val="002060"/>
                </a:solidFill>
              </a:rPr>
              <a:t>On ne doit jamais faire confiance à des données qui arrivent sur le serveur </a:t>
            </a:r>
          </a:p>
        </p:txBody>
      </p:sp>
    </p:spTree>
    <p:extLst>
      <p:ext uri="{BB962C8B-B14F-4D97-AF65-F5344CB8AC3E}">
        <p14:creationId xmlns:p14="http://schemas.microsoft.com/office/powerpoint/2010/main" val="171264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2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 avec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Connaître les fondements du modèle MVC</a:t>
            </a:r>
            <a:r>
              <a:rPr lang="fr-FR" sz="2000" dirty="0"/>
              <a:t> 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algn="ctr">
              <a:buNone/>
            </a:pPr>
            <a:r>
              <a:rPr lang="fr-FR" sz="2000" dirty="0">
                <a:solidFill>
                  <a:srgbClr val="00B0F0"/>
                </a:solidFill>
              </a:rPr>
              <a:t>Validation des données d’entrée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00B0F0"/>
                </a:solidFill>
              </a:rPr>
              <a:t>Les messages en français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défaut les messages sont en anglais. 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avoir ces textes en français commencez par cette installation :</a:t>
            </a:r>
          </a:p>
          <a:p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Puis installez le français :</a:t>
            </a:r>
          </a:p>
          <a:p>
            <a:pPr marL="400050" lvl="1" indent="0">
              <a:buNone/>
            </a:pP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9DE2CAE-BFA0-494F-9384-11547DFCA322}"/>
              </a:ext>
            </a:extLst>
          </p:cNvPr>
          <p:cNvSpPr/>
          <p:nvPr/>
        </p:nvSpPr>
        <p:spPr>
          <a:xfrm>
            <a:off x="611560" y="3789040"/>
            <a:ext cx="7920880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-57150"/>
            <a:r>
              <a:rPr lang="fr-FR" dirty="0">
                <a:solidFill>
                  <a:srgbClr val="C00000"/>
                </a:solidFill>
                <a:latin typeface="Source Code Pro"/>
              </a:rPr>
              <a:t>composer </a:t>
            </a:r>
            <a:r>
              <a:rPr lang="fr-FR" dirty="0" err="1">
                <a:solidFill>
                  <a:srgbClr val="C00000"/>
                </a:solidFill>
                <a:latin typeface="Source Code Pro"/>
              </a:rPr>
              <a:t>require</a:t>
            </a:r>
            <a:r>
              <a:rPr lang="fr-FR" dirty="0">
                <a:solidFill>
                  <a:srgbClr val="C00000"/>
                </a:solidFill>
                <a:latin typeface="Source Code Pro"/>
              </a:rPr>
              <a:t> </a:t>
            </a:r>
            <a:r>
              <a:rPr lang="fr-FR" dirty="0" err="1">
                <a:solidFill>
                  <a:srgbClr val="C00000"/>
                </a:solidFill>
                <a:latin typeface="Source Code Pro"/>
              </a:rPr>
              <a:t>laravel-lang</a:t>
            </a:r>
            <a:r>
              <a:rPr lang="fr-FR" dirty="0">
                <a:solidFill>
                  <a:srgbClr val="C00000"/>
                </a:solidFill>
                <a:latin typeface="Source Code Pro"/>
              </a:rPr>
              <a:t>/</a:t>
            </a:r>
            <a:r>
              <a:rPr lang="fr-FR" dirty="0" err="1">
                <a:solidFill>
                  <a:srgbClr val="C00000"/>
                </a:solidFill>
                <a:latin typeface="Source Code Pro"/>
              </a:rPr>
              <a:t>publisher</a:t>
            </a:r>
            <a:r>
              <a:rPr lang="fr-FR" dirty="0">
                <a:solidFill>
                  <a:srgbClr val="C00000"/>
                </a:solidFill>
                <a:latin typeface="Source Code Pro"/>
              </a:rPr>
              <a:t> </a:t>
            </a:r>
            <a:r>
              <a:rPr lang="fr-FR" dirty="0" err="1">
                <a:solidFill>
                  <a:srgbClr val="C00000"/>
                </a:solidFill>
                <a:latin typeface="Source Code Pro"/>
              </a:rPr>
              <a:t>laravel-lang</a:t>
            </a:r>
            <a:r>
              <a:rPr lang="fr-FR" dirty="0">
                <a:solidFill>
                  <a:srgbClr val="C00000"/>
                </a:solidFill>
                <a:latin typeface="Source Code Pro"/>
              </a:rPr>
              <a:t>/</a:t>
            </a:r>
            <a:r>
              <a:rPr lang="fr-FR" dirty="0" err="1">
                <a:solidFill>
                  <a:srgbClr val="C00000"/>
                </a:solidFill>
                <a:latin typeface="Source Code Pro"/>
              </a:rPr>
              <a:t>lang</a:t>
            </a:r>
            <a:r>
              <a:rPr lang="fr-FR" dirty="0">
                <a:solidFill>
                  <a:srgbClr val="C00000"/>
                </a:solidFill>
                <a:latin typeface="Source Code Pro"/>
              </a:rPr>
              <a:t> </a:t>
            </a:r>
            <a:r>
              <a:rPr lang="fr-FR" dirty="0" err="1">
                <a:solidFill>
                  <a:srgbClr val="C00000"/>
                </a:solidFill>
                <a:latin typeface="Source Code Pro"/>
              </a:rPr>
              <a:t>laravel-lang</a:t>
            </a:r>
            <a:r>
              <a:rPr lang="fr-FR" dirty="0">
                <a:solidFill>
                  <a:srgbClr val="C00000"/>
                </a:solidFill>
                <a:latin typeface="Source Code Pro"/>
              </a:rPr>
              <a:t>/</a:t>
            </a:r>
            <a:r>
              <a:rPr lang="fr-FR" dirty="0" err="1">
                <a:solidFill>
                  <a:srgbClr val="C00000"/>
                </a:solidFill>
                <a:latin typeface="Source Code Pro"/>
              </a:rPr>
              <a:t>attributes</a:t>
            </a:r>
            <a:r>
              <a:rPr lang="fr-FR" dirty="0">
                <a:solidFill>
                  <a:srgbClr val="C00000"/>
                </a:solidFill>
                <a:latin typeface="Source Code Pro"/>
              </a:rPr>
              <a:t> –dev</a:t>
            </a:r>
          </a:p>
          <a:p>
            <a:pPr marL="400050" lvl="1" indent="0">
              <a:buNone/>
            </a:pPr>
            <a:endParaRPr lang="fr-FR" sz="1600" dirty="0">
              <a:solidFill>
                <a:srgbClr val="00B0F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E18B47A-DC51-42BA-9C15-8804EE2B18E7}"/>
              </a:ext>
            </a:extLst>
          </p:cNvPr>
          <p:cNvSpPr/>
          <p:nvPr/>
        </p:nvSpPr>
        <p:spPr>
          <a:xfrm>
            <a:off x="611560" y="5157192"/>
            <a:ext cx="79208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-57150"/>
            <a:r>
              <a:rPr lang="fr-FR" dirty="0">
                <a:solidFill>
                  <a:srgbClr val="C00000"/>
                </a:solidFill>
                <a:latin typeface="Source Code Pro"/>
              </a:rPr>
              <a:t>php artisan </a:t>
            </a:r>
            <a:r>
              <a:rPr lang="fr-FR" dirty="0" err="1">
                <a:solidFill>
                  <a:srgbClr val="C00000"/>
                </a:solidFill>
                <a:latin typeface="Source Code Pro"/>
              </a:rPr>
              <a:t>lang:add</a:t>
            </a:r>
            <a:r>
              <a:rPr lang="fr-FR" dirty="0">
                <a:solidFill>
                  <a:srgbClr val="C00000"/>
                </a:solidFill>
                <a:latin typeface="Source Code Pro"/>
              </a:rPr>
              <a:t> </a:t>
            </a:r>
            <a:r>
              <a:rPr lang="fr-FR" dirty="0" err="1">
                <a:solidFill>
                  <a:srgbClr val="C00000"/>
                </a:solidFill>
                <a:latin typeface="Source Code Pro"/>
              </a:rPr>
              <a:t>fr</a:t>
            </a:r>
            <a:endParaRPr lang="fr-FR" dirty="0">
              <a:solidFill>
                <a:srgbClr val="C00000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8358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2"/>
            </a:pPr>
            <a:r>
              <a:rPr lang="fr-FR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 avec Laravel</a:t>
            </a:r>
            <a:endParaRPr lang="fr-FR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Connaître les fondements du modèle MVC</a:t>
            </a:r>
            <a:r>
              <a:rPr lang="fr-FR" dirty="0"/>
              <a:t> </a:t>
            </a: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algn="ctr">
              <a:buNone/>
            </a:pPr>
            <a:r>
              <a:rPr lang="fr-FR" sz="2400" dirty="0">
                <a:solidFill>
                  <a:srgbClr val="00B0F0"/>
                </a:solidFill>
              </a:rPr>
              <a:t>Validation des données d’entrée</a:t>
            </a:r>
          </a:p>
          <a:p>
            <a:pPr marL="400050" lvl="1" indent="0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méthode : </a:t>
            </a:r>
            <a:r>
              <a:rPr lang="fr-FR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endParaRPr lang="fr-FR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xmlns="" id="{461DA2F9-3ED6-4D80-8899-930CF37C2EF2}"/>
              </a:ext>
            </a:extLst>
          </p:cNvPr>
          <p:cNvSpPr/>
          <p:nvPr/>
        </p:nvSpPr>
        <p:spPr>
          <a:xfrm>
            <a:off x="719572" y="3140968"/>
            <a:ext cx="7704856" cy="33266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insert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fr-FR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Request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request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request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validate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([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solidFill>
                  <a:srgbClr val="448C27"/>
                </a:solidFill>
                <a:latin typeface="Consolas" panose="020B0609020204030204" pitchFamily="49" charset="0"/>
              </a:rPr>
              <a:t>nom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'=&gt;'</a:t>
            </a:r>
            <a:r>
              <a:rPr lang="fr-FR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required|unique:stagiaires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prenom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'=&gt;'</a:t>
            </a:r>
            <a:r>
              <a:rPr lang="fr-FR" sz="1600" dirty="0">
                <a:solidFill>
                  <a:srgbClr val="448C27"/>
                </a:solidFill>
                <a:latin typeface="Consolas" panose="020B0609020204030204" pitchFamily="49" charset="0"/>
              </a:rPr>
              <a:t>required|max:40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'=&gt;'</a:t>
            </a:r>
            <a:r>
              <a:rPr lang="fr-FR" sz="1600" dirty="0">
                <a:solidFill>
                  <a:srgbClr val="448C27"/>
                </a:solidFill>
                <a:latin typeface="Consolas" panose="020B0609020204030204" pitchFamily="49" charset="0"/>
              </a:rPr>
              <a:t>required|between:17,30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]);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DB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table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fr-FR" sz="1600" dirty="0">
                <a:solidFill>
                  <a:srgbClr val="448C27"/>
                </a:solidFill>
                <a:latin typeface="Consolas" panose="020B0609020204030204" pitchFamily="49" charset="0"/>
              </a:rPr>
              <a:t>stagiaires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')-&gt;</a:t>
            </a:r>
            <a:r>
              <a:rPr lang="fr-FR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insert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([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solidFill>
                  <a:srgbClr val="448C27"/>
                </a:solidFill>
                <a:latin typeface="Consolas" panose="020B0609020204030204" pitchFamily="49" charset="0"/>
              </a:rPr>
              <a:t>nom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'=&gt;$</a:t>
            </a:r>
            <a:r>
              <a:rPr lang="fr-FR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request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sz="1600" dirty="0">
                <a:solidFill>
                  <a:srgbClr val="7A3E9D"/>
                </a:solidFill>
                <a:latin typeface="Consolas" panose="020B0609020204030204" pitchFamily="49" charset="0"/>
              </a:rPr>
              <a:t>nom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prenom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'=&gt;$</a:t>
            </a:r>
            <a:r>
              <a:rPr lang="fr-FR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request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prenom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'=&gt;$</a:t>
            </a:r>
            <a:r>
              <a:rPr lang="fr-FR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request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age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]);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sz="16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redirect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()-&gt;</a:t>
            </a:r>
            <a:r>
              <a:rPr lang="fr-FR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route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fr-FR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stagiaire.index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06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2"/>
            </a:pPr>
            <a:r>
              <a:rPr lang="fr-FR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 avec Laravel</a:t>
            </a:r>
            <a:endParaRPr lang="fr-FR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Connaître les fondements du modèle MVC</a:t>
            </a:r>
            <a:r>
              <a:rPr lang="fr-FR" dirty="0"/>
              <a:t> </a:t>
            </a: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algn="ctr">
              <a:buNone/>
            </a:pPr>
            <a:r>
              <a:rPr lang="fr-FR" sz="2400" dirty="0">
                <a:solidFill>
                  <a:srgbClr val="00B0F0"/>
                </a:solidFill>
              </a:rPr>
              <a:t>Validation des données d’entrée</a:t>
            </a:r>
          </a:p>
          <a:p>
            <a:pPr marL="400050" lvl="1" indent="0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requête : 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StagiaireRequest</a:t>
            </a:r>
          </a:p>
          <a:p>
            <a:pPr marL="400050" lvl="1" indent="0">
              <a:buNone/>
            </a:pPr>
            <a:endParaRPr lang="fr-FR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endParaRPr lang="fr-FR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xmlns="" id="{461DA2F9-3ED6-4D80-8899-930CF37C2EF2}"/>
              </a:ext>
            </a:extLst>
          </p:cNvPr>
          <p:cNvSpPr/>
          <p:nvPr/>
        </p:nvSpPr>
        <p:spPr>
          <a:xfrm>
            <a:off x="719572" y="3789040"/>
            <a:ext cx="7704856" cy="734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authorize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(){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xmlns="" id="{DD328CAC-DF0A-493D-826B-1176FBACFC52}"/>
              </a:ext>
            </a:extLst>
          </p:cNvPr>
          <p:cNvSpPr/>
          <p:nvPr/>
        </p:nvSpPr>
        <p:spPr>
          <a:xfrm>
            <a:off x="728631" y="3109156"/>
            <a:ext cx="7704856" cy="5358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php artisan </a:t>
            </a:r>
            <a:r>
              <a:rPr lang="fr-FR" dirty="0">
                <a:solidFill>
                  <a:srgbClr val="C00000"/>
                </a:solidFill>
                <a:latin typeface="Consolas" panose="020B0609020204030204" pitchFamily="49" charset="0"/>
              </a:rPr>
              <a:t>make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C00000"/>
                </a:solidFill>
                <a:latin typeface="Consolas" panose="020B0609020204030204" pitchFamily="49" charset="0"/>
              </a:rPr>
              <a:t>request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StagiaireRequest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xmlns="" id="{97C49E95-05AA-4E4E-9D4C-FD6B983ADDB0}"/>
              </a:ext>
            </a:extLst>
          </p:cNvPr>
          <p:cNvSpPr/>
          <p:nvPr/>
        </p:nvSpPr>
        <p:spPr>
          <a:xfrm>
            <a:off x="693324" y="4667436"/>
            <a:ext cx="7704856" cy="1800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rules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(){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nom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'=&gt;'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required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prenom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'=&gt;'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required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'=&gt;'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required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72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2"/>
            </a:pPr>
            <a:r>
              <a:rPr lang="fr-FR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 avec Laravel</a:t>
            </a:r>
            <a:endParaRPr lang="fr-FR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Connaître les fondements du modèle MVC</a:t>
            </a:r>
            <a:r>
              <a:rPr lang="fr-FR" dirty="0"/>
              <a:t> </a:t>
            </a: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algn="ctr">
              <a:buNone/>
            </a:pPr>
            <a:r>
              <a:rPr lang="fr-FR" sz="2400" dirty="0">
                <a:solidFill>
                  <a:srgbClr val="00B0F0"/>
                </a:solidFill>
              </a:rPr>
              <a:t>Validation des données d’entrée</a:t>
            </a:r>
          </a:p>
          <a:p>
            <a:pPr marL="400050" lvl="1" indent="0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requête : 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StagiaireRequest</a:t>
            </a:r>
          </a:p>
          <a:p>
            <a:pPr marL="400050" lvl="1" indent="0">
              <a:buNone/>
            </a:pPr>
            <a:endParaRPr lang="fr-FR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endParaRPr lang="fr-FR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xmlns="" id="{461DA2F9-3ED6-4D80-8899-930CF37C2EF2}"/>
              </a:ext>
            </a:extLst>
          </p:cNvPr>
          <p:cNvSpPr/>
          <p:nvPr/>
        </p:nvSpPr>
        <p:spPr>
          <a:xfrm>
            <a:off x="719572" y="3284984"/>
            <a:ext cx="7704856" cy="23042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AA3731"/>
                </a:solidFill>
                <a:latin typeface="Consolas" panose="020B0609020204030204" pitchFamily="49" charset="0"/>
              </a:rPr>
              <a:t>insert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fr-FR" b="1" dirty="0">
                <a:solidFill>
                  <a:srgbClr val="7A3E9D"/>
                </a:solidFill>
                <a:latin typeface="Consolas" panose="020B0609020204030204" pitchFamily="49" charset="0"/>
              </a:rPr>
              <a:t>StagiaireRequest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dirty="0" err="1">
                <a:solidFill>
                  <a:srgbClr val="7A3E9D"/>
                </a:solidFill>
                <a:latin typeface="Consolas" panose="020B0609020204030204" pitchFamily="49" charset="0"/>
              </a:rPr>
              <a:t>request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        </a:t>
            </a:r>
            <a:r>
              <a:rPr lang="fr-FR" b="1" dirty="0">
                <a:solidFill>
                  <a:srgbClr val="7A3E9D"/>
                </a:solidFill>
                <a:latin typeface="Consolas" panose="020B0609020204030204" pitchFamily="49" charset="0"/>
              </a:rPr>
              <a:t>DB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fr-FR" b="1" dirty="0">
                <a:solidFill>
                  <a:srgbClr val="AA3731"/>
                </a:solidFill>
                <a:latin typeface="Consolas" panose="020B0609020204030204" pitchFamily="49" charset="0"/>
              </a:rPr>
              <a:t>table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fr-FR" dirty="0">
                <a:solidFill>
                  <a:srgbClr val="448C27"/>
                </a:solidFill>
                <a:latin typeface="Consolas" panose="020B0609020204030204" pitchFamily="49" charset="0"/>
              </a:rPr>
              <a:t>stagiaires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')-&gt;</a:t>
            </a:r>
            <a:r>
              <a:rPr lang="fr-FR" b="1" dirty="0">
                <a:solidFill>
                  <a:srgbClr val="AA3731"/>
                </a:solidFill>
                <a:latin typeface="Consolas" panose="020B0609020204030204" pitchFamily="49" charset="0"/>
              </a:rPr>
              <a:t>insert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([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dirty="0">
                <a:solidFill>
                  <a:srgbClr val="448C27"/>
                </a:solidFill>
                <a:latin typeface="Consolas" panose="020B0609020204030204" pitchFamily="49" charset="0"/>
              </a:rPr>
              <a:t>nom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'=&gt;$</a:t>
            </a:r>
            <a:r>
              <a:rPr lang="fr-FR" dirty="0" err="1">
                <a:solidFill>
                  <a:srgbClr val="7A3E9D"/>
                </a:solidFill>
                <a:latin typeface="Consolas" panose="020B0609020204030204" pitchFamily="49" charset="0"/>
              </a:rPr>
              <a:t>request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dirty="0">
                <a:solidFill>
                  <a:srgbClr val="7A3E9D"/>
                </a:solidFill>
                <a:latin typeface="Consolas" panose="020B0609020204030204" pitchFamily="49" charset="0"/>
              </a:rPr>
              <a:t>nom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448C27"/>
                </a:solidFill>
                <a:latin typeface="Consolas" panose="020B0609020204030204" pitchFamily="49" charset="0"/>
              </a:rPr>
              <a:t>prenom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'=&gt;$</a:t>
            </a:r>
            <a:r>
              <a:rPr lang="fr-FR" dirty="0" err="1">
                <a:solidFill>
                  <a:srgbClr val="7A3E9D"/>
                </a:solidFill>
                <a:latin typeface="Consolas" panose="020B0609020204030204" pitchFamily="49" charset="0"/>
              </a:rPr>
              <a:t>request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dirty="0" err="1">
                <a:solidFill>
                  <a:srgbClr val="7A3E9D"/>
                </a:solidFill>
                <a:latin typeface="Consolas" panose="020B0609020204030204" pitchFamily="49" charset="0"/>
              </a:rPr>
              <a:t>prenom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'=&gt;$</a:t>
            </a:r>
            <a:r>
              <a:rPr lang="fr-FR" dirty="0" err="1">
                <a:solidFill>
                  <a:srgbClr val="7A3E9D"/>
                </a:solidFill>
                <a:latin typeface="Consolas" panose="020B0609020204030204" pitchFamily="49" charset="0"/>
              </a:rPr>
              <a:t>request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dirty="0" err="1">
                <a:solidFill>
                  <a:srgbClr val="7A3E9D"/>
                </a:solidFill>
                <a:latin typeface="Consolas" panose="020B0609020204030204" pitchFamily="49" charset="0"/>
              </a:rPr>
              <a:t>age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]);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redirect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()-&gt;</a:t>
            </a:r>
            <a:r>
              <a:rPr lang="fr-FR" b="1" dirty="0">
                <a:solidFill>
                  <a:srgbClr val="AA3731"/>
                </a:solidFill>
                <a:latin typeface="Consolas" panose="020B0609020204030204" pitchFamily="49" charset="0"/>
              </a:rPr>
              <a:t>route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fr-FR" dirty="0" err="1">
                <a:solidFill>
                  <a:srgbClr val="448C27"/>
                </a:solidFill>
                <a:latin typeface="Consolas" panose="020B0609020204030204" pitchFamily="49" charset="0"/>
              </a:rPr>
              <a:t>stagiaire.index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07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dirty="0">
                <a:solidFill>
                  <a:srgbClr val="C00000"/>
                </a:solidFill>
              </a:rPr>
              <a:t/>
            </a: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2"/>
            </a:pPr>
            <a:r>
              <a:rPr lang="fr-FR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 avec Laravel</a:t>
            </a:r>
            <a:endParaRPr lang="fr-FR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Connaître les fondements du modèle MVC</a:t>
            </a:r>
            <a:r>
              <a:rPr lang="fr-FR" dirty="0"/>
              <a:t> </a:t>
            </a: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algn="ctr">
              <a:buNone/>
            </a:pPr>
            <a:r>
              <a:rPr lang="fr-FR" sz="2400" dirty="0">
                <a:solidFill>
                  <a:srgbClr val="00B0F0"/>
                </a:solidFill>
              </a:rPr>
              <a:t>Validation des données d’entrée</a:t>
            </a:r>
          </a:p>
          <a:p>
            <a:pPr marL="400050" lvl="1" indent="0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méthode : 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</a:p>
          <a:p>
            <a:pPr marL="400050" lvl="1" indent="0">
              <a:buNone/>
            </a:pPr>
            <a:endParaRPr lang="fr-FR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endParaRPr lang="fr-FR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xmlns="" id="{461DA2F9-3ED6-4D80-8899-930CF37C2EF2}"/>
              </a:ext>
            </a:extLst>
          </p:cNvPr>
          <p:cNvSpPr/>
          <p:nvPr/>
        </p:nvSpPr>
        <p:spPr>
          <a:xfrm>
            <a:off x="719572" y="3284984"/>
            <a:ext cx="7704856" cy="21602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AA3731"/>
                </a:solidFill>
                <a:latin typeface="Consolas" panose="020B0609020204030204" pitchFamily="49" charset="0"/>
              </a:rPr>
              <a:t>messages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448C27"/>
                </a:solidFill>
                <a:latin typeface="Consolas" panose="020B0609020204030204" pitchFamily="49" charset="0"/>
              </a:rPr>
              <a:t>nom.required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'=&gt;'</a:t>
            </a:r>
            <a:r>
              <a:rPr lang="fr-FR" dirty="0">
                <a:solidFill>
                  <a:srgbClr val="448C27"/>
                </a:solidFill>
                <a:latin typeface="Consolas" panose="020B0609020204030204" pitchFamily="49" charset="0"/>
              </a:rPr>
              <a:t>Veuillez Entrez Le :</a:t>
            </a:r>
            <a:r>
              <a:rPr lang="fr-FR" dirty="0" err="1">
                <a:solidFill>
                  <a:srgbClr val="448C27"/>
                </a:solidFill>
                <a:latin typeface="Consolas" panose="020B0609020204030204" pitchFamily="49" charset="0"/>
              </a:rPr>
              <a:t>attribute</a:t>
            </a:r>
            <a:r>
              <a:rPr lang="fr-FR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448C27"/>
                </a:solidFill>
                <a:latin typeface="Consolas" panose="020B0609020204030204" pitchFamily="49" charset="0"/>
              </a:rPr>
              <a:t>prenom.required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'=&gt;'</a:t>
            </a:r>
            <a:r>
              <a:rPr lang="fr-FR" dirty="0">
                <a:solidFill>
                  <a:srgbClr val="448C27"/>
                </a:solidFill>
                <a:latin typeface="Consolas" panose="020B0609020204030204" pitchFamily="49" charset="0"/>
              </a:rPr>
              <a:t>Veuillez Entrez le :</a:t>
            </a:r>
            <a:r>
              <a:rPr lang="fr-FR" dirty="0" err="1">
                <a:solidFill>
                  <a:srgbClr val="448C27"/>
                </a:solidFill>
                <a:latin typeface="Consolas" panose="020B0609020204030204" pitchFamily="49" charset="0"/>
              </a:rPr>
              <a:t>attribute</a:t>
            </a:r>
            <a:r>
              <a:rPr lang="fr-FR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448C27"/>
                </a:solidFill>
                <a:latin typeface="Consolas" panose="020B0609020204030204" pitchFamily="49" charset="0"/>
              </a:rPr>
              <a:t>age.required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'=&gt;"</a:t>
            </a:r>
            <a:r>
              <a:rPr lang="fr-FR" dirty="0">
                <a:solidFill>
                  <a:srgbClr val="448C27"/>
                </a:solidFill>
                <a:latin typeface="Consolas" panose="020B0609020204030204" pitchFamily="49" charset="0"/>
              </a:rPr>
              <a:t>Veuillez Entrez l':</a:t>
            </a:r>
            <a:r>
              <a:rPr lang="fr-FR" dirty="0" err="1">
                <a:solidFill>
                  <a:srgbClr val="448C27"/>
                </a:solidFill>
                <a:latin typeface="Consolas" panose="020B0609020204030204" pitchFamily="49" charset="0"/>
              </a:rPr>
              <a:t>attribute</a:t>
            </a:r>
            <a:r>
              <a:rPr lang="fr-FR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4992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340</Words>
  <Application>Microsoft Office PowerPoint</Application>
  <PresentationFormat>Affichage à l'écran (4:3)</PresentationFormat>
  <Paragraphs>124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Angsana New</vt:lpstr>
      <vt:lpstr>Arial</vt:lpstr>
      <vt:lpstr>Calibri</vt:lpstr>
      <vt:lpstr>Consolas</vt:lpstr>
      <vt:lpstr>Source Code Pro</vt:lpstr>
      <vt:lpstr>Times New Roman</vt:lpstr>
      <vt:lpstr>Wingdings</vt:lpstr>
      <vt:lpstr>Thème Office</vt:lpstr>
      <vt:lpstr>Présentation PowerPoint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 DOT NET Langage VB.NET Réalisé par M. Hamid Belyazidi Année Scolaire 2011/2012 </dc:title>
  <dc:creator>Belyazidi</dc:creator>
  <cp:lastModifiedBy>pc</cp:lastModifiedBy>
  <cp:revision>198</cp:revision>
  <dcterms:created xsi:type="dcterms:W3CDTF">2011-10-01T12:57:10Z</dcterms:created>
  <dcterms:modified xsi:type="dcterms:W3CDTF">2023-03-23T09:16:30Z</dcterms:modified>
</cp:coreProperties>
</file>