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70" d="100"/>
          <a:sy n="70" d="100"/>
        </p:scale>
        <p:origin x="138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Template BLADE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@empty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@empty</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n'existe pas.&lt;/p&gt;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endempty</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 produit n'existe pas.&lt;/p&gt;</a:t>
            </a:r>
            <a:endParaRPr lang="fr-FR" dirty="0">
              <a:solidFill>
                <a:schemeClr val="tx1"/>
              </a:solidFill>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595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réaliser une boucle</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endParaRPr lang="fr-FR" sz="2400" dirty="0">
              <a:solidFill>
                <a:srgbClr val="7030A0"/>
              </a:solidFill>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@for, @foreach, @forelse et @</a:t>
            </a:r>
            <a:r>
              <a:rPr lang="fr-FR" sz="2400" dirty="0" err="1">
                <a:solidFill>
                  <a:srgbClr val="7030A0"/>
                </a:solidFill>
                <a:latin typeface="Times New Roman" panose="02020603050405020304" pitchFamily="18" charset="0"/>
                <a:cs typeface="Times New Roman" panose="02020603050405020304" pitchFamily="18" charset="0"/>
              </a:rPr>
              <a:t>while</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1043608" y="3873994"/>
            <a:ext cx="7056784" cy="171524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003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while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$i = </a:t>
            </a:r>
            <a:r>
              <a:rPr lang="fr-FR" sz="1900" dirty="0">
                <a:solidFill>
                  <a:schemeClr val="tx1"/>
                </a:solidFill>
                <a:latin typeface="Times New Roman" panose="02020603050405020304" pitchFamily="18" charset="0"/>
                <a:cs typeface="Times New Roman" panose="02020603050405020304" pitchFamily="18" charset="0"/>
              </a:rPr>
              <a:t>1</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while</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($i &lt; </a:t>
            </a:r>
            <a:r>
              <a:rPr lang="fr-FR" sz="1900" dirty="0">
                <a:solidFill>
                  <a:schemeClr val="tx1"/>
                </a:solidFill>
                <a:latin typeface="Times New Roman" panose="02020603050405020304" pitchFamily="18" charset="0"/>
                <a:cs typeface="Times New Roman" panose="02020603050405020304" pitchFamily="18" charset="0"/>
              </a:rPr>
              <a:t>3</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a:t>
            </a:r>
            <a:r>
              <a:rPr lang="fr-FR" sz="1900" dirty="0">
                <a:solidFill>
                  <a:srgbClr val="C00000"/>
                </a:solidFill>
                <a:latin typeface="Times New Roman" panose="02020603050405020304" pitchFamily="18" charset="0"/>
                <a:cs typeface="Times New Roman" panose="02020603050405020304" pitchFamily="18" charset="0"/>
              </a:rPr>
              <a:t>$i </a:t>
            </a:r>
            <a:r>
              <a:rPr lang="fr-FR" sz="1900" dirty="0">
                <a:solidFill>
                  <a:schemeClr val="tx1"/>
                </a:solidFill>
                <a:latin typeface="Times New Roman" panose="02020603050405020304" pitchFamily="18" charset="0"/>
                <a:cs typeface="Times New Roman" panose="02020603050405020304" pitchFamily="18" charset="0"/>
              </a:rPr>
              <a:t>est égal à {{</a:t>
            </a:r>
            <a:r>
              <a:rPr lang="fr-FR" sz="1900" dirty="0">
                <a:solidFill>
                  <a:srgbClr val="C00000"/>
                </a:solidFill>
                <a:latin typeface="Times New Roman" panose="02020603050405020304" pitchFamily="18" charset="0"/>
                <a:cs typeface="Times New Roman" panose="02020603050405020304" pitchFamily="18" charset="0"/>
              </a:rPr>
              <a:t> $i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endwhile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2&lt;/p&gt;</a:t>
            </a:r>
            <a:endParaRPr lang="fr-FR" dirty="0">
              <a:solidFill>
                <a:schemeClr val="tx1"/>
              </a:solidFill>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23465" y="5085184"/>
            <a:ext cx="7488832"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23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@foreach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['a', 'b', 'c']</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@foreach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as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mon code exemple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endforeach</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b&lt;/p&gt;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c&lt;/p&gt;</a:t>
            </a:r>
            <a:endParaRPr lang="fr-FR" dirty="0">
              <a:solidFill>
                <a:schemeClr val="tx1"/>
              </a:solidFill>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04142" y="2834626"/>
            <a:ext cx="7488832" cy="201622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714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$numbers = </a:t>
            </a:r>
            <a:r>
              <a:rPr lang="en-US" sz="1900" dirty="0">
                <a:solidFill>
                  <a:schemeClr val="tx1"/>
                </a:solidFill>
                <a:latin typeface="Times New Roman" panose="02020603050405020304" pitchFamily="18" charset="0"/>
                <a:cs typeface="Times New Roman" panose="02020603050405020304" pitchFamily="18" charset="0"/>
              </a:rPr>
              <a:t>[1, 2, 3];</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@for </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0</a:t>
            </a:r>
            <a:r>
              <a:rPr lang="en-US" sz="1900" dirty="0">
                <a:solidFill>
                  <a:srgbClr val="C00000"/>
                </a:solidFill>
                <a:latin typeface="Times New Roman" panose="02020603050405020304" pitchFamily="18" charset="0"/>
                <a:cs typeface="Times New Roman" panose="02020603050405020304" pitchFamily="18" charset="0"/>
              </a:rPr>
              <a:t>;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&lt; </a:t>
            </a:r>
            <a:r>
              <a:rPr lang="en-US" sz="1900" dirty="0">
                <a:solidFill>
                  <a:schemeClr val="tx1"/>
                </a:solidFill>
                <a:latin typeface="Times New Roman" panose="02020603050405020304" pitchFamily="18" charset="0"/>
                <a:cs typeface="Times New Roman" panose="02020603050405020304" pitchFamily="18" charset="0"/>
              </a:rPr>
              <a:t>count</a:t>
            </a:r>
            <a:r>
              <a:rPr lang="en-US" sz="1900" dirty="0">
                <a:solidFill>
                  <a:srgbClr val="C00000"/>
                </a:solidFill>
                <a:latin typeface="Times New Roman" panose="02020603050405020304" pitchFamily="18" charset="0"/>
                <a:cs typeface="Times New Roman" panose="02020603050405020304" pitchFamily="18" charset="0"/>
              </a:rPr>
              <a:t>($numbers);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&lt;p&gt;</a:t>
            </a:r>
            <a:r>
              <a:rPr lang="en-US" sz="1900" dirty="0" err="1">
                <a:solidFill>
                  <a:schemeClr val="tx1"/>
                </a:solidFill>
                <a:latin typeface="Times New Roman" panose="02020603050405020304" pitchFamily="18" charset="0"/>
                <a:cs typeface="Times New Roman" panose="02020603050405020304" pitchFamily="18" charset="0"/>
              </a:rPr>
              <a:t>Nombre</a:t>
            </a:r>
            <a:r>
              <a:rPr lang="en-US" sz="1900" dirty="0">
                <a:solidFill>
                  <a:schemeClr val="tx1"/>
                </a:solidFill>
                <a:latin typeface="Times New Roman" panose="02020603050405020304" pitchFamily="18" charset="0"/>
                <a:cs typeface="Times New Roman" panose="02020603050405020304" pitchFamily="18" charset="0"/>
              </a:rPr>
              <a:t> : </a:t>
            </a:r>
            <a:r>
              <a:rPr lang="en-US" sz="1900" dirty="0">
                <a:solidFill>
                  <a:srgbClr val="C00000"/>
                </a:solidFill>
                <a:latin typeface="Times New Roman" panose="02020603050405020304" pitchFamily="18" charset="0"/>
                <a:cs typeface="Times New Roman" panose="02020603050405020304" pitchFamily="18" charset="0"/>
              </a:rPr>
              <a:t>{{ $numbers[$</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a:t>
            </a:r>
            <a:r>
              <a:rPr lang="en-US" sz="1900" dirty="0" err="1">
                <a:solidFill>
                  <a:srgbClr val="7030A0"/>
                </a:solidFill>
                <a:latin typeface="Times New Roman" panose="02020603050405020304" pitchFamily="18" charset="0"/>
                <a:cs typeface="Times New Roman" panose="02020603050405020304" pitchFamily="18" charset="0"/>
              </a:rPr>
              <a:t>endfor</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2&lt;/p&gt;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3&lt;/p&gt;</a:t>
            </a:r>
            <a:endParaRPr lang="fr-FR" dirty="0">
              <a:solidFill>
                <a:schemeClr val="tx1"/>
              </a:solidFill>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04142" y="3123410"/>
            <a:ext cx="7488832" cy="17600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3974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@forelse </a:t>
            </a:r>
            <a:r>
              <a:rPr lang="fr-FR" sz="3200" dirty="0">
                <a:solidFill>
                  <a:srgbClr val="00B0F0"/>
                </a:solidFill>
                <a:sym typeface="Wingdings" panose="05000000000000000000" pitchFamily="2" charset="2"/>
              </a:rPr>
              <a:t>)</a:t>
            </a:r>
          </a:p>
          <a:p>
            <a:pPr marL="57150" indent="0">
              <a:buNone/>
            </a:pPr>
            <a:r>
              <a:rPr lang="fr-FR" dirty="0">
                <a:latin typeface="Times New Roman" panose="02020603050405020304" pitchFamily="18" charset="0"/>
                <a:cs typeface="Times New Roman" panose="02020603050405020304" pitchFamily="18" charset="0"/>
                <a:sym typeface="Wingdings" panose="05000000000000000000" pitchFamily="2" charset="2"/>
              </a:rPr>
              <a:t>le </a:t>
            </a:r>
            <a:r>
              <a:rPr lang="fr-FR"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@forelse </a:t>
            </a:r>
            <a:r>
              <a:rPr lang="fr-FR" dirty="0">
                <a:latin typeface="Times New Roman" panose="02020603050405020304" pitchFamily="18" charset="0"/>
                <a:cs typeface="Times New Roman" panose="02020603050405020304" pitchFamily="18" charset="0"/>
                <a:sym typeface="Wingdings" panose="05000000000000000000" pitchFamily="2" charset="2"/>
              </a:rPr>
              <a:t>est un foreach qui vous permet de retourner ce que vous souhaitez si le tableau est vide. Cela vous économisera l’ajout d’une condition if </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$animals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chien</a:t>
            </a:r>
            <a:r>
              <a:rPr lang="en-US" sz="2700" dirty="0">
                <a:solidFill>
                  <a:schemeClr val="tx1"/>
                </a:solidFill>
                <a:latin typeface="Times New Roman" panose="02020603050405020304" pitchFamily="18" charset="0"/>
                <a:cs typeface="Times New Roman" panose="02020603050405020304" pitchFamily="18" charset="0"/>
              </a:rPr>
              <a:t>', 'chat', 'cheval'];</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forelse</a:t>
            </a:r>
            <a:r>
              <a:rPr lang="en-US" sz="2700" dirty="0">
                <a:solidFill>
                  <a:srgbClr val="7030A0"/>
                </a:solidFill>
                <a:latin typeface="Times New Roman" panose="02020603050405020304" pitchFamily="18" charset="0"/>
                <a:cs typeface="Times New Roman" panose="02020603050405020304" pitchFamily="18" charset="0"/>
              </a:rPr>
              <a:t> </a:t>
            </a:r>
            <a:r>
              <a:rPr lang="en-US" sz="2700" dirty="0">
                <a:solidFill>
                  <a:srgbClr val="C00000"/>
                </a:solidFill>
                <a:latin typeface="Times New Roman" panose="02020603050405020304" pitchFamily="18" charset="0"/>
                <a:cs typeface="Times New Roman" panose="02020603050405020304" pitchFamily="18" charset="0"/>
              </a:rPr>
              <a:t>($animals </a:t>
            </a:r>
            <a:r>
              <a:rPr lang="en-US" sz="2700" dirty="0">
                <a:solidFill>
                  <a:schemeClr val="tx2"/>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$animal)</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chemeClr val="tx1"/>
                </a:solidFill>
                <a:latin typeface="Times New Roman" panose="02020603050405020304" pitchFamily="18" charset="0"/>
                <a:cs typeface="Times New Roman" panose="02020603050405020304" pitchFamily="18" charset="0"/>
              </a:rPr>
              <a:t>&lt;li&gt; </a:t>
            </a:r>
            <a:r>
              <a:rPr lang="en-US" sz="2700" dirty="0">
                <a:solidFill>
                  <a:srgbClr val="C00000"/>
                </a:solidFill>
                <a:latin typeface="Times New Roman" panose="02020603050405020304" pitchFamily="18" charset="0"/>
                <a:cs typeface="Times New Roman" panose="02020603050405020304" pitchFamily="18" charset="0"/>
              </a:rPr>
              <a:t>{{ $animal }} </a:t>
            </a:r>
            <a:r>
              <a:rPr lang="en-US" sz="2700" dirty="0">
                <a:solidFill>
                  <a:schemeClr val="tx1"/>
                </a:solidFill>
                <a:latin typeface="Times New Roman" panose="02020603050405020304" pitchFamily="18" charset="0"/>
                <a:cs typeface="Times New Roman" panose="02020603050405020304" pitchFamily="18" charset="0"/>
              </a:rPr>
              <a:t>&lt;/li&gt;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@empty</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Aucun</a:t>
            </a:r>
            <a:r>
              <a:rPr lang="en-US" sz="2700" dirty="0">
                <a:solidFill>
                  <a:schemeClr val="tx1"/>
                </a:solidFill>
                <a:latin typeface="Times New Roman" panose="02020603050405020304" pitchFamily="18" charset="0"/>
                <a:cs typeface="Times New Roman" panose="02020603050405020304" pitchFamily="18" charset="0"/>
              </a:rPr>
              <a:t> animal </a:t>
            </a:r>
            <a:r>
              <a:rPr lang="en-US" sz="2700" dirty="0" err="1">
                <a:solidFill>
                  <a:schemeClr val="tx1"/>
                </a:solidFill>
                <a:latin typeface="Times New Roman" panose="02020603050405020304" pitchFamily="18" charset="0"/>
                <a:cs typeface="Times New Roman" panose="02020603050405020304" pitchFamily="18" charset="0"/>
              </a:rPr>
              <a:t>existant</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endforelse</a:t>
            </a:r>
            <a:endParaRPr lang="en-US" sz="27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en-US" sz="19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7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bg1">
                    <a:lumMod val="50000"/>
                  </a:schemeClr>
                </a:solidFill>
                <a:latin typeface="Times New Roman" panose="02020603050405020304" pitchFamily="18" charset="0"/>
                <a:cs typeface="Times New Roman" panose="02020603050405020304" pitchFamily="18" charset="0"/>
              </a:rPr>
              <a:t>&lt;!-- donnera : --&gt;                                   &lt;!-- Si le tableau $animals est vide --&gt;</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&lt;li&gt;chien&lt;/li&gt;                                         </a:t>
            </a:r>
            <a:r>
              <a:rPr lang="fr-FR" sz="2700" dirty="0">
                <a:solidFill>
                  <a:srgbClr val="C00000"/>
                </a:solidFill>
                <a:latin typeface="Times New Roman" panose="02020603050405020304" pitchFamily="18" charset="0"/>
                <a:cs typeface="Times New Roman" panose="02020603050405020304" pitchFamily="18" charset="0"/>
              </a:rPr>
              <a:t>$animals </a:t>
            </a:r>
            <a:r>
              <a:rPr lang="fr-FR" sz="27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&lt;li&gt;chat&lt;/li&gt;                                          </a:t>
            </a:r>
            <a:r>
              <a:rPr lang="fr-FR" sz="2700" dirty="0">
                <a:solidFill>
                  <a:schemeClr val="bg1">
                    <a:lumMod val="50000"/>
                  </a:schemeClr>
                </a:solidFill>
                <a:latin typeface="Times New Roman" panose="02020603050405020304" pitchFamily="18" charset="0"/>
                <a:cs typeface="Times New Roman" panose="02020603050405020304" pitchFamily="18" charset="0"/>
              </a:rPr>
              <a:t>&lt;!-- Cela donnera : --&gt;</a:t>
            </a:r>
            <a:endParaRPr lang="fr-FR" sz="27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&lt;li&gt;cheval&lt;/li&gt;                                       &lt;p&gt;Aucun animal existant.&lt;/p&gt;</a:t>
            </a:r>
            <a:endParaRPr lang="fr-FR" sz="2700" dirty="0">
              <a:solidFill>
                <a:schemeClr val="tx1"/>
              </a:solidFill>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34056" y="3111858"/>
            <a:ext cx="7488832" cy="17912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14980" y="5099484"/>
            <a:ext cx="2516860" cy="12295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xmlns="" id="{EEB80676-238B-4B89-8C14-81CA5B58A420}"/>
              </a:ext>
            </a:extLst>
          </p:cNvPr>
          <p:cNvSpPr/>
          <p:nvPr/>
        </p:nvSpPr>
        <p:spPr>
          <a:xfrm>
            <a:off x="3524422" y="5099484"/>
            <a:ext cx="4579390" cy="12295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3927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a:t>
            </a:r>
            <a:r>
              <a:rPr lang="fr-FR" sz="3200" dirty="0" err="1">
                <a:solidFill>
                  <a:srgbClr val="7030A0"/>
                </a:solidFill>
                <a:sym typeface="Wingdings" panose="05000000000000000000" pitchFamily="2" charset="2"/>
              </a:rPr>
              <a:t>loop</a:t>
            </a:r>
            <a:r>
              <a:rPr lang="fr-FR" sz="3200" dirty="0">
                <a:solidFill>
                  <a:srgbClr val="7030A0"/>
                </a:solidFill>
                <a:sym typeface="Wingdings" panose="05000000000000000000" pitchFamily="2" charset="2"/>
              </a:rPr>
              <a:t>  </a:t>
            </a:r>
            <a:r>
              <a:rPr lang="fr-FR" sz="3200" dirty="0">
                <a:solidFill>
                  <a:srgbClr val="00B0F0"/>
                </a:solidFill>
                <a:sym typeface="Wingdings" panose="05000000000000000000" pitchFamily="2" charset="2"/>
              </a:rPr>
              <a:t>)</a:t>
            </a:r>
          </a:p>
          <a:p>
            <a:pPr marL="57150" indent="0">
              <a:buNone/>
            </a:pPr>
            <a:r>
              <a:rPr lang="fr-FR" sz="2900" dirty="0">
                <a:latin typeface="Times New Roman" panose="02020603050405020304" pitchFamily="18" charset="0"/>
                <a:cs typeface="Times New Roman" panose="02020603050405020304" pitchFamily="18" charset="0"/>
                <a:sym typeface="Wingdings" panose="05000000000000000000" pitchFamily="2" charset="2"/>
              </a:rPr>
              <a:t>Dans vos boucles vous avez également accès à une variable </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a:t>
            </a:r>
            <a:r>
              <a:rPr lang="fr-FR" sz="2900" b="1"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loop</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fr-FR" sz="2900" dirty="0">
                <a:latin typeface="Times New Roman" panose="02020603050405020304" pitchFamily="18" charset="0"/>
                <a:cs typeface="Times New Roman" panose="02020603050405020304" pitchFamily="18" charset="0"/>
                <a:sym typeface="Wingdings" panose="05000000000000000000" pitchFamily="2" charset="2"/>
              </a:rPr>
              <a:t>qui permet de récupérer certaines informations concernant l’itération en cours dans la boucle. Par exemple si vous voulez mettre une condition sur la première ou la dernière itération :</a:t>
            </a:r>
            <a:endParaRPr lang="en-US" sz="27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$days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lundi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mardi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mercredi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jeudi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vendredi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samedi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dimanche</a:t>
            </a:r>
            <a:r>
              <a:rPr lang="en-US" sz="27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@foreach </a:t>
            </a:r>
            <a:r>
              <a:rPr lang="en-US" sz="2700" dirty="0">
                <a:solidFill>
                  <a:srgbClr val="C00000"/>
                </a:solidFill>
                <a:latin typeface="Times New Roman" panose="02020603050405020304" pitchFamily="18" charset="0"/>
                <a:cs typeface="Times New Roman" panose="02020603050405020304" pitchFamily="18" charset="0"/>
              </a:rPr>
              <a:t>($days </a:t>
            </a:r>
            <a:r>
              <a:rPr lang="en-US" sz="2700" dirty="0">
                <a:solidFill>
                  <a:schemeClr val="tx1"/>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$day)</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($loop-&gt;first)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premier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($loop-&gt;last)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dernier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endforeach</a:t>
            </a:r>
            <a:endParaRPr lang="en-US" sz="19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11560" y="3645024"/>
            <a:ext cx="7848872" cy="28226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26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57150" indent="0">
              <a:buNone/>
            </a:pPr>
            <a:r>
              <a:rPr lang="fr-FR" sz="6200" dirty="0">
                <a:latin typeface="Times New Roman" panose="02020603050405020304" pitchFamily="18" charset="0"/>
                <a:cs typeface="Times New Roman" panose="02020603050405020304" pitchFamily="18" charset="0"/>
                <a:sym typeface="Wingdings" panose="05000000000000000000" pitchFamily="2" charset="2"/>
              </a:rPr>
              <a:t>la création de layout et l’organisation de nos fichiers de vues.</a:t>
            </a: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bg1">
                    <a:lumMod val="50000"/>
                  </a:schemeClr>
                </a:solidFill>
                <a:latin typeface="Times New Roman" panose="02020603050405020304" pitchFamily="18" charset="0"/>
                <a:cs typeface="Times New Roman" panose="02020603050405020304" pitchFamily="18" charset="0"/>
              </a:rPr>
              <a:t>&lt;!-- Voici le template situé dans resources/views/layout.blade.php --&gt;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&lt;!DOCTYPE html&gt;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 lang="</a:t>
            </a:r>
            <a:r>
              <a:rPr lang="en-US" sz="6000" dirty="0" err="1">
                <a:solidFill>
                  <a:schemeClr val="tx1"/>
                </a:solidFill>
                <a:latin typeface="Times New Roman" panose="02020603050405020304" pitchFamily="18" charset="0"/>
                <a:cs typeface="Times New Roman" panose="02020603050405020304" pitchFamily="18" charset="0"/>
              </a:rPr>
              <a:t>fr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charset="UTF-8"&gt;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http-</a:t>
            </a:r>
            <a:r>
              <a:rPr lang="en-US" sz="6000" dirty="0" err="1">
                <a:solidFill>
                  <a:schemeClr val="tx1"/>
                </a:solidFill>
                <a:latin typeface="Times New Roman" panose="02020603050405020304" pitchFamily="18" charset="0"/>
                <a:cs typeface="Times New Roman" panose="02020603050405020304" pitchFamily="18" charset="0"/>
              </a:rPr>
              <a:t>equiv</a:t>
            </a:r>
            <a:r>
              <a:rPr lang="en-US" sz="6000" dirty="0">
                <a:solidFill>
                  <a:schemeClr val="tx1"/>
                </a:solidFill>
                <a:latin typeface="Times New Roman" panose="02020603050405020304" pitchFamily="18" charset="0"/>
                <a:cs typeface="Times New Roman" panose="02020603050405020304" pitchFamily="18" charset="0"/>
              </a:rPr>
              <a:t>="X-UA-Compatible" content="</a:t>
            </a:r>
            <a:r>
              <a:rPr lang="en-US" sz="6000" dirty="0" err="1">
                <a:solidFill>
                  <a:schemeClr val="tx1"/>
                </a:solidFill>
                <a:latin typeface="Times New Roman" panose="02020603050405020304" pitchFamily="18" charset="0"/>
                <a:cs typeface="Times New Roman" panose="02020603050405020304" pitchFamily="18" charset="0"/>
              </a:rPr>
              <a:t>ie</a:t>
            </a:r>
            <a:r>
              <a:rPr lang="en-US" sz="6000" dirty="0">
                <a:solidFill>
                  <a:schemeClr val="tx1"/>
                </a:solidFill>
                <a:latin typeface="Times New Roman" panose="02020603050405020304" pitchFamily="18" charset="0"/>
                <a:cs typeface="Times New Roman" panose="02020603050405020304" pitchFamily="18" charset="0"/>
              </a:rPr>
              <a:t>=edge"&gt;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&lt;title&gt;App Name -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'title'</a:t>
            </a:r>
            <a:r>
              <a:rPr lang="en-US" sz="6000" dirty="0">
                <a:solidFill>
                  <a:schemeClr val="tx1"/>
                </a:solidFill>
                <a:latin typeface="Times New Roman" panose="02020603050405020304" pitchFamily="18" charset="0"/>
                <a:cs typeface="Times New Roman" panose="02020603050405020304" pitchFamily="18" charset="0"/>
              </a:rPr>
              <a:t>)&lt;/title&gt;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47564" y="3140968"/>
            <a:ext cx="7848872" cy="332666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12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template(suite)</a:t>
            </a:r>
            <a:endParaRPr lang="en-US" sz="62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rgbClr val="7030A0"/>
                </a:solidFill>
                <a:latin typeface="Times New Roman" panose="02020603050405020304" pitchFamily="18" charset="0"/>
                <a:cs typeface="Times New Roman" panose="02020603050405020304" pitchFamily="18" charset="0"/>
              </a:rPr>
              <a:t>    @section</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'sidebar'</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Contenu de la section 'sidebar' du parent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@show</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 class="</a:t>
            </a:r>
            <a:r>
              <a:rPr lang="en-US" sz="6000" dirty="0">
                <a:solidFill>
                  <a:srgbClr val="00B050"/>
                </a:solidFill>
                <a:latin typeface="Times New Roman" panose="02020603050405020304" pitchFamily="18" charset="0"/>
                <a:cs typeface="Times New Roman" panose="02020603050405020304" pitchFamily="18" charset="0"/>
              </a:rPr>
              <a:t>container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'content'</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&lt;/html&gt;</a:t>
            </a:r>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47564" y="2996952"/>
            <a:ext cx="7848872" cy="316835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38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Les éléments de Blade </a:t>
            </a:r>
            <a:r>
              <a:rPr lang="fr-FR" sz="6000" dirty="0">
                <a:solidFill>
                  <a:srgbClr val="7030A0"/>
                </a:solidFill>
                <a:latin typeface="Times New Roman" panose="02020603050405020304" pitchFamily="18" charset="0"/>
                <a:cs typeface="Times New Roman" panose="02020603050405020304" pitchFamily="18" charset="0"/>
              </a:rPr>
              <a:t>: @section et @yield</a:t>
            </a: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@section</a:t>
            </a:r>
            <a:r>
              <a:rPr lang="fr-FR" sz="6000" dirty="0">
                <a:solidFill>
                  <a:schemeClr val="tx1"/>
                </a:solidFill>
                <a:latin typeface="Times New Roman" panose="02020603050405020304" pitchFamily="18" charset="0"/>
                <a:cs typeface="Times New Roman" panose="02020603050405020304" pitchFamily="18" charset="0"/>
              </a:rPr>
              <a:t>() permet de déterminer la section d’un contenu.</a:t>
            </a: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@yield</a:t>
            </a:r>
            <a:r>
              <a:rPr lang="fr-FR" sz="6000" dirty="0">
                <a:solidFill>
                  <a:schemeClr val="tx1"/>
                </a:solidFill>
                <a:latin typeface="Times New Roman" panose="02020603050405020304" pitchFamily="18" charset="0"/>
                <a:cs typeface="Times New Roman" panose="02020603050405020304" pitchFamily="18" charset="0"/>
              </a:rPr>
              <a:t>() permet de définir une zone qui permettra à l’enfant du Template d’y établir sa valeur. (yield signifie “céder” en anglais).</a:t>
            </a: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Voici comment étendre le Template que nous venu de voir :</a:t>
            </a:r>
            <a:endParaRPr lang="en-US"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56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2"/>
            </a:pPr>
            <a:r>
              <a:rPr lang="fr-FR" sz="8000" b="1" dirty="0">
                <a:solidFill>
                  <a:srgbClr val="002060"/>
                </a:solidFill>
                <a:latin typeface="Times New Roman" panose="02020603050405020304" pitchFamily="18" charset="0"/>
                <a:cs typeface="Times New Roman" panose="02020603050405020304" pitchFamily="18" charset="0"/>
              </a:rPr>
              <a:t>Programmer avec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8000" dirty="0"/>
              <a:t> </a:t>
            </a:r>
            <a:r>
              <a:rPr lang="fr-FR" sz="8000" dirty="0">
                <a:solidFill>
                  <a:srgbClr val="C00000"/>
                </a:solidFill>
                <a:latin typeface="Times New Roman" panose="02020603050405020304" pitchFamily="18" charset="0"/>
                <a:cs typeface="Times New Roman" panose="02020603050405020304" pitchFamily="18" charset="0"/>
              </a:rPr>
              <a:t>Laravel</a:t>
            </a:r>
            <a:endParaRPr lang="fr-FR" sz="8000" dirty="0">
              <a:latin typeface="Times New Roman" panose="02020603050405020304" pitchFamily="18" charset="0"/>
              <a:cs typeface="Times New Roman" panose="02020603050405020304" pitchFamily="18" charset="0"/>
            </a:endParaRPr>
          </a:p>
          <a:p>
            <a:pPr marL="400050" lvl="1" indent="0" algn="ctr">
              <a:buNone/>
            </a:pPr>
            <a:r>
              <a:rPr lang="fr-FR" sz="8000" dirty="0">
                <a:solidFill>
                  <a:srgbClr val="00B0F0"/>
                </a:solidFill>
              </a:rPr>
              <a:t>Création des Template Blade</a:t>
            </a:r>
          </a:p>
          <a:p>
            <a:pPr lvl="1">
              <a:buFont typeface="Wingdings" panose="05000000000000000000" pitchFamily="2" charset="2"/>
              <a:buChar char="ü"/>
            </a:pPr>
            <a:r>
              <a:rPr lang="fr-FR" sz="8000" dirty="0">
                <a:solidFill>
                  <a:srgbClr val="00B0F0"/>
                </a:solidFill>
              </a:rPr>
              <a:t>Créer un layout</a:t>
            </a:r>
          </a:p>
          <a:p>
            <a:pPr lvl="1">
              <a:buFont typeface="Wingdings" panose="05000000000000000000" pitchFamily="2" charset="2"/>
              <a:buChar char="ü"/>
            </a:pPr>
            <a:endParaRPr lang="fr-FR" sz="8000" dirty="0">
              <a:solidFill>
                <a:srgbClr val="00B0F0"/>
              </a:solidFill>
            </a:endParaRP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&lt;!-- Voici l'enfant du parent situé dans resources/views/</a:t>
            </a:r>
            <a:r>
              <a:rPr lang="fr-FR" sz="7600" dirty="0" err="1">
                <a:solidFill>
                  <a:schemeClr val="bg1">
                    <a:lumMod val="50000"/>
                  </a:schemeClr>
                </a:solidFill>
                <a:latin typeface="Times New Roman" panose="02020603050405020304" pitchFamily="18" charset="0"/>
                <a:cs typeface="Times New Roman" panose="02020603050405020304" pitchFamily="18" charset="0"/>
              </a:rPr>
              <a:t>child.blade.php</a:t>
            </a:r>
            <a:r>
              <a:rPr lang="fr-FR" sz="7600" dirty="0">
                <a:solidFill>
                  <a:schemeClr val="bg1">
                    <a:lumMod val="50000"/>
                  </a:schemeClr>
                </a:solidFill>
                <a:latin typeface="Times New Roman" panose="02020603050405020304" pitchFamily="18" charset="0"/>
                <a:cs typeface="Times New Roman" panose="02020603050405020304" pitchFamily="18" charset="0"/>
              </a:rPr>
              <a: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extends</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'layout'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err="1">
                <a:solidFill>
                  <a:srgbClr val="00B050"/>
                </a:solidFill>
                <a:latin typeface="Times New Roman" panose="02020603050405020304" pitchFamily="18" charset="0"/>
                <a:cs typeface="Times New Roman" panose="02020603050405020304" pitchFamily="18" charset="0"/>
              </a:rPr>
              <a:t>title</a:t>
            </a:r>
            <a:r>
              <a:rPr lang="fr-FR" sz="7600" dirty="0">
                <a:solidFill>
                  <a:schemeClr val="tx1"/>
                </a:solidFill>
                <a:latin typeface="Times New Roman" panose="02020603050405020304" pitchFamily="18" charset="0"/>
                <a:cs typeface="Times New Roman" panose="02020603050405020304" pitchFamily="18" charset="0"/>
              </a:rPr>
              <a:t>', 'Titre de la page enfant')</a:t>
            </a:r>
          </a:p>
          <a:p>
            <a:pPr marL="400050" lvl="1" indent="0">
              <a:buNone/>
            </a:pPr>
            <a:endParaRPr lang="fr-FR" sz="76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'sidebar'</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    &lt;!-- Ajout de contenu avant le contenu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rgbClr val="7030A0"/>
                </a:solidFill>
                <a:latin typeface="Times New Roman" panose="02020603050405020304" pitchFamily="18" charset="0"/>
                <a:cs typeface="Times New Roman" panose="02020603050405020304" pitchFamily="18" charset="0"/>
              </a:rPr>
              <a:t>@parent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'sidebar'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Ajout de contenu après le contenu du parent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fr-FR" sz="76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'content'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'content' de l'enfant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en-US" sz="76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E95BAB57-7FB2-4224-A4CE-4C33B95490B2}"/>
              </a:ext>
            </a:extLst>
          </p:cNvPr>
          <p:cNvSpPr/>
          <p:nvPr/>
        </p:nvSpPr>
        <p:spPr>
          <a:xfrm>
            <a:off x="647564" y="2564904"/>
            <a:ext cx="7884876" cy="390273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29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Blade</a:t>
            </a:r>
            <a:r>
              <a:rPr lang="fr-FR" sz="2000" dirty="0">
                <a:latin typeface="Times New Roman" panose="02020603050405020304" pitchFamily="18" charset="0"/>
                <a:cs typeface="Times New Roman" panose="02020603050405020304" pitchFamily="18" charset="0"/>
              </a:rPr>
              <a:t> est le moteur de Template utilisé par Laravel. Son but est de permettre d’utiliser du PHP sur notre vue mais d’une manière assez particulière. Pour créer un fichier qui utilise le moteur de Template Blade il vous faut ajouter l’extension </a:t>
            </a:r>
            <a:r>
              <a:rPr lang="fr-FR" sz="2000" b="1" i="1" dirty="0">
                <a:latin typeface="Times New Roman" panose="02020603050405020304" pitchFamily="18" charset="0"/>
                <a:cs typeface="Times New Roman" panose="02020603050405020304" pitchFamily="18" charset="0"/>
              </a:rPr>
              <a:t>“.blade.php”. </a:t>
            </a:r>
            <a:r>
              <a:rPr lang="fr-FR" sz="2000" dirty="0">
                <a:latin typeface="Times New Roman" panose="02020603050405020304" pitchFamily="18" charset="0"/>
                <a:cs typeface="Times New Roman" panose="02020603050405020304" pitchFamily="18" charset="0"/>
              </a:rPr>
              <a:t>Comme nous l’avons vu dans la présentation de l’architecture de Laravel, les fichiers de vos vues se situent dans le dossier </a:t>
            </a:r>
            <a:r>
              <a:rPr lang="fr-FR" sz="2000" b="1" i="1" dirty="0">
                <a:latin typeface="Times New Roman" panose="02020603050405020304" pitchFamily="18" charset="0"/>
                <a:cs typeface="Times New Roman" panose="02020603050405020304" pitchFamily="18" charset="0"/>
              </a:rPr>
              <a:t>resources/views</a:t>
            </a:r>
            <a:r>
              <a:rPr lang="fr-FR" sz="2000" dirty="0">
                <a:latin typeface="Times New Roman" panose="02020603050405020304" pitchFamily="18" charset="0"/>
                <a:cs typeface="Times New Roman" panose="02020603050405020304" pitchFamily="18" charset="0"/>
              </a:rPr>
              <a:t>.</a:t>
            </a:r>
          </a:p>
          <a:p>
            <a:pPr marL="400050" lvl="1" indent="0">
              <a:buNone/>
            </a:pPr>
            <a:r>
              <a:rPr lang="fr-FR" sz="2000" dirty="0">
                <a:latin typeface="Times New Roman" panose="02020603050405020304" pitchFamily="18" charset="0"/>
                <a:cs typeface="Times New Roman" panose="02020603050405020304" pitchFamily="18" charset="0"/>
              </a:rPr>
              <a:t>La première fonctionnalité la plus basique de Blade est l’affichage d’une simple variable :</a:t>
            </a:r>
          </a:p>
          <a:p>
            <a:pPr marL="400050" lvl="1" indent="0">
              <a:buNone/>
            </a:pPr>
            <a:r>
              <a:rPr lang="fr-FR" sz="2000" dirty="0">
                <a:latin typeface="Times New Roman" panose="02020603050405020304" pitchFamily="18" charset="0"/>
                <a:cs typeface="Times New Roman" panose="02020603050405020304" pitchFamily="18" charset="0"/>
              </a:rPr>
              <a:t>Exemple : </a:t>
            </a:r>
          </a:p>
          <a:p>
            <a:pPr marL="400050" lvl="1" indent="0">
              <a:buNone/>
            </a:pPr>
            <a:r>
              <a:rPr lang="fr-FR" sz="2000" dirty="0">
                <a:latin typeface="Times New Roman" panose="02020603050405020304" pitchFamily="18" charset="0"/>
                <a:cs typeface="Times New Roman" panose="02020603050405020304" pitchFamily="18" charset="0"/>
              </a:rPr>
              <a:t>Si je transmets à ma vue la variable </a:t>
            </a:r>
            <a:r>
              <a:rPr lang="fr-FR" sz="2000" b="1" i="1" dirty="0">
                <a:solidFill>
                  <a:srgbClr val="0070C0"/>
                </a:solidFill>
                <a:latin typeface="Times New Roman" panose="02020603050405020304" pitchFamily="18" charset="0"/>
                <a:cs typeface="Times New Roman" panose="02020603050405020304" pitchFamily="18" charset="0"/>
              </a:rPr>
              <a:t>$</a:t>
            </a:r>
            <a:r>
              <a:rPr lang="fr-FR" sz="2000" b="1" i="1" dirty="0" err="1">
                <a:solidFill>
                  <a:srgbClr val="0070C0"/>
                </a:solidFill>
                <a:latin typeface="Times New Roman" panose="02020603050405020304" pitchFamily="18" charset="0"/>
                <a:cs typeface="Times New Roman" panose="02020603050405020304" pitchFamily="18" charset="0"/>
              </a:rPr>
              <a:t>maVariable</a:t>
            </a:r>
            <a:r>
              <a:rPr lang="fr-FR" sz="2000" b="1" i="1" dirty="0">
                <a:solidFill>
                  <a:srgbClr val="0070C0"/>
                </a:solidFill>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 ‘</a:t>
            </a:r>
            <a:r>
              <a:rPr lang="fr-FR" sz="2000" b="1" i="1" dirty="0">
                <a:solidFill>
                  <a:srgbClr val="00B050"/>
                </a:solidFill>
                <a:latin typeface="Times New Roman" panose="02020603050405020304" pitchFamily="18" charset="0"/>
                <a:cs typeface="Times New Roman" panose="02020603050405020304" pitchFamily="18" charset="0"/>
              </a:rPr>
              <a:t>Hello World !’ </a:t>
            </a:r>
            <a:r>
              <a:rPr lang="fr-FR" sz="2000" dirty="0">
                <a:latin typeface="Times New Roman" panose="02020603050405020304" pitchFamily="18" charset="0"/>
                <a:cs typeface="Times New Roman" panose="02020603050405020304" pitchFamily="18" charset="0"/>
              </a:rPr>
              <a:t>Dans ma vue </a:t>
            </a:r>
            <a:r>
              <a:rPr lang="fr-FR" sz="2000" b="1" i="1" dirty="0">
                <a:solidFill>
                  <a:schemeClr val="accent6"/>
                </a:solidFill>
                <a:latin typeface="Times New Roman" panose="02020603050405020304" pitchFamily="18" charset="0"/>
                <a:cs typeface="Times New Roman" panose="02020603050405020304" pitchFamily="18" charset="0"/>
              </a:rPr>
              <a:t>{{ $maVaribale }} </a:t>
            </a:r>
            <a:r>
              <a:rPr lang="fr-FR" sz="2000" dirty="0">
                <a:latin typeface="Times New Roman" panose="02020603050405020304" pitchFamily="18" charset="0"/>
                <a:cs typeface="Times New Roman" panose="02020603050405020304" pitchFamily="18" charset="0"/>
              </a:rPr>
              <a:t>affichera </a:t>
            </a:r>
            <a:r>
              <a:rPr lang="fr-FR" sz="2000" dirty="0">
                <a:solidFill>
                  <a:srgbClr val="00B050"/>
                </a:solidFill>
                <a:latin typeface="Times New Roman" panose="02020603050405020304" pitchFamily="18" charset="0"/>
                <a:cs typeface="Times New Roman" panose="02020603050405020304" pitchFamily="18" charset="0"/>
              </a:rPr>
              <a:t>‘Hello World’ </a:t>
            </a:r>
            <a:r>
              <a:rPr lang="fr-FR" sz="2000" dirty="0">
                <a:latin typeface="Times New Roman" panose="02020603050405020304" pitchFamily="18" charset="0"/>
                <a:cs typeface="Times New Roman" panose="02020603050405020304" pitchFamily="18" charset="0"/>
              </a:rPr>
              <a:t>.</a:t>
            </a: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algn="ctr">
              <a:buFont typeface="Wingdings" panose="05000000000000000000" pitchFamily="2" charset="2"/>
              <a:buChar char="ü"/>
            </a:pPr>
            <a:r>
              <a:rPr lang="fr-FR" sz="2400" dirty="0">
                <a:solidFill>
                  <a:srgbClr val="00B0F0"/>
                </a:solidFill>
              </a:rPr>
              <a:t>Pour vous permettre de ne pas échapper les caractères html</a:t>
            </a:r>
            <a:endParaRPr lang="fr-FR" sz="2400" dirty="0">
              <a:latin typeface="Times New Roman" panose="02020603050405020304" pitchFamily="18" charset="0"/>
              <a:cs typeface="Times New Roman" panose="02020603050405020304" pitchFamily="18" charset="0"/>
            </a:endParaRPr>
          </a:p>
          <a:p>
            <a:pPr marL="400050" lvl="1" indent="0">
              <a:buNone/>
            </a:pPr>
            <a:r>
              <a:rPr lang="fr-FR" sz="2000" b="1" i="1" u="sng" dirty="0">
                <a:latin typeface="Times New Roman" panose="02020603050405020304" pitchFamily="18" charset="0"/>
                <a:cs typeface="Times New Roman" panose="02020603050405020304" pitchFamily="18" charset="0"/>
              </a:rPr>
              <a:t>Exemple </a:t>
            </a: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2000" dirty="0">
                <a:solidFill>
                  <a:srgbClr val="0070C0"/>
                </a:solidFill>
                <a:latin typeface="Times New Roman" panose="02020603050405020304" pitchFamily="18" charset="0"/>
                <a:cs typeface="Times New Roman" panose="02020603050405020304" pitchFamily="18" charset="0"/>
              </a:rPr>
              <a:t>  $mavariable </a:t>
            </a:r>
            <a:r>
              <a:rPr lang="fr-FR" sz="2000" dirty="0">
                <a:solidFill>
                  <a:srgbClr val="00B050"/>
                </a:solidFill>
                <a:latin typeface="Times New Roman" panose="02020603050405020304" pitchFamily="18" charset="0"/>
                <a:cs typeface="Times New Roman" panose="02020603050405020304" pitchFamily="18" charset="0"/>
              </a:rPr>
              <a:t>= '&lt;h1&gt;Mon Titre&lt;/h1&gt;’;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'&lt;h1&gt;Mon Titre&lt;/h1&gt;' --&gt;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'Mon Titre' dans une balise HTML h1 --&gt;</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534572" y="3429000"/>
            <a:ext cx="7997868" cy="165618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47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24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Blade vous permet de manipuler des données comme le ferait le PHP, il vous est donc possible d’utiliser les différentes structures de contrôle PHP existantes. À la différence que leur écriture diffèrent un tout petit peu.</a:t>
            </a:r>
          </a:p>
          <a:p>
            <a:pPr marL="400050" lvl="1"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mettre en place une condition :</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@if / @</a:t>
            </a:r>
            <a:r>
              <a:rPr lang="fr-FR" sz="2400" dirty="0" err="1">
                <a:solidFill>
                  <a:srgbClr val="7030A0"/>
                </a:solidFill>
                <a:latin typeface="Times New Roman" panose="02020603050405020304" pitchFamily="18" charset="0"/>
                <a:cs typeface="Times New Roman" panose="02020603050405020304" pitchFamily="18" charset="0"/>
              </a:rPr>
              <a:t>elseif</a:t>
            </a:r>
            <a:r>
              <a:rPr lang="fr-FR" sz="2400" dirty="0">
                <a:solidFill>
                  <a:srgbClr val="7030A0"/>
                </a:solidFill>
                <a:latin typeface="Times New Roman" panose="02020603050405020304" pitchFamily="18" charset="0"/>
                <a:cs typeface="Times New Roman" panose="02020603050405020304" pitchFamily="18" charset="0"/>
              </a:rPr>
              <a:t> / @</a:t>
            </a:r>
            <a:r>
              <a:rPr lang="fr-FR" sz="2400" dirty="0" err="1">
                <a:solidFill>
                  <a:srgbClr val="7030A0"/>
                </a:solidFill>
                <a:latin typeface="Times New Roman" panose="02020603050405020304" pitchFamily="18" charset="0"/>
                <a:cs typeface="Times New Roman" panose="02020603050405020304" pitchFamily="18" charset="0"/>
              </a:rPr>
              <a:t>else</a:t>
            </a:r>
            <a:r>
              <a:rPr lang="fr-FR" sz="2400" dirty="0">
                <a:solidFill>
                  <a:srgbClr val="7030A0"/>
                </a:solidFill>
                <a:latin typeface="Times New Roman" panose="02020603050405020304" pitchFamily="18" charset="0"/>
                <a:cs typeface="Times New Roman" panose="02020603050405020304" pitchFamily="18" charset="0"/>
              </a:rPr>
              <a:t>, @switch, @</a:t>
            </a:r>
            <a:r>
              <a:rPr lang="fr-FR" sz="2400" dirty="0" err="1">
                <a:solidFill>
                  <a:srgbClr val="7030A0"/>
                </a:solidFill>
                <a:latin typeface="Times New Roman" panose="02020603050405020304" pitchFamily="18" charset="0"/>
                <a:cs typeface="Times New Roman" panose="02020603050405020304" pitchFamily="18" charset="0"/>
              </a:rPr>
              <a:t>isset</a:t>
            </a:r>
            <a:r>
              <a:rPr lang="fr-FR" sz="2400" dirty="0">
                <a:solidFill>
                  <a:srgbClr val="7030A0"/>
                </a:solidFill>
                <a:latin typeface="Times New Roman" panose="02020603050405020304" pitchFamily="18" charset="0"/>
                <a:cs typeface="Times New Roman" panose="02020603050405020304" pitchFamily="18" charset="0"/>
              </a:rPr>
              <a:t>, @empty</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1043608" y="5013176"/>
            <a:ext cx="7056784"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0171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@if, @</a:t>
            </a:r>
            <a:r>
              <a:rPr lang="fr-FR" sz="2400" dirty="0" err="1">
                <a:solidFill>
                  <a:srgbClr val="7030A0"/>
                </a:solidFill>
                <a:sym typeface="Wingdings" panose="05000000000000000000" pitchFamily="2" charset="2"/>
              </a:rPr>
              <a:t>elseif</a:t>
            </a:r>
            <a:r>
              <a:rPr lang="fr-FR" sz="2400" dirty="0">
                <a:solidFill>
                  <a:srgbClr val="7030A0"/>
                </a:solidFill>
                <a:sym typeface="Wingdings" panose="05000000000000000000" pitchFamily="2" charset="2"/>
              </a:rPr>
              <a:t>, @</a:t>
            </a:r>
            <a:r>
              <a:rPr lang="fr-FR" sz="2400" dirty="0" err="1">
                <a:solidFill>
                  <a:srgbClr val="7030A0"/>
                </a:solidFill>
                <a:sym typeface="Wingdings" panose="05000000000000000000" pitchFamily="2" charset="2"/>
              </a:rPr>
              <a:t>else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'cheval’</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@if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'chien'</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est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elseif</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'chat'</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n'est pas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&lt;p&gt;L'animal n'est ni un chat ni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endif</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&lt;p&gt;L'animal n'est ni un chat ni un chien.&lt;/p&gt;</a:t>
            </a:r>
          </a:p>
          <a:p>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11560" y="2780928"/>
            <a:ext cx="7488832" cy="26642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42385FDF-0D7C-44E9-A743-F7CB8A4F7B69}"/>
              </a:ext>
            </a:extLst>
          </p:cNvPr>
          <p:cNvSpPr/>
          <p:nvPr/>
        </p:nvSpPr>
        <p:spPr>
          <a:xfrm>
            <a:off x="611560" y="5619114"/>
            <a:ext cx="7488832" cy="84852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2254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@switch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@switch</a:t>
            </a: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&lt; 18 )</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                      &lt;p&gt;La personne est mineure.&lt;/p&gt;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&gt; 18 )</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&lt;p&gt;La personne est majeure.&lt;/p&gt;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@default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&lt;p&gt;valeur par défaut.&lt;/p&gt;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a:t>
            </a:r>
            <a:r>
              <a:rPr lang="fr-FR" sz="1900" dirty="0" err="1">
                <a:solidFill>
                  <a:srgbClr val="7030A0"/>
                </a:solidFill>
                <a:latin typeface="Times New Roman" panose="02020603050405020304" pitchFamily="18" charset="0"/>
                <a:cs typeface="Times New Roman" panose="02020603050405020304" pitchFamily="18" charset="0"/>
              </a:rPr>
              <a:t>endswitch</a:t>
            </a:r>
            <a:endParaRPr lang="fr-FR" sz="1900"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11560" y="2924944"/>
            <a:ext cx="7488832" cy="35426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47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isset</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'costume’</a:t>
            </a:r>
            <a:r>
              <a:rPr lang="fr-FR" sz="1900" dirty="0">
                <a:latin typeface="Times New Roman" panose="02020603050405020304" pitchFamily="18" charset="0"/>
                <a:cs typeface="Times New Roman" panose="02020603050405020304" pitchFamily="18" charset="0"/>
              </a:rPr>
              <a:t>;</a:t>
            </a: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isset</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existe&lt;/p&gt;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endisset</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&lt;p&gt;Le produit existe&lt;/p&gt;</a:t>
            </a:r>
            <a:endParaRPr lang="fr-FR" dirty="0"/>
          </a:p>
        </p:txBody>
      </p:sp>
      <p:sp>
        <p:nvSpPr>
          <p:cNvPr id="5" name="Rectangle : coins arrondis 4">
            <a:extLst>
              <a:ext uri="{FF2B5EF4-FFF2-40B4-BE49-F238E27FC236}">
                <a16:creationId xmlns:a16="http://schemas.microsoft.com/office/drawing/2014/main" xmlns="" id="{5B7D8339-1417-46E0-926D-6C918614FC78}"/>
              </a:ext>
            </a:extLst>
          </p:cNvPr>
          <p:cNvSpPr/>
          <p:nvPr/>
        </p:nvSpPr>
        <p:spPr>
          <a:xfrm>
            <a:off x="628227" y="3212976"/>
            <a:ext cx="7488832" cy="194421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xmlns=""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2728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1641</Words>
  <Application>Microsoft Office PowerPoint</Application>
  <PresentationFormat>Affichage à l'écran (4:3)</PresentationFormat>
  <Paragraphs>280</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266</cp:revision>
  <dcterms:created xsi:type="dcterms:W3CDTF">2011-10-01T12:57:10Z</dcterms:created>
  <dcterms:modified xsi:type="dcterms:W3CDTF">2023-03-23T09:15:03Z</dcterms:modified>
</cp:coreProperties>
</file>