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62" r:id="rId4"/>
    <p:sldId id="268" r:id="rId5"/>
    <p:sldId id="267" r:id="rId6"/>
    <p:sldId id="258" r:id="rId7"/>
    <p:sldId id="269" r:id="rId8"/>
    <p:sldId id="261" r:id="rId9"/>
    <p:sldId id="263" r:id="rId10"/>
    <p:sldId id="264" r:id="rId11"/>
    <p:sldId id="259" r:id="rId12"/>
  </p:sldIdLst>
  <p:sldSz cx="18288000" cy="10287000"/>
  <p:notesSz cx="6858000" cy="9144000"/>
  <p:embeddedFontLst>
    <p:embeddedFont>
      <p:font typeface="Dream Avenue" panose="020B0604020202020204" charset="0"/>
      <p:regular r:id="rId14"/>
    </p:embeddedFont>
    <p:embeddedFont>
      <p:font typeface="Lora" pitchFamily="2" charset="0"/>
      <p:regular r:id="rId15"/>
      <p:bold r:id="rId16"/>
      <p:italic r:id="rId17"/>
      <p:boldItalic r:id="rId18"/>
    </p:embeddedFont>
    <p:embeddedFont>
      <p:font typeface="Lora Italics" panose="020B0604020202020204" charset="0"/>
      <p:regular r:id="rId19"/>
    </p:embeddedFont>
    <p:embeddedFont>
      <p:font typeface="TAN Pearl"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8" d="100"/>
          <a:sy n="38" d="100"/>
        </p:scale>
        <p:origin x="1020"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3D4143-7CFF-40A1-B6AC-60476FE8E405}" type="datetimeFigureOut">
              <a:rPr lang="fr-FR" smtClean="0"/>
              <a:t>21/11/2024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BCD885-0E9C-495D-B6D9-EC3FC7B1C12F}" type="slidenum">
              <a:rPr lang="fr-FR" smtClean="0"/>
              <a:t>‹N°›</a:t>
            </a:fld>
            <a:endParaRPr lang="fr-FR"/>
          </a:p>
        </p:txBody>
      </p:sp>
    </p:spTree>
    <p:extLst>
      <p:ext uri="{BB962C8B-B14F-4D97-AF65-F5344CB8AC3E}">
        <p14:creationId xmlns:p14="http://schemas.microsoft.com/office/powerpoint/2010/main" val="2848818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7BCD885-0E9C-495D-B6D9-EC3FC7B1C12F}" type="slidenum">
              <a:rPr lang="fr-FR" smtClean="0"/>
              <a:t>11</a:t>
            </a:fld>
            <a:endParaRPr lang="fr-FR"/>
          </a:p>
        </p:txBody>
      </p:sp>
    </p:spTree>
    <p:extLst>
      <p:ext uri="{BB962C8B-B14F-4D97-AF65-F5344CB8AC3E}">
        <p14:creationId xmlns:p14="http://schemas.microsoft.com/office/powerpoint/2010/main" val="1020620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877281" y="0"/>
            <a:ext cx="3088591" cy="10287000"/>
            <a:chOff x="0" y="0"/>
            <a:chExt cx="813456" cy="2709333"/>
          </a:xfrm>
        </p:grpSpPr>
        <p:sp>
          <p:nvSpPr>
            <p:cNvPr id="3" name="Freeform 3"/>
            <p:cNvSpPr/>
            <p:nvPr/>
          </p:nvSpPr>
          <p:spPr>
            <a:xfrm>
              <a:off x="0" y="0"/>
              <a:ext cx="813456" cy="2709333"/>
            </a:xfrm>
            <a:custGeom>
              <a:avLst/>
              <a:gdLst/>
              <a:ahLst/>
              <a:cxnLst/>
              <a:rect l="l" t="t" r="r" b="b"/>
              <a:pathLst>
                <a:path w="813456" h="2709333">
                  <a:moveTo>
                    <a:pt x="0" y="0"/>
                  </a:moveTo>
                  <a:lnTo>
                    <a:pt x="813456" y="0"/>
                  </a:lnTo>
                  <a:lnTo>
                    <a:pt x="813456" y="2709333"/>
                  </a:lnTo>
                  <a:lnTo>
                    <a:pt x="0" y="2709333"/>
                  </a:lnTo>
                  <a:close/>
                </a:path>
              </a:pathLst>
            </a:custGeom>
            <a:solidFill>
              <a:srgbClr val="DFD3CA"/>
            </a:solidFill>
            <a:ln cap="sq">
              <a:noFill/>
              <a:prstDash val="solid"/>
              <a:miter/>
            </a:ln>
          </p:spPr>
        </p:sp>
        <p:sp>
          <p:nvSpPr>
            <p:cNvPr id="4" name="TextBox 4"/>
            <p:cNvSpPr txBox="1"/>
            <p:nvPr/>
          </p:nvSpPr>
          <p:spPr>
            <a:xfrm>
              <a:off x="0" y="-28575"/>
              <a:ext cx="813456" cy="2737908"/>
            </a:xfrm>
            <a:prstGeom prst="rect">
              <a:avLst/>
            </a:prstGeom>
          </p:spPr>
          <p:txBody>
            <a:bodyPr lIns="50800" tIns="50800" rIns="50800" bIns="50800" rtlCol="0" anchor="ctr"/>
            <a:lstStyle/>
            <a:p>
              <a:pPr algn="ctr">
                <a:lnSpc>
                  <a:spcPts val="2852"/>
                </a:lnSpc>
              </a:pPr>
              <a:endParaRPr/>
            </a:p>
          </p:txBody>
        </p:sp>
      </p:grpSp>
      <p:sp>
        <p:nvSpPr>
          <p:cNvPr id="7" name="Freeform 7"/>
          <p:cNvSpPr/>
          <p:nvPr/>
        </p:nvSpPr>
        <p:spPr>
          <a:xfrm>
            <a:off x="-3725255" y="7105272"/>
            <a:ext cx="7450509" cy="7450509"/>
          </a:xfrm>
          <a:custGeom>
            <a:avLst/>
            <a:gdLst/>
            <a:ahLst/>
            <a:cxnLst/>
            <a:rect l="l" t="t" r="r" b="b"/>
            <a:pathLst>
              <a:path w="7450509" h="7450509">
                <a:moveTo>
                  <a:pt x="0" y="0"/>
                </a:moveTo>
                <a:lnTo>
                  <a:pt x="7450510" y="0"/>
                </a:lnTo>
                <a:lnTo>
                  <a:pt x="7450510" y="7450510"/>
                </a:lnTo>
                <a:lnTo>
                  <a:pt x="0" y="7450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6706625" y="-4304799"/>
            <a:ext cx="7450509" cy="7450509"/>
          </a:xfrm>
          <a:custGeom>
            <a:avLst/>
            <a:gdLst/>
            <a:ahLst/>
            <a:cxnLst/>
            <a:rect l="l" t="t" r="r" b="b"/>
            <a:pathLst>
              <a:path w="7450509" h="7450509">
                <a:moveTo>
                  <a:pt x="0" y="0"/>
                </a:moveTo>
                <a:lnTo>
                  <a:pt x="7450509" y="0"/>
                </a:lnTo>
                <a:lnTo>
                  <a:pt x="7450509" y="7450509"/>
                </a:lnTo>
                <a:lnTo>
                  <a:pt x="0" y="74505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2895600" y="3219828"/>
            <a:ext cx="8972365" cy="5007012"/>
          </a:xfrm>
          <a:prstGeom prst="rect">
            <a:avLst/>
          </a:prstGeom>
        </p:spPr>
        <p:txBody>
          <a:bodyPr wrap="square" lIns="0" tIns="0" rIns="0" bIns="0" rtlCol="0" anchor="t">
            <a:spAutoFit/>
          </a:bodyPr>
          <a:lstStyle/>
          <a:p>
            <a:pPr algn="l">
              <a:lnSpc>
                <a:spcPts val="12850"/>
              </a:lnSpc>
            </a:pPr>
            <a:r>
              <a:rPr lang="fr-FR" sz="11898" spc="392" dirty="0">
                <a:solidFill>
                  <a:srgbClr val="000000"/>
                </a:solidFill>
                <a:latin typeface="Dream Avenue"/>
                <a:ea typeface="Dream Avenue"/>
                <a:cs typeface="Dream Avenue"/>
                <a:sym typeface="Dream Avenue"/>
              </a:rPr>
              <a:t>Ergonomie et Design UI/UX</a:t>
            </a:r>
            <a:endParaRPr lang="en-US" sz="11898" spc="392" dirty="0">
              <a:solidFill>
                <a:srgbClr val="000000"/>
              </a:solidFill>
              <a:latin typeface="Dream Avenue"/>
              <a:ea typeface="Dream Avenue"/>
              <a:cs typeface="Dream Avenue"/>
              <a:sym typeface="Dream Avenue"/>
            </a:endParaRPr>
          </a:p>
        </p:txBody>
      </p:sp>
      <p:pic>
        <p:nvPicPr>
          <p:cNvPr id="12" name="Image 11">
            <a:extLst>
              <a:ext uri="{FF2B5EF4-FFF2-40B4-BE49-F238E27FC236}">
                <a16:creationId xmlns:a16="http://schemas.microsoft.com/office/drawing/2014/main" id="{22C7963D-86E9-CD09-522B-02E09E03B9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1800" y="571500"/>
            <a:ext cx="6858000" cy="9067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FD3CA"/>
        </a:solidFill>
        <a:effectLst/>
      </p:bgPr>
    </p:bg>
    <p:spTree>
      <p:nvGrpSpPr>
        <p:cNvPr id="1" name=""/>
        <p:cNvGrpSpPr/>
        <p:nvPr/>
      </p:nvGrpSpPr>
      <p:grpSpPr>
        <a:xfrm>
          <a:off x="0" y="0"/>
          <a:ext cx="0" cy="0"/>
          <a:chOff x="0" y="0"/>
          <a:chExt cx="0" cy="0"/>
        </a:xfrm>
      </p:grpSpPr>
      <p:sp>
        <p:nvSpPr>
          <p:cNvPr id="2" name="TextBox 2"/>
          <p:cNvSpPr txBox="1"/>
          <p:nvPr/>
        </p:nvSpPr>
        <p:spPr>
          <a:xfrm>
            <a:off x="1028700" y="1427049"/>
            <a:ext cx="7527213" cy="1318288"/>
          </a:xfrm>
          <a:prstGeom prst="rect">
            <a:avLst/>
          </a:prstGeom>
        </p:spPr>
        <p:txBody>
          <a:bodyPr lIns="0" tIns="0" rIns="0" bIns="0" rtlCol="0" anchor="t">
            <a:spAutoFit/>
          </a:bodyPr>
          <a:lstStyle/>
          <a:p>
            <a:pPr marL="0" lvl="0" indent="0" algn="l">
              <a:lnSpc>
                <a:spcPts val="10611"/>
              </a:lnSpc>
              <a:spcBef>
                <a:spcPct val="0"/>
              </a:spcBef>
            </a:pPr>
            <a:r>
              <a:rPr lang="en-US" sz="6470" b="1" u="none" strike="noStrike" dirty="0">
                <a:solidFill>
                  <a:srgbClr val="000000"/>
                </a:solidFill>
                <a:latin typeface="TAN Pearl"/>
                <a:ea typeface="TAN Pearl"/>
                <a:cs typeface="TAN Pearl"/>
                <a:sym typeface="TAN Pearl"/>
              </a:rPr>
              <a:t>Conclusion</a:t>
            </a:r>
          </a:p>
        </p:txBody>
      </p:sp>
      <p:sp>
        <p:nvSpPr>
          <p:cNvPr id="3" name="AutoShape 3"/>
          <p:cNvSpPr/>
          <p:nvPr/>
        </p:nvSpPr>
        <p:spPr>
          <a:xfrm>
            <a:off x="9831362" y="2271930"/>
            <a:ext cx="10380725" cy="0"/>
          </a:xfrm>
          <a:prstGeom prst="line">
            <a:avLst/>
          </a:prstGeom>
          <a:ln w="19050" cap="flat">
            <a:solidFill>
              <a:srgbClr val="100F0D"/>
            </a:solidFill>
            <a:prstDash val="solid"/>
            <a:headEnd type="none" w="sm" len="sm"/>
            <a:tailEnd type="none" w="sm" len="sm"/>
          </a:ln>
        </p:spPr>
      </p:sp>
      <p:sp>
        <p:nvSpPr>
          <p:cNvPr id="4" name="Freeform 4"/>
          <p:cNvSpPr/>
          <p:nvPr/>
        </p:nvSpPr>
        <p:spPr>
          <a:xfrm>
            <a:off x="8044774" y="1356356"/>
            <a:ext cx="1786588" cy="1676145"/>
          </a:xfrm>
          <a:custGeom>
            <a:avLst/>
            <a:gdLst/>
            <a:ahLst/>
            <a:cxnLst/>
            <a:rect l="l" t="t" r="r" b="b"/>
            <a:pathLst>
              <a:path w="1786588" h="1676145">
                <a:moveTo>
                  <a:pt x="0" y="0"/>
                </a:moveTo>
                <a:lnTo>
                  <a:pt x="1786588" y="0"/>
                </a:lnTo>
                <a:lnTo>
                  <a:pt x="1786588" y="1676145"/>
                </a:lnTo>
                <a:lnTo>
                  <a:pt x="0" y="16761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5" name="TextBox 35"/>
          <p:cNvSpPr txBox="1"/>
          <p:nvPr/>
        </p:nvSpPr>
        <p:spPr>
          <a:xfrm>
            <a:off x="2438400" y="3219466"/>
            <a:ext cx="14249400" cy="4900124"/>
          </a:xfrm>
          <a:prstGeom prst="rect">
            <a:avLst/>
          </a:prstGeom>
        </p:spPr>
        <p:txBody>
          <a:bodyPr wrap="square" lIns="0" tIns="0" rIns="0" bIns="0" rtlCol="0" anchor="t">
            <a:spAutoFit/>
          </a:bodyPr>
          <a:lstStyle/>
          <a:p>
            <a:pPr marL="0" lvl="0" indent="0" algn="l">
              <a:lnSpc>
                <a:spcPct val="150000"/>
              </a:lnSpc>
              <a:spcBef>
                <a:spcPct val="0"/>
              </a:spcBef>
            </a:pPr>
            <a:r>
              <a:rPr lang="fr-FR" sz="3600" u="none" strike="noStrike" dirty="0">
                <a:solidFill>
                  <a:srgbClr val="010101"/>
                </a:solidFill>
                <a:ea typeface="Lora"/>
                <a:cs typeface="Lora"/>
                <a:sym typeface="Lora"/>
              </a:rPr>
              <a:t>L’ergonomie et le design UI/UX ne sont pas des extras, mais des éléments essentiels de toute stratégie numérique. En investissant dans une conception centrée sur l'utilisateur, les entreprises peuvent non seulement satisfaire leurs clients, mais aussi se différencier dans un marché de plus en plus compétitif.</a:t>
            </a:r>
          </a:p>
          <a:p>
            <a:pPr marL="0" lvl="0" indent="0" algn="l">
              <a:lnSpc>
                <a:spcPct val="150000"/>
              </a:lnSpc>
              <a:spcBef>
                <a:spcPct val="0"/>
              </a:spcBef>
            </a:pPr>
            <a:r>
              <a:rPr lang="fr-FR" sz="3600" b="1" u="none" strike="noStrike" dirty="0">
                <a:solidFill>
                  <a:srgbClr val="010101"/>
                </a:solidFill>
                <a:ea typeface="Lora"/>
                <a:cs typeface="Lora"/>
                <a:sym typeface="Lora"/>
              </a:rPr>
              <a:t>"Un bon design n'est pas seulement esthétique, il résout des problèmes."</a:t>
            </a:r>
            <a:endParaRPr lang="en-US" sz="3600" b="1" u="none" strike="noStrike" dirty="0">
              <a:solidFill>
                <a:srgbClr val="010101"/>
              </a:solidFill>
              <a:ea typeface="Lora"/>
              <a:cs typeface="Lora"/>
              <a:sym typeface="Lora"/>
            </a:endParaRPr>
          </a:p>
        </p:txBody>
      </p:sp>
      <p:sp>
        <p:nvSpPr>
          <p:cNvPr id="41" name="AutoShape 41"/>
          <p:cNvSpPr/>
          <p:nvPr/>
        </p:nvSpPr>
        <p:spPr>
          <a:xfrm>
            <a:off x="-4139590" y="9277350"/>
            <a:ext cx="10380725" cy="0"/>
          </a:xfrm>
          <a:prstGeom prst="line">
            <a:avLst/>
          </a:prstGeom>
          <a:ln w="19050" cap="flat">
            <a:solidFill>
              <a:srgbClr val="100F0D"/>
            </a:solidFill>
            <a:prstDash val="solid"/>
            <a:headEnd type="none" w="sm" len="sm"/>
            <a:tailEnd type="none" w="sm" len="sm"/>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829956" y="5944026"/>
            <a:ext cx="19947911" cy="7894014"/>
            <a:chOff x="0" y="0"/>
            <a:chExt cx="5039628" cy="1994339"/>
          </a:xfrm>
        </p:grpSpPr>
        <p:sp>
          <p:nvSpPr>
            <p:cNvPr id="3" name="Freeform 3"/>
            <p:cNvSpPr/>
            <p:nvPr/>
          </p:nvSpPr>
          <p:spPr>
            <a:xfrm>
              <a:off x="0" y="0"/>
              <a:ext cx="5039628" cy="1994339"/>
            </a:xfrm>
            <a:custGeom>
              <a:avLst/>
              <a:gdLst/>
              <a:ahLst/>
              <a:cxnLst/>
              <a:rect l="l" t="t" r="r" b="b"/>
              <a:pathLst>
                <a:path w="5039628" h="1994339">
                  <a:moveTo>
                    <a:pt x="0" y="0"/>
                  </a:moveTo>
                  <a:lnTo>
                    <a:pt x="5039628" y="0"/>
                  </a:lnTo>
                  <a:lnTo>
                    <a:pt x="5039628" y="1994339"/>
                  </a:lnTo>
                  <a:lnTo>
                    <a:pt x="0" y="1994339"/>
                  </a:lnTo>
                  <a:close/>
                </a:path>
              </a:pathLst>
            </a:custGeom>
            <a:solidFill>
              <a:srgbClr val="DFD3CA"/>
            </a:solidFill>
            <a:ln cap="sq">
              <a:noFill/>
              <a:prstDash val="solid"/>
              <a:miter/>
            </a:ln>
          </p:spPr>
        </p:sp>
        <p:sp>
          <p:nvSpPr>
            <p:cNvPr id="4" name="TextBox 4"/>
            <p:cNvSpPr txBox="1"/>
            <p:nvPr/>
          </p:nvSpPr>
          <p:spPr>
            <a:xfrm>
              <a:off x="0" y="-57150"/>
              <a:ext cx="5039628" cy="2051489"/>
            </a:xfrm>
            <a:prstGeom prst="rect">
              <a:avLst/>
            </a:prstGeom>
          </p:spPr>
          <p:txBody>
            <a:bodyPr lIns="0" tIns="0" rIns="0" bIns="0" rtlCol="0" anchor="ctr"/>
            <a:lstStyle/>
            <a:p>
              <a:pPr marL="0" lvl="0" indent="0" algn="ctr">
                <a:lnSpc>
                  <a:spcPts val="3804"/>
                </a:lnSpc>
                <a:spcBef>
                  <a:spcPct val="0"/>
                </a:spcBef>
              </a:pPr>
              <a:endParaRPr/>
            </a:p>
          </p:txBody>
        </p:sp>
      </p:grpSp>
      <p:sp>
        <p:nvSpPr>
          <p:cNvPr id="9" name="Freeform 9"/>
          <p:cNvSpPr/>
          <p:nvPr/>
        </p:nvSpPr>
        <p:spPr>
          <a:xfrm rot="2571718">
            <a:off x="-2175741" y="8229600"/>
            <a:ext cx="3992153" cy="4114800"/>
          </a:xfrm>
          <a:custGeom>
            <a:avLst/>
            <a:gdLst/>
            <a:ahLst/>
            <a:cxnLst/>
            <a:rect l="l" t="t" r="r" b="b"/>
            <a:pathLst>
              <a:path w="3992153" h="4114800">
                <a:moveTo>
                  <a:pt x="0" y="0"/>
                </a:moveTo>
                <a:lnTo>
                  <a:pt x="3992154" y="0"/>
                </a:lnTo>
                <a:lnTo>
                  <a:pt x="399215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rot="-8100000">
            <a:off x="15981942" y="-1788025"/>
            <a:ext cx="3992153" cy="4114800"/>
          </a:xfrm>
          <a:custGeom>
            <a:avLst/>
            <a:gdLst/>
            <a:ahLst/>
            <a:cxnLst/>
            <a:rect l="l" t="t" r="r" b="b"/>
            <a:pathLst>
              <a:path w="3992153" h="4114800">
                <a:moveTo>
                  <a:pt x="0" y="0"/>
                </a:moveTo>
                <a:lnTo>
                  <a:pt x="3992153" y="0"/>
                </a:lnTo>
                <a:lnTo>
                  <a:pt x="3992153"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TextBox 11"/>
          <p:cNvSpPr txBox="1"/>
          <p:nvPr/>
        </p:nvSpPr>
        <p:spPr>
          <a:xfrm>
            <a:off x="4389482" y="3689220"/>
            <a:ext cx="8270726" cy="1404231"/>
          </a:xfrm>
          <a:prstGeom prst="rect">
            <a:avLst/>
          </a:prstGeom>
        </p:spPr>
        <p:txBody>
          <a:bodyPr lIns="0" tIns="0" rIns="0" bIns="0" rtlCol="0" anchor="t">
            <a:spAutoFit/>
          </a:bodyPr>
          <a:lstStyle/>
          <a:p>
            <a:pPr marL="0" lvl="0" indent="0" algn="l">
              <a:lnSpc>
                <a:spcPts val="8632"/>
              </a:lnSpc>
              <a:spcBef>
                <a:spcPct val="0"/>
              </a:spcBef>
            </a:pPr>
            <a:r>
              <a:rPr lang="en-US" sz="15000" b="1" dirty="0">
                <a:solidFill>
                  <a:srgbClr val="000000"/>
                </a:solidFill>
                <a:latin typeface="TAN Pearl"/>
                <a:ea typeface="TAN Pearl"/>
                <a:cs typeface="TAN Pearl"/>
                <a:sym typeface="TAN Pearl"/>
              </a:rPr>
              <a:t>Merci</a:t>
            </a:r>
            <a:endParaRPr lang="en-US" sz="15000" b="1" u="none" strike="noStrike" dirty="0">
              <a:solidFill>
                <a:srgbClr val="000000"/>
              </a:solidFill>
              <a:latin typeface="TAN Pearl"/>
              <a:ea typeface="TAN Pearl"/>
              <a:cs typeface="TAN Pearl"/>
              <a:sym typeface="TAN Pearl"/>
            </a:endParaRPr>
          </a:p>
        </p:txBody>
      </p:sp>
      <p:sp>
        <p:nvSpPr>
          <p:cNvPr id="14" name="TextBox 14"/>
          <p:cNvSpPr txBox="1"/>
          <p:nvPr/>
        </p:nvSpPr>
        <p:spPr>
          <a:xfrm>
            <a:off x="4471147" y="6628434"/>
            <a:ext cx="8107396" cy="3658566"/>
          </a:xfrm>
          <a:prstGeom prst="rect">
            <a:avLst/>
          </a:prstGeom>
        </p:spPr>
        <p:txBody>
          <a:bodyPr lIns="0" tIns="0" rIns="0" bIns="0" rtlCol="0" anchor="t">
            <a:spAutoFit/>
          </a:bodyPr>
          <a:lstStyle/>
          <a:p>
            <a:pPr marL="0" lvl="0" indent="0" algn="ctr">
              <a:spcBef>
                <a:spcPct val="0"/>
              </a:spcBef>
            </a:pPr>
            <a:r>
              <a:rPr lang="en-US" sz="3600" u="none" strike="noStrike" dirty="0" err="1">
                <a:solidFill>
                  <a:srgbClr val="010101"/>
                </a:solidFill>
                <a:ea typeface="Lora"/>
                <a:cs typeface="Lora"/>
                <a:sym typeface="Lora"/>
              </a:rPr>
              <a:t>Présenté</a:t>
            </a:r>
            <a:r>
              <a:rPr lang="en-US" sz="3600" u="none" strike="noStrike" dirty="0">
                <a:solidFill>
                  <a:srgbClr val="010101"/>
                </a:solidFill>
                <a:ea typeface="Lora"/>
                <a:cs typeface="Lora"/>
                <a:sym typeface="Lora"/>
              </a:rPr>
              <a:t> par :</a:t>
            </a:r>
          </a:p>
          <a:p>
            <a:pPr marL="0" lvl="0" indent="0" algn="ctr">
              <a:spcBef>
                <a:spcPct val="0"/>
              </a:spcBef>
            </a:pPr>
            <a:r>
              <a:rPr lang="en-US" sz="3600" dirty="0">
                <a:solidFill>
                  <a:srgbClr val="010101"/>
                </a:solidFill>
                <a:ea typeface="Lora"/>
                <a:cs typeface="Lora"/>
                <a:sym typeface="Lora"/>
              </a:rPr>
              <a:t>OISTI CHAYMAE </a:t>
            </a:r>
          </a:p>
          <a:p>
            <a:pPr marL="0" lvl="0" indent="0" algn="ctr">
              <a:spcBef>
                <a:spcPct val="0"/>
              </a:spcBef>
            </a:pPr>
            <a:r>
              <a:rPr lang="en-US" sz="3600" u="none" strike="noStrike" dirty="0">
                <a:solidFill>
                  <a:srgbClr val="010101"/>
                </a:solidFill>
                <a:ea typeface="Lora"/>
                <a:cs typeface="Lora"/>
                <a:sym typeface="Lora"/>
              </a:rPr>
              <a:t>NAJI BILAL</a:t>
            </a:r>
          </a:p>
          <a:p>
            <a:pPr marL="0" lvl="0" indent="0" algn="ctr">
              <a:spcBef>
                <a:spcPct val="0"/>
              </a:spcBef>
            </a:pPr>
            <a:r>
              <a:rPr lang="en-US" sz="3600" dirty="0">
                <a:solidFill>
                  <a:srgbClr val="010101"/>
                </a:solidFill>
                <a:ea typeface="Lora"/>
                <a:cs typeface="Lora"/>
                <a:sym typeface="Lora"/>
              </a:rPr>
              <a:t>SLIMANI OUM KALTOUM</a:t>
            </a:r>
          </a:p>
          <a:p>
            <a:pPr marL="0" lvl="0" indent="0" algn="ctr">
              <a:spcBef>
                <a:spcPct val="0"/>
              </a:spcBef>
            </a:pPr>
            <a:r>
              <a:rPr lang="en-US" sz="3600" u="none" strike="noStrike" dirty="0" err="1">
                <a:solidFill>
                  <a:srgbClr val="010101"/>
                </a:solidFill>
                <a:ea typeface="Lora"/>
                <a:cs typeface="Lora"/>
                <a:sym typeface="Lora"/>
              </a:rPr>
              <a:t>Encadr</a:t>
            </a:r>
            <a:r>
              <a:rPr lang="en-US" sz="3600" dirty="0" err="1">
                <a:solidFill>
                  <a:srgbClr val="010101"/>
                </a:solidFill>
                <a:ea typeface="Lora"/>
                <a:cs typeface="Lora"/>
                <a:sym typeface="Lora"/>
              </a:rPr>
              <a:t>é</a:t>
            </a:r>
            <a:r>
              <a:rPr lang="en-US" sz="3600" dirty="0">
                <a:solidFill>
                  <a:srgbClr val="010101"/>
                </a:solidFill>
                <a:ea typeface="Lora"/>
                <a:cs typeface="Lora"/>
                <a:sym typeface="Lora"/>
              </a:rPr>
              <a:t> par :</a:t>
            </a:r>
          </a:p>
          <a:p>
            <a:pPr marL="0" lvl="0" indent="0" algn="ctr">
              <a:spcBef>
                <a:spcPct val="0"/>
              </a:spcBef>
            </a:pPr>
            <a:r>
              <a:rPr lang="en-US" sz="3600" u="none" strike="noStrike" dirty="0">
                <a:solidFill>
                  <a:srgbClr val="010101"/>
                </a:solidFill>
                <a:ea typeface="Lora"/>
                <a:cs typeface="Lora"/>
                <a:sym typeface="Lora"/>
              </a:rPr>
              <a:t>M.ECHCHADLI BELKASSEM</a:t>
            </a:r>
          </a:p>
          <a:p>
            <a:pPr marL="0" lvl="0" indent="0" algn="l">
              <a:lnSpc>
                <a:spcPts val="2773"/>
              </a:lnSpc>
              <a:spcBef>
                <a:spcPct val="0"/>
              </a:spcBef>
            </a:pPr>
            <a:endParaRPr lang="en-US" sz="1981" u="none" strike="noStrike" dirty="0">
              <a:solidFill>
                <a:srgbClr val="010101"/>
              </a:solidFill>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2597202" y="2888211"/>
            <a:ext cx="13328598" cy="5983176"/>
          </a:xfrm>
          <a:prstGeom prst="rect">
            <a:avLst/>
          </a:prstGeom>
        </p:spPr>
        <p:txBody>
          <a:bodyPr wrap="square" lIns="0" tIns="0" rIns="0" bIns="0" rtlCol="0" anchor="t">
            <a:spAutoFit/>
          </a:bodyPr>
          <a:lstStyle/>
          <a:p>
            <a:pPr marL="0" lvl="0" indent="0" algn="l">
              <a:lnSpc>
                <a:spcPct val="200000"/>
              </a:lnSpc>
              <a:spcBef>
                <a:spcPct val="0"/>
              </a:spcBef>
            </a:pPr>
            <a:r>
              <a:rPr lang="fr-FR" sz="4000" u="none" strike="noStrike" dirty="0">
                <a:solidFill>
                  <a:srgbClr val="010101"/>
                </a:solidFill>
                <a:ea typeface="Lora"/>
                <a:cs typeface="Lora"/>
                <a:sym typeface="Lora"/>
              </a:rPr>
              <a:t>L’ergonomie et le design UI/UX jouent un rôle crucial dans la conception d’applications et de sites web modernes. Leur objectif est d’offrir des interfaces intuitives, agréables et efficaces qui répondent aux besoins des utilisateurs tout en atteignant les objectifs des entreprises.</a:t>
            </a:r>
            <a:endParaRPr lang="en-US" sz="4000" u="none" strike="noStrike" dirty="0">
              <a:solidFill>
                <a:srgbClr val="010101"/>
              </a:solidFill>
              <a:ea typeface="Lora"/>
              <a:cs typeface="Lora"/>
              <a:sym typeface="Lora"/>
            </a:endParaRPr>
          </a:p>
        </p:txBody>
      </p:sp>
      <p:sp>
        <p:nvSpPr>
          <p:cNvPr id="3" name="TextBox 3"/>
          <p:cNvSpPr txBox="1"/>
          <p:nvPr/>
        </p:nvSpPr>
        <p:spPr>
          <a:xfrm>
            <a:off x="2597202" y="1415613"/>
            <a:ext cx="6546798" cy="1279055"/>
          </a:xfrm>
          <a:prstGeom prst="rect">
            <a:avLst/>
          </a:prstGeom>
        </p:spPr>
        <p:txBody>
          <a:bodyPr lIns="0" tIns="0" rIns="0" bIns="0" rtlCol="0" anchor="t">
            <a:spAutoFit/>
          </a:bodyPr>
          <a:lstStyle/>
          <a:p>
            <a:pPr marL="0" lvl="0" indent="0" algn="l">
              <a:lnSpc>
                <a:spcPts val="10350"/>
              </a:lnSpc>
              <a:spcBef>
                <a:spcPct val="0"/>
              </a:spcBef>
            </a:pPr>
            <a:r>
              <a:rPr lang="en-US" sz="7393" b="1" u="none" strike="noStrike" spc="96" dirty="0">
                <a:solidFill>
                  <a:srgbClr val="000000"/>
                </a:solidFill>
                <a:latin typeface="Dream Avenue"/>
                <a:ea typeface="Dream Avenue"/>
                <a:cs typeface="Dream Avenue"/>
                <a:sym typeface="Dream Avenue"/>
              </a:rPr>
              <a:t>Introduction</a:t>
            </a:r>
          </a:p>
        </p:txBody>
      </p:sp>
      <p:grpSp>
        <p:nvGrpSpPr>
          <p:cNvPr id="9" name="Group 9"/>
          <p:cNvGrpSpPr/>
          <p:nvPr/>
        </p:nvGrpSpPr>
        <p:grpSpPr>
          <a:xfrm>
            <a:off x="-877281" y="0"/>
            <a:ext cx="3088591" cy="10287000"/>
            <a:chOff x="0" y="0"/>
            <a:chExt cx="813456" cy="2709333"/>
          </a:xfrm>
        </p:grpSpPr>
        <p:sp>
          <p:nvSpPr>
            <p:cNvPr id="10" name="Freeform 10"/>
            <p:cNvSpPr/>
            <p:nvPr/>
          </p:nvSpPr>
          <p:spPr>
            <a:xfrm>
              <a:off x="0" y="0"/>
              <a:ext cx="813456" cy="2709333"/>
            </a:xfrm>
            <a:custGeom>
              <a:avLst/>
              <a:gdLst/>
              <a:ahLst/>
              <a:cxnLst/>
              <a:rect l="l" t="t" r="r" b="b"/>
              <a:pathLst>
                <a:path w="813456" h="2709333">
                  <a:moveTo>
                    <a:pt x="0" y="0"/>
                  </a:moveTo>
                  <a:lnTo>
                    <a:pt x="813456" y="0"/>
                  </a:lnTo>
                  <a:lnTo>
                    <a:pt x="813456" y="2709333"/>
                  </a:lnTo>
                  <a:lnTo>
                    <a:pt x="0" y="2709333"/>
                  </a:lnTo>
                  <a:close/>
                </a:path>
              </a:pathLst>
            </a:custGeom>
            <a:solidFill>
              <a:srgbClr val="DFD3CA"/>
            </a:solidFill>
            <a:ln cap="sq">
              <a:noFill/>
              <a:prstDash val="solid"/>
              <a:miter/>
            </a:ln>
          </p:spPr>
        </p:sp>
        <p:sp>
          <p:nvSpPr>
            <p:cNvPr id="11" name="TextBox 11"/>
            <p:cNvSpPr txBox="1"/>
            <p:nvPr/>
          </p:nvSpPr>
          <p:spPr>
            <a:xfrm>
              <a:off x="0" y="-28575"/>
              <a:ext cx="813456" cy="2737908"/>
            </a:xfrm>
            <a:prstGeom prst="rect">
              <a:avLst/>
            </a:prstGeom>
          </p:spPr>
          <p:txBody>
            <a:bodyPr lIns="50800" tIns="50800" rIns="50800" bIns="50800" rtlCol="0" anchor="ctr"/>
            <a:lstStyle/>
            <a:p>
              <a:pPr marL="0" lvl="0" indent="0" algn="ctr">
                <a:lnSpc>
                  <a:spcPts val="2852"/>
                </a:lnSpc>
                <a:spcBef>
                  <a:spcPct val="0"/>
                </a:spcBef>
              </a:pPr>
              <a:endParaRPr/>
            </a:p>
          </p:txBody>
        </p:sp>
      </p:grpSp>
      <p:sp>
        <p:nvSpPr>
          <p:cNvPr id="13" name="Freeform 13"/>
          <p:cNvSpPr/>
          <p:nvPr/>
        </p:nvSpPr>
        <p:spPr>
          <a:xfrm rot="-5400000">
            <a:off x="-2421094" y="4207228"/>
            <a:ext cx="8543440" cy="1872544"/>
          </a:xfrm>
          <a:custGeom>
            <a:avLst/>
            <a:gdLst/>
            <a:ahLst/>
            <a:cxnLst/>
            <a:rect l="l" t="t" r="r" b="b"/>
            <a:pathLst>
              <a:path w="8543440" h="1872544">
                <a:moveTo>
                  <a:pt x="0" y="0"/>
                </a:moveTo>
                <a:lnTo>
                  <a:pt x="8543440" y="0"/>
                </a:lnTo>
                <a:lnTo>
                  <a:pt x="8543440" y="1872544"/>
                </a:lnTo>
                <a:lnTo>
                  <a:pt x="0" y="1872544"/>
                </a:lnTo>
                <a:lnTo>
                  <a:pt x="0" y="0"/>
                </a:lnTo>
                <a:close/>
              </a:path>
            </a:pathLst>
          </a:custGeom>
          <a:blipFill>
            <a:blip r:embed="rId2">
              <a:extLst>
                <a:ext uri="{96DAC541-7B7A-43D3-8B79-37D633B846F1}">
                  <asvg:svgBlip xmlns:asvg="http://schemas.microsoft.com/office/drawing/2016/SVG/main" r:embed="rId3"/>
                </a:ext>
              </a:extLst>
            </a:blip>
            <a:stretch>
              <a:fillRect b="-38523"/>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flipH="1">
            <a:off x="4954093" y="-208997"/>
            <a:ext cx="0" cy="10974228"/>
          </a:xfrm>
          <a:prstGeom prst="line">
            <a:avLst/>
          </a:prstGeom>
          <a:ln w="19050" cap="flat">
            <a:solidFill>
              <a:srgbClr val="100F0D"/>
            </a:solidFill>
            <a:prstDash val="solid"/>
            <a:headEnd type="none" w="sm" len="sm"/>
            <a:tailEnd type="none" w="sm" len="sm"/>
          </a:ln>
        </p:spPr>
      </p:sp>
      <p:grpSp>
        <p:nvGrpSpPr>
          <p:cNvPr id="3" name="Group 3"/>
          <p:cNvGrpSpPr/>
          <p:nvPr/>
        </p:nvGrpSpPr>
        <p:grpSpPr>
          <a:xfrm>
            <a:off x="0" y="0"/>
            <a:ext cx="4848206" cy="10287000"/>
            <a:chOff x="0" y="0"/>
            <a:chExt cx="1276894" cy="2709333"/>
          </a:xfrm>
        </p:grpSpPr>
        <p:sp>
          <p:nvSpPr>
            <p:cNvPr id="4" name="Freeform 4"/>
            <p:cNvSpPr/>
            <p:nvPr/>
          </p:nvSpPr>
          <p:spPr>
            <a:xfrm>
              <a:off x="0" y="0"/>
              <a:ext cx="1276894" cy="2709333"/>
            </a:xfrm>
            <a:custGeom>
              <a:avLst/>
              <a:gdLst/>
              <a:ahLst/>
              <a:cxnLst/>
              <a:rect l="l" t="t" r="r" b="b"/>
              <a:pathLst>
                <a:path w="1276894" h="2709333">
                  <a:moveTo>
                    <a:pt x="0" y="0"/>
                  </a:moveTo>
                  <a:lnTo>
                    <a:pt x="1276894" y="0"/>
                  </a:lnTo>
                  <a:lnTo>
                    <a:pt x="1276894" y="2709333"/>
                  </a:lnTo>
                  <a:lnTo>
                    <a:pt x="0" y="2709333"/>
                  </a:lnTo>
                  <a:close/>
                </a:path>
              </a:pathLst>
            </a:custGeom>
            <a:solidFill>
              <a:srgbClr val="DFD3CA"/>
            </a:solidFill>
          </p:spPr>
        </p:sp>
        <p:sp>
          <p:nvSpPr>
            <p:cNvPr id="5" name="TextBox 5"/>
            <p:cNvSpPr txBox="1"/>
            <p:nvPr/>
          </p:nvSpPr>
          <p:spPr>
            <a:xfrm>
              <a:off x="0" y="-28575"/>
              <a:ext cx="1276894" cy="2737908"/>
            </a:xfrm>
            <a:prstGeom prst="rect">
              <a:avLst/>
            </a:prstGeom>
          </p:spPr>
          <p:txBody>
            <a:bodyPr lIns="50800" tIns="50800" rIns="50800" bIns="50800" rtlCol="0" anchor="ctr"/>
            <a:lstStyle/>
            <a:p>
              <a:pPr algn="ctr">
                <a:lnSpc>
                  <a:spcPts val="2852"/>
                </a:lnSpc>
              </a:pPr>
              <a:endParaRPr/>
            </a:p>
          </p:txBody>
        </p:sp>
      </p:grpSp>
      <p:grpSp>
        <p:nvGrpSpPr>
          <p:cNvPr id="6" name="Group 6"/>
          <p:cNvGrpSpPr/>
          <p:nvPr/>
        </p:nvGrpSpPr>
        <p:grpSpPr>
          <a:xfrm>
            <a:off x="1656637" y="1771117"/>
            <a:ext cx="17822925" cy="6712470"/>
            <a:chOff x="0" y="0"/>
            <a:chExt cx="4694104" cy="1686940"/>
          </a:xfrm>
        </p:grpSpPr>
        <p:sp>
          <p:nvSpPr>
            <p:cNvPr id="7" name="Freeform 7"/>
            <p:cNvSpPr/>
            <p:nvPr/>
          </p:nvSpPr>
          <p:spPr>
            <a:xfrm>
              <a:off x="0" y="0"/>
              <a:ext cx="4694104" cy="1686940"/>
            </a:xfrm>
            <a:custGeom>
              <a:avLst/>
              <a:gdLst/>
              <a:ahLst/>
              <a:cxnLst/>
              <a:rect l="l" t="t" r="r" b="b"/>
              <a:pathLst>
                <a:path w="4694104" h="1686940">
                  <a:moveTo>
                    <a:pt x="0" y="0"/>
                  </a:moveTo>
                  <a:lnTo>
                    <a:pt x="4694104" y="0"/>
                  </a:lnTo>
                  <a:lnTo>
                    <a:pt x="4694104" y="1686940"/>
                  </a:lnTo>
                  <a:lnTo>
                    <a:pt x="0" y="1686940"/>
                  </a:lnTo>
                  <a:close/>
                </a:path>
              </a:pathLst>
            </a:custGeom>
            <a:solidFill>
              <a:srgbClr val="F2F1EB"/>
            </a:solidFill>
          </p:spPr>
        </p:sp>
        <p:sp>
          <p:nvSpPr>
            <p:cNvPr id="8" name="TextBox 8"/>
            <p:cNvSpPr txBox="1"/>
            <p:nvPr/>
          </p:nvSpPr>
          <p:spPr>
            <a:xfrm>
              <a:off x="0" y="-28575"/>
              <a:ext cx="4694104" cy="1715515"/>
            </a:xfrm>
            <a:prstGeom prst="rect">
              <a:avLst/>
            </a:prstGeom>
          </p:spPr>
          <p:txBody>
            <a:bodyPr lIns="50800" tIns="50800" rIns="50800" bIns="50800" rtlCol="0" anchor="ctr"/>
            <a:lstStyle/>
            <a:p>
              <a:pPr algn="ctr">
                <a:lnSpc>
                  <a:spcPts val="2852"/>
                </a:lnSpc>
              </a:pPr>
              <a:endParaRPr/>
            </a:p>
          </p:txBody>
        </p:sp>
      </p:grpSp>
      <p:sp>
        <p:nvSpPr>
          <p:cNvPr id="9" name="TextBox 9"/>
          <p:cNvSpPr txBox="1"/>
          <p:nvPr/>
        </p:nvSpPr>
        <p:spPr>
          <a:xfrm>
            <a:off x="2289844" y="1890857"/>
            <a:ext cx="7277488" cy="1267976"/>
          </a:xfrm>
          <a:prstGeom prst="rect">
            <a:avLst/>
          </a:prstGeom>
        </p:spPr>
        <p:txBody>
          <a:bodyPr wrap="square" lIns="0" tIns="0" rIns="0" bIns="0" rtlCol="0" anchor="t">
            <a:spAutoFit/>
          </a:bodyPr>
          <a:lstStyle/>
          <a:p>
            <a:pPr marL="0" lvl="0" indent="0" algn="l">
              <a:lnSpc>
                <a:spcPts val="10590"/>
              </a:lnSpc>
              <a:spcBef>
                <a:spcPct val="0"/>
              </a:spcBef>
            </a:pPr>
            <a:r>
              <a:rPr lang="en-US" sz="6457" b="1" u="none" strike="noStrike" dirty="0">
                <a:solidFill>
                  <a:srgbClr val="000000"/>
                </a:solidFill>
                <a:latin typeface="TAN Pearl"/>
                <a:ea typeface="TAN Pearl"/>
                <a:cs typeface="TAN Pearl"/>
                <a:sym typeface="TAN Pearl"/>
              </a:rPr>
              <a:t>Ergonomie</a:t>
            </a:r>
            <a:r>
              <a:rPr lang="en-US" sz="6457" u="none" strike="noStrike" dirty="0">
                <a:solidFill>
                  <a:srgbClr val="000000"/>
                </a:solidFill>
                <a:latin typeface="TAN Pearl"/>
                <a:ea typeface="TAN Pearl"/>
                <a:cs typeface="TAN Pearl"/>
                <a:sym typeface="TAN Pearl"/>
              </a:rPr>
              <a:t> :</a:t>
            </a:r>
          </a:p>
        </p:txBody>
      </p:sp>
      <p:sp>
        <p:nvSpPr>
          <p:cNvPr id="10" name="TextBox 10"/>
          <p:cNvSpPr txBox="1"/>
          <p:nvPr/>
        </p:nvSpPr>
        <p:spPr>
          <a:xfrm>
            <a:off x="2022321" y="3242446"/>
            <a:ext cx="9825954" cy="5094343"/>
          </a:xfrm>
          <a:prstGeom prst="rect">
            <a:avLst/>
          </a:prstGeom>
        </p:spPr>
        <p:txBody>
          <a:bodyPr wrap="square" lIns="0" tIns="0" rIns="0" bIns="0" rtlCol="0" anchor="t">
            <a:spAutoFit/>
          </a:bodyPr>
          <a:lstStyle/>
          <a:p>
            <a:pPr marL="247622" lvl="1" algn="l">
              <a:lnSpc>
                <a:spcPct val="150000"/>
              </a:lnSpc>
            </a:pPr>
            <a:r>
              <a:rPr lang="fr-FR" sz="3200" u="none" strike="noStrike" dirty="0">
                <a:solidFill>
                  <a:srgbClr val="010101"/>
                </a:solidFill>
                <a:ea typeface="Lora"/>
                <a:cs typeface="Lora"/>
                <a:sym typeface="Lora"/>
              </a:rPr>
              <a:t>L'ergonomie dans le contexte des interfaces numériques vise à adapter les outils et systèmes pour maximiser le confort, l'efficacité et la satisfaction des utilisateurs. Elle s'intéresse notamment à :</a:t>
            </a:r>
          </a:p>
          <a:p>
            <a:pPr marL="590522" lvl="1" indent="-342900" algn="l">
              <a:lnSpc>
                <a:spcPct val="150000"/>
              </a:lnSpc>
              <a:buFont typeface="Wingdings" panose="05000000000000000000" pitchFamily="2" charset="2"/>
              <a:buChar char="§"/>
            </a:pPr>
            <a:r>
              <a:rPr lang="fr-FR" sz="3200" u="none" strike="noStrike" dirty="0">
                <a:solidFill>
                  <a:srgbClr val="010101"/>
                </a:solidFill>
                <a:ea typeface="Lora"/>
                <a:cs typeface="Lora"/>
                <a:sym typeface="Lora"/>
              </a:rPr>
              <a:t>La lisibilité des contenus.</a:t>
            </a:r>
          </a:p>
          <a:p>
            <a:pPr marL="590522" lvl="1" indent="-342900" algn="l">
              <a:lnSpc>
                <a:spcPct val="150000"/>
              </a:lnSpc>
              <a:buFont typeface="Wingdings" panose="05000000000000000000" pitchFamily="2" charset="2"/>
              <a:buChar char="§"/>
            </a:pPr>
            <a:r>
              <a:rPr lang="fr-FR" sz="3200" u="none" strike="noStrike" dirty="0">
                <a:solidFill>
                  <a:srgbClr val="010101"/>
                </a:solidFill>
                <a:ea typeface="Lora"/>
                <a:cs typeface="Lora"/>
                <a:sym typeface="Lora"/>
              </a:rPr>
              <a:t>La facilité d’utilisation (navigation fluide).</a:t>
            </a:r>
          </a:p>
          <a:p>
            <a:pPr marL="590522" lvl="1" indent="-342900" algn="l">
              <a:lnSpc>
                <a:spcPct val="150000"/>
              </a:lnSpc>
              <a:buFont typeface="Wingdings" panose="05000000000000000000" pitchFamily="2" charset="2"/>
              <a:buChar char="§"/>
            </a:pPr>
            <a:r>
              <a:rPr lang="fr-FR" sz="3200" u="none" strike="noStrike" dirty="0">
                <a:solidFill>
                  <a:srgbClr val="010101"/>
                </a:solidFill>
                <a:ea typeface="Lora"/>
                <a:cs typeface="Lora"/>
                <a:sym typeface="Lora"/>
              </a:rPr>
              <a:t>La réduction des erreurs potentielles.</a:t>
            </a:r>
            <a:endParaRPr lang="en-US" sz="3200" u="none" strike="noStrike" dirty="0">
              <a:solidFill>
                <a:srgbClr val="010101"/>
              </a:solidFill>
              <a:ea typeface="Lora"/>
              <a:cs typeface="Lora"/>
              <a:sym typeface="Lora"/>
            </a:endParaRPr>
          </a:p>
        </p:txBody>
      </p:sp>
      <p:pic>
        <p:nvPicPr>
          <p:cNvPr id="14" name="Image 13">
            <a:extLst>
              <a:ext uri="{FF2B5EF4-FFF2-40B4-BE49-F238E27FC236}">
                <a16:creationId xmlns:a16="http://schemas.microsoft.com/office/drawing/2014/main" id="{4F0EB1B4-EC6D-DE1E-91BC-C7FEF3D12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8603" y="863588"/>
            <a:ext cx="6629397" cy="76199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a:extLst>
            <a:ext uri="{FF2B5EF4-FFF2-40B4-BE49-F238E27FC236}">
              <a16:creationId xmlns:a16="http://schemas.microsoft.com/office/drawing/2014/main" id="{4D677802-FBBC-C6A1-1C2C-8F4BB3C5E9CB}"/>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AE1C470E-07CB-5CF7-6309-87C14D2D2A24}"/>
              </a:ext>
            </a:extLst>
          </p:cNvPr>
          <p:cNvSpPr/>
          <p:nvPr/>
        </p:nvSpPr>
        <p:spPr>
          <a:xfrm flipH="1">
            <a:off x="4954093" y="-208997"/>
            <a:ext cx="0" cy="10974228"/>
          </a:xfrm>
          <a:prstGeom prst="line">
            <a:avLst/>
          </a:prstGeom>
          <a:ln w="19050" cap="flat">
            <a:solidFill>
              <a:srgbClr val="100F0D"/>
            </a:solidFill>
            <a:prstDash val="solid"/>
            <a:headEnd type="none" w="sm" len="sm"/>
            <a:tailEnd type="none" w="sm" len="sm"/>
          </a:ln>
        </p:spPr>
      </p:sp>
      <p:grpSp>
        <p:nvGrpSpPr>
          <p:cNvPr id="3" name="Group 3">
            <a:extLst>
              <a:ext uri="{FF2B5EF4-FFF2-40B4-BE49-F238E27FC236}">
                <a16:creationId xmlns:a16="http://schemas.microsoft.com/office/drawing/2014/main" id="{5D46CBAD-43DA-7C29-4F2C-C38FE94D6A2A}"/>
              </a:ext>
            </a:extLst>
          </p:cNvPr>
          <p:cNvGrpSpPr/>
          <p:nvPr/>
        </p:nvGrpSpPr>
        <p:grpSpPr>
          <a:xfrm>
            <a:off x="0" y="0"/>
            <a:ext cx="4848206" cy="10287000"/>
            <a:chOff x="0" y="0"/>
            <a:chExt cx="1276894" cy="2709333"/>
          </a:xfrm>
        </p:grpSpPr>
        <p:sp>
          <p:nvSpPr>
            <p:cNvPr id="4" name="Freeform 4">
              <a:extLst>
                <a:ext uri="{FF2B5EF4-FFF2-40B4-BE49-F238E27FC236}">
                  <a16:creationId xmlns:a16="http://schemas.microsoft.com/office/drawing/2014/main" id="{ADFE60BF-E13F-7791-74CF-BFD342224993}"/>
                </a:ext>
              </a:extLst>
            </p:cNvPr>
            <p:cNvSpPr/>
            <p:nvPr/>
          </p:nvSpPr>
          <p:spPr>
            <a:xfrm>
              <a:off x="0" y="0"/>
              <a:ext cx="1276894" cy="2709333"/>
            </a:xfrm>
            <a:custGeom>
              <a:avLst/>
              <a:gdLst/>
              <a:ahLst/>
              <a:cxnLst/>
              <a:rect l="l" t="t" r="r" b="b"/>
              <a:pathLst>
                <a:path w="1276894" h="2709333">
                  <a:moveTo>
                    <a:pt x="0" y="0"/>
                  </a:moveTo>
                  <a:lnTo>
                    <a:pt x="1276894" y="0"/>
                  </a:lnTo>
                  <a:lnTo>
                    <a:pt x="1276894" y="2709333"/>
                  </a:lnTo>
                  <a:lnTo>
                    <a:pt x="0" y="2709333"/>
                  </a:lnTo>
                  <a:close/>
                </a:path>
              </a:pathLst>
            </a:custGeom>
            <a:solidFill>
              <a:srgbClr val="DFD3CA"/>
            </a:solidFill>
          </p:spPr>
        </p:sp>
        <p:sp>
          <p:nvSpPr>
            <p:cNvPr id="5" name="TextBox 5">
              <a:extLst>
                <a:ext uri="{FF2B5EF4-FFF2-40B4-BE49-F238E27FC236}">
                  <a16:creationId xmlns:a16="http://schemas.microsoft.com/office/drawing/2014/main" id="{50ABA28A-52DF-70BB-0576-B962C63F8552}"/>
                </a:ext>
              </a:extLst>
            </p:cNvPr>
            <p:cNvSpPr txBox="1"/>
            <p:nvPr/>
          </p:nvSpPr>
          <p:spPr>
            <a:xfrm>
              <a:off x="0" y="-28575"/>
              <a:ext cx="1276894" cy="2737908"/>
            </a:xfrm>
            <a:prstGeom prst="rect">
              <a:avLst/>
            </a:prstGeom>
          </p:spPr>
          <p:txBody>
            <a:bodyPr lIns="50800" tIns="50800" rIns="50800" bIns="50800" rtlCol="0" anchor="ctr"/>
            <a:lstStyle/>
            <a:p>
              <a:pPr algn="ctr">
                <a:lnSpc>
                  <a:spcPts val="2852"/>
                </a:lnSpc>
              </a:pPr>
              <a:endParaRPr/>
            </a:p>
          </p:txBody>
        </p:sp>
      </p:grpSp>
      <p:grpSp>
        <p:nvGrpSpPr>
          <p:cNvPr id="6" name="Group 6">
            <a:extLst>
              <a:ext uri="{FF2B5EF4-FFF2-40B4-BE49-F238E27FC236}">
                <a16:creationId xmlns:a16="http://schemas.microsoft.com/office/drawing/2014/main" id="{A630DFCE-ACCF-1BAF-5551-8B5C0B8673D0}"/>
              </a:ext>
            </a:extLst>
          </p:cNvPr>
          <p:cNvGrpSpPr/>
          <p:nvPr/>
        </p:nvGrpSpPr>
        <p:grpSpPr>
          <a:xfrm>
            <a:off x="1656637" y="1771117"/>
            <a:ext cx="17822925" cy="6405099"/>
            <a:chOff x="0" y="0"/>
            <a:chExt cx="4694104" cy="1686940"/>
          </a:xfrm>
        </p:grpSpPr>
        <p:sp>
          <p:nvSpPr>
            <p:cNvPr id="7" name="Freeform 7">
              <a:extLst>
                <a:ext uri="{FF2B5EF4-FFF2-40B4-BE49-F238E27FC236}">
                  <a16:creationId xmlns:a16="http://schemas.microsoft.com/office/drawing/2014/main" id="{C4DEE00E-F7E8-2A5E-6D00-6B24A6B76410}"/>
                </a:ext>
              </a:extLst>
            </p:cNvPr>
            <p:cNvSpPr/>
            <p:nvPr/>
          </p:nvSpPr>
          <p:spPr>
            <a:xfrm>
              <a:off x="0" y="0"/>
              <a:ext cx="4694104" cy="1686940"/>
            </a:xfrm>
            <a:custGeom>
              <a:avLst/>
              <a:gdLst/>
              <a:ahLst/>
              <a:cxnLst/>
              <a:rect l="l" t="t" r="r" b="b"/>
              <a:pathLst>
                <a:path w="4694104" h="1686940">
                  <a:moveTo>
                    <a:pt x="0" y="0"/>
                  </a:moveTo>
                  <a:lnTo>
                    <a:pt x="4694104" y="0"/>
                  </a:lnTo>
                  <a:lnTo>
                    <a:pt x="4694104" y="1686940"/>
                  </a:lnTo>
                  <a:lnTo>
                    <a:pt x="0" y="1686940"/>
                  </a:lnTo>
                  <a:close/>
                </a:path>
              </a:pathLst>
            </a:custGeom>
            <a:solidFill>
              <a:srgbClr val="F2F1EB"/>
            </a:solidFill>
          </p:spPr>
        </p:sp>
        <p:sp>
          <p:nvSpPr>
            <p:cNvPr id="8" name="TextBox 8">
              <a:extLst>
                <a:ext uri="{FF2B5EF4-FFF2-40B4-BE49-F238E27FC236}">
                  <a16:creationId xmlns:a16="http://schemas.microsoft.com/office/drawing/2014/main" id="{74EE59BA-B5FF-7B3D-4CBC-EC8C729D062F}"/>
                </a:ext>
              </a:extLst>
            </p:cNvPr>
            <p:cNvSpPr txBox="1"/>
            <p:nvPr/>
          </p:nvSpPr>
          <p:spPr>
            <a:xfrm>
              <a:off x="0" y="-28575"/>
              <a:ext cx="4694104" cy="1715515"/>
            </a:xfrm>
            <a:prstGeom prst="rect">
              <a:avLst/>
            </a:prstGeom>
          </p:spPr>
          <p:txBody>
            <a:bodyPr lIns="50800" tIns="50800" rIns="50800" bIns="50800" rtlCol="0" anchor="ctr"/>
            <a:lstStyle/>
            <a:p>
              <a:pPr algn="ctr">
                <a:lnSpc>
                  <a:spcPts val="2852"/>
                </a:lnSpc>
              </a:pPr>
              <a:endParaRPr/>
            </a:p>
          </p:txBody>
        </p:sp>
      </p:grpSp>
      <p:sp>
        <p:nvSpPr>
          <p:cNvPr id="9" name="TextBox 9">
            <a:extLst>
              <a:ext uri="{FF2B5EF4-FFF2-40B4-BE49-F238E27FC236}">
                <a16:creationId xmlns:a16="http://schemas.microsoft.com/office/drawing/2014/main" id="{F2AA0DDA-9E20-5D9B-A88B-6C7B396559C1}"/>
              </a:ext>
            </a:extLst>
          </p:cNvPr>
          <p:cNvSpPr txBox="1"/>
          <p:nvPr/>
        </p:nvSpPr>
        <p:spPr>
          <a:xfrm>
            <a:off x="2323712" y="2010596"/>
            <a:ext cx="11011288" cy="1267976"/>
          </a:xfrm>
          <a:prstGeom prst="rect">
            <a:avLst/>
          </a:prstGeom>
        </p:spPr>
        <p:txBody>
          <a:bodyPr wrap="square" lIns="0" tIns="0" rIns="0" bIns="0" rtlCol="0" anchor="t">
            <a:spAutoFit/>
          </a:bodyPr>
          <a:lstStyle/>
          <a:p>
            <a:pPr marL="0" lvl="0" indent="0" algn="l">
              <a:lnSpc>
                <a:spcPts val="10590"/>
              </a:lnSpc>
              <a:spcBef>
                <a:spcPct val="0"/>
              </a:spcBef>
            </a:pPr>
            <a:r>
              <a:rPr lang="en-US" sz="6457" b="1" u="none" strike="noStrike" dirty="0">
                <a:solidFill>
                  <a:srgbClr val="000000"/>
                </a:solidFill>
                <a:latin typeface="TAN Pearl"/>
                <a:ea typeface="TAN Pearl"/>
                <a:cs typeface="TAN Pearl"/>
                <a:sym typeface="TAN Pearl"/>
              </a:rPr>
              <a:t>UI (User Interface) </a:t>
            </a:r>
            <a:r>
              <a:rPr lang="en-US" sz="6457" u="none" strike="noStrike" dirty="0">
                <a:solidFill>
                  <a:srgbClr val="000000"/>
                </a:solidFill>
                <a:latin typeface="TAN Pearl"/>
                <a:ea typeface="TAN Pearl"/>
                <a:cs typeface="TAN Pearl"/>
                <a:sym typeface="TAN Pearl"/>
              </a:rPr>
              <a:t>:</a:t>
            </a:r>
          </a:p>
        </p:txBody>
      </p:sp>
      <p:sp>
        <p:nvSpPr>
          <p:cNvPr id="10" name="TextBox 10">
            <a:extLst>
              <a:ext uri="{FF2B5EF4-FFF2-40B4-BE49-F238E27FC236}">
                <a16:creationId xmlns:a16="http://schemas.microsoft.com/office/drawing/2014/main" id="{BF1359DB-B377-306E-8BAC-349E436A0D58}"/>
              </a:ext>
            </a:extLst>
          </p:cNvPr>
          <p:cNvSpPr txBox="1"/>
          <p:nvPr/>
        </p:nvSpPr>
        <p:spPr>
          <a:xfrm>
            <a:off x="2323711" y="3549554"/>
            <a:ext cx="7506087" cy="4355680"/>
          </a:xfrm>
          <a:prstGeom prst="rect">
            <a:avLst/>
          </a:prstGeom>
        </p:spPr>
        <p:txBody>
          <a:bodyPr wrap="square" lIns="0" tIns="0" rIns="0" bIns="0" rtlCol="0" anchor="t">
            <a:spAutoFit/>
          </a:bodyPr>
          <a:lstStyle/>
          <a:p>
            <a:pPr marL="247622" lvl="1" algn="l">
              <a:lnSpc>
                <a:spcPct val="150000"/>
              </a:lnSpc>
            </a:pPr>
            <a:r>
              <a:rPr lang="fr-FR" sz="3200" u="none" strike="noStrike" dirty="0">
                <a:solidFill>
                  <a:srgbClr val="010101"/>
                </a:solidFill>
                <a:ea typeface="Lora"/>
                <a:cs typeface="Lora"/>
                <a:sym typeface="Lora"/>
              </a:rPr>
              <a:t>Le design d’interface utilisateur se concentre sur l’apparence et la disposition des éléments visuels d’une interface, tels que :</a:t>
            </a:r>
          </a:p>
          <a:p>
            <a:pPr marL="704822" lvl="1" indent="-457200" algn="l">
              <a:lnSpc>
                <a:spcPct val="150000"/>
              </a:lnSpc>
              <a:buFont typeface="Wingdings" panose="05000000000000000000" pitchFamily="2" charset="2"/>
              <a:buChar char="§"/>
            </a:pPr>
            <a:r>
              <a:rPr lang="fr-FR" sz="3200" u="none" strike="noStrike" dirty="0">
                <a:solidFill>
                  <a:srgbClr val="010101"/>
                </a:solidFill>
                <a:ea typeface="Lora"/>
                <a:cs typeface="Lora"/>
                <a:sym typeface="Lora"/>
              </a:rPr>
              <a:t>Les boutons, menus, icônes.</a:t>
            </a:r>
          </a:p>
          <a:p>
            <a:pPr marL="704822" lvl="1" indent="-457200" algn="l">
              <a:lnSpc>
                <a:spcPct val="150000"/>
              </a:lnSpc>
              <a:buFont typeface="Wingdings" panose="05000000000000000000" pitchFamily="2" charset="2"/>
              <a:buChar char="§"/>
            </a:pPr>
            <a:r>
              <a:rPr lang="fr-FR" sz="3200" u="none" strike="noStrike" dirty="0">
                <a:solidFill>
                  <a:srgbClr val="010101"/>
                </a:solidFill>
                <a:ea typeface="Lora"/>
                <a:cs typeface="Lora"/>
                <a:sym typeface="Lora"/>
              </a:rPr>
              <a:t>Les palettes de couleurs et typographies.</a:t>
            </a:r>
            <a:endParaRPr lang="en-US" sz="3200" u="none" strike="noStrike" dirty="0">
              <a:solidFill>
                <a:srgbClr val="010101"/>
              </a:solidFill>
              <a:ea typeface="Lora"/>
              <a:cs typeface="Lora"/>
              <a:sym typeface="Lora"/>
            </a:endParaRPr>
          </a:p>
        </p:txBody>
      </p:sp>
      <p:pic>
        <p:nvPicPr>
          <p:cNvPr id="14" name="Image 13">
            <a:extLst>
              <a:ext uri="{FF2B5EF4-FFF2-40B4-BE49-F238E27FC236}">
                <a16:creationId xmlns:a16="http://schemas.microsoft.com/office/drawing/2014/main" id="{3C4B40FD-CEC2-7DC0-EF63-715B5A38A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9675" y="3693519"/>
            <a:ext cx="7354437" cy="5777204"/>
          </a:xfrm>
          <a:prstGeom prst="rect">
            <a:avLst/>
          </a:prstGeom>
        </p:spPr>
      </p:pic>
    </p:spTree>
    <p:extLst>
      <p:ext uri="{BB962C8B-B14F-4D97-AF65-F5344CB8AC3E}">
        <p14:creationId xmlns:p14="http://schemas.microsoft.com/office/powerpoint/2010/main" val="386593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a:extLst>
            <a:ext uri="{FF2B5EF4-FFF2-40B4-BE49-F238E27FC236}">
              <a16:creationId xmlns:a16="http://schemas.microsoft.com/office/drawing/2014/main" id="{2145F1EB-411E-420F-3280-372D2565E3CE}"/>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D9B89CC2-7C07-F3E9-2270-F97DF4ADA9AB}"/>
              </a:ext>
            </a:extLst>
          </p:cNvPr>
          <p:cNvSpPr/>
          <p:nvPr/>
        </p:nvSpPr>
        <p:spPr>
          <a:xfrm flipH="1">
            <a:off x="4954093" y="-208997"/>
            <a:ext cx="0" cy="10974228"/>
          </a:xfrm>
          <a:prstGeom prst="line">
            <a:avLst/>
          </a:prstGeom>
          <a:ln w="19050" cap="flat">
            <a:solidFill>
              <a:srgbClr val="100F0D"/>
            </a:solidFill>
            <a:prstDash val="solid"/>
            <a:headEnd type="none" w="sm" len="sm"/>
            <a:tailEnd type="none" w="sm" len="sm"/>
          </a:ln>
        </p:spPr>
      </p:sp>
      <p:grpSp>
        <p:nvGrpSpPr>
          <p:cNvPr id="3" name="Group 3">
            <a:extLst>
              <a:ext uri="{FF2B5EF4-FFF2-40B4-BE49-F238E27FC236}">
                <a16:creationId xmlns:a16="http://schemas.microsoft.com/office/drawing/2014/main" id="{78A3CEF2-701C-EF64-19B4-9D0D762DD9DA}"/>
              </a:ext>
            </a:extLst>
          </p:cNvPr>
          <p:cNvGrpSpPr/>
          <p:nvPr/>
        </p:nvGrpSpPr>
        <p:grpSpPr>
          <a:xfrm>
            <a:off x="0" y="0"/>
            <a:ext cx="4848206" cy="10287000"/>
            <a:chOff x="0" y="0"/>
            <a:chExt cx="1276894" cy="2709333"/>
          </a:xfrm>
        </p:grpSpPr>
        <p:sp>
          <p:nvSpPr>
            <p:cNvPr id="4" name="Freeform 4">
              <a:extLst>
                <a:ext uri="{FF2B5EF4-FFF2-40B4-BE49-F238E27FC236}">
                  <a16:creationId xmlns:a16="http://schemas.microsoft.com/office/drawing/2014/main" id="{CA8A9D44-503C-976A-A6A1-2D73E197E82F}"/>
                </a:ext>
              </a:extLst>
            </p:cNvPr>
            <p:cNvSpPr/>
            <p:nvPr/>
          </p:nvSpPr>
          <p:spPr>
            <a:xfrm>
              <a:off x="0" y="0"/>
              <a:ext cx="1276894" cy="2709333"/>
            </a:xfrm>
            <a:custGeom>
              <a:avLst/>
              <a:gdLst/>
              <a:ahLst/>
              <a:cxnLst/>
              <a:rect l="l" t="t" r="r" b="b"/>
              <a:pathLst>
                <a:path w="1276894" h="2709333">
                  <a:moveTo>
                    <a:pt x="0" y="0"/>
                  </a:moveTo>
                  <a:lnTo>
                    <a:pt x="1276894" y="0"/>
                  </a:lnTo>
                  <a:lnTo>
                    <a:pt x="1276894" y="2709333"/>
                  </a:lnTo>
                  <a:lnTo>
                    <a:pt x="0" y="2709333"/>
                  </a:lnTo>
                  <a:close/>
                </a:path>
              </a:pathLst>
            </a:custGeom>
            <a:solidFill>
              <a:srgbClr val="DFD3CA"/>
            </a:solidFill>
          </p:spPr>
        </p:sp>
        <p:sp>
          <p:nvSpPr>
            <p:cNvPr id="5" name="TextBox 5">
              <a:extLst>
                <a:ext uri="{FF2B5EF4-FFF2-40B4-BE49-F238E27FC236}">
                  <a16:creationId xmlns:a16="http://schemas.microsoft.com/office/drawing/2014/main" id="{D70DAEF3-8502-6E68-4764-75404E173F37}"/>
                </a:ext>
              </a:extLst>
            </p:cNvPr>
            <p:cNvSpPr txBox="1"/>
            <p:nvPr/>
          </p:nvSpPr>
          <p:spPr>
            <a:xfrm>
              <a:off x="0" y="-28575"/>
              <a:ext cx="1276894" cy="2737908"/>
            </a:xfrm>
            <a:prstGeom prst="rect">
              <a:avLst/>
            </a:prstGeom>
          </p:spPr>
          <p:txBody>
            <a:bodyPr lIns="50800" tIns="50800" rIns="50800" bIns="50800" rtlCol="0" anchor="ctr"/>
            <a:lstStyle/>
            <a:p>
              <a:pPr algn="ctr">
                <a:lnSpc>
                  <a:spcPts val="2852"/>
                </a:lnSpc>
              </a:pPr>
              <a:endParaRPr/>
            </a:p>
          </p:txBody>
        </p:sp>
      </p:grpSp>
      <p:grpSp>
        <p:nvGrpSpPr>
          <p:cNvPr id="6" name="Group 6">
            <a:extLst>
              <a:ext uri="{FF2B5EF4-FFF2-40B4-BE49-F238E27FC236}">
                <a16:creationId xmlns:a16="http://schemas.microsoft.com/office/drawing/2014/main" id="{F05CD97A-5C49-236E-C8DA-D0826021FFA1}"/>
              </a:ext>
            </a:extLst>
          </p:cNvPr>
          <p:cNvGrpSpPr/>
          <p:nvPr/>
        </p:nvGrpSpPr>
        <p:grpSpPr>
          <a:xfrm>
            <a:off x="1656637" y="1771117"/>
            <a:ext cx="17822925" cy="6405099"/>
            <a:chOff x="0" y="0"/>
            <a:chExt cx="4694104" cy="1686940"/>
          </a:xfrm>
        </p:grpSpPr>
        <p:sp>
          <p:nvSpPr>
            <p:cNvPr id="7" name="Freeform 7">
              <a:extLst>
                <a:ext uri="{FF2B5EF4-FFF2-40B4-BE49-F238E27FC236}">
                  <a16:creationId xmlns:a16="http://schemas.microsoft.com/office/drawing/2014/main" id="{EFD37C0D-5D5E-F2AE-D05D-74A85B124E0A}"/>
                </a:ext>
              </a:extLst>
            </p:cNvPr>
            <p:cNvSpPr/>
            <p:nvPr/>
          </p:nvSpPr>
          <p:spPr>
            <a:xfrm>
              <a:off x="0" y="0"/>
              <a:ext cx="4694104" cy="1686940"/>
            </a:xfrm>
            <a:custGeom>
              <a:avLst/>
              <a:gdLst/>
              <a:ahLst/>
              <a:cxnLst/>
              <a:rect l="l" t="t" r="r" b="b"/>
              <a:pathLst>
                <a:path w="4694104" h="1686940">
                  <a:moveTo>
                    <a:pt x="0" y="0"/>
                  </a:moveTo>
                  <a:lnTo>
                    <a:pt x="4694104" y="0"/>
                  </a:lnTo>
                  <a:lnTo>
                    <a:pt x="4694104" y="1686940"/>
                  </a:lnTo>
                  <a:lnTo>
                    <a:pt x="0" y="1686940"/>
                  </a:lnTo>
                  <a:close/>
                </a:path>
              </a:pathLst>
            </a:custGeom>
            <a:solidFill>
              <a:srgbClr val="F2F1EB"/>
            </a:solidFill>
          </p:spPr>
        </p:sp>
        <p:sp>
          <p:nvSpPr>
            <p:cNvPr id="8" name="TextBox 8">
              <a:extLst>
                <a:ext uri="{FF2B5EF4-FFF2-40B4-BE49-F238E27FC236}">
                  <a16:creationId xmlns:a16="http://schemas.microsoft.com/office/drawing/2014/main" id="{3F387CFE-138B-4C02-CDD2-627D5A5DA5FB}"/>
                </a:ext>
              </a:extLst>
            </p:cNvPr>
            <p:cNvSpPr txBox="1"/>
            <p:nvPr/>
          </p:nvSpPr>
          <p:spPr>
            <a:xfrm>
              <a:off x="0" y="-28575"/>
              <a:ext cx="4694104" cy="1715515"/>
            </a:xfrm>
            <a:prstGeom prst="rect">
              <a:avLst/>
            </a:prstGeom>
          </p:spPr>
          <p:txBody>
            <a:bodyPr lIns="50800" tIns="50800" rIns="50800" bIns="50800" rtlCol="0" anchor="ctr"/>
            <a:lstStyle/>
            <a:p>
              <a:pPr algn="ctr">
                <a:lnSpc>
                  <a:spcPts val="2852"/>
                </a:lnSpc>
              </a:pPr>
              <a:endParaRPr/>
            </a:p>
          </p:txBody>
        </p:sp>
      </p:grpSp>
      <p:sp>
        <p:nvSpPr>
          <p:cNvPr id="9" name="TextBox 9">
            <a:extLst>
              <a:ext uri="{FF2B5EF4-FFF2-40B4-BE49-F238E27FC236}">
                <a16:creationId xmlns:a16="http://schemas.microsoft.com/office/drawing/2014/main" id="{D8A3F619-0B51-CD0E-9462-909C7D2058A3}"/>
              </a:ext>
            </a:extLst>
          </p:cNvPr>
          <p:cNvSpPr txBox="1"/>
          <p:nvPr/>
        </p:nvSpPr>
        <p:spPr>
          <a:xfrm>
            <a:off x="2323712" y="2010596"/>
            <a:ext cx="12840088" cy="1267976"/>
          </a:xfrm>
          <a:prstGeom prst="rect">
            <a:avLst/>
          </a:prstGeom>
        </p:spPr>
        <p:txBody>
          <a:bodyPr wrap="square" lIns="0" tIns="0" rIns="0" bIns="0" rtlCol="0" anchor="t">
            <a:spAutoFit/>
          </a:bodyPr>
          <a:lstStyle/>
          <a:p>
            <a:pPr marL="0" lvl="0" indent="0" algn="l">
              <a:lnSpc>
                <a:spcPts val="10590"/>
              </a:lnSpc>
              <a:spcBef>
                <a:spcPct val="0"/>
              </a:spcBef>
            </a:pPr>
            <a:r>
              <a:rPr lang="en-US" sz="6457" b="1" u="none" strike="noStrike" dirty="0">
                <a:solidFill>
                  <a:srgbClr val="000000"/>
                </a:solidFill>
                <a:latin typeface="TAN Pearl"/>
                <a:ea typeface="TAN Pearl"/>
                <a:cs typeface="TAN Pearl"/>
                <a:sym typeface="TAN Pearl"/>
              </a:rPr>
              <a:t>UX (User Experience) </a:t>
            </a:r>
            <a:r>
              <a:rPr lang="en-US" sz="6457" u="none" strike="noStrike" dirty="0">
                <a:solidFill>
                  <a:srgbClr val="000000"/>
                </a:solidFill>
                <a:latin typeface="TAN Pearl"/>
                <a:ea typeface="TAN Pearl"/>
                <a:cs typeface="TAN Pearl"/>
                <a:sym typeface="TAN Pearl"/>
              </a:rPr>
              <a:t>:</a:t>
            </a:r>
          </a:p>
        </p:txBody>
      </p:sp>
      <p:sp>
        <p:nvSpPr>
          <p:cNvPr id="10" name="TextBox 10">
            <a:extLst>
              <a:ext uri="{FF2B5EF4-FFF2-40B4-BE49-F238E27FC236}">
                <a16:creationId xmlns:a16="http://schemas.microsoft.com/office/drawing/2014/main" id="{2BFD9696-4282-2124-8324-A235404D8B5A}"/>
              </a:ext>
            </a:extLst>
          </p:cNvPr>
          <p:cNvSpPr txBox="1"/>
          <p:nvPr/>
        </p:nvSpPr>
        <p:spPr>
          <a:xfrm>
            <a:off x="2424102" y="3519810"/>
            <a:ext cx="8396297" cy="4355680"/>
          </a:xfrm>
          <a:prstGeom prst="rect">
            <a:avLst/>
          </a:prstGeom>
        </p:spPr>
        <p:txBody>
          <a:bodyPr wrap="square" lIns="0" tIns="0" rIns="0" bIns="0" rtlCol="0" anchor="t">
            <a:spAutoFit/>
          </a:bodyPr>
          <a:lstStyle/>
          <a:p>
            <a:pPr marL="247622" lvl="1" algn="l">
              <a:lnSpc>
                <a:spcPct val="150000"/>
              </a:lnSpc>
            </a:pPr>
            <a:r>
              <a:rPr lang="fr-FR" sz="3200" u="none" strike="noStrike" dirty="0">
                <a:solidFill>
                  <a:srgbClr val="010101"/>
                </a:solidFill>
                <a:ea typeface="Lora"/>
                <a:cs typeface="Lora"/>
                <a:sym typeface="Lora"/>
              </a:rPr>
              <a:t>L’expérience utilisateur s’intéresse à la manière dont une personne interagit avec un produit ou service, en visant à :</a:t>
            </a:r>
          </a:p>
          <a:p>
            <a:pPr marL="704822" lvl="1" indent="-457200" algn="l">
              <a:lnSpc>
                <a:spcPct val="150000"/>
              </a:lnSpc>
              <a:buFont typeface="Wingdings" panose="05000000000000000000" pitchFamily="2" charset="2"/>
              <a:buChar char="§"/>
            </a:pPr>
            <a:r>
              <a:rPr lang="fr-FR" sz="3200" u="none" strike="noStrike" dirty="0">
                <a:solidFill>
                  <a:srgbClr val="010101"/>
                </a:solidFill>
                <a:ea typeface="Lora"/>
                <a:cs typeface="Lora"/>
                <a:sym typeface="Lora"/>
              </a:rPr>
              <a:t>Créer des expériences fluides et satisfaisantes.</a:t>
            </a:r>
          </a:p>
          <a:p>
            <a:pPr marL="704822" lvl="1" indent="-457200" algn="l">
              <a:lnSpc>
                <a:spcPct val="150000"/>
              </a:lnSpc>
              <a:buFont typeface="Wingdings" panose="05000000000000000000" pitchFamily="2" charset="2"/>
              <a:buChar char="§"/>
            </a:pPr>
            <a:r>
              <a:rPr lang="fr-FR" sz="3200" u="none" strike="noStrike" dirty="0">
                <a:solidFill>
                  <a:srgbClr val="010101"/>
                </a:solidFill>
                <a:ea typeface="Lora"/>
                <a:cs typeface="Lora"/>
                <a:sym typeface="Lora"/>
              </a:rPr>
              <a:t>Répondre aux attentes émotionnelles et fonctionnelles.</a:t>
            </a:r>
            <a:endParaRPr lang="en-US" sz="3200" u="none" strike="noStrike" dirty="0">
              <a:solidFill>
                <a:srgbClr val="010101"/>
              </a:solidFill>
              <a:ea typeface="Lora"/>
              <a:cs typeface="Lora"/>
              <a:sym typeface="Lora"/>
            </a:endParaRPr>
          </a:p>
        </p:txBody>
      </p:sp>
      <p:pic>
        <p:nvPicPr>
          <p:cNvPr id="14" name="Image 13">
            <a:extLst>
              <a:ext uri="{FF2B5EF4-FFF2-40B4-BE49-F238E27FC236}">
                <a16:creationId xmlns:a16="http://schemas.microsoft.com/office/drawing/2014/main" id="{DC1009E5-CF92-204E-7F27-041FF2BBD9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399" y="3365194"/>
            <a:ext cx="8398933" cy="4919518"/>
          </a:xfrm>
          <a:prstGeom prst="rect">
            <a:avLst/>
          </a:prstGeom>
        </p:spPr>
      </p:pic>
    </p:spTree>
    <p:extLst>
      <p:ext uri="{BB962C8B-B14F-4D97-AF65-F5344CB8AC3E}">
        <p14:creationId xmlns:p14="http://schemas.microsoft.com/office/powerpoint/2010/main" val="3056270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FD3CA"/>
        </a:solidFill>
        <a:effectLst/>
      </p:bgPr>
    </p:bg>
    <p:spTree>
      <p:nvGrpSpPr>
        <p:cNvPr id="1" name=""/>
        <p:cNvGrpSpPr/>
        <p:nvPr/>
      </p:nvGrpSpPr>
      <p:grpSpPr>
        <a:xfrm>
          <a:off x="0" y="0"/>
          <a:ext cx="0" cy="0"/>
          <a:chOff x="0" y="0"/>
          <a:chExt cx="0" cy="0"/>
        </a:xfrm>
      </p:grpSpPr>
      <p:sp>
        <p:nvSpPr>
          <p:cNvPr id="4" name="TextBox 4"/>
          <p:cNvSpPr txBox="1"/>
          <p:nvPr/>
        </p:nvSpPr>
        <p:spPr>
          <a:xfrm>
            <a:off x="1295400" y="568209"/>
            <a:ext cx="15462721" cy="2627386"/>
          </a:xfrm>
          <a:prstGeom prst="rect">
            <a:avLst/>
          </a:prstGeom>
        </p:spPr>
        <p:txBody>
          <a:bodyPr wrap="square" lIns="0" tIns="0" rIns="0" bIns="0" rtlCol="0" anchor="t">
            <a:spAutoFit/>
          </a:bodyPr>
          <a:lstStyle/>
          <a:p>
            <a:pPr marL="0" lvl="0" indent="0">
              <a:lnSpc>
                <a:spcPts val="10595"/>
              </a:lnSpc>
              <a:spcBef>
                <a:spcPct val="0"/>
              </a:spcBef>
            </a:pPr>
            <a:r>
              <a:rPr lang="fr-FR" sz="6460" b="1" dirty="0">
                <a:solidFill>
                  <a:srgbClr val="000000"/>
                </a:solidFill>
                <a:latin typeface="TAN Pearl"/>
                <a:ea typeface="TAN Pearl"/>
                <a:cs typeface="TAN Pearl"/>
                <a:sym typeface="TAN Pearl"/>
              </a:rPr>
              <a:t>Importance dans les projets numériques</a:t>
            </a:r>
            <a:endParaRPr lang="en-US" sz="6460" b="1" dirty="0">
              <a:solidFill>
                <a:srgbClr val="000000"/>
              </a:solidFill>
              <a:latin typeface="TAN Pearl"/>
              <a:ea typeface="TAN Pearl"/>
              <a:cs typeface="TAN Pearl"/>
              <a:sym typeface="TAN Pearl"/>
            </a:endParaRPr>
          </a:p>
        </p:txBody>
      </p:sp>
      <p:sp>
        <p:nvSpPr>
          <p:cNvPr id="8" name="TextBox 8"/>
          <p:cNvSpPr txBox="1"/>
          <p:nvPr/>
        </p:nvSpPr>
        <p:spPr>
          <a:xfrm>
            <a:off x="3220809" y="3662915"/>
            <a:ext cx="13868400" cy="6093976"/>
          </a:xfrm>
          <a:prstGeom prst="rect">
            <a:avLst/>
          </a:prstGeom>
        </p:spPr>
        <p:txBody>
          <a:bodyPr wrap="square" lIns="0" tIns="0" rIns="0" bIns="0" rtlCol="0" anchor="t">
            <a:spAutoFit/>
          </a:bodyPr>
          <a:lstStyle/>
          <a:p>
            <a:pPr marL="0" lvl="0" indent="0" algn="l">
              <a:spcBef>
                <a:spcPct val="0"/>
              </a:spcBef>
            </a:pPr>
            <a:r>
              <a:rPr lang="fr-FR" sz="3600" b="1" u="none" strike="noStrike" dirty="0">
                <a:solidFill>
                  <a:srgbClr val="010101"/>
                </a:solidFill>
                <a:ea typeface="Lora"/>
                <a:cs typeface="Lora"/>
                <a:sym typeface="Lora"/>
              </a:rPr>
              <a:t>Amélioration de l’engagement utilisateur </a:t>
            </a:r>
            <a:r>
              <a:rPr lang="fr-FR" sz="3600" u="none" strike="noStrike" dirty="0">
                <a:solidFill>
                  <a:srgbClr val="010101"/>
                </a:solidFill>
                <a:ea typeface="Lora"/>
                <a:cs typeface="Lora"/>
                <a:sym typeface="Lora"/>
              </a:rPr>
              <a:t>: Une interface intuitive encourage les utilisateurs à explorer davantage un site ou une application.</a:t>
            </a:r>
          </a:p>
          <a:p>
            <a:pPr marL="0" lvl="0" indent="0" algn="l">
              <a:spcBef>
                <a:spcPct val="0"/>
              </a:spcBef>
            </a:pPr>
            <a:endParaRPr lang="fr-FR" sz="3600" u="none" strike="noStrike" dirty="0">
              <a:solidFill>
                <a:srgbClr val="010101"/>
              </a:solidFill>
              <a:ea typeface="Lora"/>
              <a:cs typeface="Lora"/>
              <a:sym typeface="Lora"/>
            </a:endParaRPr>
          </a:p>
          <a:p>
            <a:pPr marL="0" lvl="0" indent="0" algn="l">
              <a:spcBef>
                <a:spcPct val="0"/>
              </a:spcBef>
            </a:pPr>
            <a:r>
              <a:rPr lang="fr-FR" sz="3600" b="1" u="none" strike="noStrike" dirty="0">
                <a:solidFill>
                  <a:srgbClr val="010101"/>
                </a:solidFill>
                <a:ea typeface="Lora"/>
                <a:cs typeface="Lora"/>
                <a:sym typeface="Lora"/>
              </a:rPr>
              <a:t>Augmentation des conversions </a:t>
            </a:r>
            <a:r>
              <a:rPr lang="fr-FR" sz="3600" u="none" strike="noStrike" dirty="0">
                <a:solidFill>
                  <a:srgbClr val="010101"/>
                </a:solidFill>
                <a:ea typeface="Lora"/>
                <a:cs typeface="Lora"/>
                <a:sym typeface="Lora"/>
              </a:rPr>
              <a:t>: Une bonne UX/UI facilite les parcours utilisateur (exemple : achat en ligne).</a:t>
            </a:r>
          </a:p>
          <a:p>
            <a:pPr marL="0" lvl="0" indent="0" algn="l">
              <a:spcBef>
                <a:spcPct val="0"/>
              </a:spcBef>
            </a:pPr>
            <a:endParaRPr lang="fr-FR" sz="3600" u="none" strike="noStrike" dirty="0">
              <a:solidFill>
                <a:srgbClr val="010101"/>
              </a:solidFill>
              <a:ea typeface="Lora"/>
              <a:cs typeface="Lora"/>
              <a:sym typeface="Lora"/>
            </a:endParaRPr>
          </a:p>
          <a:p>
            <a:pPr marL="0" lvl="0" indent="0" algn="l">
              <a:spcBef>
                <a:spcPct val="0"/>
              </a:spcBef>
            </a:pPr>
            <a:r>
              <a:rPr lang="fr-FR" sz="3600" b="1" u="none" strike="noStrike" dirty="0">
                <a:solidFill>
                  <a:srgbClr val="010101"/>
                </a:solidFill>
                <a:ea typeface="Lora"/>
                <a:cs typeface="Lora"/>
                <a:sym typeface="Lora"/>
              </a:rPr>
              <a:t>Réduction des coûts </a:t>
            </a:r>
            <a:r>
              <a:rPr lang="fr-FR" sz="3600" u="none" strike="noStrike" dirty="0">
                <a:solidFill>
                  <a:srgbClr val="010101"/>
                </a:solidFill>
                <a:ea typeface="Lora"/>
                <a:cs typeface="Lora"/>
                <a:sym typeface="Lora"/>
              </a:rPr>
              <a:t>: Un bon design réduit les demandes de support technique et diminue les besoins de refonte.</a:t>
            </a:r>
          </a:p>
          <a:p>
            <a:pPr marL="0" lvl="0" indent="0" algn="l">
              <a:spcBef>
                <a:spcPct val="0"/>
              </a:spcBef>
            </a:pPr>
            <a:endParaRPr lang="fr-FR" sz="3600" b="1" u="none" strike="noStrike" dirty="0">
              <a:solidFill>
                <a:srgbClr val="010101"/>
              </a:solidFill>
              <a:ea typeface="Lora"/>
              <a:cs typeface="Lora"/>
              <a:sym typeface="Lora"/>
            </a:endParaRPr>
          </a:p>
          <a:p>
            <a:pPr marL="0" lvl="0" indent="0" algn="l">
              <a:spcBef>
                <a:spcPct val="0"/>
              </a:spcBef>
            </a:pPr>
            <a:r>
              <a:rPr lang="fr-FR" sz="3600" b="1" u="none" strike="noStrike" dirty="0">
                <a:solidFill>
                  <a:srgbClr val="010101"/>
                </a:solidFill>
                <a:ea typeface="Lora"/>
                <a:cs typeface="Lora"/>
                <a:sym typeface="Lora"/>
              </a:rPr>
              <a:t>Renforcement de la fidélité </a:t>
            </a:r>
            <a:r>
              <a:rPr lang="fr-FR" sz="3600" u="none" strike="noStrike" dirty="0">
                <a:solidFill>
                  <a:srgbClr val="010101"/>
                </a:solidFill>
                <a:ea typeface="Lora"/>
                <a:cs typeface="Lora"/>
                <a:sym typeface="Lora"/>
              </a:rPr>
              <a:t>: Les utilisateurs satisfaits reviennent et recommandent.</a:t>
            </a:r>
            <a:r>
              <a:rPr lang="en-US" sz="3600" u="none" strike="noStrike" dirty="0">
                <a:solidFill>
                  <a:srgbClr val="010101"/>
                </a:solidFill>
                <a:ea typeface="Lora"/>
                <a:cs typeface="Lora"/>
                <a:sym typeface="Lora"/>
              </a:rPr>
              <a:t>.</a:t>
            </a:r>
          </a:p>
        </p:txBody>
      </p:sp>
      <p:sp>
        <p:nvSpPr>
          <p:cNvPr id="14" name="Freeform 14"/>
          <p:cNvSpPr/>
          <p:nvPr/>
        </p:nvSpPr>
        <p:spPr>
          <a:xfrm>
            <a:off x="-1071900" y="-1271394"/>
            <a:ext cx="2860913" cy="2850185"/>
          </a:xfrm>
          <a:custGeom>
            <a:avLst/>
            <a:gdLst/>
            <a:ahLst/>
            <a:cxnLst/>
            <a:rect l="l" t="t" r="r" b="b"/>
            <a:pathLst>
              <a:path w="2860913" h="2850185">
                <a:moveTo>
                  <a:pt x="0" y="0"/>
                </a:moveTo>
                <a:lnTo>
                  <a:pt x="2860913" y="0"/>
                </a:lnTo>
                <a:lnTo>
                  <a:pt x="2860913" y="2850185"/>
                </a:lnTo>
                <a:lnTo>
                  <a:pt x="0" y="285018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5" name="Freeform 15"/>
          <p:cNvSpPr/>
          <p:nvPr/>
        </p:nvSpPr>
        <p:spPr>
          <a:xfrm>
            <a:off x="16546422" y="8476926"/>
            <a:ext cx="3035383" cy="3024000"/>
          </a:xfrm>
          <a:custGeom>
            <a:avLst/>
            <a:gdLst/>
            <a:ahLst/>
            <a:cxnLst/>
            <a:rect l="l" t="t" r="r" b="b"/>
            <a:pathLst>
              <a:path w="3035383" h="3024000">
                <a:moveTo>
                  <a:pt x="0" y="0"/>
                </a:moveTo>
                <a:lnTo>
                  <a:pt x="3035383" y="0"/>
                </a:lnTo>
                <a:lnTo>
                  <a:pt x="3035383" y="3024000"/>
                </a:lnTo>
                <a:lnTo>
                  <a:pt x="0" y="30240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6" name="Freeform 16"/>
          <p:cNvSpPr/>
          <p:nvPr/>
        </p:nvSpPr>
        <p:spPr>
          <a:xfrm>
            <a:off x="825842" y="8476926"/>
            <a:ext cx="1926343" cy="1474528"/>
          </a:xfrm>
          <a:custGeom>
            <a:avLst/>
            <a:gdLst/>
            <a:ahLst/>
            <a:cxnLst/>
            <a:rect l="l" t="t" r="r" b="b"/>
            <a:pathLst>
              <a:path w="1926343" h="1474528">
                <a:moveTo>
                  <a:pt x="0" y="0"/>
                </a:moveTo>
                <a:lnTo>
                  <a:pt x="1926343" y="0"/>
                </a:lnTo>
                <a:lnTo>
                  <a:pt x="1926343" y="1474528"/>
                </a:lnTo>
                <a:lnTo>
                  <a:pt x="0" y="1474528"/>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17" name="Freeform 17"/>
          <p:cNvSpPr/>
          <p:nvPr/>
        </p:nvSpPr>
        <p:spPr>
          <a:xfrm>
            <a:off x="16126038" y="836949"/>
            <a:ext cx="1926343" cy="1474528"/>
          </a:xfrm>
          <a:custGeom>
            <a:avLst/>
            <a:gdLst/>
            <a:ahLst/>
            <a:cxnLst/>
            <a:rect l="l" t="t" r="r" b="b"/>
            <a:pathLst>
              <a:path w="1926343" h="1474528">
                <a:moveTo>
                  <a:pt x="0" y="0"/>
                </a:moveTo>
                <a:lnTo>
                  <a:pt x="1926343" y="0"/>
                </a:lnTo>
                <a:lnTo>
                  <a:pt x="1926343" y="1474528"/>
                </a:lnTo>
                <a:lnTo>
                  <a:pt x="0" y="1474528"/>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a:extLst>
            <a:ext uri="{FF2B5EF4-FFF2-40B4-BE49-F238E27FC236}">
              <a16:creationId xmlns:a16="http://schemas.microsoft.com/office/drawing/2014/main" id="{665D559F-F136-C63E-C8EB-9693276B7C65}"/>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CA9A776F-321D-FFC6-2B28-A9BB5543B280}"/>
              </a:ext>
            </a:extLst>
          </p:cNvPr>
          <p:cNvSpPr txBox="1"/>
          <p:nvPr/>
        </p:nvSpPr>
        <p:spPr>
          <a:xfrm>
            <a:off x="2597202" y="3162300"/>
            <a:ext cx="15250841" cy="6571671"/>
          </a:xfrm>
          <a:prstGeom prst="rect">
            <a:avLst/>
          </a:prstGeom>
        </p:spPr>
        <p:txBody>
          <a:bodyPr wrap="square" lIns="0" tIns="0" rIns="0" bIns="0" rtlCol="0" anchor="t">
            <a:spAutoFit/>
          </a:bodyPr>
          <a:lstStyle/>
          <a:p>
            <a:pPr lvl="0" algn="l">
              <a:lnSpc>
                <a:spcPct val="150000"/>
              </a:lnSpc>
              <a:spcBef>
                <a:spcPct val="0"/>
              </a:spcBef>
            </a:pPr>
            <a:r>
              <a:rPr lang="fr-FR" sz="3200" b="1" u="none" strike="noStrike" dirty="0">
                <a:solidFill>
                  <a:srgbClr val="010101"/>
                </a:solidFill>
                <a:ea typeface="Lora"/>
                <a:cs typeface="Lora"/>
                <a:sym typeface="Lora"/>
              </a:rPr>
              <a:t>1. Simplicité</a:t>
            </a:r>
            <a:r>
              <a:rPr lang="fr-FR" sz="3200" u="none" strike="noStrike" dirty="0">
                <a:solidFill>
                  <a:srgbClr val="010101"/>
                </a:solidFill>
                <a:ea typeface="Lora"/>
                <a:cs typeface="Lora"/>
                <a:sym typeface="Lora"/>
              </a:rPr>
              <a:t> : Les interfaces doivent être claires et épurées pour éviter de surcharger l’utilisateur.</a:t>
            </a:r>
          </a:p>
          <a:p>
            <a:pPr lvl="0" algn="l">
              <a:lnSpc>
                <a:spcPct val="150000"/>
              </a:lnSpc>
              <a:spcBef>
                <a:spcPct val="0"/>
              </a:spcBef>
            </a:pPr>
            <a:r>
              <a:rPr lang="fr-FR" sz="3200" b="1" u="none" strike="noStrike" dirty="0">
                <a:solidFill>
                  <a:srgbClr val="010101"/>
                </a:solidFill>
                <a:ea typeface="Lora"/>
                <a:cs typeface="Lora"/>
                <a:sym typeface="Lora"/>
              </a:rPr>
              <a:t>2. Cohérence</a:t>
            </a:r>
            <a:r>
              <a:rPr lang="fr-FR" sz="3200" u="none" strike="noStrike" dirty="0">
                <a:solidFill>
                  <a:srgbClr val="010101"/>
                </a:solidFill>
                <a:ea typeface="Lora"/>
                <a:cs typeface="Lora"/>
                <a:sym typeface="Lora"/>
              </a:rPr>
              <a:t> : Utiliser des éléments récurrents (couleurs, polices, styles) pour que l’utilisateur se repère facilement.</a:t>
            </a:r>
          </a:p>
          <a:p>
            <a:pPr lvl="0" algn="l">
              <a:lnSpc>
                <a:spcPct val="150000"/>
              </a:lnSpc>
              <a:spcBef>
                <a:spcPct val="0"/>
              </a:spcBef>
            </a:pPr>
            <a:r>
              <a:rPr lang="fr-FR" sz="3200" b="1" u="none" strike="noStrike" dirty="0">
                <a:solidFill>
                  <a:srgbClr val="010101"/>
                </a:solidFill>
                <a:ea typeface="Lora"/>
                <a:cs typeface="Lora"/>
                <a:sym typeface="Lora"/>
              </a:rPr>
              <a:t>3. Accessibilité</a:t>
            </a:r>
            <a:r>
              <a:rPr lang="fr-FR" sz="3200" u="none" strike="noStrike" dirty="0">
                <a:solidFill>
                  <a:srgbClr val="010101"/>
                </a:solidFill>
                <a:ea typeface="Lora"/>
                <a:cs typeface="Lora"/>
                <a:sym typeface="Lora"/>
              </a:rPr>
              <a:t> : Adapter les interfaces pour tous, y compris les personnes en situation de handicap.</a:t>
            </a:r>
          </a:p>
          <a:p>
            <a:pPr lvl="0" algn="l">
              <a:lnSpc>
                <a:spcPct val="150000"/>
              </a:lnSpc>
              <a:spcBef>
                <a:spcPct val="0"/>
              </a:spcBef>
            </a:pPr>
            <a:r>
              <a:rPr lang="fr-FR" sz="3200" b="1" u="none" strike="noStrike" dirty="0">
                <a:solidFill>
                  <a:srgbClr val="010101"/>
                </a:solidFill>
                <a:ea typeface="Lora"/>
                <a:cs typeface="Lora"/>
                <a:sym typeface="Lora"/>
              </a:rPr>
              <a:t>4. Feedback utilisateur </a:t>
            </a:r>
            <a:r>
              <a:rPr lang="fr-FR" sz="3200" u="none" strike="noStrike" dirty="0">
                <a:solidFill>
                  <a:srgbClr val="010101"/>
                </a:solidFill>
                <a:ea typeface="Lora"/>
                <a:cs typeface="Lora"/>
                <a:sym typeface="Lora"/>
              </a:rPr>
              <a:t>: Fournir des indications visuelles ou sonores pour confirmer les actions (exemple : bouton cliqué).</a:t>
            </a:r>
          </a:p>
          <a:p>
            <a:pPr lvl="0" algn="l">
              <a:lnSpc>
                <a:spcPct val="150000"/>
              </a:lnSpc>
              <a:spcBef>
                <a:spcPct val="0"/>
              </a:spcBef>
            </a:pPr>
            <a:r>
              <a:rPr lang="fr-FR" sz="3200" b="1" u="none" strike="noStrike" dirty="0">
                <a:solidFill>
                  <a:srgbClr val="010101"/>
                </a:solidFill>
                <a:ea typeface="Lora"/>
                <a:cs typeface="Lora"/>
                <a:sym typeface="Lora"/>
              </a:rPr>
              <a:t>5. Optimisation mobile </a:t>
            </a:r>
            <a:r>
              <a:rPr lang="fr-FR" sz="3200" u="none" strike="noStrike" dirty="0">
                <a:solidFill>
                  <a:srgbClr val="010101"/>
                </a:solidFill>
                <a:ea typeface="Lora"/>
                <a:cs typeface="Lora"/>
                <a:sym typeface="Lora"/>
              </a:rPr>
              <a:t>: Assurer une navigation fluide sur tous les types d’écrans.</a:t>
            </a:r>
            <a:endParaRPr lang="en-US" sz="3200" u="none" strike="noStrike" dirty="0">
              <a:solidFill>
                <a:srgbClr val="010101"/>
              </a:solidFill>
              <a:ea typeface="Lora"/>
              <a:cs typeface="Lora"/>
              <a:sym typeface="Lora"/>
            </a:endParaRPr>
          </a:p>
        </p:txBody>
      </p:sp>
      <p:sp>
        <p:nvSpPr>
          <p:cNvPr id="3" name="TextBox 3">
            <a:extLst>
              <a:ext uri="{FF2B5EF4-FFF2-40B4-BE49-F238E27FC236}">
                <a16:creationId xmlns:a16="http://schemas.microsoft.com/office/drawing/2014/main" id="{156D1E7A-2CA9-F016-CA5D-30B3815DD7DD}"/>
              </a:ext>
            </a:extLst>
          </p:cNvPr>
          <p:cNvSpPr txBox="1"/>
          <p:nvPr/>
        </p:nvSpPr>
        <p:spPr>
          <a:xfrm>
            <a:off x="2690645" y="342900"/>
            <a:ext cx="15157398" cy="2618409"/>
          </a:xfrm>
          <a:prstGeom prst="rect">
            <a:avLst/>
          </a:prstGeom>
        </p:spPr>
        <p:txBody>
          <a:bodyPr wrap="square" lIns="0" tIns="0" rIns="0" bIns="0" rtlCol="0" anchor="t">
            <a:spAutoFit/>
          </a:bodyPr>
          <a:lstStyle/>
          <a:p>
            <a:pPr marL="0" lvl="0" indent="0" algn="l">
              <a:lnSpc>
                <a:spcPts val="10350"/>
              </a:lnSpc>
              <a:spcBef>
                <a:spcPct val="0"/>
              </a:spcBef>
            </a:pPr>
            <a:r>
              <a:rPr lang="fr-FR" sz="7393" b="1" u="none" strike="noStrike" spc="96" dirty="0">
                <a:solidFill>
                  <a:srgbClr val="000000"/>
                </a:solidFill>
                <a:latin typeface="Dream Avenue"/>
                <a:ea typeface="Dream Avenue"/>
                <a:cs typeface="Dream Avenue"/>
                <a:sym typeface="Dream Avenue"/>
              </a:rPr>
              <a:t>Principes fondamentaux de l’ergonomie et du design UI/UX</a:t>
            </a:r>
            <a:endParaRPr lang="en-US" sz="7393" b="1" u="none" strike="noStrike" spc="96" dirty="0">
              <a:solidFill>
                <a:srgbClr val="000000"/>
              </a:solidFill>
              <a:latin typeface="Dream Avenue"/>
              <a:ea typeface="Dream Avenue"/>
              <a:cs typeface="Dream Avenue"/>
              <a:sym typeface="Dream Avenue"/>
            </a:endParaRPr>
          </a:p>
        </p:txBody>
      </p:sp>
      <p:grpSp>
        <p:nvGrpSpPr>
          <p:cNvPr id="9" name="Group 9">
            <a:extLst>
              <a:ext uri="{FF2B5EF4-FFF2-40B4-BE49-F238E27FC236}">
                <a16:creationId xmlns:a16="http://schemas.microsoft.com/office/drawing/2014/main" id="{E89F0233-12EC-88C3-301B-7E117C9A8E9F}"/>
              </a:ext>
            </a:extLst>
          </p:cNvPr>
          <p:cNvGrpSpPr/>
          <p:nvPr/>
        </p:nvGrpSpPr>
        <p:grpSpPr>
          <a:xfrm>
            <a:off x="-877281" y="0"/>
            <a:ext cx="3088591" cy="10287000"/>
            <a:chOff x="0" y="0"/>
            <a:chExt cx="813456" cy="2709333"/>
          </a:xfrm>
        </p:grpSpPr>
        <p:sp>
          <p:nvSpPr>
            <p:cNvPr id="10" name="Freeform 10">
              <a:extLst>
                <a:ext uri="{FF2B5EF4-FFF2-40B4-BE49-F238E27FC236}">
                  <a16:creationId xmlns:a16="http://schemas.microsoft.com/office/drawing/2014/main" id="{E65B74A0-DE8F-9725-1E21-595DAF614B75}"/>
                </a:ext>
              </a:extLst>
            </p:cNvPr>
            <p:cNvSpPr/>
            <p:nvPr/>
          </p:nvSpPr>
          <p:spPr>
            <a:xfrm>
              <a:off x="0" y="0"/>
              <a:ext cx="813456" cy="2709333"/>
            </a:xfrm>
            <a:custGeom>
              <a:avLst/>
              <a:gdLst/>
              <a:ahLst/>
              <a:cxnLst/>
              <a:rect l="l" t="t" r="r" b="b"/>
              <a:pathLst>
                <a:path w="813456" h="2709333">
                  <a:moveTo>
                    <a:pt x="0" y="0"/>
                  </a:moveTo>
                  <a:lnTo>
                    <a:pt x="813456" y="0"/>
                  </a:lnTo>
                  <a:lnTo>
                    <a:pt x="813456" y="2709333"/>
                  </a:lnTo>
                  <a:lnTo>
                    <a:pt x="0" y="2709333"/>
                  </a:lnTo>
                  <a:close/>
                </a:path>
              </a:pathLst>
            </a:custGeom>
            <a:solidFill>
              <a:srgbClr val="DFD3CA"/>
            </a:solidFill>
            <a:ln cap="sq">
              <a:noFill/>
              <a:prstDash val="solid"/>
              <a:miter/>
            </a:ln>
          </p:spPr>
        </p:sp>
        <p:sp>
          <p:nvSpPr>
            <p:cNvPr id="11" name="TextBox 11">
              <a:extLst>
                <a:ext uri="{FF2B5EF4-FFF2-40B4-BE49-F238E27FC236}">
                  <a16:creationId xmlns:a16="http://schemas.microsoft.com/office/drawing/2014/main" id="{2B81091D-CD6E-6E30-C3F0-4393DEA261D5}"/>
                </a:ext>
              </a:extLst>
            </p:cNvPr>
            <p:cNvSpPr txBox="1"/>
            <p:nvPr/>
          </p:nvSpPr>
          <p:spPr>
            <a:xfrm>
              <a:off x="0" y="-28575"/>
              <a:ext cx="813456" cy="2737908"/>
            </a:xfrm>
            <a:prstGeom prst="rect">
              <a:avLst/>
            </a:prstGeom>
          </p:spPr>
          <p:txBody>
            <a:bodyPr lIns="50800" tIns="50800" rIns="50800" bIns="50800" rtlCol="0" anchor="ctr"/>
            <a:lstStyle/>
            <a:p>
              <a:pPr marL="0" lvl="0" indent="0" algn="ctr">
                <a:lnSpc>
                  <a:spcPts val="2852"/>
                </a:lnSpc>
                <a:spcBef>
                  <a:spcPct val="0"/>
                </a:spcBef>
              </a:pPr>
              <a:endParaRPr/>
            </a:p>
          </p:txBody>
        </p:sp>
      </p:grpSp>
      <p:sp>
        <p:nvSpPr>
          <p:cNvPr id="13" name="Freeform 13">
            <a:extLst>
              <a:ext uri="{FF2B5EF4-FFF2-40B4-BE49-F238E27FC236}">
                <a16:creationId xmlns:a16="http://schemas.microsoft.com/office/drawing/2014/main" id="{5B754EA4-7005-E9D1-2BEF-6B143F7E10AB}"/>
              </a:ext>
            </a:extLst>
          </p:cNvPr>
          <p:cNvSpPr/>
          <p:nvPr/>
        </p:nvSpPr>
        <p:spPr>
          <a:xfrm rot="-5400000">
            <a:off x="-2421094" y="4207228"/>
            <a:ext cx="8543440" cy="1872544"/>
          </a:xfrm>
          <a:custGeom>
            <a:avLst/>
            <a:gdLst/>
            <a:ahLst/>
            <a:cxnLst/>
            <a:rect l="l" t="t" r="r" b="b"/>
            <a:pathLst>
              <a:path w="8543440" h="1872544">
                <a:moveTo>
                  <a:pt x="0" y="0"/>
                </a:moveTo>
                <a:lnTo>
                  <a:pt x="8543440" y="0"/>
                </a:lnTo>
                <a:lnTo>
                  <a:pt x="8543440" y="1872544"/>
                </a:lnTo>
                <a:lnTo>
                  <a:pt x="0" y="1872544"/>
                </a:lnTo>
                <a:lnTo>
                  <a:pt x="0" y="0"/>
                </a:lnTo>
                <a:close/>
              </a:path>
            </a:pathLst>
          </a:custGeom>
          <a:blipFill>
            <a:blip r:embed="rId2">
              <a:extLst>
                <a:ext uri="{96DAC541-7B7A-43D3-8B79-37D633B846F1}">
                  <asvg:svgBlip xmlns:asvg="http://schemas.microsoft.com/office/drawing/2016/SVG/main" r:embed="rId3"/>
                </a:ext>
              </a:extLst>
            </a:blip>
            <a:stretch>
              <a:fillRect b="-38523"/>
            </a:stretch>
          </a:blipFill>
        </p:spPr>
      </p:sp>
    </p:spTree>
    <p:extLst>
      <p:ext uri="{BB962C8B-B14F-4D97-AF65-F5344CB8AC3E}">
        <p14:creationId xmlns:p14="http://schemas.microsoft.com/office/powerpoint/2010/main" val="1480068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Freeform 2"/>
          <p:cNvSpPr/>
          <p:nvPr/>
        </p:nvSpPr>
        <p:spPr>
          <a:xfrm>
            <a:off x="13240418" y="-2441628"/>
            <a:ext cx="8690625" cy="6352057"/>
          </a:xfrm>
          <a:custGeom>
            <a:avLst/>
            <a:gdLst/>
            <a:ahLst/>
            <a:cxnLst/>
            <a:rect l="l" t="t" r="r" b="b"/>
            <a:pathLst>
              <a:path w="8690625" h="6352057">
                <a:moveTo>
                  <a:pt x="0" y="0"/>
                </a:moveTo>
                <a:lnTo>
                  <a:pt x="8690625" y="0"/>
                </a:lnTo>
                <a:lnTo>
                  <a:pt x="8690625" y="6352057"/>
                </a:lnTo>
                <a:lnTo>
                  <a:pt x="0" y="63520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5472712" y="8064712"/>
            <a:ext cx="1786588" cy="1676145"/>
          </a:xfrm>
          <a:custGeom>
            <a:avLst/>
            <a:gdLst/>
            <a:ahLst/>
            <a:cxnLst/>
            <a:rect l="l" t="t" r="r" b="b"/>
            <a:pathLst>
              <a:path w="1786588" h="1676145">
                <a:moveTo>
                  <a:pt x="0" y="0"/>
                </a:moveTo>
                <a:lnTo>
                  <a:pt x="1786588" y="0"/>
                </a:lnTo>
                <a:lnTo>
                  <a:pt x="1786588" y="1676145"/>
                </a:lnTo>
                <a:lnTo>
                  <a:pt x="0" y="16761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3733306" y="6547977"/>
            <a:ext cx="8690625" cy="6352057"/>
          </a:xfrm>
          <a:custGeom>
            <a:avLst/>
            <a:gdLst/>
            <a:ahLst/>
            <a:cxnLst/>
            <a:rect l="l" t="t" r="r" b="b"/>
            <a:pathLst>
              <a:path w="8690625" h="6352057">
                <a:moveTo>
                  <a:pt x="0" y="0"/>
                </a:moveTo>
                <a:lnTo>
                  <a:pt x="8690625" y="0"/>
                </a:lnTo>
                <a:lnTo>
                  <a:pt x="8690625" y="6352057"/>
                </a:lnTo>
                <a:lnTo>
                  <a:pt x="0" y="63520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1"/>
          <p:cNvSpPr txBox="1"/>
          <p:nvPr/>
        </p:nvSpPr>
        <p:spPr>
          <a:xfrm>
            <a:off x="824735" y="481960"/>
            <a:ext cx="12801600" cy="2627322"/>
          </a:xfrm>
          <a:prstGeom prst="rect">
            <a:avLst/>
          </a:prstGeom>
        </p:spPr>
        <p:txBody>
          <a:bodyPr wrap="square" lIns="0" tIns="0" rIns="0" bIns="0" rtlCol="0" anchor="t">
            <a:spAutoFit/>
          </a:bodyPr>
          <a:lstStyle/>
          <a:p>
            <a:pPr algn="l">
              <a:lnSpc>
                <a:spcPts val="10590"/>
              </a:lnSpc>
            </a:pPr>
            <a:r>
              <a:rPr lang="fr-FR" sz="6457" b="1" dirty="0">
                <a:solidFill>
                  <a:srgbClr val="000000"/>
                </a:solidFill>
                <a:latin typeface="TAN Pearl"/>
                <a:ea typeface="TAN Pearl"/>
                <a:cs typeface="TAN Pearl"/>
                <a:sym typeface="TAN Pearl"/>
              </a:rPr>
              <a:t>Étapes d’un processus UI/UX réussi</a:t>
            </a:r>
            <a:endParaRPr lang="en-US" sz="6457" b="1" dirty="0">
              <a:solidFill>
                <a:srgbClr val="000000"/>
              </a:solidFill>
              <a:latin typeface="TAN Pearl"/>
              <a:ea typeface="TAN Pearl"/>
              <a:cs typeface="TAN Pearl"/>
              <a:sym typeface="TAN Pearl"/>
            </a:endParaRPr>
          </a:p>
        </p:txBody>
      </p:sp>
      <p:sp>
        <p:nvSpPr>
          <p:cNvPr id="17" name="TextBox 17"/>
          <p:cNvSpPr txBox="1"/>
          <p:nvPr/>
        </p:nvSpPr>
        <p:spPr>
          <a:xfrm>
            <a:off x="3962400" y="3394893"/>
            <a:ext cx="11963400" cy="5833007"/>
          </a:xfrm>
          <a:prstGeom prst="rect">
            <a:avLst/>
          </a:prstGeom>
        </p:spPr>
        <p:txBody>
          <a:bodyPr wrap="square" lIns="0" tIns="0" rIns="0" bIns="0" rtlCol="0" anchor="t">
            <a:spAutoFit/>
          </a:bodyPr>
          <a:lstStyle/>
          <a:p>
            <a:pPr lvl="0" algn="l">
              <a:lnSpc>
                <a:spcPct val="150000"/>
              </a:lnSpc>
              <a:spcBef>
                <a:spcPct val="0"/>
              </a:spcBef>
            </a:pPr>
            <a:r>
              <a:rPr lang="fr-FR" sz="3200" b="1" u="none" strike="noStrike" dirty="0">
                <a:solidFill>
                  <a:srgbClr val="010101"/>
                </a:solidFill>
                <a:ea typeface="Lora Italics"/>
                <a:cs typeface="Lora Italics"/>
                <a:sym typeface="Lora Italics"/>
              </a:rPr>
              <a:t>1. Recherche utilisateur </a:t>
            </a:r>
            <a:r>
              <a:rPr lang="fr-FR" sz="3200" u="none" strike="noStrike" dirty="0">
                <a:solidFill>
                  <a:srgbClr val="010101"/>
                </a:solidFill>
                <a:ea typeface="Lora Italics"/>
                <a:cs typeface="Lora Italics"/>
                <a:sym typeface="Lora Italics"/>
              </a:rPr>
              <a:t>: Comprendre les besoins, comportements et attentes des utilisateurs cibles.</a:t>
            </a:r>
          </a:p>
          <a:p>
            <a:pPr lvl="0" algn="l">
              <a:lnSpc>
                <a:spcPct val="150000"/>
              </a:lnSpc>
              <a:spcBef>
                <a:spcPct val="0"/>
              </a:spcBef>
            </a:pPr>
            <a:r>
              <a:rPr lang="fr-FR" sz="3200" b="1" u="none" strike="noStrike" dirty="0">
                <a:solidFill>
                  <a:srgbClr val="010101"/>
                </a:solidFill>
                <a:ea typeface="Lora Italics"/>
                <a:cs typeface="Lora Italics"/>
                <a:sym typeface="Lora Italics"/>
              </a:rPr>
              <a:t>2. Wireframes et prototypes </a:t>
            </a:r>
            <a:r>
              <a:rPr lang="fr-FR" sz="3200" u="none" strike="noStrike" dirty="0">
                <a:solidFill>
                  <a:srgbClr val="010101"/>
                </a:solidFill>
                <a:ea typeface="Lora Italics"/>
                <a:cs typeface="Lora Italics"/>
                <a:sym typeface="Lora Italics"/>
              </a:rPr>
              <a:t>: Créer des maquettes pour visualiser les   concepts.</a:t>
            </a:r>
          </a:p>
          <a:p>
            <a:pPr lvl="0" algn="l">
              <a:lnSpc>
                <a:spcPct val="150000"/>
              </a:lnSpc>
              <a:spcBef>
                <a:spcPct val="0"/>
              </a:spcBef>
            </a:pPr>
            <a:r>
              <a:rPr lang="fr-FR" sz="3200" b="1" u="none" strike="noStrike" dirty="0">
                <a:solidFill>
                  <a:srgbClr val="010101"/>
                </a:solidFill>
                <a:ea typeface="Lora Italics"/>
                <a:cs typeface="Lora Italics"/>
                <a:sym typeface="Lora Italics"/>
              </a:rPr>
              <a:t>3. Tests utilisateurs </a:t>
            </a:r>
            <a:r>
              <a:rPr lang="fr-FR" sz="3200" u="none" strike="noStrike" dirty="0">
                <a:solidFill>
                  <a:srgbClr val="010101"/>
                </a:solidFill>
                <a:ea typeface="Lora Italics"/>
                <a:cs typeface="Lora Italics"/>
                <a:sym typeface="Lora Italics"/>
              </a:rPr>
              <a:t>: Identifier les points de friction et les corriger avant la mise en production.</a:t>
            </a:r>
          </a:p>
          <a:p>
            <a:pPr lvl="0" algn="l">
              <a:lnSpc>
                <a:spcPct val="150000"/>
              </a:lnSpc>
              <a:spcBef>
                <a:spcPct val="0"/>
              </a:spcBef>
            </a:pPr>
            <a:r>
              <a:rPr lang="fr-FR" sz="3200" b="1" u="none" strike="noStrike" dirty="0">
                <a:solidFill>
                  <a:srgbClr val="010101"/>
                </a:solidFill>
                <a:ea typeface="Lora Italics"/>
                <a:cs typeface="Lora Italics"/>
                <a:sym typeface="Lora Italics"/>
              </a:rPr>
              <a:t>4. Amélioration continue </a:t>
            </a:r>
            <a:r>
              <a:rPr lang="fr-FR" sz="3200" u="none" strike="noStrike" dirty="0">
                <a:solidFill>
                  <a:srgbClr val="010101"/>
                </a:solidFill>
                <a:ea typeface="Lora Italics"/>
                <a:cs typeface="Lora Italics"/>
                <a:sym typeface="Lora Italics"/>
              </a:rPr>
              <a:t>: Analyser les retours et ajuster régulièrement le design.</a:t>
            </a:r>
            <a:r>
              <a:rPr lang="en-US" sz="3200" u="none" strike="noStrike" dirty="0">
                <a:solidFill>
                  <a:srgbClr val="010101"/>
                </a:solidFill>
                <a:ea typeface="Lora Italics"/>
                <a:cs typeface="Lora Italics"/>
                <a:sym typeface="Lora Italics"/>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3" name="Group 3"/>
          <p:cNvGrpSpPr/>
          <p:nvPr/>
        </p:nvGrpSpPr>
        <p:grpSpPr>
          <a:xfrm>
            <a:off x="526061" y="484611"/>
            <a:ext cx="10647825" cy="9317778"/>
            <a:chOff x="0" y="0"/>
            <a:chExt cx="2804366" cy="2454065"/>
          </a:xfrm>
        </p:grpSpPr>
        <p:sp>
          <p:nvSpPr>
            <p:cNvPr id="4" name="Freeform 4"/>
            <p:cNvSpPr/>
            <p:nvPr/>
          </p:nvSpPr>
          <p:spPr>
            <a:xfrm>
              <a:off x="0" y="0"/>
              <a:ext cx="2804366" cy="2454065"/>
            </a:xfrm>
            <a:custGeom>
              <a:avLst/>
              <a:gdLst/>
              <a:ahLst/>
              <a:cxnLst/>
              <a:rect l="l" t="t" r="r" b="b"/>
              <a:pathLst>
                <a:path w="2804366" h="2454065">
                  <a:moveTo>
                    <a:pt x="0" y="0"/>
                  </a:moveTo>
                  <a:lnTo>
                    <a:pt x="2804366" y="0"/>
                  </a:lnTo>
                  <a:lnTo>
                    <a:pt x="2804366" y="2454065"/>
                  </a:lnTo>
                  <a:lnTo>
                    <a:pt x="0" y="2454065"/>
                  </a:lnTo>
                  <a:close/>
                </a:path>
              </a:pathLst>
            </a:custGeom>
            <a:solidFill>
              <a:srgbClr val="000000">
                <a:alpha val="0"/>
              </a:srgbClr>
            </a:solidFill>
            <a:ln w="19050" cap="sq">
              <a:solidFill>
                <a:srgbClr val="000000"/>
              </a:solidFill>
              <a:prstDash val="solid"/>
              <a:miter/>
            </a:ln>
          </p:spPr>
        </p:sp>
        <p:sp>
          <p:nvSpPr>
            <p:cNvPr id="5" name="TextBox 5"/>
            <p:cNvSpPr txBox="1"/>
            <p:nvPr/>
          </p:nvSpPr>
          <p:spPr>
            <a:xfrm>
              <a:off x="0" y="-66675"/>
              <a:ext cx="2804366" cy="2520740"/>
            </a:xfrm>
            <a:prstGeom prst="rect">
              <a:avLst/>
            </a:prstGeom>
          </p:spPr>
          <p:txBody>
            <a:bodyPr lIns="50800" tIns="50800" rIns="50800" bIns="50800" rtlCol="0" anchor="ctr"/>
            <a:lstStyle/>
            <a:p>
              <a:pPr algn="ctr">
                <a:lnSpc>
                  <a:spcPts val="3149"/>
                </a:lnSpc>
              </a:pPr>
              <a:endParaRPr/>
            </a:p>
          </p:txBody>
        </p:sp>
      </p:grpSp>
      <p:sp>
        <p:nvSpPr>
          <p:cNvPr id="10" name="TextBox 10"/>
          <p:cNvSpPr txBox="1"/>
          <p:nvPr/>
        </p:nvSpPr>
        <p:spPr>
          <a:xfrm>
            <a:off x="614776" y="1056867"/>
            <a:ext cx="10464805" cy="2132507"/>
          </a:xfrm>
          <a:prstGeom prst="rect">
            <a:avLst/>
          </a:prstGeom>
        </p:spPr>
        <p:txBody>
          <a:bodyPr wrap="square" lIns="0" tIns="0" rIns="0" bIns="0" rtlCol="0" anchor="t">
            <a:spAutoFit/>
          </a:bodyPr>
          <a:lstStyle/>
          <a:p>
            <a:pPr marL="0" lvl="0" indent="0" algn="ctr">
              <a:lnSpc>
                <a:spcPts val="8632"/>
              </a:lnSpc>
              <a:spcBef>
                <a:spcPct val="0"/>
              </a:spcBef>
            </a:pPr>
            <a:r>
              <a:rPr lang="en-US" sz="5263" b="1" u="none" strike="noStrike" dirty="0" err="1">
                <a:solidFill>
                  <a:srgbClr val="000000"/>
                </a:solidFill>
                <a:latin typeface="TAN Pearl"/>
                <a:ea typeface="TAN Pearl"/>
                <a:cs typeface="TAN Pearl"/>
                <a:sym typeface="TAN Pearl"/>
              </a:rPr>
              <a:t>Exemples</a:t>
            </a:r>
            <a:r>
              <a:rPr lang="en-US" sz="5263" b="1" u="none" strike="noStrike" dirty="0">
                <a:solidFill>
                  <a:srgbClr val="000000"/>
                </a:solidFill>
                <a:latin typeface="TAN Pearl"/>
                <a:ea typeface="TAN Pearl"/>
                <a:cs typeface="TAN Pearl"/>
                <a:sym typeface="TAN Pearl"/>
              </a:rPr>
              <a:t> </a:t>
            </a:r>
            <a:r>
              <a:rPr lang="en-US" sz="5263" b="1" u="none" strike="noStrike" dirty="0" err="1">
                <a:solidFill>
                  <a:srgbClr val="000000"/>
                </a:solidFill>
                <a:latin typeface="TAN Pearl"/>
                <a:ea typeface="TAN Pearl"/>
                <a:cs typeface="TAN Pearl"/>
                <a:sym typeface="TAN Pearl"/>
              </a:rPr>
              <a:t>d’applications</a:t>
            </a:r>
            <a:r>
              <a:rPr lang="en-US" sz="5263" b="1" u="none" strike="noStrike" dirty="0">
                <a:solidFill>
                  <a:srgbClr val="000000"/>
                </a:solidFill>
                <a:latin typeface="TAN Pearl"/>
                <a:ea typeface="TAN Pearl"/>
                <a:cs typeface="TAN Pearl"/>
                <a:sym typeface="TAN Pearl"/>
              </a:rPr>
              <a:t> </a:t>
            </a:r>
            <a:r>
              <a:rPr lang="en-US" sz="5263" b="1" u="none" strike="noStrike" dirty="0" err="1">
                <a:solidFill>
                  <a:srgbClr val="000000"/>
                </a:solidFill>
                <a:latin typeface="TAN Pearl"/>
                <a:ea typeface="TAN Pearl"/>
                <a:cs typeface="TAN Pearl"/>
                <a:sym typeface="TAN Pearl"/>
              </a:rPr>
              <a:t>réussies</a:t>
            </a:r>
            <a:endParaRPr lang="en-US" sz="5263" b="1" u="none" strike="noStrike" dirty="0">
              <a:solidFill>
                <a:srgbClr val="000000"/>
              </a:solidFill>
              <a:latin typeface="TAN Pearl"/>
              <a:ea typeface="TAN Pearl"/>
              <a:cs typeface="TAN Pearl"/>
              <a:sym typeface="TAN Pearl"/>
            </a:endParaRPr>
          </a:p>
        </p:txBody>
      </p:sp>
      <p:sp>
        <p:nvSpPr>
          <p:cNvPr id="13" name="TextBox 13"/>
          <p:cNvSpPr txBox="1"/>
          <p:nvPr/>
        </p:nvSpPr>
        <p:spPr>
          <a:xfrm>
            <a:off x="995780" y="3695897"/>
            <a:ext cx="9702800" cy="4900124"/>
          </a:xfrm>
          <a:prstGeom prst="rect">
            <a:avLst/>
          </a:prstGeom>
        </p:spPr>
        <p:txBody>
          <a:bodyPr wrap="square" lIns="0" tIns="0" rIns="0" bIns="0" rtlCol="0" anchor="t">
            <a:spAutoFit/>
          </a:bodyPr>
          <a:lstStyle/>
          <a:p>
            <a:pPr marL="0" lvl="0" indent="0">
              <a:lnSpc>
                <a:spcPct val="150000"/>
              </a:lnSpc>
              <a:spcBef>
                <a:spcPct val="0"/>
              </a:spcBef>
            </a:pPr>
            <a:r>
              <a:rPr lang="fr-FR" sz="3600" b="1" u="none" strike="noStrike" dirty="0">
                <a:solidFill>
                  <a:srgbClr val="010101"/>
                </a:solidFill>
                <a:ea typeface="Lora"/>
                <a:cs typeface="Lora"/>
                <a:sym typeface="Lora"/>
              </a:rPr>
              <a:t>Google</a:t>
            </a:r>
            <a:r>
              <a:rPr lang="fr-FR" sz="3600" u="none" strike="noStrike" dirty="0">
                <a:solidFill>
                  <a:srgbClr val="010101"/>
                </a:solidFill>
                <a:ea typeface="Lora"/>
                <a:cs typeface="Lora"/>
                <a:sym typeface="Lora"/>
              </a:rPr>
              <a:t> : Minimaliste et rapide, avec des éléments facilement accessibles.</a:t>
            </a:r>
          </a:p>
          <a:p>
            <a:pPr marL="0" lvl="0" indent="0">
              <a:lnSpc>
                <a:spcPct val="150000"/>
              </a:lnSpc>
              <a:spcBef>
                <a:spcPct val="0"/>
              </a:spcBef>
            </a:pPr>
            <a:r>
              <a:rPr lang="fr-FR" sz="3600" b="1" u="none" strike="noStrike" dirty="0">
                <a:solidFill>
                  <a:srgbClr val="010101"/>
                </a:solidFill>
                <a:ea typeface="Lora"/>
                <a:cs typeface="Lora"/>
                <a:sym typeface="Lora"/>
              </a:rPr>
              <a:t>Apple</a:t>
            </a:r>
            <a:r>
              <a:rPr lang="fr-FR" sz="3600" u="none" strike="noStrike" dirty="0">
                <a:solidFill>
                  <a:srgbClr val="010101"/>
                </a:solidFill>
                <a:ea typeface="Lora"/>
                <a:cs typeface="Lora"/>
                <a:sym typeface="Lora"/>
              </a:rPr>
              <a:t> : Design épuré, centré sur l'utilisateur et adapté aux émotions.</a:t>
            </a:r>
          </a:p>
          <a:p>
            <a:pPr marL="0" lvl="0" indent="0">
              <a:lnSpc>
                <a:spcPct val="150000"/>
              </a:lnSpc>
              <a:spcBef>
                <a:spcPct val="0"/>
              </a:spcBef>
            </a:pPr>
            <a:r>
              <a:rPr lang="fr-FR" sz="3600" b="1" u="none" strike="noStrike" dirty="0">
                <a:solidFill>
                  <a:srgbClr val="010101"/>
                </a:solidFill>
                <a:ea typeface="Lora"/>
                <a:cs typeface="Lora"/>
                <a:sym typeface="Lora"/>
              </a:rPr>
              <a:t>Airbnb</a:t>
            </a:r>
            <a:r>
              <a:rPr lang="fr-FR" sz="3600" u="none" strike="noStrike" dirty="0">
                <a:solidFill>
                  <a:srgbClr val="010101"/>
                </a:solidFill>
                <a:ea typeface="Lora"/>
                <a:cs typeface="Lora"/>
                <a:sym typeface="Lora"/>
              </a:rPr>
              <a:t> : Interface cohérente, avec un UX simplifié pour rechercher et réserver facilement.</a:t>
            </a:r>
            <a:endParaRPr lang="en-US" sz="3600" u="none" strike="noStrike" dirty="0">
              <a:solidFill>
                <a:srgbClr val="010101"/>
              </a:solidFill>
              <a:ea typeface="Lora"/>
              <a:cs typeface="Lora"/>
              <a:sym typeface="Lora"/>
            </a:endParaRPr>
          </a:p>
        </p:txBody>
      </p:sp>
      <p:sp>
        <p:nvSpPr>
          <p:cNvPr id="14" name="Freeform 14"/>
          <p:cNvSpPr/>
          <p:nvPr/>
        </p:nvSpPr>
        <p:spPr>
          <a:xfrm flipH="1">
            <a:off x="10698579" y="8907005"/>
            <a:ext cx="762005" cy="674721"/>
          </a:xfrm>
          <a:custGeom>
            <a:avLst/>
            <a:gdLst/>
            <a:ahLst/>
            <a:cxnLst/>
            <a:rect l="l" t="t" r="r" b="b"/>
            <a:pathLst>
              <a:path w="762005" h="674721">
                <a:moveTo>
                  <a:pt x="762006" y="0"/>
                </a:moveTo>
                <a:lnTo>
                  <a:pt x="0" y="0"/>
                </a:lnTo>
                <a:lnTo>
                  <a:pt x="0" y="674722"/>
                </a:lnTo>
                <a:lnTo>
                  <a:pt x="762006" y="674722"/>
                </a:lnTo>
                <a:lnTo>
                  <a:pt x="762006"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233774" y="681407"/>
            <a:ext cx="762005" cy="674721"/>
          </a:xfrm>
          <a:custGeom>
            <a:avLst/>
            <a:gdLst/>
            <a:ahLst/>
            <a:cxnLst/>
            <a:rect l="l" t="t" r="r" b="b"/>
            <a:pathLst>
              <a:path w="762005" h="674721">
                <a:moveTo>
                  <a:pt x="0" y="0"/>
                </a:moveTo>
                <a:lnTo>
                  <a:pt x="762005" y="0"/>
                </a:lnTo>
                <a:lnTo>
                  <a:pt x="762005" y="674721"/>
                </a:lnTo>
                <a:lnTo>
                  <a:pt x="0" y="6747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24" name="Image 23">
            <a:extLst>
              <a:ext uri="{FF2B5EF4-FFF2-40B4-BE49-F238E27FC236}">
                <a16:creationId xmlns:a16="http://schemas.microsoft.com/office/drawing/2014/main" id="{37B27E3F-6ABB-73CF-DBD6-2C082F1E06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0584" y="54438"/>
            <a:ext cx="6827416" cy="3488862"/>
          </a:xfrm>
          <a:prstGeom prst="rect">
            <a:avLst/>
          </a:prstGeom>
        </p:spPr>
      </p:pic>
      <p:pic>
        <p:nvPicPr>
          <p:cNvPr id="26" name="Image 25">
            <a:extLst>
              <a:ext uri="{FF2B5EF4-FFF2-40B4-BE49-F238E27FC236}">
                <a16:creationId xmlns:a16="http://schemas.microsoft.com/office/drawing/2014/main" id="{B2ABFF80-B687-E3A3-6D02-5BB72FC677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49300" y="3238452"/>
            <a:ext cx="6510100" cy="3657648"/>
          </a:xfrm>
          <a:prstGeom prst="rect">
            <a:avLst/>
          </a:prstGeom>
        </p:spPr>
      </p:pic>
      <p:pic>
        <p:nvPicPr>
          <p:cNvPr id="28" name="Image 27">
            <a:extLst>
              <a:ext uri="{FF2B5EF4-FFF2-40B4-BE49-F238E27FC236}">
                <a16:creationId xmlns:a16="http://schemas.microsoft.com/office/drawing/2014/main" id="{51786CE6-F6BE-2D78-6028-4FE1FF191F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49300" y="7057195"/>
            <a:ext cx="6598816" cy="252453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567</Words>
  <Application>Microsoft Office PowerPoint</Application>
  <PresentationFormat>Personnalisé</PresentationFormat>
  <Paragraphs>50</Paragraphs>
  <Slides>11</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11</vt:i4>
      </vt:variant>
    </vt:vector>
  </HeadingPairs>
  <TitlesOfParts>
    <vt:vector size="19" baseType="lpstr">
      <vt:lpstr>TAN Pearl</vt:lpstr>
      <vt:lpstr>Lora</vt:lpstr>
      <vt:lpstr>Calibri</vt:lpstr>
      <vt:lpstr>Wingdings</vt:lpstr>
      <vt:lpstr>Lora Italics</vt:lpstr>
      <vt:lpstr>Dream Avenue</vt:lpstr>
      <vt:lpstr>Arial</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dell</cp:lastModifiedBy>
  <cp:revision>5</cp:revision>
  <dcterms:created xsi:type="dcterms:W3CDTF">2006-08-16T00:00:00Z</dcterms:created>
  <dcterms:modified xsi:type="dcterms:W3CDTF">2024-11-21T19:39:34Z</dcterms:modified>
  <dc:identifier>DAGXH6WrywI</dc:identifier>
</cp:coreProperties>
</file>