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300" r:id="rId3"/>
    <p:sldId id="296" r:id="rId4"/>
    <p:sldId id="294" r:id="rId5"/>
    <p:sldId id="292" r:id="rId6"/>
    <p:sldId id="290" r:id="rId7"/>
    <p:sldId id="291" r:id="rId8"/>
    <p:sldId id="297" r:id="rId9"/>
    <p:sldId id="298" r:id="rId10"/>
    <p:sldId id="315" r:id="rId11"/>
    <p:sldId id="316" r:id="rId12"/>
    <p:sldId id="318" r:id="rId13"/>
    <p:sldId id="319" r:id="rId14"/>
    <p:sldId id="320" r:id="rId15"/>
    <p:sldId id="321" r:id="rId16"/>
    <p:sldId id="322" r:id="rId17"/>
    <p:sldId id="312" r:id="rId18"/>
    <p:sldId id="313" r:id="rId19"/>
    <p:sldId id="314" r:id="rId20"/>
  </p:sldIdLst>
  <p:sldSz cx="9144000" cy="5143500" type="screen16x9"/>
  <p:notesSz cx="6858000" cy="9144000"/>
  <p:embeddedFontLst>
    <p:embeddedFont>
      <p:font typeface="Constantia" panose="02030602050306030303" pitchFamily="18" charset="0"/>
      <p:regular r:id="rId22"/>
      <p:bold r:id="rId23"/>
      <p:italic r:id="rId24"/>
      <p:boldItalic r:id="rId25"/>
    </p:embeddedFont>
    <p:embeddedFont>
      <p:font typeface="Fira Sans" panose="020B0503050000020004" pitchFamily="34" charset="0"/>
      <p:regular r:id="rId26"/>
      <p:bold r:id="rId27"/>
      <p:italic r:id="rId28"/>
      <p:boldItalic r:id="rId29"/>
    </p:embeddedFont>
    <p:embeddedFont>
      <p:font typeface="Fira Sans Extra Condensed" panose="020B0503050000020004" pitchFamily="34" charset="0"/>
      <p:regular r:id="rId30"/>
      <p:bold r:id="rId31"/>
      <p:italic r:id="rId32"/>
      <p:boldItalic r:id="rId33"/>
    </p:embeddedFont>
    <p:embeddedFont>
      <p:font typeface="Fira Sans Extra Condensed SemiBold"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64" autoAdjust="0"/>
  </p:normalViewPr>
  <p:slideViewPr>
    <p:cSldViewPr snapToGrid="0">
      <p:cViewPr varScale="1">
        <p:scale>
          <a:sx n="84" d="100"/>
          <a:sy n="84" d="100"/>
        </p:scale>
        <p:origin x="14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89714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014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93349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958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9c73459845_0_3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9c73459845_0_3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Personnalisation des Soins</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Le Big Data permet une approche personnalisée des traitements en analysant des données génomiques, des antécédents médicaux et des informations sur le mode de vie, améliorant ainsi l'efficacité des soins.</a:t>
            </a:r>
          </a:p>
          <a:p>
            <a:pPr marL="158750" indent="0">
              <a:lnSpc>
                <a:spcPct val="107000"/>
              </a:lnSpc>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Prévention et Surveillance</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L'analyse des données massives offre une détection précoce des tendances de santé, contribuant à la prévention des maladies et à la surveillance en temps réel des épidémies, renforçant ainsi la santé publique.</a:t>
            </a:r>
          </a:p>
          <a:p>
            <a:pPr marL="158750" indent="0">
              <a:lnSpc>
                <a:spcPct val="107000"/>
              </a:lnSpc>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Recherche Médicale Avancée</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Le Big Data accélère la recherche médicale en permettant l'analyse de vastes ensembles de données génomiques, cliniques et épidémiologiques, facilitant le développement de nouveaux traitements et la compréhension des maladies.</a:t>
            </a:r>
          </a:p>
          <a:p>
            <a:pPr marL="158750" indent="0">
              <a:lnSpc>
                <a:spcPct val="107000"/>
              </a:lnSpc>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Gestion de la Santé de la Population</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Les analyses prédictives du Big Data identifient les facteurs de risque, anticipent les besoins de santé et orientent la conception de programmes de prévention ciblés, améliorant la santé de la population.</a:t>
            </a:r>
          </a:p>
          <a:p>
            <a:pPr marL="158750" indent="0">
              <a:lnSpc>
                <a:spcPct val="107000"/>
              </a:lnSpc>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Optimisation des Ressources de Santé</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L'analyse des tendances d'utilisation des services de santé permet d'optimiser la gestion des ressources, de réduire les coûts et d'améliorer l'efficacité des systèmes de soins de santé.</a:t>
            </a:r>
          </a:p>
          <a:p>
            <a:pPr marL="158750" indent="0">
              <a:lnSpc>
                <a:spcPct val="107000"/>
              </a:lnSpc>
              <a:buNone/>
            </a:pP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Amélioration de la Précision Diagnostique</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 Les modèles d'apprentissage automatique issus du Big Data améliorent la précision des diagnostics en identifiant des motifs subtiles dans les données médicales.</a:t>
            </a:r>
          </a:p>
          <a:p>
            <a:pPr marL="158750" indent="0">
              <a:lnSpc>
                <a:spcPct val="107000"/>
              </a:lnSpc>
              <a:spcAft>
                <a:spcPts val="800"/>
              </a:spcAft>
              <a:buNone/>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58750" indent="0">
              <a:lnSpc>
                <a:spcPct val="107000"/>
              </a:lnSpc>
              <a:buNone/>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fr-FR" sz="1800" b="1" kern="100" dirty="0">
                <a:effectLst/>
                <a:latin typeface="Times New Roman" panose="02020603050405020304" pitchFamily="18" charset="0"/>
                <a:ea typeface="Calibri" panose="020F0502020204030204" pitchFamily="34" charset="0"/>
                <a:cs typeface="Times New Roman" panose="02020603050405020304" pitchFamily="18" charset="0"/>
              </a:rPr>
              <a:t>Économies d'Échelle </a:t>
            </a:r>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 Le Big Data permet une gestion efficace de grandes quantités de données, offrant des économies d'échelle et une utilisation efficiente des ressources dans le secteur de la santé.</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12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9c73459845_0_4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9c73459845_0_4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186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fr-FR" b="0" i="0" dirty="0">
                <a:solidFill>
                  <a:srgbClr val="0D0D0D"/>
                </a:solidFill>
                <a:effectLst/>
                <a:latin typeface="Times New Roman" panose="02020603050405020304" pitchFamily="18" charset="0"/>
                <a:cs typeface="Times New Roman" panose="02020603050405020304" pitchFamily="18" charset="0"/>
              </a:rPr>
              <a:t>La confidentialité des données est une préoccupation majeure, mais des protocoles de sécurité rigoureux sont en place pour garantir la protection des informations sensibles.</a:t>
            </a:r>
          </a:p>
          <a:p>
            <a:pPr marL="158750" indent="0" algn="l">
              <a:buNone/>
            </a:pPr>
            <a:endParaRPr lang="fr-FR" b="0" i="0" dirty="0">
              <a:solidFill>
                <a:srgbClr val="0D0D0D"/>
              </a:solidFill>
              <a:effectLst/>
              <a:latin typeface="Times New Roman" panose="02020603050405020304" pitchFamily="18" charset="0"/>
              <a:cs typeface="Times New Roman" panose="02020603050405020304" pitchFamily="18" charset="0"/>
            </a:endParaRPr>
          </a:p>
          <a:p>
            <a:pPr algn="l"/>
            <a:r>
              <a:rPr lang="fr-FR" b="0" i="0" dirty="0">
                <a:solidFill>
                  <a:srgbClr val="0D0D0D"/>
                </a:solidFill>
                <a:effectLst/>
                <a:latin typeface="Times New Roman" panose="02020603050405020304" pitchFamily="18" charset="0"/>
                <a:cs typeface="Times New Roman" panose="02020603050405020304" pitchFamily="18" charset="0"/>
              </a:rPr>
              <a:t>En gestion des coûts, le Big Data offre l'opportunité de rationaliser les processus et d'optimiser l'utilisation des ressources, contribuant ainsi à un système de santé plus efficace.</a:t>
            </a:r>
          </a:p>
          <a:p>
            <a:pPr algn="l"/>
            <a:endParaRPr lang="fr-FR" b="0" i="0" dirty="0">
              <a:solidFill>
                <a:srgbClr val="0D0D0D"/>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i="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05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967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70377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spark.apache.org/docs/latest/api/python/reference/index.html" TargetMode="External"/><Relationship Id="rId2" Type="http://schemas.openxmlformats.org/officeDocument/2006/relationships/hyperlink" Target="https://www.kaggle.com/"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587829" y="1629550"/>
            <a:ext cx="4159561"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000" b="1" dirty="0"/>
              <a:t>Le Big data dans le domaine de la santé</a:t>
            </a:r>
            <a:br>
              <a:rPr lang="fr-FR" sz="4000" b="1" dirty="0"/>
            </a:br>
            <a:endParaRPr lang="fr-FR" sz="4000" b="1" dirty="0"/>
          </a:p>
        </p:txBody>
      </p:sp>
      <p:sp>
        <p:nvSpPr>
          <p:cNvPr id="58" name="Google Shape;58;p15"/>
          <p:cNvSpPr txBox="1">
            <a:spLocks noGrp="1"/>
          </p:cNvSpPr>
          <p:nvPr>
            <p:ph type="subTitle" idx="1"/>
          </p:nvPr>
        </p:nvSpPr>
        <p:spPr>
          <a:xfrm>
            <a:off x="241500" y="3147050"/>
            <a:ext cx="4692639"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dirty="0"/>
              <a:t>Réalisé par :</a:t>
            </a:r>
          </a:p>
          <a:p>
            <a:pPr marL="0" lvl="0" indent="0" algn="l" rtl="0">
              <a:spcBef>
                <a:spcPts val="0"/>
              </a:spcBef>
              <a:spcAft>
                <a:spcPts val="1600"/>
              </a:spcAft>
              <a:buNone/>
            </a:pPr>
            <a:r>
              <a:rPr lang="fr-FR" dirty="0"/>
              <a:t>Boumessouer Abdelkarim </a:t>
            </a: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dirty="0">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2CC103-2C68-FCB6-263E-791D8D20E2CF}"/>
              </a:ext>
            </a:extLst>
          </p:cNvPr>
          <p:cNvSpPr>
            <a:spLocks noGrp="1"/>
          </p:cNvSpPr>
          <p:nvPr>
            <p:ph type="title"/>
          </p:nvPr>
        </p:nvSpPr>
        <p:spPr>
          <a:xfrm>
            <a:off x="311700" y="445025"/>
            <a:ext cx="8520600" cy="572700"/>
          </a:xfrm>
        </p:spPr>
        <p:txBody>
          <a:bodyPr wrap="square" anchor="ctr">
            <a:normAutofit/>
          </a:bodyPr>
          <a:lstStyle/>
          <a:p>
            <a:pPr>
              <a:lnSpc>
                <a:spcPct val="90000"/>
              </a:lnSpc>
            </a:pPr>
            <a:r>
              <a:rPr lang="fr-FR" sz="2800"/>
              <a:t>Structure de données à traiter </a:t>
            </a:r>
          </a:p>
        </p:txBody>
      </p:sp>
      <p:pic>
        <p:nvPicPr>
          <p:cNvPr id="4" name="Image 3" descr="Une image contenant texte, capture d’écran, nombre, Police&#10;&#10;Description générée automatiquement">
            <a:extLst>
              <a:ext uri="{FF2B5EF4-FFF2-40B4-BE49-F238E27FC236}">
                <a16:creationId xmlns:a16="http://schemas.microsoft.com/office/drawing/2014/main" id="{BA283123-361D-3EF1-22A3-58C2356EF03C}"/>
              </a:ext>
            </a:extLst>
          </p:cNvPr>
          <p:cNvPicPr>
            <a:picLocks noChangeAspect="1"/>
          </p:cNvPicPr>
          <p:nvPr/>
        </p:nvPicPr>
        <p:blipFill>
          <a:blip r:embed="rId2"/>
          <a:stretch>
            <a:fillRect/>
          </a:stretch>
        </p:blipFill>
        <p:spPr>
          <a:xfrm>
            <a:off x="862445" y="1208225"/>
            <a:ext cx="7419109" cy="3264408"/>
          </a:xfrm>
          <a:prstGeom prst="rect">
            <a:avLst/>
          </a:prstGeom>
          <a:noFill/>
          <a:ln>
            <a:noFill/>
          </a:ln>
        </p:spPr>
      </p:pic>
      <p:sp>
        <p:nvSpPr>
          <p:cNvPr id="5" name="Espace réservé du numéro de diapositive 4">
            <a:extLst>
              <a:ext uri="{FF2B5EF4-FFF2-40B4-BE49-F238E27FC236}">
                <a16:creationId xmlns:a16="http://schemas.microsoft.com/office/drawing/2014/main" id="{566CA510-3F06-30FE-E08F-D2893587F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dirty="0"/>
          </a:p>
        </p:txBody>
      </p:sp>
    </p:spTree>
    <p:extLst>
      <p:ext uri="{BB962C8B-B14F-4D97-AF65-F5344CB8AC3E}">
        <p14:creationId xmlns:p14="http://schemas.microsoft.com/office/powerpoint/2010/main" val="165791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rganigramme : Disque magnétique 2">
            <a:extLst>
              <a:ext uri="{FF2B5EF4-FFF2-40B4-BE49-F238E27FC236}">
                <a16:creationId xmlns:a16="http://schemas.microsoft.com/office/drawing/2014/main" id="{6AB24A57-CFFC-41B3-4286-A708465BB5FD}"/>
              </a:ext>
            </a:extLst>
          </p:cNvPr>
          <p:cNvSpPr/>
          <p:nvPr/>
        </p:nvSpPr>
        <p:spPr>
          <a:xfrm flipH="1">
            <a:off x="436880" y="2229143"/>
            <a:ext cx="518160" cy="76352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Rectangle : coins arrondis 3">
            <a:extLst>
              <a:ext uri="{FF2B5EF4-FFF2-40B4-BE49-F238E27FC236}">
                <a16:creationId xmlns:a16="http://schemas.microsoft.com/office/drawing/2014/main" id="{E35A8B2B-0EE2-1562-0342-872894C87795}"/>
              </a:ext>
            </a:extLst>
          </p:cNvPr>
          <p:cNvSpPr/>
          <p:nvPr/>
        </p:nvSpPr>
        <p:spPr>
          <a:xfrm>
            <a:off x="2283968" y="1537208"/>
            <a:ext cx="3081528" cy="2331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5" name="Rectangle 4">
            <a:extLst>
              <a:ext uri="{FF2B5EF4-FFF2-40B4-BE49-F238E27FC236}">
                <a16:creationId xmlns:a16="http://schemas.microsoft.com/office/drawing/2014/main" id="{31891D19-8BD5-610A-D4AB-CF9E47869832}"/>
              </a:ext>
            </a:extLst>
          </p:cNvPr>
          <p:cNvSpPr/>
          <p:nvPr/>
        </p:nvSpPr>
        <p:spPr>
          <a:xfrm>
            <a:off x="3298952" y="2168139"/>
            <a:ext cx="914400" cy="4054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Master</a:t>
            </a:r>
          </a:p>
        </p:txBody>
      </p:sp>
      <p:sp>
        <p:nvSpPr>
          <p:cNvPr id="6" name="Rectangle 5">
            <a:extLst>
              <a:ext uri="{FF2B5EF4-FFF2-40B4-BE49-F238E27FC236}">
                <a16:creationId xmlns:a16="http://schemas.microsoft.com/office/drawing/2014/main" id="{97DB3F0F-30A1-021F-427A-C6C5D625128D}"/>
              </a:ext>
            </a:extLst>
          </p:cNvPr>
          <p:cNvSpPr/>
          <p:nvPr/>
        </p:nvSpPr>
        <p:spPr>
          <a:xfrm>
            <a:off x="2485136" y="3082667"/>
            <a:ext cx="914400" cy="41977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a:t>Worker</a:t>
            </a:r>
            <a:r>
              <a:rPr lang="fr-FR" dirty="0"/>
              <a:t> 1</a:t>
            </a:r>
          </a:p>
        </p:txBody>
      </p:sp>
      <p:sp>
        <p:nvSpPr>
          <p:cNvPr id="7" name="Rectangle 6">
            <a:extLst>
              <a:ext uri="{FF2B5EF4-FFF2-40B4-BE49-F238E27FC236}">
                <a16:creationId xmlns:a16="http://schemas.microsoft.com/office/drawing/2014/main" id="{FE2ACB75-7E0F-BE2F-F1DC-17F152EEE09F}"/>
              </a:ext>
            </a:extLst>
          </p:cNvPr>
          <p:cNvSpPr/>
          <p:nvPr/>
        </p:nvSpPr>
        <p:spPr>
          <a:xfrm>
            <a:off x="4121912" y="3076529"/>
            <a:ext cx="914400" cy="40546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a:t>Worker</a:t>
            </a:r>
            <a:r>
              <a:rPr lang="fr-FR" dirty="0"/>
              <a:t> 2</a:t>
            </a:r>
          </a:p>
        </p:txBody>
      </p:sp>
      <p:cxnSp>
        <p:nvCxnSpPr>
          <p:cNvPr id="9" name="Connecteur droit 8">
            <a:extLst>
              <a:ext uri="{FF2B5EF4-FFF2-40B4-BE49-F238E27FC236}">
                <a16:creationId xmlns:a16="http://schemas.microsoft.com/office/drawing/2014/main" id="{3A134847-E563-E55E-474C-CA9A0769651E}"/>
              </a:ext>
            </a:extLst>
          </p:cNvPr>
          <p:cNvCxnSpPr>
            <a:cxnSpLocks/>
            <a:endCxn id="7" idx="0"/>
          </p:cNvCxnSpPr>
          <p:nvPr/>
        </p:nvCxnSpPr>
        <p:spPr>
          <a:xfrm>
            <a:off x="4213352" y="2573607"/>
            <a:ext cx="365760" cy="502922"/>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DEA370A3-422E-00D4-B17B-089873CA0958}"/>
              </a:ext>
            </a:extLst>
          </p:cNvPr>
          <p:cNvCxnSpPr/>
          <p:nvPr/>
        </p:nvCxnSpPr>
        <p:spPr>
          <a:xfrm flipH="1">
            <a:off x="3006344" y="2561393"/>
            <a:ext cx="292608" cy="533489"/>
          </a:xfrm>
          <a:prstGeom prst="line">
            <a:avLst/>
          </a:prstGeom>
        </p:spPr>
        <p:style>
          <a:lnRef idx="1">
            <a:schemeClr val="dk1"/>
          </a:lnRef>
          <a:fillRef idx="0">
            <a:schemeClr val="dk1"/>
          </a:fillRef>
          <a:effectRef idx="0">
            <a:schemeClr val="dk1"/>
          </a:effectRef>
          <a:fontRef idx="minor">
            <a:schemeClr val="tx1"/>
          </a:fontRef>
        </p:style>
      </p:cxnSp>
      <p:pic>
        <p:nvPicPr>
          <p:cNvPr id="13" name="Graphique 12">
            <a:extLst>
              <a:ext uri="{FF2B5EF4-FFF2-40B4-BE49-F238E27FC236}">
                <a16:creationId xmlns:a16="http://schemas.microsoft.com/office/drawing/2014/main" id="{7FB7B2E9-32FC-69DE-00E1-A9084FE456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33776" y="810260"/>
            <a:ext cx="1289304" cy="630936"/>
          </a:xfrm>
          <a:prstGeom prst="rect">
            <a:avLst/>
          </a:prstGeom>
        </p:spPr>
      </p:pic>
      <p:pic>
        <p:nvPicPr>
          <p:cNvPr id="19" name="Image 18" descr="Une image contenant Police, logo, Graphique, symbole&#10;&#10;Description générée automatiquement">
            <a:extLst>
              <a:ext uri="{FF2B5EF4-FFF2-40B4-BE49-F238E27FC236}">
                <a16:creationId xmlns:a16="http://schemas.microsoft.com/office/drawing/2014/main" id="{65B6CCBB-3D43-F6CB-12A5-70656E36EEE8}"/>
              </a:ext>
            </a:extLst>
          </p:cNvPr>
          <p:cNvPicPr>
            <a:picLocks noChangeAspect="1"/>
          </p:cNvPicPr>
          <p:nvPr/>
        </p:nvPicPr>
        <p:blipFill>
          <a:blip r:embed="rId4"/>
          <a:stretch>
            <a:fillRect/>
          </a:stretch>
        </p:blipFill>
        <p:spPr>
          <a:xfrm>
            <a:off x="3093212" y="1622640"/>
            <a:ext cx="1485900" cy="431147"/>
          </a:xfrm>
          <a:prstGeom prst="rect">
            <a:avLst/>
          </a:prstGeom>
        </p:spPr>
      </p:pic>
      <p:pic>
        <p:nvPicPr>
          <p:cNvPr id="23" name="Image 22" descr="Une image contenant texte, Police, Graphique, logo&#10;&#10;Description générée automatiquement">
            <a:extLst>
              <a:ext uri="{FF2B5EF4-FFF2-40B4-BE49-F238E27FC236}">
                <a16:creationId xmlns:a16="http://schemas.microsoft.com/office/drawing/2014/main" id="{58A726E6-2F1E-35B6-EA59-4A78321262BB}"/>
              </a:ext>
            </a:extLst>
          </p:cNvPr>
          <p:cNvPicPr>
            <a:picLocks noChangeAspect="1"/>
          </p:cNvPicPr>
          <p:nvPr/>
        </p:nvPicPr>
        <p:blipFill>
          <a:blip r:embed="rId5"/>
          <a:stretch>
            <a:fillRect/>
          </a:stretch>
        </p:blipFill>
        <p:spPr>
          <a:xfrm>
            <a:off x="6023864" y="2078267"/>
            <a:ext cx="1144590" cy="914400"/>
          </a:xfrm>
          <a:prstGeom prst="rect">
            <a:avLst/>
          </a:prstGeom>
        </p:spPr>
        <p:style>
          <a:lnRef idx="2">
            <a:schemeClr val="accent2"/>
          </a:lnRef>
          <a:fillRef idx="1">
            <a:schemeClr val="lt1"/>
          </a:fillRef>
          <a:effectRef idx="0">
            <a:schemeClr val="accent2"/>
          </a:effectRef>
          <a:fontRef idx="minor">
            <a:schemeClr val="dk1"/>
          </a:fontRef>
        </p:style>
      </p:pic>
      <p:pic>
        <p:nvPicPr>
          <p:cNvPr id="27" name="Image 26" descr="Une image contenant jaune, texte, Police, logo&#10;&#10;Description générée automatiquement">
            <a:extLst>
              <a:ext uri="{FF2B5EF4-FFF2-40B4-BE49-F238E27FC236}">
                <a16:creationId xmlns:a16="http://schemas.microsoft.com/office/drawing/2014/main" id="{8CA6C68C-F9C1-3208-79CD-4F80D12DADD4}"/>
              </a:ext>
            </a:extLst>
          </p:cNvPr>
          <p:cNvPicPr>
            <a:picLocks noChangeAspect="1"/>
          </p:cNvPicPr>
          <p:nvPr/>
        </p:nvPicPr>
        <p:blipFill>
          <a:blip r:embed="rId6"/>
          <a:stretch>
            <a:fillRect/>
          </a:stretch>
        </p:blipFill>
        <p:spPr>
          <a:xfrm>
            <a:off x="7904480" y="2164627"/>
            <a:ext cx="762000" cy="741680"/>
          </a:xfrm>
          <a:prstGeom prst="rect">
            <a:avLst/>
          </a:prstGeom>
        </p:spPr>
        <p:style>
          <a:lnRef idx="2">
            <a:schemeClr val="accent2"/>
          </a:lnRef>
          <a:fillRef idx="1">
            <a:schemeClr val="lt1"/>
          </a:fillRef>
          <a:effectRef idx="0">
            <a:schemeClr val="accent2"/>
          </a:effectRef>
          <a:fontRef idx="minor">
            <a:schemeClr val="dk1"/>
          </a:fontRef>
        </p:style>
      </p:pic>
      <p:sp>
        <p:nvSpPr>
          <p:cNvPr id="28" name="Flèche : droite 27">
            <a:extLst>
              <a:ext uri="{FF2B5EF4-FFF2-40B4-BE49-F238E27FC236}">
                <a16:creationId xmlns:a16="http://schemas.microsoft.com/office/drawing/2014/main" id="{08CCEEFC-0917-C6C1-6862-A6D879A89317}"/>
              </a:ext>
            </a:extLst>
          </p:cNvPr>
          <p:cNvSpPr/>
          <p:nvPr/>
        </p:nvSpPr>
        <p:spPr>
          <a:xfrm>
            <a:off x="1204976" y="242167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 droite 28">
            <a:extLst>
              <a:ext uri="{FF2B5EF4-FFF2-40B4-BE49-F238E27FC236}">
                <a16:creationId xmlns:a16="http://schemas.microsoft.com/office/drawing/2014/main" id="{F3DEC5D5-C7B4-A56B-0ABF-7F2007D1185E}"/>
              </a:ext>
            </a:extLst>
          </p:cNvPr>
          <p:cNvSpPr/>
          <p:nvPr/>
        </p:nvSpPr>
        <p:spPr>
          <a:xfrm>
            <a:off x="5456936" y="2370873"/>
            <a:ext cx="462722"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 droite 29">
            <a:extLst>
              <a:ext uri="{FF2B5EF4-FFF2-40B4-BE49-F238E27FC236}">
                <a16:creationId xmlns:a16="http://schemas.microsoft.com/office/drawing/2014/main" id="{CB043865-15EA-4AC8-3631-ED45BCB464FE}"/>
              </a:ext>
            </a:extLst>
          </p:cNvPr>
          <p:cNvSpPr/>
          <p:nvPr/>
        </p:nvSpPr>
        <p:spPr>
          <a:xfrm>
            <a:off x="7327082" y="2370873"/>
            <a:ext cx="51816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44F0CB30-AB03-203E-1B3A-39FC8394E99E}"/>
              </a:ext>
            </a:extLst>
          </p:cNvPr>
          <p:cNvSpPr txBox="1"/>
          <p:nvPr/>
        </p:nvSpPr>
        <p:spPr>
          <a:xfrm>
            <a:off x="-8027" y="3094882"/>
            <a:ext cx="1903984" cy="307777"/>
          </a:xfrm>
          <a:prstGeom prst="rect">
            <a:avLst/>
          </a:prstGeom>
          <a:noFill/>
        </p:spPr>
        <p:txBody>
          <a:bodyPr wrap="square" rtlCol="0">
            <a:spAutoFit/>
          </a:bodyPr>
          <a:lstStyle/>
          <a:p>
            <a:r>
              <a:rPr lang="fr-FR" dirty="0"/>
              <a:t>heart_data2.csv</a:t>
            </a:r>
          </a:p>
        </p:txBody>
      </p:sp>
      <p:pic>
        <p:nvPicPr>
          <p:cNvPr id="33" name="Image 32" descr="Une image contenant capture d’écran, clipart, conception&#10;&#10;Description générée automatiquement">
            <a:extLst>
              <a:ext uri="{FF2B5EF4-FFF2-40B4-BE49-F238E27FC236}">
                <a16:creationId xmlns:a16="http://schemas.microsoft.com/office/drawing/2014/main" id="{76FB6ABE-0D69-C672-315C-DF7F944E69BF}"/>
              </a:ext>
            </a:extLst>
          </p:cNvPr>
          <p:cNvPicPr>
            <a:picLocks noChangeAspect="1"/>
          </p:cNvPicPr>
          <p:nvPr/>
        </p:nvPicPr>
        <p:blipFill>
          <a:blip r:embed="rId7"/>
          <a:stretch>
            <a:fillRect/>
          </a:stretch>
        </p:blipFill>
        <p:spPr>
          <a:xfrm>
            <a:off x="4551680" y="2139219"/>
            <a:ext cx="484632" cy="669092"/>
          </a:xfrm>
          <a:prstGeom prst="rect">
            <a:avLst/>
          </a:prstGeom>
        </p:spPr>
      </p:pic>
      <p:sp>
        <p:nvSpPr>
          <p:cNvPr id="34" name="ZoneTexte 33">
            <a:extLst>
              <a:ext uri="{FF2B5EF4-FFF2-40B4-BE49-F238E27FC236}">
                <a16:creationId xmlns:a16="http://schemas.microsoft.com/office/drawing/2014/main" id="{BB1FEBD5-73A6-63B3-F587-58513DF0AC73}"/>
              </a:ext>
            </a:extLst>
          </p:cNvPr>
          <p:cNvSpPr txBox="1"/>
          <p:nvPr/>
        </p:nvSpPr>
        <p:spPr>
          <a:xfrm>
            <a:off x="2485137" y="4114800"/>
            <a:ext cx="2971800" cy="523220"/>
          </a:xfrm>
          <a:prstGeom prst="rect">
            <a:avLst/>
          </a:prstGeom>
          <a:noFill/>
        </p:spPr>
        <p:txBody>
          <a:bodyPr wrap="square" rtlCol="0">
            <a:spAutoFit/>
          </a:bodyPr>
          <a:lstStyle/>
          <a:p>
            <a:r>
              <a:rPr lang="fr-FR" dirty="0"/>
              <a:t>Traitement des données avec pyspark sur le cluster docker</a:t>
            </a:r>
          </a:p>
        </p:txBody>
      </p:sp>
      <p:sp>
        <p:nvSpPr>
          <p:cNvPr id="35" name="ZoneTexte 34">
            <a:extLst>
              <a:ext uri="{FF2B5EF4-FFF2-40B4-BE49-F238E27FC236}">
                <a16:creationId xmlns:a16="http://schemas.microsoft.com/office/drawing/2014/main" id="{00479F9D-C003-8636-0B44-A2EED6E78445}"/>
              </a:ext>
            </a:extLst>
          </p:cNvPr>
          <p:cNvSpPr txBox="1"/>
          <p:nvPr/>
        </p:nvSpPr>
        <p:spPr>
          <a:xfrm>
            <a:off x="5682287" y="3160649"/>
            <a:ext cx="1927131" cy="307777"/>
          </a:xfrm>
          <a:prstGeom prst="rect">
            <a:avLst/>
          </a:prstGeom>
          <a:noFill/>
        </p:spPr>
        <p:txBody>
          <a:bodyPr wrap="none" rtlCol="0">
            <a:spAutoFit/>
          </a:bodyPr>
          <a:lstStyle/>
          <a:p>
            <a:r>
              <a:rPr lang="fr-FR" dirty="0"/>
              <a:t>Sauvegarder les RDD</a:t>
            </a:r>
          </a:p>
        </p:txBody>
      </p:sp>
      <p:sp>
        <p:nvSpPr>
          <p:cNvPr id="36" name="ZoneTexte 35">
            <a:extLst>
              <a:ext uri="{FF2B5EF4-FFF2-40B4-BE49-F238E27FC236}">
                <a16:creationId xmlns:a16="http://schemas.microsoft.com/office/drawing/2014/main" id="{1FD8CEDB-0D65-F5B9-E448-7AC49B3DDD53}"/>
              </a:ext>
            </a:extLst>
          </p:cNvPr>
          <p:cNvSpPr txBox="1"/>
          <p:nvPr/>
        </p:nvSpPr>
        <p:spPr>
          <a:xfrm>
            <a:off x="7705032" y="3038266"/>
            <a:ext cx="1160895" cy="307777"/>
          </a:xfrm>
          <a:prstGeom prst="rect">
            <a:avLst/>
          </a:prstGeom>
          <a:noFill/>
        </p:spPr>
        <p:txBody>
          <a:bodyPr wrap="none" rtlCol="0">
            <a:spAutoFit/>
          </a:bodyPr>
          <a:lstStyle/>
          <a:p>
            <a:r>
              <a:rPr lang="fr-FR" dirty="0"/>
              <a:t>visualisation</a:t>
            </a:r>
          </a:p>
        </p:txBody>
      </p:sp>
      <p:sp>
        <p:nvSpPr>
          <p:cNvPr id="37" name="Titre 36">
            <a:extLst>
              <a:ext uri="{FF2B5EF4-FFF2-40B4-BE49-F238E27FC236}">
                <a16:creationId xmlns:a16="http://schemas.microsoft.com/office/drawing/2014/main" id="{E6725E0A-7724-B50E-38C2-77120478BD7D}"/>
              </a:ext>
            </a:extLst>
          </p:cNvPr>
          <p:cNvSpPr>
            <a:spLocks noGrp="1"/>
          </p:cNvSpPr>
          <p:nvPr>
            <p:ph type="title"/>
          </p:nvPr>
        </p:nvSpPr>
        <p:spPr>
          <a:xfrm>
            <a:off x="457200" y="151295"/>
            <a:ext cx="8229600" cy="573533"/>
          </a:xfrm>
        </p:spPr>
        <p:txBody>
          <a:bodyPr/>
          <a:lstStyle/>
          <a:p>
            <a:r>
              <a:rPr lang="fr-FR" dirty="0"/>
              <a:t>Traitement en batch des données avec Spark</a:t>
            </a:r>
          </a:p>
        </p:txBody>
      </p:sp>
      <p:sp>
        <p:nvSpPr>
          <p:cNvPr id="38" name="Espace réservé du numéro de diapositive 37">
            <a:extLst>
              <a:ext uri="{FF2B5EF4-FFF2-40B4-BE49-F238E27FC236}">
                <a16:creationId xmlns:a16="http://schemas.microsoft.com/office/drawing/2014/main" id="{83181BCD-0E57-5387-B331-52BFEC034C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dirty="0"/>
          </a:p>
        </p:txBody>
      </p:sp>
    </p:spTree>
    <p:extLst>
      <p:ext uri="{BB962C8B-B14F-4D97-AF65-F5344CB8AC3E}">
        <p14:creationId xmlns:p14="http://schemas.microsoft.com/office/powerpoint/2010/main" val="201550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87471-410D-D63D-F239-CFDFF11FA198}"/>
              </a:ext>
            </a:extLst>
          </p:cNvPr>
          <p:cNvSpPr>
            <a:spLocks noGrp="1"/>
          </p:cNvSpPr>
          <p:nvPr>
            <p:ph type="title"/>
          </p:nvPr>
        </p:nvSpPr>
        <p:spPr/>
        <p:txBody>
          <a:bodyPr/>
          <a:lstStyle/>
          <a:p>
            <a:r>
              <a:rPr lang="fr-FR" sz="4000" b="1" dirty="0">
                <a:latin typeface="Fira Sans" panose="020B0503050000020004" pitchFamily="34" charset="0"/>
              </a:rPr>
              <a:t>Visualisations des résultats</a:t>
            </a:r>
          </a:p>
        </p:txBody>
      </p:sp>
      <p:sp>
        <p:nvSpPr>
          <p:cNvPr id="3" name="Espace réservé du numéro de diapositive 2">
            <a:extLst>
              <a:ext uri="{FF2B5EF4-FFF2-40B4-BE49-F238E27FC236}">
                <a16:creationId xmlns:a16="http://schemas.microsoft.com/office/drawing/2014/main" id="{A320CBE2-C481-BD16-28EA-77FC80D8AD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dirty="0"/>
          </a:p>
        </p:txBody>
      </p:sp>
    </p:spTree>
    <p:extLst>
      <p:ext uri="{BB962C8B-B14F-4D97-AF65-F5344CB8AC3E}">
        <p14:creationId xmlns:p14="http://schemas.microsoft.com/office/powerpoint/2010/main" val="34042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capture d’écran, diagramme, texte&#10;&#10;Description générée automatiquement">
            <a:extLst>
              <a:ext uri="{FF2B5EF4-FFF2-40B4-BE49-F238E27FC236}">
                <a16:creationId xmlns:a16="http://schemas.microsoft.com/office/drawing/2014/main" id="{A41FC88A-D5FB-21A9-57B1-23139F7E3B33}"/>
              </a:ext>
            </a:extLst>
          </p:cNvPr>
          <p:cNvPicPr>
            <a:picLocks noChangeAspect="1"/>
          </p:cNvPicPr>
          <p:nvPr/>
        </p:nvPicPr>
        <p:blipFill>
          <a:blip r:embed="rId2"/>
          <a:stretch>
            <a:fillRect/>
          </a:stretch>
        </p:blipFill>
        <p:spPr>
          <a:xfrm>
            <a:off x="60790" y="0"/>
            <a:ext cx="9022420" cy="5143500"/>
          </a:xfrm>
          <a:prstGeom prst="rect">
            <a:avLst/>
          </a:prstGeom>
        </p:spPr>
      </p:pic>
      <p:sp>
        <p:nvSpPr>
          <p:cNvPr id="5" name="Espace réservé du numéro de diapositive 4">
            <a:extLst>
              <a:ext uri="{FF2B5EF4-FFF2-40B4-BE49-F238E27FC236}">
                <a16:creationId xmlns:a16="http://schemas.microsoft.com/office/drawing/2014/main" id="{565CB3A4-5579-8F52-843F-D92B83E35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dirty="0"/>
          </a:p>
        </p:txBody>
      </p:sp>
    </p:spTree>
    <p:extLst>
      <p:ext uri="{BB962C8B-B14F-4D97-AF65-F5344CB8AC3E}">
        <p14:creationId xmlns:p14="http://schemas.microsoft.com/office/powerpoint/2010/main" val="80394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diagramme, Rectangle&#10;&#10;Description générée automatiquement">
            <a:extLst>
              <a:ext uri="{FF2B5EF4-FFF2-40B4-BE49-F238E27FC236}">
                <a16:creationId xmlns:a16="http://schemas.microsoft.com/office/drawing/2014/main" id="{D4D880B4-DF5B-E3A5-CF34-4964548F7644}"/>
              </a:ext>
            </a:extLst>
          </p:cNvPr>
          <p:cNvPicPr>
            <a:picLocks noChangeAspect="1"/>
          </p:cNvPicPr>
          <p:nvPr/>
        </p:nvPicPr>
        <p:blipFill>
          <a:blip r:embed="rId2"/>
          <a:stretch>
            <a:fillRect/>
          </a:stretch>
        </p:blipFill>
        <p:spPr>
          <a:xfrm>
            <a:off x="106477" y="0"/>
            <a:ext cx="8931045" cy="5143500"/>
          </a:xfrm>
          <a:prstGeom prst="rect">
            <a:avLst/>
          </a:prstGeom>
        </p:spPr>
      </p:pic>
      <p:sp>
        <p:nvSpPr>
          <p:cNvPr id="4" name="Espace réservé du numéro de diapositive 3">
            <a:extLst>
              <a:ext uri="{FF2B5EF4-FFF2-40B4-BE49-F238E27FC236}">
                <a16:creationId xmlns:a16="http://schemas.microsoft.com/office/drawing/2014/main" id="{E3D757B1-225C-742C-14FC-DBF6DF2B1F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dirty="0"/>
          </a:p>
        </p:txBody>
      </p:sp>
    </p:spTree>
    <p:extLst>
      <p:ext uri="{BB962C8B-B14F-4D97-AF65-F5344CB8AC3E}">
        <p14:creationId xmlns:p14="http://schemas.microsoft.com/office/powerpoint/2010/main" val="276490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logiciel, diagramme&#10;&#10;Description générée automatiquement">
            <a:extLst>
              <a:ext uri="{FF2B5EF4-FFF2-40B4-BE49-F238E27FC236}">
                <a16:creationId xmlns:a16="http://schemas.microsoft.com/office/drawing/2014/main" id="{A51C0557-5D76-9AC3-133D-A9AE9F2FD380}"/>
              </a:ext>
            </a:extLst>
          </p:cNvPr>
          <p:cNvPicPr>
            <a:picLocks noChangeAspect="1"/>
          </p:cNvPicPr>
          <p:nvPr/>
        </p:nvPicPr>
        <p:blipFill>
          <a:blip r:embed="rId3"/>
          <a:stretch>
            <a:fillRect/>
          </a:stretch>
        </p:blipFill>
        <p:spPr>
          <a:xfrm>
            <a:off x="87756" y="0"/>
            <a:ext cx="8968488" cy="5143500"/>
          </a:xfrm>
          <a:prstGeom prst="rect">
            <a:avLst/>
          </a:prstGeom>
        </p:spPr>
      </p:pic>
      <p:sp>
        <p:nvSpPr>
          <p:cNvPr id="4" name="Espace réservé du numéro de diapositive 3">
            <a:extLst>
              <a:ext uri="{FF2B5EF4-FFF2-40B4-BE49-F238E27FC236}">
                <a16:creationId xmlns:a16="http://schemas.microsoft.com/office/drawing/2014/main" id="{76514EEE-A01A-FE37-261C-4C7075B672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dirty="0"/>
          </a:p>
        </p:txBody>
      </p:sp>
    </p:spTree>
    <p:extLst>
      <p:ext uri="{BB962C8B-B14F-4D97-AF65-F5344CB8AC3E}">
        <p14:creationId xmlns:p14="http://schemas.microsoft.com/office/powerpoint/2010/main" val="232653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logiciel, diagramme&#10;&#10;Description générée automatiquement">
            <a:extLst>
              <a:ext uri="{FF2B5EF4-FFF2-40B4-BE49-F238E27FC236}">
                <a16:creationId xmlns:a16="http://schemas.microsoft.com/office/drawing/2014/main" id="{A1C04D22-1F80-8D26-A947-B1A6EA0E4F14}"/>
              </a:ext>
            </a:extLst>
          </p:cNvPr>
          <p:cNvPicPr>
            <a:picLocks noChangeAspect="1"/>
          </p:cNvPicPr>
          <p:nvPr/>
        </p:nvPicPr>
        <p:blipFill>
          <a:blip r:embed="rId3"/>
          <a:stretch>
            <a:fillRect/>
          </a:stretch>
        </p:blipFill>
        <p:spPr>
          <a:xfrm>
            <a:off x="108686" y="0"/>
            <a:ext cx="8926628" cy="5143500"/>
          </a:xfrm>
          <a:prstGeom prst="rect">
            <a:avLst/>
          </a:prstGeom>
        </p:spPr>
      </p:pic>
      <p:sp>
        <p:nvSpPr>
          <p:cNvPr id="4" name="Espace réservé du numéro de diapositive 3">
            <a:extLst>
              <a:ext uri="{FF2B5EF4-FFF2-40B4-BE49-F238E27FC236}">
                <a16:creationId xmlns:a16="http://schemas.microsoft.com/office/drawing/2014/main" id="{45E0B9E3-FD55-73B6-21DF-00B2576577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dirty="0"/>
          </a:p>
        </p:txBody>
      </p:sp>
    </p:spTree>
    <p:extLst>
      <p:ext uri="{BB962C8B-B14F-4D97-AF65-F5344CB8AC3E}">
        <p14:creationId xmlns:p14="http://schemas.microsoft.com/office/powerpoint/2010/main" val="47549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E549-F82E-0385-BEAF-DEEAD40B7C5C}"/>
              </a:ext>
            </a:extLst>
          </p:cNvPr>
          <p:cNvSpPr>
            <a:spLocks noGrp="1"/>
          </p:cNvSpPr>
          <p:nvPr>
            <p:ph type="title"/>
          </p:nvPr>
        </p:nvSpPr>
        <p:spPr/>
        <p:txBody>
          <a:bodyPr/>
          <a:lstStyle/>
          <a:p>
            <a:pPr algn="ctr"/>
            <a:r>
              <a:rPr lang="fr-FR" dirty="0"/>
              <a:t>Conclusion</a:t>
            </a:r>
          </a:p>
        </p:txBody>
      </p:sp>
      <p:sp>
        <p:nvSpPr>
          <p:cNvPr id="4" name="Google Shape;1608;p29">
            <a:extLst>
              <a:ext uri="{FF2B5EF4-FFF2-40B4-BE49-F238E27FC236}">
                <a16:creationId xmlns:a16="http://schemas.microsoft.com/office/drawing/2014/main" id="{53947402-2317-A5AF-B8B7-CCB81E0EEA1C}"/>
              </a:ext>
            </a:extLst>
          </p:cNvPr>
          <p:cNvSpPr/>
          <p:nvPr/>
        </p:nvSpPr>
        <p:spPr>
          <a:xfrm>
            <a:off x="2868700" y="1146913"/>
            <a:ext cx="3266700" cy="3266700"/>
          </a:xfrm>
          <a:prstGeom prst="ellipse">
            <a:avLst/>
          </a:pr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3;p29">
            <a:extLst>
              <a:ext uri="{FF2B5EF4-FFF2-40B4-BE49-F238E27FC236}">
                <a16:creationId xmlns:a16="http://schemas.microsoft.com/office/drawing/2014/main" id="{E0A88E64-E4B1-B877-3A40-525C7787DC65}"/>
              </a:ext>
            </a:extLst>
          </p:cNvPr>
          <p:cNvSpPr/>
          <p:nvPr/>
        </p:nvSpPr>
        <p:spPr>
          <a:xfrm>
            <a:off x="5523790" y="1528489"/>
            <a:ext cx="274488" cy="943049"/>
          </a:xfrm>
          <a:custGeom>
            <a:avLst/>
            <a:gdLst/>
            <a:ahLst/>
            <a:cxnLst/>
            <a:rect l="l" t="t" r="r" b="b"/>
            <a:pathLst>
              <a:path w="7492" h="25740" fill="none" extrusionOk="0">
                <a:moveTo>
                  <a:pt x="0" y="21567"/>
                </a:moveTo>
                <a:lnTo>
                  <a:pt x="7340" y="25740"/>
                </a:lnTo>
                <a:lnTo>
                  <a:pt x="7491" y="4374"/>
                </a:lnTo>
                <a:lnTo>
                  <a:pt x="151" y="0"/>
                </a:lnTo>
                <a:lnTo>
                  <a:pt x="0" y="2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9;p29">
            <a:extLst>
              <a:ext uri="{FF2B5EF4-FFF2-40B4-BE49-F238E27FC236}">
                <a16:creationId xmlns:a16="http://schemas.microsoft.com/office/drawing/2014/main" id="{17A1A39D-D8C3-658E-E944-CC3348AE22C0}"/>
              </a:ext>
            </a:extLst>
          </p:cNvPr>
          <p:cNvSpPr/>
          <p:nvPr/>
        </p:nvSpPr>
        <p:spPr>
          <a:xfrm>
            <a:off x="3777680" y="3827124"/>
            <a:ext cx="272656" cy="639141"/>
          </a:xfrm>
          <a:custGeom>
            <a:avLst/>
            <a:gdLst/>
            <a:ahLst/>
            <a:cxnLst/>
            <a:rect l="l" t="t" r="r" b="b"/>
            <a:pathLst>
              <a:path w="7442" h="17445" fill="none" extrusionOk="0">
                <a:moveTo>
                  <a:pt x="7441" y="13222"/>
                </a:moveTo>
                <a:lnTo>
                  <a:pt x="1" y="17445"/>
                </a:lnTo>
                <a:lnTo>
                  <a:pt x="1" y="4324"/>
                </a:lnTo>
                <a:lnTo>
                  <a:pt x="7441" y="0"/>
                </a:lnTo>
                <a:lnTo>
                  <a:pt x="7441" y="132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42;p29">
            <a:extLst>
              <a:ext uri="{FF2B5EF4-FFF2-40B4-BE49-F238E27FC236}">
                <a16:creationId xmlns:a16="http://schemas.microsoft.com/office/drawing/2014/main" id="{FE830E67-35E1-7001-E3DE-D22FE46EAF08}"/>
              </a:ext>
            </a:extLst>
          </p:cNvPr>
          <p:cNvSpPr/>
          <p:nvPr/>
        </p:nvSpPr>
        <p:spPr>
          <a:xfrm>
            <a:off x="3503265" y="3827124"/>
            <a:ext cx="276320" cy="639141"/>
          </a:xfrm>
          <a:custGeom>
            <a:avLst/>
            <a:gdLst/>
            <a:ahLst/>
            <a:cxnLst/>
            <a:rect l="l" t="t" r="r" b="b"/>
            <a:pathLst>
              <a:path w="7542" h="17445" fill="none" extrusionOk="0">
                <a:moveTo>
                  <a:pt x="0" y="13172"/>
                </a:moveTo>
                <a:lnTo>
                  <a:pt x="7491" y="17445"/>
                </a:lnTo>
                <a:lnTo>
                  <a:pt x="7541" y="4374"/>
                </a:lnTo>
                <a:lnTo>
                  <a:pt x="51" y="0"/>
                </a:lnTo>
                <a:lnTo>
                  <a:pt x="0" y="13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5;p29">
            <a:extLst>
              <a:ext uri="{FF2B5EF4-FFF2-40B4-BE49-F238E27FC236}">
                <a16:creationId xmlns:a16="http://schemas.microsoft.com/office/drawing/2014/main" id="{E81731AC-30CF-F941-8569-9E5D8CA0E995}"/>
              </a:ext>
            </a:extLst>
          </p:cNvPr>
          <p:cNvSpPr/>
          <p:nvPr/>
        </p:nvSpPr>
        <p:spPr>
          <a:xfrm>
            <a:off x="3503265" y="4274687"/>
            <a:ext cx="274452" cy="191577"/>
          </a:xfrm>
          <a:custGeom>
            <a:avLst/>
            <a:gdLst/>
            <a:ahLst/>
            <a:cxnLst/>
            <a:rect l="l" t="t" r="r" b="b"/>
            <a:pathLst>
              <a:path w="7491" h="5229" extrusionOk="0">
                <a:moveTo>
                  <a:pt x="7491" y="5229"/>
                </a:moveTo>
                <a:lnTo>
                  <a:pt x="7491" y="5229"/>
                </a:lnTo>
                <a:lnTo>
                  <a:pt x="7491" y="5229"/>
                </a:lnTo>
                <a:lnTo>
                  <a:pt x="7491" y="5229"/>
                </a:lnTo>
                <a:close/>
                <a:moveTo>
                  <a:pt x="0" y="0"/>
                </a:moveTo>
                <a:lnTo>
                  <a:pt x="0" y="956"/>
                </a:lnTo>
                <a:lnTo>
                  <a:pt x="0" y="0"/>
                </a:lnTo>
                <a:lnTo>
                  <a:pt x="0" y="0"/>
                </a:lnTo>
                <a:close/>
              </a:path>
            </a:pathLst>
          </a:custGeom>
          <a:solidFill>
            <a:srgbClr val="A5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6;p29">
            <a:extLst>
              <a:ext uri="{FF2B5EF4-FFF2-40B4-BE49-F238E27FC236}">
                <a16:creationId xmlns:a16="http://schemas.microsoft.com/office/drawing/2014/main" id="{09C1DD3B-04CC-68E3-44CB-679409909D4E}"/>
              </a:ext>
            </a:extLst>
          </p:cNvPr>
          <p:cNvSpPr/>
          <p:nvPr/>
        </p:nvSpPr>
        <p:spPr>
          <a:xfrm>
            <a:off x="3777680" y="4466228"/>
            <a:ext cx="37" cy="37"/>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57;p29">
            <a:extLst>
              <a:ext uri="{FF2B5EF4-FFF2-40B4-BE49-F238E27FC236}">
                <a16:creationId xmlns:a16="http://schemas.microsoft.com/office/drawing/2014/main" id="{F86E0F3C-480A-741A-0C0E-6D59B286DFFC}"/>
              </a:ext>
            </a:extLst>
          </p:cNvPr>
          <p:cNvSpPr/>
          <p:nvPr/>
        </p:nvSpPr>
        <p:spPr>
          <a:xfrm>
            <a:off x="3503265" y="4274687"/>
            <a:ext cx="37" cy="35025"/>
          </a:xfrm>
          <a:custGeom>
            <a:avLst/>
            <a:gdLst/>
            <a:ahLst/>
            <a:cxnLst/>
            <a:rect l="l" t="t" r="r" b="b"/>
            <a:pathLst>
              <a:path w="1" h="956" fill="none" extrusionOk="0">
                <a:moveTo>
                  <a:pt x="0" y="0"/>
                </a:moveTo>
                <a:lnTo>
                  <a:pt x="0" y="956"/>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8;p29">
            <a:extLst>
              <a:ext uri="{FF2B5EF4-FFF2-40B4-BE49-F238E27FC236}">
                <a16:creationId xmlns:a16="http://schemas.microsoft.com/office/drawing/2014/main" id="{0807BD2F-2A2D-F238-A256-05125F8F008A}"/>
              </a:ext>
            </a:extLst>
          </p:cNvPr>
          <p:cNvSpPr/>
          <p:nvPr/>
        </p:nvSpPr>
        <p:spPr>
          <a:xfrm>
            <a:off x="3777680" y="4434939"/>
            <a:ext cx="1905" cy="31325"/>
          </a:xfrm>
          <a:custGeom>
            <a:avLst/>
            <a:gdLst/>
            <a:ahLst/>
            <a:cxnLst/>
            <a:rect l="l" t="t" r="r" b="b"/>
            <a:pathLst>
              <a:path w="52" h="855" extrusionOk="0">
                <a:moveTo>
                  <a:pt x="1" y="0"/>
                </a:moveTo>
                <a:lnTo>
                  <a:pt x="1" y="855"/>
                </a:lnTo>
                <a:lnTo>
                  <a:pt x="51" y="352"/>
                </a:lnTo>
                <a:lnTo>
                  <a:pt x="51" y="302"/>
                </a:lnTo>
                <a:lnTo>
                  <a:pt x="51" y="0"/>
                </a:lnTo>
                <a:close/>
              </a:path>
            </a:pathLst>
          </a:custGeom>
          <a:solidFill>
            <a:srgbClr val="A3B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59;p29">
            <a:extLst>
              <a:ext uri="{FF2B5EF4-FFF2-40B4-BE49-F238E27FC236}">
                <a16:creationId xmlns:a16="http://schemas.microsoft.com/office/drawing/2014/main" id="{8DCB4CB4-4067-11D1-7151-7BB08DD783FD}"/>
              </a:ext>
            </a:extLst>
          </p:cNvPr>
          <p:cNvSpPr/>
          <p:nvPr/>
        </p:nvSpPr>
        <p:spPr>
          <a:xfrm>
            <a:off x="3777680" y="4434939"/>
            <a:ext cx="1905" cy="31325"/>
          </a:xfrm>
          <a:custGeom>
            <a:avLst/>
            <a:gdLst/>
            <a:ahLst/>
            <a:cxnLst/>
            <a:rect l="l" t="t" r="r" b="b"/>
            <a:pathLst>
              <a:path w="52" h="855" fill="none" extrusionOk="0">
                <a:moveTo>
                  <a:pt x="1" y="0"/>
                </a:moveTo>
                <a:lnTo>
                  <a:pt x="1" y="855"/>
                </a:lnTo>
                <a:lnTo>
                  <a:pt x="1" y="855"/>
                </a:lnTo>
                <a:lnTo>
                  <a:pt x="51" y="352"/>
                </a:lnTo>
                <a:lnTo>
                  <a:pt x="51" y="302"/>
                </a:lnTo>
                <a:lnTo>
                  <a:pt x="5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61;p29">
            <a:extLst>
              <a:ext uri="{FF2B5EF4-FFF2-40B4-BE49-F238E27FC236}">
                <a16:creationId xmlns:a16="http://schemas.microsoft.com/office/drawing/2014/main" id="{019BEABE-9229-2E99-202E-A927DC34F9D7}"/>
              </a:ext>
            </a:extLst>
          </p:cNvPr>
          <p:cNvSpPr/>
          <p:nvPr/>
        </p:nvSpPr>
        <p:spPr>
          <a:xfrm>
            <a:off x="3503265" y="4274687"/>
            <a:ext cx="274452" cy="191577"/>
          </a:xfrm>
          <a:custGeom>
            <a:avLst/>
            <a:gdLst/>
            <a:ahLst/>
            <a:cxnLst/>
            <a:rect l="l" t="t" r="r" b="b"/>
            <a:pathLst>
              <a:path w="7491" h="5229" fill="none" extrusionOk="0">
                <a:moveTo>
                  <a:pt x="0" y="0"/>
                </a:moveTo>
                <a:lnTo>
                  <a:pt x="0" y="956"/>
                </a:lnTo>
                <a:lnTo>
                  <a:pt x="7491" y="5229"/>
                </a:lnTo>
                <a:lnTo>
                  <a:pt x="7491" y="5229"/>
                </a:lnTo>
                <a:lnTo>
                  <a:pt x="7491" y="437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62;p29">
            <a:extLst>
              <a:ext uri="{FF2B5EF4-FFF2-40B4-BE49-F238E27FC236}">
                <a16:creationId xmlns:a16="http://schemas.microsoft.com/office/drawing/2014/main" id="{DCF8EEC8-88CC-7FD2-DE3D-803AB664B4E1}"/>
              </a:ext>
            </a:extLst>
          </p:cNvPr>
          <p:cNvSpPr/>
          <p:nvPr/>
        </p:nvSpPr>
        <p:spPr>
          <a:xfrm>
            <a:off x="3777680" y="4311508"/>
            <a:ext cx="272656" cy="154757"/>
          </a:xfrm>
          <a:custGeom>
            <a:avLst/>
            <a:gdLst/>
            <a:ahLst/>
            <a:cxnLst/>
            <a:rect l="l" t="t" r="r" b="b"/>
            <a:pathLst>
              <a:path w="7442" h="4224" extrusionOk="0">
                <a:moveTo>
                  <a:pt x="7441" y="1"/>
                </a:moveTo>
                <a:lnTo>
                  <a:pt x="1" y="4224"/>
                </a:lnTo>
                <a:lnTo>
                  <a:pt x="1" y="4224"/>
                </a:lnTo>
                <a:lnTo>
                  <a:pt x="7441" y="1"/>
                </a:lnTo>
                <a:close/>
              </a:path>
            </a:pathLst>
          </a:custGeom>
          <a:solidFill>
            <a:srgbClr val="A5B3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63;p29">
            <a:extLst>
              <a:ext uri="{FF2B5EF4-FFF2-40B4-BE49-F238E27FC236}">
                <a16:creationId xmlns:a16="http://schemas.microsoft.com/office/drawing/2014/main" id="{EF3B0B60-9028-7E1D-2A3D-21F8E69A868A}"/>
              </a:ext>
            </a:extLst>
          </p:cNvPr>
          <p:cNvSpPr/>
          <p:nvPr/>
        </p:nvSpPr>
        <p:spPr>
          <a:xfrm>
            <a:off x="3777680" y="4311508"/>
            <a:ext cx="272656" cy="154757"/>
          </a:xfrm>
          <a:custGeom>
            <a:avLst/>
            <a:gdLst/>
            <a:ahLst/>
            <a:cxnLst/>
            <a:rect l="l" t="t" r="r" b="b"/>
            <a:pathLst>
              <a:path w="7442" h="4224" fill="none" extrusionOk="0">
                <a:moveTo>
                  <a:pt x="7441" y="1"/>
                </a:moveTo>
                <a:lnTo>
                  <a:pt x="1" y="4224"/>
                </a:lnTo>
                <a:lnTo>
                  <a:pt x="1" y="4224"/>
                </a:lnTo>
                <a:lnTo>
                  <a:pt x="74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5;p29">
            <a:extLst>
              <a:ext uri="{FF2B5EF4-FFF2-40B4-BE49-F238E27FC236}">
                <a16:creationId xmlns:a16="http://schemas.microsoft.com/office/drawing/2014/main" id="{E4B3F815-CB13-55C9-734E-9AF91C8FA068}"/>
              </a:ext>
            </a:extLst>
          </p:cNvPr>
          <p:cNvSpPr/>
          <p:nvPr/>
        </p:nvSpPr>
        <p:spPr>
          <a:xfrm>
            <a:off x="3777680" y="4272855"/>
            <a:ext cx="272656" cy="193409"/>
          </a:xfrm>
          <a:custGeom>
            <a:avLst/>
            <a:gdLst/>
            <a:ahLst/>
            <a:cxnLst/>
            <a:rect l="l" t="t" r="r" b="b"/>
            <a:pathLst>
              <a:path w="7442" h="5279" fill="none" extrusionOk="0">
                <a:moveTo>
                  <a:pt x="7441" y="0"/>
                </a:moveTo>
                <a:lnTo>
                  <a:pt x="51" y="4424"/>
                </a:lnTo>
                <a:lnTo>
                  <a:pt x="51" y="4726"/>
                </a:lnTo>
                <a:lnTo>
                  <a:pt x="1" y="5279"/>
                </a:lnTo>
                <a:lnTo>
                  <a:pt x="7441" y="1056"/>
                </a:lnTo>
                <a:lnTo>
                  <a:pt x="74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66;p29">
            <a:extLst>
              <a:ext uri="{FF2B5EF4-FFF2-40B4-BE49-F238E27FC236}">
                <a16:creationId xmlns:a16="http://schemas.microsoft.com/office/drawing/2014/main" id="{24E2C77B-EF5D-6D6E-4354-1AD11B26E6E3}"/>
              </a:ext>
            </a:extLst>
          </p:cNvPr>
          <p:cNvSpPr/>
          <p:nvPr/>
        </p:nvSpPr>
        <p:spPr>
          <a:xfrm>
            <a:off x="3777680" y="4466228"/>
            <a:ext cx="37" cy="37"/>
          </a:xfrm>
          <a:custGeom>
            <a:avLst/>
            <a:gdLst/>
            <a:ahLst/>
            <a:cxnLst/>
            <a:rect l="l" t="t" r="r" b="b"/>
            <a:pathLst>
              <a:path w="1" h="1" extrusionOk="0">
                <a:moveTo>
                  <a:pt x="1" y="1"/>
                </a:moveTo>
                <a:lnTo>
                  <a:pt x="1" y="1"/>
                </a:lnTo>
                <a:lnTo>
                  <a:pt x="1" y="1"/>
                </a:lnTo>
                <a:lnTo>
                  <a:pt x="1" y="1"/>
                </a:lnTo>
                <a:close/>
              </a:path>
            </a:pathLst>
          </a:custGeom>
          <a:solidFill>
            <a:srgbClr val="6F8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67;p29">
            <a:extLst>
              <a:ext uri="{FF2B5EF4-FFF2-40B4-BE49-F238E27FC236}">
                <a16:creationId xmlns:a16="http://schemas.microsoft.com/office/drawing/2014/main" id="{6BFFF553-B55F-2C8D-A92A-9106AE404068}"/>
              </a:ext>
            </a:extLst>
          </p:cNvPr>
          <p:cNvSpPr/>
          <p:nvPr/>
        </p:nvSpPr>
        <p:spPr>
          <a:xfrm>
            <a:off x="3777680" y="4466228"/>
            <a:ext cx="37" cy="37"/>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68;p29">
            <a:extLst>
              <a:ext uri="{FF2B5EF4-FFF2-40B4-BE49-F238E27FC236}">
                <a16:creationId xmlns:a16="http://schemas.microsoft.com/office/drawing/2014/main" id="{55658D5B-4499-8B4C-2664-2B1F2981987F}"/>
              </a:ext>
            </a:extLst>
          </p:cNvPr>
          <p:cNvSpPr/>
          <p:nvPr/>
        </p:nvSpPr>
        <p:spPr>
          <a:xfrm>
            <a:off x="3777680" y="4445967"/>
            <a:ext cx="1905" cy="20297"/>
          </a:xfrm>
          <a:custGeom>
            <a:avLst/>
            <a:gdLst/>
            <a:ahLst/>
            <a:cxnLst/>
            <a:rect l="l" t="t" r="r" b="b"/>
            <a:pathLst>
              <a:path w="52" h="554" extrusionOk="0">
                <a:moveTo>
                  <a:pt x="51" y="1"/>
                </a:moveTo>
                <a:lnTo>
                  <a:pt x="1" y="554"/>
                </a:lnTo>
                <a:lnTo>
                  <a:pt x="51" y="51"/>
                </a:lnTo>
                <a:lnTo>
                  <a:pt x="51" y="1"/>
                </a:lnTo>
                <a:close/>
              </a:path>
            </a:pathLst>
          </a:custGeom>
          <a:solidFill>
            <a:srgbClr val="6E8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5;p29">
            <a:extLst>
              <a:ext uri="{FF2B5EF4-FFF2-40B4-BE49-F238E27FC236}">
                <a16:creationId xmlns:a16="http://schemas.microsoft.com/office/drawing/2014/main" id="{B4D6D32C-A9FE-D9AE-E210-A57906A1C7A0}"/>
              </a:ext>
            </a:extLst>
          </p:cNvPr>
          <p:cNvSpPr/>
          <p:nvPr/>
        </p:nvSpPr>
        <p:spPr>
          <a:xfrm>
            <a:off x="3164367" y="1712665"/>
            <a:ext cx="607853" cy="372090"/>
          </a:xfrm>
          <a:custGeom>
            <a:avLst/>
            <a:gdLst/>
            <a:ahLst/>
            <a:cxnLst/>
            <a:rect l="l" t="t" r="r" b="b"/>
            <a:pathLst>
              <a:path w="16591" h="10156" fill="none" extrusionOk="0">
                <a:moveTo>
                  <a:pt x="16540" y="1458"/>
                </a:moveTo>
                <a:lnTo>
                  <a:pt x="0" y="10155"/>
                </a:lnTo>
                <a:lnTo>
                  <a:pt x="50" y="8748"/>
                </a:lnTo>
                <a:lnTo>
                  <a:pt x="16590" y="0"/>
                </a:lnTo>
                <a:lnTo>
                  <a:pt x="16540" y="14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72;p29">
            <a:extLst>
              <a:ext uri="{FF2B5EF4-FFF2-40B4-BE49-F238E27FC236}">
                <a16:creationId xmlns:a16="http://schemas.microsoft.com/office/drawing/2014/main" id="{FF62370E-CAC1-0C71-F6BD-994414D38E50}"/>
              </a:ext>
            </a:extLst>
          </p:cNvPr>
          <p:cNvSpPr txBox="1"/>
          <p:nvPr/>
        </p:nvSpPr>
        <p:spPr>
          <a:xfrm>
            <a:off x="180752" y="1458616"/>
            <a:ext cx="2954571" cy="7894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Roboto"/>
                <a:ea typeface="Roboto"/>
                <a:cs typeface="Roboto"/>
                <a:sym typeface="Roboto"/>
              </a:rPr>
              <a:t>Le Big Data permet une vision complète de la santé, de la gestion de la santé de la population ,à la personnalisation des soins </a:t>
            </a:r>
            <a:endParaRPr lang="en-US" dirty="0">
              <a:latin typeface="Roboto"/>
              <a:ea typeface="Roboto"/>
              <a:cs typeface="Roboto"/>
              <a:sym typeface="Roboto"/>
            </a:endParaRPr>
          </a:p>
        </p:txBody>
      </p:sp>
      <p:sp>
        <p:nvSpPr>
          <p:cNvPr id="23" name="Google Shape;1777;p29">
            <a:extLst>
              <a:ext uri="{FF2B5EF4-FFF2-40B4-BE49-F238E27FC236}">
                <a16:creationId xmlns:a16="http://schemas.microsoft.com/office/drawing/2014/main" id="{D3D8C85E-FAC1-8F4C-9A39-96A0AB6B95E1}"/>
              </a:ext>
            </a:extLst>
          </p:cNvPr>
          <p:cNvSpPr txBox="1"/>
          <p:nvPr/>
        </p:nvSpPr>
        <p:spPr>
          <a:xfrm>
            <a:off x="180753" y="2809085"/>
            <a:ext cx="2417196" cy="1177883"/>
          </a:xfrm>
          <a:prstGeom prst="rect">
            <a:avLst/>
          </a:prstGeom>
          <a:noFill/>
          <a:ln>
            <a:noFill/>
          </a:ln>
        </p:spPr>
        <p:txBody>
          <a:bodyPr spcFirstLastPara="1" wrap="square" lIns="91425" tIns="91425" rIns="91425" bIns="91425" anchor="ctr" anchorCtr="0">
            <a:noAutofit/>
          </a:bodyPr>
          <a:lstStyle/>
          <a:p>
            <a:pPr lvl="0"/>
            <a:r>
              <a:rPr lang="fr-FR" dirty="0">
                <a:latin typeface="Roboto"/>
                <a:ea typeface="Roboto"/>
                <a:cs typeface="Roboto"/>
                <a:sym typeface="Roboto"/>
              </a:rPr>
              <a:t>Créer  un avenir de soins de santé plus proactifs et personnalisés, améliorant les résultats pour les patients.</a:t>
            </a:r>
            <a:endParaRPr lang="fr-FR" sz="1200" dirty="0">
              <a:latin typeface="Roboto"/>
              <a:ea typeface="Roboto"/>
              <a:cs typeface="Roboto"/>
              <a:sym typeface="Roboto"/>
            </a:endParaRPr>
          </a:p>
        </p:txBody>
      </p:sp>
      <p:sp>
        <p:nvSpPr>
          <p:cNvPr id="24" name="Google Shape;1779;p29">
            <a:extLst>
              <a:ext uri="{FF2B5EF4-FFF2-40B4-BE49-F238E27FC236}">
                <a16:creationId xmlns:a16="http://schemas.microsoft.com/office/drawing/2014/main" id="{842C760C-6F07-B75E-2BB9-AFE6B91452CD}"/>
              </a:ext>
            </a:extLst>
          </p:cNvPr>
          <p:cNvSpPr txBox="1"/>
          <p:nvPr/>
        </p:nvSpPr>
        <p:spPr>
          <a:xfrm>
            <a:off x="6887149" y="1810371"/>
            <a:ext cx="2174068" cy="11662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Roboto"/>
                <a:ea typeface="Roboto"/>
                <a:cs typeface="Roboto"/>
                <a:sym typeface="Roboto"/>
              </a:rPr>
              <a:t>Malgré ses avantages, le Big Data pose des défis éthiques liés à la confidentialité des données.</a:t>
            </a:r>
          </a:p>
        </p:txBody>
      </p:sp>
      <p:cxnSp>
        <p:nvCxnSpPr>
          <p:cNvPr id="25" name="Google Shape;1784;p29">
            <a:extLst>
              <a:ext uri="{FF2B5EF4-FFF2-40B4-BE49-F238E27FC236}">
                <a16:creationId xmlns:a16="http://schemas.microsoft.com/office/drawing/2014/main" id="{2D39F81E-AB2A-1794-E73B-1187CBDF6E52}"/>
              </a:ext>
            </a:extLst>
          </p:cNvPr>
          <p:cNvCxnSpPr>
            <a:cxnSpLocks/>
          </p:cNvCxnSpPr>
          <p:nvPr/>
        </p:nvCxnSpPr>
        <p:spPr>
          <a:xfrm>
            <a:off x="2728518" y="2006397"/>
            <a:ext cx="435849" cy="241674"/>
          </a:xfrm>
          <a:prstGeom prst="curvedConnector3">
            <a:avLst>
              <a:gd name="adj1" fmla="val 50000"/>
            </a:avLst>
          </a:prstGeom>
          <a:noFill/>
          <a:ln w="9525" cap="flat" cmpd="sng">
            <a:solidFill>
              <a:schemeClr val="accent1"/>
            </a:solidFill>
            <a:prstDash val="solid"/>
            <a:round/>
            <a:headEnd type="none" w="med" len="med"/>
            <a:tailEnd type="oval" w="med" len="med"/>
          </a:ln>
        </p:spPr>
      </p:cxnSp>
      <p:cxnSp>
        <p:nvCxnSpPr>
          <p:cNvPr id="26" name="Google Shape;1785;p29">
            <a:extLst>
              <a:ext uri="{FF2B5EF4-FFF2-40B4-BE49-F238E27FC236}">
                <a16:creationId xmlns:a16="http://schemas.microsoft.com/office/drawing/2014/main" id="{BF5EC5F2-76CD-D19F-949D-F5DF8C1D7C59}"/>
              </a:ext>
            </a:extLst>
          </p:cNvPr>
          <p:cNvCxnSpPr>
            <a:cxnSpLocks/>
          </p:cNvCxnSpPr>
          <p:nvPr/>
        </p:nvCxnSpPr>
        <p:spPr>
          <a:xfrm flipV="1">
            <a:off x="2531577" y="3145790"/>
            <a:ext cx="516118" cy="381455"/>
          </a:xfrm>
          <a:prstGeom prst="curvedConnector3">
            <a:avLst>
              <a:gd name="adj1" fmla="val 50000"/>
            </a:avLst>
          </a:prstGeom>
          <a:noFill/>
          <a:ln w="9525" cap="flat" cmpd="sng">
            <a:solidFill>
              <a:schemeClr val="accent3"/>
            </a:solidFill>
            <a:prstDash val="solid"/>
            <a:round/>
            <a:headEnd type="none" w="med" len="med"/>
            <a:tailEnd type="oval" w="med" len="med"/>
          </a:ln>
        </p:spPr>
      </p:cxnSp>
      <p:cxnSp>
        <p:nvCxnSpPr>
          <p:cNvPr id="28" name="Google Shape;1788;p29">
            <a:extLst>
              <a:ext uri="{FF2B5EF4-FFF2-40B4-BE49-F238E27FC236}">
                <a16:creationId xmlns:a16="http://schemas.microsoft.com/office/drawing/2014/main" id="{8A71DD92-EE4F-2AE7-68EC-B5A0719F99F7}"/>
              </a:ext>
            </a:extLst>
          </p:cNvPr>
          <p:cNvCxnSpPr>
            <a:cxnSpLocks/>
          </p:cNvCxnSpPr>
          <p:nvPr/>
        </p:nvCxnSpPr>
        <p:spPr>
          <a:xfrm rot="10800000">
            <a:off x="5928345" y="2174396"/>
            <a:ext cx="832080" cy="219079"/>
          </a:xfrm>
          <a:prstGeom prst="curvedConnector3">
            <a:avLst>
              <a:gd name="adj1" fmla="val 50000"/>
            </a:avLst>
          </a:prstGeom>
          <a:noFill/>
          <a:ln w="9525" cap="flat" cmpd="sng">
            <a:solidFill>
              <a:schemeClr val="accent4"/>
            </a:solidFill>
            <a:prstDash val="solid"/>
            <a:round/>
            <a:headEnd type="none" w="med" len="med"/>
            <a:tailEnd type="oval" w="med" len="med"/>
          </a:ln>
        </p:spPr>
      </p:cxnSp>
      <p:pic>
        <p:nvPicPr>
          <p:cNvPr id="59" name="Graphic 58">
            <a:extLst>
              <a:ext uri="{FF2B5EF4-FFF2-40B4-BE49-F238E27FC236}">
                <a16:creationId xmlns:a16="http://schemas.microsoft.com/office/drawing/2014/main" id="{CA2708A1-171D-6A6E-CED4-4186A95A7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23" y="1320434"/>
            <a:ext cx="2873353" cy="2676153"/>
          </a:xfrm>
          <a:prstGeom prst="rect">
            <a:avLst/>
          </a:prstGeom>
        </p:spPr>
      </p:pic>
      <p:sp>
        <p:nvSpPr>
          <p:cNvPr id="3" name="Espace réservé du numéro de diapositive 2">
            <a:extLst>
              <a:ext uri="{FF2B5EF4-FFF2-40B4-BE49-F238E27FC236}">
                <a16:creationId xmlns:a16="http://schemas.microsoft.com/office/drawing/2014/main" id="{E4DC74BD-2120-965B-5DAD-FED142DD0E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dirty="0"/>
          </a:p>
        </p:txBody>
      </p:sp>
    </p:spTree>
    <p:extLst>
      <p:ext uri="{BB962C8B-B14F-4D97-AF65-F5344CB8AC3E}">
        <p14:creationId xmlns:p14="http://schemas.microsoft.com/office/powerpoint/2010/main" val="12139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nodePh="1">
                                  <p:stCondLst>
                                    <p:cond delay="0"/>
                                  </p:stCondLst>
                                  <p:endCondLst>
                                    <p:cond evt="begin" delay="0">
                                      <p:tn val="40"/>
                                    </p:cond>
                                  </p:end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nodePh="1">
                                  <p:stCondLst>
                                    <p:cond delay="0"/>
                                  </p:stCondLst>
                                  <p:endCondLst>
                                    <p:cond evt="begin" delay="0">
                                      <p:tn val="50"/>
                                    </p:cond>
                                  </p:end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nodePh="1">
                                  <p:stCondLst>
                                    <p:cond delay="0"/>
                                  </p:stCondLst>
                                  <p:endCondLst>
                                    <p:cond evt="begin" delay="0">
                                      <p:tn val="55"/>
                                    </p:cond>
                                  </p:end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grpId="0" nodeType="withEffect" nodePh="1">
                                  <p:stCondLst>
                                    <p:cond delay="0"/>
                                  </p:stCondLst>
                                  <p:endCondLst>
                                    <p:cond evt="begin" delay="0">
                                      <p:tn val="65"/>
                                    </p:cond>
                                  </p:end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nodePh="1">
                                  <p:stCondLst>
                                    <p:cond delay="0"/>
                                  </p:stCondLst>
                                  <p:endCondLst>
                                    <p:cond evt="begin" delay="0">
                                      <p:tn val="70"/>
                                    </p:cond>
                                  </p:end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nodePh="1">
                                  <p:stCondLst>
                                    <p:cond delay="0"/>
                                  </p:stCondLst>
                                  <p:endCondLst>
                                    <p:cond evt="begin" delay="0">
                                      <p:tn val="80"/>
                                    </p:cond>
                                  </p:end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Effect transition="in" filter="fade">
                                      <p:cBhvr>
                                        <p:cTn id="89" dur="500"/>
                                        <p:tgtEl>
                                          <p:spTgt spid="19"/>
                                        </p:tgtEl>
                                      </p:cBhvr>
                                    </p:animEffect>
                                  </p:childTnLst>
                                </p:cTn>
                              </p:par>
                              <p:par>
                                <p:cTn id="90" presetID="53" presetClass="entr" presetSubtype="16" fill="hold" grpId="0" nodeType="withEffect" nodePh="1">
                                  <p:stCondLst>
                                    <p:cond delay="0"/>
                                  </p:stCondLst>
                                  <p:endCondLst>
                                    <p:cond evt="begin" delay="0">
                                      <p:tn val="90"/>
                                    </p:cond>
                                  </p:end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 calcmode="lin" valueType="num">
                                      <p:cBhvr>
                                        <p:cTn id="97" dur="500" fill="hold"/>
                                        <p:tgtEl>
                                          <p:spTgt spid="59"/>
                                        </p:tgtEl>
                                        <p:attrNameLst>
                                          <p:attrName>ppt_w</p:attrName>
                                        </p:attrNameLst>
                                      </p:cBhvr>
                                      <p:tavLst>
                                        <p:tav tm="0">
                                          <p:val>
                                            <p:fltVal val="0"/>
                                          </p:val>
                                        </p:tav>
                                        <p:tav tm="100000">
                                          <p:val>
                                            <p:strVal val="#ppt_w"/>
                                          </p:val>
                                        </p:tav>
                                      </p:tavLst>
                                    </p:anim>
                                    <p:anim calcmode="lin" valueType="num">
                                      <p:cBhvr>
                                        <p:cTn id="98" dur="500" fill="hold"/>
                                        <p:tgtEl>
                                          <p:spTgt spid="59"/>
                                        </p:tgtEl>
                                        <p:attrNameLst>
                                          <p:attrName>ppt_h</p:attrName>
                                        </p:attrNameLst>
                                      </p:cBhvr>
                                      <p:tavLst>
                                        <p:tav tm="0">
                                          <p:val>
                                            <p:fltVal val="0"/>
                                          </p:val>
                                        </p:tav>
                                        <p:tav tm="100000">
                                          <p:val>
                                            <p:strVal val="#ppt_h"/>
                                          </p:val>
                                        </p:tav>
                                      </p:tavLst>
                                    </p:anim>
                                    <p:animEffect transition="in" filter="fad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additive="base">
                                        <p:cTn id="104" dur="500" fill="hold"/>
                                        <p:tgtEl>
                                          <p:spTgt spid="21"/>
                                        </p:tgtEl>
                                        <p:attrNameLst>
                                          <p:attrName>ppt_x</p:attrName>
                                        </p:attrNameLst>
                                      </p:cBhvr>
                                      <p:tavLst>
                                        <p:tav tm="0">
                                          <p:val>
                                            <p:strVal val="#ppt_x"/>
                                          </p:val>
                                        </p:tav>
                                        <p:tav tm="100000">
                                          <p:val>
                                            <p:strVal val="#ppt_x"/>
                                          </p:val>
                                        </p:tav>
                                      </p:tavLst>
                                    </p:anim>
                                    <p:anim calcmode="lin" valueType="num">
                                      <p:cBhvr additive="base">
                                        <p:cTn id="105" dur="500" fill="hold"/>
                                        <p:tgtEl>
                                          <p:spTgt spid="21"/>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ppt_x"/>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23"/>
                                        </p:tgtEl>
                                        <p:attrNameLst>
                                          <p:attrName>style.visibility</p:attrName>
                                        </p:attrNameLst>
                                      </p:cBhvr>
                                      <p:to>
                                        <p:strVal val="visible"/>
                                      </p:to>
                                    </p:set>
                                    <p:anim calcmode="lin" valueType="num">
                                      <p:cBhvr additive="base">
                                        <p:cTn id="114" dur="500" fill="hold"/>
                                        <p:tgtEl>
                                          <p:spTgt spid="23"/>
                                        </p:tgtEl>
                                        <p:attrNameLst>
                                          <p:attrName>ppt_x</p:attrName>
                                        </p:attrNameLst>
                                      </p:cBhvr>
                                      <p:tavLst>
                                        <p:tav tm="0">
                                          <p:val>
                                            <p:strVal val="#ppt_x"/>
                                          </p:val>
                                        </p:tav>
                                        <p:tav tm="100000">
                                          <p:val>
                                            <p:strVal val="#ppt_x"/>
                                          </p:val>
                                        </p:tav>
                                      </p:tavLst>
                                    </p:anim>
                                    <p:anim calcmode="lin" valueType="num">
                                      <p:cBhvr additive="base">
                                        <p:cTn id="115" dur="500" fill="hold"/>
                                        <p:tgtEl>
                                          <p:spTgt spid="23"/>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fill="hold"/>
                                        <p:tgtEl>
                                          <p:spTgt spid="26"/>
                                        </p:tgtEl>
                                        <p:attrNameLst>
                                          <p:attrName>ppt_x</p:attrName>
                                        </p:attrNameLst>
                                      </p:cBhvr>
                                      <p:tavLst>
                                        <p:tav tm="0">
                                          <p:val>
                                            <p:strVal val="#ppt_x"/>
                                          </p:val>
                                        </p:tav>
                                        <p:tav tm="100000">
                                          <p:val>
                                            <p:strVal val="#ppt_x"/>
                                          </p:val>
                                        </p:tav>
                                      </p:tavLst>
                                    </p:anim>
                                    <p:anim calcmode="lin" valueType="num">
                                      <p:cBhvr additive="base">
                                        <p:cTn id="1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ppt_x"/>
                                          </p:val>
                                        </p:tav>
                                        <p:tav tm="100000">
                                          <p:val>
                                            <p:strVal val="#ppt_x"/>
                                          </p:val>
                                        </p:tav>
                                      </p:tavLst>
                                    </p:anim>
                                    <p:anim calcmode="lin" valueType="num">
                                      <p:cBhvr additive="base">
                                        <p:cTn id="125" dur="500" fill="hold"/>
                                        <p:tgtEl>
                                          <p:spTgt spid="24"/>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28"/>
                                        </p:tgtEl>
                                        <p:attrNameLst>
                                          <p:attrName>style.visibility</p:attrName>
                                        </p:attrNameLst>
                                      </p:cBhvr>
                                      <p:to>
                                        <p:strVal val="visible"/>
                                      </p:to>
                                    </p:set>
                                    <p:anim calcmode="lin" valueType="num">
                                      <p:cBhvr additive="base">
                                        <p:cTn id="128" dur="500" fill="hold"/>
                                        <p:tgtEl>
                                          <p:spTgt spid="28"/>
                                        </p:tgtEl>
                                        <p:attrNameLst>
                                          <p:attrName>ppt_x</p:attrName>
                                        </p:attrNameLst>
                                      </p:cBhvr>
                                      <p:tavLst>
                                        <p:tav tm="0">
                                          <p:val>
                                            <p:strVal val="#ppt_x"/>
                                          </p:val>
                                        </p:tav>
                                        <p:tav tm="100000">
                                          <p:val>
                                            <p:strVal val="#ppt_x"/>
                                          </p:val>
                                        </p:tav>
                                      </p:tavLst>
                                    </p:anim>
                                    <p:anim calcmode="lin" valueType="num">
                                      <p:cBhvr additive="base">
                                        <p:cTn id="12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animBg="1"/>
      <p:bldP spid="20" grpId="0"/>
      <p:bldP spid="21"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F344-17A9-4472-CD4E-72508E6958D7}"/>
              </a:ext>
            </a:extLst>
          </p:cNvPr>
          <p:cNvSpPr>
            <a:spLocks noGrp="1"/>
          </p:cNvSpPr>
          <p:nvPr>
            <p:ph type="title"/>
          </p:nvPr>
        </p:nvSpPr>
        <p:spPr/>
        <p:txBody>
          <a:bodyPr/>
          <a:lstStyle/>
          <a:p>
            <a:pPr algn="ctr"/>
            <a:r>
              <a:rPr lang="fr-FR" sz="3000" dirty="0">
                <a:latin typeface="Fira Sans "/>
              </a:rPr>
              <a:t>Bibliographie</a:t>
            </a:r>
          </a:p>
        </p:txBody>
      </p:sp>
      <p:sp>
        <p:nvSpPr>
          <p:cNvPr id="3" name="Text Placeholder 2">
            <a:extLst>
              <a:ext uri="{FF2B5EF4-FFF2-40B4-BE49-F238E27FC236}">
                <a16:creationId xmlns:a16="http://schemas.microsoft.com/office/drawing/2014/main" id="{D904FFF5-3EA8-024E-47CF-B809CD17920C}"/>
              </a:ext>
            </a:extLst>
          </p:cNvPr>
          <p:cNvSpPr>
            <a:spLocks noGrp="1"/>
          </p:cNvSpPr>
          <p:nvPr>
            <p:ph type="body" idx="1"/>
          </p:nvPr>
        </p:nvSpPr>
        <p:spPr>
          <a:xfrm>
            <a:off x="311700" y="1152474"/>
            <a:ext cx="8520600" cy="3789639"/>
          </a:xfrm>
        </p:spPr>
        <p:txBody>
          <a:bodyPr/>
          <a:lstStyle/>
          <a:p>
            <a:r>
              <a:rPr lang="fr-FR" dirty="0">
                <a:hlinkClick r:id="rId2"/>
              </a:rPr>
              <a:t>https://www.kaggle.com/</a:t>
            </a:r>
            <a:endParaRPr lang="fr-FR" dirty="0"/>
          </a:p>
          <a:p>
            <a:endParaRPr lang="fr-FR" dirty="0"/>
          </a:p>
          <a:p>
            <a:r>
              <a:rPr lang="fr-FR" dirty="0"/>
              <a:t>https://hub.docker.com/</a:t>
            </a:r>
          </a:p>
          <a:p>
            <a:pPr marL="114300" indent="0">
              <a:buNone/>
            </a:pPr>
            <a:endParaRPr lang="fr-FR" dirty="0"/>
          </a:p>
          <a:p>
            <a:r>
              <a:rPr lang="fr-FR" dirty="0"/>
              <a:t>https://www.mongodb.com/products/platform/atlas-database</a:t>
            </a:r>
          </a:p>
          <a:p>
            <a:pPr marL="114300" indent="0">
              <a:buNone/>
            </a:pPr>
            <a:endParaRPr lang="fr-FR" dirty="0"/>
          </a:p>
          <a:p>
            <a:r>
              <a:rPr lang="fr-FR" dirty="0">
                <a:hlinkClick r:id="rId3"/>
              </a:rPr>
              <a:t>https://spark.apache.org/docs/latest/api/python/reference/index.html</a:t>
            </a:r>
            <a:endParaRPr lang="fr-FR" dirty="0"/>
          </a:p>
          <a:p>
            <a:pPr marL="114300" indent="0">
              <a:buNone/>
            </a:pPr>
            <a:endParaRPr lang="fr-FR" dirty="0"/>
          </a:p>
          <a:p>
            <a:r>
              <a:rPr lang="fr-FR" dirty="0"/>
              <a:t>Livre  ‘’</a:t>
            </a:r>
            <a:r>
              <a:rPr lang="en-US" b="1" dirty="0"/>
              <a:t>Learning Apache Spark with Python</a:t>
            </a:r>
            <a:r>
              <a:rPr lang="en-US" dirty="0"/>
              <a:t>”  </a:t>
            </a:r>
            <a:r>
              <a:rPr lang="en-US" b="1" dirty="0" err="1"/>
              <a:t>Wenqiang</a:t>
            </a:r>
            <a:r>
              <a:rPr lang="en-US" b="1" dirty="0"/>
              <a:t> Feng  2021</a:t>
            </a:r>
            <a:endParaRPr lang="fr-FR" b="1" dirty="0"/>
          </a:p>
          <a:p>
            <a:pPr marL="114300" indent="0">
              <a:buNone/>
            </a:pPr>
            <a:endParaRPr lang="fr-FR" dirty="0"/>
          </a:p>
          <a:p>
            <a:pPr marL="11430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F14430E6-7380-7311-8BE9-D40679A3CF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dirty="0"/>
          </a:p>
        </p:txBody>
      </p:sp>
    </p:spTree>
    <p:extLst>
      <p:ext uri="{BB962C8B-B14F-4D97-AF65-F5344CB8AC3E}">
        <p14:creationId xmlns:p14="http://schemas.microsoft.com/office/powerpoint/2010/main" val="365637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62DF-4EC3-95C1-163D-7ECC7ADD3FC6}"/>
              </a:ext>
            </a:extLst>
          </p:cNvPr>
          <p:cNvSpPr>
            <a:spLocks noGrp="1"/>
          </p:cNvSpPr>
          <p:nvPr>
            <p:ph type="title"/>
          </p:nvPr>
        </p:nvSpPr>
        <p:spPr/>
        <p:txBody>
          <a:bodyPr/>
          <a:lstStyle/>
          <a:p>
            <a:r>
              <a:rPr lang="fr-FR" dirty="0"/>
              <a:t>Merci pour votre attention</a:t>
            </a:r>
            <a:br>
              <a:rPr lang="fr-FR" dirty="0"/>
            </a:br>
            <a:endParaRPr lang="fr-FR" dirty="0"/>
          </a:p>
        </p:txBody>
      </p:sp>
      <p:sp>
        <p:nvSpPr>
          <p:cNvPr id="3" name="Espace réservé du numéro de diapositive 2">
            <a:extLst>
              <a:ext uri="{FF2B5EF4-FFF2-40B4-BE49-F238E27FC236}">
                <a16:creationId xmlns:a16="http://schemas.microsoft.com/office/drawing/2014/main" id="{67D401E4-BAD3-5805-F02B-4FB2D97A2F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dirty="0"/>
          </a:p>
        </p:txBody>
      </p:sp>
    </p:spTree>
    <p:extLst>
      <p:ext uri="{BB962C8B-B14F-4D97-AF65-F5344CB8AC3E}">
        <p14:creationId xmlns:p14="http://schemas.microsoft.com/office/powerpoint/2010/main" val="37905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6">
            <a:extLst>
              <a:ext uri="{FF2B5EF4-FFF2-40B4-BE49-F238E27FC236}">
                <a16:creationId xmlns:a16="http://schemas.microsoft.com/office/drawing/2014/main" id="{DB42FD41-DD9F-128F-58EF-6FDC9994D7DC}"/>
              </a:ext>
            </a:extLst>
          </p:cNvPr>
          <p:cNvSpPr>
            <a:spLocks noChangeArrowheads="1"/>
          </p:cNvSpPr>
          <p:nvPr/>
        </p:nvSpPr>
        <p:spPr bwMode="ltGray">
          <a:xfrm rot="5400000">
            <a:off x="-2165350" y="346075"/>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fr-FR">
              <a:latin typeface="Arial" charset="0"/>
              <a:cs typeface="Arial" charset="0"/>
            </a:endParaRPr>
          </a:p>
        </p:txBody>
      </p:sp>
      <p:sp>
        <p:nvSpPr>
          <p:cNvPr id="3" name="AutoShape 48">
            <a:extLst>
              <a:ext uri="{FF2B5EF4-FFF2-40B4-BE49-F238E27FC236}">
                <a16:creationId xmlns:a16="http://schemas.microsoft.com/office/drawing/2014/main" id="{B6D79917-D1F6-D688-E30A-34C2D8C1056F}"/>
              </a:ext>
            </a:extLst>
          </p:cNvPr>
          <p:cNvSpPr>
            <a:spLocks noChangeArrowheads="1"/>
          </p:cNvSpPr>
          <p:nvPr/>
        </p:nvSpPr>
        <p:spPr bwMode="gray">
          <a:xfrm>
            <a:off x="1666874" y="4525963"/>
            <a:ext cx="718321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fr-FR" sz="2000" b="1" dirty="0">
                <a:latin typeface="Fira Sans "/>
              </a:rPr>
              <a:t>Conclusion</a:t>
            </a:r>
          </a:p>
        </p:txBody>
      </p:sp>
      <p:sp>
        <p:nvSpPr>
          <p:cNvPr id="4" name="AutoShape 49">
            <a:extLst>
              <a:ext uri="{FF2B5EF4-FFF2-40B4-BE49-F238E27FC236}">
                <a16:creationId xmlns:a16="http://schemas.microsoft.com/office/drawing/2014/main" id="{5120821E-174E-E88E-DE6F-5C74213B361E}"/>
              </a:ext>
            </a:extLst>
          </p:cNvPr>
          <p:cNvSpPr>
            <a:spLocks noChangeArrowheads="1"/>
          </p:cNvSpPr>
          <p:nvPr/>
        </p:nvSpPr>
        <p:spPr bwMode="gray">
          <a:xfrm>
            <a:off x="2310902" y="3665275"/>
            <a:ext cx="6539182" cy="683768"/>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fr-FR" sz="2000" b="1" dirty="0">
                <a:latin typeface="Fira Sans "/>
              </a:rPr>
              <a:t>Cas d'étude </a:t>
            </a:r>
          </a:p>
        </p:txBody>
      </p:sp>
      <p:sp>
        <p:nvSpPr>
          <p:cNvPr id="6" name="AutoShape 51">
            <a:extLst>
              <a:ext uri="{FF2B5EF4-FFF2-40B4-BE49-F238E27FC236}">
                <a16:creationId xmlns:a16="http://schemas.microsoft.com/office/drawing/2014/main" id="{4FAC0997-BD12-F07C-7C35-6770EF0CA69D}"/>
              </a:ext>
            </a:extLst>
          </p:cNvPr>
          <p:cNvSpPr>
            <a:spLocks noChangeArrowheads="1"/>
          </p:cNvSpPr>
          <p:nvPr/>
        </p:nvSpPr>
        <p:spPr bwMode="gray">
          <a:xfrm>
            <a:off x="2589281" y="1890063"/>
            <a:ext cx="6260803" cy="70853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lgn="ctr" eaLnBrk="1" hangingPunct="1"/>
            <a:r>
              <a:rPr lang="fr-FR" altLang="fr-FR" sz="2000" b="1" dirty="0">
                <a:solidFill>
                  <a:srgbClr val="000000"/>
                </a:solidFill>
                <a:latin typeface="Fira Sans "/>
                <a:cs typeface="Arial"/>
              </a:rPr>
              <a:t>Les 3V du Big Data appliqués à la santé </a:t>
            </a:r>
          </a:p>
        </p:txBody>
      </p:sp>
      <p:sp>
        <p:nvSpPr>
          <p:cNvPr id="7" name="AutoShape 52">
            <a:extLst>
              <a:ext uri="{FF2B5EF4-FFF2-40B4-BE49-F238E27FC236}">
                <a16:creationId xmlns:a16="http://schemas.microsoft.com/office/drawing/2014/main" id="{48C654C6-9314-BAEC-0632-2AEAE78C090D}"/>
              </a:ext>
            </a:extLst>
          </p:cNvPr>
          <p:cNvSpPr>
            <a:spLocks noChangeArrowheads="1"/>
          </p:cNvSpPr>
          <p:nvPr/>
        </p:nvSpPr>
        <p:spPr bwMode="gray">
          <a:xfrm>
            <a:off x="1536699" y="247650"/>
            <a:ext cx="7313385" cy="579524"/>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 sz="2000" b="1" dirty="0">
                <a:solidFill>
                  <a:srgbClr val="000000"/>
                </a:solidFill>
                <a:latin typeface="Fira Sans "/>
                <a:ea typeface="Roboto" panose="02000000000000000000" pitchFamily="2" charset="0"/>
                <a:cs typeface="Roboto" panose="02000000000000000000" pitchFamily="2" charset="0"/>
                <a:sym typeface="Fira Sans Extra Condensed"/>
              </a:rPr>
              <a:t>Introduction</a:t>
            </a:r>
            <a:endParaRPr lang="en-US" altLang="fr-FR" sz="2000" b="1" dirty="0">
              <a:latin typeface="Fira Sans "/>
              <a:ea typeface="Roboto" panose="02000000000000000000" pitchFamily="2" charset="0"/>
              <a:cs typeface="Roboto" panose="02000000000000000000" pitchFamily="2" charset="0"/>
            </a:endParaRPr>
          </a:p>
        </p:txBody>
      </p:sp>
      <p:sp>
        <p:nvSpPr>
          <p:cNvPr id="15" name="AutoShape 52">
            <a:extLst>
              <a:ext uri="{FF2B5EF4-FFF2-40B4-BE49-F238E27FC236}">
                <a16:creationId xmlns:a16="http://schemas.microsoft.com/office/drawing/2014/main" id="{5B4A0AEA-B997-CC26-5762-00A702E2523E}"/>
              </a:ext>
            </a:extLst>
          </p:cNvPr>
          <p:cNvSpPr>
            <a:spLocks noChangeArrowheads="1"/>
          </p:cNvSpPr>
          <p:nvPr/>
        </p:nvSpPr>
        <p:spPr bwMode="gray">
          <a:xfrm>
            <a:off x="2290848" y="957710"/>
            <a:ext cx="6559237" cy="738796"/>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fr-FR" altLang="fr-FR" sz="2400" b="1" dirty="0">
              <a:latin typeface="Constantia" panose="02030602050306030303" pitchFamily="18" charset="0"/>
            </a:endParaRPr>
          </a:p>
          <a:p>
            <a:pPr algn="ctr"/>
            <a:r>
              <a:rPr lang="fr-FR" altLang="fr-FR" sz="2000" b="1" dirty="0">
                <a:latin typeface="Fira Sans "/>
              </a:rPr>
              <a:t>L'importance du Big Data dans le domaine de la santé</a:t>
            </a:r>
          </a:p>
          <a:p>
            <a:pPr algn="ctr"/>
            <a:endParaRPr lang="fr-FR" altLang="fr-FR" sz="2400" b="1" dirty="0">
              <a:latin typeface="Constantia" panose="02030602050306030303" pitchFamily="18" charset="0"/>
            </a:endParaRPr>
          </a:p>
        </p:txBody>
      </p:sp>
      <p:grpSp>
        <p:nvGrpSpPr>
          <p:cNvPr id="16" name="Group 67">
            <a:extLst>
              <a:ext uri="{FF2B5EF4-FFF2-40B4-BE49-F238E27FC236}">
                <a16:creationId xmlns:a16="http://schemas.microsoft.com/office/drawing/2014/main" id="{FA7B9C52-B265-E589-A138-E3BD47F02801}"/>
              </a:ext>
            </a:extLst>
          </p:cNvPr>
          <p:cNvGrpSpPr>
            <a:grpSpLocks/>
          </p:cNvGrpSpPr>
          <p:nvPr/>
        </p:nvGrpSpPr>
        <p:grpSpPr bwMode="auto">
          <a:xfrm>
            <a:off x="1950427" y="1151983"/>
            <a:ext cx="381000" cy="381000"/>
            <a:chOff x="2078" y="1680"/>
            <a:chExt cx="1615" cy="1615"/>
          </a:xfrm>
        </p:grpSpPr>
        <p:sp>
          <p:nvSpPr>
            <p:cNvPr id="17" name="Oval 68">
              <a:extLst>
                <a:ext uri="{FF2B5EF4-FFF2-40B4-BE49-F238E27FC236}">
                  <a16:creationId xmlns:a16="http://schemas.microsoft.com/office/drawing/2014/main" id="{7452F121-2EC5-8877-EC50-C859FBCEEF6F}"/>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8" name="Oval 69">
              <a:extLst>
                <a:ext uri="{FF2B5EF4-FFF2-40B4-BE49-F238E27FC236}">
                  <a16:creationId xmlns:a16="http://schemas.microsoft.com/office/drawing/2014/main" id="{A4449CAF-3687-35D0-76D3-43CF9A81BCD2}"/>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9" name="Oval 70">
              <a:extLst>
                <a:ext uri="{FF2B5EF4-FFF2-40B4-BE49-F238E27FC236}">
                  <a16:creationId xmlns:a16="http://schemas.microsoft.com/office/drawing/2014/main" id="{07D16811-E459-79A9-C956-CB1B9C20B556}"/>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20" name="Oval 71">
              <a:extLst>
                <a:ext uri="{FF2B5EF4-FFF2-40B4-BE49-F238E27FC236}">
                  <a16:creationId xmlns:a16="http://schemas.microsoft.com/office/drawing/2014/main" id="{55FF28C7-5C78-3D12-D436-47E655EC81CB}"/>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1" name="Oval 72">
              <a:extLst>
                <a:ext uri="{FF2B5EF4-FFF2-40B4-BE49-F238E27FC236}">
                  <a16:creationId xmlns:a16="http://schemas.microsoft.com/office/drawing/2014/main" id="{2FF9943E-D6F9-24F9-6DC6-B71B988CC59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22" name="Oval 73">
              <a:extLst>
                <a:ext uri="{FF2B5EF4-FFF2-40B4-BE49-F238E27FC236}">
                  <a16:creationId xmlns:a16="http://schemas.microsoft.com/office/drawing/2014/main" id="{D3049E49-069A-BDFE-F9BB-26DB4932AC25}"/>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sp>
        <p:nvSpPr>
          <p:cNvPr id="23" name="AutoShape 48">
            <a:extLst>
              <a:ext uri="{FF2B5EF4-FFF2-40B4-BE49-F238E27FC236}">
                <a16:creationId xmlns:a16="http://schemas.microsoft.com/office/drawing/2014/main" id="{BC33605A-133C-3D1F-C76F-F5A4FA56C3D4}"/>
              </a:ext>
            </a:extLst>
          </p:cNvPr>
          <p:cNvSpPr>
            <a:spLocks noChangeArrowheads="1"/>
          </p:cNvSpPr>
          <p:nvPr/>
        </p:nvSpPr>
        <p:spPr bwMode="gray">
          <a:xfrm>
            <a:off x="2605654" y="2772569"/>
            <a:ext cx="6244430" cy="742903"/>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fr-FR" altLang="fr-FR" sz="2000" b="1" dirty="0">
                <a:latin typeface="Fira Sans "/>
              </a:rPr>
              <a:t>Défis et opportunités de Big Data dans la santé </a:t>
            </a:r>
          </a:p>
        </p:txBody>
      </p:sp>
      <p:sp>
        <p:nvSpPr>
          <p:cNvPr id="24" name="TextBox 23">
            <a:extLst>
              <a:ext uri="{FF2B5EF4-FFF2-40B4-BE49-F238E27FC236}">
                <a16:creationId xmlns:a16="http://schemas.microsoft.com/office/drawing/2014/main" id="{67D59684-0C47-916D-BFC8-54E81CE1B1E2}"/>
              </a:ext>
            </a:extLst>
          </p:cNvPr>
          <p:cNvSpPr txBox="1"/>
          <p:nvPr/>
        </p:nvSpPr>
        <p:spPr>
          <a:xfrm>
            <a:off x="446053" y="2316669"/>
            <a:ext cx="1570504" cy="769441"/>
          </a:xfrm>
          <a:prstGeom prst="rect">
            <a:avLst/>
          </a:prstGeom>
          <a:noFill/>
        </p:spPr>
        <p:txBody>
          <a:bodyPr wrap="square" rtlCol="0">
            <a:spAutoFit/>
          </a:bodyPr>
          <a:lstStyle/>
          <a:p>
            <a:r>
              <a:rPr lang="fr-FR" sz="4400" i="1" dirty="0">
                <a:latin typeface="Fira Sans Extra Condensed" panose="020B0503050000020004" pitchFamily="34" charset="0"/>
              </a:rPr>
              <a:t>Plan</a:t>
            </a:r>
          </a:p>
        </p:txBody>
      </p:sp>
      <p:grpSp>
        <p:nvGrpSpPr>
          <p:cNvPr id="25" name="Group 67">
            <a:extLst>
              <a:ext uri="{FF2B5EF4-FFF2-40B4-BE49-F238E27FC236}">
                <a16:creationId xmlns:a16="http://schemas.microsoft.com/office/drawing/2014/main" id="{14B97941-5265-DF56-49D3-C203ACD483F6}"/>
              </a:ext>
            </a:extLst>
          </p:cNvPr>
          <p:cNvGrpSpPr>
            <a:grpSpLocks/>
          </p:cNvGrpSpPr>
          <p:nvPr/>
        </p:nvGrpSpPr>
        <p:grpSpPr bwMode="auto">
          <a:xfrm>
            <a:off x="1370707" y="4599781"/>
            <a:ext cx="381000" cy="381000"/>
            <a:chOff x="2078" y="1680"/>
            <a:chExt cx="1615" cy="1615"/>
          </a:xfrm>
        </p:grpSpPr>
        <p:sp>
          <p:nvSpPr>
            <p:cNvPr id="26" name="Oval 68">
              <a:extLst>
                <a:ext uri="{FF2B5EF4-FFF2-40B4-BE49-F238E27FC236}">
                  <a16:creationId xmlns:a16="http://schemas.microsoft.com/office/drawing/2014/main" id="{23338C65-06DA-CFCE-EF01-9949F9538AA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7" name="Oval 69">
              <a:extLst>
                <a:ext uri="{FF2B5EF4-FFF2-40B4-BE49-F238E27FC236}">
                  <a16:creationId xmlns:a16="http://schemas.microsoft.com/office/drawing/2014/main" id="{31098F82-61CE-3F55-90A8-439F9CBF2C40}"/>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8" name="Oval 70">
              <a:extLst>
                <a:ext uri="{FF2B5EF4-FFF2-40B4-BE49-F238E27FC236}">
                  <a16:creationId xmlns:a16="http://schemas.microsoft.com/office/drawing/2014/main" id="{095D9C78-0127-0C16-A13E-05C8A2E773CE}"/>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29" name="Oval 71">
              <a:extLst>
                <a:ext uri="{FF2B5EF4-FFF2-40B4-BE49-F238E27FC236}">
                  <a16:creationId xmlns:a16="http://schemas.microsoft.com/office/drawing/2014/main" id="{21D28D47-000E-B71B-66A6-3DE0233D93D1}"/>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30" name="Oval 72">
              <a:extLst>
                <a:ext uri="{FF2B5EF4-FFF2-40B4-BE49-F238E27FC236}">
                  <a16:creationId xmlns:a16="http://schemas.microsoft.com/office/drawing/2014/main" id="{2DC54E5B-CCD9-ED81-3839-17365F36DA29}"/>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31" name="Oval 73">
              <a:extLst>
                <a:ext uri="{FF2B5EF4-FFF2-40B4-BE49-F238E27FC236}">
                  <a16:creationId xmlns:a16="http://schemas.microsoft.com/office/drawing/2014/main" id="{F0F03844-A246-1EA5-5529-2648F3B4C12F}"/>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grpSp>
        <p:nvGrpSpPr>
          <p:cNvPr id="32" name="Group 67">
            <a:extLst>
              <a:ext uri="{FF2B5EF4-FFF2-40B4-BE49-F238E27FC236}">
                <a16:creationId xmlns:a16="http://schemas.microsoft.com/office/drawing/2014/main" id="{20309471-EB3B-F130-E08B-2D32E9594651}"/>
              </a:ext>
            </a:extLst>
          </p:cNvPr>
          <p:cNvGrpSpPr>
            <a:grpSpLocks/>
          </p:cNvGrpSpPr>
          <p:nvPr/>
        </p:nvGrpSpPr>
        <p:grpSpPr bwMode="auto">
          <a:xfrm flipV="1">
            <a:off x="2322668" y="2075618"/>
            <a:ext cx="381000" cy="380999"/>
            <a:chOff x="2078" y="1680"/>
            <a:chExt cx="1615" cy="1615"/>
          </a:xfrm>
        </p:grpSpPr>
        <p:sp>
          <p:nvSpPr>
            <p:cNvPr id="33" name="Oval 68">
              <a:extLst>
                <a:ext uri="{FF2B5EF4-FFF2-40B4-BE49-F238E27FC236}">
                  <a16:creationId xmlns:a16="http://schemas.microsoft.com/office/drawing/2014/main" id="{3B016B60-F76A-33BA-B223-FD41D288736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34" name="Oval 69">
              <a:extLst>
                <a:ext uri="{FF2B5EF4-FFF2-40B4-BE49-F238E27FC236}">
                  <a16:creationId xmlns:a16="http://schemas.microsoft.com/office/drawing/2014/main" id="{32A8332B-FEB6-23E5-BC5A-BAC9ABA8A37E}"/>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35" name="Oval 70">
              <a:extLst>
                <a:ext uri="{FF2B5EF4-FFF2-40B4-BE49-F238E27FC236}">
                  <a16:creationId xmlns:a16="http://schemas.microsoft.com/office/drawing/2014/main" id="{8602E253-11FF-613B-B943-DEA985C35632}"/>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36" name="Oval 71">
              <a:extLst>
                <a:ext uri="{FF2B5EF4-FFF2-40B4-BE49-F238E27FC236}">
                  <a16:creationId xmlns:a16="http://schemas.microsoft.com/office/drawing/2014/main" id="{5A8279DE-1C66-7F6B-8F8B-ABD3395DA24A}"/>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37" name="Oval 72">
              <a:extLst>
                <a:ext uri="{FF2B5EF4-FFF2-40B4-BE49-F238E27FC236}">
                  <a16:creationId xmlns:a16="http://schemas.microsoft.com/office/drawing/2014/main" id="{8DC947B7-4FFE-523E-DD36-1D2B0D82920E}"/>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38" name="Oval 73">
              <a:extLst>
                <a:ext uri="{FF2B5EF4-FFF2-40B4-BE49-F238E27FC236}">
                  <a16:creationId xmlns:a16="http://schemas.microsoft.com/office/drawing/2014/main" id="{734DF85D-9773-3BD6-A7C7-A6ED2A0B6C61}"/>
                </a:ext>
              </a:extLst>
            </p:cNvPr>
            <p:cNvSpPr>
              <a:spLocks noChangeArrowheads="1"/>
            </p:cNvSpPr>
            <p:nvPr/>
          </p:nvSpPr>
          <p:spPr bwMode="gray">
            <a:xfrm>
              <a:off x="2335" y="1933"/>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grpSp>
        <p:nvGrpSpPr>
          <p:cNvPr id="39" name="Group 67">
            <a:extLst>
              <a:ext uri="{FF2B5EF4-FFF2-40B4-BE49-F238E27FC236}">
                <a16:creationId xmlns:a16="http://schemas.microsoft.com/office/drawing/2014/main" id="{2B8131AF-D224-50E8-38C3-C3331A29BD8E}"/>
              </a:ext>
            </a:extLst>
          </p:cNvPr>
          <p:cNvGrpSpPr>
            <a:grpSpLocks/>
          </p:cNvGrpSpPr>
          <p:nvPr/>
        </p:nvGrpSpPr>
        <p:grpSpPr bwMode="auto">
          <a:xfrm>
            <a:off x="2045567" y="3759496"/>
            <a:ext cx="381000" cy="381000"/>
            <a:chOff x="2078" y="1680"/>
            <a:chExt cx="1615" cy="1615"/>
          </a:xfrm>
        </p:grpSpPr>
        <p:sp>
          <p:nvSpPr>
            <p:cNvPr id="40" name="Oval 68">
              <a:extLst>
                <a:ext uri="{FF2B5EF4-FFF2-40B4-BE49-F238E27FC236}">
                  <a16:creationId xmlns:a16="http://schemas.microsoft.com/office/drawing/2014/main" id="{3F29AD7A-510A-DBE6-919E-AAE56A98119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41" name="Oval 69">
              <a:extLst>
                <a:ext uri="{FF2B5EF4-FFF2-40B4-BE49-F238E27FC236}">
                  <a16:creationId xmlns:a16="http://schemas.microsoft.com/office/drawing/2014/main" id="{FBDE4617-A210-862F-BFD1-7DCF797910FE}"/>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42" name="Oval 70">
              <a:extLst>
                <a:ext uri="{FF2B5EF4-FFF2-40B4-BE49-F238E27FC236}">
                  <a16:creationId xmlns:a16="http://schemas.microsoft.com/office/drawing/2014/main" id="{69F96C4E-6E15-1F99-E808-F9F62C522557}"/>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43" name="Oval 71">
              <a:extLst>
                <a:ext uri="{FF2B5EF4-FFF2-40B4-BE49-F238E27FC236}">
                  <a16:creationId xmlns:a16="http://schemas.microsoft.com/office/drawing/2014/main" id="{84A64A49-0073-2B30-44BE-315743081AF5}"/>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44" name="Oval 72">
              <a:extLst>
                <a:ext uri="{FF2B5EF4-FFF2-40B4-BE49-F238E27FC236}">
                  <a16:creationId xmlns:a16="http://schemas.microsoft.com/office/drawing/2014/main" id="{4D2841BE-AD73-7B97-912E-A4CD8BBEF3C1}"/>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45" name="Oval 73">
              <a:extLst>
                <a:ext uri="{FF2B5EF4-FFF2-40B4-BE49-F238E27FC236}">
                  <a16:creationId xmlns:a16="http://schemas.microsoft.com/office/drawing/2014/main" id="{36E00ACA-B1C9-0C25-7E4F-32B0BEE31A36}"/>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grpSp>
        <p:nvGrpSpPr>
          <p:cNvPr id="46" name="Group 67">
            <a:extLst>
              <a:ext uri="{FF2B5EF4-FFF2-40B4-BE49-F238E27FC236}">
                <a16:creationId xmlns:a16="http://schemas.microsoft.com/office/drawing/2014/main" id="{6FF79A91-4E29-4570-D4CE-2619C4E74A3C}"/>
              </a:ext>
            </a:extLst>
          </p:cNvPr>
          <p:cNvGrpSpPr>
            <a:grpSpLocks/>
          </p:cNvGrpSpPr>
          <p:nvPr/>
        </p:nvGrpSpPr>
        <p:grpSpPr bwMode="auto">
          <a:xfrm>
            <a:off x="2355123" y="2895610"/>
            <a:ext cx="381000" cy="381000"/>
            <a:chOff x="2078" y="1680"/>
            <a:chExt cx="1615" cy="1615"/>
          </a:xfrm>
        </p:grpSpPr>
        <p:sp>
          <p:nvSpPr>
            <p:cNvPr id="47" name="Oval 68">
              <a:extLst>
                <a:ext uri="{FF2B5EF4-FFF2-40B4-BE49-F238E27FC236}">
                  <a16:creationId xmlns:a16="http://schemas.microsoft.com/office/drawing/2014/main" id="{5F627D38-D890-D673-B062-8FF92271495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48" name="Oval 69">
              <a:extLst>
                <a:ext uri="{FF2B5EF4-FFF2-40B4-BE49-F238E27FC236}">
                  <a16:creationId xmlns:a16="http://schemas.microsoft.com/office/drawing/2014/main" id="{1762D987-36A2-3DC2-C4C1-4FCA980864B3}"/>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49" name="Oval 70">
              <a:extLst>
                <a:ext uri="{FF2B5EF4-FFF2-40B4-BE49-F238E27FC236}">
                  <a16:creationId xmlns:a16="http://schemas.microsoft.com/office/drawing/2014/main" id="{67EDD92B-2007-86E0-464D-F7159753A0F9}"/>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50" name="Oval 71">
              <a:extLst>
                <a:ext uri="{FF2B5EF4-FFF2-40B4-BE49-F238E27FC236}">
                  <a16:creationId xmlns:a16="http://schemas.microsoft.com/office/drawing/2014/main" id="{8482A3B3-90C6-E2AB-4E53-AFAA9B04DA7E}"/>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1" name="Oval 72">
              <a:extLst>
                <a:ext uri="{FF2B5EF4-FFF2-40B4-BE49-F238E27FC236}">
                  <a16:creationId xmlns:a16="http://schemas.microsoft.com/office/drawing/2014/main" id="{4741772E-764A-F5BD-1692-B4E0C27DEC6D}"/>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52" name="Oval 73">
              <a:extLst>
                <a:ext uri="{FF2B5EF4-FFF2-40B4-BE49-F238E27FC236}">
                  <a16:creationId xmlns:a16="http://schemas.microsoft.com/office/drawing/2014/main" id="{22E3B17E-7708-8C32-7EE5-FDBD639EEEE9}"/>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grpSp>
        <p:nvGrpSpPr>
          <p:cNvPr id="53" name="Group 67">
            <a:extLst>
              <a:ext uri="{FF2B5EF4-FFF2-40B4-BE49-F238E27FC236}">
                <a16:creationId xmlns:a16="http://schemas.microsoft.com/office/drawing/2014/main" id="{8B380363-180A-6C92-4810-2C827315F69E}"/>
              </a:ext>
            </a:extLst>
          </p:cNvPr>
          <p:cNvGrpSpPr>
            <a:grpSpLocks/>
          </p:cNvGrpSpPr>
          <p:nvPr/>
        </p:nvGrpSpPr>
        <p:grpSpPr bwMode="auto">
          <a:xfrm>
            <a:off x="1221963" y="319088"/>
            <a:ext cx="381000" cy="381000"/>
            <a:chOff x="2078" y="1680"/>
            <a:chExt cx="1615" cy="1615"/>
          </a:xfrm>
        </p:grpSpPr>
        <p:sp>
          <p:nvSpPr>
            <p:cNvPr id="54" name="Oval 68">
              <a:extLst>
                <a:ext uri="{FF2B5EF4-FFF2-40B4-BE49-F238E27FC236}">
                  <a16:creationId xmlns:a16="http://schemas.microsoft.com/office/drawing/2014/main" id="{AA44EAC0-7152-4B25-01B1-D2612B96CBD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5" name="Oval 69">
              <a:extLst>
                <a:ext uri="{FF2B5EF4-FFF2-40B4-BE49-F238E27FC236}">
                  <a16:creationId xmlns:a16="http://schemas.microsoft.com/office/drawing/2014/main" id="{15257B70-92EB-308B-430C-013CB30C923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6" name="Oval 70">
              <a:extLst>
                <a:ext uri="{FF2B5EF4-FFF2-40B4-BE49-F238E27FC236}">
                  <a16:creationId xmlns:a16="http://schemas.microsoft.com/office/drawing/2014/main" id="{C5D292EF-243C-06B5-14C1-EECC5AF170A4}"/>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fr-FR">
                <a:latin typeface="Arial" charset="0"/>
                <a:cs typeface="Arial" charset="0"/>
              </a:endParaRPr>
            </a:p>
          </p:txBody>
        </p:sp>
        <p:sp>
          <p:nvSpPr>
            <p:cNvPr id="57" name="Oval 71">
              <a:extLst>
                <a:ext uri="{FF2B5EF4-FFF2-40B4-BE49-F238E27FC236}">
                  <a16:creationId xmlns:a16="http://schemas.microsoft.com/office/drawing/2014/main" id="{8F58B375-B3F6-14F3-A1E8-30F522E12C91}"/>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8" name="Oval 72">
              <a:extLst>
                <a:ext uri="{FF2B5EF4-FFF2-40B4-BE49-F238E27FC236}">
                  <a16:creationId xmlns:a16="http://schemas.microsoft.com/office/drawing/2014/main" id="{04848559-7891-8B17-B850-6A21038F447C}"/>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fr-FR">
                <a:latin typeface="Arial" charset="0"/>
                <a:cs typeface="Arial" charset="0"/>
              </a:endParaRPr>
            </a:p>
          </p:txBody>
        </p:sp>
        <p:sp>
          <p:nvSpPr>
            <p:cNvPr id="59" name="Oval 73">
              <a:extLst>
                <a:ext uri="{FF2B5EF4-FFF2-40B4-BE49-F238E27FC236}">
                  <a16:creationId xmlns:a16="http://schemas.microsoft.com/office/drawing/2014/main" id="{59B52F7E-5559-BDD9-89DD-3EEF35AA342B}"/>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dirty="0"/>
            </a:p>
          </p:txBody>
        </p:sp>
      </p:grpSp>
      <p:sp>
        <p:nvSpPr>
          <p:cNvPr id="60" name="Espace réservé du numéro de diapositive 59">
            <a:extLst>
              <a:ext uri="{FF2B5EF4-FFF2-40B4-BE49-F238E27FC236}">
                <a16:creationId xmlns:a16="http://schemas.microsoft.com/office/drawing/2014/main" id="{ABBD5C5C-B116-9831-6E21-AB3DD91C3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Tree>
    <p:extLst>
      <p:ext uri="{BB962C8B-B14F-4D97-AF65-F5344CB8AC3E}">
        <p14:creationId xmlns:p14="http://schemas.microsoft.com/office/powerpoint/2010/main" val="42097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ppt_x"/>
                                          </p:val>
                                        </p:tav>
                                        <p:tav tm="100000">
                                          <p:val>
                                            <p:strVal val="#ppt_x"/>
                                          </p:val>
                                        </p:tav>
                                      </p:tavLst>
                                    </p:anim>
                                    <p:anim calcmode="lin" valueType="num">
                                      <p:cBhvr additive="base">
                                        <p:cTn id="16" dur="500" fill="hold"/>
                                        <p:tgtEl>
                                          <p:spTgt spid="53"/>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ppt_x"/>
                                          </p:val>
                                        </p:tav>
                                        <p:tav tm="100000">
                                          <p:val>
                                            <p:strVal val="#ppt_x"/>
                                          </p:val>
                                        </p:tav>
                                      </p:tavLst>
                                    </p:anim>
                                    <p:anim calcmode="lin" valueType="num">
                                      <p:cBhvr additive="base">
                                        <p:cTn id="48" dur="500" fill="hold"/>
                                        <p:tgtEl>
                                          <p:spTgt spid="39"/>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1"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4" grpId="0" animBg="1"/>
      <p:bldP spid="4" grpId="1" animBg="1"/>
      <p:bldP spid="6" grpId="0" animBg="1"/>
      <p:bldP spid="6" grpId="1" animBg="1"/>
      <p:bldP spid="7" grpId="0" animBg="1"/>
      <p:bldP spid="7" grpId="1" animBg="1"/>
      <p:bldP spid="15" grpId="0" animBg="1"/>
      <p:bldP spid="15" grpId="1" animBg="1"/>
      <p:bldP spid="23" grpId="0" animBg="1"/>
      <p:bldP spid="23" grpId="1"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14A0-766A-9736-317B-8940845A310B}"/>
              </a:ext>
            </a:extLst>
          </p:cNvPr>
          <p:cNvSpPr>
            <a:spLocks noGrp="1"/>
          </p:cNvSpPr>
          <p:nvPr>
            <p:ph type="title"/>
          </p:nvPr>
        </p:nvSpPr>
        <p:spPr/>
        <p:txBody>
          <a:bodyPr/>
          <a:lstStyle/>
          <a:p>
            <a:pPr algn="ctr"/>
            <a:r>
              <a:rPr lang="fr-FR" sz="3000" dirty="0">
                <a:effectLst/>
                <a:latin typeface="Fira Sans Extra Condensed" panose="020B0503050000020004" pitchFamily="34" charset="0"/>
                <a:ea typeface="Calibri" panose="020F0502020204030204" pitchFamily="34" charset="0"/>
              </a:rPr>
              <a:t>Introduction </a:t>
            </a:r>
            <a:endParaRPr lang="fr-FR" sz="3000" dirty="0">
              <a:latin typeface="Fira Sans Extra Condensed" panose="020B0503050000020004" pitchFamily="34" charset="0"/>
            </a:endParaRPr>
          </a:p>
        </p:txBody>
      </p:sp>
      <p:sp>
        <p:nvSpPr>
          <p:cNvPr id="3" name="Text Placeholder 2">
            <a:extLst>
              <a:ext uri="{FF2B5EF4-FFF2-40B4-BE49-F238E27FC236}">
                <a16:creationId xmlns:a16="http://schemas.microsoft.com/office/drawing/2014/main" id="{DDECAAA4-AB7D-46B5-A326-5CA2862DCA05}"/>
              </a:ext>
            </a:extLst>
          </p:cNvPr>
          <p:cNvSpPr>
            <a:spLocks noGrp="1"/>
          </p:cNvSpPr>
          <p:nvPr>
            <p:ph type="body" idx="1"/>
          </p:nvPr>
        </p:nvSpPr>
        <p:spPr>
          <a:xfrm>
            <a:off x="311700" y="1152475"/>
            <a:ext cx="8520600" cy="3887358"/>
          </a:xfrm>
        </p:spPr>
        <p:txBody>
          <a:bodyPr/>
          <a:lstStyle/>
          <a:p>
            <a:r>
              <a:rPr lang="fr-FR" dirty="0"/>
              <a:t>Le secteur de la santé est aujourd'hui l'un des plus grands producteurs de données au monde, générant une quantité massive d'informations chaque année.</a:t>
            </a:r>
          </a:p>
          <a:p>
            <a:r>
              <a:rPr lang="fr-FR" dirty="0">
                <a:latin typeface="Roboto" panose="02000000000000000000" pitchFamily="2" charset="0"/>
                <a:ea typeface="Roboto" panose="02000000000000000000" pitchFamily="2" charset="0"/>
                <a:cs typeface="Roboto" panose="02000000000000000000" pitchFamily="2" charset="0"/>
              </a:rPr>
              <a:t>Q</a:t>
            </a:r>
            <a:r>
              <a:rPr lang="fr-FR" sz="1800" dirty="0">
                <a:effectLst/>
                <a:latin typeface="Roboto" panose="02000000000000000000" pitchFamily="2" charset="0"/>
                <a:ea typeface="Roboto" panose="02000000000000000000" pitchFamily="2" charset="0"/>
                <a:cs typeface="Roboto" panose="02000000000000000000" pitchFamily="2" charset="0"/>
              </a:rPr>
              <a:t>uelques chiffres et statistiques clés :</a:t>
            </a:r>
          </a:p>
          <a:p>
            <a:pPr lvl="1">
              <a:buFont typeface="Wingdings" panose="05000000000000000000" pitchFamily="2" charset="2"/>
              <a:buChar char="Ø"/>
            </a:pPr>
            <a:r>
              <a:rPr lang="fr-FR" b="1" dirty="0"/>
              <a:t>Croissance Annuelle : </a:t>
            </a:r>
            <a:r>
              <a:rPr lang="fr-FR" dirty="0"/>
              <a:t>Le volume de données de santé augmente d'environ 48% par ans.</a:t>
            </a:r>
          </a:p>
          <a:p>
            <a:pPr lvl="1">
              <a:buFont typeface="Wingdings" panose="05000000000000000000" pitchFamily="2" charset="2"/>
              <a:buChar char="Ø"/>
            </a:pPr>
            <a:r>
              <a:rPr lang="fr-FR" b="1" dirty="0"/>
              <a:t>Dossiers Médicaux Électroniques </a:t>
            </a:r>
            <a:r>
              <a:rPr lang="fr-FR" dirty="0"/>
              <a:t>:Environ 90% des établissements de santé aux États-Unis utilisent désormais des dossiers médicaux électroniques</a:t>
            </a:r>
          </a:p>
          <a:p>
            <a:pPr lvl="1">
              <a:buFont typeface="Wingdings" panose="05000000000000000000" pitchFamily="2" charset="2"/>
              <a:buChar char="Ø"/>
            </a:pPr>
            <a:r>
              <a:rPr lang="fr-FR" b="1" dirty="0"/>
              <a:t>Dispositifs Médicaux Connectés </a:t>
            </a:r>
            <a:r>
              <a:rPr lang="fr-FR" dirty="0"/>
              <a:t>La croissance des dispositifs médicaux connectés joue un rôle significatif dans la génération de données en temps réel.</a:t>
            </a:r>
          </a:p>
        </p:txBody>
      </p:sp>
      <p:sp>
        <p:nvSpPr>
          <p:cNvPr id="4" name="Espace réservé du numéro de diapositive 3">
            <a:extLst>
              <a:ext uri="{FF2B5EF4-FFF2-40B4-BE49-F238E27FC236}">
                <a16:creationId xmlns:a16="http://schemas.microsoft.com/office/drawing/2014/main" id="{E07168C2-4C65-2B8E-D26C-7BEDFDE684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dirty="0"/>
          </a:p>
        </p:txBody>
      </p:sp>
    </p:spTree>
    <p:extLst>
      <p:ext uri="{BB962C8B-B14F-4D97-AF65-F5344CB8AC3E}">
        <p14:creationId xmlns:p14="http://schemas.microsoft.com/office/powerpoint/2010/main" val="129199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dirty="0">
                <a:solidFill>
                  <a:schemeClr val="dk1"/>
                </a:solidFill>
              </a:rPr>
              <a:t>L'entrée du Big Data dans le domaine de la santé </a:t>
            </a:r>
            <a:endParaRPr lang="fr-FR" dirty="0"/>
          </a:p>
        </p:txBody>
      </p:sp>
      <p:sp>
        <p:nvSpPr>
          <p:cNvPr id="425" name="Google Shape;425;p23"/>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3"/>
          <p:cNvSpPr/>
          <p:nvPr/>
        </p:nvSpPr>
        <p:spPr>
          <a:xfrm>
            <a:off x="1565050" y="1875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23"/>
          <p:cNvSpPr/>
          <p:nvPr/>
        </p:nvSpPr>
        <p:spPr>
          <a:xfrm>
            <a:off x="3875550" y="1875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23"/>
          <p:cNvSpPr/>
          <p:nvPr/>
        </p:nvSpPr>
        <p:spPr>
          <a:xfrm>
            <a:off x="6152750" y="1875300"/>
            <a:ext cx="1392900" cy="139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23"/>
          <p:cNvSpPr txBox="1"/>
          <p:nvPr/>
        </p:nvSpPr>
        <p:spPr>
          <a:xfrm>
            <a:off x="1244009" y="3425126"/>
            <a:ext cx="2009553" cy="981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fr-FR" sz="1200" dirty="0">
                <a:solidFill>
                  <a:schemeClr val="dk1"/>
                </a:solidFill>
                <a:latin typeface="Roboto"/>
                <a:ea typeface="Roboto"/>
                <a:cs typeface="Roboto"/>
                <a:sym typeface="Roboto"/>
              </a:rPr>
              <a:t>Les premiers pas ont été faits avec la numérisation des dossiers médicaux</a:t>
            </a:r>
            <a:endParaRPr lang="en-US" sz="1200" dirty="0">
              <a:solidFill>
                <a:schemeClr val="dk1"/>
              </a:solidFill>
              <a:latin typeface="Roboto"/>
              <a:ea typeface="Roboto"/>
              <a:cs typeface="Roboto"/>
              <a:sym typeface="Roboto"/>
            </a:endParaRPr>
          </a:p>
        </p:txBody>
      </p:sp>
      <p:sp>
        <p:nvSpPr>
          <p:cNvPr id="431" name="Google Shape;431;p23"/>
          <p:cNvSpPr txBox="1"/>
          <p:nvPr/>
        </p:nvSpPr>
        <p:spPr>
          <a:xfrm>
            <a:off x="3455581" y="3425125"/>
            <a:ext cx="2434859" cy="1118825"/>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fr-FR" sz="1200" dirty="0">
                <a:solidFill>
                  <a:schemeClr val="dk1"/>
                </a:solidFill>
                <a:latin typeface="Roboto"/>
                <a:ea typeface="Roboto"/>
                <a:cs typeface="Roboto"/>
                <a:sym typeface="Roboto"/>
              </a:rPr>
              <a:t>L'expansion du Big Data </a:t>
            </a:r>
            <a:r>
              <a:rPr lang="fr-FR" sz="1200" b="0" i="0" dirty="0">
                <a:solidFill>
                  <a:srgbClr val="0D0D0D"/>
                </a:solidFill>
                <a:effectLst/>
                <a:latin typeface="Roboto" panose="02000000000000000000" pitchFamily="2" charset="0"/>
                <a:ea typeface="Roboto" panose="02000000000000000000" pitchFamily="2" charset="0"/>
                <a:cs typeface="Roboto" panose="02000000000000000000" pitchFamily="2" charset="0"/>
              </a:rPr>
              <a:t>dans la santé a été cruciale, soutenue par l'amélioration des capacités technologiques et les progrès dans la recherche médicale</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432" name="Google Shape;432;p23"/>
          <p:cNvSpPr txBox="1"/>
          <p:nvPr/>
        </p:nvSpPr>
        <p:spPr>
          <a:xfrm>
            <a:off x="6119450" y="3425125"/>
            <a:ext cx="2333434" cy="1118825"/>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fr-FR" sz="1200" dirty="0">
                <a:solidFill>
                  <a:schemeClr val="dk1"/>
                </a:solidFill>
                <a:latin typeface="Roboto"/>
                <a:ea typeface="Roboto"/>
                <a:cs typeface="Roboto"/>
                <a:sym typeface="Roboto"/>
              </a:rPr>
              <a:t>-L'intégration de l'analyse prédictive et de l'intelligence artificielle (IA)</a:t>
            </a:r>
          </a:p>
          <a:p>
            <a:pPr marL="0" lvl="0" indent="0" rtl="0">
              <a:lnSpc>
                <a:spcPct val="115000"/>
              </a:lnSpc>
              <a:spcBef>
                <a:spcPts val="0"/>
              </a:spcBef>
              <a:spcAft>
                <a:spcPts val="0"/>
              </a:spcAft>
              <a:buNone/>
            </a:pPr>
            <a:r>
              <a:rPr lang="fr-FR" sz="1200" dirty="0">
                <a:solidFill>
                  <a:schemeClr val="dk1"/>
                </a:solidFill>
                <a:latin typeface="Roboto"/>
                <a:ea typeface="Roboto"/>
                <a:cs typeface="Roboto"/>
                <a:sym typeface="Roboto"/>
              </a:rPr>
              <a:t>-la gestion de la santé de la population </a:t>
            </a:r>
            <a:endParaRPr sz="1200" dirty="0">
              <a:solidFill>
                <a:schemeClr val="dk1"/>
              </a:solidFill>
              <a:latin typeface="Roboto"/>
              <a:ea typeface="Roboto"/>
              <a:cs typeface="Roboto"/>
              <a:sym typeface="Roboto"/>
            </a:endParaRPr>
          </a:p>
        </p:txBody>
      </p:sp>
      <p:sp>
        <p:nvSpPr>
          <p:cNvPr id="2" name="Google Shape;400;p22">
            <a:extLst>
              <a:ext uri="{FF2B5EF4-FFF2-40B4-BE49-F238E27FC236}">
                <a16:creationId xmlns:a16="http://schemas.microsoft.com/office/drawing/2014/main" id="{0C724BC0-9E4A-7E53-E569-54540100B7B2}"/>
              </a:ext>
            </a:extLst>
          </p:cNvPr>
          <p:cNvSpPr txBox="1"/>
          <p:nvPr/>
        </p:nvSpPr>
        <p:spPr>
          <a:xfrm>
            <a:off x="1679944" y="2428200"/>
            <a:ext cx="1148316"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400" b="1" dirty="0">
                <a:solidFill>
                  <a:schemeClr val="lt1"/>
                </a:solidFill>
                <a:latin typeface="Fira Sans"/>
                <a:ea typeface="Fira Sans"/>
                <a:cs typeface="Fira Sans"/>
                <a:sym typeface="Fira Sans"/>
              </a:rPr>
              <a:t>2000</a:t>
            </a:r>
            <a:endParaRPr sz="2400" b="1" dirty="0">
              <a:solidFill>
                <a:schemeClr val="lt1"/>
              </a:solidFill>
              <a:latin typeface="Fira Sans"/>
              <a:ea typeface="Fira Sans"/>
              <a:cs typeface="Fira Sans"/>
              <a:sym typeface="Fira Sans"/>
            </a:endParaRPr>
          </a:p>
        </p:txBody>
      </p:sp>
      <p:sp>
        <p:nvSpPr>
          <p:cNvPr id="3" name="Google Shape;400;p22">
            <a:extLst>
              <a:ext uri="{FF2B5EF4-FFF2-40B4-BE49-F238E27FC236}">
                <a16:creationId xmlns:a16="http://schemas.microsoft.com/office/drawing/2014/main" id="{B48B40E1-8764-CD9C-CFF0-007DE7AFF7FF}"/>
              </a:ext>
            </a:extLst>
          </p:cNvPr>
          <p:cNvSpPr txBox="1"/>
          <p:nvPr/>
        </p:nvSpPr>
        <p:spPr>
          <a:xfrm>
            <a:off x="6283842" y="2422846"/>
            <a:ext cx="1180214"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Fira Sans"/>
                <a:ea typeface="Fira Sans"/>
                <a:cs typeface="Fira Sans"/>
                <a:sym typeface="Fira Sans"/>
              </a:rPr>
              <a:t>2020</a:t>
            </a:r>
            <a:endParaRPr sz="2400" b="1" dirty="0">
              <a:solidFill>
                <a:schemeClr val="lt1"/>
              </a:solidFill>
              <a:latin typeface="Fira Sans"/>
              <a:ea typeface="Fira Sans"/>
              <a:cs typeface="Fira Sans"/>
              <a:sym typeface="Fira Sans"/>
            </a:endParaRPr>
          </a:p>
        </p:txBody>
      </p:sp>
      <p:sp>
        <p:nvSpPr>
          <p:cNvPr id="4" name="Google Shape;400;p22">
            <a:extLst>
              <a:ext uri="{FF2B5EF4-FFF2-40B4-BE49-F238E27FC236}">
                <a16:creationId xmlns:a16="http://schemas.microsoft.com/office/drawing/2014/main" id="{04224DFD-7783-A07B-17D0-1C2F6FD7A177}"/>
              </a:ext>
            </a:extLst>
          </p:cNvPr>
          <p:cNvSpPr txBox="1"/>
          <p:nvPr/>
        </p:nvSpPr>
        <p:spPr>
          <a:xfrm>
            <a:off x="3976577" y="2426268"/>
            <a:ext cx="1180214"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Fira Sans"/>
                <a:ea typeface="Fira Sans"/>
                <a:cs typeface="Fira Sans"/>
                <a:sym typeface="Fira Sans"/>
              </a:rPr>
              <a:t>2010</a:t>
            </a:r>
            <a:endParaRPr sz="2400" b="1" dirty="0">
              <a:solidFill>
                <a:schemeClr val="lt1"/>
              </a:solidFill>
              <a:latin typeface="Fira Sans"/>
              <a:ea typeface="Fira Sans"/>
              <a:cs typeface="Fira Sans"/>
              <a:sym typeface="Fira Sans"/>
            </a:endParaRPr>
          </a:p>
        </p:txBody>
      </p:sp>
      <p:sp>
        <p:nvSpPr>
          <p:cNvPr id="5" name="Espace réservé du numéro de diapositive 4">
            <a:extLst>
              <a:ext uri="{FF2B5EF4-FFF2-40B4-BE49-F238E27FC236}">
                <a16:creationId xmlns:a16="http://schemas.microsoft.com/office/drawing/2014/main" id="{9C608933-58BF-2A5E-76A5-BAF309E45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dirty="0"/>
          </a:p>
        </p:txBody>
      </p:sp>
    </p:spTree>
    <p:extLst>
      <p:ext uri="{BB962C8B-B14F-4D97-AF65-F5344CB8AC3E}">
        <p14:creationId xmlns:p14="http://schemas.microsoft.com/office/powerpoint/2010/main" val="29728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5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25"/>
                                        </p:tgtEl>
                                        <p:attrNameLst>
                                          <p:attrName>style.visibility</p:attrName>
                                        </p:attrNameLst>
                                      </p:cBhvr>
                                      <p:to>
                                        <p:strVal val="visible"/>
                                      </p:to>
                                    </p:set>
                                    <p:anim calcmode="lin" valueType="num">
                                      <p:cBhvr additive="base">
                                        <p:cTn id="12" dur="500" fill="hold"/>
                                        <p:tgtEl>
                                          <p:spTgt spid="425"/>
                                        </p:tgtEl>
                                        <p:attrNameLst>
                                          <p:attrName>ppt_x</p:attrName>
                                        </p:attrNameLst>
                                      </p:cBhvr>
                                      <p:tavLst>
                                        <p:tav tm="0">
                                          <p:val>
                                            <p:strVal val="#ppt_x"/>
                                          </p:val>
                                        </p:tav>
                                        <p:tav tm="100000">
                                          <p:val>
                                            <p:strVal val="#ppt_x"/>
                                          </p:val>
                                        </p:tav>
                                      </p:tavLst>
                                    </p:anim>
                                    <p:anim calcmode="lin" valueType="num">
                                      <p:cBhvr additive="base">
                                        <p:cTn id="13" dur="500" fill="hold"/>
                                        <p:tgtEl>
                                          <p:spTgt spid="42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26"/>
                                        </p:tgtEl>
                                        <p:attrNameLst>
                                          <p:attrName>style.visibility</p:attrName>
                                        </p:attrNameLst>
                                      </p:cBhvr>
                                      <p:to>
                                        <p:strVal val="visible"/>
                                      </p:to>
                                    </p:set>
                                    <p:anim calcmode="lin" valueType="num">
                                      <p:cBhvr additive="base">
                                        <p:cTn id="16" dur="500" fill="hold"/>
                                        <p:tgtEl>
                                          <p:spTgt spid="426"/>
                                        </p:tgtEl>
                                        <p:attrNameLst>
                                          <p:attrName>ppt_x</p:attrName>
                                        </p:attrNameLst>
                                      </p:cBhvr>
                                      <p:tavLst>
                                        <p:tav tm="0">
                                          <p:val>
                                            <p:strVal val="#ppt_x"/>
                                          </p:val>
                                        </p:tav>
                                        <p:tav tm="100000">
                                          <p:val>
                                            <p:strVal val="#ppt_x"/>
                                          </p:val>
                                        </p:tav>
                                      </p:tavLst>
                                    </p:anim>
                                    <p:anim calcmode="lin" valueType="num">
                                      <p:cBhvr additive="base">
                                        <p:cTn id="17" dur="500" fill="hold"/>
                                        <p:tgtEl>
                                          <p:spTgt spid="4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27"/>
                                        </p:tgtEl>
                                        <p:attrNameLst>
                                          <p:attrName>style.visibility</p:attrName>
                                        </p:attrNameLst>
                                      </p:cBhvr>
                                      <p:to>
                                        <p:strVal val="visible"/>
                                      </p:to>
                                    </p:set>
                                    <p:anim calcmode="lin" valueType="num">
                                      <p:cBhvr additive="base">
                                        <p:cTn id="20" dur="500" fill="hold"/>
                                        <p:tgtEl>
                                          <p:spTgt spid="427"/>
                                        </p:tgtEl>
                                        <p:attrNameLst>
                                          <p:attrName>ppt_x</p:attrName>
                                        </p:attrNameLst>
                                      </p:cBhvr>
                                      <p:tavLst>
                                        <p:tav tm="0">
                                          <p:val>
                                            <p:strVal val="#ppt_x"/>
                                          </p:val>
                                        </p:tav>
                                        <p:tav tm="100000">
                                          <p:val>
                                            <p:strVal val="#ppt_x"/>
                                          </p:val>
                                        </p:tav>
                                      </p:tavLst>
                                    </p:anim>
                                    <p:anim calcmode="lin" valueType="num">
                                      <p:cBhvr additive="base">
                                        <p:cTn id="21" dur="500" fill="hold"/>
                                        <p:tgtEl>
                                          <p:spTgt spid="42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28"/>
                                        </p:tgtEl>
                                        <p:attrNameLst>
                                          <p:attrName>style.visibility</p:attrName>
                                        </p:attrNameLst>
                                      </p:cBhvr>
                                      <p:to>
                                        <p:strVal val="visible"/>
                                      </p:to>
                                    </p:set>
                                    <p:anim calcmode="lin" valueType="num">
                                      <p:cBhvr additive="base">
                                        <p:cTn id="24" dur="500" fill="hold"/>
                                        <p:tgtEl>
                                          <p:spTgt spid="428"/>
                                        </p:tgtEl>
                                        <p:attrNameLst>
                                          <p:attrName>ppt_x</p:attrName>
                                        </p:attrNameLst>
                                      </p:cBhvr>
                                      <p:tavLst>
                                        <p:tav tm="0">
                                          <p:val>
                                            <p:strVal val="#ppt_x"/>
                                          </p:val>
                                        </p:tav>
                                        <p:tav tm="100000">
                                          <p:val>
                                            <p:strVal val="#ppt_x"/>
                                          </p:val>
                                        </p:tav>
                                      </p:tavLst>
                                    </p:anim>
                                    <p:anim calcmode="lin" valueType="num">
                                      <p:cBhvr additive="base">
                                        <p:cTn id="25" dur="500" fill="hold"/>
                                        <p:tgtEl>
                                          <p:spTgt spid="4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30"/>
                                        </p:tgtEl>
                                        <p:attrNameLst>
                                          <p:attrName>style.visibility</p:attrName>
                                        </p:attrNameLst>
                                      </p:cBhvr>
                                      <p:to>
                                        <p:strVal val="visible"/>
                                      </p:to>
                                    </p:set>
                                    <p:anim calcmode="lin" valueType="num">
                                      <p:cBhvr additive="base">
                                        <p:cTn id="28" dur="500" fill="hold"/>
                                        <p:tgtEl>
                                          <p:spTgt spid="430"/>
                                        </p:tgtEl>
                                        <p:attrNameLst>
                                          <p:attrName>ppt_x</p:attrName>
                                        </p:attrNameLst>
                                      </p:cBhvr>
                                      <p:tavLst>
                                        <p:tav tm="0">
                                          <p:val>
                                            <p:strVal val="#ppt_x"/>
                                          </p:val>
                                        </p:tav>
                                        <p:tav tm="100000">
                                          <p:val>
                                            <p:strVal val="#ppt_x"/>
                                          </p:val>
                                        </p:tav>
                                      </p:tavLst>
                                    </p:anim>
                                    <p:anim calcmode="lin" valueType="num">
                                      <p:cBhvr additive="base">
                                        <p:cTn id="29" dur="500" fill="hold"/>
                                        <p:tgtEl>
                                          <p:spTgt spid="43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31"/>
                                        </p:tgtEl>
                                        <p:attrNameLst>
                                          <p:attrName>style.visibility</p:attrName>
                                        </p:attrNameLst>
                                      </p:cBhvr>
                                      <p:to>
                                        <p:strVal val="visible"/>
                                      </p:to>
                                    </p:set>
                                    <p:anim calcmode="lin" valueType="num">
                                      <p:cBhvr additive="base">
                                        <p:cTn id="32" dur="500" fill="hold"/>
                                        <p:tgtEl>
                                          <p:spTgt spid="431"/>
                                        </p:tgtEl>
                                        <p:attrNameLst>
                                          <p:attrName>ppt_x</p:attrName>
                                        </p:attrNameLst>
                                      </p:cBhvr>
                                      <p:tavLst>
                                        <p:tav tm="0">
                                          <p:val>
                                            <p:strVal val="#ppt_x"/>
                                          </p:val>
                                        </p:tav>
                                        <p:tav tm="100000">
                                          <p:val>
                                            <p:strVal val="#ppt_x"/>
                                          </p:val>
                                        </p:tav>
                                      </p:tavLst>
                                    </p:anim>
                                    <p:anim calcmode="lin" valueType="num">
                                      <p:cBhvr additive="base">
                                        <p:cTn id="33" dur="500" fill="hold"/>
                                        <p:tgtEl>
                                          <p:spTgt spid="43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32"/>
                                        </p:tgtEl>
                                        <p:attrNameLst>
                                          <p:attrName>style.visibility</p:attrName>
                                        </p:attrNameLst>
                                      </p:cBhvr>
                                      <p:to>
                                        <p:strVal val="visible"/>
                                      </p:to>
                                    </p:set>
                                    <p:anim calcmode="lin" valueType="num">
                                      <p:cBhvr additive="base">
                                        <p:cTn id="36" dur="500" fill="hold"/>
                                        <p:tgtEl>
                                          <p:spTgt spid="432"/>
                                        </p:tgtEl>
                                        <p:attrNameLst>
                                          <p:attrName>ppt_x</p:attrName>
                                        </p:attrNameLst>
                                      </p:cBhvr>
                                      <p:tavLst>
                                        <p:tav tm="0">
                                          <p:val>
                                            <p:strVal val="#ppt_x"/>
                                          </p:val>
                                        </p:tav>
                                        <p:tav tm="100000">
                                          <p:val>
                                            <p:strVal val="#ppt_x"/>
                                          </p:val>
                                        </p:tav>
                                      </p:tavLst>
                                    </p:anim>
                                    <p:anim calcmode="lin" valueType="num">
                                      <p:cBhvr additive="base">
                                        <p:cTn id="37" dur="500" fill="hold"/>
                                        <p:tgtEl>
                                          <p:spTgt spid="4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p:bldP spid="425" grpId="0" animBg="1"/>
      <p:bldP spid="426" grpId="0" animBg="1"/>
      <p:bldP spid="427" grpId="0" animBg="1"/>
      <p:bldP spid="428" grpId="0" animBg="1"/>
      <p:bldP spid="430" grpId="0"/>
      <p:bldP spid="431" grpId="0"/>
      <p:bldP spid="432" grpId="0"/>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dk1"/>
                </a:solidFill>
              </a:rPr>
              <a:t>Importance du Big Data en santé </a:t>
            </a:r>
          </a:p>
        </p:txBody>
      </p:sp>
      <p:sp>
        <p:nvSpPr>
          <p:cNvPr id="1358" name="Google Shape;1358;p39"/>
          <p:cNvSpPr/>
          <p:nvPr/>
        </p:nvSpPr>
        <p:spPr>
          <a:xfrm>
            <a:off x="6292017" y="2662292"/>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39"/>
          <p:cNvSpPr/>
          <p:nvPr/>
        </p:nvSpPr>
        <p:spPr>
          <a:xfrm>
            <a:off x="6306942" y="4110680"/>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39"/>
          <p:cNvSpPr/>
          <p:nvPr/>
        </p:nvSpPr>
        <p:spPr>
          <a:xfrm>
            <a:off x="6306942" y="1097655"/>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9"/>
          <p:cNvSpPr/>
          <p:nvPr/>
        </p:nvSpPr>
        <p:spPr>
          <a:xfrm>
            <a:off x="2328617"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9"/>
          <p:cNvSpPr/>
          <p:nvPr/>
        </p:nvSpPr>
        <p:spPr>
          <a:xfrm>
            <a:off x="2328617" y="26680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364" name="Google Shape;1364;p39"/>
          <p:cNvCxnSpPr>
            <a:stCxn id="1365" idx="2"/>
            <a:endCxn id="1363" idx="6"/>
          </p:cNvCxnSpPr>
          <p:nvPr/>
        </p:nvCxnSpPr>
        <p:spPr>
          <a:xfrm flipH="1">
            <a:off x="2923025" y="2959417"/>
            <a:ext cx="831300" cy="5700"/>
          </a:xfrm>
          <a:prstGeom prst="straightConnector1">
            <a:avLst/>
          </a:prstGeom>
          <a:noFill/>
          <a:ln w="9525" cap="flat" cmpd="sng">
            <a:solidFill>
              <a:schemeClr val="dk1"/>
            </a:solidFill>
            <a:prstDash val="dot"/>
            <a:round/>
            <a:headEnd type="none" w="med" len="med"/>
            <a:tailEnd type="none" w="med" len="med"/>
          </a:ln>
        </p:spPr>
      </p:cxnSp>
      <p:cxnSp>
        <p:nvCxnSpPr>
          <p:cNvPr id="1366" name="Google Shape;1366;p39"/>
          <p:cNvCxnSpPr>
            <a:stCxn id="1358" idx="2"/>
            <a:endCxn id="1365" idx="6"/>
          </p:cNvCxnSpPr>
          <p:nvPr/>
        </p:nvCxnSpPr>
        <p:spPr>
          <a:xfrm rot="10800000">
            <a:off x="5389617" y="2959442"/>
            <a:ext cx="902400" cy="0"/>
          </a:xfrm>
          <a:prstGeom prst="straightConnector1">
            <a:avLst/>
          </a:prstGeom>
          <a:noFill/>
          <a:ln w="9525" cap="flat" cmpd="sng">
            <a:solidFill>
              <a:schemeClr val="dk1"/>
            </a:solidFill>
            <a:prstDash val="dot"/>
            <a:round/>
            <a:headEnd type="none" w="med" len="med"/>
            <a:tailEnd type="none" w="med" len="med"/>
          </a:ln>
        </p:spPr>
      </p:cxnSp>
      <p:cxnSp>
        <p:nvCxnSpPr>
          <p:cNvPr id="1367" name="Google Shape;1367;p39"/>
          <p:cNvCxnSpPr>
            <a:cxnSpLocks/>
            <a:stCxn id="1365" idx="3"/>
          </p:cNvCxnSpPr>
          <p:nvPr/>
        </p:nvCxnSpPr>
        <p:spPr>
          <a:xfrm rot="5400000">
            <a:off x="3022259" y="3438133"/>
            <a:ext cx="872100" cy="1071000"/>
          </a:xfrm>
          <a:prstGeom prst="bentConnector2">
            <a:avLst/>
          </a:prstGeom>
          <a:noFill/>
          <a:ln w="9525" cap="flat" cmpd="sng">
            <a:solidFill>
              <a:schemeClr val="dk1"/>
            </a:solidFill>
            <a:prstDash val="dot"/>
            <a:round/>
            <a:headEnd type="none" w="med" len="med"/>
            <a:tailEnd type="none" w="med" len="med"/>
          </a:ln>
        </p:spPr>
      </p:cxnSp>
      <p:cxnSp>
        <p:nvCxnSpPr>
          <p:cNvPr id="1368" name="Google Shape;1368;p39"/>
          <p:cNvCxnSpPr>
            <a:cxnSpLocks/>
            <a:stCxn id="1365" idx="1"/>
            <a:endCxn id="1362" idx="6"/>
          </p:cNvCxnSpPr>
          <p:nvPr/>
        </p:nvCxnSpPr>
        <p:spPr>
          <a:xfrm rot="5400000" flipH="1">
            <a:off x="2967359" y="1354801"/>
            <a:ext cx="981900" cy="1071000"/>
          </a:xfrm>
          <a:prstGeom prst="bentConnector2">
            <a:avLst/>
          </a:prstGeom>
          <a:noFill/>
          <a:ln w="9525" cap="flat" cmpd="sng">
            <a:solidFill>
              <a:schemeClr val="dk1"/>
            </a:solidFill>
            <a:prstDash val="dot"/>
            <a:round/>
            <a:headEnd type="none" w="med" len="med"/>
            <a:tailEnd type="none" w="med" len="med"/>
          </a:ln>
        </p:spPr>
      </p:cxnSp>
      <p:sp>
        <p:nvSpPr>
          <p:cNvPr id="1370" name="Google Shape;1370;p39"/>
          <p:cNvSpPr txBox="1"/>
          <p:nvPr/>
        </p:nvSpPr>
        <p:spPr>
          <a:xfrm>
            <a:off x="617159" y="1284700"/>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latin typeface="Fira Sans Extra Condensed"/>
                <a:ea typeface="Fira Sans Extra Condensed"/>
                <a:cs typeface="Fira Sans Extra Condensed"/>
                <a:sym typeface="Fira Sans Extra Condensed"/>
              </a:rPr>
              <a:t>Personnalisation des Soins </a:t>
            </a:r>
          </a:p>
        </p:txBody>
      </p:sp>
      <p:sp>
        <p:nvSpPr>
          <p:cNvPr id="1372" name="Google Shape;1372;p39"/>
          <p:cNvSpPr txBox="1"/>
          <p:nvPr/>
        </p:nvSpPr>
        <p:spPr>
          <a:xfrm>
            <a:off x="617159" y="2790302"/>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latin typeface="Fira Sans Extra Condensed"/>
                <a:ea typeface="Fira Sans Extra Condensed"/>
                <a:cs typeface="Fira Sans Extra Condensed"/>
                <a:sym typeface="Fira Sans Extra Condensed"/>
              </a:rPr>
              <a:t>Prévention et Surveillance </a:t>
            </a:r>
            <a:endParaRPr sz="1600" b="1" dirty="0">
              <a:latin typeface="Fira Sans Extra Condensed"/>
              <a:ea typeface="Fira Sans Extra Condensed"/>
              <a:cs typeface="Fira Sans Extra Condensed"/>
              <a:sym typeface="Fira Sans Extra Condensed"/>
            </a:endParaRPr>
          </a:p>
        </p:txBody>
      </p:sp>
      <p:sp>
        <p:nvSpPr>
          <p:cNvPr id="1374" name="Google Shape;1374;p39"/>
          <p:cNvSpPr txBox="1"/>
          <p:nvPr/>
        </p:nvSpPr>
        <p:spPr>
          <a:xfrm>
            <a:off x="641755" y="4251639"/>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latin typeface="Fira Sans Extra Condensed"/>
                <a:ea typeface="Fira Sans Extra Condensed"/>
                <a:cs typeface="Fira Sans Extra Condensed"/>
                <a:sym typeface="Fira Sans Extra Condensed"/>
              </a:rPr>
              <a:t>Recherche Médicale Avancée </a:t>
            </a:r>
            <a:endParaRPr sz="1600" b="1" dirty="0">
              <a:latin typeface="Fira Sans Extra Condensed"/>
              <a:ea typeface="Fira Sans Extra Condensed"/>
              <a:cs typeface="Fira Sans Extra Condensed"/>
              <a:sym typeface="Fira Sans Extra Condensed"/>
            </a:endParaRPr>
          </a:p>
        </p:txBody>
      </p:sp>
      <p:sp>
        <p:nvSpPr>
          <p:cNvPr id="1375" name="Google Shape;1375;p39"/>
          <p:cNvSpPr txBox="1"/>
          <p:nvPr/>
        </p:nvSpPr>
        <p:spPr>
          <a:xfrm>
            <a:off x="7018759" y="1321285"/>
            <a:ext cx="1668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600" b="1" dirty="0">
                <a:latin typeface="Fira Sans Extra Condensed"/>
                <a:ea typeface="Fira Sans Extra Condensed"/>
                <a:cs typeface="Fira Sans Extra Condensed"/>
                <a:sym typeface="Fira Sans Extra Condensed"/>
              </a:rPr>
              <a:t>Gestion de la Santé de la Population </a:t>
            </a:r>
          </a:p>
        </p:txBody>
      </p:sp>
      <p:sp>
        <p:nvSpPr>
          <p:cNvPr id="1377" name="Google Shape;1377;p39"/>
          <p:cNvSpPr txBox="1"/>
          <p:nvPr/>
        </p:nvSpPr>
        <p:spPr>
          <a:xfrm>
            <a:off x="7018759" y="2902502"/>
            <a:ext cx="1668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600" b="1" dirty="0">
                <a:latin typeface="Fira Sans Extra Condensed"/>
                <a:ea typeface="Fira Sans Extra Condensed"/>
                <a:cs typeface="Fira Sans Extra Condensed"/>
                <a:sym typeface="Fira Sans Extra Condensed"/>
              </a:rPr>
              <a:t>Optimisation des Ressources de Santé</a:t>
            </a:r>
            <a:endParaRPr sz="1600" b="1" dirty="0">
              <a:latin typeface="Fira Sans Extra Condensed"/>
              <a:ea typeface="Fira Sans Extra Condensed"/>
              <a:cs typeface="Fira Sans Extra Condensed"/>
              <a:sym typeface="Fira Sans Extra Condensed"/>
            </a:endParaRPr>
          </a:p>
        </p:txBody>
      </p:sp>
      <p:sp>
        <p:nvSpPr>
          <p:cNvPr id="1379" name="Google Shape;1379;p39"/>
          <p:cNvSpPr txBox="1"/>
          <p:nvPr/>
        </p:nvSpPr>
        <p:spPr>
          <a:xfrm>
            <a:off x="7018759" y="4245784"/>
            <a:ext cx="1668900" cy="224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600" b="1" dirty="0">
                <a:latin typeface="Fira Sans Extra Condensed"/>
                <a:ea typeface="Fira Sans Extra Condensed"/>
                <a:cs typeface="Fira Sans Extra Condensed"/>
                <a:sym typeface="Fira Sans Extra Condensed"/>
              </a:rPr>
              <a:t>Économies d'Échelle </a:t>
            </a:r>
            <a:endParaRPr sz="1600" b="1" dirty="0">
              <a:latin typeface="Fira Sans Extra Condensed"/>
              <a:ea typeface="Fira Sans Extra Condensed"/>
              <a:cs typeface="Fira Sans Extra Condensed"/>
              <a:sym typeface="Fira Sans Extra Condensed"/>
            </a:endParaRPr>
          </a:p>
        </p:txBody>
      </p:sp>
      <p:cxnSp>
        <p:nvCxnSpPr>
          <p:cNvPr id="1381" name="Google Shape;1381;p39"/>
          <p:cNvCxnSpPr>
            <a:stCxn id="1365" idx="7"/>
            <a:endCxn id="1360" idx="2"/>
          </p:cNvCxnSpPr>
          <p:nvPr/>
        </p:nvCxnSpPr>
        <p:spPr>
          <a:xfrm rot="-5400000">
            <a:off x="5235341" y="1309651"/>
            <a:ext cx="986400" cy="1156800"/>
          </a:xfrm>
          <a:prstGeom prst="bentConnector2">
            <a:avLst/>
          </a:prstGeom>
          <a:noFill/>
          <a:ln w="9525" cap="flat" cmpd="sng">
            <a:solidFill>
              <a:schemeClr val="dk1"/>
            </a:solidFill>
            <a:prstDash val="dot"/>
            <a:round/>
            <a:headEnd type="none" w="med" len="med"/>
            <a:tailEnd type="none" w="med" len="med"/>
          </a:ln>
        </p:spPr>
      </p:cxnSp>
      <p:cxnSp>
        <p:nvCxnSpPr>
          <p:cNvPr id="1382" name="Google Shape;1382;p39"/>
          <p:cNvCxnSpPr>
            <a:stCxn id="1365" idx="5"/>
            <a:endCxn id="1359" idx="2"/>
          </p:cNvCxnSpPr>
          <p:nvPr/>
        </p:nvCxnSpPr>
        <p:spPr>
          <a:xfrm rot="-5400000" flipH="1">
            <a:off x="5293391" y="3394333"/>
            <a:ext cx="870300" cy="1156800"/>
          </a:xfrm>
          <a:prstGeom prst="bentConnector2">
            <a:avLst/>
          </a:prstGeom>
          <a:noFill/>
          <a:ln w="9525" cap="flat" cmpd="sng">
            <a:solidFill>
              <a:schemeClr val="dk1"/>
            </a:solidFill>
            <a:prstDash val="dot"/>
            <a:round/>
            <a:headEnd type="none" w="med" len="med"/>
            <a:tailEnd type="none" w="med" len="med"/>
          </a:ln>
        </p:spPr>
      </p:cxnSp>
      <p:sp>
        <p:nvSpPr>
          <p:cNvPr id="1365" name="Google Shape;1365;p39"/>
          <p:cNvSpPr/>
          <p:nvPr/>
        </p:nvSpPr>
        <p:spPr>
          <a:xfrm>
            <a:off x="3754325" y="2141767"/>
            <a:ext cx="1635300" cy="1635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39"/>
          <p:cNvSpPr txBox="1"/>
          <p:nvPr/>
        </p:nvSpPr>
        <p:spPr>
          <a:xfrm>
            <a:off x="3834675" y="2662275"/>
            <a:ext cx="1440900" cy="5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900" dirty="0">
                <a:solidFill>
                  <a:schemeClr val="lt1"/>
                </a:solidFill>
                <a:latin typeface="Fira Sans Extra Condensed SemiBold"/>
                <a:ea typeface="Fira Sans Extra Condensed SemiBold"/>
                <a:cs typeface="Fira Sans Extra Condensed SemiBold"/>
                <a:sym typeface="Fira Sans Extra Condensed SemiBold"/>
              </a:rPr>
              <a:t>Aspects clés de  Big Data  en santé </a:t>
            </a:r>
          </a:p>
        </p:txBody>
      </p:sp>
      <p:grpSp>
        <p:nvGrpSpPr>
          <p:cNvPr id="1401" name="Google Shape;1401;p39"/>
          <p:cNvGrpSpPr/>
          <p:nvPr/>
        </p:nvGrpSpPr>
        <p:grpSpPr>
          <a:xfrm>
            <a:off x="2442593" y="4216943"/>
            <a:ext cx="366364" cy="367290"/>
            <a:chOff x="-61784125" y="3377700"/>
            <a:chExt cx="316650" cy="317450"/>
          </a:xfrm>
        </p:grpSpPr>
        <p:sp>
          <p:nvSpPr>
            <p:cNvPr id="1402" name="Google Shape;1402;p39"/>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9"/>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9"/>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39"/>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39"/>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39"/>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Google Shape;1360;p39">
            <a:extLst>
              <a:ext uri="{FF2B5EF4-FFF2-40B4-BE49-F238E27FC236}">
                <a16:creationId xmlns:a16="http://schemas.microsoft.com/office/drawing/2014/main" id="{05832226-82C5-0D54-CF2D-255F25DB353B}"/>
              </a:ext>
            </a:extLst>
          </p:cNvPr>
          <p:cNvSpPr/>
          <p:nvPr/>
        </p:nvSpPr>
        <p:spPr>
          <a:xfrm>
            <a:off x="2349617" y="4103436"/>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894;p31">
            <a:extLst>
              <a:ext uri="{FF2B5EF4-FFF2-40B4-BE49-F238E27FC236}">
                <a16:creationId xmlns:a16="http://schemas.microsoft.com/office/drawing/2014/main" id="{69F18B17-00F5-F300-A414-0A243B4E13CA}"/>
              </a:ext>
            </a:extLst>
          </p:cNvPr>
          <p:cNvGrpSpPr/>
          <p:nvPr/>
        </p:nvGrpSpPr>
        <p:grpSpPr>
          <a:xfrm>
            <a:off x="6432322" y="4223386"/>
            <a:ext cx="351786" cy="326274"/>
            <a:chOff x="-62511900" y="4129100"/>
            <a:chExt cx="304050" cy="282000"/>
          </a:xfrm>
        </p:grpSpPr>
        <p:sp>
          <p:nvSpPr>
            <p:cNvPr id="3" name="Google Shape;895;p31">
              <a:extLst>
                <a:ext uri="{FF2B5EF4-FFF2-40B4-BE49-F238E27FC236}">
                  <a16:creationId xmlns:a16="http://schemas.microsoft.com/office/drawing/2014/main" id="{F972CFFD-E9BA-8187-EFD2-7724709B0BC7}"/>
                </a:ext>
              </a:extLst>
            </p:cNvPr>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6;p31">
              <a:extLst>
                <a:ext uri="{FF2B5EF4-FFF2-40B4-BE49-F238E27FC236}">
                  <a16:creationId xmlns:a16="http://schemas.microsoft.com/office/drawing/2014/main" id="{961CAA11-4378-8D4F-8B14-D953C2DFD10C}"/>
                </a:ext>
              </a:extLst>
            </p:cNvPr>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97;p31">
              <a:extLst>
                <a:ext uri="{FF2B5EF4-FFF2-40B4-BE49-F238E27FC236}">
                  <a16:creationId xmlns:a16="http://schemas.microsoft.com/office/drawing/2014/main" id="{BCC458A7-631F-EA5E-E393-1078CF190837}"/>
                </a:ext>
              </a:extLst>
            </p:cNvPr>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8;p31">
              <a:extLst>
                <a:ext uri="{FF2B5EF4-FFF2-40B4-BE49-F238E27FC236}">
                  <a16:creationId xmlns:a16="http://schemas.microsoft.com/office/drawing/2014/main" id="{3DAF4711-04C6-B251-8756-35D39ECC5457}"/>
                </a:ext>
              </a:extLst>
            </p:cNvPr>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9;p31">
              <a:extLst>
                <a:ext uri="{FF2B5EF4-FFF2-40B4-BE49-F238E27FC236}">
                  <a16:creationId xmlns:a16="http://schemas.microsoft.com/office/drawing/2014/main" id="{22B81A95-EDDF-D94D-0A4E-E560CC76BD62}"/>
                </a:ext>
              </a:extLst>
            </p:cNvPr>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63;p18">
            <a:extLst>
              <a:ext uri="{FF2B5EF4-FFF2-40B4-BE49-F238E27FC236}">
                <a16:creationId xmlns:a16="http://schemas.microsoft.com/office/drawing/2014/main" id="{EA1271FE-6BC7-603F-9E6B-98811FBA2CB7}"/>
              </a:ext>
            </a:extLst>
          </p:cNvPr>
          <p:cNvGrpSpPr/>
          <p:nvPr/>
        </p:nvGrpSpPr>
        <p:grpSpPr>
          <a:xfrm>
            <a:off x="2463611" y="4229669"/>
            <a:ext cx="354778" cy="339271"/>
            <a:chOff x="5045500" y="842250"/>
            <a:chExt cx="503875" cy="481850"/>
          </a:xfrm>
        </p:grpSpPr>
        <p:sp>
          <p:nvSpPr>
            <p:cNvPr id="16" name="Google Shape;264;p18">
              <a:extLst>
                <a:ext uri="{FF2B5EF4-FFF2-40B4-BE49-F238E27FC236}">
                  <a16:creationId xmlns:a16="http://schemas.microsoft.com/office/drawing/2014/main" id="{78C9B149-5C84-4499-6276-3C63F0E2CAEE}"/>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265;p18">
              <a:extLst>
                <a:ext uri="{FF2B5EF4-FFF2-40B4-BE49-F238E27FC236}">
                  <a16:creationId xmlns:a16="http://schemas.microsoft.com/office/drawing/2014/main" id="{963F133E-F5C4-BB1A-7BCF-0BD3ABB617FC}"/>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438;p23">
            <a:extLst>
              <a:ext uri="{FF2B5EF4-FFF2-40B4-BE49-F238E27FC236}">
                <a16:creationId xmlns:a16="http://schemas.microsoft.com/office/drawing/2014/main" id="{17290100-519E-B719-B84F-B0A01A1CC605}"/>
              </a:ext>
            </a:extLst>
          </p:cNvPr>
          <p:cNvGrpSpPr/>
          <p:nvPr/>
        </p:nvGrpSpPr>
        <p:grpSpPr>
          <a:xfrm>
            <a:off x="6353374" y="2746041"/>
            <a:ext cx="457195" cy="457205"/>
            <a:chOff x="1412450" y="1954475"/>
            <a:chExt cx="297750" cy="296175"/>
          </a:xfrm>
        </p:grpSpPr>
        <p:sp>
          <p:nvSpPr>
            <p:cNvPr id="19" name="Google Shape;439;p23">
              <a:extLst>
                <a:ext uri="{FF2B5EF4-FFF2-40B4-BE49-F238E27FC236}">
                  <a16:creationId xmlns:a16="http://schemas.microsoft.com/office/drawing/2014/main" id="{64159C91-1BB6-DB0F-DAAC-7915AAE47A6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0;p23">
              <a:extLst>
                <a:ext uri="{FF2B5EF4-FFF2-40B4-BE49-F238E27FC236}">
                  <a16:creationId xmlns:a16="http://schemas.microsoft.com/office/drawing/2014/main" id="{95ABD412-59B6-D749-BD58-83B06CA8CEFC}"/>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41;p23">
            <a:extLst>
              <a:ext uri="{FF2B5EF4-FFF2-40B4-BE49-F238E27FC236}">
                <a16:creationId xmlns:a16="http://schemas.microsoft.com/office/drawing/2014/main" id="{A1D08155-6321-70E2-64E5-C341BD8390F4}"/>
              </a:ext>
            </a:extLst>
          </p:cNvPr>
          <p:cNvGrpSpPr/>
          <p:nvPr/>
        </p:nvGrpSpPr>
        <p:grpSpPr>
          <a:xfrm>
            <a:off x="6360567" y="1171573"/>
            <a:ext cx="457200" cy="434335"/>
            <a:chOff x="-62890750" y="2296300"/>
            <a:chExt cx="330825" cy="317450"/>
          </a:xfrm>
        </p:grpSpPr>
        <p:sp>
          <p:nvSpPr>
            <p:cNvPr id="22" name="Google Shape;442;p23">
              <a:extLst>
                <a:ext uri="{FF2B5EF4-FFF2-40B4-BE49-F238E27FC236}">
                  <a16:creationId xmlns:a16="http://schemas.microsoft.com/office/drawing/2014/main" id="{20B5A24A-AB3A-1682-72C0-BC817A53696B}"/>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p23">
              <a:extLst>
                <a:ext uri="{FF2B5EF4-FFF2-40B4-BE49-F238E27FC236}">
                  <a16:creationId xmlns:a16="http://schemas.microsoft.com/office/drawing/2014/main" id="{54AC6B5A-2F7D-BD7C-5D56-80BA46048352}"/>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4;p23">
              <a:extLst>
                <a:ext uri="{FF2B5EF4-FFF2-40B4-BE49-F238E27FC236}">
                  <a16:creationId xmlns:a16="http://schemas.microsoft.com/office/drawing/2014/main" id="{F010F3C4-3732-9849-5A5F-8496AF3F443B}"/>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15;p33">
            <a:extLst>
              <a:ext uri="{FF2B5EF4-FFF2-40B4-BE49-F238E27FC236}">
                <a16:creationId xmlns:a16="http://schemas.microsoft.com/office/drawing/2014/main" id="{2AC70207-4271-AACE-50F3-2ADA7C3B7795}"/>
              </a:ext>
            </a:extLst>
          </p:cNvPr>
          <p:cNvGrpSpPr/>
          <p:nvPr/>
        </p:nvGrpSpPr>
        <p:grpSpPr>
          <a:xfrm>
            <a:off x="2448427" y="2790572"/>
            <a:ext cx="365770" cy="365749"/>
            <a:chOff x="-1333200" y="2770450"/>
            <a:chExt cx="291450" cy="292225"/>
          </a:xfrm>
        </p:grpSpPr>
        <p:sp>
          <p:nvSpPr>
            <p:cNvPr id="26" name="Google Shape;1016;p33">
              <a:extLst>
                <a:ext uri="{FF2B5EF4-FFF2-40B4-BE49-F238E27FC236}">
                  <a16:creationId xmlns:a16="http://schemas.microsoft.com/office/drawing/2014/main" id="{0732E796-02C2-F553-80F4-711CDD4A7A65}"/>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7;p33">
              <a:extLst>
                <a:ext uri="{FF2B5EF4-FFF2-40B4-BE49-F238E27FC236}">
                  <a16:creationId xmlns:a16="http://schemas.microsoft.com/office/drawing/2014/main" id="{7655DFFD-C93C-2C89-BA23-EB8A720D8A24}"/>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5277;p49">
            <a:extLst>
              <a:ext uri="{FF2B5EF4-FFF2-40B4-BE49-F238E27FC236}">
                <a16:creationId xmlns:a16="http://schemas.microsoft.com/office/drawing/2014/main" id="{5CA6FC7E-C265-9957-B023-C17C4DEF93C7}"/>
              </a:ext>
            </a:extLst>
          </p:cNvPr>
          <p:cNvSpPr/>
          <p:nvPr/>
        </p:nvSpPr>
        <p:spPr>
          <a:xfrm>
            <a:off x="2461394" y="1211083"/>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Espace réservé du numéro de diapositive 3">
            <a:extLst>
              <a:ext uri="{FF2B5EF4-FFF2-40B4-BE49-F238E27FC236}">
                <a16:creationId xmlns:a16="http://schemas.microsoft.com/office/drawing/2014/main" id="{BF37DECD-A55D-8E2E-5F21-17629386A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Tree>
    <p:extLst>
      <p:ext uri="{BB962C8B-B14F-4D97-AF65-F5344CB8AC3E}">
        <p14:creationId xmlns:p14="http://schemas.microsoft.com/office/powerpoint/2010/main" val="401939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7"/>
                                        </p:tgtEl>
                                        <p:attrNameLst>
                                          <p:attrName>style.visibility</p:attrName>
                                        </p:attrNameLst>
                                      </p:cBhvr>
                                      <p:to>
                                        <p:strVal val="visible"/>
                                      </p:to>
                                    </p:set>
                                    <p:animEffect transition="in" filter="fade">
                                      <p:cBhvr>
                                        <p:cTn id="7" dur="500"/>
                                        <p:tgtEl>
                                          <p:spTgt spid="13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58"/>
                                        </p:tgtEl>
                                        <p:attrNameLst>
                                          <p:attrName>style.visibility</p:attrName>
                                        </p:attrNameLst>
                                      </p:cBhvr>
                                      <p:to>
                                        <p:strVal val="visible"/>
                                      </p:to>
                                    </p:set>
                                    <p:anim calcmode="lin" valueType="num">
                                      <p:cBhvr additive="base">
                                        <p:cTn id="12" dur="500" fill="hold"/>
                                        <p:tgtEl>
                                          <p:spTgt spid="1358"/>
                                        </p:tgtEl>
                                        <p:attrNameLst>
                                          <p:attrName>ppt_x</p:attrName>
                                        </p:attrNameLst>
                                      </p:cBhvr>
                                      <p:tavLst>
                                        <p:tav tm="0">
                                          <p:val>
                                            <p:strVal val="#ppt_x"/>
                                          </p:val>
                                        </p:tav>
                                        <p:tav tm="100000">
                                          <p:val>
                                            <p:strVal val="#ppt_x"/>
                                          </p:val>
                                        </p:tav>
                                      </p:tavLst>
                                    </p:anim>
                                    <p:anim calcmode="lin" valueType="num">
                                      <p:cBhvr additive="base">
                                        <p:cTn id="13" dur="500" fill="hold"/>
                                        <p:tgtEl>
                                          <p:spTgt spid="135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59"/>
                                        </p:tgtEl>
                                        <p:attrNameLst>
                                          <p:attrName>style.visibility</p:attrName>
                                        </p:attrNameLst>
                                      </p:cBhvr>
                                      <p:to>
                                        <p:strVal val="visible"/>
                                      </p:to>
                                    </p:set>
                                    <p:anim calcmode="lin" valueType="num">
                                      <p:cBhvr additive="base">
                                        <p:cTn id="16" dur="500" fill="hold"/>
                                        <p:tgtEl>
                                          <p:spTgt spid="1359"/>
                                        </p:tgtEl>
                                        <p:attrNameLst>
                                          <p:attrName>ppt_x</p:attrName>
                                        </p:attrNameLst>
                                      </p:cBhvr>
                                      <p:tavLst>
                                        <p:tav tm="0">
                                          <p:val>
                                            <p:strVal val="#ppt_x"/>
                                          </p:val>
                                        </p:tav>
                                        <p:tav tm="100000">
                                          <p:val>
                                            <p:strVal val="#ppt_x"/>
                                          </p:val>
                                        </p:tav>
                                      </p:tavLst>
                                    </p:anim>
                                    <p:anim calcmode="lin" valueType="num">
                                      <p:cBhvr additive="base">
                                        <p:cTn id="17" dur="500" fill="hold"/>
                                        <p:tgtEl>
                                          <p:spTgt spid="135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360"/>
                                        </p:tgtEl>
                                        <p:attrNameLst>
                                          <p:attrName>style.visibility</p:attrName>
                                        </p:attrNameLst>
                                      </p:cBhvr>
                                      <p:to>
                                        <p:strVal val="visible"/>
                                      </p:to>
                                    </p:set>
                                    <p:anim calcmode="lin" valueType="num">
                                      <p:cBhvr additive="base">
                                        <p:cTn id="20" dur="500" fill="hold"/>
                                        <p:tgtEl>
                                          <p:spTgt spid="1360"/>
                                        </p:tgtEl>
                                        <p:attrNameLst>
                                          <p:attrName>ppt_x</p:attrName>
                                        </p:attrNameLst>
                                      </p:cBhvr>
                                      <p:tavLst>
                                        <p:tav tm="0">
                                          <p:val>
                                            <p:strVal val="#ppt_x"/>
                                          </p:val>
                                        </p:tav>
                                        <p:tav tm="100000">
                                          <p:val>
                                            <p:strVal val="#ppt_x"/>
                                          </p:val>
                                        </p:tav>
                                      </p:tavLst>
                                    </p:anim>
                                    <p:anim calcmode="lin" valueType="num">
                                      <p:cBhvr additive="base">
                                        <p:cTn id="21" dur="500" fill="hold"/>
                                        <p:tgtEl>
                                          <p:spTgt spid="136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362"/>
                                        </p:tgtEl>
                                        <p:attrNameLst>
                                          <p:attrName>style.visibility</p:attrName>
                                        </p:attrNameLst>
                                      </p:cBhvr>
                                      <p:to>
                                        <p:strVal val="visible"/>
                                      </p:to>
                                    </p:set>
                                    <p:anim calcmode="lin" valueType="num">
                                      <p:cBhvr additive="base">
                                        <p:cTn id="24" dur="500" fill="hold"/>
                                        <p:tgtEl>
                                          <p:spTgt spid="1362"/>
                                        </p:tgtEl>
                                        <p:attrNameLst>
                                          <p:attrName>ppt_x</p:attrName>
                                        </p:attrNameLst>
                                      </p:cBhvr>
                                      <p:tavLst>
                                        <p:tav tm="0">
                                          <p:val>
                                            <p:strVal val="#ppt_x"/>
                                          </p:val>
                                        </p:tav>
                                        <p:tav tm="100000">
                                          <p:val>
                                            <p:strVal val="#ppt_x"/>
                                          </p:val>
                                        </p:tav>
                                      </p:tavLst>
                                    </p:anim>
                                    <p:anim calcmode="lin" valueType="num">
                                      <p:cBhvr additive="base">
                                        <p:cTn id="25" dur="500" fill="hold"/>
                                        <p:tgtEl>
                                          <p:spTgt spid="136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63"/>
                                        </p:tgtEl>
                                        <p:attrNameLst>
                                          <p:attrName>style.visibility</p:attrName>
                                        </p:attrNameLst>
                                      </p:cBhvr>
                                      <p:to>
                                        <p:strVal val="visible"/>
                                      </p:to>
                                    </p:set>
                                    <p:anim calcmode="lin" valueType="num">
                                      <p:cBhvr additive="base">
                                        <p:cTn id="28" dur="500" fill="hold"/>
                                        <p:tgtEl>
                                          <p:spTgt spid="1363"/>
                                        </p:tgtEl>
                                        <p:attrNameLst>
                                          <p:attrName>ppt_x</p:attrName>
                                        </p:attrNameLst>
                                      </p:cBhvr>
                                      <p:tavLst>
                                        <p:tav tm="0">
                                          <p:val>
                                            <p:strVal val="#ppt_x"/>
                                          </p:val>
                                        </p:tav>
                                        <p:tav tm="100000">
                                          <p:val>
                                            <p:strVal val="#ppt_x"/>
                                          </p:val>
                                        </p:tav>
                                      </p:tavLst>
                                    </p:anim>
                                    <p:anim calcmode="lin" valueType="num">
                                      <p:cBhvr additive="base">
                                        <p:cTn id="29" dur="500" fill="hold"/>
                                        <p:tgtEl>
                                          <p:spTgt spid="136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364"/>
                                        </p:tgtEl>
                                        <p:attrNameLst>
                                          <p:attrName>style.visibility</p:attrName>
                                        </p:attrNameLst>
                                      </p:cBhvr>
                                      <p:to>
                                        <p:strVal val="visible"/>
                                      </p:to>
                                    </p:set>
                                    <p:anim calcmode="lin" valueType="num">
                                      <p:cBhvr additive="base">
                                        <p:cTn id="32" dur="500" fill="hold"/>
                                        <p:tgtEl>
                                          <p:spTgt spid="1364"/>
                                        </p:tgtEl>
                                        <p:attrNameLst>
                                          <p:attrName>ppt_x</p:attrName>
                                        </p:attrNameLst>
                                      </p:cBhvr>
                                      <p:tavLst>
                                        <p:tav tm="0">
                                          <p:val>
                                            <p:strVal val="#ppt_x"/>
                                          </p:val>
                                        </p:tav>
                                        <p:tav tm="100000">
                                          <p:val>
                                            <p:strVal val="#ppt_x"/>
                                          </p:val>
                                        </p:tav>
                                      </p:tavLst>
                                    </p:anim>
                                    <p:anim calcmode="lin" valueType="num">
                                      <p:cBhvr additive="base">
                                        <p:cTn id="33" dur="500" fill="hold"/>
                                        <p:tgtEl>
                                          <p:spTgt spid="136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66"/>
                                        </p:tgtEl>
                                        <p:attrNameLst>
                                          <p:attrName>style.visibility</p:attrName>
                                        </p:attrNameLst>
                                      </p:cBhvr>
                                      <p:to>
                                        <p:strVal val="visible"/>
                                      </p:to>
                                    </p:set>
                                    <p:anim calcmode="lin" valueType="num">
                                      <p:cBhvr additive="base">
                                        <p:cTn id="36" dur="500" fill="hold"/>
                                        <p:tgtEl>
                                          <p:spTgt spid="1366"/>
                                        </p:tgtEl>
                                        <p:attrNameLst>
                                          <p:attrName>ppt_x</p:attrName>
                                        </p:attrNameLst>
                                      </p:cBhvr>
                                      <p:tavLst>
                                        <p:tav tm="0">
                                          <p:val>
                                            <p:strVal val="#ppt_x"/>
                                          </p:val>
                                        </p:tav>
                                        <p:tav tm="100000">
                                          <p:val>
                                            <p:strVal val="#ppt_x"/>
                                          </p:val>
                                        </p:tav>
                                      </p:tavLst>
                                    </p:anim>
                                    <p:anim calcmode="lin" valueType="num">
                                      <p:cBhvr additive="base">
                                        <p:cTn id="37" dur="500" fill="hold"/>
                                        <p:tgtEl>
                                          <p:spTgt spid="136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367"/>
                                        </p:tgtEl>
                                        <p:attrNameLst>
                                          <p:attrName>style.visibility</p:attrName>
                                        </p:attrNameLst>
                                      </p:cBhvr>
                                      <p:to>
                                        <p:strVal val="visible"/>
                                      </p:to>
                                    </p:set>
                                    <p:anim calcmode="lin" valueType="num">
                                      <p:cBhvr additive="base">
                                        <p:cTn id="40" dur="500" fill="hold"/>
                                        <p:tgtEl>
                                          <p:spTgt spid="1367"/>
                                        </p:tgtEl>
                                        <p:attrNameLst>
                                          <p:attrName>ppt_x</p:attrName>
                                        </p:attrNameLst>
                                      </p:cBhvr>
                                      <p:tavLst>
                                        <p:tav tm="0">
                                          <p:val>
                                            <p:strVal val="#ppt_x"/>
                                          </p:val>
                                        </p:tav>
                                        <p:tav tm="100000">
                                          <p:val>
                                            <p:strVal val="#ppt_x"/>
                                          </p:val>
                                        </p:tav>
                                      </p:tavLst>
                                    </p:anim>
                                    <p:anim calcmode="lin" valueType="num">
                                      <p:cBhvr additive="base">
                                        <p:cTn id="41" dur="500" fill="hold"/>
                                        <p:tgtEl>
                                          <p:spTgt spid="136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368"/>
                                        </p:tgtEl>
                                        <p:attrNameLst>
                                          <p:attrName>style.visibility</p:attrName>
                                        </p:attrNameLst>
                                      </p:cBhvr>
                                      <p:to>
                                        <p:strVal val="visible"/>
                                      </p:to>
                                    </p:set>
                                    <p:anim calcmode="lin" valueType="num">
                                      <p:cBhvr additive="base">
                                        <p:cTn id="44" dur="500" fill="hold"/>
                                        <p:tgtEl>
                                          <p:spTgt spid="1368"/>
                                        </p:tgtEl>
                                        <p:attrNameLst>
                                          <p:attrName>ppt_x</p:attrName>
                                        </p:attrNameLst>
                                      </p:cBhvr>
                                      <p:tavLst>
                                        <p:tav tm="0">
                                          <p:val>
                                            <p:strVal val="#ppt_x"/>
                                          </p:val>
                                        </p:tav>
                                        <p:tav tm="100000">
                                          <p:val>
                                            <p:strVal val="#ppt_x"/>
                                          </p:val>
                                        </p:tav>
                                      </p:tavLst>
                                    </p:anim>
                                    <p:anim calcmode="lin" valueType="num">
                                      <p:cBhvr additive="base">
                                        <p:cTn id="45" dur="500" fill="hold"/>
                                        <p:tgtEl>
                                          <p:spTgt spid="1368"/>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370"/>
                                        </p:tgtEl>
                                        <p:attrNameLst>
                                          <p:attrName>style.visibility</p:attrName>
                                        </p:attrNameLst>
                                      </p:cBhvr>
                                      <p:to>
                                        <p:strVal val="visible"/>
                                      </p:to>
                                    </p:set>
                                    <p:anim calcmode="lin" valueType="num">
                                      <p:cBhvr additive="base">
                                        <p:cTn id="48" dur="500" fill="hold"/>
                                        <p:tgtEl>
                                          <p:spTgt spid="1370"/>
                                        </p:tgtEl>
                                        <p:attrNameLst>
                                          <p:attrName>ppt_x</p:attrName>
                                        </p:attrNameLst>
                                      </p:cBhvr>
                                      <p:tavLst>
                                        <p:tav tm="0">
                                          <p:val>
                                            <p:strVal val="#ppt_x"/>
                                          </p:val>
                                        </p:tav>
                                        <p:tav tm="100000">
                                          <p:val>
                                            <p:strVal val="#ppt_x"/>
                                          </p:val>
                                        </p:tav>
                                      </p:tavLst>
                                    </p:anim>
                                    <p:anim calcmode="lin" valueType="num">
                                      <p:cBhvr additive="base">
                                        <p:cTn id="49" dur="500" fill="hold"/>
                                        <p:tgtEl>
                                          <p:spTgt spid="137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72"/>
                                        </p:tgtEl>
                                        <p:attrNameLst>
                                          <p:attrName>style.visibility</p:attrName>
                                        </p:attrNameLst>
                                      </p:cBhvr>
                                      <p:to>
                                        <p:strVal val="visible"/>
                                      </p:to>
                                    </p:set>
                                    <p:anim calcmode="lin" valueType="num">
                                      <p:cBhvr additive="base">
                                        <p:cTn id="52" dur="500" fill="hold"/>
                                        <p:tgtEl>
                                          <p:spTgt spid="1372"/>
                                        </p:tgtEl>
                                        <p:attrNameLst>
                                          <p:attrName>ppt_x</p:attrName>
                                        </p:attrNameLst>
                                      </p:cBhvr>
                                      <p:tavLst>
                                        <p:tav tm="0">
                                          <p:val>
                                            <p:strVal val="#ppt_x"/>
                                          </p:val>
                                        </p:tav>
                                        <p:tav tm="100000">
                                          <p:val>
                                            <p:strVal val="#ppt_x"/>
                                          </p:val>
                                        </p:tav>
                                      </p:tavLst>
                                    </p:anim>
                                    <p:anim calcmode="lin" valueType="num">
                                      <p:cBhvr additive="base">
                                        <p:cTn id="53" dur="500" fill="hold"/>
                                        <p:tgtEl>
                                          <p:spTgt spid="137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374"/>
                                        </p:tgtEl>
                                        <p:attrNameLst>
                                          <p:attrName>style.visibility</p:attrName>
                                        </p:attrNameLst>
                                      </p:cBhvr>
                                      <p:to>
                                        <p:strVal val="visible"/>
                                      </p:to>
                                    </p:set>
                                    <p:anim calcmode="lin" valueType="num">
                                      <p:cBhvr additive="base">
                                        <p:cTn id="56" dur="500" fill="hold"/>
                                        <p:tgtEl>
                                          <p:spTgt spid="1374"/>
                                        </p:tgtEl>
                                        <p:attrNameLst>
                                          <p:attrName>ppt_x</p:attrName>
                                        </p:attrNameLst>
                                      </p:cBhvr>
                                      <p:tavLst>
                                        <p:tav tm="0">
                                          <p:val>
                                            <p:strVal val="#ppt_x"/>
                                          </p:val>
                                        </p:tav>
                                        <p:tav tm="100000">
                                          <p:val>
                                            <p:strVal val="#ppt_x"/>
                                          </p:val>
                                        </p:tav>
                                      </p:tavLst>
                                    </p:anim>
                                    <p:anim calcmode="lin" valueType="num">
                                      <p:cBhvr additive="base">
                                        <p:cTn id="57" dur="500" fill="hold"/>
                                        <p:tgtEl>
                                          <p:spTgt spid="137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375"/>
                                        </p:tgtEl>
                                        <p:attrNameLst>
                                          <p:attrName>style.visibility</p:attrName>
                                        </p:attrNameLst>
                                      </p:cBhvr>
                                      <p:to>
                                        <p:strVal val="visible"/>
                                      </p:to>
                                    </p:set>
                                    <p:anim calcmode="lin" valueType="num">
                                      <p:cBhvr additive="base">
                                        <p:cTn id="60" dur="500" fill="hold"/>
                                        <p:tgtEl>
                                          <p:spTgt spid="1375"/>
                                        </p:tgtEl>
                                        <p:attrNameLst>
                                          <p:attrName>ppt_x</p:attrName>
                                        </p:attrNameLst>
                                      </p:cBhvr>
                                      <p:tavLst>
                                        <p:tav tm="0">
                                          <p:val>
                                            <p:strVal val="#ppt_x"/>
                                          </p:val>
                                        </p:tav>
                                        <p:tav tm="100000">
                                          <p:val>
                                            <p:strVal val="#ppt_x"/>
                                          </p:val>
                                        </p:tav>
                                      </p:tavLst>
                                    </p:anim>
                                    <p:anim calcmode="lin" valueType="num">
                                      <p:cBhvr additive="base">
                                        <p:cTn id="61" dur="500" fill="hold"/>
                                        <p:tgtEl>
                                          <p:spTgt spid="137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377"/>
                                        </p:tgtEl>
                                        <p:attrNameLst>
                                          <p:attrName>style.visibility</p:attrName>
                                        </p:attrNameLst>
                                      </p:cBhvr>
                                      <p:to>
                                        <p:strVal val="visible"/>
                                      </p:to>
                                    </p:set>
                                    <p:anim calcmode="lin" valueType="num">
                                      <p:cBhvr additive="base">
                                        <p:cTn id="64" dur="500" fill="hold"/>
                                        <p:tgtEl>
                                          <p:spTgt spid="1377"/>
                                        </p:tgtEl>
                                        <p:attrNameLst>
                                          <p:attrName>ppt_x</p:attrName>
                                        </p:attrNameLst>
                                      </p:cBhvr>
                                      <p:tavLst>
                                        <p:tav tm="0">
                                          <p:val>
                                            <p:strVal val="#ppt_x"/>
                                          </p:val>
                                        </p:tav>
                                        <p:tav tm="100000">
                                          <p:val>
                                            <p:strVal val="#ppt_x"/>
                                          </p:val>
                                        </p:tav>
                                      </p:tavLst>
                                    </p:anim>
                                    <p:anim calcmode="lin" valueType="num">
                                      <p:cBhvr additive="base">
                                        <p:cTn id="65" dur="500" fill="hold"/>
                                        <p:tgtEl>
                                          <p:spTgt spid="137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379"/>
                                        </p:tgtEl>
                                        <p:attrNameLst>
                                          <p:attrName>style.visibility</p:attrName>
                                        </p:attrNameLst>
                                      </p:cBhvr>
                                      <p:to>
                                        <p:strVal val="visible"/>
                                      </p:to>
                                    </p:set>
                                    <p:anim calcmode="lin" valueType="num">
                                      <p:cBhvr additive="base">
                                        <p:cTn id="68" dur="500" fill="hold"/>
                                        <p:tgtEl>
                                          <p:spTgt spid="1379"/>
                                        </p:tgtEl>
                                        <p:attrNameLst>
                                          <p:attrName>ppt_x</p:attrName>
                                        </p:attrNameLst>
                                      </p:cBhvr>
                                      <p:tavLst>
                                        <p:tav tm="0">
                                          <p:val>
                                            <p:strVal val="#ppt_x"/>
                                          </p:val>
                                        </p:tav>
                                        <p:tav tm="100000">
                                          <p:val>
                                            <p:strVal val="#ppt_x"/>
                                          </p:val>
                                        </p:tav>
                                      </p:tavLst>
                                    </p:anim>
                                    <p:anim calcmode="lin" valueType="num">
                                      <p:cBhvr additive="base">
                                        <p:cTn id="69" dur="500" fill="hold"/>
                                        <p:tgtEl>
                                          <p:spTgt spid="1379"/>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382"/>
                                        </p:tgtEl>
                                        <p:attrNameLst>
                                          <p:attrName>style.visibility</p:attrName>
                                        </p:attrNameLst>
                                      </p:cBhvr>
                                      <p:to>
                                        <p:strVal val="visible"/>
                                      </p:to>
                                    </p:set>
                                    <p:anim calcmode="lin" valueType="num">
                                      <p:cBhvr additive="base">
                                        <p:cTn id="72" dur="500" fill="hold"/>
                                        <p:tgtEl>
                                          <p:spTgt spid="1382"/>
                                        </p:tgtEl>
                                        <p:attrNameLst>
                                          <p:attrName>ppt_x</p:attrName>
                                        </p:attrNameLst>
                                      </p:cBhvr>
                                      <p:tavLst>
                                        <p:tav tm="0">
                                          <p:val>
                                            <p:strVal val="#ppt_x"/>
                                          </p:val>
                                        </p:tav>
                                        <p:tav tm="100000">
                                          <p:val>
                                            <p:strVal val="#ppt_x"/>
                                          </p:val>
                                        </p:tav>
                                      </p:tavLst>
                                    </p:anim>
                                    <p:anim calcmode="lin" valueType="num">
                                      <p:cBhvr additive="base">
                                        <p:cTn id="73" dur="500" fill="hold"/>
                                        <p:tgtEl>
                                          <p:spTgt spid="138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365"/>
                                        </p:tgtEl>
                                        <p:attrNameLst>
                                          <p:attrName>style.visibility</p:attrName>
                                        </p:attrNameLst>
                                      </p:cBhvr>
                                      <p:to>
                                        <p:strVal val="visible"/>
                                      </p:to>
                                    </p:set>
                                    <p:anim calcmode="lin" valueType="num">
                                      <p:cBhvr additive="base">
                                        <p:cTn id="76" dur="500" fill="hold"/>
                                        <p:tgtEl>
                                          <p:spTgt spid="1365"/>
                                        </p:tgtEl>
                                        <p:attrNameLst>
                                          <p:attrName>ppt_x</p:attrName>
                                        </p:attrNameLst>
                                      </p:cBhvr>
                                      <p:tavLst>
                                        <p:tav tm="0">
                                          <p:val>
                                            <p:strVal val="#ppt_x"/>
                                          </p:val>
                                        </p:tav>
                                        <p:tav tm="100000">
                                          <p:val>
                                            <p:strVal val="#ppt_x"/>
                                          </p:val>
                                        </p:tav>
                                      </p:tavLst>
                                    </p:anim>
                                    <p:anim calcmode="lin" valueType="num">
                                      <p:cBhvr additive="base">
                                        <p:cTn id="77" dur="500" fill="hold"/>
                                        <p:tgtEl>
                                          <p:spTgt spid="136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383"/>
                                        </p:tgtEl>
                                        <p:attrNameLst>
                                          <p:attrName>style.visibility</p:attrName>
                                        </p:attrNameLst>
                                      </p:cBhvr>
                                      <p:to>
                                        <p:strVal val="visible"/>
                                      </p:to>
                                    </p:set>
                                    <p:anim calcmode="lin" valueType="num">
                                      <p:cBhvr additive="base">
                                        <p:cTn id="80" dur="500" fill="hold"/>
                                        <p:tgtEl>
                                          <p:spTgt spid="1383"/>
                                        </p:tgtEl>
                                        <p:attrNameLst>
                                          <p:attrName>ppt_x</p:attrName>
                                        </p:attrNameLst>
                                      </p:cBhvr>
                                      <p:tavLst>
                                        <p:tav tm="0">
                                          <p:val>
                                            <p:strVal val="#ppt_x"/>
                                          </p:val>
                                        </p:tav>
                                        <p:tav tm="100000">
                                          <p:val>
                                            <p:strVal val="#ppt_x"/>
                                          </p:val>
                                        </p:tav>
                                      </p:tavLst>
                                    </p:anim>
                                    <p:anim calcmode="lin" valueType="num">
                                      <p:cBhvr additive="base">
                                        <p:cTn id="81" dur="500" fill="hold"/>
                                        <p:tgtEl>
                                          <p:spTgt spid="1383"/>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1401"/>
                                        </p:tgtEl>
                                        <p:attrNameLst>
                                          <p:attrName>style.visibility</p:attrName>
                                        </p:attrNameLst>
                                      </p:cBhvr>
                                      <p:to>
                                        <p:strVal val="visible"/>
                                      </p:to>
                                    </p:set>
                                    <p:anim calcmode="lin" valueType="num">
                                      <p:cBhvr additive="base">
                                        <p:cTn id="84" dur="500" fill="hold"/>
                                        <p:tgtEl>
                                          <p:spTgt spid="1401"/>
                                        </p:tgtEl>
                                        <p:attrNameLst>
                                          <p:attrName>ppt_x</p:attrName>
                                        </p:attrNameLst>
                                      </p:cBhvr>
                                      <p:tavLst>
                                        <p:tav tm="0">
                                          <p:val>
                                            <p:strVal val="#ppt_x"/>
                                          </p:val>
                                        </p:tav>
                                        <p:tav tm="100000">
                                          <p:val>
                                            <p:strVal val="#ppt_x"/>
                                          </p:val>
                                        </p:tav>
                                      </p:tavLst>
                                    </p:anim>
                                    <p:anim calcmode="lin" valueType="num">
                                      <p:cBhvr additive="base">
                                        <p:cTn id="85" dur="500" fill="hold"/>
                                        <p:tgtEl>
                                          <p:spTgt spid="140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5"/>
                                        </p:tgtEl>
                                        <p:attrNameLst>
                                          <p:attrName>style.visibility</p:attrName>
                                        </p:attrNameLst>
                                      </p:cBhvr>
                                      <p:to>
                                        <p:strVal val="visible"/>
                                      </p:to>
                                    </p:set>
                                    <p:anim calcmode="lin" valueType="num">
                                      <p:cBhvr additive="base">
                                        <p:cTn id="88" dur="500" fill="hold"/>
                                        <p:tgtEl>
                                          <p:spTgt spid="5"/>
                                        </p:tgtEl>
                                        <p:attrNameLst>
                                          <p:attrName>ppt_x</p:attrName>
                                        </p:attrNameLst>
                                      </p:cBhvr>
                                      <p:tavLst>
                                        <p:tav tm="0">
                                          <p:val>
                                            <p:strVal val="#ppt_x"/>
                                          </p:val>
                                        </p:tav>
                                        <p:tav tm="100000">
                                          <p:val>
                                            <p:strVal val="#ppt_x"/>
                                          </p:val>
                                        </p:tav>
                                      </p:tavLst>
                                    </p:anim>
                                    <p:anim calcmode="lin" valueType="num">
                                      <p:cBhvr additive="base">
                                        <p:cTn id="89" dur="500" fill="hold"/>
                                        <p:tgtEl>
                                          <p:spTgt spid="5"/>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
                                        </p:tgtEl>
                                        <p:attrNameLst>
                                          <p:attrName>style.visibility</p:attrName>
                                        </p:attrNameLst>
                                      </p:cBhvr>
                                      <p:to>
                                        <p:strVal val="visible"/>
                                      </p:to>
                                    </p:set>
                                    <p:anim calcmode="lin" valueType="num">
                                      <p:cBhvr additive="base">
                                        <p:cTn id="92" dur="500" fill="hold"/>
                                        <p:tgtEl>
                                          <p:spTgt spid="2"/>
                                        </p:tgtEl>
                                        <p:attrNameLst>
                                          <p:attrName>ppt_x</p:attrName>
                                        </p:attrNameLst>
                                      </p:cBhvr>
                                      <p:tavLst>
                                        <p:tav tm="0">
                                          <p:val>
                                            <p:strVal val="#ppt_x"/>
                                          </p:val>
                                        </p:tav>
                                        <p:tav tm="100000">
                                          <p:val>
                                            <p:strVal val="#ppt_x"/>
                                          </p:val>
                                        </p:tav>
                                      </p:tavLst>
                                    </p:anim>
                                    <p:anim calcmode="lin" valueType="num">
                                      <p:cBhvr additive="base">
                                        <p:cTn id="93" dur="500" fill="hold"/>
                                        <p:tgtEl>
                                          <p:spTgt spid="2"/>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ppt_x"/>
                                          </p:val>
                                        </p:tav>
                                        <p:tav tm="100000">
                                          <p:val>
                                            <p:strVal val="#ppt_x"/>
                                          </p:val>
                                        </p:tav>
                                      </p:tavLst>
                                    </p:anim>
                                    <p:anim calcmode="lin" valueType="num">
                                      <p:cBhvr additive="base">
                                        <p:cTn id="97" dur="500" fill="hold"/>
                                        <p:tgtEl>
                                          <p:spTgt spid="15"/>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8"/>
                                        </p:tgtEl>
                                        <p:attrNameLst>
                                          <p:attrName>style.visibility</p:attrName>
                                        </p:attrNameLst>
                                      </p:cBhvr>
                                      <p:to>
                                        <p:strVal val="visible"/>
                                      </p:to>
                                    </p:set>
                                    <p:anim calcmode="lin" valueType="num">
                                      <p:cBhvr additive="base">
                                        <p:cTn id="100" dur="500" fill="hold"/>
                                        <p:tgtEl>
                                          <p:spTgt spid="18"/>
                                        </p:tgtEl>
                                        <p:attrNameLst>
                                          <p:attrName>ppt_x</p:attrName>
                                        </p:attrNameLst>
                                      </p:cBhvr>
                                      <p:tavLst>
                                        <p:tav tm="0">
                                          <p:val>
                                            <p:strVal val="#ppt_x"/>
                                          </p:val>
                                        </p:tav>
                                        <p:tav tm="100000">
                                          <p:val>
                                            <p:strVal val="#ppt_x"/>
                                          </p:val>
                                        </p:tav>
                                      </p:tavLst>
                                    </p:anim>
                                    <p:anim calcmode="lin" valueType="num">
                                      <p:cBhvr additive="base">
                                        <p:cTn id="101" dur="500" fill="hold"/>
                                        <p:tgtEl>
                                          <p:spTgt spid="18"/>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21"/>
                                        </p:tgtEl>
                                        <p:attrNameLst>
                                          <p:attrName>style.visibility</p:attrName>
                                        </p:attrNameLst>
                                      </p:cBhvr>
                                      <p:to>
                                        <p:strVal val="visible"/>
                                      </p:to>
                                    </p:set>
                                    <p:anim calcmode="lin" valueType="num">
                                      <p:cBhvr additive="base">
                                        <p:cTn id="104" dur="500" fill="hold"/>
                                        <p:tgtEl>
                                          <p:spTgt spid="21"/>
                                        </p:tgtEl>
                                        <p:attrNameLst>
                                          <p:attrName>ppt_x</p:attrName>
                                        </p:attrNameLst>
                                      </p:cBhvr>
                                      <p:tavLst>
                                        <p:tav tm="0">
                                          <p:val>
                                            <p:strVal val="#ppt_x"/>
                                          </p:val>
                                        </p:tav>
                                        <p:tav tm="100000">
                                          <p:val>
                                            <p:strVal val="#ppt_x"/>
                                          </p:val>
                                        </p:tav>
                                      </p:tavLst>
                                    </p:anim>
                                    <p:anim calcmode="lin" valueType="num">
                                      <p:cBhvr additive="base">
                                        <p:cTn id="105" dur="500" fill="hold"/>
                                        <p:tgtEl>
                                          <p:spTgt spid="21"/>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additive="base">
                                        <p:cTn id="108" dur="500" fill="hold"/>
                                        <p:tgtEl>
                                          <p:spTgt spid="25"/>
                                        </p:tgtEl>
                                        <p:attrNameLst>
                                          <p:attrName>ppt_x</p:attrName>
                                        </p:attrNameLst>
                                      </p:cBhvr>
                                      <p:tavLst>
                                        <p:tav tm="0">
                                          <p:val>
                                            <p:strVal val="#ppt_x"/>
                                          </p:val>
                                        </p:tav>
                                        <p:tav tm="100000">
                                          <p:val>
                                            <p:strVal val="#ppt_x"/>
                                          </p:val>
                                        </p:tav>
                                      </p:tavLst>
                                    </p:anim>
                                    <p:anim calcmode="lin" valueType="num">
                                      <p:cBhvr additive="base">
                                        <p:cTn id="109" dur="500" fill="hold"/>
                                        <p:tgtEl>
                                          <p:spTgt spid="2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 calcmode="lin" valueType="num">
                                      <p:cBhvr additive="base">
                                        <p:cTn id="112" dur="500" fill="hold"/>
                                        <p:tgtEl>
                                          <p:spTgt spid="29"/>
                                        </p:tgtEl>
                                        <p:attrNameLst>
                                          <p:attrName>ppt_x</p:attrName>
                                        </p:attrNameLst>
                                      </p:cBhvr>
                                      <p:tavLst>
                                        <p:tav tm="0">
                                          <p:val>
                                            <p:strVal val="#ppt_x"/>
                                          </p:val>
                                        </p:tav>
                                        <p:tav tm="100000">
                                          <p:val>
                                            <p:strVal val="#ppt_x"/>
                                          </p:val>
                                        </p:tav>
                                      </p:tavLst>
                                    </p:anim>
                                    <p:anim calcmode="lin" valueType="num">
                                      <p:cBhvr additive="base">
                                        <p:cTn id="113" dur="500" fill="hold"/>
                                        <p:tgtEl>
                                          <p:spTgt spid="29"/>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1381"/>
                                        </p:tgtEl>
                                        <p:attrNameLst>
                                          <p:attrName>style.visibility</p:attrName>
                                        </p:attrNameLst>
                                      </p:cBhvr>
                                      <p:to>
                                        <p:strVal val="visible"/>
                                      </p:to>
                                    </p:set>
                                    <p:anim calcmode="lin" valueType="num">
                                      <p:cBhvr additive="base">
                                        <p:cTn id="116" dur="500" fill="hold"/>
                                        <p:tgtEl>
                                          <p:spTgt spid="1381"/>
                                        </p:tgtEl>
                                        <p:attrNameLst>
                                          <p:attrName>ppt_x</p:attrName>
                                        </p:attrNameLst>
                                      </p:cBhvr>
                                      <p:tavLst>
                                        <p:tav tm="0">
                                          <p:val>
                                            <p:strVal val="#ppt_x"/>
                                          </p:val>
                                        </p:tav>
                                        <p:tav tm="100000">
                                          <p:val>
                                            <p:strVal val="#ppt_x"/>
                                          </p:val>
                                        </p:tav>
                                      </p:tavLst>
                                    </p:anim>
                                    <p:anim calcmode="lin" valueType="num">
                                      <p:cBhvr additive="base">
                                        <p:cTn id="117" dur="500" fill="hold"/>
                                        <p:tgtEl>
                                          <p:spTgt spid="1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 grpId="0"/>
      <p:bldP spid="1358" grpId="0" animBg="1"/>
      <p:bldP spid="1359" grpId="0" animBg="1"/>
      <p:bldP spid="1360" grpId="0" animBg="1"/>
      <p:bldP spid="1362" grpId="0" animBg="1"/>
      <p:bldP spid="1363" grpId="0" animBg="1"/>
      <p:bldP spid="1370" grpId="0"/>
      <p:bldP spid="1372" grpId="0"/>
      <p:bldP spid="1374" grpId="0"/>
      <p:bldP spid="1375" grpId="0"/>
      <p:bldP spid="1377" grpId="0"/>
      <p:bldP spid="1379" grpId="0"/>
      <p:bldP spid="1365" grpId="0" animBg="1"/>
      <p:bldP spid="1383" grpId="0"/>
      <p:bldP spid="5"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3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dk1"/>
                </a:solidFill>
              </a:rPr>
              <a:t>Les 3V du Big Data appliqués à la santé </a:t>
            </a:r>
          </a:p>
        </p:txBody>
      </p:sp>
      <p:sp>
        <p:nvSpPr>
          <p:cNvPr id="1222" name="Google Shape;1222;p37"/>
          <p:cNvSpPr/>
          <p:nvPr/>
        </p:nvSpPr>
        <p:spPr>
          <a:xfrm>
            <a:off x="2530895" y="2168902"/>
            <a:ext cx="35" cy="1266"/>
          </a:xfrm>
          <a:custGeom>
            <a:avLst/>
            <a:gdLst/>
            <a:ahLst/>
            <a:cxnLst/>
            <a:rect l="l" t="t" r="r" b="b"/>
            <a:pathLst>
              <a:path w="1" h="36" extrusionOk="0">
                <a:moveTo>
                  <a:pt x="1" y="36"/>
                </a:moveTo>
                <a:lnTo>
                  <a:pt x="1" y="0"/>
                </a:lnTo>
                <a:lnTo>
                  <a:pt x="1" y="3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37"/>
          <p:cNvSpPr/>
          <p:nvPr/>
        </p:nvSpPr>
        <p:spPr>
          <a:xfrm>
            <a:off x="2460652" y="2040720"/>
            <a:ext cx="7418" cy="12340"/>
          </a:xfrm>
          <a:custGeom>
            <a:avLst/>
            <a:gdLst/>
            <a:ahLst/>
            <a:cxnLst/>
            <a:rect l="l" t="t" r="r" b="b"/>
            <a:pathLst>
              <a:path w="211" h="351" extrusionOk="0">
                <a:moveTo>
                  <a:pt x="211" y="351"/>
                </a:moveTo>
                <a:lnTo>
                  <a:pt x="0" y="0"/>
                </a:lnTo>
                <a:lnTo>
                  <a:pt x="211" y="351"/>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37"/>
          <p:cNvSpPr/>
          <p:nvPr/>
        </p:nvSpPr>
        <p:spPr>
          <a:xfrm>
            <a:off x="2468035" y="2054255"/>
            <a:ext cx="7453" cy="12375"/>
          </a:xfrm>
          <a:custGeom>
            <a:avLst/>
            <a:gdLst/>
            <a:ahLst/>
            <a:cxnLst/>
            <a:rect l="l" t="t" r="r" b="b"/>
            <a:pathLst>
              <a:path w="212" h="352" extrusionOk="0">
                <a:moveTo>
                  <a:pt x="211" y="352"/>
                </a:moveTo>
                <a:lnTo>
                  <a:pt x="1" y="1"/>
                </a:lnTo>
                <a:lnTo>
                  <a:pt x="211" y="352"/>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37"/>
          <p:cNvSpPr/>
          <p:nvPr/>
        </p:nvSpPr>
        <p:spPr>
          <a:xfrm>
            <a:off x="1655770" y="1434300"/>
            <a:ext cx="795052" cy="591666"/>
          </a:xfrm>
          <a:custGeom>
            <a:avLst/>
            <a:gdLst/>
            <a:ahLst/>
            <a:cxnLst/>
            <a:rect l="l" t="t" r="r" b="b"/>
            <a:pathLst>
              <a:path w="22614" h="16829" extrusionOk="0">
                <a:moveTo>
                  <a:pt x="22614" y="16829"/>
                </a:moveTo>
                <a:lnTo>
                  <a:pt x="21948" y="15812"/>
                </a:lnTo>
                <a:lnTo>
                  <a:pt x="20300" y="13533"/>
                </a:lnTo>
                <a:lnTo>
                  <a:pt x="18302" y="11079"/>
                </a:lnTo>
                <a:lnTo>
                  <a:pt x="15883" y="8590"/>
                </a:lnTo>
                <a:lnTo>
                  <a:pt x="13078" y="6171"/>
                </a:lnTo>
                <a:lnTo>
                  <a:pt x="9852" y="3927"/>
                </a:lnTo>
                <a:lnTo>
                  <a:pt x="6241" y="2034"/>
                </a:lnTo>
                <a:lnTo>
                  <a:pt x="2174" y="526"/>
                </a:lnTo>
                <a:lnTo>
                  <a:pt x="1" y="0"/>
                </a:lnTo>
                <a:lnTo>
                  <a:pt x="1" y="0"/>
                </a:lnTo>
                <a:lnTo>
                  <a:pt x="2174" y="526"/>
                </a:lnTo>
                <a:lnTo>
                  <a:pt x="6241" y="2034"/>
                </a:lnTo>
                <a:lnTo>
                  <a:pt x="9852" y="3927"/>
                </a:lnTo>
                <a:lnTo>
                  <a:pt x="13078" y="6171"/>
                </a:lnTo>
                <a:lnTo>
                  <a:pt x="15883" y="8590"/>
                </a:lnTo>
                <a:lnTo>
                  <a:pt x="18302" y="11079"/>
                </a:lnTo>
                <a:lnTo>
                  <a:pt x="20300" y="13533"/>
                </a:lnTo>
                <a:lnTo>
                  <a:pt x="21948" y="15812"/>
                </a:lnTo>
                <a:lnTo>
                  <a:pt x="22614" y="16829"/>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37"/>
          <p:cNvSpPr/>
          <p:nvPr/>
        </p:nvSpPr>
        <p:spPr>
          <a:xfrm>
            <a:off x="2475453" y="2066595"/>
            <a:ext cx="35755" cy="62897"/>
          </a:xfrm>
          <a:custGeom>
            <a:avLst/>
            <a:gdLst/>
            <a:ahLst/>
            <a:cxnLst/>
            <a:rect l="l" t="t" r="r" b="b"/>
            <a:pathLst>
              <a:path w="1017" h="1789" extrusionOk="0">
                <a:moveTo>
                  <a:pt x="1017" y="1789"/>
                </a:moveTo>
                <a:lnTo>
                  <a:pt x="596" y="1017"/>
                </a:lnTo>
                <a:lnTo>
                  <a:pt x="0" y="1"/>
                </a:lnTo>
                <a:lnTo>
                  <a:pt x="596" y="1017"/>
                </a:lnTo>
                <a:lnTo>
                  <a:pt x="1017" y="1789"/>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37"/>
          <p:cNvSpPr/>
          <p:nvPr/>
        </p:nvSpPr>
        <p:spPr>
          <a:xfrm>
            <a:off x="2450773" y="2025919"/>
            <a:ext cx="8684" cy="13606"/>
          </a:xfrm>
          <a:custGeom>
            <a:avLst/>
            <a:gdLst/>
            <a:ahLst/>
            <a:cxnLst/>
            <a:rect l="l" t="t" r="r" b="b"/>
            <a:pathLst>
              <a:path w="247" h="387" extrusionOk="0">
                <a:moveTo>
                  <a:pt x="246" y="386"/>
                </a:moveTo>
                <a:lnTo>
                  <a:pt x="1" y="1"/>
                </a:lnTo>
                <a:lnTo>
                  <a:pt x="246" y="38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37"/>
          <p:cNvSpPr/>
          <p:nvPr/>
        </p:nvSpPr>
        <p:spPr>
          <a:xfrm>
            <a:off x="2516129" y="2139335"/>
            <a:ext cx="2496" cy="4957"/>
          </a:xfrm>
          <a:custGeom>
            <a:avLst/>
            <a:gdLst/>
            <a:ahLst/>
            <a:cxnLst/>
            <a:rect l="l" t="t" r="r" b="b"/>
            <a:pathLst>
              <a:path w="71" h="141" extrusionOk="0">
                <a:moveTo>
                  <a:pt x="70" y="140"/>
                </a:moveTo>
                <a:lnTo>
                  <a:pt x="0" y="0"/>
                </a:lnTo>
                <a:lnTo>
                  <a:pt x="70" y="14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37"/>
          <p:cNvSpPr/>
          <p:nvPr/>
        </p:nvSpPr>
        <p:spPr>
          <a:xfrm>
            <a:off x="2522282" y="2152870"/>
            <a:ext cx="2496" cy="3727"/>
          </a:xfrm>
          <a:custGeom>
            <a:avLst/>
            <a:gdLst/>
            <a:ahLst/>
            <a:cxnLst/>
            <a:rect l="l" t="t" r="r" b="b"/>
            <a:pathLst>
              <a:path w="71" h="106" extrusionOk="0">
                <a:moveTo>
                  <a:pt x="70" y="106"/>
                </a:moveTo>
                <a:lnTo>
                  <a:pt x="0" y="1"/>
                </a:lnTo>
                <a:lnTo>
                  <a:pt x="70" y="10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37"/>
          <p:cNvSpPr/>
          <p:nvPr/>
        </p:nvSpPr>
        <p:spPr>
          <a:xfrm>
            <a:off x="2519821" y="2145487"/>
            <a:ext cx="2496" cy="4957"/>
          </a:xfrm>
          <a:custGeom>
            <a:avLst/>
            <a:gdLst/>
            <a:ahLst/>
            <a:cxnLst/>
            <a:rect l="l" t="t" r="r" b="b"/>
            <a:pathLst>
              <a:path w="71" h="141" extrusionOk="0">
                <a:moveTo>
                  <a:pt x="70" y="141"/>
                </a:moveTo>
                <a:lnTo>
                  <a:pt x="0" y="0"/>
                </a:lnTo>
                <a:lnTo>
                  <a:pt x="70" y="141"/>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37"/>
          <p:cNvSpPr/>
          <p:nvPr/>
        </p:nvSpPr>
        <p:spPr>
          <a:xfrm>
            <a:off x="2525973" y="2159058"/>
            <a:ext cx="1266" cy="2496"/>
          </a:xfrm>
          <a:custGeom>
            <a:avLst/>
            <a:gdLst/>
            <a:ahLst/>
            <a:cxnLst/>
            <a:rect l="l" t="t" r="r" b="b"/>
            <a:pathLst>
              <a:path w="36" h="71" extrusionOk="0">
                <a:moveTo>
                  <a:pt x="36" y="70"/>
                </a:moveTo>
                <a:lnTo>
                  <a:pt x="1" y="0"/>
                </a:lnTo>
                <a:lnTo>
                  <a:pt x="36"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37"/>
          <p:cNvSpPr/>
          <p:nvPr/>
        </p:nvSpPr>
        <p:spPr>
          <a:xfrm>
            <a:off x="2529665" y="2166441"/>
            <a:ext cx="35" cy="2496"/>
          </a:xfrm>
          <a:custGeom>
            <a:avLst/>
            <a:gdLst/>
            <a:ahLst/>
            <a:cxnLst/>
            <a:rect l="l" t="t" r="r" b="b"/>
            <a:pathLst>
              <a:path w="1" h="71" extrusionOk="0">
                <a:moveTo>
                  <a:pt x="1" y="70"/>
                </a:moveTo>
                <a:lnTo>
                  <a:pt x="1" y="0"/>
                </a:lnTo>
                <a:lnTo>
                  <a:pt x="1"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37"/>
          <p:cNvSpPr/>
          <p:nvPr/>
        </p:nvSpPr>
        <p:spPr>
          <a:xfrm>
            <a:off x="2511172" y="2130686"/>
            <a:ext cx="3727" cy="6188"/>
          </a:xfrm>
          <a:custGeom>
            <a:avLst/>
            <a:gdLst/>
            <a:ahLst/>
            <a:cxnLst/>
            <a:rect l="l" t="t" r="r" b="b"/>
            <a:pathLst>
              <a:path w="106" h="176" extrusionOk="0">
                <a:moveTo>
                  <a:pt x="106" y="176"/>
                </a:moveTo>
                <a:lnTo>
                  <a:pt x="1" y="1"/>
                </a:lnTo>
                <a:lnTo>
                  <a:pt x="106" y="17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37"/>
          <p:cNvSpPr/>
          <p:nvPr/>
        </p:nvSpPr>
        <p:spPr>
          <a:xfrm>
            <a:off x="2527204" y="2163980"/>
            <a:ext cx="1266" cy="2496"/>
          </a:xfrm>
          <a:custGeom>
            <a:avLst/>
            <a:gdLst/>
            <a:ahLst/>
            <a:cxnLst/>
            <a:rect l="l" t="t" r="r" b="b"/>
            <a:pathLst>
              <a:path w="36" h="71" extrusionOk="0">
                <a:moveTo>
                  <a:pt x="36" y="70"/>
                </a:moveTo>
                <a:lnTo>
                  <a:pt x="1" y="0"/>
                </a:lnTo>
                <a:lnTo>
                  <a:pt x="36"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37"/>
          <p:cNvSpPr/>
          <p:nvPr/>
        </p:nvSpPr>
        <p:spPr>
          <a:xfrm>
            <a:off x="1655770" y="1229688"/>
            <a:ext cx="2290195" cy="1577763"/>
          </a:xfrm>
          <a:custGeom>
            <a:avLst/>
            <a:gdLst/>
            <a:ahLst/>
            <a:cxnLst/>
            <a:rect l="l" t="t" r="r" b="b"/>
            <a:pathLst>
              <a:path w="65141" h="44877" extrusionOk="0">
                <a:moveTo>
                  <a:pt x="20616" y="0"/>
                </a:moveTo>
                <a:lnTo>
                  <a:pt x="15953" y="456"/>
                </a:lnTo>
                <a:lnTo>
                  <a:pt x="11290" y="1368"/>
                </a:lnTo>
                <a:lnTo>
                  <a:pt x="6697" y="2770"/>
                </a:lnTo>
                <a:lnTo>
                  <a:pt x="2174" y="4663"/>
                </a:lnTo>
                <a:lnTo>
                  <a:pt x="1" y="5820"/>
                </a:lnTo>
                <a:lnTo>
                  <a:pt x="2174" y="6346"/>
                </a:lnTo>
                <a:lnTo>
                  <a:pt x="6241" y="7854"/>
                </a:lnTo>
                <a:lnTo>
                  <a:pt x="9852" y="9747"/>
                </a:lnTo>
                <a:lnTo>
                  <a:pt x="13078" y="11991"/>
                </a:lnTo>
                <a:lnTo>
                  <a:pt x="15883" y="14410"/>
                </a:lnTo>
                <a:lnTo>
                  <a:pt x="18302" y="16899"/>
                </a:lnTo>
                <a:lnTo>
                  <a:pt x="20300" y="19353"/>
                </a:lnTo>
                <a:lnTo>
                  <a:pt x="21948" y="21632"/>
                </a:lnTo>
                <a:lnTo>
                  <a:pt x="22614" y="22649"/>
                </a:lnTo>
                <a:lnTo>
                  <a:pt x="22859" y="23034"/>
                </a:lnTo>
                <a:lnTo>
                  <a:pt x="22859" y="23069"/>
                </a:lnTo>
                <a:lnTo>
                  <a:pt x="23070" y="23420"/>
                </a:lnTo>
                <a:lnTo>
                  <a:pt x="23070" y="23455"/>
                </a:lnTo>
                <a:lnTo>
                  <a:pt x="23280" y="23806"/>
                </a:lnTo>
                <a:lnTo>
                  <a:pt x="23876" y="24822"/>
                </a:lnTo>
                <a:lnTo>
                  <a:pt x="24297" y="25594"/>
                </a:lnTo>
                <a:lnTo>
                  <a:pt x="24402" y="25769"/>
                </a:lnTo>
                <a:lnTo>
                  <a:pt x="24402" y="25839"/>
                </a:lnTo>
                <a:lnTo>
                  <a:pt x="24507" y="25979"/>
                </a:lnTo>
                <a:lnTo>
                  <a:pt x="24507" y="26049"/>
                </a:lnTo>
                <a:lnTo>
                  <a:pt x="24577" y="26190"/>
                </a:lnTo>
                <a:lnTo>
                  <a:pt x="24612" y="26225"/>
                </a:lnTo>
                <a:lnTo>
                  <a:pt x="24682" y="26330"/>
                </a:lnTo>
                <a:lnTo>
                  <a:pt x="24682" y="26400"/>
                </a:lnTo>
                <a:lnTo>
                  <a:pt x="24753" y="26470"/>
                </a:lnTo>
                <a:lnTo>
                  <a:pt x="24753" y="26540"/>
                </a:lnTo>
                <a:lnTo>
                  <a:pt x="24788" y="26575"/>
                </a:lnTo>
                <a:lnTo>
                  <a:pt x="24788" y="26610"/>
                </a:lnTo>
                <a:lnTo>
                  <a:pt x="24788" y="26680"/>
                </a:lnTo>
                <a:lnTo>
                  <a:pt x="24788" y="26715"/>
                </a:lnTo>
                <a:lnTo>
                  <a:pt x="30467" y="38215"/>
                </a:lnTo>
                <a:lnTo>
                  <a:pt x="30713" y="38671"/>
                </a:lnTo>
                <a:lnTo>
                  <a:pt x="31554" y="39267"/>
                </a:lnTo>
                <a:lnTo>
                  <a:pt x="32080" y="39372"/>
                </a:lnTo>
                <a:lnTo>
                  <a:pt x="44736" y="41230"/>
                </a:lnTo>
                <a:lnTo>
                  <a:pt x="45052" y="41265"/>
                </a:lnTo>
                <a:lnTo>
                  <a:pt x="45613" y="41546"/>
                </a:lnTo>
                <a:lnTo>
                  <a:pt x="46244" y="42142"/>
                </a:lnTo>
                <a:lnTo>
                  <a:pt x="46594" y="43228"/>
                </a:lnTo>
                <a:lnTo>
                  <a:pt x="46419" y="44105"/>
                </a:lnTo>
                <a:lnTo>
                  <a:pt x="46139" y="44631"/>
                </a:lnTo>
                <a:lnTo>
                  <a:pt x="45928" y="44876"/>
                </a:lnTo>
                <a:lnTo>
                  <a:pt x="46349" y="44666"/>
                </a:lnTo>
                <a:lnTo>
                  <a:pt x="49224" y="43088"/>
                </a:lnTo>
                <a:lnTo>
                  <a:pt x="51923" y="41335"/>
                </a:lnTo>
                <a:lnTo>
                  <a:pt x="55009" y="38951"/>
                </a:lnTo>
                <a:lnTo>
                  <a:pt x="58199" y="35936"/>
                </a:lnTo>
                <a:lnTo>
                  <a:pt x="60548" y="33201"/>
                </a:lnTo>
                <a:lnTo>
                  <a:pt x="62020" y="31203"/>
                </a:lnTo>
                <a:lnTo>
                  <a:pt x="63388" y="29029"/>
                </a:lnTo>
                <a:lnTo>
                  <a:pt x="64615" y="26645"/>
                </a:lnTo>
                <a:lnTo>
                  <a:pt x="65141" y="25418"/>
                </a:lnTo>
                <a:lnTo>
                  <a:pt x="63949" y="23245"/>
                </a:lnTo>
                <a:lnTo>
                  <a:pt x="61249" y="19178"/>
                </a:lnTo>
                <a:lnTo>
                  <a:pt x="58164" y="15461"/>
                </a:lnTo>
                <a:lnTo>
                  <a:pt x="54798" y="12131"/>
                </a:lnTo>
                <a:lnTo>
                  <a:pt x="51152" y="9186"/>
                </a:lnTo>
                <a:lnTo>
                  <a:pt x="47260" y="6626"/>
                </a:lnTo>
                <a:lnTo>
                  <a:pt x="43159" y="4453"/>
                </a:lnTo>
                <a:lnTo>
                  <a:pt x="38846" y="2700"/>
                </a:lnTo>
                <a:lnTo>
                  <a:pt x="34429" y="1368"/>
                </a:lnTo>
                <a:lnTo>
                  <a:pt x="29906" y="491"/>
                </a:lnTo>
                <a:lnTo>
                  <a:pt x="252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37"/>
          <p:cNvSpPr/>
          <p:nvPr/>
        </p:nvSpPr>
        <p:spPr>
          <a:xfrm>
            <a:off x="2896984" y="2124534"/>
            <a:ext cx="1247423" cy="2062163"/>
          </a:xfrm>
          <a:custGeom>
            <a:avLst/>
            <a:gdLst/>
            <a:ahLst/>
            <a:cxnLst/>
            <a:rect l="l" t="t" r="r" b="b"/>
            <a:pathLst>
              <a:path w="35481" h="58655" extrusionOk="0">
                <a:moveTo>
                  <a:pt x="29976" y="0"/>
                </a:moveTo>
                <a:lnTo>
                  <a:pt x="29415" y="1227"/>
                </a:lnTo>
                <a:lnTo>
                  <a:pt x="28188" y="3611"/>
                </a:lnTo>
                <a:lnTo>
                  <a:pt x="26821" y="5785"/>
                </a:lnTo>
                <a:lnTo>
                  <a:pt x="25348" y="7784"/>
                </a:lnTo>
                <a:lnTo>
                  <a:pt x="22999" y="10518"/>
                </a:lnTo>
                <a:lnTo>
                  <a:pt x="19809" y="13533"/>
                </a:lnTo>
                <a:lnTo>
                  <a:pt x="16723" y="15917"/>
                </a:lnTo>
                <a:lnTo>
                  <a:pt x="14024" y="17670"/>
                </a:lnTo>
                <a:lnTo>
                  <a:pt x="11149" y="19248"/>
                </a:lnTo>
                <a:lnTo>
                  <a:pt x="10728" y="19458"/>
                </a:lnTo>
                <a:lnTo>
                  <a:pt x="1543" y="28398"/>
                </a:lnTo>
                <a:lnTo>
                  <a:pt x="1192" y="28784"/>
                </a:lnTo>
                <a:lnTo>
                  <a:pt x="877" y="29766"/>
                </a:lnTo>
                <a:lnTo>
                  <a:pt x="947" y="30292"/>
                </a:lnTo>
                <a:lnTo>
                  <a:pt x="3121" y="42878"/>
                </a:lnTo>
                <a:lnTo>
                  <a:pt x="3156" y="43229"/>
                </a:lnTo>
                <a:lnTo>
                  <a:pt x="3086" y="43825"/>
                </a:lnTo>
                <a:lnTo>
                  <a:pt x="2700" y="44596"/>
                </a:lnTo>
                <a:lnTo>
                  <a:pt x="1753" y="45262"/>
                </a:lnTo>
                <a:lnTo>
                  <a:pt x="912" y="45402"/>
                </a:lnTo>
                <a:lnTo>
                  <a:pt x="281" y="45297"/>
                </a:lnTo>
                <a:lnTo>
                  <a:pt x="0" y="45157"/>
                </a:lnTo>
                <a:lnTo>
                  <a:pt x="211" y="45437"/>
                </a:lnTo>
                <a:lnTo>
                  <a:pt x="2735" y="48312"/>
                </a:lnTo>
                <a:lnTo>
                  <a:pt x="6206" y="51538"/>
                </a:lnTo>
                <a:lnTo>
                  <a:pt x="9151" y="53781"/>
                </a:lnTo>
                <a:lnTo>
                  <a:pt x="12587" y="55955"/>
                </a:lnTo>
                <a:lnTo>
                  <a:pt x="16548" y="57883"/>
                </a:lnTo>
                <a:lnTo>
                  <a:pt x="18687" y="58655"/>
                </a:lnTo>
                <a:lnTo>
                  <a:pt x="20264" y="57287"/>
                </a:lnTo>
                <a:lnTo>
                  <a:pt x="23174" y="54342"/>
                </a:lnTo>
                <a:lnTo>
                  <a:pt x="25769" y="51187"/>
                </a:lnTo>
                <a:lnTo>
                  <a:pt x="28083" y="47856"/>
                </a:lnTo>
                <a:lnTo>
                  <a:pt x="30081" y="44386"/>
                </a:lnTo>
                <a:lnTo>
                  <a:pt x="31764" y="40774"/>
                </a:lnTo>
                <a:lnTo>
                  <a:pt x="33166" y="37058"/>
                </a:lnTo>
                <a:lnTo>
                  <a:pt x="34218" y="33237"/>
                </a:lnTo>
                <a:lnTo>
                  <a:pt x="34954" y="29345"/>
                </a:lnTo>
                <a:lnTo>
                  <a:pt x="35375" y="25418"/>
                </a:lnTo>
                <a:lnTo>
                  <a:pt x="35480" y="21422"/>
                </a:lnTo>
                <a:lnTo>
                  <a:pt x="35235" y="17460"/>
                </a:lnTo>
                <a:lnTo>
                  <a:pt x="34674" y="13463"/>
                </a:lnTo>
                <a:lnTo>
                  <a:pt x="33762" y="9536"/>
                </a:lnTo>
                <a:lnTo>
                  <a:pt x="32500" y="5645"/>
                </a:lnTo>
                <a:lnTo>
                  <a:pt x="30922" y="1858"/>
                </a:lnTo>
                <a:lnTo>
                  <a:pt x="29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37"/>
          <p:cNvSpPr/>
          <p:nvPr/>
        </p:nvSpPr>
        <p:spPr>
          <a:xfrm>
            <a:off x="1838199" y="3495157"/>
            <a:ext cx="1715791" cy="1093363"/>
          </a:xfrm>
          <a:custGeom>
            <a:avLst/>
            <a:gdLst/>
            <a:ahLst/>
            <a:cxnLst/>
            <a:rect l="l" t="t" r="r" b="b"/>
            <a:pathLst>
              <a:path w="48803" h="31099" extrusionOk="0">
                <a:moveTo>
                  <a:pt x="17285" y="0"/>
                </a:moveTo>
                <a:lnTo>
                  <a:pt x="16794" y="211"/>
                </a:lnTo>
                <a:lnTo>
                  <a:pt x="5470" y="6171"/>
                </a:lnTo>
                <a:lnTo>
                  <a:pt x="5154" y="6311"/>
                </a:lnTo>
                <a:lnTo>
                  <a:pt x="4558" y="6416"/>
                </a:lnTo>
                <a:lnTo>
                  <a:pt x="3717" y="6276"/>
                </a:lnTo>
                <a:lnTo>
                  <a:pt x="2770" y="5610"/>
                </a:lnTo>
                <a:lnTo>
                  <a:pt x="2385" y="4839"/>
                </a:lnTo>
                <a:lnTo>
                  <a:pt x="2314" y="4243"/>
                </a:lnTo>
                <a:lnTo>
                  <a:pt x="2350" y="3892"/>
                </a:lnTo>
                <a:lnTo>
                  <a:pt x="2209" y="4278"/>
                </a:lnTo>
                <a:lnTo>
                  <a:pt x="1403" y="7012"/>
                </a:lnTo>
                <a:lnTo>
                  <a:pt x="772" y="9747"/>
                </a:lnTo>
                <a:lnTo>
                  <a:pt x="246" y="13113"/>
                </a:lnTo>
                <a:lnTo>
                  <a:pt x="1" y="17039"/>
                </a:lnTo>
                <a:lnTo>
                  <a:pt x="106" y="21352"/>
                </a:lnTo>
                <a:lnTo>
                  <a:pt x="597" y="24752"/>
                </a:lnTo>
                <a:lnTo>
                  <a:pt x="1122" y="27066"/>
                </a:lnTo>
                <a:lnTo>
                  <a:pt x="1438" y="28223"/>
                </a:lnTo>
                <a:lnTo>
                  <a:pt x="2981" y="28784"/>
                </a:lnTo>
                <a:lnTo>
                  <a:pt x="6031" y="29661"/>
                </a:lnTo>
                <a:lnTo>
                  <a:pt x="9151" y="30327"/>
                </a:lnTo>
                <a:lnTo>
                  <a:pt x="12271" y="30783"/>
                </a:lnTo>
                <a:lnTo>
                  <a:pt x="15392" y="31063"/>
                </a:lnTo>
                <a:lnTo>
                  <a:pt x="18512" y="31098"/>
                </a:lnTo>
                <a:lnTo>
                  <a:pt x="21632" y="30958"/>
                </a:lnTo>
                <a:lnTo>
                  <a:pt x="24752" y="30607"/>
                </a:lnTo>
                <a:lnTo>
                  <a:pt x="27802" y="30046"/>
                </a:lnTo>
                <a:lnTo>
                  <a:pt x="30853" y="29310"/>
                </a:lnTo>
                <a:lnTo>
                  <a:pt x="33833" y="28328"/>
                </a:lnTo>
                <a:lnTo>
                  <a:pt x="36742" y="27206"/>
                </a:lnTo>
                <a:lnTo>
                  <a:pt x="39582" y="25874"/>
                </a:lnTo>
                <a:lnTo>
                  <a:pt x="42352" y="24332"/>
                </a:lnTo>
                <a:lnTo>
                  <a:pt x="45016" y="22614"/>
                </a:lnTo>
                <a:lnTo>
                  <a:pt x="47576" y="20685"/>
                </a:lnTo>
                <a:lnTo>
                  <a:pt x="48803" y="19669"/>
                </a:lnTo>
                <a:lnTo>
                  <a:pt x="46664" y="18897"/>
                </a:lnTo>
                <a:lnTo>
                  <a:pt x="42703" y="16969"/>
                </a:lnTo>
                <a:lnTo>
                  <a:pt x="39267" y="14795"/>
                </a:lnTo>
                <a:lnTo>
                  <a:pt x="36322" y="12552"/>
                </a:lnTo>
                <a:lnTo>
                  <a:pt x="32851" y="9326"/>
                </a:lnTo>
                <a:lnTo>
                  <a:pt x="30327" y="6451"/>
                </a:lnTo>
                <a:lnTo>
                  <a:pt x="30116" y="6171"/>
                </a:lnTo>
                <a:lnTo>
                  <a:pt x="18792" y="211"/>
                </a:lnTo>
                <a:lnTo>
                  <a:pt x="183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37"/>
          <p:cNvSpPr/>
          <p:nvPr/>
        </p:nvSpPr>
        <p:spPr>
          <a:xfrm>
            <a:off x="783140" y="2596619"/>
            <a:ext cx="1215360" cy="1890841"/>
          </a:xfrm>
          <a:custGeom>
            <a:avLst/>
            <a:gdLst/>
            <a:ahLst/>
            <a:cxnLst/>
            <a:rect l="l" t="t" r="r" b="b"/>
            <a:pathLst>
              <a:path w="34569" h="53782" extrusionOk="0">
                <a:moveTo>
                  <a:pt x="12130" y="0"/>
                </a:moveTo>
                <a:lnTo>
                  <a:pt x="7643" y="210"/>
                </a:lnTo>
                <a:lnTo>
                  <a:pt x="4102" y="806"/>
                </a:lnTo>
                <a:lnTo>
                  <a:pt x="1718" y="1402"/>
                </a:lnTo>
                <a:lnTo>
                  <a:pt x="526" y="1788"/>
                </a:lnTo>
                <a:lnTo>
                  <a:pt x="245" y="3892"/>
                </a:lnTo>
                <a:lnTo>
                  <a:pt x="0" y="8099"/>
                </a:lnTo>
                <a:lnTo>
                  <a:pt x="105" y="12236"/>
                </a:lnTo>
                <a:lnTo>
                  <a:pt x="561" y="16303"/>
                </a:lnTo>
                <a:lnTo>
                  <a:pt x="1367" y="20299"/>
                </a:lnTo>
                <a:lnTo>
                  <a:pt x="2489" y="24191"/>
                </a:lnTo>
                <a:lnTo>
                  <a:pt x="3962" y="27942"/>
                </a:lnTo>
                <a:lnTo>
                  <a:pt x="5715" y="31554"/>
                </a:lnTo>
                <a:lnTo>
                  <a:pt x="7783" y="35024"/>
                </a:lnTo>
                <a:lnTo>
                  <a:pt x="10132" y="38285"/>
                </a:lnTo>
                <a:lnTo>
                  <a:pt x="12726" y="41370"/>
                </a:lnTo>
                <a:lnTo>
                  <a:pt x="15601" y="44210"/>
                </a:lnTo>
                <a:lnTo>
                  <a:pt x="18722" y="46839"/>
                </a:lnTo>
                <a:lnTo>
                  <a:pt x="22087" y="49188"/>
                </a:lnTo>
                <a:lnTo>
                  <a:pt x="25663" y="51257"/>
                </a:lnTo>
                <a:lnTo>
                  <a:pt x="29450" y="53045"/>
                </a:lnTo>
                <a:lnTo>
                  <a:pt x="31448" y="53781"/>
                </a:lnTo>
                <a:lnTo>
                  <a:pt x="31132" y="52624"/>
                </a:lnTo>
                <a:lnTo>
                  <a:pt x="30607" y="50310"/>
                </a:lnTo>
                <a:lnTo>
                  <a:pt x="30116" y="46910"/>
                </a:lnTo>
                <a:lnTo>
                  <a:pt x="30011" y="42597"/>
                </a:lnTo>
                <a:lnTo>
                  <a:pt x="30256" y="38706"/>
                </a:lnTo>
                <a:lnTo>
                  <a:pt x="30782" y="35305"/>
                </a:lnTo>
                <a:lnTo>
                  <a:pt x="31413" y="32570"/>
                </a:lnTo>
                <a:lnTo>
                  <a:pt x="32219" y="29836"/>
                </a:lnTo>
                <a:lnTo>
                  <a:pt x="32360" y="29450"/>
                </a:lnTo>
                <a:lnTo>
                  <a:pt x="34533" y="16864"/>
                </a:lnTo>
                <a:lnTo>
                  <a:pt x="34568" y="16338"/>
                </a:lnTo>
                <a:lnTo>
                  <a:pt x="34253" y="15356"/>
                </a:lnTo>
                <a:lnTo>
                  <a:pt x="33902" y="14970"/>
                </a:lnTo>
                <a:lnTo>
                  <a:pt x="24752" y="6030"/>
                </a:lnTo>
                <a:lnTo>
                  <a:pt x="24541" y="5785"/>
                </a:lnTo>
                <a:lnTo>
                  <a:pt x="24226" y="5259"/>
                </a:lnTo>
                <a:lnTo>
                  <a:pt x="24086" y="4383"/>
                </a:lnTo>
                <a:lnTo>
                  <a:pt x="24436" y="3296"/>
                </a:lnTo>
                <a:lnTo>
                  <a:pt x="25067" y="2700"/>
                </a:lnTo>
                <a:lnTo>
                  <a:pt x="25628" y="2419"/>
                </a:lnTo>
                <a:lnTo>
                  <a:pt x="25944" y="2384"/>
                </a:lnTo>
                <a:lnTo>
                  <a:pt x="25558" y="2209"/>
                </a:lnTo>
                <a:lnTo>
                  <a:pt x="22648" y="1367"/>
                </a:lnTo>
                <a:lnTo>
                  <a:pt x="19773" y="736"/>
                </a:lnTo>
                <a:lnTo>
                  <a:pt x="16232" y="210"/>
                </a:lnTo>
                <a:lnTo>
                  <a:pt x="12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37"/>
          <p:cNvSpPr/>
          <p:nvPr/>
        </p:nvSpPr>
        <p:spPr>
          <a:xfrm>
            <a:off x="801598" y="1435531"/>
            <a:ext cx="1729362" cy="1244962"/>
          </a:xfrm>
          <a:custGeom>
            <a:avLst/>
            <a:gdLst/>
            <a:ahLst/>
            <a:cxnLst/>
            <a:rect l="l" t="t" r="r" b="b"/>
            <a:pathLst>
              <a:path w="49189" h="35411" extrusionOk="0">
                <a:moveTo>
                  <a:pt x="24402" y="0"/>
                </a:moveTo>
                <a:lnTo>
                  <a:pt x="21948" y="1403"/>
                </a:lnTo>
                <a:lnTo>
                  <a:pt x="17425" y="4593"/>
                </a:lnTo>
                <a:lnTo>
                  <a:pt x="13358" y="8274"/>
                </a:lnTo>
                <a:lnTo>
                  <a:pt x="9712" y="12341"/>
                </a:lnTo>
                <a:lnTo>
                  <a:pt x="6592" y="16829"/>
                </a:lnTo>
                <a:lnTo>
                  <a:pt x="3998" y="21632"/>
                </a:lnTo>
                <a:lnTo>
                  <a:pt x="1929" y="26715"/>
                </a:lnTo>
                <a:lnTo>
                  <a:pt x="457" y="32079"/>
                </a:lnTo>
                <a:lnTo>
                  <a:pt x="1" y="34814"/>
                </a:lnTo>
                <a:lnTo>
                  <a:pt x="1193" y="34428"/>
                </a:lnTo>
                <a:lnTo>
                  <a:pt x="3612" y="33832"/>
                </a:lnTo>
                <a:lnTo>
                  <a:pt x="7118" y="33236"/>
                </a:lnTo>
                <a:lnTo>
                  <a:pt x="11605" y="33026"/>
                </a:lnTo>
                <a:lnTo>
                  <a:pt x="15707" y="33236"/>
                </a:lnTo>
                <a:lnTo>
                  <a:pt x="19248" y="33762"/>
                </a:lnTo>
                <a:lnTo>
                  <a:pt x="22158" y="34393"/>
                </a:lnTo>
                <a:lnTo>
                  <a:pt x="25033" y="35235"/>
                </a:lnTo>
                <a:lnTo>
                  <a:pt x="25419" y="35410"/>
                </a:lnTo>
                <a:lnTo>
                  <a:pt x="38075" y="33552"/>
                </a:lnTo>
                <a:lnTo>
                  <a:pt x="38601" y="33447"/>
                </a:lnTo>
                <a:lnTo>
                  <a:pt x="39407" y="32851"/>
                </a:lnTo>
                <a:lnTo>
                  <a:pt x="39688" y="32395"/>
                </a:lnTo>
                <a:lnTo>
                  <a:pt x="45367" y="20896"/>
                </a:lnTo>
                <a:lnTo>
                  <a:pt x="45508" y="20615"/>
                </a:lnTo>
                <a:lnTo>
                  <a:pt x="45928" y="20159"/>
                </a:lnTo>
                <a:lnTo>
                  <a:pt x="46700" y="19774"/>
                </a:lnTo>
                <a:lnTo>
                  <a:pt x="47857" y="19774"/>
                </a:lnTo>
                <a:lnTo>
                  <a:pt x="48628" y="20159"/>
                </a:lnTo>
                <a:lnTo>
                  <a:pt x="49049" y="20615"/>
                </a:lnTo>
                <a:lnTo>
                  <a:pt x="49189" y="20896"/>
                </a:lnTo>
                <a:lnTo>
                  <a:pt x="49189" y="20860"/>
                </a:lnTo>
                <a:lnTo>
                  <a:pt x="49189" y="20790"/>
                </a:lnTo>
                <a:lnTo>
                  <a:pt x="49189" y="20755"/>
                </a:lnTo>
                <a:lnTo>
                  <a:pt x="49154" y="20720"/>
                </a:lnTo>
                <a:lnTo>
                  <a:pt x="49154" y="20650"/>
                </a:lnTo>
                <a:lnTo>
                  <a:pt x="49119" y="20580"/>
                </a:lnTo>
                <a:lnTo>
                  <a:pt x="49084" y="20510"/>
                </a:lnTo>
                <a:lnTo>
                  <a:pt x="49013" y="20405"/>
                </a:lnTo>
                <a:lnTo>
                  <a:pt x="48978" y="20370"/>
                </a:lnTo>
                <a:lnTo>
                  <a:pt x="48908" y="20229"/>
                </a:lnTo>
                <a:lnTo>
                  <a:pt x="48908" y="20159"/>
                </a:lnTo>
                <a:lnTo>
                  <a:pt x="48803" y="20019"/>
                </a:lnTo>
                <a:lnTo>
                  <a:pt x="48803" y="19949"/>
                </a:lnTo>
                <a:lnTo>
                  <a:pt x="48698" y="19774"/>
                </a:lnTo>
                <a:lnTo>
                  <a:pt x="48277" y="19002"/>
                </a:lnTo>
                <a:lnTo>
                  <a:pt x="47681" y="17986"/>
                </a:lnTo>
                <a:lnTo>
                  <a:pt x="47471" y="17635"/>
                </a:lnTo>
                <a:lnTo>
                  <a:pt x="47471" y="17600"/>
                </a:lnTo>
                <a:lnTo>
                  <a:pt x="47261" y="17249"/>
                </a:lnTo>
                <a:lnTo>
                  <a:pt x="47261" y="17214"/>
                </a:lnTo>
                <a:lnTo>
                  <a:pt x="47015" y="16829"/>
                </a:lnTo>
                <a:lnTo>
                  <a:pt x="46349" y="15812"/>
                </a:lnTo>
                <a:lnTo>
                  <a:pt x="44736" y="13533"/>
                </a:lnTo>
                <a:lnTo>
                  <a:pt x="42703" y="11079"/>
                </a:lnTo>
                <a:lnTo>
                  <a:pt x="40284" y="8590"/>
                </a:lnTo>
                <a:lnTo>
                  <a:pt x="37479" y="6171"/>
                </a:lnTo>
                <a:lnTo>
                  <a:pt x="34254" y="3927"/>
                </a:lnTo>
                <a:lnTo>
                  <a:pt x="30643" y="2034"/>
                </a:lnTo>
                <a:lnTo>
                  <a:pt x="26576" y="526"/>
                </a:lnTo>
                <a:lnTo>
                  <a:pt x="24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37"/>
          <p:cNvSpPr txBox="1"/>
          <p:nvPr/>
        </p:nvSpPr>
        <p:spPr>
          <a:xfrm>
            <a:off x="4705350" y="1403550"/>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Volume</a:t>
            </a:r>
            <a:endParaRPr sz="1600" b="1" dirty="0">
              <a:latin typeface="Fira Sans Extra Condensed"/>
              <a:ea typeface="Fira Sans Extra Condensed"/>
              <a:cs typeface="Fira Sans Extra Condensed"/>
              <a:sym typeface="Fira Sans Extra Condensed"/>
            </a:endParaRPr>
          </a:p>
        </p:txBody>
      </p:sp>
      <p:sp>
        <p:nvSpPr>
          <p:cNvPr id="1242" name="Google Shape;1242;p37"/>
          <p:cNvSpPr txBox="1"/>
          <p:nvPr/>
        </p:nvSpPr>
        <p:spPr>
          <a:xfrm>
            <a:off x="4705350" y="3873175"/>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solidFill>
                  <a:schemeClr val="dk1"/>
                </a:solidFill>
                <a:latin typeface="Fira Sans Extra Condensed"/>
                <a:ea typeface="Fira Sans Extra Condensed"/>
                <a:cs typeface="Fira Sans Extra Condensed"/>
                <a:sym typeface="Fira Sans Extra Condensed"/>
              </a:rPr>
              <a:t> Variété </a:t>
            </a:r>
            <a:endParaRPr lang="fr-FR" sz="1600" b="1" dirty="0">
              <a:latin typeface="Fira Sans Extra Condensed"/>
              <a:ea typeface="Fira Sans Extra Condensed"/>
              <a:cs typeface="Fira Sans Extra Condensed"/>
              <a:sym typeface="Fira Sans Extra Condensed"/>
            </a:endParaRPr>
          </a:p>
        </p:txBody>
      </p:sp>
      <p:sp>
        <p:nvSpPr>
          <p:cNvPr id="1244" name="Google Shape;1244;p37"/>
          <p:cNvSpPr txBox="1"/>
          <p:nvPr/>
        </p:nvSpPr>
        <p:spPr>
          <a:xfrm>
            <a:off x="4705349" y="1690638"/>
            <a:ext cx="4289789"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fr-FR" sz="1200" dirty="0">
                <a:latin typeface="Fira Sans"/>
                <a:ea typeface="Fira Sans"/>
                <a:cs typeface="Fira Sans"/>
                <a:sym typeface="Fira Sans"/>
              </a:rPr>
              <a:t>Les données massives générées quotidiennement dans le secteur de la santé nécessitent des systèmes de stockage évolutifs.</a:t>
            </a:r>
            <a:endParaRPr lang="en-US" sz="1200" dirty="0">
              <a:solidFill>
                <a:srgbClr val="000000"/>
              </a:solidFill>
              <a:latin typeface="Fira Sans"/>
              <a:ea typeface="Fira Sans"/>
              <a:cs typeface="Fira Sans"/>
              <a:sym typeface="Fira Sans"/>
            </a:endParaRPr>
          </a:p>
        </p:txBody>
      </p:sp>
      <p:sp>
        <p:nvSpPr>
          <p:cNvPr id="1245" name="Google Shape;1245;p37"/>
          <p:cNvSpPr txBox="1"/>
          <p:nvPr/>
        </p:nvSpPr>
        <p:spPr>
          <a:xfrm>
            <a:off x="4705349" y="4160275"/>
            <a:ext cx="4289786" cy="571800"/>
          </a:xfrm>
          <a:prstGeom prst="rect">
            <a:avLst/>
          </a:prstGeom>
          <a:noFill/>
          <a:ln>
            <a:noFill/>
          </a:ln>
        </p:spPr>
        <p:txBody>
          <a:bodyPr spcFirstLastPara="1" wrap="square" lIns="91425" tIns="91425" rIns="91425" bIns="91425" anchor="ctr" anchorCtr="0">
            <a:noAutofit/>
          </a:bodyPr>
          <a:lstStyle/>
          <a:p>
            <a:pPr lvl="0">
              <a:lnSpc>
                <a:spcPct val="107000"/>
              </a:lnSpc>
              <a:spcAft>
                <a:spcPts val="800"/>
              </a:spcAft>
            </a:pPr>
            <a:r>
              <a:rPr lang="fr-FR" sz="1200" kern="100" dirty="0">
                <a:effectLst/>
                <a:latin typeface="Fira Sans" panose="020B0503050000020004" pitchFamily="34" charset="0"/>
                <a:ea typeface="Calibri" panose="020F0502020204030204" pitchFamily="34" charset="0"/>
                <a:cs typeface="Times New Roman" panose="02020603050405020304" pitchFamily="18" charset="0"/>
              </a:rPr>
              <a:t>La diversité des données, des images médicales aux dossiers électroniques, nécessite des solutions pour une vision holistique.</a:t>
            </a:r>
          </a:p>
        </p:txBody>
      </p:sp>
      <p:sp>
        <p:nvSpPr>
          <p:cNvPr id="1247" name="Google Shape;1247;p37"/>
          <p:cNvSpPr txBox="1"/>
          <p:nvPr/>
        </p:nvSpPr>
        <p:spPr>
          <a:xfrm>
            <a:off x="4705350" y="2638363"/>
            <a:ext cx="1980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solidFill>
                  <a:schemeClr val="dk1"/>
                </a:solidFill>
                <a:latin typeface="Fira Sans Extra Condensed"/>
                <a:ea typeface="Fira Sans Extra Condensed"/>
                <a:cs typeface="Fira Sans Extra Condensed"/>
                <a:sym typeface="Fira Sans Extra Condensed"/>
              </a:rPr>
              <a:t>Vélocité </a:t>
            </a:r>
            <a:endParaRPr sz="1600" b="1" dirty="0">
              <a:latin typeface="Fira Sans Extra Condensed"/>
              <a:ea typeface="Fira Sans Extra Condensed"/>
              <a:cs typeface="Fira Sans Extra Condensed"/>
              <a:sym typeface="Fira Sans Extra Condensed"/>
            </a:endParaRPr>
          </a:p>
        </p:txBody>
      </p:sp>
      <p:sp>
        <p:nvSpPr>
          <p:cNvPr id="1249" name="Google Shape;1249;p37"/>
          <p:cNvSpPr txBox="1"/>
          <p:nvPr/>
        </p:nvSpPr>
        <p:spPr>
          <a:xfrm>
            <a:off x="4705349" y="2925463"/>
            <a:ext cx="4289787" cy="571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fr-FR" sz="1200" dirty="0">
                <a:solidFill>
                  <a:srgbClr val="000000"/>
                </a:solidFill>
                <a:latin typeface="Fira Sans"/>
                <a:ea typeface="Fira Sans"/>
                <a:cs typeface="Fira Sans"/>
                <a:sym typeface="Fira Sans"/>
              </a:rPr>
              <a:t>La vélocité est essentielle pour la prise de décisions médicales en temps réel, par exemple, la surveillance des signes vitaux.</a:t>
            </a:r>
            <a:endParaRPr lang="en-US" sz="1200" dirty="0">
              <a:solidFill>
                <a:srgbClr val="000000"/>
              </a:solidFill>
              <a:latin typeface="Fira Sans"/>
              <a:ea typeface="Fira Sans"/>
              <a:cs typeface="Fira Sans"/>
              <a:sym typeface="Fira Sans"/>
            </a:endParaRPr>
          </a:p>
        </p:txBody>
      </p:sp>
      <p:cxnSp>
        <p:nvCxnSpPr>
          <p:cNvPr id="1250" name="Google Shape;1250;p37"/>
          <p:cNvCxnSpPr>
            <a:cxnSpLocks/>
          </p:cNvCxnSpPr>
          <p:nvPr/>
        </p:nvCxnSpPr>
        <p:spPr>
          <a:xfrm>
            <a:off x="4647075" y="3873175"/>
            <a:ext cx="0" cy="791575"/>
          </a:xfrm>
          <a:prstGeom prst="straightConnector1">
            <a:avLst/>
          </a:prstGeom>
          <a:noFill/>
          <a:ln w="38100" cap="flat" cmpd="sng">
            <a:solidFill>
              <a:schemeClr val="accent6"/>
            </a:solidFill>
            <a:prstDash val="solid"/>
            <a:round/>
            <a:headEnd type="none" w="med" len="med"/>
            <a:tailEnd type="none" w="med" len="med"/>
          </a:ln>
        </p:spPr>
      </p:cxnSp>
      <p:sp>
        <p:nvSpPr>
          <p:cNvPr id="1251" name="Google Shape;1251;p37"/>
          <p:cNvSpPr/>
          <p:nvPr/>
        </p:nvSpPr>
        <p:spPr>
          <a:xfrm>
            <a:off x="1189594" y="3223057"/>
            <a:ext cx="402462" cy="40281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2" name="Google Shape;1252;p37"/>
          <p:cNvGrpSpPr/>
          <p:nvPr/>
        </p:nvGrpSpPr>
        <p:grpSpPr>
          <a:xfrm>
            <a:off x="2826039" y="1779445"/>
            <a:ext cx="394455" cy="394201"/>
            <a:chOff x="-61351725" y="3372400"/>
            <a:chExt cx="310350" cy="310150"/>
          </a:xfrm>
        </p:grpSpPr>
        <p:sp>
          <p:nvSpPr>
            <p:cNvPr id="1253" name="Google Shape;1253;p37"/>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37"/>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37"/>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6" name="Google Shape;1256;p37"/>
          <p:cNvSpPr txBox="1"/>
          <p:nvPr/>
        </p:nvSpPr>
        <p:spPr>
          <a:xfrm>
            <a:off x="1991675" y="2781588"/>
            <a:ext cx="915000"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3 Vs of Big Data</a:t>
            </a:r>
            <a:endParaRPr sz="1600" b="1" dirty="0">
              <a:latin typeface="Fira Sans Extra Condensed"/>
              <a:ea typeface="Fira Sans Extra Condensed"/>
              <a:cs typeface="Fira Sans Extra Condensed"/>
              <a:sym typeface="Fira Sans Extra Condensed"/>
            </a:endParaRPr>
          </a:p>
        </p:txBody>
      </p:sp>
      <p:cxnSp>
        <p:nvCxnSpPr>
          <p:cNvPr id="1262" name="Google Shape;1262;p37"/>
          <p:cNvCxnSpPr>
            <a:cxnSpLocks/>
          </p:cNvCxnSpPr>
          <p:nvPr/>
        </p:nvCxnSpPr>
        <p:spPr>
          <a:xfrm>
            <a:off x="4647075" y="2571750"/>
            <a:ext cx="0" cy="865950"/>
          </a:xfrm>
          <a:prstGeom prst="straightConnector1">
            <a:avLst/>
          </a:prstGeom>
          <a:noFill/>
          <a:ln w="38100" cap="flat" cmpd="sng">
            <a:solidFill>
              <a:schemeClr val="accent2"/>
            </a:solidFill>
            <a:prstDash val="solid"/>
            <a:round/>
            <a:headEnd type="none" w="med" len="med"/>
            <a:tailEnd type="none" w="med" len="med"/>
          </a:ln>
        </p:spPr>
      </p:cxnSp>
      <p:cxnSp>
        <p:nvCxnSpPr>
          <p:cNvPr id="1263" name="Google Shape;1263;p37"/>
          <p:cNvCxnSpPr>
            <a:cxnSpLocks/>
          </p:cNvCxnSpPr>
          <p:nvPr/>
        </p:nvCxnSpPr>
        <p:spPr>
          <a:xfrm>
            <a:off x="4647075" y="1403550"/>
            <a:ext cx="0" cy="807100"/>
          </a:xfrm>
          <a:prstGeom prst="straightConnector1">
            <a:avLst/>
          </a:prstGeom>
          <a:noFill/>
          <a:ln w="38100" cap="flat" cmpd="sng">
            <a:solidFill>
              <a:schemeClr val="accent1"/>
            </a:solidFill>
            <a:prstDash val="solid"/>
            <a:round/>
            <a:headEnd type="none" w="med" len="med"/>
            <a:tailEnd type="none" w="med" len="med"/>
          </a:ln>
        </p:spPr>
      </p:cxnSp>
      <p:grpSp>
        <p:nvGrpSpPr>
          <p:cNvPr id="1266" name="Google Shape;1266;p37"/>
          <p:cNvGrpSpPr/>
          <p:nvPr/>
        </p:nvGrpSpPr>
        <p:grpSpPr>
          <a:xfrm>
            <a:off x="3412367" y="3144170"/>
            <a:ext cx="339253" cy="339253"/>
            <a:chOff x="3271200" y="1435075"/>
            <a:chExt cx="481825" cy="481825"/>
          </a:xfrm>
        </p:grpSpPr>
        <p:sp>
          <p:nvSpPr>
            <p:cNvPr id="1267" name="Google Shape;1267;p37"/>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268" name="Google Shape;1268;p37"/>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269" name="Google Shape;1269;p37"/>
          <p:cNvGrpSpPr/>
          <p:nvPr/>
        </p:nvGrpSpPr>
        <p:grpSpPr>
          <a:xfrm>
            <a:off x="2272697" y="3907836"/>
            <a:ext cx="350079" cy="350079"/>
            <a:chOff x="3497300" y="3227275"/>
            <a:chExt cx="296175" cy="296175"/>
          </a:xfrm>
        </p:grpSpPr>
        <p:sp>
          <p:nvSpPr>
            <p:cNvPr id="1270" name="Google Shape;1270;p37"/>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37"/>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37"/>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37"/>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37"/>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37"/>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37"/>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37"/>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8" name="Google Shape;1278;p37"/>
          <p:cNvGrpSpPr/>
          <p:nvPr/>
        </p:nvGrpSpPr>
        <p:grpSpPr>
          <a:xfrm>
            <a:off x="1490378" y="1934914"/>
            <a:ext cx="351786" cy="326274"/>
            <a:chOff x="-62511900" y="4129100"/>
            <a:chExt cx="304050" cy="282000"/>
          </a:xfrm>
        </p:grpSpPr>
        <p:sp>
          <p:nvSpPr>
            <p:cNvPr id="1279" name="Google Shape;1279;p37"/>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37"/>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37"/>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37"/>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37"/>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Espace réservé du numéro de diapositive 1">
            <a:extLst>
              <a:ext uri="{FF2B5EF4-FFF2-40B4-BE49-F238E27FC236}">
                <a16:creationId xmlns:a16="http://schemas.microsoft.com/office/drawing/2014/main" id="{51B924B0-BF6D-1982-24F5-00DEF8D6BC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Tree>
    <p:extLst>
      <p:ext uri="{BB962C8B-B14F-4D97-AF65-F5344CB8AC3E}">
        <p14:creationId xmlns:p14="http://schemas.microsoft.com/office/powerpoint/2010/main" val="371127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1"/>
                                        </p:tgtEl>
                                        <p:attrNameLst>
                                          <p:attrName>style.visibility</p:attrName>
                                        </p:attrNameLst>
                                      </p:cBhvr>
                                      <p:to>
                                        <p:strVal val="visible"/>
                                      </p:to>
                                    </p:set>
                                    <p:animEffect transition="in" filter="fade">
                                      <p:cBhvr>
                                        <p:cTn id="7" dur="500"/>
                                        <p:tgtEl>
                                          <p:spTgt spid="12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22"/>
                                        </p:tgtEl>
                                        <p:attrNameLst>
                                          <p:attrName>style.visibility</p:attrName>
                                        </p:attrNameLst>
                                      </p:cBhvr>
                                      <p:to>
                                        <p:strVal val="visible"/>
                                      </p:to>
                                    </p:set>
                                    <p:anim calcmode="lin" valueType="num">
                                      <p:cBhvr additive="base">
                                        <p:cTn id="12" dur="500" fill="hold"/>
                                        <p:tgtEl>
                                          <p:spTgt spid="1222"/>
                                        </p:tgtEl>
                                        <p:attrNameLst>
                                          <p:attrName>ppt_x</p:attrName>
                                        </p:attrNameLst>
                                      </p:cBhvr>
                                      <p:tavLst>
                                        <p:tav tm="0">
                                          <p:val>
                                            <p:strVal val="#ppt_x"/>
                                          </p:val>
                                        </p:tav>
                                        <p:tav tm="100000">
                                          <p:val>
                                            <p:strVal val="#ppt_x"/>
                                          </p:val>
                                        </p:tav>
                                      </p:tavLst>
                                    </p:anim>
                                    <p:anim calcmode="lin" valueType="num">
                                      <p:cBhvr additive="base">
                                        <p:cTn id="13" dur="500" fill="hold"/>
                                        <p:tgtEl>
                                          <p:spTgt spid="122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23"/>
                                        </p:tgtEl>
                                        <p:attrNameLst>
                                          <p:attrName>style.visibility</p:attrName>
                                        </p:attrNameLst>
                                      </p:cBhvr>
                                      <p:to>
                                        <p:strVal val="visible"/>
                                      </p:to>
                                    </p:set>
                                    <p:anim calcmode="lin" valueType="num">
                                      <p:cBhvr additive="base">
                                        <p:cTn id="16" dur="500" fill="hold"/>
                                        <p:tgtEl>
                                          <p:spTgt spid="1223"/>
                                        </p:tgtEl>
                                        <p:attrNameLst>
                                          <p:attrName>ppt_x</p:attrName>
                                        </p:attrNameLst>
                                      </p:cBhvr>
                                      <p:tavLst>
                                        <p:tav tm="0">
                                          <p:val>
                                            <p:strVal val="#ppt_x"/>
                                          </p:val>
                                        </p:tav>
                                        <p:tav tm="100000">
                                          <p:val>
                                            <p:strVal val="#ppt_x"/>
                                          </p:val>
                                        </p:tav>
                                      </p:tavLst>
                                    </p:anim>
                                    <p:anim calcmode="lin" valueType="num">
                                      <p:cBhvr additive="base">
                                        <p:cTn id="17" dur="500" fill="hold"/>
                                        <p:tgtEl>
                                          <p:spTgt spid="122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24"/>
                                        </p:tgtEl>
                                        <p:attrNameLst>
                                          <p:attrName>style.visibility</p:attrName>
                                        </p:attrNameLst>
                                      </p:cBhvr>
                                      <p:to>
                                        <p:strVal val="visible"/>
                                      </p:to>
                                    </p:set>
                                    <p:anim calcmode="lin" valueType="num">
                                      <p:cBhvr additive="base">
                                        <p:cTn id="20" dur="500" fill="hold"/>
                                        <p:tgtEl>
                                          <p:spTgt spid="1224"/>
                                        </p:tgtEl>
                                        <p:attrNameLst>
                                          <p:attrName>ppt_x</p:attrName>
                                        </p:attrNameLst>
                                      </p:cBhvr>
                                      <p:tavLst>
                                        <p:tav tm="0">
                                          <p:val>
                                            <p:strVal val="#ppt_x"/>
                                          </p:val>
                                        </p:tav>
                                        <p:tav tm="100000">
                                          <p:val>
                                            <p:strVal val="#ppt_x"/>
                                          </p:val>
                                        </p:tav>
                                      </p:tavLst>
                                    </p:anim>
                                    <p:anim calcmode="lin" valueType="num">
                                      <p:cBhvr additive="base">
                                        <p:cTn id="21" dur="500" fill="hold"/>
                                        <p:tgtEl>
                                          <p:spTgt spid="122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25"/>
                                        </p:tgtEl>
                                        <p:attrNameLst>
                                          <p:attrName>style.visibility</p:attrName>
                                        </p:attrNameLst>
                                      </p:cBhvr>
                                      <p:to>
                                        <p:strVal val="visible"/>
                                      </p:to>
                                    </p:set>
                                    <p:anim calcmode="lin" valueType="num">
                                      <p:cBhvr additive="base">
                                        <p:cTn id="24" dur="500" fill="hold"/>
                                        <p:tgtEl>
                                          <p:spTgt spid="1225"/>
                                        </p:tgtEl>
                                        <p:attrNameLst>
                                          <p:attrName>ppt_x</p:attrName>
                                        </p:attrNameLst>
                                      </p:cBhvr>
                                      <p:tavLst>
                                        <p:tav tm="0">
                                          <p:val>
                                            <p:strVal val="#ppt_x"/>
                                          </p:val>
                                        </p:tav>
                                        <p:tav tm="100000">
                                          <p:val>
                                            <p:strVal val="#ppt_x"/>
                                          </p:val>
                                        </p:tav>
                                      </p:tavLst>
                                    </p:anim>
                                    <p:anim calcmode="lin" valueType="num">
                                      <p:cBhvr additive="base">
                                        <p:cTn id="25" dur="500" fill="hold"/>
                                        <p:tgtEl>
                                          <p:spTgt spid="122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26"/>
                                        </p:tgtEl>
                                        <p:attrNameLst>
                                          <p:attrName>style.visibility</p:attrName>
                                        </p:attrNameLst>
                                      </p:cBhvr>
                                      <p:to>
                                        <p:strVal val="visible"/>
                                      </p:to>
                                    </p:set>
                                    <p:anim calcmode="lin" valueType="num">
                                      <p:cBhvr additive="base">
                                        <p:cTn id="28" dur="500" fill="hold"/>
                                        <p:tgtEl>
                                          <p:spTgt spid="1226"/>
                                        </p:tgtEl>
                                        <p:attrNameLst>
                                          <p:attrName>ppt_x</p:attrName>
                                        </p:attrNameLst>
                                      </p:cBhvr>
                                      <p:tavLst>
                                        <p:tav tm="0">
                                          <p:val>
                                            <p:strVal val="#ppt_x"/>
                                          </p:val>
                                        </p:tav>
                                        <p:tav tm="100000">
                                          <p:val>
                                            <p:strVal val="#ppt_x"/>
                                          </p:val>
                                        </p:tav>
                                      </p:tavLst>
                                    </p:anim>
                                    <p:anim calcmode="lin" valueType="num">
                                      <p:cBhvr additive="base">
                                        <p:cTn id="29" dur="500" fill="hold"/>
                                        <p:tgtEl>
                                          <p:spTgt spid="122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27"/>
                                        </p:tgtEl>
                                        <p:attrNameLst>
                                          <p:attrName>style.visibility</p:attrName>
                                        </p:attrNameLst>
                                      </p:cBhvr>
                                      <p:to>
                                        <p:strVal val="visible"/>
                                      </p:to>
                                    </p:set>
                                    <p:anim calcmode="lin" valueType="num">
                                      <p:cBhvr additive="base">
                                        <p:cTn id="32" dur="500" fill="hold"/>
                                        <p:tgtEl>
                                          <p:spTgt spid="1227"/>
                                        </p:tgtEl>
                                        <p:attrNameLst>
                                          <p:attrName>ppt_x</p:attrName>
                                        </p:attrNameLst>
                                      </p:cBhvr>
                                      <p:tavLst>
                                        <p:tav tm="0">
                                          <p:val>
                                            <p:strVal val="#ppt_x"/>
                                          </p:val>
                                        </p:tav>
                                        <p:tav tm="100000">
                                          <p:val>
                                            <p:strVal val="#ppt_x"/>
                                          </p:val>
                                        </p:tav>
                                      </p:tavLst>
                                    </p:anim>
                                    <p:anim calcmode="lin" valueType="num">
                                      <p:cBhvr additive="base">
                                        <p:cTn id="33" dur="500" fill="hold"/>
                                        <p:tgtEl>
                                          <p:spTgt spid="12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228"/>
                                        </p:tgtEl>
                                        <p:attrNameLst>
                                          <p:attrName>style.visibility</p:attrName>
                                        </p:attrNameLst>
                                      </p:cBhvr>
                                      <p:to>
                                        <p:strVal val="visible"/>
                                      </p:to>
                                    </p:set>
                                    <p:anim calcmode="lin" valueType="num">
                                      <p:cBhvr additive="base">
                                        <p:cTn id="36" dur="500" fill="hold"/>
                                        <p:tgtEl>
                                          <p:spTgt spid="1228"/>
                                        </p:tgtEl>
                                        <p:attrNameLst>
                                          <p:attrName>ppt_x</p:attrName>
                                        </p:attrNameLst>
                                      </p:cBhvr>
                                      <p:tavLst>
                                        <p:tav tm="0">
                                          <p:val>
                                            <p:strVal val="#ppt_x"/>
                                          </p:val>
                                        </p:tav>
                                        <p:tav tm="100000">
                                          <p:val>
                                            <p:strVal val="#ppt_x"/>
                                          </p:val>
                                        </p:tav>
                                      </p:tavLst>
                                    </p:anim>
                                    <p:anim calcmode="lin" valueType="num">
                                      <p:cBhvr additive="base">
                                        <p:cTn id="37" dur="500" fill="hold"/>
                                        <p:tgtEl>
                                          <p:spTgt spid="122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229"/>
                                        </p:tgtEl>
                                        <p:attrNameLst>
                                          <p:attrName>style.visibility</p:attrName>
                                        </p:attrNameLst>
                                      </p:cBhvr>
                                      <p:to>
                                        <p:strVal val="visible"/>
                                      </p:to>
                                    </p:set>
                                    <p:anim calcmode="lin" valueType="num">
                                      <p:cBhvr additive="base">
                                        <p:cTn id="40" dur="500" fill="hold"/>
                                        <p:tgtEl>
                                          <p:spTgt spid="1229"/>
                                        </p:tgtEl>
                                        <p:attrNameLst>
                                          <p:attrName>ppt_x</p:attrName>
                                        </p:attrNameLst>
                                      </p:cBhvr>
                                      <p:tavLst>
                                        <p:tav tm="0">
                                          <p:val>
                                            <p:strVal val="#ppt_x"/>
                                          </p:val>
                                        </p:tav>
                                        <p:tav tm="100000">
                                          <p:val>
                                            <p:strVal val="#ppt_x"/>
                                          </p:val>
                                        </p:tav>
                                      </p:tavLst>
                                    </p:anim>
                                    <p:anim calcmode="lin" valueType="num">
                                      <p:cBhvr additive="base">
                                        <p:cTn id="41" dur="500" fill="hold"/>
                                        <p:tgtEl>
                                          <p:spTgt spid="12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230"/>
                                        </p:tgtEl>
                                        <p:attrNameLst>
                                          <p:attrName>style.visibility</p:attrName>
                                        </p:attrNameLst>
                                      </p:cBhvr>
                                      <p:to>
                                        <p:strVal val="visible"/>
                                      </p:to>
                                    </p:set>
                                    <p:anim calcmode="lin" valueType="num">
                                      <p:cBhvr additive="base">
                                        <p:cTn id="44" dur="500" fill="hold"/>
                                        <p:tgtEl>
                                          <p:spTgt spid="1230"/>
                                        </p:tgtEl>
                                        <p:attrNameLst>
                                          <p:attrName>ppt_x</p:attrName>
                                        </p:attrNameLst>
                                      </p:cBhvr>
                                      <p:tavLst>
                                        <p:tav tm="0">
                                          <p:val>
                                            <p:strVal val="#ppt_x"/>
                                          </p:val>
                                        </p:tav>
                                        <p:tav tm="100000">
                                          <p:val>
                                            <p:strVal val="#ppt_x"/>
                                          </p:val>
                                        </p:tav>
                                      </p:tavLst>
                                    </p:anim>
                                    <p:anim calcmode="lin" valueType="num">
                                      <p:cBhvr additive="base">
                                        <p:cTn id="45" dur="500" fill="hold"/>
                                        <p:tgtEl>
                                          <p:spTgt spid="123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31"/>
                                        </p:tgtEl>
                                        <p:attrNameLst>
                                          <p:attrName>style.visibility</p:attrName>
                                        </p:attrNameLst>
                                      </p:cBhvr>
                                      <p:to>
                                        <p:strVal val="visible"/>
                                      </p:to>
                                    </p:set>
                                    <p:anim calcmode="lin" valueType="num">
                                      <p:cBhvr additive="base">
                                        <p:cTn id="48" dur="500" fill="hold"/>
                                        <p:tgtEl>
                                          <p:spTgt spid="1231"/>
                                        </p:tgtEl>
                                        <p:attrNameLst>
                                          <p:attrName>ppt_x</p:attrName>
                                        </p:attrNameLst>
                                      </p:cBhvr>
                                      <p:tavLst>
                                        <p:tav tm="0">
                                          <p:val>
                                            <p:strVal val="#ppt_x"/>
                                          </p:val>
                                        </p:tav>
                                        <p:tav tm="100000">
                                          <p:val>
                                            <p:strVal val="#ppt_x"/>
                                          </p:val>
                                        </p:tav>
                                      </p:tavLst>
                                    </p:anim>
                                    <p:anim calcmode="lin" valueType="num">
                                      <p:cBhvr additive="base">
                                        <p:cTn id="49" dur="500" fill="hold"/>
                                        <p:tgtEl>
                                          <p:spTgt spid="123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232"/>
                                        </p:tgtEl>
                                        <p:attrNameLst>
                                          <p:attrName>style.visibility</p:attrName>
                                        </p:attrNameLst>
                                      </p:cBhvr>
                                      <p:to>
                                        <p:strVal val="visible"/>
                                      </p:to>
                                    </p:set>
                                    <p:anim calcmode="lin" valueType="num">
                                      <p:cBhvr additive="base">
                                        <p:cTn id="52" dur="500" fill="hold"/>
                                        <p:tgtEl>
                                          <p:spTgt spid="1232"/>
                                        </p:tgtEl>
                                        <p:attrNameLst>
                                          <p:attrName>ppt_x</p:attrName>
                                        </p:attrNameLst>
                                      </p:cBhvr>
                                      <p:tavLst>
                                        <p:tav tm="0">
                                          <p:val>
                                            <p:strVal val="#ppt_x"/>
                                          </p:val>
                                        </p:tav>
                                        <p:tav tm="100000">
                                          <p:val>
                                            <p:strVal val="#ppt_x"/>
                                          </p:val>
                                        </p:tav>
                                      </p:tavLst>
                                    </p:anim>
                                    <p:anim calcmode="lin" valueType="num">
                                      <p:cBhvr additive="base">
                                        <p:cTn id="53" dur="500" fill="hold"/>
                                        <p:tgtEl>
                                          <p:spTgt spid="123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233"/>
                                        </p:tgtEl>
                                        <p:attrNameLst>
                                          <p:attrName>style.visibility</p:attrName>
                                        </p:attrNameLst>
                                      </p:cBhvr>
                                      <p:to>
                                        <p:strVal val="visible"/>
                                      </p:to>
                                    </p:set>
                                    <p:anim calcmode="lin" valueType="num">
                                      <p:cBhvr additive="base">
                                        <p:cTn id="56" dur="500" fill="hold"/>
                                        <p:tgtEl>
                                          <p:spTgt spid="1233"/>
                                        </p:tgtEl>
                                        <p:attrNameLst>
                                          <p:attrName>ppt_x</p:attrName>
                                        </p:attrNameLst>
                                      </p:cBhvr>
                                      <p:tavLst>
                                        <p:tav tm="0">
                                          <p:val>
                                            <p:strVal val="#ppt_x"/>
                                          </p:val>
                                        </p:tav>
                                        <p:tav tm="100000">
                                          <p:val>
                                            <p:strVal val="#ppt_x"/>
                                          </p:val>
                                        </p:tav>
                                      </p:tavLst>
                                    </p:anim>
                                    <p:anim calcmode="lin" valueType="num">
                                      <p:cBhvr additive="base">
                                        <p:cTn id="57" dur="500" fill="hold"/>
                                        <p:tgtEl>
                                          <p:spTgt spid="123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234"/>
                                        </p:tgtEl>
                                        <p:attrNameLst>
                                          <p:attrName>style.visibility</p:attrName>
                                        </p:attrNameLst>
                                      </p:cBhvr>
                                      <p:to>
                                        <p:strVal val="visible"/>
                                      </p:to>
                                    </p:set>
                                    <p:anim calcmode="lin" valueType="num">
                                      <p:cBhvr additive="base">
                                        <p:cTn id="60" dur="500" fill="hold"/>
                                        <p:tgtEl>
                                          <p:spTgt spid="1234"/>
                                        </p:tgtEl>
                                        <p:attrNameLst>
                                          <p:attrName>ppt_x</p:attrName>
                                        </p:attrNameLst>
                                      </p:cBhvr>
                                      <p:tavLst>
                                        <p:tav tm="0">
                                          <p:val>
                                            <p:strVal val="#ppt_x"/>
                                          </p:val>
                                        </p:tav>
                                        <p:tav tm="100000">
                                          <p:val>
                                            <p:strVal val="#ppt_x"/>
                                          </p:val>
                                        </p:tav>
                                      </p:tavLst>
                                    </p:anim>
                                    <p:anim calcmode="lin" valueType="num">
                                      <p:cBhvr additive="base">
                                        <p:cTn id="61" dur="500" fill="hold"/>
                                        <p:tgtEl>
                                          <p:spTgt spid="123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235"/>
                                        </p:tgtEl>
                                        <p:attrNameLst>
                                          <p:attrName>style.visibility</p:attrName>
                                        </p:attrNameLst>
                                      </p:cBhvr>
                                      <p:to>
                                        <p:strVal val="visible"/>
                                      </p:to>
                                    </p:set>
                                    <p:anim calcmode="lin" valueType="num">
                                      <p:cBhvr additive="base">
                                        <p:cTn id="64" dur="500" fill="hold"/>
                                        <p:tgtEl>
                                          <p:spTgt spid="1235"/>
                                        </p:tgtEl>
                                        <p:attrNameLst>
                                          <p:attrName>ppt_x</p:attrName>
                                        </p:attrNameLst>
                                      </p:cBhvr>
                                      <p:tavLst>
                                        <p:tav tm="0">
                                          <p:val>
                                            <p:strVal val="#ppt_x"/>
                                          </p:val>
                                        </p:tav>
                                        <p:tav tm="100000">
                                          <p:val>
                                            <p:strVal val="#ppt_x"/>
                                          </p:val>
                                        </p:tav>
                                      </p:tavLst>
                                    </p:anim>
                                    <p:anim calcmode="lin" valueType="num">
                                      <p:cBhvr additive="base">
                                        <p:cTn id="65" dur="500" fill="hold"/>
                                        <p:tgtEl>
                                          <p:spTgt spid="123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236"/>
                                        </p:tgtEl>
                                        <p:attrNameLst>
                                          <p:attrName>style.visibility</p:attrName>
                                        </p:attrNameLst>
                                      </p:cBhvr>
                                      <p:to>
                                        <p:strVal val="visible"/>
                                      </p:to>
                                    </p:set>
                                    <p:anim calcmode="lin" valueType="num">
                                      <p:cBhvr additive="base">
                                        <p:cTn id="68" dur="500" fill="hold"/>
                                        <p:tgtEl>
                                          <p:spTgt spid="1236"/>
                                        </p:tgtEl>
                                        <p:attrNameLst>
                                          <p:attrName>ppt_x</p:attrName>
                                        </p:attrNameLst>
                                      </p:cBhvr>
                                      <p:tavLst>
                                        <p:tav tm="0">
                                          <p:val>
                                            <p:strVal val="#ppt_x"/>
                                          </p:val>
                                        </p:tav>
                                        <p:tav tm="100000">
                                          <p:val>
                                            <p:strVal val="#ppt_x"/>
                                          </p:val>
                                        </p:tav>
                                      </p:tavLst>
                                    </p:anim>
                                    <p:anim calcmode="lin" valueType="num">
                                      <p:cBhvr additive="base">
                                        <p:cTn id="69" dur="500" fill="hold"/>
                                        <p:tgtEl>
                                          <p:spTgt spid="1236"/>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237"/>
                                        </p:tgtEl>
                                        <p:attrNameLst>
                                          <p:attrName>style.visibility</p:attrName>
                                        </p:attrNameLst>
                                      </p:cBhvr>
                                      <p:to>
                                        <p:strVal val="visible"/>
                                      </p:to>
                                    </p:set>
                                    <p:anim calcmode="lin" valueType="num">
                                      <p:cBhvr additive="base">
                                        <p:cTn id="72" dur="500" fill="hold"/>
                                        <p:tgtEl>
                                          <p:spTgt spid="1237"/>
                                        </p:tgtEl>
                                        <p:attrNameLst>
                                          <p:attrName>ppt_x</p:attrName>
                                        </p:attrNameLst>
                                      </p:cBhvr>
                                      <p:tavLst>
                                        <p:tav tm="0">
                                          <p:val>
                                            <p:strVal val="#ppt_x"/>
                                          </p:val>
                                        </p:tav>
                                        <p:tav tm="100000">
                                          <p:val>
                                            <p:strVal val="#ppt_x"/>
                                          </p:val>
                                        </p:tav>
                                      </p:tavLst>
                                    </p:anim>
                                    <p:anim calcmode="lin" valueType="num">
                                      <p:cBhvr additive="base">
                                        <p:cTn id="73" dur="500" fill="hold"/>
                                        <p:tgtEl>
                                          <p:spTgt spid="1237"/>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238"/>
                                        </p:tgtEl>
                                        <p:attrNameLst>
                                          <p:attrName>style.visibility</p:attrName>
                                        </p:attrNameLst>
                                      </p:cBhvr>
                                      <p:to>
                                        <p:strVal val="visible"/>
                                      </p:to>
                                    </p:set>
                                    <p:anim calcmode="lin" valueType="num">
                                      <p:cBhvr additive="base">
                                        <p:cTn id="76" dur="500" fill="hold"/>
                                        <p:tgtEl>
                                          <p:spTgt spid="1238"/>
                                        </p:tgtEl>
                                        <p:attrNameLst>
                                          <p:attrName>ppt_x</p:attrName>
                                        </p:attrNameLst>
                                      </p:cBhvr>
                                      <p:tavLst>
                                        <p:tav tm="0">
                                          <p:val>
                                            <p:strVal val="#ppt_x"/>
                                          </p:val>
                                        </p:tav>
                                        <p:tav tm="100000">
                                          <p:val>
                                            <p:strVal val="#ppt_x"/>
                                          </p:val>
                                        </p:tav>
                                      </p:tavLst>
                                    </p:anim>
                                    <p:anim calcmode="lin" valueType="num">
                                      <p:cBhvr additive="base">
                                        <p:cTn id="77" dur="500" fill="hold"/>
                                        <p:tgtEl>
                                          <p:spTgt spid="123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239"/>
                                        </p:tgtEl>
                                        <p:attrNameLst>
                                          <p:attrName>style.visibility</p:attrName>
                                        </p:attrNameLst>
                                      </p:cBhvr>
                                      <p:to>
                                        <p:strVal val="visible"/>
                                      </p:to>
                                    </p:set>
                                    <p:anim calcmode="lin" valueType="num">
                                      <p:cBhvr additive="base">
                                        <p:cTn id="80" dur="500" fill="hold"/>
                                        <p:tgtEl>
                                          <p:spTgt spid="1239"/>
                                        </p:tgtEl>
                                        <p:attrNameLst>
                                          <p:attrName>ppt_x</p:attrName>
                                        </p:attrNameLst>
                                      </p:cBhvr>
                                      <p:tavLst>
                                        <p:tav tm="0">
                                          <p:val>
                                            <p:strVal val="#ppt_x"/>
                                          </p:val>
                                        </p:tav>
                                        <p:tav tm="100000">
                                          <p:val>
                                            <p:strVal val="#ppt_x"/>
                                          </p:val>
                                        </p:tav>
                                      </p:tavLst>
                                    </p:anim>
                                    <p:anim calcmode="lin" valueType="num">
                                      <p:cBhvr additive="base">
                                        <p:cTn id="81" dur="500" fill="hold"/>
                                        <p:tgtEl>
                                          <p:spTgt spid="123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251"/>
                                        </p:tgtEl>
                                        <p:attrNameLst>
                                          <p:attrName>style.visibility</p:attrName>
                                        </p:attrNameLst>
                                      </p:cBhvr>
                                      <p:to>
                                        <p:strVal val="visible"/>
                                      </p:to>
                                    </p:set>
                                    <p:anim calcmode="lin" valueType="num">
                                      <p:cBhvr additive="base">
                                        <p:cTn id="84" dur="500" fill="hold"/>
                                        <p:tgtEl>
                                          <p:spTgt spid="1251"/>
                                        </p:tgtEl>
                                        <p:attrNameLst>
                                          <p:attrName>ppt_x</p:attrName>
                                        </p:attrNameLst>
                                      </p:cBhvr>
                                      <p:tavLst>
                                        <p:tav tm="0">
                                          <p:val>
                                            <p:strVal val="#ppt_x"/>
                                          </p:val>
                                        </p:tav>
                                        <p:tav tm="100000">
                                          <p:val>
                                            <p:strVal val="#ppt_x"/>
                                          </p:val>
                                        </p:tav>
                                      </p:tavLst>
                                    </p:anim>
                                    <p:anim calcmode="lin" valueType="num">
                                      <p:cBhvr additive="base">
                                        <p:cTn id="85" dur="500" fill="hold"/>
                                        <p:tgtEl>
                                          <p:spTgt spid="1251"/>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252"/>
                                        </p:tgtEl>
                                        <p:attrNameLst>
                                          <p:attrName>style.visibility</p:attrName>
                                        </p:attrNameLst>
                                      </p:cBhvr>
                                      <p:to>
                                        <p:strVal val="visible"/>
                                      </p:to>
                                    </p:set>
                                    <p:anim calcmode="lin" valueType="num">
                                      <p:cBhvr additive="base">
                                        <p:cTn id="88" dur="500" fill="hold"/>
                                        <p:tgtEl>
                                          <p:spTgt spid="1252"/>
                                        </p:tgtEl>
                                        <p:attrNameLst>
                                          <p:attrName>ppt_x</p:attrName>
                                        </p:attrNameLst>
                                      </p:cBhvr>
                                      <p:tavLst>
                                        <p:tav tm="0">
                                          <p:val>
                                            <p:strVal val="#ppt_x"/>
                                          </p:val>
                                        </p:tav>
                                        <p:tav tm="100000">
                                          <p:val>
                                            <p:strVal val="#ppt_x"/>
                                          </p:val>
                                        </p:tav>
                                      </p:tavLst>
                                    </p:anim>
                                    <p:anim calcmode="lin" valueType="num">
                                      <p:cBhvr additive="base">
                                        <p:cTn id="89" dur="500" fill="hold"/>
                                        <p:tgtEl>
                                          <p:spTgt spid="125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256"/>
                                        </p:tgtEl>
                                        <p:attrNameLst>
                                          <p:attrName>style.visibility</p:attrName>
                                        </p:attrNameLst>
                                      </p:cBhvr>
                                      <p:to>
                                        <p:strVal val="visible"/>
                                      </p:to>
                                    </p:set>
                                    <p:anim calcmode="lin" valueType="num">
                                      <p:cBhvr additive="base">
                                        <p:cTn id="92" dur="500" fill="hold"/>
                                        <p:tgtEl>
                                          <p:spTgt spid="1256"/>
                                        </p:tgtEl>
                                        <p:attrNameLst>
                                          <p:attrName>ppt_x</p:attrName>
                                        </p:attrNameLst>
                                      </p:cBhvr>
                                      <p:tavLst>
                                        <p:tav tm="0">
                                          <p:val>
                                            <p:strVal val="#ppt_x"/>
                                          </p:val>
                                        </p:tav>
                                        <p:tav tm="100000">
                                          <p:val>
                                            <p:strVal val="#ppt_x"/>
                                          </p:val>
                                        </p:tav>
                                      </p:tavLst>
                                    </p:anim>
                                    <p:anim calcmode="lin" valueType="num">
                                      <p:cBhvr additive="base">
                                        <p:cTn id="93" dur="500" fill="hold"/>
                                        <p:tgtEl>
                                          <p:spTgt spid="1256"/>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266"/>
                                        </p:tgtEl>
                                        <p:attrNameLst>
                                          <p:attrName>style.visibility</p:attrName>
                                        </p:attrNameLst>
                                      </p:cBhvr>
                                      <p:to>
                                        <p:strVal val="visible"/>
                                      </p:to>
                                    </p:set>
                                    <p:anim calcmode="lin" valueType="num">
                                      <p:cBhvr additive="base">
                                        <p:cTn id="96" dur="500" fill="hold"/>
                                        <p:tgtEl>
                                          <p:spTgt spid="1266"/>
                                        </p:tgtEl>
                                        <p:attrNameLst>
                                          <p:attrName>ppt_x</p:attrName>
                                        </p:attrNameLst>
                                      </p:cBhvr>
                                      <p:tavLst>
                                        <p:tav tm="0">
                                          <p:val>
                                            <p:strVal val="#ppt_x"/>
                                          </p:val>
                                        </p:tav>
                                        <p:tav tm="100000">
                                          <p:val>
                                            <p:strVal val="#ppt_x"/>
                                          </p:val>
                                        </p:tav>
                                      </p:tavLst>
                                    </p:anim>
                                    <p:anim calcmode="lin" valueType="num">
                                      <p:cBhvr additive="base">
                                        <p:cTn id="97" dur="500" fill="hold"/>
                                        <p:tgtEl>
                                          <p:spTgt spid="1266"/>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269"/>
                                        </p:tgtEl>
                                        <p:attrNameLst>
                                          <p:attrName>style.visibility</p:attrName>
                                        </p:attrNameLst>
                                      </p:cBhvr>
                                      <p:to>
                                        <p:strVal val="visible"/>
                                      </p:to>
                                    </p:set>
                                    <p:anim calcmode="lin" valueType="num">
                                      <p:cBhvr additive="base">
                                        <p:cTn id="100" dur="500" fill="hold"/>
                                        <p:tgtEl>
                                          <p:spTgt spid="1269"/>
                                        </p:tgtEl>
                                        <p:attrNameLst>
                                          <p:attrName>ppt_x</p:attrName>
                                        </p:attrNameLst>
                                      </p:cBhvr>
                                      <p:tavLst>
                                        <p:tav tm="0">
                                          <p:val>
                                            <p:strVal val="#ppt_x"/>
                                          </p:val>
                                        </p:tav>
                                        <p:tav tm="100000">
                                          <p:val>
                                            <p:strVal val="#ppt_x"/>
                                          </p:val>
                                        </p:tav>
                                      </p:tavLst>
                                    </p:anim>
                                    <p:anim calcmode="lin" valueType="num">
                                      <p:cBhvr additive="base">
                                        <p:cTn id="101" dur="500" fill="hold"/>
                                        <p:tgtEl>
                                          <p:spTgt spid="1269"/>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278"/>
                                        </p:tgtEl>
                                        <p:attrNameLst>
                                          <p:attrName>style.visibility</p:attrName>
                                        </p:attrNameLst>
                                      </p:cBhvr>
                                      <p:to>
                                        <p:strVal val="visible"/>
                                      </p:to>
                                    </p:set>
                                    <p:anim calcmode="lin" valueType="num">
                                      <p:cBhvr additive="base">
                                        <p:cTn id="104" dur="500" fill="hold"/>
                                        <p:tgtEl>
                                          <p:spTgt spid="1278"/>
                                        </p:tgtEl>
                                        <p:attrNameLst>
                                          <p:attrName>ppt_x</p:attrName>
                                        </p:attrNameLst>
                                      </p:cBhvr>
                                      <p:tavLst>
                                        <p:tav tm="0">
                                          <p:val>
                                            <p:strVal val="#ppt_x"/>
                                          </p:val>
                                        </p:tav>
                                        <p:tav tm="100000">
                                          <p:val>
                                            <p:strVal val="#ppt_x"/>
                                          </p:val>
                                        </p:tav>
                                      </p:tavLst>
                                    </p:anim>
                                    <p:anim calcmode="lin" valueType="num">
                                      <p:cBhvr additive="base">
                                        <p:cTn id="105" dur="500" fill="hold"/>
                                        <p:tgtEl>
                                          <p:spTgt spid="1278"/>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1241"/>
                                        </p:tgtEl>
                                        <p:attrNameLst>
                                          <p:attrName>style.visibility</p:attrName>
                                        </p:attrNameLst>
                                      </p:cBhvr>
                                      <p:to>
                                        <p:strVal val="visible"/>
                                      </p:to>
                                    </p:set>
                                    <p:anim calcmode="lin" valueType="num">
                                      <p:cBhvr additive="base">
                                        <p:cTn id="110" dur="500" fill="hold"/>
                                        <p:tgtEl>
                                          <p:spTgt spid="1241"/>
                                        </p:tgtEl>
                                        <p:attrNameLst>
                                          <p:attrName>ppt_x</p:attrName>
                                        </p:attrNameLst>
                                      </p:cBhvr>
                                      <p:tavLst>
                                        <p:tav tm="0">
                                          <p:val>
                                            <p:strVal val="#ppt_x"/>
                                          </p:val>
                                        </p:tav>
                                        <p:tav tm="100000">
                                          <p:val>
                                            <p:strVal val="#ppt_x"/>
                                          </p:val>
                                        </p:tav>
                                      </p:tavLst>
                                    </p:anim>
                                    <p:anim calcmode="lin" valueType="num">
                                      <p:cBhvr additive="base">
                                        <p:cTn id="111" dur="500" fill="hold"/>
                                        <p:tgtEl>
                                          <p:spTgt spid="1241"/>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242"/>
                                        </p:tgtEl>
                                        <p:attrNameLst>
                                          <p:attrName>style.visibility</p:attrName>
                                        </p:attrNameLst>
                                      </p:cBhvr>
                                      <p:to>
                                        <p:strVal val="visible"/>
                                      </p:to>
                                    </p:set>
                                    <p:anim calcmode="lin" valueType="num">
                                      <p:cBhvr additive="base">
                                        <p:cTn id="114" dur="500" fill="hold"/>
                                        <p:tgtEl>
                                          <p:spTgt spid="1242"/>
                                        </p:tgtEl>
                                        <p:attrNameLst>
                                          <p:attrName>ppt_x</p:attrName>
                                        </p:attrNameLst>
                                      </p:cBhvr>
                                      <p:tavLst>
                                        <p:tav tm="0">
                                          <p:val>
                                            <p:strVal val="#ppt_x"/>
                                          </p:val>
                                        </p:tav>
                                        <p:tav tm="100000">
                                          <p:val>
                                            <p:strVal val="#ppt_x"/>
                                          </p:val>
                                        </p:tav>
                                      </p:tavLst>
                                    </p:anim>
                                    <p:anim calcmode="lin" valueType="num">
                                      <p:cBhvr additive="base">
                                        <p:cTn id="115" dur="500" fill="hold"/>
                                        <p:tgtEl>
                                          <p:spTgt spid="1242"/>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244"/>
                                        </p:tgtEl>
                                        <p:attrNameLst>
                                          <p:attrName>style.visibility</p:attrName>
                                        </p:attrNameLst>
                                      </p:cBhvr>
                                      <p:to>
                                        <p:strVal val="visible"/>
                                      </p:to>
                                    </p:set>
                                    <p:anim calcmode="lin" valueType="num">
                                      <p:cBhvr additive="base">
                                        <p:cTn id="118" dur="500" fill="hold"/>
                                        <p:tgtEl>
                                          <p:spTgt spid="1244"/>
                                        </p:tgtEl>
                                        <p:attrNameLst>
                                          <p:attrName>ppt_x</p:attrName>
                                        </p:attrNameLst>
                                      </p:cBhvr>
                                      <p:tavLst>
                                        <p:tav tm="0">
                                          <p:val>
                                            <p:strVal val="#ppt_x"/>
                                          </p:val>
                                        </p:tav>
                                        <p:tav tm="100000">
                                          <p:val>
                                            <p:strVal val="#ppt_x"/>
                                          </p:val>
                                        </p:tav>
                                      </p:tavLst>
                                    </p:anim>
                                    <p:anim calcmode="lin" valueType="num">
                                      <p:cBhvr additive="base">
                                        <p:cTn id="119" dur="500" fill="hold"/>
                                        <p:tgtEl>
                                          <p:spTgt spid="124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245"/>
                                        </p:tgtEl>
                                        <p:attrNameLst>
                                          <p:attrName>style.visibility</p:attrName>
                                        </p:attrNameLst>
                                      </p:cBhvr>
                                      <p:to>
                                        <p:strVal val="visible"/>
                                      </p:to>
                                    </p:set>
                                    <p:anim calcmode="lin" valueType="num">
                                      <p:cBhvr additive="base">
                                        <p:cTn id="122" dur="500" fill="hold"/>
                                        <p:tgtEl>
                                          <p:spTgt spid="1245"/>
                                        </p:tgtEl>
                                        <p:attrNameLst>
                                          <p:attrName>ppt_x</p:attrName>
                                        </p:attrNameLst>
                                      </p:cBhvr>
                                      <p:tavLst>
                                        <p:tav tm="0">
                                          <p:val>
                                            <p:strVal val="#ppt_x"/>
                                          </p:val>
                                        </p:tav>
                                        <p:tav tm="100000">
                                          <p:val>
                                            <p:strVal val="#ppt_x"/>
                                          </p:val>
                                        </p:tav>
                                      </p:tavLst>
                                    </p:anim>
                                    <p:anim calcmode="lin" valueType="num">
                                      <p:cBhvr additive="base">
                                        <p:cTn id="123" dur="500" fill="hold"/>
                                        <p:tgtEl>
                                          <p:spTgt spid="124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247"/>
                                        </p:tgtEl>
                                        <p:attrNameLst>
                                          <p:attrName>style.visibility</p:attrName>
                                        </p:attrNameLst>
                                      </p:cBhvr>
                                      <p:to>
                                        <p:strVal val="visible"/>
                                      </p:to>
                                    </p:set>
                                    <p:anim calcmode="lin" valueType="num">
                                      <p:cBhvr additive="base">
                                        <p:cTn id="126" dur="500" fill="hold"/>
                                        <p:tgtEl>
                                          <p:spTgt spid="1247"/>
                                        </p:tgtEl>
                                        <p:attrNameLst>
                                          <p:attrName>ppt_x</p:attrName>
                                        </p:attrNameLst>
                                      </p:cBhvr>
                                      <p:tavLst>
                                        <p:tav tm="0">
                                          <p:val>
                                            <p:strVal val="#ppt_x"/>
                                          </p:val>
                                        </p:tav>
                                        <p:tav tm="100000">
                                          <p:val>
                                            <p:strVal val="#ppt_x"/>
                                          </p:val>
                                        </p:tav>
                                      </p:tavLst>
                                    </p:anim>
                                    <p:anim calcmode="lin" valueType="num">
                                      <p:cBhvr additive="base">
                                        <p:cTn id="127" dur="500" fill="hold"/>
                                        <p:tgtEl>
                                          <p:spTgt spid="1247"/>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249"/>
                                        </p:tgtEl>
                                        <p:attrNameLst>
                                          <p:attrName>style.visibility</p:attrName>
                                        </p:attrNameLst>
                                      </p:cBhvr>
                                      <p:to>
                                        <p:strVal val="visible"/>
                                      </p:to>
                                    </p:set>
                                    <p:anim calcmode="lin" valueType="num">
                                      <p:cBhvr additive="base">
                                        <p:cTn id="130" dur="500" fill="hold"/>
                                        <p:tgtEl>
                                          <p:spTgt spid="1249"/>
                                        </p:tgtEl>
                                        <p:attrNameLst>
                                          <p:attrName>ppt_x</p:attrName>
                                        </p:attrNameLst>
                                      </p:cBhvr>
                                      <p:tavLst>
                                        <p:tav tm="0">
                                          <p:val>
                                            <p:strVal val="#ppt_x"/>
                                          </p:val>
                                        </p:tav>
                                        <p:tav tm="100000">
                                          <p:val>
                                            <p:strVal val="#ppt_x"/>
                                          </p:val>
                                        </p:tav>
                                      </p:tavLst>
                                    </p:anim>
                                    <p:anim calcmode="lin" valueType="num">
                                      <p:cBhvr additive="base">
                                        <p:cTn id="131" dur="500" fill="hold"/>
                                        <p:tgtEl>
                                          <p:spTgt spid="1249"/>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1250"/>
                                        </p:tgtEl>
                                        <p:attrNameLst>
                                          <p:attrName>style.visibility</p:attrName>
                                        </p:attrNameLst>
                                      </p:cBhvr>
                                      <p:to>
                                        <p:strVal val="visible"/>
                                      </p:to>
                                    </p:set>
                                    <p:anim calcmode="lin" valueType="num">
                                      <p:cBhvr additive="base">
                                        <p:cTn id="134" dur="500" fill="hold"/>
                                        <p:tgtEl>
                                          <p:spTgt spid="1250"/>
                                        </p:tgtEl>
                                        <p:attrNameLst>
                                          <p:attrName>ppt_x</p:attrName>
                                        </p:attrNameLst>
                                      </p:cBhvr>
                                      <p:tavLst>
                                        <p:tav tm="0">
                                          <p:val>
                                            <p:strVal val="#ppt_x"/>
                                          </p:val>
                                        </p:tav>
                                        <p:tav tm="100000">
                                          <p:val>
                                            <p:strVal val="#ppt_x"/>
                                          </p:val>
                                        </p:tav>
                                      </p:tavLst>
                                    </p:anim>
                                    <p:anim calcmode="lin" valueType="num">
                                      <p:cBhvr additive="base">
                                        <p:cTn id="135" dur="500" fill="hold"/>
                                        <p:tgtEl>
                                          <p:spTgt spid="1250"/>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1262"/>
                                        </p:tgtEl>
                                        <p:attrNameLst>
                                          <p:attrName>style.visibility</p:attrName>
                                        </p:attrNameLst>
                                      </p:cBhvr>
                                      <p:to>
                                        <p:strVal val="visible"/>
                                      </p:to>
                                    </p:set>
                                    <p:anim calcmode="lin" valueType="num">
                                      <p:cBhvr additive="base">
                                        <p:cTn id="138" dur="500" fill="hold"/>
                                        <p:tgtEl>
                                          <p:spTgt spid="1262"/>
                                        </p:tgtEl>
                                        <p:attrNameLst>
                                          <p:attrName>ppt_x</p:attrName>
                                        </p:attrNameLst>
                                      </p:cBhvr>
                                      <p:tavLst>
                                        <p:tav tm="0">
                                          <p:val>
                                            <p:strVal val="#ppt_x"/>
                                          </p:val>
                                        </p:tav>
                                        <p:tav tm="100000">
                                          <p:val>
                                            <p:strVal val="#ppt_x"/>
                                          </p:val>
                                        </p:tav>
                                      </p:tavLst>
                                    </p:anim>
                                    <p:anim calcmode="lin" valueType="num">
                                      <p:cBhvr additive="base">
                                        <p:cTn id="139" dur="500" fill="hold"/>
                                        <p:tgtEl>
                                          <p:spTgt spid="1262"/>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1263"/>
                                        </p:tgtEl>
                                        <p:attrNameLst>
                                          <p:attrName>style.visibility</p:attrName>
                                        </p:attrNameLst>
                                      </p:cBhvr>
                                      <p:to>
                                        <p:strVal val="visible"/>
                                      </p:to>
                                    </p:set>
                                    <p:anim calcmode="lin" valueType="num">
                                      <p:cBhvr additive="base">
                                        <p:cTn id="142" dur="500" fill="hold"/>
                                        <p:tgtEl>
                                          <p:spTgt spid="1263"/>
                                        </p:tgtEl>
                                        <p:attrNameLst>
                                          <p:attrName>ppt_x</p:attrName>
                                        </p:attrNameLst>
                                      </p:cBhvr>
                                      <p:tavLst>
                                        <p:tav tm="0">
                                          <p:val>
                                            <p:strVal val="#ppt_x"/>
                                          </p:val>
                                        </p:tav>
                                        <p:tav tm="100000">
                                          <p:val>
                                            <p:strVal val="#ppt_x"/>
                                          </p:val>
                                        </p:tav>
                                      </p:tavLst>
                                    </p:anim>
                                    <p:anim calcmode="lin" valueType="num">
                                      <p:cBhvr additive="base">
                                        <p:cTn id="143" dur="500" fill="hold"/>
                                        <p:tgtEl>
                                          <p:spTgt spid="1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 grpId="0"/>
      <p:bldP spid="1222" grpId="0" animBg="1"/>
      <p:bldP spid="1223" grpId="0" animBg="1"/>
      <p:bldP spid="1224" grpId="0" animBg="1"/>
      <p:bldP spid="1225" grpId="0" animBg="1"/>
      <p:bldP spid="1226" grpId="0" animBg="1"/>
      <p:bldP spid="1227" grpId="0" animBg="1"/>
      <p:bldP spid="1228" grpId="0" animBg="1"/>
      <p:bldP spid="1229" grpId="0" animBg="1"/>
      <p:bldP spid="1230" grpId="0" animBg="1"/>
      <p:bldP spid="1231" grpId="0" animBg="1"/>
      <p:bldP spid="1232" grpId="0" animBg="1"/>
      <p:bldP spid="1233" grpId="0" animBg="1"/>
      <p:bldP spid="1234" grpId="0" animBg="1"/>
      <p:bldP spid="1235" grpId="0" animBg="1"/>
      <p:bldP spid="1236" grpId="0" animBg="1"/>
      <p:bldP spid="1237" grpId="0" animBg="1"/>
      <p:bldP spid="1238" grpId="0" animBg="1"/>
      <p:bldP spid="1239" grpId="0" animBg="1"/>
      <p:bldP spid="1241" grpId="0"/>
      <p:bldP spid="1242" grpId="0"/>
      <p:bldP spid="1244" grpId="0"/>
      <p:bldP spid="1245" grpId="0"/>
      <p:bldP spid="1247" grpId="0"/>
      <p:bldP spid="1249" grpId="0"/>
      <p:bldP spid="1251" grpId="0" animBg="1"/>
      <p:bldP spid="12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1"/>
          <p:cNvSpPr/>
          <p:nvPr/>
        </p:nvSpPr>
        <p:spPr>
          <a:xfrm rot="-5400000">
            <a:off x="422283" y="1720542"/>
            <a:ext cx="2247883" cy="213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dk1"/>
                </a:solidFill>
              </a:rPr>
              <a:t>Défis et opportunités de Big Data dans la santé </a:t>
            </a:r>
          </a:p>
        </p:txBody>
      </p:sp>
      <p:sp>
        <p:nvSpPr>
          <p:cNvPr id="859" name="Google Shape;859;p31"/>
          <p:cNvSpPr/>
          <p:nvPr/>
        </p:nvSpPr>
        <p:spPr>
          <a:xfrm>
            <a:off x="4411434" y="1305727"/>
            <a:ext cx="487809" cy="783105"/>
          </a:xfrm>
          <a:custGeom>
            <a:avLst/>
            <a:gdLst/>
            <a:ahLst/>
            <a:cxnLst/>
            <a:rect l="l" t="t" r="r" b="b"/>
            <a:pathLst>
              <a:path w="21131" h="37211" extrusionOk="0">
                <a:moveTo>
                  <a:pt x="0" y="17523"/>
                </a:moveTo>
                <a:lnTo>
                  <a:pt x="0" y="37211"/>
                </a:lnTo>
                <a:lnTo>
                  <a:pt x="21131" y="25357"/>
                </a:lnTo>
                <a:lnTo>
                  <a:pt x="21131" y="0"/>
                </a:lnTo>
                <a:close/>
              </a:path>
            </a:pathLst>
          </a:custGeom>
          <a:solidFill>
            <a:srgbClr val="F8AA05"/>
          </a:solidFill>
          <a:ln>
            <a:noFill/>
          </a:ln>
        </p:spPr>
        <p:txBody>
          <a:bodyPr/>
          <a:lstStyle/>
          <a:p>
            <a:endParaRPr lang="fr-FR"/>
          </a:p>
        </p:txBody>
      </p:sp>
      <p:sp>
        <p:nvSpPr>
          <p:cNvPr id="860" name="Google Shape;860;p31"/>
          <p:cNvSpPr/>
          <p:nvPr/>
        </p:nvSpPr>
        <p:spPr>
          <a:xfrm>
            <a:off x="4417489" y="188145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E9B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1" name="Google Shape;861;p31"/>
          <p:cNvSpPr/>
          <p:nvPr/>
        </p:nvSpPr>
        <p:spPr>
          <a:xfrm rot="5400000">
            <a:off x="6516600" y="254251"/>
            <a:ext cx="543000" cy="37974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862" name="Google Shape;862;p31"/>
          <p:cNvSpPr/>
          <p:nvPr/>
        </p:nvSpPr>
        <p:spPr>
          <a:xfrm>
            <a:off x="2647950" y="212130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3" name="Google Shape;863;p31"/>
          <p:cNvSpPr/>
          <p:nvPr/>
        </p:nvSpPr>
        <p:spPr>
          <a:xfrm>
            <a:off x="4417489" y="1881201"/>
            <a:ext cx="472012" cy="663651"/>
          </a:xfrm>
          <a:custGeom>
            <a:avLst/>
            <a:gdLst/>
            <a:ahLst/>
            <a:cxnLst/>
            <a:rect l="l" t="t" r="r" b="b"/>
            <a:pathLst>
              <a:path w="19766" h="34029" extrusionOk="0">
                <a:moveTo>
                  <a:pt x="19765" y="0"/>
                </a:moveTo>
                <a:lnTo>
                  <a:pt x="1" y="12299"/>
                </a:lnTo>
                <a:lnTo>
                  <a:pt x="1" y="34028"/>
                </a:lnTo>
                <a:lnTo>
                  <a:pt x="19765" y="27837"/>
                </a:lnTo>
                <a:lnTo>
                  <a:pt x="19765" y="0"/>
                </a:lnTo>
                <a:close/>
              </a:path>
            </a:pathLst>
          </a:custGeom>
          <a:solidFill>
            <a:srgbClr val="C765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4" name="Google Shape;864;p31"/>
          <p:cNvSpPr/>
          <p:nvPr/>
        </p:nvSpPr>
        <p:spPr>
          <a:xfrm rot="5400000">
            <a:off x="6516450" y="829969"/>
            <a:ext cx="543000" cy="37974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5" name="Google Shape;865;p31"/>
          <p:cNvSpPr/>
          <p:nvPr/>
        </p:nvSpPr>
        <p:spPr>
          <a:xfrm>
            <a:off x="2647950" y="2577101"/>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6" name="Google Shape;866;p31"/>
          <p:cNvSpPr/>
          <p:nvPr/>
        </p:nvSpPr>
        <p:spPr>
          <a:xfrm>
            <a:off x="4417489" y="2457516"/>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F5D1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7" name="Google Shape;867;p31"/>
          <p:cNvSpPr/>
          <p:nvPr/>
        </p:nvSpPr>
        <p:spPr>
          <a:xfrm>
            <a:off x="4417489" y="2457061"/>
            <a:ext cx="472012" cy="543379"/>
          </a:xfrm>
          <a:custGeom>
            <a:avLst/>
            <a:gdLst/>
            <a:ahLst/>
            <a:cxnLst/>
            <a:rect l="l" t="t" r="r" b="b"/>
            <a:pathLst>
              <a:path w="19766" h="27862" extrusionOk="0">
                <a:moveTo>
                  <a:pt x="19765" y="1"/>
                </a:moveTo>
                <a:lnTo>
                  <a:pt x="1" y="6132"/>
                </a:lnTo>
                <a:lnTo>
                  <a:pt x="1" y="27861"/>
                </a:lnTo>
                <a:lnTo>
                  <a:pt x="19765" y="27837"/>
                </a:lnTo>
                <a:lnTo>
                  <a:pt x="19765" y="1"/>
                </a:lnTo>
                <a:close/>
              </a:path>
            </a:pathLst>
          </a:custGeom>
          <a:solidFill>
            <a:srgbClr val="8D3C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8" name="Google Shape;868;p31"/>
          <p:cNvSpPr/>
          <p:nvPr/>
        </p:nvSpPr>
        <p:spPr>
          <a:xfrm rot="5400000">
            <a:off x="6516450" y="1406223"/>
            <a:ext cx="543000" cy="3797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69" name="Google Shape;869;p31"/>
          <p:cNvSpPr/>
          <p:nvPr/>
        </p:nvSpPr>
        <p:spPr>
          <a:xfrm>
            <a:off x="2647950" y="3033132"/>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0" name="Google Shape;870;p31"/>
          <p:cNvSpPr/>
          <p:nvPr/>
        </p:nvSpPr>
        <p:spPr>
          <a:xfrm>
            <a:off x="4417489" y="303313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E75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1" name="Google Shape;871;p31"/>
          <p:cNvSpPr/>
          <p:nvPr/>
        </p:nvSpPr>
        <p:spPr>
          <a:xfrm>
            <a:off x="4417489" y="3032882"/>
            <a:ext cx="472012" cy="543359"/>
          </a:xfrm>
          <a:custGeom>
            <a:avLst/>
            <a:gdLst/>
            <a:ahLst/>
            <a:cxnLst/>
            <a:rect l="l" t="t" r="r" b="b"/>
            <a:pathLst>
              <a:path w="19766" h="27861" extrusionOk="0">
                <a:moveTo>
                  <a:pt x="1" y="0"/>
                </a:moveTo>
                <a:lnTo>
                  <a:pt x="1" y="21729"/>
                </a:lnTo>
                <a:lnTo>
                  <a:pt x="19765" y="27861"/>
                </a:lnTo>
                <a:lnTo>
                  <a:pt x="19765" y="24"/>
                </a:lnTo>
                <a:lnTo>
                  <a:pt x="1" y="0"/>
                </a:lnTo>
                <a:close/>
              </a:path>
            </a:pathLst>
          </a:custGeom>
          <a:solidFill>
            <a:srgbClr val="3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2" name="Google Shape;872;p31"/>
          <p:cNvSpPr/>
          <p:nvPr/>
        </p:nvSpPr>
        <p:spPr>
          <a:xfrm rot="5400000">
            <a:off x="6516450" y="1981977"/>
            <a:ext cx="543000" cy="37974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873" name="Google Shape;873;p31"/>
          <p:cNvSpPr/>
          <p:nvPr/>
        </p:nvSpPr>
        <p:spPr>
          <a:xfrm>
            <a:off x="2647950" y="3489144"/>
            <a:ext cx="1769619" cy="423789"/>
          </a:xfrm>
          <a:custGeom>
            <a:avLst/>
            <a:gdLst/>
            <a:ahLst/>
            <a:cxnLst/>
            <a:rect l="l" t="t" r="r" b="b"/>
            <a:pathLst>
              <a:path w="65378" h="21730" extrusionOk="0">
                <a:moveTo>
                  <a:pt x="1" y="1"/>
                </a:moveTo>
                <a:lnTo>
                  <a:pt x="1" y="21730"/>
                </a:lnTo>
                <a:lnTo>
                  <a:pt x="65378" y="21730"/>
                </a:lnTo>
                <a:lnTo>
                  <a:pt x="653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4" name="Google Shape;874;p31"/>
          <p:cNvSpPr/>
          <p:nvPr/>
        </p:nvSpPr>
        <p:spPr>
          <a:xfrm>
            <a:off x="4417489" y="3489144"/>
            <a:ext cx="472012" cy="663436"/>
          </a:xfrm>
          <a:custGeom>
            <a:avLst/>
            <a:gdLst/>
            <a:ahLst/>
            <a:cxnLst/>
            <a:rect l="l" t="t" r="r" b="b"/>
            <a:pathLst>
              <a:path w="19766" h="34018" extrusionOk="0">
                <a:moveTo>
                  <a:pt x="1" y="1"/>
                </a:moveTo>
                <a:lnTo>
                  <a:pt x="1" y="21730"/>
                </a:lnTo>
                <a:lnTo>
                  <a:pt x="19765" y="34017"/>
                </a:lnTo>
                <a:lnTo>
                  <a:pt x="19765" y="6180"/>
                </a:lnTo>
                <a:lnTo>
                  <a:pt x="1" y="1"/>
                </a:lnTo>
                <a:close/>
              </a:path>
            </a:pathLst>
          </a:custGeom>
          <a:solidFill>
            <a:srgbClr val="21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7" name="Google Shape;877;p31"/>
          <p:cNvSpPr/>
          <p:nvPr/>
        </p:nvSpPr>
        <p:spPr>
          <a:xfrm rot="5400000">
            <a:off x="6516600" y="-321475"/>
            <a:ext cx="543000" cy="3797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8" name="Google Shape;878;p31"/>
          <p:cNvSpPr/>
          <p:nvPr/>
        </p:nvSpPr>
        <p:spPr>
          <a:xfrm>
            <a:off x="2647950" y="1665074"/>
            <a:ext cx="1769619" cy="423789"/>
          </a:xfrm>
          <a:custGeom>
            <a:avLst/>
            <a:gdLst/>
            <a:ahLst/>
            <a:cxnLst/>
            <a:rect l="l" t="t" r="r" b="b"/>
            <a:pathLst>
              <a:path w="65378" h="21730" extrusionOk="0">
                <a:moveTo>
                  <a:pt x="1" y="0"/>
                </a:moveTo>
                <a:lnTo>
                  <a:pt x="1" y="21729"/>
                </a:lnTo>
                <a:lnTo>
                  <a:pt x="65378" y="21729"/>
                </a:lnTo>
                <a:lnTo>
                  <a:pt x="65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80" name="Google Shape;880;p31"/>
          <p:cNvSpPr txBox="1"/>
          <p:nvPr/>
        </p:nvSpPr>
        <p:spPr>
          <a:xfrm>
            <a:off x="6049926" y="1306900"/>
            <a:ext cx="2386099" cy="520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fr-FR" sz="1200" dirty="0">
              <a:solidFill>
                <a:srgbClr val="FFFFFF"/>
              </a:solidFill>
              <a:latin typeface="Roboto"/>
              <a:ea typeface="Roboto"/>
              <a:cs typeface="Roboto"/>
              <a:sym typeface="Roboto"/>
            </a:endParaRPr>
          </a:p>
          <a:p>
            <a:pPr marL="0" lvl="0" indent="0" rtl="0">
              <a:spcBef>
                <a:spcPts val="0"/>
              </a:spcBef>
              <a:spcAft>
                <a:spcPts val="0"/>
              </a:spcAft>
              <a:buNone/>
            </a:pPr>
            <a:r>
              <a:rPr lang="fr-FR" sz="1200" dirty="0">
                <a:solidFill>
                  <a:srgbClr val="FFFFFF"/>
                </a:solidFill>
                <a:latin typeface="Roboto"/>
                <a:ea typeface="Roboto"/>
                <a:cs typeface="Roboto"/>
                <a:sym typeface="Roboto"/>
              </a:rPr>
              <a:t>Optimiser l'utilisation des ressources</a:t>
            </a:r>
          </a:p>
          <a:p>
            <a:pPr marL="0" lvl="0" indent="0" rtl="0">
              <a:spcBef>
                <a:spcPts val="0"/>
              </a:spcBef>
              <a:spcAft>
                <a:spcPts val="0"/>
              </a:spcAft>
              <a:buNone/>
            </a:pPr>
            <a:endParaRPr sz="1200" dirty="0">
              <a:solidFill>
                <a:srgbClr val="FFFFFF"/>
              </a:solidFill>
              <a:latin typeface="Roboto"/>
              <a:ea typeface="Roboto"/>
              <a:cs typeface="Roboto"/>
              <a:sym typeface="Roboto"/>
            </a:endParaRPr>
          </a:p>
        </p:txBody>
      </p:sp>
      <p:sp>
        <p:nvSpPr>
          <p:cNvPr id="881" name="Google Shape;881;p31"/>
          <p:cNvSpPr txBox="1"/>
          <p:nvPr/>
        </p:nvSpPr>
        <p:spPr>
          <a:xfrm>
            <a:off x="2677213" y="172290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solidFill>
                  <a:srgbClr val="FFFFFF"/>
                </a:solidFill>
                <a:latin typeface="Fira Sans Extra Condensed SemiBold"/>
                <a:ea typeface="Fira Sans Extra Condensed SemiBold"/>
                <a:cs typeface="Fira Sans Extra Condensed SemiBold"/>
                <a:sym typeface="Fira Sans Extra Condensed SemiBold"/>
              </a:rPr>
              <a:t>coûts</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2" name="Google Shape;882;p31"/>
          <p:cNvSpPr txBox="1"/>
          <p:nvPr/>
        </p:nvSpPr>
        <p:spPr>
          <a:xfrm>
            <a:off x="6049926" y="1882950"/>
            <a:ext cx="2477386" cy="54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200" dirty="0">
                <a:solidFill>
                  <a:srgbClr val="FFFFFF"/>
                </a:solidFill>
                <a:latin typeface="Roboto"/>
                <a:ea typeface="Roboto"/>
                <a:cs typeface="Roboto"/>
                <a:sym typeface="Roboto"/>
              </a:rPr>
              <a:t>La qualité des données de santé est essentielle pour des analyses précises</a:t>
            </a:r>
            <a:endParaRPr lang="en-US" sz="1200" dirty="0">
              <a:solidFill>
                <a:srgbClr val="FFFFFF"/>
              </a:solidFill>
              <a:latin typeface="Roboto"/>
              <a:ea typeface="Roboto"/>
              <a:cs typeface="Roboto"/>
              <a:sym typeface="Roboto"/>
            </a:endParaRPr>
          </a:p>
        </p:txBody>
      </p:sp>
      <p:sp>
        <p:nvSpPr>
          <p:cNvPr id="883" name="Google Shape;883;p31"/>
          <p:cNvSpPr txBox="1"/>
          <p:nvPr/>
        </p:nvSpPr>
        <p:spPr>
          <a:xfrm>
            <a:off x="6049926" y="2468538"/>
            <a:ext cx="2386099" cy="520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200" dirty="0">
                <a:solidFill>
                  <a:srgbClr val="FFFFFF"/>
                </a:solidFill>
                <a:latin typeface="Roboto"/>
                <a:ea typeface="Roboto"/>
                <a:cs typeface="Roboto"/>
                <a:sym typeface="Roboto"/>
              </a:rPr>
              <a:t>La confidentialité des données de santé est une préoccupation majeure</a:t>
            </a:r>
            <a:endParaRPr lang="en-US" sz="1200" dirty="0">
              <a:solidFill>
                <a:srgbClr val="FFFFFF"/>
              </a:solidFill>
              <a:latin typeface="Roboto"/>
              <a:ea typeface="Roboto"/>
              <a:cs typeface="Roboto"/>
              <a:sym typeface="Roboto"/>
            </a:endParaRPr>
          </a:p>
        </p:txBody>
      </p:sp>
      <p:sp>
        <p:nvSpPr>
          <p:cNvPr id="884" name="Google Shape;884;p31"/>
          <p:cNvSpPr txBox="1"/>
          <p:nvPr/>
        </p:nvSpPr>
        <p:spPr>
          <a:xfrm>
            <a:off x="6049926" y="3029263"/>
            <a:ext cx="2386099" cy="54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200" dirty="0">
                <a:solidFill>
                  <a:srgbClr val="FFFFFF"/>
                </a:solidFill>
                <a:latin typeface="Roboto"/>
                <a:ea typeface="Roboto"/>
                <a:cs typeface="Roboto"/>
                <a:sym typeface="Roboto"/>
              </a:rPr>
              <a:t>Intégration des données de santé</a:t>
            </a:r>
            <a:endParaRPr lang="en-US" sz="1200" dirty="0">
              <a:solidFill>
                <a:srgbClr val="FFFFFF"/>
              </a:solidFill>
              <a:latin typeface="Roboto"/>
              <a:ea typeface="Roboto"/>
              <a:cs typeface="Roboto"/>
              <a:sym typeface="Roboto"/>
            </a:endParaRPr>
          </a:p>
        </p:txBody>
      </p:sp>
      <p:sp>
        <p:nvSpPr>
          <p:cNvPr id="885" name="Google Shape;885;p31"/>
          <p:cNvSpPr txBox="1"/>
          <p:nvPr/>
        </p:nvSpPr>
        <p:spPr>
          <a:xfrm>
            <a:off x="2677213" y="2178338"/>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solidFill>
                  <a:srgbClr val="FFFFFF"/>
                </a:solidFill>
                <a:latin typeface="Fira Sans Extra Condensed SemiBold"/>
                <a:ea typeface="Fira Sans Extra Condensed SemiBold"/>
                <a:cs typeface="Fira Sans Extra Condensed SemiBold"/>
                <a:sym typeface="Fira Sans Extra Condensed SemiBold"/>
              </a:rPr>
              <a:t>Précision</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6" name="Google Shape;886;p31"/>
          <p:cNvSpPr txBox="1"/>
          <p:nvPr/>
        </p:nvSpPr>
        <p:spPr>
          <a:xfrm>
            <a:off x="2677213" y="263445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solidFill>
                  <a:srgbClr val="FFFFFF"/>
                </a:solidFill>
                <a:latin typeface="Fira Sans Extra Condensed SemiBold"/>
                <a:ea typeface="Fira Sans Extra Condensed SemiBold"/>
                <a:cs typeface="Fira Sans Extra Condensed SemiBold"/>
                <a:sym typeface="Fira Sans Extra Condensed SemiBold"/>
              </a:rPr>
              <a:t>Sécurité</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887" name="Google Shape;887;p31"/>
          <p:cNvSpPr txBox="1"/>
          <p:nvPr/>
        </p:nvSpPr>
        <p:spPr>
          <a:xfrm>
            <a:off x="2677295" y="3090375"/>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solidFill>
                  <a:srgbClr val="FFFFFF"/>
                </a:solidFill>
                <a:latin typeface="Fira Sans Extra Condensed SemiBold"/>
                <a:ea typeface="Fira Sans Extra Condensed SemiBold"/>
                <a:cs typeface="Fira Sans Extra Condensed SemiBold"/>
                <a:sym typeface="Fira Sans Extra Condensed SemiBold"/>
              </a:rPr>
              <a:t>Intégration</a:t>
            </a:r>
          </a:p>
        </p:txBody>
      </p:sp>
      <p:sp>
        <p:nvSpPr>
          <p:cNvPr id="888" name="Google Shape;888;p31"/>
          <p:cNvSpPr txBox="1"/>
          <p:nvPr/>
        </p:nvSpPr>
        <p:spPr>
          <a:xfrm>
            <a:off x="2677175" y="3546400"/>
            <a:ext cx="1711200" cy="30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solidFill>
                  <a:srgbClr val="FFFFFF"/>
                </a:solidFill>
                <a:latin typeface="Fira Sans Extra Condensed SemiBold"/>
                <a:ea typeface="Fira Sans Extra Condensed SemiBold"/>
                <a:cs typeface="Fira Sans Extra Condensed SemiBold"/>
                <a:sym typeface="Fira Sans Extra Condensed SemiBold"/>
              </a:rPr>
              <a:t>Recherche</a:t>
            </a:r>
          </a:p>
        </p:txBody>
      </p:sp>
      <p:sp>
        <p:nvSpPr>
          <p:cNvPr id="890" name="Google Shape;890;p31"/>
          <p:cNvSpPr txBox="1"/>
          <p:nvPr/>
        </p:nvSpPr>
        <p:spPr>
          <a:xfrm>
            <a:off x="6081928" y="3610663"/>
            <a:ext cx="2354097" cy="54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err="1">
                <a:solidFill>
                  <a:srgbClr val="FFFFFF"/>
                </a:solidFill>
                <a:latin typeface="Roboto"/>
                <a:ea typeface="Roboto"/>
                <a:cs typeface="Roboto"/>
                <a:sym typeface="Roboto"/>
              </a:rPr>
              <a:t>faciliter</a:t>
            </a:r>
            <a:r>
              <a:rPr lang="en-US" sz="1200" dirty="0">
                <a:solidFill>
                  <a:srgbClr val="FFFFFF"/>
                </a:solidFill>
                <a:latin typeface="Roboto"/>
                <a:ea typeface="Roboto"/>
                <a:cs typeface="Roboto"/>
                <a:sym typeface="Roboto"/>
              </a:rPr>
              <a:t> la recherche </a:t>
            </a:r>
            <a:r>
              <a:rPr lang="en-US" sz="1200" dirty="0" err="1">
                <a:solidFill>
                  <a:srgbClr val="FFFFFF"/>
                </a:solidFill>
                <a:latin typeface="Roboto"/>
                <a:ea typeface="Roboto"/>
                <a:cs typeface="Roboto"/>
                <a:sym typeface="Roboto"/>
              </a:rPr>
              <a:t>médicale</a:t>
            </a:r>
            <a:r>
              <a:rPr lang="en-US" sz="1200" dirty="0">
                <a:solidFill>
                  <a:srgbClr val="FFFFFF"/>
                </a:solidFill>
                <a:latin typeface="Roboto"/>
                <a:ea typeface="Roboto"/>
                <a:cs typeface="Roboto"/>
                <a:sym typeface="Roboto"/>
              </a:rPr>
              <a:t> </a:t>
            </a:r>
          </a:p>
        </p:txBody>
      </p:sp>
      <p:sp>
        <p:nvSpPr>
          <p:cNvPr id="892" name="Google Shape;892;p31"/>
          <p:cNvSpPr txBox="1"/>
          <p:nvPr/>
        </p:nvSpPr>
        <p:spPr>
          <a:xfrm>
            <a:off x="706988" y="2629178"/>
            <a:ext cx="1711200" cy="7704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900" dirty="0">
                <a:solidFill>
                  <a:schemeClr val="lt1"/>
                </a:solidFill>
                <a:latin typeface="Fira Sans Extra Condensed SemiBold"/>
                <a:ea typeface="Fira Sans Extra Condensed SemiBold"/>
                <a:cs typeface="Fira Sans Extra Condensed SemiBold"/>
                <a:sym typeface="Fira Sans Extra Condensed SemiBold"/>
              </a:rPr>
              <a:t>Défis et opportunités de </a:t>
            </a:r>
            <a:r>
              <a:rPr lang="en" sz="1900" dirty="0">
                <a:solidFill>
                  <a:schemeClr val="lt1"/>
                </a:solidFill>
                <a:latin typeface="Fira Sans Extra Condensed SemiBold"/>
                <a:ea typeface="Fira Sans Extra Condensed SemiBold"/>
                <a:cs typeface="Fira Sans Extra Condensed SemiBold"/>
                <a:sym typeface="Fira Sans Extra Condensed SemiBold"/>
              </a:rPr>
              <a:t>Big Data </a:t>
            </a: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893" name="Google Shape;893;p31"/>
          <p:cNvSpPr/>
          <p:nvPr/>
        </p:nvSpPr>
        <p:spPr>
          <a:xfrm>
            <a:off x="5611971" y="2545200"/>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31"/>
          <p:cNvGrpSpPr/>
          <p:nvPr/>
        </p:nvGrpSpPr>
        <p:grpSpPr>
          <a:xfrm>
            <a:off x="5596019" y="1414089"/>
            <a:ext cx="351786" cy="326274"/>
            <a:chOff x="-62511900" y="4129100"/>
            <a:chExt cx="304050" cy="282000"/>
          </a:xfrm>
        </p:grpSpPr>
        <p:sp>
          <p:nvSpPr>
            <p:cNvPr id="895" name="Google Shape;895;p31"/>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31"/>
          <p:cNvSpPr/>
          <p:nvPr/>
        </p:nvSpPr>
        <p:spPr>
          <a:xfrm>
            <a:off x="5597803" y="3131037"/>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1"/>
          <p:cNvGrpSpPr/>
          <p:nvPr/>
        </p:nvGrpSpPr>
        <p:grpSpPr>
          <a:xfrm>
            <a:off x="1391289" y="2065127"/>
            <a:ext cx="342580" cy="479725"/>
            <a:chOff x="5049725" y="1435050"/>
            <a:chExt cx="486550" cy="481850"/>
          </a:xfrm>
        </p:grpSpPr>
        <p:sp>
          <p:nvSpPr>
            <p:cNvPr id="924" name="Google Shape;924;p31"/>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5" name="Google Shape;925;p31"/>
            <p:cNvSpPr/>
            <p:nvPr/>
          </p:nvSpPr>
          <p:spPr>
            <a:xfrm>
              <a:off x="5184924"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926" name="Google Shape;926;p31"/>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7" name="Google Shape;927;p31"/>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5" name="Google Shape;923;p31">
            <a:extLst>
              <a:ext uri="{FF2B5EF4-FFF2-40B4-BE49-F238E27FC236}">
                <a16:creationId xmlns:a16="http://schemas.microsoft.com/office/drawing/2014/main" id="{760674A5-7E9D-6901-AB1A-C3D60C299FC1}"/>
              </a:ext>
            </a:extLst>
          </p:cNvPr>
          <p:cNvGrpSpPr/>
          <p:nvPr/>
        </p:nvGrpSpPr>
        <p:grpSpPr>
          <a:xfrm>
            <a:off x="5588730" y="2005472"/>
            <a:ext cx="342580" cy="339271"/>
            <a:chOff x="5049725" y="1435050"/>
            <a:chExt cx="486550" cy="481850"/>
          </a:xfrm>
        </p:grpSpPr>
        <p:sp>
          <p:nvSpPr>
            <p:cNvPr id="6" name="Google Shape;924;p31">
              <a:extLst>
                <a:ext uri="{FF2B5EF4-FFF2-40B4-BE49-F238E27FC236}">
                  <a16:creationId xmlns:a16="http://schemas.microsoft.com/office/drawing/2014/main" id="{585F7F41-5C79-8B73-52AA-BF1CC29C9698}"/>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 name="Google Shape;925;p31">
              <a:extLst>
                <a:ext uri="{FF2B5EF4-FFF2-40B4-BE49-F238E27FC236}">
                  <a16:creationId xmlns:a16="http://schemas.microsoft.com/office/drawing/2014/main" id="{2142A541-6254-69CE-E814-349D78542251}"/>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 name="Google Shape;926;p31">
              <a:extLst>
                <a:ext uri="{FF2B5EF4-FFF2-40B4-BE49-F238E27FC236}">
                  <a16:creationId xmlns:a16="http://schemas.microsoft.com/office/drawing/2014/main" id="{72A9F56D-797A-3B17-7F34-B8F37C5634DC}"/>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 name="Google Shape;927;p31">
              <a:extLst>
                <a:ext uri="{FF2B5EF4-FFF2-40B4-BE49-F238E27FC236}">
                  <a16:creationId xmlns:a16="http://schemas.microsoft.com/office/drawing/2014/main" id="{AA11DA3A-B1F8-FE37-C769-6399ED29497E}"/>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0" name="Google Shape;607;p27">
            <a:extLst>
              <a:ext uri="{FF2B5EF4-FFF2-40B4-BE49-F238E27FC236}">
                <a16:creationId xmlns:a16="http://schemas.microsoft.com/office/drawing/2014/main" id="{ABDB4A31-9AEB-68DB-ABD2-B78C256FDA79}"/>
              </a:ext>
            </a:extLst>
          </p:cNvPr>
          <p:cNvGrpSpPr/>
          <p:nvPr/>
        </p:nvGrpSpPr>
        <p:grpSpPr>
          <a:xfrm>
            <a:off x="5588730" y="3656083"/>
            <a:ext cx="472012" cy="394922"/>
            <a:chOff x="946175" y="3253275"/>
            <a:chExt cx="298550" cy="296150"/>
          </a:xfrm>
        </p:grpSpPr>
        <p:sp>
          <p:nvSpPr>
            <p:cNvPr id="11" name="Google Shape;608;p27">
              <a:extLst>
                <a:ext uri="{FF2B5EF4-FFF2-40B4-BE49-F238E27FC236}">
                  <a16:creationId xmlns:a16="http://schemas.microsoft.com/office/drawing/2014/main" id="{416EB2B9-C4EE-29E6-108B-BD3D8F690E4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09;p27">
              <a:extLst>
                <a:ext uri="{FF2B5EF4-FFF2-40B4-BE49-F238E27FC236}">
                  <a16:creationId xmlns:a16="http://schemas.microsoft.com/office/drawing/2014/main" id="{C7247E6B-5B03-6B79-4EE0-724C6D037F10}"/>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0;p27">
              <a:extLst>
                <a:ext uri="{FF2B5EF4-FFF2-40B4-BE49-F238E27FC236}">
                  <a16:creationId xmlns:a16="http://schemas.microsoft.com/office/drawing/2014/main" id="{74E1025A-6843-91AB-6585-BB9334A3914F}"/>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1;p27">
              <a:extLst>
                <a:ext uri="{FF2B5EF4-FFF2-40B4-BE49-F238E27FC236}">
                  <a16:creationId xmlns:a16="http://schemas.microsoft.com/office/drawing/2014/main" id="{CD7B0774-6083-AB81-9C1C-C0E7C23D716F}"/>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2;p27">
              <a:extLst>
                <a:ext uri="{FF2B5EF4-FFF2-40B4-BE49-F238E27FC236}">
                  <a16:creationId xmlns:a16="http://schemas.microsoft.com/office/drawing/2014/main" id="{C75C9CF2-D3B4-40E5-02E8-23B0D7F8F9C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Espace réservé du numéro de diapositive 1">
            <a:extLst>
              <a:ext uri="{FF2B5EF4-FFF2-40B4-BE49-F238E27FC236}">
                <a16:creationId xmlns:a16="http://schemas.microsoft.com/office/drawing/2014/main" id="{CBB94E5B-2775-996D-BBC3-424501B0D9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Tree>
    <p:extLst>
      <p:ext uri="{BB962C8B-B14F-4D97-AF65-F5344CB8AC3E}">
        <p14:creationId xmlns:p14="http://schemas.microsoft.com/office/powerpoint/2010/main" val="162168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8"/>
                                        </p:tgtEl>
                                        <p:attrNameLst>
                                          <p:attrName>style.visibility</p:attrName>
                                        </p:attrNameLst>
                                      </p:cBhvr>
                                      <p:to>
                                        <p:strVal val="visible"/>
                                      </p:to>
                                    </p:set>
                                    <p:animEffect transition="in" filter="fade">
                                      <p:cBhvr>
                                        <p:cTn id="7" dur="500"/>
                                        <p:tgtEl>
                                          <p:spTgt spid="8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7"/>
                                        </p:tgtEl>
                                        <p:attrNameLst>
                                          <p:attrName>style.visibility</p:attrName>
                                        </p:attrNameLst>
                                      </p:cBhvr>
                                      <p:to>
                                        <p:strVal val="visible"/>
                                      </p:to>
                                    </p:set>
                                    <p:anim calcmode="lin" valueType="num">
                                      <p:cBhvr additive="base">
                                        <p:cTn id="12" dur="500" fill="hold"/>
                                        <p:tgtEl>
                                          <p:spTgt spid="857"/>
                                        </p:tgtEl>
                                        <p:attrNameLst>
                                          <p:attrName>ppt_x</p:attrName>
                                        </p:attrNameLst>
                                      </p:cBhvr>
                                      <p:tavLst>
                                        <p:tav tm="0">
                                          <p:val>
                                            <p:strVal val="#ppt_x"/>
                                          </p:val>
                                        </p:tav>
                                        <p:tav tm="100000">
                                          <p:val>
                                            <p:strVal val="#ppt_x"/>
                                          </p:val>
                                        </p:tav>
                                      </p:tavLst>
                                    </p:anim>
                                    <p:anim calcmode="lin" valueType="num">
                                      <p:cBhvr additive="base">
                                        <p:cTn id="13" dur="500" fill="hold"/>
                                        <p:tgtEl>
                                          <p:spTgt spid="85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59"/>
                                        </p:tgtEl>
                                        <p:attrNameLst>
                                          <p:attrName>style.visibility</p:attrName>
                                        </p:attrNameLst>
                                      </p:cBhvr>
                                      <p:to>
                                        <p:strVal val="visible"/>
                                      </p:to>
                                    </p:set>
                                    <p:anim calcmode="lin" valueType="num">
                                      <p:cBhvr additive="base">
                                        <p:cTn id="16" dur="500" fill="hold"/>
                                        <p:tgtEl>
                                          <p:spTgt spid="859"/>
                                        </p:tgtEl>
                                        <p:attrNameLst>
                                          <p:attrName>ppt_x</p:attrName>
                                        </p:attrNameLst>
                                      </p:cBhvr>
                                      <p:tavLst>
                                        <p:tav tm="0">
                                          <p:val>
                                            <p:strVal val="#ppt_x"/>
                                          </p:val>
                                        </p:tav>
                                        <p:tav tm="100000">
                                          <p:val>
                                            <p:strVal val="#ppt_x"/>
                                          </p:val>
                                        </p:tav>
                                      </p:tavLst>
                                    </p:anim>
                                    <p:anim calcmode="lin" valueType="num">
                                      <p:cBhvr additive="base">
                                        <p:cTn id="17" dur="500" fill="hold"/>
                                        <p:tgtEl>
                                          <p:spTgt spid="85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60"/>
                                        </p:tgtEl>
                                        <p:attrNameLst>
                                          <p:attrName>style.visibility</p:attrName>
                                        </p:attrNameLst>
                                      </p:cBhvr>
                                      <p:to>
                                        <p:strVal val="visible"/>
                                      </p:to>
                                    </p:set>
                                    <p:anim calcmode="lin" valueType="num">
                                      <p:cBhvr additive="base">
                                        <p:cTn id="20" dur="500" fill="hold"/>
                                        <p:tgtEl>
                                          <p:spTgt spid="860"/>
                                        </p:tgtEl>
                                        <p:attrNameLst>
                                          <p:attrName>ppt_x</p:attrName>
                                        </p:attrNameLst>
                                      </p:cBhvr>
                                      <p:tavLst>
                                        <p:tav tm="0">
                                          <p:val>
                                            <p:strVal val="#ppt_x"/>
                                          </p:val>
                                        </p:tav>
                                        <p:tav tm="100000">
                                          <p:val>
                                            <p:strVal val="#ppt_x"/>
                                          </p:val>
                                        </p:tav>
                                      </p:tavLst>
                                    </p:anim>
                                    <p:anim calcmode="lin" valueType="num">
                                      <p:cBhvr additive="base">
                                        <p:cTn id="21" dur="500" fill="hold"/>
                                        <p:tgtEl>
                                          <p:spTgt spid="86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861"/>
                                        </p:tgtEl>
                                        <p:attrNameLst>
                                          <p:attrName>style.visibility</p:attrName>
                                        </p:attrNameLst>
                                      </p:cBhvr>
                                      <p:to>
                                        <p:strVal val="visible"/>
                                      </p:to>
                                    </p:set>
                                    <p:anim calcmode="lin" valueType="num">
                                      <p:cBhvr additive="base">
                                        <p:cTn id="24" dur="500" fill="hold"/>
                                        <p:tgtEl>
                                          <p:spTgt spid="861"/>
                                        </p:tgtEl>
                                        <p:attrNameLst>
                                          <p:attrName>ppt_x</p:attrName>
                                        </p:attrNameLst>
                                      </p:cBhvr>
                                      <p:tavLst>
                                        <p:tav tm="0">
                                          <p:val>
                                            <p:strVal val="#ppt_x"/>
                                          </p:val>
                                        </p:tav>
                                        <p:tav tm="100000">
                                          <p:val>
                                            <p:strVal val="#ppt_x"/>
                                          </p:val>
                                        </p:tav>
                                      </p:tavLst>
                                    </p:anim>
                                    <p:anim calcmode="lin" valueType="num">
                                      <p:cBhvr additive="base">
                                        <p:cTn id="25" dur="500" fill="hold"/>
                                        <p:tgtEl>
                                          <p:spTgt spid="86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62"/>
                                        </p:tgtEl>
                                        <p:attrNameLst>
                                          <p:attrName>style.visibility</p:attrName>
                                        </p:attrNameLst>
                                      </p:cBhvr>
                                      <p:to>
                                        <p:strVal val="visible"/>
                                      </p:to>
                                    </p:set>
                                    <p:anim calcmode="lin" valueType="num">
                                      <p:cBhvr additive="base">
                                        <p:cTn id="28" dur="500" fill="hold"/>
                                        <p:tgtEl>
                                          <p:spTgt spid="862"/>
                                        </p:tgtEl>
                                        <p:attrNameLst>
                                          <p:attrName>ppt_x</p:attrName>
                                        </p:attrNameLst>
                                      </p:cBhvr>
                                      <p:tavLst>
                                        <p:tav tm="0">
                                          <p:val>
                                            <p:strVal val="#ppt_x"/>
                                          </p:val>
                                        </p:tav>
                                        <p:tav tm="100000">
                                          <p:val>
                                            <p:strVal val="#ppt_x"/>
                                          </p:val>
                                        </p:tav>
                                      </p:tavLst>
                                    </p:anim>
                                    <p:anim calcmode="lin" valueType="num">
                                      <p:cBhvr additive="base">
                                        <p:cTn id="29" dur="500" fill="hold"/>
                                        <p:tgtEl>
                                          <p:spTgt spid="86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63"/>
                                        </p:tgtEl>
                                        <p:attrNameLst>
                                          <p:attrName>style.visibility</p:attrName>
                                        </p:attrNameLst>
                                      </p:cBhvr>
                                      <p:to>
                                        <p:strVal val="visible"/>
                                      </p:to>
                                    </p:set>
                                    <p:anim calcmode="lin" valueType="num">
                                      <p:cBhvr additive="base">
                                        <p:cTn id="32" dur="500" fill="hold"/>
                                        <p:tgtEl>
                                          <p:spTgt spid="863"/>
                                        </p:tgtEl>
                                        <p:attrNameLst>
                                          <p:attrName>ppt_x</p:attrName>
                                        </p:attrNameLst>
                                      </p:cBhvr>
                                      <p:tavLst>
                                        <p:tav tm="0">
                                          <p:val>
                                            <p:strVal val="#ppt_x"/>
                                          </p:val>
                                        </p:tav>
                                        <p:tav tm="100000">
                                          <p:val>
                                            <p:strVal val="#ppt_x"/>
                                          </p:val>
                                        </p:tav>
                                      </p:tavLst>
                                    </p:anim>
                                    <p:anim calcmode="lin" valueType="num">
                                      <p:cBhvr additive="base">
                                        <p:cTn id="33" dur="500" fill="hold"/>
                                        <p:tgtEl>
                                          <p:spTgt spid="86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864"/>
                                        </p:tgtEl>
                                        <p:attrNameLst>
                                          <p:attrName>style.visibility</p:attrName>
                                        </p:attrNameLst>
                                      </p:cBhvr>
                                      <p:to>
                                        <p:strVal val="visible"/>
                                      </p:to>
                                    </p:set>
                                    <p:anim calcmode="lin" valueType="num">
                                      <p:cBhvr additive="base">
                                        <p:cTn id="36" dur="500" fill="hold"/>
                                        <p:tgtEl>
                                          <p:spTgt spid="864"/>
                                        </p:tgtEl>
                                        <p:attrNameLst>
                                          <p:attrName>ppt_x</p:attrName>
                                        </p:attrNameLst>
                                      </p:cBhvr>
                                      <p:tavLst>
                                        <p:tav tm="0">
                                          <p:val>
                                            <p:strVal val="#ppt_x"/>
                                          </p:val>
                                        </p:tav>
                                        <p:tav tm="100000">
                                          <p:val>
                                            <p:strVal val="#ppt_x"/>
                                          </p:val>
                                        </p:tav>
                                      </p:tavLst>
                                    </p:anim>
                                    <p:anim calcmode="lin" valueType="num">
                                      <p:cBhvr additive="base">
                                        <p:cTn id="37" dur="500" fill="hold"/>
                                        <p:tgtEl>
                                          <p:spTgt spid="86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65"/>
                                        </p:tgtEl>
                                        <p:attrNameLst>
                                          <p:attrName>style.visibility</p:attrName>
                                        </p:attrNameLst>
                                      </p:cBhvr>
                                      <p:to>
                                        <p:strVal val="visible"/>
                                      </p:to>
                                    </p:set>
                                    <p:anim calcmode="lin" valueType="num">
                                      <p:cBhvr additive="base">
                                        <p:cTn id="40" dur="500" fill="hold"/>
                                        <p:tgtEl>
                                          <p:spTgt spid="865"/>
                                        </p:tgtEl>
                                        <p:attrNameLst>
                                          <p:attrName>ppt_x</p:attrName>
                                        </p:attrNameLst>
                                      </p:cBhvr>
                                      <p:tavLst>
                                        <p:tav tm="0">
                                          <p:val>
                                            <p:strVal val="#ppt_x"/>
                                          </p:val>
                                        </p:tav>
                                        <p:tav tm="100000">
                                          <p:val>
                                            <p:strVal val="#ppt_x"/>
                                          </p:val>
                                        </p:tav>
                                      </p:tavLst>
                                    </p:anim>
                                    <p:anim calcmode="lin" valueType="num">
                                      <p:cBhvr additive="base">
                                        <p:cTn id="41" dur="500" fill="hold"/>
                                        <p:tgtEl>
                                          <p:spTgt spid="86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66"/>
                                        </p:tgtEl>
                                        <p:attrNameLst>
                                          <p:attrName>style.visibility</p:attrName>
                                        </p:attrNameLst>
                                      </p:cBhvr>
                                      <p:to>
                                        <p:strVal val="visible"/>
                                      </p:to>
                                    </p:set>
                                    <p:anim calcmode="lin" valueType="num">
                                      <p:cBhvr additive="base">
                                        <p:cTn id="44" dur="500" fill="hold"/>
                                        <p:tgtEl>
                                          <p:spTgt spid="866"/>
                                        </p:tgtEl>
                                        <p:attrNameLst>
                                          <p:attrName>ppt_x</p:attrName>
                                        </p:attrNameLst>
                                      </p:cBhvr>
                                      <p:tavLst>
                                        <p:tav tm="0">
                                          <p:val>
                                            <p:strVal val="#ppt_x"/>
                                          </p:val>
                                        </p:tav>
                                        <p:tav tm="100000">
                                          <p:val>
                                            <p:strVal val="#ppt_x"/>
                                          </p:val>
                                        </p:tav>
                                      </p:tavLst>
                                    </p:anim>
                                    <p:anim calcmode="lin" valueType="num">
                                      <p:cBhvr additive="base">
                                        <p:cTn id="45" dur="500" fill="hold"/>
                                        <p:tgtEl>
                                          <p:spTgt spid="86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867"/>
                                        </p:tgtEl>
                                        <p:attrNameLst>
                                          <p:attrName>style.visibility</p:attrName>
                                        </p:attrNameLst>
                                      </p:cBhvr>
                                      <p:to>
                                        <p:strVal val="visible"/>
                                      </p:to>
                                    </p:set>
                                    <p:anim calcmode="lin" valueType="num">
                                      <p:cBhvr additive="base">
                                        <p:cTn id="48" dur="500" fill="hold"/>
                                        <p:tgtEl>
                                          <p:spTgt spid="867"/>
                                        </p:tgtEl>
                                        <p:attrNameLst>
                                          <p:attrName>ppt_x</p:attrName>
                                        </p:attrNameLst>
                                      </p:cBhvr>
                                      <p:tavLst>
                                        <p:tav tm="0">
                                          <p:val>
                                            <p:strVal val="#ppt_x"/>
                                          </p:val>
                                        </p:tav>
                                        <p:tav tm="100000">
                                          <p:val>
                                            <p:strVal val="#ppt_x"/>
                                          </p:val>
                                        </p:tav>
                                      </p:tavLst>
                                    </p:anim>
                                    <p:anim calcmode="lin" valueType="num">
                                      <p:cBhvr additive="base">
                                        <p:cTn id="49" dur="500" fill="hold"/>
                                        <p:tgtEl>
                                          <p:spTgt spid="86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868"/>
                                        </p:tgtEl>
                                        <p:attrNameLst>
                                          <p:attrName>style.visibility</p:attrName>
                                        </p:attrNameLst>
                                      </p:cBhvr>
                                      <p:to>
                                        <p:strVal val="visible"/>
                                      </p:to>
                                    </p:set>
                                    <p:anim calcmode="lin" valueType="num">
                                      <p:cBhvr additive="base">
                                        <p:cTn id="52" dur="500" fill="hold"/>
                                        <p:tgtEl>
                                          <p:spTgt spid="868"/>
                                        </p:tgtEl>
                                        <p:attrNameLst>
                                          <p:attrName>ppt_x</p:attrName>
                                        </p:attrNameLst>
                                      </p:cBhvr>
                                      <p:tavLst>
                                        <p:tav tm="0">
                                          <p:val>
                                            <p:strVal val="#ppt_x"/>
                                          </p:val>
                                        </p:tav>
                                        <p:tav tm="100000">
                                          <p:val>
                                            <p:strVal val="#ppt_x"/>
                                          </p:val>
                                        </p:tav>
                                      </p:tavLst>
                                    </p:anim>
                                    <p:anim calcmode="lin" valueType="num">
                                      <p:cBhvr additive="base">
                                        <p:cTn id="53" dur="500" fill="hold"/>
                                        <p:tgtEl>
                                          <p:spTgt spid="86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869"/>
                                        </p:tgtEl>
                                        <p:attrNameLst>
                                          <p:attrName>style.visibility</p:attrName>
                                        </p:attrNameLst>
                                      </p:cBhvr>
                                      <p:to>
                                        <p:strVal val="visible"/>
                                      </p:to>
                                    </p:set>
                                    <p:anim calcmode="lin" valueType="num">
                                      <p:cBhvr additive="base">
                                        <p:cTn id="56" dur="500" fill="hold"/>
                                        <p:tgtEl>
                                          <p:spTgt spid="869"/>
                                        </p:tgtEl>
                                        <p:attrNameLst>
                                          <p:attrName>ppt_x</p:attrName>
                                        </p:attrNameLst>
                                      </p:cBhvr>
                                      <p:tavLst>
                                        <p:tav tm="0">
                                          <p:val>
                                            <p:strVal val="#ppt_x"/>
                                          </p:val>
                                        </p:tav>
                                        <p:tav tm="100000">
                                          <p:val>
                                            <p:strVal val="#ppt_x"/>
                                          </p:val>
                                        </p:tav>
                                      </p:tavLst>
                                    </p:anim>
                                    <p:anim calcmode="lin" valueType="num">
                                      <p:cBhvr additive="base">
                                        <p:cTn id="57" dur="500" fill="hold"/>
                                        <p:tgtEl>
                                          <p:spTgt spid="869"/>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870"/>
                                        </p:tgtEl>
                                        <p:attrNameLst>
                                          <p:attrName>style.visibility</p:attrName>
                                        </p:attrNameLst>
                                      </p:cBhvr>
                                      <p:to>
                                        <p:strVal val="visible"/>
                                      </p:to>
                                    </p:set>
                                    <p:anim calcmode="lin" valueType="num">
                                      <p:cBhvr additive="base">
                                        <p:cTn id="60" dur="500" fill="hold"/>
                                        <p:tgtEl>
                                          <p:spTgt spid="870"/>
                                        </p:tgtEl>
                                        <p:attrNameLst>
                                          <p:attrName>ppt_x</p:attrName>
                                        </p:attrNameLst>
                                      </p:cBhvr>
                                      <p:tavLst>
                                        <p:tav tm="0">
                                          <p:val>
                                            <p:strVal val="#ppt_x"/>
                                          </p:val>
                                        </p:tav>
                                        <p:tav tm="100000">
                                          <p:val>
                                            <p:strVal val="#ppt_x"/>
                                          </p:val>
                                        </p:tav>
                                      </p:tavLst>
                                    </p:anim>
                                    <p:anim calcmode="lin" valueType="num">
                                      <p:cBhvr additive="base">
                                        <p:cTn id="61" dur="500" fill="hold"/>
                                        <p:tgtEl>
                                          <p:spTgt spid="87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871"/>
                                        </p:tgtEl>
                                        <p:attrNameLst>
                                          <p:attrName>style.visibility</p:attrName>
                                        </p:attrNameLst>
                                      </p:cBhvr>
                                      <p:to>
                                        <p:strVal val="visible"/>
                                      </p:to>
                                    </p:set>
                                    <p:anim calcmode="lin" valueType="num">
                                      <p:cBhvr additive="base">
                                        <p:cTn id="64" dur="500" fill="hold"/>
                                        <p:tgtEl>
                                          <p:spTgt spid="871"/>
                                        </p:tgtEl>
                                        <p:attrNameLst>
                                          <p:attrName>ppt_x</p:attrName>
                                        </p:attrNameLst>
                                      </p:cBhvr>
                                      <p:tavLst>
                                        <p:tav tm="0">
                                          <p:val>
                                            <p:strVal val="#ppt_x"/>
                                          </p:val>
                                        </p:tav>
                                        <p:tav tm="100000">
                                          <p:val>
                                            <p:strVal val="#ppt_x"/>
                                          </p:val>
                                        </p:tav>
                                      </p:tavLst>
                                    </p:anim>
                                    <p:anim calcmode="lin" valueType="num">
                                      <p:cBhvr additive="base">
                                        <p:cTn id="65" dur="500" fill="hold"/>
                                        <p:tgtEl>
                                          <p:spTgt spid="87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872"/>
                                        </p:tgtEl>
                                        <p:attrNameLst>
                                          <p:attrName>style.visibility</p:attrName>
                                        </p:attrNameLst>
                                      </p:cBhvr>
                                      <p:to>
                                        <p:strVal val="visible"/>
                                      </p:to>
                                    </p:set>
                                    <p:anim calcmode="lin" valueType="num">
                                      <p:cBhvr additive="base">
                                        <p:cTn id="68" dur="500" fill="hold"/>
                                        <p:tgtEl>
                                          <p:spTgt spid="872"/>
                                        </p:tgtEl>
                                        <p:attrNameLst>
                                          <p:attrName>ppt_x</p:attrName>
                                        </p:attrNameLst>
                                      </p:cBhvr>
                                      <p:tavLst>
                                        <p:tav tm="0">
                                          <p:val>
                                            <p:strVal val="#ppt_x"/>
                                          </p:val>
                                        </p:tav>
                                        <p:tav tm="100000">
                                          <p:val>
                                            <p:strVal val="#ppt_x"/>
                                          </p:val>
                                        </p:tav>
                                      </p:tavLst>
                                    </p:anim>
                                    <p:anim calcmode="lin" valueType="num">
                                      <p:cBhvr additive="base">
                                        <p:cTn id="69" dur="500" fill="hold"/>
                                        <p:tgtEl>
                                          <p:spTgt spid="87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873"/>
                                        </p:tgtEl>
                                        <p:attrNameLst>
                                          <p:attrName>style.visibility</p:attrName>
                                        </p:attrNameLst>
                                      </p:cBhvr>
                                      <p:to>
                                        <p:strVal val="visible"/>
                                      </p:to>
                                    </p:set>
                                    <p:anim calcmode="lin" valueType="num">
                                      <p:cBhvr additive="base">
                                        <p:cTn id="72" dur="500" fill="hold"/>
                                        <p:tgtEl>
                                          <p:spTgt spid="873"/>
                                        </p:tgtEl>
                                        <p:attrNameLst>
                                          <p:attrName>ppt_x</p:attrName>
                                        </p:attrNameLst>
                                      </p:cBhvr>
                                      <p:tavLst>
                                        <p:tav tm="0">
                                          <p:val>
                                            <p:strVal val="#ppt_x"/>
                                          </p:val>
                                        </p:tav>
                                        <p:tav tm="100000">
                                          <p:val>
                                            <p:strVal val="#ppt_x"/>
                                          </p:val>
                                        </p:tav>
                                      </p:tavLst>
                                    </p:anim>
                                    <p:anim calcmode="lin" valueType="num">
                                      <p:cBhvr additive="base">
                                        <p:cTn id="73" dur="500" fill="hold"/>
                                        <p:tgtEl>
                                          <p:spTgt spid="87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874"/>
                                        </p:tgtEl>
                                        <p:attrNameLst>
                                          <p:attrName>style.visibility</p:attrName>
                                        </p:attrNameLst>
                                      </p:cBhvr>
                                      <p:to>
                                        <p:strVal val="visible"/>
                                      </p:to>
                                    </p:set>
                                    <p:anim calcmode="lin" valueType="num">
                                      <p:cBhvr additive="base">
                                        <p:cTn id="76" dur="500" fill="hold"/>
                                        <p:tgtEl>
                                          <p:spTgt spid="874"/>
                                        </p:tgtEl>
                                        <p:attrNameLst>
                                          <p:attrName>ppt_x</p:attrName>
                                        </p:attrNameLst>
                                      </p:cBhvr>
                                      <p:tavLst>
                                        <p:tav tm="0">
                                          <p:val>
                                            <p:strVal val="#ppt_x"/>
                                          </p:val>
                                        </p:tav>
                                        <p:tav tm="100000">
                                          <p:val>
                                            <p:strVal val="#ppt_x"/>
                                          </p:val>
                                        </p:tav>
                                      </p:tavLst>
                                    </p:anim>
                                    <p:anim calcmode="lin" valueType="num">
                                      <p:cBhvr additive="base">
                                        <p:cTn id="77" dur="500" fill="hold"/>
                                        <p:tgtEl>
                                          <p:spTgt spid="87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877"/>
                                        </p:tgtEl>
                                        <p:attrNameLst>
                                          <p:attrName>style.visibility</p:attrName>
                                        </p:attrNameLst>
                                      </p:cBhvr>
                                      <p:to>
                                        <p:strVal val="visible"/>
                                      </p:to>
                                    </p:set>
                                    <p:anim calcmode="lin" valueType="num">
                                      <p:cBhvr additive="base">
                                        <p:cTn id="80" dur="500" fill="hold"/>
                                        <p:tgtEl>
                                          <p:spTgt spid="877"/>
                                        </p:tgtEl>
                                        <p:attrNameLst>
                                          <p:attrName>ppt_x</p:attrName>
                                        </p:attrNameLst>
                                      </p:cBhvr>
                                      <p:tavLst>
                                        <p:tav tm="0">
                                          <p:val>
                                            <p:strVal val="#ppt_x"/>
                                          </p:val>
                                        </p:tav>
                                        <p:tav tm="100000">
                                          <p:val>
                                            <p:strVal val="#ppt_x"/>
                                          </p:val>
                                        </p:tav>
                                      </p:tavLst>
                                    </p:anim>
                                    <p:anim calcmode="lin" valueType="num">
                                      <p:cBhvr additive="base">
                                        <p:cTn id="81" dur="500" fill="hold"/>
                                        <p:tgtEl>
                                          <p:spTgt spid="877"/>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878"/>
                                        </p:tgtEl>
                                        <p:attrNameLst>
                                          <p:attrName>style.visibility</p:attrName>
                                        </p:attrNameLst>
                                      </p:cBhvr>
                                      <p:to>
                                        <p:strVal val="visible"/>
                                      </p:to>
                                    </p:set>
                                    <p:anim calcmode="lin" valueType="num">
                                      <p:cBhvr additive="base">
                                        <p:cTn id="84" dur="500" fill="hold"/>
                                        <p:tgtEl>
                                          <p:spTgt spid="878"/>
                                        </p:tgtEl>
                                        <p:attrNameLst>
                                          <p:attrName>ppt_x</p:attrName>
                                        </p:attrNameLst>
                                      </p:cBhvr>
                                      <p:tavLst>
                                        <p:tav tm="0">
                                          <p:val>
                                            <p:strVal val="#ppt_x"/>
                                          </p:val>
                                        </p:tav>
                                        <p:tav tm="100000">
                                          <p:val>
                                            <p:strVal val="#ppt_x"/>
                                          </p:val>
                                        </p:tav>
                                      </p:tavLst>
                                    </p:anim>
                                    <p:anim calcmode="lin" valueType="num">
                                      <p:cBhvr additive="base">
                                        <p:cTn id="85" dur="500" fill="hold"/>
                                        <p:tgtEl>
                                          <p:spTgt spid="878"/>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880"/>
                                        </p:tgtEl>
                                        <p:attrNameLst>
                                          <p:attrName>style.visibility</p:attrName>
                                        </p:attrNameLst>
                                      </p:cBhvr>
                                      <p:to>
                                        <p:strVal val="visible"/>
                                      </p:to>
                                    </p:set>
                                    <p:anim calcmode="lin" valueType="num">
                                      <p:cBhvr additive="base">
                                        <p:cTn id="88" dur="500" fill="hold"/>
                                        <p:tgtEl>
                                          <p:spTgt spid="880"/>
                                        </p:tgtEl>
                                        <p:attrNameLst>
                                          <p:attrName>ppt_x</p:attrName>
                                        </p:attrNameLst>
                                      </p:cBhvr>
                                      <p:tavLst>
                                        <p:tav tm="0">
                                          <p:val>
                                            <p:strVal val="#ppt_x"/>
                                          </p:val>
                                        </p:tav>
                                        <p:tav tm="100000">
                                          <p:val>
                                            <p:strVal val="#ppt_x"/>
                                          </p:val>
                                        </p:tav>
                                      </p:tavLst>
                                    </p:anim>
                                    <p:anim calcmode="lin" valueType="num">
                                      <p:cBhvr additive="base">
                                        <p:cTn id="89" dur="500" fill="hold"/>
                                        <p:tgtEl>
                                          <p:spTgt spid="880"/>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881"/>
                                        </p:tgtEl>
                                        <p:attrNameLst>
                                          <p:attrName>style.visibility</p:attrName>
                                        </p:attrNameLst>
                                      </p:cBhvr>
                                      <p:to>
                                        <p:strVal val="visible"/>
                                      </p:to>
                                    </p:set>
                                    <p:anim calcmode="lin" valueType="num">
                                      <p:cBhvr additive="base">
                                        <p:cTn id="92" dur="500" fill="hold"/>
                                        <p:tgtEl>
                                          <p:spTgt spid="881"/>
                                        </p:tgtEl>
                                        <p:attrNameLst>
                                          <p:attrName>ppt_x</p:attrName>
                                        </p:attrNameLst>
                                      </p:cBhvr>
                                      <p:tavLst>
                                        <p:tav tm="0">
                                          <p:val>
                                            <p:strVal val="#ppt_x"/>
                                          </p:val>
                                        </p:tav>
                                        <p:tav tm="100000">
                                          <p:val>
                                            <p:strVal val="#ppt_x"/>
                                          </p:val>
                                        </p:tav>
                                      </p:tavLst>
                                    </p:anim>
                                    <p:anim calcmode="lin" valueType="num">
                                      <p:cBhvr additive="base">
                                        <p:cTn id="93" dur="500" fill="hold"/>
                                        <p:tgtEl>
                                          <p:spTgt spid="881"/>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882"/>
                                        </p:tgtEl>
                                        <p:attrNameLst>
                                          <p:attrName>style.visibility</p:attrName>
                                        </p:attrNameLst>
                                      </p:cBhvr>
                                      <p:to>
                                        <p:strVal val="visible"/>
                                      </p:to>
                                    </p:set>
                                    <p:anim calcmode="lin" valueType="num">
                                      <p:cBhvr additive="base">
                                        <p:cTn id="96" dur="500" fill="hold"/>
                                        <p:tgtEl>
                                          <p:spTgt spid="882"/>
                                        </p:tgtEl>
                                        <p:attrNameLst>
                                          <p:attrName>ppt_x</p:attrName>
                                        </p:attrNameLst>
                                      </p:cBhvr>
                                      <p:tavLst>
                                        <p:tav tm="0">
                                          <p:val>
                                            <p:strVal val="#ppt_x"/>
                                          </p:val>
                                        </p:tav>
                                        <p:tav tm="100000">
                                          <p:val>
                                            <p:strVal val="#ppt_x"/>
                                          </p:val>
                                        </p:tav>
                                      </p:tavLst>
                                    </p:anim>
                                    <p:anim calcmode="lin" valueType="num">
                                      <p:cBhvr additive="base">
                                        <p:cTn id="97" dur="500" fill="hold"/>
                                        <p:tgtEl>
                                          <p:spTgt spid="88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883"/>
                                        </p:tgtEl>
                                        <p:attrNameLst>
                                          <p:attrName>style.visibility</p:attrName>
                                        </p:attrNameLst>
                                      </p:cBhvr>
                                      <p:to>
                                        <p:strVal val="visible"/>
                                      </p:to>
                                    </p:set>
                                    <p:anim calcmode="lin" valueType="num">
                                      <p:cBhvr additive="base">
                                        <p:cTn id="100" dur="500" fill="hold"/>
                                        <p:tgtEl>
                                          <p:spTgt spid="883"/>
                                        </p:tgtEl>
                                        <p:attrNameLst>
                                          <p:attrName>ppt_x</p:attrName>
                                        </p:attrNameLst>
                                      </p:cBhvr>
                                      <p:tavLst>
                                        <p:tav tm="0">
                                          <p:val>
                                            <p:strVal val="#ppt_x"/>
                                          </p:val>
                                        </p:tav>
                                        <p:tav tm="100000">
                                          <p:val>
                                            <p:strVal val="#ppt_x"/>
                                          </p:val>
                                        </p:tav>
                                      </p:tavLst>
                                    </p:anim>
                                    <p:anim calcmode="lin" valueType="num">
                                      <p:cBhvr additive="base">
                                        <p:cTn id="101" dur="500" fill="hold"/>
                                        <p:tgtEl>
                                          <p:spTgt spid="883"/>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884"/>
                                        </p:tgtEl>
                                        <p:attrNameLst>
                                          <p:attrName>style.visibility</p:attrName>
                                        </p:attrNameLst>
                                      </p:cBhvr>
                                      <p:to>
                                        <p:strVal val="visible"/>
                                      </p:to>
                                    </p:set>
                                    <p:anim calcmode="lin" valueType="num">
                                      <p:cBhvr additive="base">
                                        <p:cTn id="104" dur="500" fill="hold"/>
                                        <p:tgtEl>
                                          <p:spTgt spid="884"/>
                                        </p:tgtEl>
                                        <p:attrNameLst>
                                          <p:attrName>ppt_x</p:attrName>
                                        </p:attrNameLst>
                                      </p:cBhvr>
                                      <p:tavLst>
                                        <p:tav tm="0">
                                          <p:val>
                                            <p:strVal val="#ppt_x"/>
                                          </p:val>
                                        </p:tav>
                                        <p:tav tm="100000">
                                          <p:val>
                                            <p:strVal val="#ppt_x"/>
                                          </p:val>
                                        </p:tav>
                                      </p:tavLst>
                                    </p:anim>
                                    <p:anim calcmode="lin" valueType="num">
                                      <p:cBhvr additive="base">
                                        <p:cTn id="105" dur="500" fill="hold"/>
                                        <p:tgtEl>
                                          <p:spTgt spid="884"/>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885"/>
                                        </p:tgtEl>
                                        <p:attrNameLst>
                                          <p:attrName>style.visibility</p:attrName>
                                        </p:attrNameLst>
                                      </p:cBhvr>
                                      <p:to>
                                        <p:strVal val="visible"/>
                                      </p:to>
                                    </p:set>
                                    <p:anim calcmode="lin" valueType="num">
                                      <p:cBhvr additive="base">
                                        <p:cTn id="108" dur="500" fill="hold"/>
                                        <p:tgtEl>
                                          <p:spTgt spid="885"/>
                                        </p:tgtEl>
                                        <p:attrNameLst>
                                          <p:attrName>ppt_x</p:attrName>
                                        </p:attrNameLst>
                                      </p:cBhvr>
                                      <p:tavLst>
                                        <p:tav tm="0">
                                          <p:val>
                                            <p:strVal val="#ppt_x"/>
                                          </p:val>
                                        </p:tav>
                                        <p:tav tm="100000">
                                          <p:val>
                                            <p:strVal val="#ppt_x"/>
                                          </p:val>
                                        </p:tav>
                                      </p:tavLst>
                                    </p:anim>
                                    <p:anim calcmode="lin" valueType="num">
                                      <p:cBhvr additive="base">
                                        <p:cTn id="109" dur="500" fill="hold"/>
                                        <p:tgtEl>
                                          <p:spTgt spid="88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886"/>
                                        </p:tgtEl>
                                        <p:attrNameLst>
                                          <p:attrName>style.visibility</p:attrName>
                                        </p:attrNameLst>
                                      </p:cBhvr>
                                      <p:to>
                                        <p:strVal val="visible"/>
                                      </p:to>
                                    </p:set>
                                    <p:anim calcmode="lin" valueType="num">
                                      <p:cBhvr additive="base">
                                        <p:cTn id="112" dur="500" fill="hold"/>
                                        <p:tgtEl>
                                          <p:spTgt spid="886"/>
                                        </p:tgtEl>
                                        <p:attrNameLst>
                                          <p:attrName>ppt_x</p:attrName>
                                        </p:attrNameLst>
                                      </p:cBhvr>
                                      <p:tavLst>
                                        <p:tav tm="0">
                                          <p:val>
                                            <p:strVal val="#ppt_x"/>
                                          </p:val>
                                        </p:tav>
                                        <p:tav tm="100000">
                                          <p:val>
                                            <p:strVal val="#ppt_x"/>
                                          </p:val>
                                        </p:tav>
                                      </p:tavLst>
                                    </p:anim>
                                    <p:anim calcmode="lin" valueType="num">
                                      <p:cBhvr additive="base">
                                        <p:cTn id="113" dur="500" fill="hold"/>
                                        <p:tgtEl>
                                          <p:spTgt spid="88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887"/>
                                        </p:tgtEl>
                                        <p:attrNameLst>
                                          <p:attrName>style.visibility</p:attrName>
                                        </p:attrNameLst>
                                      </p:cBhvr>
                                      <p:to>
                                        <p:strVal val="visible"/>
                                      </p:to>
                                    </p:set>
                                    <p:anim calcmode="lin" valueType="num">
                                      <p:cBhvr additive="base">
                                        <p:cTn id="116" dur="500" fill="hold"/>
                                        <p:tgtEl>
                                          <p:spTgt spid="887"/>
                                        </p:tgtEl>
                                        <p:attrNameLst>
                                          <p:attrName>ppt_x</p:attrName>
                                        </p:attrNameLst>
                                      </p:cBhvr>
                                      <p:tavLst>
                                        <p:tav tm="0">
                                          <p:val>
                                            <p:strVal val="#ppt_x"/>
                                          </p:val>
                                        </p:tav>
                                        <p:tav tm="100000">
                                          <p:val>
                                            <p:strVal val="#ppt_x"/>
                                          </p:val>
                                        </p:tav>
                                      </p:tavLst>
                                    </p:anim>
                                    <p:anim calcmode="lin" valueType="num">
                                      <p:cBhvr additive="base">
                                        <p:cTn id="117" dur="500" fill="hold"/>
                                        <p:tgtEl>
                                          <p:spTgt spid="887"/>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888"/>
                                        </p:tgtEl>
                                        <p:attrNameLst>
                                          <p:attrName>style.visibility</p:attrName>
                                        </p:attrNameLst>
                                      </p:cBhvr>
                                      <p:to>
                                        <p:strVal val="visible"/>
                                      </p:to>
                                    </p:set>
                                    <p:anim calcmode="lin" valueType="num">
                                      <p:cBhvr additive="base">
                                        <p:cTn id="120" dur="500" fill="hold"/>
                                        <p:tgtEl>
                                          <p:spTgt spid="888"/>
                                        </p:tgtEl>
                                        <p:attrNameLst>
                                          <p:attrName>ppt_x</p:attrName>
                                        </p:attrNameLst>
                                      </p:cBhvr>
                                      <p:tavLst>
                                        <p:tav tm="0">
                                          <p:val>
                                            <p:strVal val="#ppt_x"/>
                                          </p:val>
                                        </p:tav>
                                        <p:tav tm="100000">
                                          <p:val>
                                            <p:strVal val="#ppt_x"/>
                                          </p:val>
                                        </p:tav>
                                      </p:tavLst>
                                    </p:anim>
                                    <p:anim calcmode="lin" valueType="num">
                                      <p:cBhvr additive="base">
                                        <p:cTn id="121" dur="500" fill="hold"/>
                                        <p:tgtEl>
                                          <p:spTgt spid="888"/>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890"/>
                                        </p:tgtEl>
                                        <p:attrNameLst>
                                          <p:attrName>style.visibility</p:attrName>
                                        </p:attrNameLst>
                                      </p:cBhvr>
                                      <p:to>
                                        <p:strVal val="visible"/>
                                      </p:to>
                                    </p:set>
                                    <p:anim calcmode="lin" valueType="num">
                                      <p:cBhvr additive="base">
                                        <p:cTn id="124" dur="500" fill="hold"/>
                                        <p:tgtEl>
                                          <p:spTgt spid="890"/>
                                        </p:tgtEl>
                                        <p:attrNameLst>
                                          <p:attrName>ppt_x</p:attrName>
                                        </p:attrNameLst>
                                      </p:cBhvr>
                                      <p:tavLst>
                                        <p:tav tm="0">
                                          <p:val>
                                            <p:strVal val="#ppt_x"/>
                                          </p:val>
                                        </p:tav>
                                        <p:tav tm="100000">
                                          <p:val>
                                            <p:strVal val="#ppt_x"/>
                                          </p:val>
                                        </p:tav>
                                      </p:tavLst>
                                    </p:anim>
                                    <p:anim calcmode="lin" valueType="num">
                                      <p:cBhvr additive="base">
                                        <p:cTn id="125" dur="500" fill="hold"/>
                                        <p:tgtEl>
                                          <p:spTgt spid="89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892"/>
                                        </p:tgtEl>
                                        <p:attrNameLst>
                                          <p:attrName>style.visibility</p:attrName>
                                        </p:attrNameLst>
                                      </p:cBhvr>
                                      <p:to>
                                        <p:strVal val="visible"/>
                                      </p:to>
                                    </p:set>
                                    <p:anim calcmode="lin" valueType="num">
                                      <p:cBhvr additive="base">
                                        <p:cTn id="128" dur="500" fill="hold"/>
                                        <p:tgtEl>
                                          <p:spTgt spid="892"/>
                                        </p:tgtEl>
                                        <p:attrNameLst>
                                          <p:attrName>ppt_x</p:attrName>
                                        </p:attrNameLst>
                                      </p:cBhvr>
                                      <p:tavLst>
                                        <p:tav tm="0">
                                          <p:val>
                                            <p:strVal val="#ppt_x"/>
                                          </p:val>
                                        </p:tav>
                                        <p:tav tm="100000">
                                          <p:val>
                                            <p:strVal val="#ppt_x"/>
                                          </p:val>
                                        </p:tav>
                                      </p:tavLst>
                                    </p:anim>
                                    <p:anim calcmode="lin" valueType="num">
                                      <p:cBhvr additive="base">
                                        <p:cTn id="129" dur="500" fill="hold"/>
                                        <p:tgtEl>
                                          <p:spTgt spid="892"/>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893"/>
                                        </p:tgtEl>
                                        <p:attrNameLst>
                                          <p:attrName>style.visibility</p:attrName>
                                        </p:attrNameLst>
                                      </p:cBhvr>
                                      <p:to>
                                        <p:strVal val="visible"/>
                                      </p:to>
                                    </p:set>
                                    <p:anim calcmode="lin" valueType="num">
                                      <p:cBhvr additive="base">
                                        <p:cTn id="132" dur="500" fill="hold"/>
                                        <p:tgtEl>
                                          <p:spTgt spid="893"/>
                                        </p:tgtEl>
                                        <p:attrNameLst>
                                          <p:attrName>ppt_x</p:attrName>
                                        </p:attrNameLst>
                                      </p:cBhvr>
                                      <p:tavLst>
                                        <p:tav tm="0">
                                          <p:val>
                                            <p:strVal val="#ppt_x"/>
                                          </p:val>
                                        </p:tav>
                                        <p:tav tm="100000">
                                          <p:val>
                                            <p:strVal val="#ppt_x"/>
                                          </p:val>
                                        </p:tav>
                                      </p:tavLst>
                                    </p:anim>
                                    <p:anim calcmode="lin" valueType="num">
                                      <p:cBhvr additive="base">
                                        <p:cTn id="133" dur="500" fill="hold"/>
                                        <p:tgtEl>
                                          <p:spTgt spid="893"/>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894"/>
                                        </p:tgtEl>
                                        <p:attrNameLst>
                                          <p:attrName>style.visibility</p:attrName>
                                        </p:attrNameLst>
                                      </p:cBhvr>
                                      <p:to>
                                        <p:strVal val="visible"/>
                                      </p:to>
                                    </p:set>
                                    <p:anim calcmode="lin" valueType="num">
                                      <p:cBhvr additive="base">
                                        <p:cTn id="136" dur="500" fill="hold"/>
                                        <p:tgtEl>
                                          <p:spTgt spid="894"/>
                                        </p:tgtEl>
                                        <p:attrNameLst>
                                          <p:attrName>ppt_x</p:attrName>
                                        </p:attrNameLst>
                                      </p:cBhvr>
                                      <p:tavLst>
                                        <p:tav tm="0">
                                          <p:val>
                                            <p:strVal val="#ppt_x"/>
                                          </p:val>
                                        </p:tav>
                                        <p:tav tm="100000">
                                          <p:val>
                                            <p:strVal val="#ppt_x"/>
                                          </p:val>
                                        </p:tav>
                                      </p:tavLst>
                                    </p:anim>
                                    <p:anim calcmode="lin" valueType="num">
                                      <p:cBhvr additive="base">
                                        <p:cTn id="137" dur="500" fill="hold"/>
                                        <p:tgtEl>
                                          <p:spTgt spid="894"/>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922"/>
                                        </p:tgtEl>
                                        <p:attrNameLst>
                                          <p:attrName>style.visibility</p:attrName>
                                        </p:attrNameLst>
                                      </p:cBhvr>
                                      <p:to>
                                        <p:strVal val="visible"/>
                                      </p:to>
                                    </p:set>
                                    <p:anim calcmode="lin" valueType="num">
                                      <p:cBhvr additive="base">
                                        <p:cTn id="140" dur="500" fill="hold"/>
                                        <p:tgtEl>
                                          <p:spTgt spid="922"/>
                                        </p:tgtEl>
                                        <p:attrNameLst>
                                          <p:attrName>ppt_x</p:attrName>
                                        </p:attrNameLst>
                                      </p:cBhvr>
                                      <p:tavLst>
                                        <p:tav tm="0">
                                          <p:val>
                                            <p:strVal val="#ppt_x"/>
                                          </p:val>
                                        </p:tav>
                                        <p:tav tm="100000">
                                          <p:val>
                                            <p:strVal val="#ppt_x"/>
                                          </p:val>
                                        </p:tav>
                                      </p:tavLst>
                                    </p:anim>
                                    <p:anim calcmode="lin" valueType="num">
                                      <p:cBhvr additive="base">
                                        <p:cTn id="141" dur="500" fill="hold"/>
                                        <p:tgtEl>
                                          <p:spTgt spid="922"/>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923"/>
                                        </p:tgtEl>
                                        <p:attrNameLst>
                                          <p:attrName>style.visibility</p:attrName>
                                        </p:attrNameLst>
                                      </p:cBhvr>
                                      <p:to>
                                        <p:strVal val="visible"/>
                                      </p:to>
                                    </p:set>
                                    <p:anim calcmode="lin" valueType="num">
                                      <p:cBhvr additive="base">
                                        <p:cTn id="144" dur="500" fill="hold"/>
                                        <p:tgtEl>
                                          <p:spTgt spid="923"/>
                                        </p:tgtEl>
                                        <p:attrNameLst>
                                          <p:attrName>ppt_x</p:attrName>
                                        </p:attrNameLst>
                                      </p:cBhvr>
                                      <p:tavLst>
                                        <p:tav tm="0">
                                          <p:val>
                                            <p:strVal val="#ppt_x"/>
                                          </p:val>
                                        </p:tav>
                                        <p:tav tm="100000">
                                          <p:val>
                                            <p:strVal val="#ppt_x"/>
                                          </p:val>
                                        </p:tav>
                                      </p:tavLst>
                                    </p:anim>
                                    <p:anim calcmode="lin" valueType="num">
                                      <p:cBhvr additive="base">
                                        <p:cTn id="145" dur="500" fill="hold"/>
                                        <p:tgtEl>
                                          <p:spTgt spid="923"/>
                                        </p:tgtEl>
                                        <p:attrNameLst>
                                          <p:attrName>ppt_y</p:attrName>
                                        </p:attrNameLst>
                                      </p:cBhvr>
                                      <p:tavLst>
                                        <p:tav tm="0">
                                          <p:val>
                                            <p:strVal val="1+#ppt_h/2"/>
                                          </p:val>
                                        </p:tav>
                                        <p:tav tm="100000">
                                          <p:val>
                                            <p:strVal val="#ppt_y"/>
                                          </p:val>
                                        </p:tav>
                                      </p:tavLst>
                                    </p:anim>
                                  </p:childTnLst>
                                </p:cTn>
                              </p:par>
                              <p:par>
                                <p:cTn id="146" presetID="2" presetClass="entr" presetSubtype="4" fill="hold" nodeType="withEffect">
                                  <p:stCondLst>
                                    <p:cond delay="0"/>
                                  </p:stCondLst>
                                  <p:childTnLst>
                                    <p:set>
                                      <p:cBhvr>
                                        <p:cTn id="147" dur="1" fill="hold">
                                          <p:stCondLst>
                                            <p:cond delay="0"/>
                                          </p:stCondLst>
                                        </p:cTn>
                                        <p:tgtEl>
                                          <p:spTgt spid="5"/>
                                        </p:tgtEl>
                                        <p:attrNameLst>
                                          <p:attrName>style.visibility</p:attrName>
                                        </p:attrNameLst>
                                      </p:cBhvr>
                                      <p:to>
                                        <p:strVal val="visible"/>
                                      </p:to>
                                    </p:set>
                                    <p:anim calcmode="lin" valueType="num">
                                      <p:cBhvr additive="base">
                                        <p:cTn id="148" dur="500" fill="hold"/>
                                        <p:tgtEl>
                                          <p:spTgt spid="5"/>
                                        </p:tgtEl>
                                        <p:attrNameLst>
                                          <p:attrName>ppt_x</p:attrName>
                                        </p:attrNameLst>
                                      </p:cBhvr>
                                      <p:tavLst>
                                        <p:tav tm="0">
                                          <p:val>
                                            <p:strVal val="#ppt_x"/>
                                          </p:val>
                                        </p:tav>
                                        <p:tav tm="100000">
                                          <p:val>
                                            <p:strVal val="#ppt_x"/>
                                          </p:val>
                                        </p:tav>
                                      </p:tavLst>
                                    </p:anim>
                                    <p:anim calcmode="lin" valueType="num">
                                      <p:cBhvr additive="base">
                                        <p:cTn id="149" dur="500" fill="hold"/>
                                        <p:tgtEl>
                                          <p:spTgt spid="5"/>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10"/>
                                        </p:tgtEl>
                                        <p:attrNameLst>
                                          <p:attrName>style.visibility</p:attrName>
                                        </p:attrNameLst>
                                      </p:cBhvr>
                                      <p:to>
                                        <p:strVal val="visible"/>
                                      </p:to>
                                    </p:set>
                                    <p:anim calcmode="lin" valueType="num">
                                      <p:cBhvr additive="base">
                                        <p:cTn id="152" dur="500" fill="hold"/>
                                        <p:tgtEl>
                                          <p:spTgt spid="10"/>
                                        </p:tgtEl>
                                        <p:attrNameLst>
                                          <p:attrName>ppt_x</p:attrName>
                                        </p:attrNameLst>
                                      </p:cBhvr>
                                      <p:tavLst>
                                        <p:tav tm="0">
                                          <p:val>
                                            <p:strVal val="#ppt_x"/>
                                          </p:val>
                                        </p:tav>
                                        <p:tav tm="100000">
                                          <p:val>
                                            <p:strVal val="#ppt_x"/>
                                          </p:val>
                                        </p:tav>
                                      </p:tavLst>
                                    </p:anim>
                                    <p:anim calcmode="lin" valueType="num">
                                      <p:cBhvr additive="base">
                                        <p:cTn id="1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animBg="1"/>
      <p:bldP spid="858" grpId="0"/>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7" grpId="0" animBg="1"/>
      <p:bldP spid="878" grpId="0" animBg="1"/>
      <p:bldP spid="880" grpId="0"/>
      <p:bldP spid="881" grpId="0"/>
      <p:bldP spid="882" grpId="0"/>
      <p:bldP spid="883" grpId="0"/>
      <p:bldP spid="884" grpId="0"/>
      <p:bldP spid="885" grpId="0"/>
      <p:bldP spid="886" grpId="0"/>
      <p:bldP spid="887" grpId="0"/>
      <p:bldP spid="888" grpId="0"/>
      <p:bldP spid="890" grpId="0"/>
      <p:bldP spid="892" grpId="0"/>
      <p:bldP spid="893" grpId="0" animBg="1"/>
      <p:bldP spid="9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65AD-5928-D4BC-D099-B7855DB66E8F}"/>
              </a:ext>
            </a:extLst>
          </p:cNvPr>
          <p:cNvSpPr>
            <a:spLocks noGrp="1"/>
          </p:cNvSpPr>
          <p:nvPr>
            <p:ph type="title"/>
          </p:nvPr>
        </p:nvSpPr>
        <p:spPr/>
        <p:txBody>
          <a:bodyPr/>
          <a:lstStyle/>
          <a:p>
            <a:pPr algn="ctr"/>
            <a:r>
              <a:rPr lang="fr-FR" altLang="fr-FR" sz="3600" b="1" dirty="0">
                <a:latin typeface="Fira Sans "/>
              </a:rPr>
              <a:t>Cas d'étude </a:t>
            </a:r>
          </a:p>
        </p:txBody>
      </p:sp>
      <p:sp>
        <p:nvSpPr>
          <p:cNvPr id="3" name="Espace réservé du numéro de diapositive 2">
            <a:extLst>
              <a:ext uri="{FF2B5EF4-FFF2-40B4-BE49-F238E27FC236}">
                <a16:creationId xmlns:a16="http://schemas.microsoft.com/office/drawing/2014/main" id="{1BC9FDC0-21FD-6DE1-606A-9A6CC324D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dirty="0"/>
          </a:p>
        </p:txBody>
      </p:sp>
    </p:spTree>
    <p:extLst>
      <p:ext uri="{BB962C8B-B14F-4D97-AF65-F5344CB8AC3E}">
        <p14:creationId xmlns:p14="http://schemas.microsoft.com/office/powerpoint/2010/main" val="75212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27"/>
          <p:cNvSpPr/>
          <p:nvPr/>
        </p:nvSpPr>
        <p:spPr>
          <a:xfrm>
            <a:off x="4770000" y="1543775"/>
            <a:ext cx="3916800" cy="3357834"/>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5593075"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fr-FR" sz="1600" b="1" dirty="0">
                <a:latin typeface="Fira Sans Extra Condensed"/>
                <a:ea typeface="Fira Sans Extra Condensed"/>
                <a:cs typeface="Fira Sans Extra Condensed"/>
                <a:sym typeface="Fira Sans Extra Condensed"/>
              </a:rPr>
              <a:t>Les analyses des données </a:t>
            </a:r>
          </a:p>
        </p:txBody>
      </p:sp>
      <p:sp>
        <p:nvSpPr>
          <p:cNvPr id="582" name="Google Shape;582;p27"/>
          <p:cNvSpPr/>
          <p:nvPr/>
        </p:nvSpPr>
        <p:spPr>
          <a:xfrm>
            <a:off x="473250" y="1543775"/>
            <a:ext cx="3916800" cy="3357834"/>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dk1"/>
                </a:solidFill>
              </a:rPr>
              <a:t>Description</a:t>
            </a:r>
          </a:p>
        </p:txBody>
      </p:sp>
      <p:sp>
        <p:nvSpPr>
          <p:cNvPr id="585" name="Google Shape;585;p27"/>
          <p:cNvSpPr txBox="1"/>
          <p:nvPr/>
        </p:nvSpPr>
        <p:spPr>
          <a:xfrm>
            <a:off x="604650" y="2061951"/>
            <a:ext cx="3696090" cy="2469049"/>
          </a:xfrm>
          <a:prstGeom prst="rect">
            <a:avLst/>
          </a:prstGeom>
          <a:noFill/>
          <a:ln>
            <a:noFill/>
          </a:ln>
        </p:spPr>
        <p:txBody>
          <a:bodyPr spcFirstLastPara="1" wrap="square" lIns="182875" tIns="0" rIns="182875" bIns="0" anchor="ctr" anchorCtr="0">
            <a:noAutofit/>
          </a:bodyPr>
          <a:lstStyle/>
          <a:p>
            <a:pPr marL="0" lvl="0" indent="0" rtl="0">
              <a:lnSpc>
                <a:spcPct val="115000"/>
              </a:lnSpc>
              <a:spcBef>
                <a:spcPts val="0"/>
              </a:spcBef>
              <a:spcAft>
                <a:spcPts val="0"/>
              </a:spcAft>
              <a:buNone/>
            </a:pPr>
            <a:r>
              <a:rPr lang="fr-FR" sz="1200" dirty="0">
                <a:solidFill>
                  <a:srgbClr val="000000"/>
                </a:solidFill>
                <a:latin typeface="Roboto"/>
                <a:ea typeface="Roboto"/>
                <a:cs typeface="Roboto"/>
                <a:sym typeface="Roboto"/>
              </a:rPr>
              <a:t>Nous avons choisi comme échantillon pour notre exemple un jeu de données comprenant des informations détaillées sur les facteurs de risque des maladies cardiovasculaires. Ce jeu de données inclut des renseignements tels que l'âge, le sexe, la taille, le poids, la tension artérielle, les taux de cholestérol, les taux de glucose, les habitudes tabagiques et la consommation d'alcool de plus de 70 000 personnes.</a:t>
            </a:r>
            <a:endParaRPr lang="en-US" sz="1200" dirty="0">
              <a:latin typeface="Roboto"/>
              <a:ea typeface="Roboto"/>
              <a:cs typeface="Roboto"/>
              <a:sym typeface="Roboto"/>
            </a:endParaRPr>
          </a:p>
        </p:txBody>
      </p:sp>
      <p:sp>
        <p:nvSpPr>
          <p:cNvPr id="589" name="Google Shape;589;p27"/>
          <p:cNvSpPr txBox="1"/>
          <p:nvPr/>
        </p:nvSpPr>
        <p:spPr>
          <a:xfrm>
            <a:off x="4901400" y="2134175"/>
            <a:ext cx="3637950" cy="2396825"/>
          </a:xfrm>
          <a:prstGeom prst="rect">
            <a:avLst/>
          </a:prstGeom>
          <a:noFill/>
          <a:ln>
            <a:noFill/>
          </a:ln>
        </p:spPr>
        <p:txBody>
          <a:bodyPr spcFirstLastPara="1" wrap="square" lIns="182875" tIns="0" rIns="182875" bIns="0" anchor="ctr" anchorCtr="0">
            <a:noAutofit/>
          </a:bodyPr>
          <a:lstStyle/>
          <a:p>
            <a:pPr marL="171450" lvl="0" indent="-171450">
              <a:lnSpc>
                <a:spcPct val="107000"/>
              </a:lnSpc>
              <a:buFont typeface="Arial" panose="020B0604020202020204" pitchFamily="34" charset="0"/>
              <a:buChar char="•"/>
            </a:pPr>
            <a:r>
              <a:rPr lang="fr-FR" sz="1200" kern="100" dirty="0">
                <a:effectLst/>
                <a:latin typeface="Roboto" panose="02000000000000000000" pitchFamily="2" charset="0"/>
                <a:ea typeface="Roboto" panose="02000000000000000000" pitchFamily="2" charset="0"/>
                <a:cs typeface="Roboto" panose="02000000000000000000" pitchFamily="2" charset="0"/>
              </a:rPr>
              <a:t>Analyser l'effet du mode de vie et des facteurs environnementaux sur le risque de maladies cardiovasculaires.</a:t>
            </a:r>
          </a:p>
          <a:p>
            <a:pPr marL="914400">
              <a:lnSpc>
                <a:spcPct val="107000"/>
              </a:lnSpc>
            </a:pPr>
            <a:r>
              <a:rPr lang="fr-FR" sz="1200" kern="100" dirty="0">
                <a:effectLst/>
                <a:latin typeface="Roboto" panose="02000000000000000000" pitchFamily="2" charset="0"/>
                <a:ea typeface="Roboto" panose="02000000000000000000" pitchFamily="2" charset="0"/>
                <a:cs typeface="Roboto" panose="02000000000000000000" pitchFamily="2" charset="0"/>
              </a:rPr>
              <a:t> </a:t>
            </a:r>
          </a:p>
          <a:p>
            <a:pPr marL="171450" lvl="0" indent="-171450">
              <a:lnSpc>
                <a:spcPct val="107000"/>
              </a:lnSpc>
              <a:buFont typeface="Arial" panose="020B0604020202020204" pitchFamily="34" charset="0"/>
              <a:buChar char="•"/>
            </a:pPr>
            <a:r>
              <a:rPr lang="fr-FR" sz="1200" kern="100" dirty="0">
                <a:effectLst/>
                <a:latin typeface="Roboto" panose="02000000000000000000" pitchFamily="2" charset="0"/>
                <a:ea typeface="Roboto" panose="02000000000000000000" pitchFamily="2" charset="0"/>
                <a:cs typeface="Roboto" panose="02000000000000000000" pitchFamily="2" charset="0"/>
              </a:rPr>
              <a:t>Prédire les risques de différents groupes d'âge en fonction de leurs caractéristiques démographiques telles que le sexe, la taille, le poids et le statut tabagique.</a:t>
            </a:r>
          </a:p>
          <a:p>
            <a:pPr marL="457200">
              <a:lnSpc>
                <a:spcPct val="107000"/>
              </a:lnSpc>
            </a:pPr>
            <a:r>
              <a:rPr lang="fr-FR" sz="1200" kern="100" dirty="0">
                <a:effectLst/>
                <a:latin typeface="Roboto" panose="02000000000000000000" pitchFamily="2" charset="0"/>
                <a:ea typeface="Roboto" panose="02000000000000000000" pitchFamily="2" charset="0"/>
                <a:cs typeface="Roboto" panose="02000000000000000000" pitchFamily="2" charset="0"/>
              </a:rPr>
              <a:t> </a:t>
            </a:r>
          </a:p>
        </p:txBody>
      </p:sp>
      <p:sp>
        <p:nvSpPr>
          <p:cNvPr id="592" name="Google Shape;592;p27"/>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1296350" y="1313513"/>
            <a:ext cx="22707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fr-FR" sz="1600" b="1" dirty="0">
                <a:latin typeface="Fira Sans Extra Condensed"/>
                <a:ea typeface="Fira Sans Extra Condensed"/>
                <a:cs typeface="Fira Sans Extra Condensed"/>
                <a:sym typeface="Fira Sans Extra Condensed"/>
              </a:rPr>
              <a:t>Échantillonnage </a:t>
            </a:r>
          </a:p>
        </p:txBody>
      </p:sp>
      <p:sp>
        <p:nvSpPr>
          <p:cNvPr id="2" name="Espace réservé du numéro de diapositive 1">
            <a:extLst>
              <a:ext uri="{FF2B5EF4-FFF2-40B4-BE49-F238E27FC236}">
                <a16:creationId xmlns:a16="http://schemas.microsoft.com/office/drawing/2014/main" id="{314D4F0B-88C0-C1DC-A575-75F92B9773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dirty="0"/>
          </a:p>
        </p:txBody>
      </p:sp>
    </p:spTree>
    <p:extLst>
      <p:ext uri="{BB962C8B-B14F-4D97-AF65-F5344CB8AC3E}">
        <p14:creationId xmlns:p14="http://schemas.microsoft.com/office/powerpoint/2010/main" val="28959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500"/>
                                        <p:tgtEl>
                                          <p:spTgt spid="5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5"/>
                                        </p:tgtEl>
                                        <p:attrNameLst>
                                          <p:attrName>style.visibility</p:attrName>
                                        </p:attrNameLst>
                                      </p:cBhvr>
                                      <p:to>
                                        <p:strVal val="visible"/>
                                      </p:to>
                                    </p:set>
                                    <p:anim calcmode="lin" valueType="num">
                                      <p:cBhvr additive="base">
                                        <p:cTn id="12" dur="500" fill="hold"/>
                                        <p:tgtEl>
                                          <p:spTgt spid="585"/>
                                        </p:tgtEl>
                                        <p:attrNameLst>
                                          <p:attrName>ppt_x</p:attrName>
                                        </p:attrNameLst>
                                      </p:cBhvr>
                                      <p:tavLst>
                                        <p:tav tm="0">
                                          <p:val>
                                            <p:strVal val="#ppt_x"/>
                                          </p:val>
                                        </p:tav>
                                        <p:tav tm="100000">
                                          <p:val>
                                            <p:strVal val="#ppt_x"/>
                                          </p:val>
                                        </p:tav>
                                      </p:tavLst>
                                    </p:anim>
                                    <p:anim calcmode="lin" valueType="num">
                                      <p:cBhvr additive="base">
                                        <p:cTn id="13" dur="500" fill="hold"/>
                                        <p:tgtEl>
                                          <p:spTgt spid="58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92"/>
                                        </p:tgtEl>
                                        <p:attrNameLst>
                                          <p:attrName>style.visibility</p:attrName>
                                        </p:attrNameLst>
                                      </p:cBhvr>
                                      <p:to>
                                        <p:strVal val="visible"/>
                                      </p:to>
                                    </p:set>
                                    <p:anim calcmode="lin" valueType="num">
                                      <p:cBhvr additive="base">
                                        <p:cTn id="16" dur="500" fill="hold"/>
                                        <p:tgtEl>
                                          <p:spTgt spid="592"/>
                                        </p:tgtEl>
                                        <p:attrNameLst>
                                          <p:attrName>ppt_x</p:attrName>
                                        </p:attrNameLst>
                                      </p:cBhvr>
                                      <p:tavLst>
                                        <p:tav tm="0">
                                          <p:val>
                                            <p:strVal val="#ppt_x"/>
                                          </p:val>
                                        </p:tav>
                                        <p:tav tm="100000">
                                          <p:val>
                                            <p:strVal val="#ppt_x"/>
                                          </p:val>
                                        </p:tav>
                                      </p:tavLst>
                                    </p:anim>
                                    <p:anim calcmode="lin" valueType="num">
                                      <p:cBhvr additive="base">
                                        <p:cTn id="17" dur="500" fill="hold"/>
                                        <p:tgtEl>
                                          <p:spTgt spid="59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93"/>
                                        </p:tgtEl>
                                        <p:attrNameLst>
                                          <p:attrName>style.visibility</p:attrName>
                                        </p:attrNameLst>
                                      </p:cBhvr>
                                      <p:to>
                                        <p:strVal val="visible"/>
                                      </p:to>
                                    </p:set>
                                    <p:anim calcmode="lin" valueType="num">
                                      <p:cBhvr additive="base">
                                        <p:cTn id="20" dur="500" fill="hold"/>
                                        <p:tgtEl>
                                          <p:spTgt spid="593"/>
                                        </p:tgtEl>
                                        <p:attrNameLst>
                                          <p:attrName>ppt_x</p:attrName>
                                        </p:attrNameLst>
                                      </p:cBhvr>
                                      <p:tavLst>
                                        <p:tav tm="0">
                                          <p:val>
                                            <p:strVal val="#ppt_x"/>
                                          </p:val>
                                        </p:tav>
                                        <p:tav tm="100000">
                                          <p:val>
                                            <p:strVal val="#ppt_x"/>
                                          </p:val>
                                        </p:tav>
                                      </p:tavLst>
                                    </p:anim>
                                    <p:anim calcmode="lin" valueType="num">
                                      <p:cBhvr additive="base">
                                        <p:cTn id="21" dur="500" fill="hold"/>
                                        <p:tgtEl>
                                          <p:spTgt spid="59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82"/>
                                        </p:tgtEl>
                                        <p:attrNameLst>
                                          <p:attrName>style.visibility</p:attrName>
                                        </p:attrNameLst>
                                      </p:cBhvr>
                                      <p:to>
                                        <p:strVal val="visible"/>
                                      </p:to>
                                    </p:set>
                                    <p:anim calcmode="lin" valueType="num">
                                      <p:cBhvr additive="base">
                                        <p:cTn id="24" dur="500" fill="hold"/>
                                        <p:tgtEl>
                                          <p:spTgt spid="582"/>
                                        </p:tgtEl>
                                        <p:attrNameLst>
                                          <p:attrName>ppt_x</p:attrName>
                                        </p:attrNameLst>
                                      </p:cBhvr>
                                      <p:tavLst>
                                        <p:tav tm="0">
                                          <p:val>
                                            <p:strVal val="#ppt_x"/>
                                          </p:val>
                                        </p:tav>
                                        <p:tav tm="100000">
                                          <p:val>
                                            <p:strVal val="#ppt_x"/>
                                          </p:val>
                                        </p:tav>
                                      </p:tavLst>
                                    </p:anim>
                                    <p:anim calcmode="lin" valueType="num">
                                      <p:cBhvr additive="base">
                                        <p:cTn id="25" dur="500" fill="hold"/>
                                        <p:tgtEl>
                                          <p:spTgt spid="58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76"/>
                                        </p:tgtEl>
                                        <p:attrNameLst>
                                          <p:attrName>style.visibility</p:attrName>
                                        </p:attrNameLst>
                                      </p:cBhvr>
                                      <p:to>
                                        <p:strVal val="visible"/>
                                      </p:to>
                                    </p:set>
                                    <p:anim calcmode="lin" valueType="num">
                                      <p:cBhvr additive="base">
                                        <p:cTn id="30" dur="500" fill="hold"/>
                                        <p:tgtEl>
                                          <p:spTgt spid="576"/>
                                        </p:tgtEl>
                                        <p:attrNameLst>
                                          <p:attrName>ppt_x</p:attrName>
                                        </p:attrNameLst>
                                      </p:cBhvr>
                                      <p:tavLst>
                                        <p:tav tm="0">
                                          <p:val>
                                            <p:strVal val="#ppt_x"/>
                                          </p:val>
                                        </p:tav>
                                        <p:tav tm="100000">
                                          <p:val>
                                            <p:strVal val="#ppt_x"/>
                                          </p:val>
                                        </p:tav>
                                      </p:tavLst>
                                    </p:anim>
                                    <p:anim calcmode="lin" valueType="num">
                                      <p:cBhvr additive="base">
                                        <p:cTn id="31" dur="500" fill="hold"/>
                                        <p:tgtEl>
                                          <p:spTgt spid="57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77"/>
                                        </p:tgtEl>
                                        <p:attrNameLst>
                                          <p:attrName>style.visibility</p:attrName>
                                        </p:attrNameLst>
                                      </p:cBhvr>
                                      <p:to>
                                        <p:strVal val="visible"/>
                                      </p:to>
                                    </p:set>
                                    <p:anim calcmode="lin" valueType="num">
                                      <p:cBhvr additive="base">
                                        <p:cTn id="34" dur="500" fill="hold"/>
                                        <p:tgtEl>
                                          <p:spTgt spid="577"/>
                                        </p:tgtEl>
                                        <p:attrNameLst>
                                          <p:attrName>ppt_x</p:attrName>
                                        </p:attrNameLst>
                                      </p:cBhvr>
                                      <p:tavLst>
                                        <p:tav tm="0">
                                          <p:val>
                                            <p:strVal val="#ppt_x"/>
                                          </p:val>
                                        </p:tav>
                                        <p:tav tm="100000">
                                          <p:val>
                                            <p:strVal val="#ppt_x"/>
                                          </p:val>
                                        </p:tav>
                                      </p:tavLst>
                                    </p:anim>
                                    <p:anim calcmode="lin" valueType="num">
                                      <p:cBhvr additive="base">
                                        <p:cTn id="35" dur="500" fill="hold"/>
                                        <p:tgtEl>
                                          <p:spTgt spid="57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78"/>
                                        </p:tgtEl>
                                        <p:attrNameLst>
                                          <p:attrName>style.visibility</p:attrName>
                                        </p:attrNameLst>
                                      </p:cBhvr>
                                      <p:to>
                                        <p:strVal val="visible"/>
                                      </p:to>
                                    </p:set>
                                    <p:anim calcmode="lin" valueType="num">
                                      <p:cBhvr additive="base">
                                        <p:cTn id="38" dur="500" fill="hold"/>
                                        <p:tgtEl>
                                          <p:spTgt spid="578"/>
                                        </p:tgtEl>
                                        <p:attrNameLst>
                                          <p:attrName>ppt_x</p:attrName>
                                        </p:attrNameLst>
                                      </p:cBhvr>
                                      <p:tavLst>
                                        <p:tav tm="0">
                                          <p:val>
                                            <p:strVal val="#ppt_x"/>
                                          </p:val>
                                        </p:tav>
                                        <p:tav tm="100000">
                                          <p:val>
                                            <p:strVal val="#ppt_x"/>
                                          </p:val>
                                        </p:tav>
                                      </p:tavLst>
                                    </p:anim>
                                    <p:anim calcmode="lin" valueType="num">
                                      <p:cBhvr additive="base">
                                        <p:cTn id="39" dur="500" fill="hold"/>
                                        <p:tgtEl>
                                          <p:spTgt spid="57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89"/>
                                        </p:tgtEl>
                                        <p:attrNameLst>
                                          <p:attrName>style.visibility</p:attrName>
                                        </p:attrNameLst>
                                      </p:cBhvr>
                                      <p:to>
                                        <p:strVal val="visible"/>
                                      </p:to>
                                    </p:set>
                                    <p:anim calcmode="lin" valueType="num">
                                      <p:cBhvr additive="base">
                                        <p:cTn id="42" dur="500" fill="hold"/>
                                        <p:tgtEl>
                                          <p:spTgt spid="589"/>
                                        </p:tgtEl>
                                        <p:attrNameLst>
                                          <p:attrName>ppt_x</p:attrName>
                                        </p:attrNameLst>
                                      </p:cBhvr>
                                      <p:tavLst>
                                        <p:tav tm="0">
                                          <p:val>
                                            <p:strVal val="#ppt_x"/>
                                          </p:val>
                                        </p:tav>
                                        <p:tav tm="100000">
                                          <p:val>
                                            <p:strVal val="#ppt_x"/>
                                          </p:val>
                                        </p:tav>
                                      </p:tavLst>
                                    </p:anim>
                                    <p:anim calcmode="lin" valueType="num">
                                      <p:cBhvr additive="base">
                                        <p:cTn id="43" dur="500" fill="hold"/>
                                        <p:tgtEl>
                                          <p:spTgt spid="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animBg="1"/>
      <p:bldP spid="577" grpId="0" animBg="1"/>
      <p:bldP spid="578" grpId="0"/>
      <p:bldP spid="582" grpId="0" animBg="1"/>
      <p:bldP spid="583" grpId="0"/>
      <p:bldP spid="585" grpId="0"/>
      <p:bldP spid="589" grpId="0"/>
      <p:bldP spid="592" grpId="0" animBg="1"/>
      <p:bldP spid="593" grpId="0"/>
    </p:bldLst>
  </p:timing>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2757</TotalTime>
  <Words>1008</Words>
  <Application>Microsoft Office PowerPoint</Application>
  <PresentationFormat>Affichage à l'écran (16:9)</PresentationFormat>
  <Paragraphs>125</Paragraphs>
  <Slides>19</Slides>
  <Notes>10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19</vt:i4>
      </vt:variant>
    </vt:vector>
  </HeadingPairs>
  <TitlesOfParts>
    <vt:vector size="30" baseType="lpstr">
      <vt:lpstr>Constantia</vt:lpstr>
      <vt:lpstr>Arial</vt:lpstr>
      <vt:lpstr>Fira Sans Extra Condensed SemiBold</vt:lpstr>
      <vt:lpstr>Roboto</vt:lpstr>
      <vt:lpstr>Fira Sans Extra Condensed</vt:lpstr>
      <vt:lpstr>Fira Sans</vt:lpstr>
      <vt:lpstr>Fira Sans </vt:lpstr>
      <vt:lpstr>Wingdings</vt:lpstr>
      <vt:lpstr>Times New Roman</vt:lpstr>
      <vt:lpstr>Symbol</vt:lpstr>
      <vt:lpstr>Big Data Infographics by Slidesgo</vt:lpstr>
      <vt:lpstr>Le Big data dans le domaine de la santé </vt:lpstr>
      <vt:lpstr>Présentation PowerPoint</vt:lpstr>
      <vt:lpstr>Introduction </vt:lpstr>
      <vt:lpstr>L'entrée du Big Data dans le domaine de la santé </vt:lpstr>
      <vt:lpstr>Importance du Big Data en santé </vt:lpstr>
      <vt:lpstr>Les 3V du Big Data appliqués à la santé </vt:lpstr>
      <vt:lpstr>Défis et opportunités de Big Data dans la santé </vt:lpstr>
      <vt:lpstr>Cas d'étude </vt:lpstr>
      <vt:lpstr>Description</vt:lpstr>
      <vt:lpstr>Structure de données à traiter </vt:lpstr>
      <vt:lpstr>Traitement en batch des données avec Spark</vt:lpstr>
      <vt:lpstr>Visualisations des résultats</vt:lpstr>
      <vt:lpstr>Présentation PowerPoint</vt:lpstr>
      <vt:lpstr>Présentation PowerPoint</vt:lpstr>
      <vt:lpstr>Présentation PowerPoint</vt:lpstr>
      <vt:lpstr>Présentation PowerPoint</vt:lpstr>
      <vt:lpstr>Conclusion</vt:lpstr>
      <vt:lpstr>Bibliographie</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Big data dans le domaine de la santé</dc:title>
  <dc:creator>abdelkarim</dc:creator>
  <cp:lastModifiedBy>BOUMESSOUER ABDELKARIM</cp:lastModifiedBy>
  <cp:revision>9</cp:revision>
  <dcterms:modified xsi:type="dcterms:W3CDTF">2024-12-04T21:40:41Z</dcterms:modified>
</cp:coreProperties>
</file>