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1AF028-673E-4FE0-9A7D-3CD821DB554C}"/>
              </a:ext>
            </a:extLst>
          </p:cNvPr>
          <p:cNvSpPr>
            <a:spLocks noGrp="1"/>
          </p:cNvSpPr>
          <p:nvPr>
            <p:ph type="ctrTitle"/>
          </p:nvPr>
        </p:nvSpPr>
        <p:spPr>
          <a:xfrm>
            <a:off x="1444488" y="1330774"/>
            <a:ext cx="8845122" cy="2098226"/>
          </a:xfrm>
        </p:spPr>
        <p:txBody>
          <a:bodyPr/>
          <a:lstStyle/>
          <a:p>
            <a:r>
              <a:rPr lang="fr-FR" dirty="0"/>
              <a:t>www.hightech.com</a:t>
            </a:r>
          </a:p>
        </p:txBody>
      </p:sp>
      <p:sp>
        <p:nvSpPr>
          <p:cNvPr id="3" name="Sous-titre 2">
            <a:extLst>
              <a:ext uri="{FF2B5EF4-FFF2-40B4-BE49-F238E27FC236}">
                <a16:creationId xmlns:a16="http://schemas.microsoft.com/office/drawing/2014/main" id="{D272AD9C-0930-480A-AB9E-C0C62A2E0292}"/>
              </a:ext>
            </a:extLst>
          </p:cNvPr>
          <p:cNvSpPr>
            <a:spLocks noGrp="1"/>
          </p:cNvSpPr>
          <p:nvPr>
            <p:ph type="subTitle" idx="1"/>
          </p:nvPr>
        </p:nvSpPr>
        <p:spPr>
          <a:xfrm>
            <a:off x="2411895" y="3825497"/>
            <a:ext cx="7368209" cy="1846434"/>
          </a:xfrm>
        </p:spPr>
        <p:txBody>
          <a:bodyPr>
            <a:normAutofit fontScale="85000" lnSpcReduction="20000"/>
          </a:bodyPr>
          <a:lstStyle/>
          <a:p>
            <a:r>
              <a:rPr lang="fr-FR" b="1" dirty="0"/>
              <a:t>Proposé et dirigé par : </a:t>
            </a:r>
          </a:p>
          <a:p>
            <a:r>
              <a:rPr lang="fr-FR" dirty="0"/>
              <a:t>Mme Safae Lassri</a:t>
            </a:r>
          </a:p>
          <a:p>
            <a:r>
              <a:rPr lang="fr-FR" b="1" dirty="0"/>
              <a:t>Réalisé par  :</a:t>
            </a:r>
          </a:p>
          <a:p>
            <a:r>
              <a:rPr lang="fr-FR" dirty="0"/>
              <a:t>Asmae Hayar </a:t>
            </a:r>
          </a:p>
          <a:p>
            <a:r>
              <a:rPr lang="fr-FR" dirty="0"/>
              <a:t>Bouzri Mohamed</a:t>
            </a:r>
          </a:p>
          <a:p>
            <a:r>
              <a:rPr lang="fr-FR" dirty="0"/>
              <a:t>Fadouache Ayoub</a:t>
            </a:r>
          </a:p>
        </p:txBody>
      </p:sp>
    </p:spTree>
    <p:extLst>
      <p:ext uri="{BB962C8B-B14F-4D97-AF65-F5344CB8AC3E}">
        <p14:creationId xmlns:p14="http://schemas.microsoft.com/office/powerpoint/2010/main" val="316914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4F10D-6A8B-42A3-AA38-4983B32AD20C}"/>
              </a:ext>
            </a:extLst>
          </p:cNvPr>
          <p:cNvSpPr>
            <a:spLocks noGrp="1"/>
          </p:cNvSpPr>
          <p:nvPr>
            <p:ph type="title"/>
          </p:nvPr>
        </p:nvSpPr>
        <p:spPr>
          <a:xfrm>
            <a:off x="1371600" y="265044"/>
            <a:ext cx="9601200" cy="771939"/>
          </a:xfrm>
        </p:spPr>
        <p:txBody>
          <a:bodyPr/>
          <a:lstStyle/>
          <a:p>
            <a:pPr algn="ctr"/>
            <a:r>
              <a:rPr lang="fr-FR" dirty="0"/>
              <a:t>Home</a:t>
            </a:r>
          </a:p>
        </p:txBody>
      </p:sp>
      <p:pic>
        <p:nvPicPr>
          <p:cNvPr id="4" name="Espace réservé du contenu 3">
            <a:extLst>
              <a:ext uri="{FF2B5EF4-FFF2-40B4-BE49-F238E27FC236}">
                <a16:creationId xmlns:a16="http://schemas.microsoft.com/office/drawing/2014/main" id="{D83D356A-6ED2-404D-B333-92FBD48EA584}"/>
              </a:ext>
            </a:extLst>
          </p:cNvPr>
          <p:cNvPicPr>
            <a:picLocks noGrp="1" noChangeAspect="1"/>
          </p:cNvPicPr>
          <p:nvPr>
            <p:ph idx="1"/>
          </p:nvPr>
        </p:nvPicPr>
        <p:blipFill>
          <a:blip r:embed="rId2"/>
          <a:stretch>
            <a:fillRect/>
          </a:stretch>
        </p:blipFill>
        <p:spPr>
          <a:xfrm>
            <a:off x="1716156" y="1350066"/>
            <a:ext cx="9601200" cy="4693124"/>
          </a:xfrm>
          <a:prstGeom prst="rect">
            <a:avLst/>
          </a:prstGeom>
        </p:spPr>
      </p:pic>
    </p:spTree>
    <p:extLst>
      <p:ext uri="{BB962C8B-B14F-4D97-AF65-F5344CB8AC3E}">
        <p14:creationId xmlns:p14="http://schemas.microsoft.com/office/powerpoint/2010/main" val="299560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F9E77C3-ED4B-4417-B7B3-0BE224421CC9}"/>
              </a:ext>
            </a:extLst>
          </p:cNvPr>
          <p:cNvSpPr>
            <a:spLocks noGrp="1"/>
          </p:cNvSpPr>
          <p:nvPr>
            <p:ph idx="1"/>
          </p:nvPr>
        </p:nvSpPr>
        <p:spPr>
          <a:xfrm>
            <a:off x="1517374" y="3057939"/>
            <a:ext cx="9601200" cy="1861930"/>
          </a:xfrm>
        </p:spPr>
        <p:txBody>
          <a:bodyPr>
            <a:normAutofit/>
          </a:bodyPr>
          <a:lstStyle/>
          <a:p>
            <a:pPr marL="0" indent="0" algn="ctr">
              <a:buNone/>
            </a:pPr>
            <a:r>
              <a:rPr lang="fr-FR" sz="2800" dirty="0"/>
              <a:t>Cette page permette d’afficher les articles ordinateurs en détailles c’est-à-dire le prix, l’image, la description et la zone de commande    </a:t>
            </a:r>
          </a:p>
        </p:txBody>
      </p:sp>
      <p:sp>
        <p:nvSpPr>
          <p:cNvPr id="4" name="Titre 1">
            <a:extLst>
              <a:ext uri="{FF2B5EF4-FFF2-40B4-BE49-F238E27FC236}">
                <a16:creationId xmlns:a16="http://schemas.microsoft.com/office/drawing/2014/main" id="{EAE07E86-686F-45A8-BA70-7A211A9E782A}"/>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Articles (Computers)   </a:t>
            </a:r>
          </a:p>
        </p:txBody>
      </p:sp>
    </p:spTree>
    <p:extLst>
      <p:ext uri="{BB962C8B-B14F-4D97-AF65-F5344CB8AC3E}">
        <p14:creationId xmlns:p14="http://schemas.microsoft.com/office/powerpoint/2010/main" val="202586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76114A5-AAB9-4E05-8495-8B9B6804B302}"/>
              </a:ext>
            </a:extLst>
          </p:cNvPr>
          <p:cNvPicPr>
            <a:picLocks noGrp="1" noChangeAspect="1"/>
          </p:cNvPicPr>
          <p:nvPr>
            <p:ph idx="1"/>
          </p:nvPr>
        </p:nvPicPr>
        <p:blipFill>
          <a:blip r:embed="rId2"/>
          <a:stretch>
            <a:fillRect/>
          </a:stretch>
        </p:blipFill>
        <p:spPr>
          <a:xfrm>
            <a:off x="1742660" y="1510807"/>
            <a:ext cx="9880862" cy="4837044"/>
          </a:xfrm>
          <a:prstGeom prst="rect">
            <a:avLst/>
          </a:prstGeom>
        </p:spPr>
      </p:pic>
      <p:sp>
        <p:nvSpPr>
          <p:cNvPr id="4" name="Titre 1">
            <a:extLst>
              <a:ext uri="{FF2B5EF4-FFF2-40B4-BE49-F238E27FC236}">
                <a16:creationId xmlns:a16="http://schemas.microsoft.com/office/drawing/2014/main" id="{8682597D-CB25-4856-B4F5-2FDAB38C5812}"/>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Articles (Computers)   </a:t>
            </a:r>
          </a:p>
        </p:txBody>
      </p:sp>
    </p:spTree>
    <p:extLst>
      <p:ext uri="{BB962C8B-B14F-4D97-AF65-F5344CB8AC3E}">
        <p14:creationId xmlns:p14="http://schemas.microsoft.com/office/powerpoint/2010/main" val="388812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70E92F-7704-496D-A3F4-FAFBCA31A8C8}"/>
              </a:ext>
            </a:extLst>
          </p:cNvPr>
          <p:cNvSpPr>
            <a:spLocks noGrp="1"/>
          </p:cNvSpPr>
          <p:nvPr>
            <p:ph idx="1"/>
          </p:nvPr>
        </p:nvSpPr>
        <p:spPr>
          <a:xfrm>
            <a:off x="1371600" y="3057939"/>
            <a:ext cx="9601200" cy="771939"/>
          </a:xfrm>
        </p:spPr>
        <p:txBody>
          <a:bodyPr>
            <a:normAutofit/>
          </a:bodyPr>
          <a:lstStyle/>
          <a:p>
            <a:pPr marL="0" indent="0" algn="ctr">
              <a:buNone/>
            </a:pPr>
            <a:r>
              <a:rPr lang="fr-FR" sz="2800" dirty="0"/>
              <a:t>C’est le même fonctionnement que la page précédente </a:t>
            </a:r>
          </a:p>
        </p:txBody>
      </p:sp>
      <p:sp>
        <p:nvSpPr>
          <p:cNvPr id="4" name="Titre 1">
            <a:extLst>
              <a:ext uri="{FF2B5EF4-FFF2-40B4-BE49-F238E27FC236}">
                <a16:creationId xmlns:a16="http://schemas.microsoft.com/office/drawing/2014/main" id="{07FA4160-4462-4B82-8938-38731E87E20E}"/>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Articles (Phones)   </a:t>
            </a:r>
          </a:p>
        </p:txBody>
      </p:sp>
    </p:spTree>
    <p:extLst>
      <p:ext uri="{BB962C8B-B14F-4D97-AF65-F5344CB8AC3E}">
        <p14:creationId xmlns:p14="http://schemas.microsoft.com/office/powerpoint/2010/main" val="410366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E97562C-A0EE-4084-9A3C-D71C168A6669}"/>
              </a:ext>
            </a:extLst>
          </p:cNvPr>
          <p:cNvPicPr>
            <a:picLocks noGrp="1" noChangeAspect="1"/>
          </p:cNvPicPr>
          <p:nvPr>
            <p:ph idx="1"/>
          </p:nvPr>
        </p:nvPicPr>
        <p:blipFill>
          <a:blip r:embed="rId2"/>
          <a:stretch>
            <a:fillRect/>
          </a:stretch>
        </p:blipFill>
        <p:spPr>
          <a:xfrm>
            <a:off x="1371600" y="1127013"/>
            <a:ext cx="10241493" cy="5021537"/>
          </a:xfrm>
          <a:prstGeom prst="rect">
            <a:avLst/>
          </a:prstGeom>
        </p:spPr>
      </p:pic>
      <p:sp>
        <p:nvSpPr>
          <p:cNvPr id="4" name="Titre 1">
            <a:extLst>
              <a:ext uri="{FF2B5EF4-FFF2-40B4-BE49-F238E27FC236}">
                <a16:creationId xmlns:a16="http://schemas.microsoft.com/office/drawing/2014/main" id="{F1C15D72-A632-4BA9-8413-3203E067F8CB}"/>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Articles (Phones)   </a:t>
            </a:r>
          </a:p>
        </p:txBody>
      </p:sp>
    </p:spTree>
    <p:extLst>
      <p:ext uri="{BB962C8B-B14F-4D97-AF65-F5344CB8AC3E}">
        <p14:creationId xmlns:p14="http://schemas.microsoft.com/office/powerpoint/2010/main" val="261461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674319F-954F-406E-88F5-0A779BF022F3}"/>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Articles (TVs)   </a:t>
            </a:r>
          </a:p>
        </p:txBody>
      </p:sp>
      <p:sp>
        <p:nvSpPr>
          <p:cNvPr id="5" name="Espace réservé du contenu 2">
            <a:extLst>
              <a:ext uri="{FF2B5EF4-FFF2-40B4-BE49-F238E27FC236}">
                <a16:creationId xmlns:a16="http://schemas.microsoft.com/office/drawing/2014/main" id="{8F41B822-884A-4575-84C7-F16E99BFCB24}"/>
              </a:ext>
            </a:extLst>
          </p:cNvPr>
          <p:cNvSpPr txBox="1">
            <a:spLocks/>
          </p:cNvSpPr>
          <p:nvPr/>
        </p:nvSpPr>
        <p:spPr>
          <a:xfrm>
            <a:off x="1371600" y="3057939"/>
            <a:ext cx="9601200" cy="77193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fr-FR" sz="2800"/>
              <a:t>C’est le même fonctionnement que la page précédente </a:t>
            </a:r>
            <a:endParaRPr lang="fr-FR" sz="2800" dirty="0"/>
          </a:p>
        </p:txBody>
      </p:sp>
    </p:spTree>
    <p:extLst>
      <p:ext uri="{BB962C8B-B14F-4D97-AF65-F5344CB8AC3E}">
        <p14:creationId xmlns:p14="http://schemas.microsoft.com/office/powerpoint/2010/main" val="287349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99304F6-8AA0-4FAC-981C-C2B4C132101F}"/>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Articles (TVs)   </a:t>
            </a:r>
          </a:p>
        </p:txBody>
      </p:sp>
      <p:pic>
        <p:nvPicPr>
          <p:cNvPr id="5" name="Image 4">
            <a:extLst>
              <a:ext uri="{FF2B5EF4-FFF2-40B4-BE49-F238E27FC236}">
                <a16:creationId xmlns:a16="http://schemas.microsoft.com/office/drawing/2014/main" id="{E9C466A9-C190-4364-A5FB-25C4BD37FA8E}"/>
              </a:ext>
            </a:extLst>
          </p:cNvPr>
          <p:cNvPicPr>
            <a:picLocks noChangeAspect="1"/>
          </p:cNvPicPr>
          <p:nvPr/>
        </p:nvPicPr>
        <p:blipFill>
          <a:blip r:embed="rId2"/>
          <a:stretch>
            <a:fillRect/>
          </a:stretch>
        </p:blipFill>
        <p:spPr>
          <a:xfrm>
            <a:off x="1371600" y="1222550"/>
            <a:ext cx="10257183" cy="4994736"/>
          </a:xfrm>
          <a:prstGeom prst="rect">
            <a:avLst/>
          </a:prstGeom>
        </p:spPr>
      </p:pic>
    </p:spTree>
    <p:extLst>
      <p:ext uri="{BB962C8B-B14F-4D97-AF65-F5344CB8AC3E}">
        <p14:creationId xmlns:p14="http://schemas.microsoft.com/office/powerpoint/2010/main" val="54658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8B0C503-68A0-4177-A76B-A5A2AA6690CF}"/>
              </a:ext>
            </a:extLst>
          </p:cNvPr>
          <p:cNvSpPr>
            <a:spLocks noGrp="1"/>
          </p:cNvSpPr>
          <p:nvPr>
            <p:ph idx="1"/>
          </p:nvPr>
        </p:nvSpPr>
        <p:spPr>
          <a:xfrm>
            <a:off x="1371600" y="3057938"/>
            <a:ext cx="9601200" cy="2282687"/>
          </a:xfrm>
        </p:spPr>
        <p:txBody>
          <a:bodyPr>
            <a:normAutofit/>
          </a:bodyPr>
          <a:lstStyle/>
          <a:p>
            <a:pPr marL="0" indent="0" algn="ctr">
              <a:buNone/>
            </a:pPr>
            <a:r>
              <a:rPr lang="fr-FR" sz="2800" dirty="0"/>
              <a:t>Dans cette page il sera affiché le panier que le client avait remplit par nos déférente articles ( Computers, Phones et TVs),</a:t>
            </a:r>
          </a:p>
          <a:p>
            <a:pPr marL="0" indent="0" algn="ctr">
              <a:buNone/>
            </a:pPr>
            <a:r>
              <a:rPr lang="fr-FR" sz="2800" dirty="0"/>
              <a:t>Avec le choix de supprimer un article de panier.  </a:t>
            </a:r>
          </a:p>
          <a:p>
            <a:pPr marL="0" indent="0" algn="ctr">
              <a:buNone/>
            </a:pPr>
            <a:endParaRPr lang="fr-FR" sz="2800" dirty="0"/>
          </a:p>
        </p:txBody>
      </p:sp>
      <p:sp>
        <p:nvSpPr>
          <p:cNvPr id="4" name="Titre 1">
            <a:extLst>
              <a:ext uri="{FF2B5EF4-FFF2-40B4-BE49-F238E27FC236}">
                <a16:creationId xmlns:a16="http://schemas.microsoft.com/office/drawing/2014/main" id="{FD47AA13-39CF-4BE5-AEBB-8072D78CB2A3}"/>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Panier </a:t>
            </a:r>
          </a:p>
        </p:txBody>
      </p:sp>
    </p:spTree>
    <p:extLst>
      <p:ext uri="{BB962C8B-B14F-4D97-AF65-F5344CB8AC3E}">
        <p14:creationId xmlns:p14="http://schemas.microsoft.com/office/powerpoint/2010/main" val="893656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663543E-7B19-40F9-B7E6-8BE4CFD80EAA}"/>
              </a:ext>
            </a:extLst>
          </p:cNvPr>
          <p:cNvPicPr>
            <a:picLocks noChangeAspect="1"/>
          </p:cNvPicPr>
          <p:nvPr/>
        </p:nvPicPr>
        <p:blipFill>
          <a:blip r:embed="rId2"/>
          <a:stretch>
            <a:fillRect/>
          </a:stretch>
        </p:blipFill>
        <p:spPr>
          <a:xfrm>
            <a:off x="1534549" y="1680055"/>
            <a:ext cx="9924042" cy="4217162"/>
          </a:xfrm>
          <a:prstGeom prst="rect">
            <a:avLst/>
          </a:prstGeom>
        </p:spPr>
      </p:pic>
      <p:sp>
        <p:nvSpPr>
          <p:cNvPr id="6" name="Titre 1">
            <a:extLst>
              <a:ext uri="{FF2B5EF4-FFF2-40B4-BE49-F238E27FC236}">
                <a16:creationId xmlns:a16="http://schemas.microsoft.com/office/drawing/2014/main" id="{BC667646-0FF6-464F-89BC-19D3C765274A}"/>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Panier </a:t>
            </a:r>
          </a:p>
        </p:txBody>
      </p:sp>
    </p:spTree>
    <p:extLst>
      <p:ext uri="{BB962C8B-B14F-4D97-AF65-F5344CB8AC3E}">
        <p14:creationId xmlns:p14="http://schemas.microsoft.com/office/powerpoint/2010/main" val="401986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0DB7659-55A8-4788-ABAF-6A13823BC51B}"/>
              </a:ext>
            </a:extLst>
          </p:cNvPr>
          <p:cNvSpPr>
            <a:spLocks noGrp="1"/>
          </p:cNvSpPr>
          <p:nvPr>
            <p:ph idx="1"/>
          </p:nvPr>
        </p:nvSpPr>
        <p:spPr>
          <a:xfrm>
            <a:off x="1371600" y="3057939"/>
            <a:ext cx="9601200" cy="1411357"/>
          </a:xfrm>
        </p:spPr>
        <p:txBody>
          <a:bodyPr>
            <a:normAutofit/>
          </a:bodyPr>
          <a:lstStyle/>
          <a:p>
            <a:pPr marL="0" indent="0" algn="ctr">
              <a:buNone/>
            </a:pPr>
            <a:r>
              <a:rPr lang="fr-FR" sz="2800" dirty="0"/>
              <a:t>Cette page consiste à envoyer un email contenant un message à l’adresse email de notre site </a:t>
            </a:r>
          </a:p>
        </p:txBody>
      </p:sp>
      <p:sp>
        <p:nvSpPr>
          <p:cNvPr id="5" name="Titre 1">
            <a:extLst>
              <a:ext uri="{FF2B5EF4-FFF2-40B4-BE49-F238E27FC236}">
                <a16:creationId xmlns:a16="http://schemas.microsoft.com/office/drawing/2014/main" id="{03FEEE44-369A-4A1B-B72D-9CDFC234BDAA}"/>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Contactez-nous </a:t>
            </a:r>
          </a:p>
        </p:txBody>
      </p:sp>
    </p:spTree>
    <p:extLst>
      <p:ext uri="{BB962C8B-B14F-4D97-AF65-F5344CB8AC3E}">
        <p14:creationId xmlns:p14="http://schemas.microsoft.com/office/powerpoint/2010/main" val="338040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E5B7B1-507A-4012-A81E-FD4EF6B8A1D4}"/>
              </a:ext>
            </a:extLst>
          </p:cNvPr>
          <p:cNvSpPr>
            <a:spLocks noGrp="1"/>
          </p:cNvSpPr>
          <p:nvPr>
            <p:ph type="title"/>
          </p:nvPr>
        </p:nvSpPr>
        <p:spPr>
          <a:xfrm>
            <a:off x="1371600" y="685800"/>
            <a:ext cx="9601200" cy="983974"/>
          </a:xfrm>
        </p:spPr>
        <p:txBody>
          <a:bodyPr/>
          <a:lstStyle/>
          <a:p>
            <a:r>
              <a:rPr lang="fr-FR" dirty="0"/>
              <a:t>Sommaire </a:t>
            </a:r>
          </a:p>
        </p:txBody>
      </p:sp>
      <p:sp>
        <p:nvSpPr>
          <p:cNvPr id="3" name="Espace réservé du contenu 2">
            <a:extLst>
              <a:ext uri="{FF2B5EF4-FFF2-40B4-BE49-F238E27FC236}">
                <a16:creationId xmlns:a16="http://schemas.microsoft.com/office/drawing/2014/main" id="{FA4F71CA-4737-4BFB-9FF3-D83EBCCA57D2}"/>
              </a:ext>
            </a:extLst>
          </p:cNvPr>
          <p:cNvSpPr>
            <a:spLocks noGrp="1"/>
          </p:cNvSpPr>
          <p:nvPr>
            <p:ph idx="1"/>
          </p:nvPr>
        </p:nvSpPr>
        <p:spPr>
          <a:xfrm>
            <a:off x="1371600" y="2869095"/>
            <a:ext cx="9601200" cy="2405271"/>
          </a:xfrm>
        </p:spPr>
        <p:txBody>
          <a:bodyPr>
            <a:noAutofit/>
          </a:bodyPr>
          <a:lstStyle/>
          <a:p>
            <a:r>
              <a:rPr lang="fr-FR" sz="3000" dirty="0"/>
              <a:t>Introduction</a:t>
            </a:r>
          </a:p>
          <a:p>
            <a:r>
              <a:rPr lang="fr-FR" sz="3000" dirty="0"/>
              <a:t>Description du mini projet   </a:t>
            </a:r>
          </a:p>
          <a:p>
            <a:r>
              <a:rPr lang="fr-FR" sz="3000" dirty="0"/>
              <a:t>Conclusion </a:t>
            </a:r>
          </a:p>
        </p:txBody>
      </p:sp>
    </p:spTree>
    <p:extLst>
      <p:ext uri="{BB962C8B-B14F-4D97-AF65-F5344CB8AC3E}">
        <p14:creationId xmlns:p14="http://schemas.microsoft.com/office/powerpoint/2010/main" val="4269308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89B34A7-AA8A-4C5B-9859-1A2E364584BA}"/>
              </a:ext>
            </a:extLst>
          </p:cNvPr>
          <p:cNvPicPr>
            <a:picLocks noChangeAspect="1"/>
          </p:cNvPicPr>
          <p:nvPr/>
        </p:nvPicPr>
        <p:blipFill>
          <a:blip r:embed="rId2"/>
          <a:stretch>
            <a:fillRect/>
          </a:stretch>
        </p:blipFill>
        <p:spPr>
          <a:xfrm>
            <a:off x="1789458" y="1450241"/>
            <a:ext cx="9601200" cy="4664090"/>
          </a:xfrm>
          <a:prstGeom prst="rect">
            <a:avLst/>
          </a:prstGeom>
        </p:spPr>
      </p:pic>
      <p:sp>
        <p:nvSpPr>
          <p:cNvPr id="6" name="Titre 1">
            <a:extLst>
              <a:ext uri="{FF2B5EF4-FFF2-40B4-BE49-F238E27FC236}">
                <a16:creationId xmlns:a16="http://schemas.microsoft.com/office/drawing/2014/main" id="{EE2F965C-9E44-4D3E-B0E4-7B7593B2407A}"/>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Contactez-nous </a:t>
            </a:r>
          </a:p>
        </p:txBody>
      </p:sp>
    </p:spTree>
    <p:extLst>
      <p:ext uri="{BB962C8B-B14F-4D97-AF65-F5344CB8AC3E}">
        <p14:creationId xmlns:p14="http://schemas.microsoft.com/office/powerpoint/2010/main" val="413961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CA63EA-296B-4BC9-AED1-B45E9AE4E5E1}"/>
              </a:ext>
            </a:extLst>
          </p:cNvPr>
          <p:cNvSpPr>
            <a:spLocks noGrp="1"/>
          </p:cNvSpPr>
          <p:nvPr>
            <p:ph idx="1"/>
          </p:nvPr>
        </p:nvSpPr>
        <p:spPr>
          <a:xfrm>
            <a:off x="1464365" y="3429000"/>
            <a:ext cx="9601200" cy="1924878"/>
          </a:xfrm>
        </p:spPr>
        <p:txBody>
          <a:bodyPr>
            <a:normAutofit/>
          </a:bodyPr>
          <a:lstStyle/>
          <a:p>
            <a:pPr marL="0" indent="0" algn="ctr">
              <a:buNone/>
            </a:pPr>
            <a:r>
              <a:rPr lang="fr-FR" sz="2800" dirty="0"/>
              <a:t>Cet option permet au client de s’inscrire, à travers la saisie de ses informations personnelles. Une fois le client s’inscrit une autre feuille s’ouvre automatiquement et affiche les information saisies (page compte)    </a:t>
            </a:r>
          </a:p>
        </p:txBody>
      </p:sp>
      <p:sp>
        <p:nvSpPr>
          <p:cNvPr id="4" name="Titre 1">
            <a:extLst>
              <a:ext uri="{FF2B5EF4-FFF2-40B4-BE49-F238E27FC236}">
                <a16:creationId xmlns:a16="http://schemas.microsoft.com/office/drawing/2014/main" id="{8827B974-5FFA-492D-8233-8E4D03E16F27}"/>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Inscription     </a:t>
            </a:r>
          </a:p>
        </p:txBody>
      </p:sp>
    </p:spTree>
    <p:extLst>
      <p:ext uri="{BB962C8B-B14F-4D97-AF65-F5344CB8AC3E}">
        <p14:creationId xmlns:p14="http://schemas.microsoft.com/office/powerpoint/2010/main" val="1534757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96F3D09-3771-495D-813F-9B061BCB0485}"/>
              </a:ext>
            </a:extLst>
          </p:cNvPr>
          <p:cNvPicPr>
            <a:picLocks noChangeAspect="1"/>
          </p:cNvPicPr>
          <p:nvPr/>
        </p:nvPicPr>
        <p:blipFill>
          <a:blip r:embed="rId2"/>
          <a:stretch>
            <a:fillRect/>
          </a:stretch>
        </p:blipFill>
        <p:spPr>
          <a:xfrm>
            <a:off x="1562514" y="1265996"/>
            <a:ext cx="9933562" cy="4816751"/>
          </a:xfrm>
          <a:prstGeom prst="rect">
            <a:avLst/>
          </a:prstGeom>
        </p:spPr>
      </p:pic>
      <p:sp>
        <p:nvSpPr>
          <p:cNvPr id="7" name="Titre 1">
            <a:extLst>
              <a:ext uri="{FF2B5EF4-FFF2-40B4-BE49-F238E27FC236}">
                <a16:creationId xmlns:a16="http://schemas.microsoft.com/office/drawing/2014/main" id="{8FE0AA55-D360-40CF-8908-55582ED129EE}"/>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Inscription </a:t>
            </a:r>
          </a:p>
        </p:txBody>
      </p:sp>
    </p:spTree>
    <p:extLst>
      <p:ext uri="{BB962C8B-B14F-4D97-AF65-F5344CB8AC3E}">
        <p14:creationId xmlns:p14="http://schemas.microsoft.com/office/powerpoint/2010/main" val="1666934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860AC322-1B06-41B7-9B8C-64D01AF5D1AA}"/>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Inscription - compte </a:t>
            </a:r>
          </a:p>
        </p:txBody>
      </p:sp>
      <p:pic>
        <p:nvPicPr>
          <p:cNvPr id="5" name="Image 4">
            <a:extLst>
              <a:ext uri="{FF2B5EF4-FFF2-40B4-BE49-F238E27FC236}">
                <a16:creationId xmlns:a16="http://schemas.microsoft.com/office/drawing/2014/main" id="{E7ABC1BE-94F1-4E75-9FA8-E7EE740F9AAC}"/>
              </a:ext>
            </a:extLst>
          </p:cNvPr>
          <p:cNvPicPr>
            <a:picLocks noChangeAspect="1"/>
          </p:cNvPicPr>
          <p:nvPr/>
        </p:nvPicPr>
        <p:blipFill>
          <a:blip r:embed="rId2"/>
          <a:stretch>
            <a:fillRect/>
          </a:stretch>
        </p:blipFill>
        <p:spPr>
          <a:xfrm>
            <a:off x="1371600" y="1707603"/>
            <a:ext cx="10074851" cy="4202867"/>
          </a:xfrm>
          <a:prstGeom prst="rect">
            <a:avLst/>
          </a:prstGeom>
        </p:spPr>
      </p:pic>
    </p:spTree>
    <p:extLst>
      <p:ext uri="{BB962C8B-B14F-4D97-AF65-F5344CB8AC3E}">
        <p14:creationId xmlns:p14="http://schemas.microsoft.com/office/powerpoint/2010/main" val="1264584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F7C7572-2E8A-4BE9-AB77-EC6FFD58E752}"/>
              </a:ext>
            </a:extLst>
          </p:cNvPr>
          <p:cNvSpPr>
            <a:spLocks noGrp="1"/>
          </p:cNvSpPr>
          <p:nvPr>
            <p:ph idx="1"/>
          </p:nvPr>
        </p:nvSpPr>
        <p:spPr>
          <a:xfrm>
            <a:off x="1371600" y="3429000"/>
            <a:ext cx="9601200" cy="771939"/>
          </a:xfrm>
        </p:spPr>
        <p:txBody>
          <a:bodyPr>
            <a:normAutofit/>
          </a:bodyPr>
          <a:lstStyle/>
          <a:p>
            <a:pPr marL="0" indent="0" algn="ctr">
              <a:buNone/>
            </a:pPr>
            <a:r>
              <a:rPr lang="fr-FR" sz="2800" dirty="0"/>
              <a:t>Permet de chercher des articles via leurs nom ou prix</a:t>
            </a:r>
          </a:p>
        </p:txBody>
      </p:sp>
      <p:sp>
        <p:nvSpPr>
          <p:cNvPr id="4" name="Titre 1">
            <a:extLst>
              <a:ext uri="{FF2B5EF4-FFF2-40B4-BE49-F238E27FC236}">
                <a16:creationId xmlns:a16="http://schemas.microsoft.com/office/drawing/2014/main" id="{AF7F2711-E075-4AD5-9EC6-10BE10F2DF1D}"/>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Recherche</a:t>
            </a:r>
          </a:p>
        </p:txBody>
      </p:sp>
    </p:spTree>
    <p:extLst>
      <p:ext uri="{BB962C8B-B14F-4D97-AF65-F5344CB8AC3E}">
        <p14:creationId xmlns:p14="http://schemas.microsoft.com/office/powerpoint/2010/main" val="1832119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7DCEA7C-B499-41EE-93F9-49405EF4029F}"/>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Recherche</a:t>
            </a:r>
          </a:p>
        </p:txBody>
      </p:sp>
      <p:pic>
        <p:nvPicPr>
          <p:cNvPr id="5" name="Image 4">
            <a:extLst>
              <a:ext uri="{FF2B5EF4-FFF2-40B4-BE49-F238E27FC236}">
                <a16:creationId xmlns:a16="http://schemas.microsoft.com/office/drawing/2014/main" id="{002EBD2C-CFC6-402F-87E7-6674458C1E8C}"/>
              </a:ext>
            </a:extLst>
          </p:cNvPr>
          <p:cNvPicPr>
            <a:picLocks noChangeAspect="1"/>
          </p:cNvPicPr>
          <p:nvPr/>
        </p:nvPicPr>
        <p:blipFill>
          <a:blip r:embed="rId2"/>
          <a:stretch>
            <a:fillRect/>
          </a:stretch>
        </p:blipFill>
        <p:spPr>
          <a:xfrm>
            <a:off x="1276986" y="1417056"/>
            <a:ext cx="9790427" cy="4784961"/>
          </a:xfrm>
          <a:prstGeom prst="rect">
            <a:avLst/>
          </a:prstGeom>
        </p:spPr>
      </p:pic>
    </p:spTree>
    <p:extLst>
      <p:ext uri="{BB962C8B-B14F-4D97-AF65-F5344CB8AC3E}">
        <p14:creationId xmlns:p14="http://schemas.microsoft.com/office/powerpoint/2010/main" val="3415873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FB9C9F-8B90-440B-B054-B2A9A9819C63}"/>
              </a:ext>
            </a:extLst>
          </p:cNvPr>
          <p:cNvSpPr>
            <a:spLocks noGrp="1"/>
          </p:cNvSpPr>
          <p:nvPr>
            <p:ph idx="1"/>
          </p:nvPr>
        </p:nvSpPr>
        <p:spPr>
          <a:xfrm>
            <a:off x="1371600" y="2855844"/>
            <a:ext cx="9601200" cy="1981200"/>
          </a:xfrm>
        </p:spPr>
        <p:txBody>
          <a:bodyPr>
            <a:normAutofit/>
          </a:bodyPr>
          <a:lstStyle/>
          <a:p>
            <a:pPr marL="0" indent="0" algn="ctr">
              <a:buNone/>
            </a:pPr>
            <a:r>
              <a:rPr lang="fr-FR" sz="2800" dirty="0"/>
              <a:t>Danse ce projet on a développé seulement le coté frontend, si on avait encore assez du temps on aura l’occasion de développer une base de données via </a:t>
            </a:r>
            <a:r>
              <a:rPr lang="fr-FR" sz="2800" dirty="0">
                <a:solidFill>
                  <a:schemeClr val="bg2">
                    <a:lumMod val="50000"/>
                  </a:schemeClr>
                </a:solidFill>
              </a:rPr>
              <a:t>PHP</a:t>
            </a:r>
            <a:r>
              <a:rPr lang="fr-FR" sz="2800" dirty="0"/>
              <a:t> pour stocker les logins de nos client.</a:t>
            </a:r>
          </a:p>
          <a:p>
            <a:pPr marL="0" indent="0" algn="ctr">
              <a:buNone/>
            </a:pPr>
            <a:endParaRPr lang="fr-FR" sz="2800" dirty="0"/>
          </a:p>
          <a:p>
            <a:pPr marL="0" indent="0">
              <a:buNone/>
            </a:pPr>
            <a:endParaRPr lang="fr-FR" sz="2800" dirty="0"/>
          </a:p>
        </p:txBody>
      </p:sp>
      <p:sp>
        <p:nvSpPr>
          <p:cNvPr id="4" name="Titre 1">
            <a:extLst>
              <a:ext uri="{FF2B5EF4-FFF2-40B4-BE49-F238E27FC236}">
                <a16:creationId xmlns:a16="http://schemas.microsoft.com/office/drawing/2014/main" id="{463A189D-4D09-4DCB-BABB-6B1BEC6D8A08}"/>
              </a:ext>
            </a:extLst>
          </p:cNvPr>
          <p:cNvSpPr txBox="1">
            <a:spLocks/>
          </p:cNvSpPr>
          <p:nvPr/>
        </p:nvSpPr>
        <p:spPr>
          <a:xfrm>
            <a:off x="1371600" y="265044"/>
            <a:ext cx="9601200" cy="771939"/>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fr-FR" dirty="0"/>
              <a:t>Conclusion </a:t>
            </a:r>
          </a:p>
        </p:txBody>
      </p:sp>
    </p:spTree>
    <p:extLst>
      <p:ext uri="{BB962C8B-B14F-4D97-AF65-F5344CB8AC3E}">
        <p14:creationId xmlns:p14="http://schemas.microsoft.com/office/powerpoint/2010/main" val="3615716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E7E214-BBC5-47CF-A18A-A268586F4925}"/>
              </a:ext>
            </a:extLst>
          </p:cNvPr>
          <p:cNvSpPr>
            <a:spLocks noGrp="1"/>
          </p:cNvSpPr>
          <p:nvPr>
            <p:ph type="title"/>
          </p:nvPr>
        </p:nvSpPr>
        <p:spPr/>
        <p:txBody>
          <a:bodyPr/>
          <a:lstStyle/>
          <a:p>
            <a:pPr algn="ctr"/>
            <a:r>
              <a:rPr lang="fr-FR" dirty="0"/>
              <a:t>Introduction </a:t>
            </a:r>
          </a:p>
        </p:txBody>
      </p:sp>
      <p:sp>
        <p:nvSpPr>
          <p:cNvPr id="3" name="Espace réservé du contenu 2">
            <a:extLst>
              <a:ext uri="{FF2B5EF4-FFF2-40B4-BE49-F238E27FC236}">
                <a16:creationId xmlns:a16="http://schemas.microsoft.com/office/drawing/2014/main" id="{09174816-0211-499F-B046-C37A7573D743}"/>
              </a:ext>
            </a:extLst>
          </p:cNvPr>
          <p:cNvSpPr>
            <a:spLocks noGrp="1"/>
          </p:cNvSpPr>
          <p:nvPr>
            <p:ph idx="1"/>
          </p:nvPr>
        </p:nvSpPr>
        <p:spPr>
          <a:xfrm>
            <a:off x="1371600" y="2286000"/>
            <a:ext cx="9601200" cy="2551043"/>
          </a:xfrm>
        </p:spPr>
        <p:txBody>
          <a:bodyPr>
            <a:normAutofit/>
          </a:bodyPr>
          <a:lstStyle/>
          <a:p>
            <a:pPr marL="0" indent="0" algn="ctr">
              <a:buNone/>
            </a:pPr>
            <a:r>
              <a:rPr lang="fr-FR" sz="2800" dirty="0"/>
              <a:t>Ce mini projet est destiné à nous faire manipuler l’ensemble des concepts abordés en cours de programmation web a savoir HTML5, CSS3 et JavaScript.</a:t>
            </a:r>
          </a:p>
          <a:p>
            <a:pPr marL="0" indent="0" algn="ctr">
              <a:buNone/>
            </a:pPr>
            <a:r>
              <a:rPr lang="fr-FR" sz="2800" dirty="0"/>
              <a:t>C’est bonne occasion pour être devant un petit senario  comment les projet web se passe merci à Madame Lassri.    </a:t>
            </a:r>
          </a:p>
          <a:p>
            <a:pPr marL="0" indent="0" algn="ctr">
              <a:buNone/>
            </a:pPr>
            <a:endParaRPr lang="fr-FR" sz="2800" dirty="0"/>
          </a:p>
        </p:txBody>
      </p:sp>
    </p:spTree>
    <p:extLst>
      <p:ext uri="{BB962C8B-B14F-4D97-AF65-F5344CB8AC3E}">
        <p14:creationId xmlns:p14="http://schemas.microsoft.com/office/powerpoint/2010/main" val="371913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88422F-7400-4CFF-8DD6-93F7EFA846B8}"/>
              </a:ext>
            </a:extLst>
          </p:cNvPr>
          <p:cNvSpPr>
            <a:spLocks noGrp="1"/>
          </p:cNvSpPr>
          <p:nvPr>
            <p:ph type="title"/>
          </p:nvPr>
        </p:nvSpPr>
        <p:spPr>
          <a:xfrm>
            <a:off x="1371600" y="685800"/>
            <a:ext cx="9601200" cy="983974"/>
          </a:xfrm>
        </p:spPr>
        <p:txBody>
          <a:bodyPr/>
          <a:lstStyle/>
          <a:p>
            <a:pPr algn="ctr"/>
            <a:r>
              <a:rPr lang="fr-FR" dirty="0"/>
              <a:t>Le cahier des charges   </a:t>
            </a:r>
          </a:p>
        </p:txBody>
      </p:sp>
      <p:sp>
        <p:nvSpPr>
          <p:cNvPr id="3" name="Espace réservé du contenu 2">
            <a:extLst>
              <a:ext uri="{FF2B5EF4-FFF2-40B4-BE49-F238E27FC236}">
                <a16:creationId xmlns:a16="http://schemas.microsoft.com/office/drawing/2014/main" id="{F15B7C24-4592-462D-9389-49C762DAF7CE}"/>
              </a:ext>
            </a:extLst>
          </p:cNvPr>
          <p:cNvSpPr>
            <a:spLocks noGrp="1"/>
          </p:cNvSpPr>
          <p:nvPr>
            <p:ph idx="1"/>
          </p:nvPr>
        </p:nvSpPr>
        <p:spPr>
          <a:xfrm>
            <a:off x="1371600" y="2763077"/>
            <a:ext cx="9601200" cy="2060713"/>
          </a:xfrm>
        </p:spPr>
        <p:txBody>
          <a:bodyPr>
            <a:noAutofit/>
          </a:bodyPr>
          <a:lstStyle/>
          <a:p>
            <a:pPr marL="0" indent="0" algn="ctr">
              <a:buNone/>
            </a:pPr>
            <a:r>
              <a:rPr lang="fr-FR" sz="2800" dirty="0"/>
              <a:t>Le cahier des charges consiste à réaliser une enseigne de commerce électronique en utilisant les 3 disciplines  qu’on a eu l’occasion de pratiquer durant ces deux semestre à savoir  HTML, CSS et JavaScript.</a:t>
            </a:r>
          </a:p>
        </p:txBody>
      </p:sp>
    </p:spTree>
    <p:extLst>
      <p:ext uri="{BB962C8B-B14F-4D97-AF65-F5344CB8AC3E}">
        <p14:creationId xmlns:p14="http://schemas.microsoft.com/office/powerpoint/2010/main" val="56160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EABC8-FC62-4126-A3A3-553B3C16A443}"/>
              </a:ext>
            </a:extLst>
          </p:cNvPr>
          <p:cNvSpPr>
            <a:spLocks noGrp="1"/>
          </p:cNvSpPr>
          <p:nvPr>
            <p:ph type="title"/>
          </p:nvPr>
        </p:nvSpPr>
        <p:spPr>
          <a:xfrm>
            <a:off x="2073964" y="460513"/>
            <a:ext cx="8898835" cy="785191"/>
          </a:xfrm>
        </p:spPr>
        <p:txBody>
          <a:bodyPr/>
          <a:lstStyle/>
          <a:p>
            <a:pPr algn="ctr"/>
            <a:r>
              <a:rPr lang="fr-FR" dirty="0"/>
              <a:t>HTML5</a:t>
            </a:r>
          </a:p>
        </p:txBody>
      </p:sp>
      <p:sp>
        <p:nvSpPr>
          <p:cNvPr id="3" name="Espace réservé du contenu 2">
            <a:extLst>
              <a:ext uri="{FF2B5EF4-FFF2-40B4-BE49-F238E27FC236}">
                <a16:creationId xmlns:a16="http://schemas.microsoft.com/office/drawing/2014/main" id="{2B14A2DE-2199-45C6-B027-B30478D995DF}"/>
              </a:ext>
            </a:extLst>
          </p:cNvPr>
          <p:cNvSpPr>
            <a:spLocks noGrp="1"/>
          </p:cNvSpPr>
          <p:nvPr>
            <p:ph idx="1"/>
          </p:nvPr>
        </p:nvSpPr>
        <p:spPr/>
        <p:txBody>
          <a:bodyPr>
            <a:normAutofit/>
          </a:bodyPr>
          <a:lstStyle/>
          <a:p>
            <a:pPr marL="0" indent="0">
              <a:buNone/>
            </a:pPr>
            <a:r>
              <a:rPr lang="fr-FR" sz="2800" b="1" dirty="0"/>
              <a:t>HTML</a:t>
            </a:r>
            <a:r>
              <a:rPr lang="fr-FR" sz="2800" dirty="0"/>
              <a:t> : </a:t>
            </a:r>
            <a:r>
              <a:rPr lang="fr-FR" sz="2800" b="1" dirty="0">
                <a:solidFill>
                  <a:schemeClr val="accent3">
                    <a:lumMod val="75000"/>
                  </a:schemeClr>
                </a:solidFill>
              </a:rPr>
              <a:t>HyperText Markup Language </a:t>
            </a:r>
            <a:r>
              <a:rPr lang="fr-FR" sz="2800" dirty="0"/>
              <a:t>généralement abrégé  </a:t>
            </a:r>
            <a:r>
              <a:rPr lang="fr-FR" sz="2800" b="1" dirty="0"/>
              <a:t>HTML</a:t>
            </a:r>
            <a:r>
              <a:rPr lang="fr-FR" sz="2800" dirty="0"/>
              <a:t> ou dans sa dernière version </a:t>
            </a:r>
            <a:r>
              <a:rPr lang="fr-FR" sz="2800" b="1" dirty="0"/>
              <a:t>HTML5</a:t>
            </a:r>
            <a:r>
              <a:rPr lang="fr-FR" sz="2800" dirty="0"/>
              <a:t>, est un langage de balisage conçu pour représenter les pages web. C’est un langage permettant d’écrire de l’hypertexte , d’où  son nom. </a:t>
            </a:r>
            <a:r>
              <a:rPr lang="fr-FR" sz="2800" b="1" dirty="0"/>
              <a:t>HTML</a:t>
            </a:r>
            <a:r>
              <a:rPr lang="fr-FR" sz="2800" dirty="0"/>
              <a:t> permet également de structurer sémantiquement la page , de mettre en forme le contenu, de créer des formulaires de saisir, d’inclure les ressources multimédias  dont des images, vidéos… </a:t>
            </a:r>
          </a:p>
        </p:txBody>
      </p:sp>
      <p:pic>
        <p:nvPicPr>
          <p:cNvPr id="5" name="Image 4">
            <a:extLst>
              <a:ext uri="{FF2B5EF4-FFF2-40B4-BE49-F238E27FC236}">
                <a16:creationId xmlns:a16="http://schemas.microsoft.com/office/drawing/2014/main" id="{2D9B95E5-196B-461A-B8DB-2BDE2AD10942}"/>
              </a:ext>
            </a:extLst>
          </p:cNvPr>
          <p:cNvPicPr>
            <a:picLocks noChangeAspect="1"/>
          </p:cNvPicPr>
          <p:nvPr/>
        </p:nvPicPr>
        <p:blipFill>
          <a:blip r:embed="rId2"/>
          <a:stretch>
            <a:fillRect/>
          </a:stretch>
        </p:blipFill>
        <p:spPr>
          <a:xfrm>
            <a:off x="4881041" y="460513"/>
            <a:ext cx="668971" cy="653292"/>
          </a:xfrm>
          <a:prstGeom prst="rect">
            <a:avLst/>
          </a:prstGeom>
        </p:spPr>
      </p:pic>
    </p:spTree>
    <p:extLst>
      <p:ext uri="{BB962C8B-B14F-4D97-AF65-F5344CB8AC3E}">
        <p14:creationId xmlns:p14="http://schemas.microsoft.com/office/powerpoint/2010/main" val="155184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0D9EE-9C19-4F3D-A205-3E23F4B17CDA}"/>
              </a:ext>
            </a:extLst>
          </p:cNvPr>
          <p:cNvSpPr>
            <a:spLocks noGrp="1"/>
          </p:cNvSpPr>
          <p:nvPr>
            <p:ph type="title"/>
          </p:nvPr>
        </p:nvSpPr>
        <p:spPr>
          <a:xfrm>
            <a:off x="1610139" y="434009"/>
            <a:ext cx="9601200" cy="934278"/>
          </a:xfrm>
        </p:spPr>
        <p:txBody>
          <a:bodyPr/>
          <a:lstStyle/>
          <a:p>
            <a:pPr algn="ctr"/>
            <a:r>
              <a:rPr lang="fr-FR" dirty="0"/>
              <a:t>css3</a:t>
            </a:r>
          </a:p>
        </p:txBody>
      </p:sp>
      <p:pic>
        <p:nvPicPr>
          <p:cNvPr id="5" name="Espace réservé du contenu 4">
            <a:extLst>
              <a:ext uri="{FF2B5EF4-FFF2-40B4-BE49-F238E27FC236}">
                <a16:creationId xmlns:a16="http://schemas.microsoft.com/office/drawing/2014/main" id="{37D6D39B-9EB9-4FDC-AFD8-289BD905F132}"/>
              </a:ext>
            </a:extLst>
          </p:cNvPr>
          <p:cNvPicPr>
            <a:picLocks noGrp="1" noChangeAspect="1"/>
          </p:cNvPicPr>
          <p:nvPr>
            <p:ph idx="1"/>
          </p:nvPr>
        </p:nvPicPr>
        <p:blipFill>
          <a:blip r:embed="rId2"/>
          <a:stretch>
            <a:fillRect/>
          </a:stretch>
        </p:blipFill>
        <p:spPr>
          <a:xfrm>
            <a:off x="4726058" y="434009"/>
            <a:ext cx="826604" cy="826604"/>
          </a:xfrm>
        </p:spPr>
      </p:pic>
      <p:sp>
        <p:nvSpPr>
          <p:cNvPr id="6" name="ZoneTexte 5">
            <a:extLst>
              <a:ext uri="{FF2B5EF4-FFF2-40B4-BE49-F238E27FC236}">
                <a16:creationId xmlns:a16="http://schemas.microsoft.com/office/drawing/2014/main" id="{B2D22B4C-D92D-4910-AD0B-C7060115C9EE}"/>
              </a:ext>
            </a:extLst>
          </p:cNvPr>
          <p:cNvSpPr txBox="1"/>
          <p:nvPr/>
        </p:nvSpPr>
        <p:spPr>
          <a:xfrm>
            <a:off x="2199860" y="3034748"/>
            <a:ext cx="9210261" cy="2246769"/>
          </a:xfrm>
          <a:prstGeom prst="rect">
            <a:avLst/>
          </a:prstGeom>
          <a:noFill/>
        </p:spPr>
        <p:txBody>
          <a:bodyPr wrap="square" rtlCol="0">
            <a:spAutoFit/>
          </a:bodyPr>
          <a:lstStyle/>
          <a:p>
            <a:r>
              <a:rPr lang="fr-FR" sz="2800" dirty="0"/>
              <a:t>Les </a:t>
            </a:r>
            <a:r>
              <a:rPr lang="fr-FR" sz="2800" b="1" dirty="0">
                <a:solidFill>
                  <a:schemeClr val="accent3">
                    <a:lumMod val="75000"/>
                  </a:schemeClr>
                </a:solidFill>
              </a:rPr>
              <a:t>feuilles de style en cascade</a:t>
            </a:r>
            <a:r>
              <a:rPr lang="fr-FR" sz="2800" dirty="0"/>
              <a:t>, généralement appelées </a:t>
            </a:r>
            <a:r>
              <a:rPr lang="fr-FR" sz="2800" b="1" dirty="0"/>
              <a:t>CSS</a:t>
            </a:r>
            <a:r>
              <a:rPr lang="fr-FR" sz="2800" dirty="0"/>
              <a:t> de l’anglais </a:t>
            </a:r>
            <a:r>
              <a:rPr lang="fr-FR" sz="2800" b="1" i="1" dirty="0">
                <a:solidFill>
                  <a:schemeClr val="accent3">
                    <a:lumMod val="75000"/>
                  </a:schemeClr>
                </a:solidFill>
              </a:rPr>
              <a:t>Cascading Style Sheets</a:t>
            </a:r>
            <a:r>
              <a:rPr lang="fr-FR" sz="2800" dirty="0"/>
              <a:t>, forment un Langage informatique qui décrit la présentation des documents HTML</a:t>
            </a:r>
          </a:p>
          <a:p>
            <a:r>
              <a:rPr lang="fr-FR" sz="2800" dirty="0"/>
              <a:t>Son générale rôle c’est la mise en style de la page HTML</a:t>
            </a:r>
          </a:p>
        </p:txBody>
      </p:sp>
    </p:spTree>
    <p:extLst>
      <p:ext uri="{BB962C8B-B14F-4D97-AF65-F5344CB8AC3E}">
        <p14:creationId xmlns:p14="http://schemas.microsoft.com/office/powerpoint/2010/main" val="327693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22A5B-5B11-4421-B619-8B0FE3CC75D4}"/>
              </a:ext>
            </a:extLst>
          </p:cNvPr>
          <p:cNvSpPr>
            <a:spLocks noGrp="1"/>
          </p:cNvSpPr>
          <p:nvPr>
            <p:ph type="title"/>
          </p:nvPr>
        </p:nvSpPr>
        <p:spPr>
          <a:xfrm>
            <a:off x="1490870" y="407504"/>
            <a:ext cx="9601200" cy="838200"/>
          </a:xfrm>
        </p:spPr>
        <p:txBody>
          <a:bodyPr/>
          <a:lstStyle/>
          <a:p>
            <a:pPr algn="ctr"/>
            <a:r>
              <a:rPr lang="fr-FR" dirty="0"/>
              <a:t>JavaScript</a:t>
            </a:r>
          </a:p>
        </p:txBody>
      </p:sp>
      <p:pic>
        <p:nvPicPr>
          <p:cNvPr id="5" name="Espace réservé du contenu 4">
            <a:extLst>
              <a:ext uri="{FF2B5EF4-FFF2-40B4-BE49-F238E27FC236}">
                <a16:creationId xmlns:a16="http://schemas.microsoft.com/office/drawing/2014/main" id="{BBA79D1C-0E31-49B5-8A24-133400381083}"/>
              </a:ext>
            </a:extLst>
          </p:cNvPr>
          <p:cNvPicPr>
            <a:picLocks noGrp="1" noChangeAspect="1"/>
          </p:cNvPicPr>
          <p:nvPr>
            <p:ph idx="1"/>
          </p:nvPr>
        </p:nvPicPr>
        <p:blipFill>
          <a:blip r:embed="rId2"/>
          <a:stretch>
            <a:fillRect/>
          </a:stretch>
        </p:blipFill>
        <p:spPr>
          <a:xfrm>
            <a:off x="3668161" y="407504"/>
            <a:ext cx="1500187" cy="843376"/>
          </a:xfrm>
        </p:spPr>
      </p:pic>
      <p:sp>
        <p:nvSpPr>
          <p:cNvPr id="6" name="ZoneTexte 5">
            <a:extLst>
              <a:ext uri="{FF2B5EF4-FFF2-40B4-BE49-F238E27FC236}">
                <a16:creationId xmlns:a16="http://schemas.microsoft.com/office/drawing/2014/main" id="{A5B3954A-DF3A-4841-A651-5172C24E2070}"/>
              </a:ext>
            </a:extLst>
          </p:cNvPr>
          <p:cNvSpPr txBox="1"/>
          <p:nvPr/>
        </p:nvSpPr>
        <p:spPr>
          <a:xfrm>
            <a:off x="1855304" y="1595021"/>
            <a:ext cx="9601200" cy="4401205"/>
          </a:xfrm>
          <a:prstGeom prst="rect">
            <a:avLst/>
          </a:prstGeom>
          <a:noFill/>
        </p:spPr>
        <p:txBody>
          <a:bodyPr wrap="square" rtlCol="0">
            <a:spAutoFit/>
          </a:bodyPr>
          <a:lstStyle/>
          <a:p>
            <a:r>
              <a:rPr lang="fr-FR" sz="2800" b="1" dirty="0">
                <a:solidFill>
                  <a:schemeClr val="accent3">
                    <a:lumMod val="75000"/>
                  </a:schemeClr>
                </a:solidFill>
              </a:rPr>
              <a:t>JavaScript</a:t>
            </a:r>
            <a:r>
              <a:rPr lang="fr-FR" sz="2800" dirty="0"/>
              <a:t> est un langage de programmation de scripts principalement employé dans les pages web </a:t>
            </a:r>
            <a:r>
              <a:rPr lang="fr-FR" sz="2800" b="1" dirty="0">
                <a:solidFill>
                  <a:schemeClr val="accent3">
                    <a:lumMod val="75000"/>
                  </a:schemeClr>
                </a:solidFill>
              </a:rPr>
              <a:t>interactives</a:t>
            </a:r>
            <a:r>
              <a:rPr lang="fr-FR" sz="2800" dirty="0"/>
              <a:t>. C'est un langage orienté objet , c'est-à-dire que les bases du langage et ses principales interfaces sont fournies par des objets qui ne sont pas des instances de classes, mais qui sont chacun équipés de constructeurs permettant de créer leurs propriétés, et notamment une propriété de prototypage qui permet de créer des objets héritiers personnalisés. En outre, les fonctions sont des objets de première classe. Le langage supporte le paradigme objet, impératif et fonctionnel.</a:t>
            </a:r>
          </a:p>
        </p:txBody>
      </p:sp>
    </p:spTree>
    <p:extLst>
      <p:ext uri="{BB962C8B-B14F-4D97-AF65-F5344CB8AC3E}">
        <p14:creationId xmlns:p14="http://schemas.microsoft.com/office/powerpoint/2010/main" val="367993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A7711-C19D-4526-B43B-91309FAC441A}"/>
              </a:ext>
            </a:extLst>
          </p:cNvPr>
          <p:cNvSpPr>
            <a:spLocks noGrp="1"/>
          </p:cNvSpPr>
          <p:nvPr>
            <p:ph type="title"/>
          </p:nvPr>
        </p:nvSpPr>
        <p:spPr>
          <a:xfrm>
            <a:off x="1371600" y="245165"/>
            <a:ext cx="9601200" cy="745435"/>
          </a:xfrm>
        </p:spPr>
        <p:txBody>
          <a:bodyPr/>
          <a:lstStyle/>
          <a:p>
            <a:pPr algn="ctr"/>
            <a:r>
              <a:rPr lang="fr-FR" dirty="0"/>
              <a:t>Site web </a:t>
            </a:r>
          </a:p>
        </p:txBody>
      </p:sp>
      <p:sp>
        <p:nvSpPr>
          <p:cNvPr id="3" name="Espace réservé du contenu 2">
            <a:extLst>
              <a:ext uri="{FF2B5EF4-FFF2-40B4-BE49-F238E27FC236}">
                <a16:creationId xmlns:a16="http://schemas.microsoft.com/office/drawing/2014/main" id="{BED7B57B-F7E1-4A70-ABA9-FE0374D98E8F}"/>
              </a:ext>
            </a:extLst>
          </p:cNvPr>
          <p:cNvSpPr>
            <a:spLocks noGrp="1"/>
          </p:cNvSpPr>
          <p:nvPr>
            <p:ph idx="1"/>
          </p:nvPr>
        </p:nvSpPr>
        <p:spPr>
          <a:xfrm>
            <a:off x="1371600" y="2285999"/>
            <a:ext cx="9601200" cy="4167809"/>
          </a:xfrm>
        </p:spPr>
        <p:txBody>
          <a:bodyPr>
            <a:normAutofit/>
          </a:bodyPr>
          <a:lstStyle/>
          <a:p>
            <a:pPr marL="0" indent="0">
              <a:buNone/>
            </a:pPr>
            <a:r>
              <a:rPr lang="fr-FR" sz="2800" dirty="0"/>
              <a:t>Notre site web contient 8 pages :</a:t>
            </a:r>
          </a:p>
          <a:p>
            <a:r>
              <a:rPr lang="fr-FR" sz="2800" dirty="0"/>
              <a:t>Home</a:t>
            </a:r>
          </a:p>
          <a:p>
            <a:r>
              <a:rPr lang="fr-FR" sz="2800" dirty="0"/>
              <a:t>Articles (3 pages)</a:t>
            </a:r>
          </a:p>
          <a:p>
            <a:r>
              <a:rPr lang="fr-FR" sz="2800" dirty="0"/>
              <a:t>Panier </a:t>
            </a:r>
          </a:p>
          <a:p>
            <a:r>
              <a:rPr lang="fr-FR" sz="2800" dirty="0"/>
              <a:t>Inscription </a:t>
            </a:r>
          </a:p>
          <a:p>
            <a:r>
              <a:rPr lang="fr-FR" sz="2800" dirty="0"/>
              <a:t>Contactez-nous</a:t>
            </a:r>
          </a:p>
          <a:p>
            <a:r>
              <a:rPr lang="fr-FR" sz="2800" dirty="0"/>
              <a:t>Recherche </a:t>
            </a:r>
          </a:p>
        </p:txBody>
      </p:sp>
      <p:pic>
        <p:nvPicPr>
          <p:cNvPr id="5" name="Image 4">
            <a:extLst>
              <a:ext uri="{FF2B5EF4-FFF2-40B4-BE49-F238E27FC236}">
                <a16:creationId xmlns:a16="http://schemas.microsoft.com/office/drawing/2014/main" id="{85602D38-DCEB-438D-83B4-FE071E4162D1}"/>
              </a:ext>
            </a:extLst>
          </p:cNvPr>
          <p:cNvPicPr>
            <a:picLocks noChangeAspect="1"/>
          </p:cNvPicPr>
          <p:nvPr/>
        </p:nvPicPr>
        <p:blipFill>
          <a:blip r:embed="rId2"/>
          <a:stretch>
            <a:fillRect/>
          </a:stretch>
        </p:blipFill>
        <p:spPr>
          <a:xfrm>
            <a:off x="3900579" y="162902"/>
            <a:ext cx="909960" cy="909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021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A4CD9-137F-4F75-B15E-F8CF57268B63}"/>
              </a:ext>
            </a:extLst>
          </p:cNvPr>
          <p:cNvSpPr>
            <a:spLocks noGrp="1"/>
          </p:cNvSpPr>
          <p:nvPr>
            <p:ph type="title"/>
          </p:nvPr>
        </p:nvSpPr>
        <p:spPr>
          <a:xfrm>
            <a:off x="1371600" y="258417"/>
            <a:ext cx="9601200" cy="732183"/>
          </a:xfrm>
        </p:spPr>
        <p:txBody>
          <a:bodyPr/>
          <a:lstStyle/>
          <a:p>
            <a:pPr algn="ctr"/>
            <a:r>
              <a:rPr lang="fr-FR" dirty="0"/>
              <a:t>Home </a:t>
            </a:r>
          </a:p>
        </p:txBody>
      </p:sp>
      <p:sp>
        <p:nvSpPr>
          <p:cNvPr id="3" name="Espace réservé du contenu 2">
            <a:extLst>
              <a:ext uri="{FF2B5EF4-FFF2-40B4-BE49-F238E27FC236}">
                <a16:creationId xmlns:a16="http://schemas.microsoft.com/office/drawing/2014/main" id="{6F39217F-9972-4546-8A9A-20321F32437C}"/>
              </a:ext>
            </a:extLst>
          </p:cNvPr>
          <p:cNvSpPr>
            <a:spLocks noGrp="1"/>
          </p:cNvSpPr>
          <p:nvPr>
            <p:ph idx="1"/>
          </p:nvPr>
        </p:nvSpPr>
        <p:spPr>
          <a:xfrm>
            <a:off x="1371600" y="3018183"/>
            <a:ext cx="9601200" cy="1977887"/>
          </a:xfrm>
        </p:spPr>
        <p:txBody>
          <a:bodyPr>
            <a:normAutofit/>
          </a:bodyPr>
          <a:lstStyle/>
          <a:p>
            <a:pPr marL="0" indent="0" algn="ctr">
              <a:buNone/>
            </a:pPr>
            <a:r>
              <a:rPr lang="fr-FR" sz="2800" dirty="0"/>
              <a:t>C’est la première page que le client voit, elle permette d’afficher les articles en promotion, si le client clique sur l’un de ces articles, il le ramène vers cet article pour le commander      </a:t>
            </a:r>
          </a:p>
          <a:p>
            <a:pPr marL="0" indent="0" algn="ctr">
              <a:buNone/>
            </a:pPr>
            <a:endParaRPr lang="fr-FR" sz="2800" dirty="0"/>
          </a:p>
        </p:txBody>
      </p:sp>
    </p:spTree>
    <p:extLst>
      <p:ext uri="{BB962C8B-B14F-4D97-AF65-F5344CB8AC3E}">
        <p14:creationId xmlns:p14="http://schemas.microsoft.com/office/powerpoint/2010/main" val="4107829598"/>
      </p:ext>
    </p:extLst>
  </p:cSld>
  <p:clrMapOvr>
    <a:masterClrMapping/>
  </p:clrMapOvr>
</p:sld>
</file>

<file path=ppt/theme/theme1.xml><?xml version="1.0" encoding="utf-8"?>
<a:theme xmlns:a="http://schemas.openxmlformats.org/drawingml/2006/main" name="Rogn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308</TotalTime>
  <Words>590</Words>
  <Application>Microsoft Office PowerPoint</Application>
  <PresentationFormat>Grand écran</PresentationFormat>
  <Paragraphs>59</Paragraphs>
  <Slides>26</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26</vt:i4>
      </vt:variant>
    </vt:vector>
  </HeadingPairs>
  <TitlesOfParts>
    <vt:vector size="28" baseType="lpstr">
      <vt:lpstr>Franklin Gothic Book</vt:lpstr>
      <vt:lpstr>Rognage</vt:lpstr>
      <vt:lpstr>www.hightech.com</vt:lpstr>
      <vt:lpstr>Sommaire </vt:lpstr>
      <vt:lpstr>Introduction </vt:lpstr>
      <vt:lpstr>Le cahier des charges   </vt:lpstr>
      <vt:lpstr>HTML5</vt:lpstr>
      <vt:lpstr>css3</vt:lpstr>
      <vt:lpstr>JavaScript</vt:lpstr>
      <vt:lpstr>Site web </vt:lpstr>
      <vt:lpstr>Home </vt:lpstr>
      <vt:lpstr>Home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www.hightech.com</dc:title>
  <dc:creator>Administrateur</dc:creator>
  <cp:lastModifiedBy>Administrateur</cp:lastModifiedBy>
  <cp:revision>30</cp:revision>
  <dcterms:created xsi:type="dcterms:W3CDTF">2020-06-20T15:22:21Z</dcterms:created>
  <dcterms:modified xsi:type="dcterms:W3CDTF">2020-06-21T13:00:35Z</dcterms:modified>
</cp:coreProperties>
</file>