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6348847" y="3429000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E-Waste Generation Classification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235B3-EA3F-0F22-4AD8-B4A03B4405C6}"/>
              </a:ext>
            </a:extLst>
          </p:cNvPr>
          <p:cNvSpPr txBox="1"/>
          <p:nvPr/>
        </p:nvSpPr>
        <p:spPr>
          <a:xfrm>
            <a:off x="199809" y="2001302"/>
            <a:ext cx="64567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20" dirty="0"/>
              <a:t>The primary objective of this project is to develop a highly accurate and dependable E-Waste Image Classification model for categorizing electronic waste based on visual data. This advanced model will leverage transfer learning with the EfficientNetV2B0 algorithm, a state-of-the-art convolutional neural network. Automating e-waste identification will facilitate efficient sorting and recycling, representing a pivotal advancement towards a circular economy for electronics, promoting environmental stewardship, and safeguarding public health.</a:t>
            </a:r>
            <a:endParaRPr lang="en-IN" sz="182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5E783-CBAF-C310-047E-7575649ADFC4}"/>
              </a:ext>
            </a:extLst>
          </p:cNvPr>
          <p:cNvSpPr txBox="1"/>
          <p:nvPr/>
        </p:nvSpPr>
        <p:spPr>
          <a:xfrm>
            <a:off x="135834" y="1576874"/>
            <a:ext cx="9642648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Python</a:t>
            </a:r>
            <a:r>
              <a:rPr lang="en-US" sz="1800" dirty="0"/>
              <a:t> Used as the primary programming language for data preprocessing, exploratory data analysis, and implementation of machine learning algorithms. Python's libraries, such as numpy, matplotlib, scikit-learn, and others, facilitated efficient data manipulation, visualization, and model development.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TensorFlow</a:t>
            </a:r>
            <a:r>
              <a:rPr lang="en-US" sz="1800" dirty="0"/>
              <a:t> &amp; </a:t>
            </a:r>
            <a:r>
              <a:rPr lang="en-US" sz="1800" b="1" dirty="0"/>
              <a:t>Keras</a:t>
            </a:r>
            <a:r>
              <a:rPr lang="en-US" sz="1800" dirty="0"/>
              <a:t> Used for constructing, training, and fine-tuning deep learning models. The EfficientNetV2B0 architecture was implemented using Keras within the TensorFlow framework.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Pillow (PIL)</a:t>
            </a:r>
            <a:r>
              <a:rPr lang="en-US" sz="1800" dirty="0"/>
              <a:t> Used for loading image files and performing basic image processing operations (PIL / pillow).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Gradio</a:t>
            </a:r>
            <a:r>
              <a:rPr lang="en-US" sz="1800" dirty="0"/>
              <a:t> Used the gradio library to develop user-friendly web interfaces for deploying and interactively testing machine learning models.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Jupyter Notebooks </a:t>
            </a:r>
            <a:r>
              <a:rPr lang="en-US" sz="1800" dirty="0"/>
              <a:t>Used for an interactive and collaborative coding environment. Jupyter Notebooks provided a seamless platform for code execution, visualization, and documentation.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533CD-21BB-81E6-C555-F54C2BE67DE6}"/>
              </a:ext>
            </a:extLst>
          </p:cNvPr>
          <p:cNvSpPr txBox="1"/>
          <p:nvPr/>
        </p:nvSpPr>
        <p:spPr>
          <a:xfrm>
            <a:off x="268356" y="1632854"/>
            <a:ext cx="10375641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Dataset Preparation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E-Waste Image Dataset (10 classes: Mobile, Keyboard, TV,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split into train (2400), validation (300), and test (300)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Images resized to 128x128 and rescaled for model compatibility.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b="1" dirty="0"/>
              <a:t>Exploratory Data Analysis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Visualized class distribution and image samples.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Confirmed balanced dataset and correct labeling.</a:t>
            </a:r>
          </a:p>
          <a:p>
            <a:endParaRPr lang="en-US" sz="1800" dirty="0"/>
          </a:p>
          <a:p>
            <a:r>
              <a:rPr lang="en-IN" sz="1800" b="1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Applied image normalization using “</a:t>
            </a:r>
            <a:r>
              <a:rPr lang="en-US" sz="1800" u="sng" dirty="0"/>
              <a:t>preprocess_input</a:t>
            </a:r>
            <a:r>
              <a:rPr lang="en-US" sz="18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data augmentation (flip, rotation, zoom) to increase variation and reduce overfitting.</a:t>
            </a:r>
          </a:p>
          <a:p>
            <a:endParaRPr lang="en-US" sz="1800" b="1" dirty="0"/>
          </a:p>
          <a:p>
            <a:pPr>
              <a:buNone/>
            </a:pPr>
            <a:r>
              <a:rPr lang="en-US" sz="1800" b="1" dirty="0"/>
              <a:t>Model Architecture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</a:t>
            </a:r>
            <a:r>
              <a:rPr lang="en-US" sz="1800" b="1" dirty="0"/>
              <a:t>EfficientNetV2B0</a:t>
            </a:r>
            <a:r>
              <a:rPr lang="en-US" sz="1800" dirty="0"/>
              <a:t> as a pre-trained base (transfer learning).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Removed top layers and added “</a:t>
            </a:r>
            <a:r>
              <a:rPr lang="en-IN" sz="1800" u="sng" dirty="0"/>
              <a:t>GlobalAveragePooling2D</a:t>
            </a:r>
            <a:r>
              <a:rPr lang="en-IN" sz="1800" dirty="0"/>
              <a:t>”, “</a:t>
            </a:r>
            <a:r>
              <a:rPr lang="en-IN" sz="1800" u="sng" dirty="0"/>
              <a:t>Dropout (0.2</a:t>
            </a:r>
            <a:r>
              <a:rPr lang="en-IN" sz="1800" dirty="0"/>
              <a:t>)”, “</a:t>
            </a:r>
            <a:r>
              <a:rPr lang="en-IN" sz="1800" u="sng" dirty="0"/>
              <a:t>Dense (10 units</a:t>
            </a:r>
            <a:r>
              <a:rPr lang="en-IN" sz="1800" dirty="0"/>
              <a:t>, </a:t>
            </a:r>
            <a:r>
              <a:rPr lang="en-IN" sz="1800" u="sng" dirty="0"/>
              <a:t>softmax)</a:t>
            </a:r>
            <a:r>
              <a:rPr lang="en-IN" sz="18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E1AD1-23A7-048D-068B-03C3DBFAEAC8}"/>
              </a:ext>
            </a:extLst>
          </p:cNvPr>
          <p:cNvSpPr txBox="1"/>
          <p:nvPr/>
        </p:nvSpPr>
        <p:spPr>
          <a:xfrm>
            <a:off x="429209" y="1119673"/>
            <a:ext cx="9834465" cy="565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Fine-Tuning Strategy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Initially made the full model trainable.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Then </a:t>
            </a:r>
            <a:r>
              <a:rPr lang="en-US" sz="1800" b="1" dirty="0"/>
              <a:t>froze first 100 layers</a:t>
            </a:r>
            <a:r>
              <a:rPr lang="en-US" sz="1800" dirty="0"/>
              <a:t> to retain pre-trained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Focused training on higher layers and new classifier head.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None/>
            </a:pPr>
            <a:r>
              <a:rPr lang="en-IN" sz="1800" b="1" dirty="0"/>
              <a:t>Model Compilation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Optimizer: “</a:t>
            </a:r>
            <a:r>
              <a:rPr lang="en-IN" sz="1800" u="sng" dirty="0"/>
              <a:t>Adam (lr = 0.0001)”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Loss: “</a:t>
            </a:r>
            <a:r>
              <a:rPr lang="en-IN" sz="1800" u="sng" dirty="0"/>
              <a:t>SparseCategoricalCrossentropy”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Metrics: “</a:t>
            </a:r>
            <a:r>
              <a:rPr lang="en-IN" sz="1800" u="sng" dirty="0"/>
              <a:t>Accuracy”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b="1" dirty="0"/>
              <a:t>Training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Batch size: 100 | Epochs: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“</a:t>
            </a:r>
            <a:r>
              <a:rPr lang="en-US" sz="1800" u="sng" dirty="0"/>
              <a:t>EarlyStopping (patience=3</a:t>
            </a:r>
            <a:r>
              <a:rPr lang="en-US" sz="1800" dirty="0"/>
              <a:t>)” with “</a:t>
            </a:r>
            <a:r>
              <a:rPr lang="en-US" sz="1800" u="sng" dirty="0"/>
              <a:t>restore_best_weights=True</a:t>
            </a:r>
            <a:r>
              <a:rPr lang="en-US" sz="1800" dirty="0"/>
              <a:t>” to prevent overfitting.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b="1" dirty="0"/>
              <a:t>Model Evaluation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Achieved </a:t>
            </a:r>
            <a:r>
              <a:rPr lang="en-US" sz="1800" b="1" dirty="0"/>
              <a:t>96% test accuracy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Evaluated with classification report and confusion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High precision, recall, and F1-scores across all classes.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6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92427" y="254369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F1BE-A378-647B-A376-6B0818DF99CB}"/>
              </a:ext>
            </a:extLst>
          </p:cNvPr>
          <p:cNvSpPr txBox="1"/>
          <p:nvPr/>
        </p:nvSpPr>
        <p:spPr>
          <a:xfrm>
            <a:off x="292427" y="1119673"/>
            <a:ext cx="5444119" cy="1241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Model Deployment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Created a simple Gradio web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Enabled real-time testing of image predictions.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D2547-0CF1-C67A-32D7-6995E762882E}"/>
              </a:ext>
            </a:extLst>
          </p:cNvPr>
          <p:cNvSpPr txBox="1"/>
          <p:nvPr/>
        </p:nvSpPr>
        <p:spPr>
          <a:xfrm>
            <a:off x="292427" y="3126211"/>
            <a:ext cx="9013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E-waste (electronic waste) is rapidly increasing globally, posing severe threats to environmental safety and public health due to hazardous substances in discarded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Manual classification of e-waste is labor-intensive, time-consuming, and prone to errors, leading to inefficient recycling and waste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Lack of automated systems results in poor sorting accuracy, making it difficult to recover valuable materials or safely dispose of harmful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There's a pressing need for an AI-driven image classification system to accurately and quickly identify e-waste categories for streamlined recycling processes.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76EAD-2DFD-E22E-3143-BDC08C18175E}"/>
              </a:ext>
            </a:extLst>
          </p:cNvPr>
          <p:cNvSpPr txBox="1"/>
          <p:nvPr/>
        </p:nvSpPr>
        <p:spPr>
          <a:xfrm>
            <a:off x="255104" y="1754155"/>
            <a:ext cx="8593493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AI to automatically identify and classify different types of e-waste.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Applied deep learning (EfficientNetV2B0) to reduce manual sorting efforts and increase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a fast and scalable system for large-scale recycling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the model to recognize 10 categories of e-waste for proper disposal.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Added a simple web interface using Gradio for easy real-time testing.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computer screen shot of a keyboard">
            <a:extLst>
              <a:ext uri="{FF2B5EF4-FFF2-40B4-BE49-F238E27FC236}">
                <a16:creationId xmlns:a16="http://schemas.microsoft.com/office/drawing/2014/main" id="{85643293-4E80-D223-60CF-0E138D09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524583"/>
            <a:ext cx="9537109" cy="50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AA008-B30A-DB14-3291-0BD36BA4767B}"/>
              </a:ext>
            </a:extLst>
          </p:cNvPr>
          <p:cNvSpPr txBox="1"/>
          <p:nvPr/>
        </p:nvSpPr>
        <p:spPr>
          <a:xfrm>
            <a:off x="354563" y="1799915"/>
            <a:ext cx="10142376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This project successfully demonstrated how </a:t>
            </a:r>
            <a:r>
              <a:rPr lang="en-US" b="1" dirty="0"/>
              <a:t>deep learning and transfer learning</a:t>
            </a:r>
            <a:r>
              <a:rPr lang="en-US" dirty="0"/>
              <a:t> can be applied to solve real-world problems like </a:t>
            </a:r>
            <a:r>
              <a:rPr lang="en-US" b="1" dirty="0"/>
              <a:t>e-waste classification</a:t>
            </a:r>
            <a:r>
              <a:rPr lang="en-US" dirty="0"/>
              <a:t>. By using the </a:t>
            </a:r>
            <a:r>
              <a:rPr lang="en-US" b="1" dirty="0"/>
              <a:t>EfficientNetV2B0</a:t>
            </a:r>
            <a:r>
              <a:rPr lang="en-US" dirty="0"/>
              <a:t> model with a fine-tuned architecture, we achieved </a:t>
            </a:r>
            <a:r>
              <a:rPr lang="en-US" b="1" dirty="0"/>
              <a:t>high accuracy (96%)</a:t>
            </a:r>
            <a:r>
              <a:rPr lang="en-US" dirty="0"/>
              <a:t> across 10 classes of electronic waste.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learned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Work with image datasets and perform </a:t>
            </a:r>
            <a:r>
              <a:rPr lang="en-US" b="1" dirty="0"/>
              <a:t>data preprocessing and augmentation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Utilize </a:t>
            </a:r>
            <a:r>
              <a:rPr lang="en-US" b="1" dirty="0"/>
              <a:t>transfer learning</a:t>
            </a:r>
            <a:r>
              <a:rPr lang="en-US" dirty="0"/>
              <a:t> to save time and computational effort while maintaining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Build and fine-tune a </a:t>
            </a:r>
            <a:r>
              <a:rPr lang="en-US" b="1" dirty="0"/>
              <a:t>custom classification model</a:t>
            </a:r>
            <a:r>
              <a:rPr lang="en-US" dirty="0"/>
              <a:t> based on EfficientNet.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Evaluate performance using </a:t>
            </a:r>
            <a:r>
              <a:rPr lang="en-US" b="1" dirty="0"/>
              <a:t>metrics like accuracy, confusion matrix, and F1-score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Deploy the model using </a:t>
            </a:r>
            <a:r>
              <a:rPr lang="en-US" b="1" dirty="0"/>
              <a:t>Gradio</a:t>
            </a:r>
            <a:r>
              <a:rPr lang="en-US" dirty="0"/>
              <a:t> to create an interactive, user-friendly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project proves that </a:t>
            </a:r>
            <a:r>
              <a:rPr lang="en-US" b="1" dirty="0"/>
              <a:t>AI can significantly improve waste management</a:t>
            </a:r>
            <a:r>
              <a:rPr lang="en-US" dirty="0"/>
              <a:t> processes, reduce human effort, and promote </a:t>
            </a:r>
            <a:r>
              <a:rPr lang="en-US" b="1" dirty="0"/>
              <a:t>sustainability through smart automation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52</TotalTime>
  <Words>790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pranjal das</cp:lastModifiedBy>
  <cp:revision>4</cp:revision>
  <dcterms:created xsi:type="dcterms:W3CDTF">2024-12-31T09:40:01Z</dcterms:created>
  <dcterms:modified xsi:type="dcterms:W3CDTF">2025-07-04T17:42:59Z</dcterms:modified>
</cp:coreProperties>
</file>