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c228472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c228472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c2284722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c2284722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c2284722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c2284722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c2284722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c2284722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2284722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c2284722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c228472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c228472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c228472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c228472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c228472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c228472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c228472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c228472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c2284722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c2284722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c228472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c228472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c228472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c228472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c228472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c228472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cppreference.com/w/" TargetMode="External"/><Relationship Id="rId4" Type="http://schemas.openxmlformats.org/officeDocument/2006/relationships/hyperlink" Target="https://openclassrooms.com/fr/courses/1894236-apprenez-a-programmer-en-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inlibs.com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 C++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1 BNF06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</a:t>
            </a:r>
            <a:r>
              <a:rPr lang="fr"/>
              <a:t>. classe &lt;String&gt;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312475" y="1017725"/>
            <a:ext cx="852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type string est une classe. Une classe est </a:t>
            </a:r>
            <a:r>
              <a:rPr lang="fr"/>
              <a:t>composée</a:t>
            </a:r>
            <a:r>
              <a:rPr lang="fr"/>
              <a:t> de méthodes (fonctions de la classe) et attributs (variables de la classe).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/>
              <a:t>N</a:t>
            </a:r>
            <a:r>
              <a:rPr b="1" lang="fr"/>
              <a:t>om</a:t>
            </a:r>
            <a:r>
              <a:rPr lang="fr"/>
              <a:t> :</a:t>
            </a:r>
            <a:r>
              <a:rPr lang="fr"/>
              <a:t> string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/>
              <a:t>Méthodes </a:t>
            </a:r>
            <a:r>
              <a:rPr lang="fr"/>
              <a:t>:  at, size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/>
              <a:t>Attributs </a:t>
            </a:r>
            <a:r>
              <a:rPr lang="fr"/>
              <a:t>: …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</a:t>
            </a:r>
            <a:r>
              <a:rPr lang="fr"/>
              <a:t>. Création d’une nouvelle classe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00" y="1169463"/>
            <a:ext cx="41999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464950" y="921000"/>
            <a:ext cx="39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d’une classe :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4901700" y="834925"/>
            <a:ext cx="39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la classe</a:t>
            </a:r>
            <a:r>
              <a:rPr lang="fr"/>
              <a:t>: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25" y="1321200"/>
            <a:ext cx="3414044" cy="35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</a:t>
            </a:r>
            <a:r>
              <a:rPr lang="fr"/>
              <a:t>. Key public, private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12475" y="1017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Public: les fonctions et attributs sont </a:t>
            </a:r>
            <a:r>
              <a:rPr lang="fr"/>
              <a:t>accessibles</a:t>
            </a:r>
            <a:r>
              <a:rPr lang="fr"/>
              <a:t> depuis </a:t>
            </a:r>
            <a:r>
              <a:rPr lang="fr"/>
              <a:t>l'extérieur</a:t>
            </a:r>
            <a:r>
              <a:rPr lang="fr"/>
              <a:t> de la classe.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Private: les fonctions et attributs sont accessibles uniquement dans la classe elle-même.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12. Encapsulation et setter/getter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12475" y="1017725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Tous</a:t>
            </a:r>
            <a:r>
              <a:rPr lang="fr"/>
              <a:t> les attributs doivent être private.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Créer des fonctions (setter) pour récupérer les valeurs des attributs</a:t>
            </a:r>
            <a:r>
              <a:rPr lang="f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Créer des </a:t>
            </a:r>
            <a:r>
              <a:rPr lang="fr">
                <a:solidFill>
                  <a:schemeClr val="dk1"/>
                </a:solidFill>
              </a:rPr>
              <a:t>fonctions (getter) pour modifier les valeurs des attributs.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50" y="2279825"/>
            <a:ext cx="3864159" cy="25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13. Constructeur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875" y="1957513"/>
            <a:ext cx="3687400" cy="23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525" y="4795150"/>
            <a:ext cx="5648375" cy="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879850" y="951950"/>
            <a:ext cx="81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/>
              <a:t>constructeurs</a:t>
            </a:r>
            <a:r>
              <a:rPr lang="fr"/>
              <a:t> sont des méthodes qui ont le même nom que la classe. Ils sont uniquement </a:t>
            </a:r>
            <a:r>
              <a:rPr lang="fr"/>
              <a:t>appelés</a:t>
            </a:r>
            <a:r>
              <a:rPr lang="fr"/>
              <a:t> lors de l’instantiation de la classe.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L’instantiation est le faite de créer une variable de type de la classe $nomDeLaClasse.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642300" y="4332825"/>
            <a:ext cx="8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Instantiation</a:t>
            </a:r>
            <a:r>
              <a:rPr lang="fr"/>
              <a:t> de la classe en utilisant un constructeur.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C++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5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cpp est un POO (programmation orienté objet)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lib et doc.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Formation annexe: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u="sng">
                <a:solidFill>
                  <a:schemeClr val="hlink"/>
                </a:solidFill>
                <a:hlinkClick r:id="rId4"/>
              </a:rPr>
              <a:t>OpenClasseRooms c++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</a:t>
            </a:r>
            <a:r>
              <a:rPr lang="fr"/>
              <a:t>installation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u="sng">
                <a:solidFill>
                  <a:schemeClr val="hlink"/>
                </a:solidFill>
                <a:hlinkClick r:id="rId4"/>
              </a:rPr>
              <a:t>gcc.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Ajout su path gcc dans la liste des variables d'environnement.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 b="29970" l="891" r="0" t="42571"/>
          <a:stretch/>
        </p:blipFill>
        <p:spPr>
          <a:xfrm>
            <a:off x="1004975" y="1940175"/>
            <a:ext cx="6928249" cy="13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416725" y="2700850"/>
            <a:ext cx="57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4409" y="3016275"/>
            <a:ext cx="70944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</a:t>
            </a:r>
            <a:r>
              <a:rPr lang="fr"/>
              <a:t>installation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34000" y="112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Ajout su path gcc dans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la liste des variables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d'environnement.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416725" y="2700850"/>
            <a:ext cx="57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634" y="84200"/>
            <a:ext cx="70944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H</a:t>
            </a:r>
            <a:r>
              <a:rPr lang="fr"/>
              <a:t>ello World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46600" y="2932975"/>
            <a:ext cx="8520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compilation avec le terminale ;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g++ .\main.cpp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214350" y="921200"/>
            <a:ext cx="4396800" cy="16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"Mohand"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!"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00" y="4051175"/>
            <a:ext cx="45910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r>
              <a:rPr lang="fr"/>
              <a:t>. Condition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46600" y="2932975"/>
            <a:ext cx="16680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800"/>
              <a:t>Les opérateurs logiques</a:t>
            </a:r>
            <a:r>
              <a:rPr b="1" lang="fr" sz="3800"/>
              <a:t> ; </a:t>
            </a:r>
            <a:endParaRPr b="1" sz="3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3000"/>
              <a:t>&amp;&amp;</a:t>
            </a:r>
            <a:r>
              <a:rPr lang="fr" sz="3000"/>
              <a:t> : 'ET' (AND) lorique.</a:t>
            </a:r>
            <a:endParaRPr sz="3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3000"/>
              <a:t>|| </a:t>
            </a:r>
            <a:r>
              <a:rPr lang="fr" sz="3000"/>
              <a:t>: 'OU' (OR) logique.</a:t>
            </a:r>
            <a:endParaRPr sz="3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3000"/>
              <a:t>! </a:t>
            </a:r>
            <a:r>
              <a:rPr lang="fr" sz="3000"/>
              <a:t>: "Non" (NOT) logique.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875" y="1079675"/>
            <a:ext cx="3196124" cy="16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97725" y="3011375"/>
            <a:ext cx="47601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800"/>
              <a:t>Les opérateurs de condition ; </a:t>
            </a:r>
            <a:endParaRPr b="1" sz="3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3000"/>
              <a:t>== </a:t>
            </a:r>
            <a:r>
              <a:rPr lang="fr" sz="3000"/>
              <a:t>: égale</a:t>
            </a:r>
            <a:endParaRPr sz="3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3000"/>
              <a:t>!=</a:t>
            </a:r>
            <a:r>
              <a:rPr b="1" lang="fr" sz="3000"/>
              <a:t> </a:t>
            </a:r>
            <a:r>
              <a:rPr lang="fr" sz="3000"/>
              <a:t>: différent.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Boucle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50" y="1375976"/>
            <a:ext cx="4258276" cy="88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175" y="2742700"/>
            <a:ext cx="4258275" cy="8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4525" y="4109425"/>
            <a:ext cx="4258275" cy="8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21250" y="2405250"/>
            <a:ext cx="83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/>
              <a:t>While :</a:t>
            </a:r>
            <a:endParaRPr b="1"/>
          </a:p>
        </p:txBody>
      </p:sp>
      <p:sp>
        <p:nvSpPr>
          <p:cNvPr id="104" name="Google Shape;104;p19"/>
          <p:cNvSpPr txBox="1"/>
          <p:nvPr/>
        </p:nvSpPr>
        <p:spPr>
          <a:xfrm>
            <a:off x="127725" y="3735225"/>
            <a:ext cx="83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/>
              <a:t>do … while :</a:t>
            </a:r>
            <a:endParaRPr b="1"/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1017725"/>
            <a:ext cx="83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/>
              <a:t>For :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r>
              <a:rPr lang="fr"/>
              <a:t>. Tableau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12475" y="1017725"/>
            <a:ext cx="8520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tableau statique :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Déclaration :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 str[3];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 a[4];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I</a:t>
            </a:r>
            <a:r>
              <a:rPr lang="fr"/>
              <a:t>nitialization</a:t>
            </a:r>
            <a:r>
              <a:rPr lang="fr"/>
              <a:t> :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str[0] = “Mohand”;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Use valeur :</a:t>
            </a:r>
            <a:r>
              <a:rPr lang="f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Hello "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!"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&lt;&lt;endl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tableau dynamique avec la classe vector;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Déclaration : </a:t>
            </a:r>
            <a:endParaRPr/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initialisation : </a:t>
            </a:r>
            <a:endParaRPr/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"Mohand"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use valeur : </a:t>
            </a:r>
            <a:endParaRPr/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Hello "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!"</a:t>
            </a: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&lt;&lt;endl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</a:t>
            </a:r>
            <a:r>
              <a:rPr lang="fr"/>
              <a:t>. Fonction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25" y="956325"/>
            <a:ext cx="25593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