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30" autoAdjust="0"/>
  </p:normalViewPr>
  <p:slideViewPr>
    <p:cSldViewPr>
      <p:cViewPr varScale="1">
        <p:scale>
          <a:sx n="79" d="100"/>
          <a:sy n="79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251D1-8333-4390-8027-03E334DF80CD}" type="datetimeFigureOut">
              <a:rPr lang="tr-TR" smtClean="0"/>
              <a:pPr/>
              <a:t>24.4.2017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1F752-1FE1-406B-B141-566F57B2499C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 .</a:t>
            </a:r>
            <a:r>
              <a:rPr lang="tr-TR" dirty="0" err="1"/>
              <a:t>gitignore</a:t>
            </a:r>
            <a:r>
              <a:rPr lang="tr-TR" dirty="0"/>
              <a:t> dosyası</a:t>
            </a:r>
          </a:p>
          <a:p>
            <a:r>
              <a:rPr lang="tr-TR" dirty="0"/>
              <a:t>##########################</a:t>
            </a:r>
          </a:p>
          <a:p>
            <a:r>
              <a:rPr lang="tr-T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bir yorum - bu görmezden gelinir</a:t>
            </a:r>
          </a:p>
          <a:p>
            <a:r>
              <a:rPr lang="tr-T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.a dosyalarını görmezden gel </a:t>
            </a:r>
          </a:p>
          <a:p>
            <a:r>
              <a:rPr lang="tr-T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*.a </a:t>
            </a:r>
          </a:p>
          <a:p>
            <a:r>
              <a:rPr lang="tr-T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ama yukarıda .a dosyalarını görmezden geliyor olsan bile </a:t>
            </a:r>
            <a:r>
              <a:rPr lang="tr-T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</a:t>
            </a:r>
            <a:r>
              <a:rPr lang="tr-T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.a dosyasını izlemeye al </a:t>
            </a:r>
          </a:p>
          <a:p>
            <a:r>
              <a:rPr lang="tr-T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r>
              <a:rPr lang="tr-T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</a:t>
            </a:r>
            <a:r>
              <a:rPr lang="tr-T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.a </a:t>
            </a:r>
          </a:p>
          <a:p>
            <a:r>
              <a:rPr lang="tr-T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kök dizindeki /TODO dosyasını (TODO adındaki alt klasörü değil) görmezden gel </a:t>
            </a:r>
          </a:p>
          <a:p>
            <a:r>
              <a:rPr lang="tr-T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/TODO </a:t>
            </a:r>
          </a:p>
          <a:p>
            <a:r>
              <a:rPr lang="tr-T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tr-T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</a:t>
            </a:r>
            <a:r>
              <a:rPr lang="tr-T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klasöründeki bütün dosyaları görmezden gel </a:t>
            </a:r>
          </a:p>
          <a:p>
            <a:r>
              <a:rPr lang="tr-T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</a:t>
            </a:r>
            <a:r>
              <a:rPr lang="tr-T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</a:p>
          <a:p>
            <a:r>
              <a:rPr lang="tr-T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tr-T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</a:t>
            </a:r>
            <a:r>
              <a:rPr lang="tr-T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tr-T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</a:t>
            </a:r>
            <a:r>
              <a:rPr lang="tr-T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</a:t>
            </a:r>
            <a:r>
              <a:rPr lang="tr-T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dosyasını görmezden gel ama </a:t>
            </a:r>
            <a:r>
              <a:rPr lang="tr-T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</a:t>
            </a:r>
            <a:r>
              <a:rPr lang="tr-T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/server/</a:t>
            </a:r>
            <a:r>
              <a:rPr lang="tr-T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</a:t>
            </a:r>
            <a:r>
              <a:rPr lang="tr-T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</a:t>
            </a:r>
            <a:r>
              <a:rPr lang="tr-T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dosyasını görmezden gelme </a:t>
            </a:r>
          </a:p>
          <a:p>
            <a:r>
              <a:rPr lang="tr-T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</a:t>
            </a:r>
            <a:r>
              <a:rPr lang="tr-T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/*.</a:t>
            </a:r>
            <a:r>
              <a:rPr lang="tr-TR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</a:t>
            </a:r>
            <a:endParaRPr lang="tr-T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##########################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1F752-1FE1-406B-B141-566F57B2499C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tr-TR" dirty="0"/>
              <a:t>################</a:t>
            </a:r>
            <a:r>
              <a:rPr lang="tr-TR" dirty="0" err="1"/>
              <a:t>Log</a:t>
            </a:r>
            <a:r>
              <a:rPr lang="tr-TR" baseline="0" dirty="0"/>
              <a:t> Formatı ####################	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 --pretty=format:"%h - %an, %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%s" </a:t>
            </a:r>
            <a:endParaRPr lang="tr-T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ca82a6d - Scott Chacon, 11 months ago : changed the version number </a:t>
            </a:r>
            <a:endParaRPr lang="tr-T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085bb3b - Scott Chacon, 11 months ago : removed unnecessary test code </a:t>
            </a:r>
            <a:endParaRPr lang="tr-T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a11bef0 - Scott Chacon, 11 months ago : first commit</a:t>
            </a:r>
            <a:endParaRPr lang="tr-T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dirty="0"/>
              <a:t>Seçenek	Çıktının Açıklaması</a:t>
            </a:r>
          </a:p>
          <a:p>
            <a:r>
              <a:rPr lang="tr-TR" dirty="0"/>
              <a:t>%H	Sınama toplamı</a:t>
            </a:r>
          </a:p>
          <a:p>
            <a:r>
              <a:rPr lang="tr-TR" dirty="0"/>
              <a:t>%h	Kısaltılmış sınama toplamı</a:t>
            </a:r>
          </a:p>
          <a:p>
            <a:r>
              <a:rPr lang="tr-TR" dirty="0"/>
              <a:t>%T	Git ağacı sınama toplamı</a:t>
            </a:r>
          </a:p>
          <a:p>
            <a:r>
              <a:rPr lang="tr-TR" dirty="0"/>
              <a:t>%t	Kısaltılmış Git ağacı sınama toplamı</a:t>
            </a:r>
          </a:p>
          <a:p>
            <a:r>
              <a:rPr lang="tr-TR" dirty="0"/>
              <a:t>%P	Ata kayıtların sınama toplamları</a:t>
            </a:r>
          </a:p>
          <a:p>
            <a:r>
              <a:rPr lang="tr-TR" dirty="0"/>
              <a:t>%p	Ata kayıtların kısaltılmış sınama toplamları</a:t>
            </a:r>
          </a:p>
          <a:p>
            <a:r>
              <a:rPr lang="tr-TR" dirty="0"/>
              <a:t>%an	Yazarın adı</a:t>
            </a:r>
          </a:p>
          <a:p>
            <a:r>
              <a:rPr lang="tr-TR" dirty="0"/>
              <a:t>%</a:t>
            </a:r>
            <a:r>
              <a:rPr lang="tr-TR" dirty="0" err="1"/>
              <a:t>ae</a:t>
            </a:r>
            <a:r>
              <a:rPr lang="tr-TR" dirty="0"/>
              <a:t>	Yazarın e-posta adresi</a:t>
            </a:r>
          </a:p>
          <a:p>
            <a:r>
              <a:rPr lang="tr-TR" dirty="0"/>
              <a:t>%ad	Yazılma tarihi (–</a:t>
            </a:r>
            <a:r>
              <a:rPr lang="tr-TR" dirty="0" err="1"/>
              <a:t>date</a:t>
            </a:r>
            <a:r>
              <a:rPr lang="tr-TR" dirty="0"/>
              <a:t>= seçeneğiyle uyumludur)</a:t>
            </a:r>
          </a:p>
          <a:p>
            <a:r>
              <a:rPr lang="tr-TR" dirty="0"/>
              <a:t>%ar	Yazılma tarihi (göreceli tarih)</a:t>
            </a:r>
          </a:p>
          <a:p>
            <a:r>
              <a:rPr lang="tr-TR" dirty="0"/>
              <a:t>%</a:t>
            </a:r>
            <a:r>
              <a:rPr lang="tr-TR" dirty="0" err="1"/>
              <a:t>cn</a:t>
            </a:r>
            <a:r>
              <a:rPr lang="tr-TR" dirty="0"/>
              <a:t>	Kaydedenin adı</a:t>
            </a:r>
          </a:p>
          <a:p>
            <a:r>
              <a:rPr lang="tr-TR" dirty="0"/>
              <a:t>%</a:t>
            </a:r>
            <a:r>
              <a:rPr lang="tr-TR" dirty="0" err="1"/>
              <a:t>ce</a:t>
            </a:r>
            <a:r>
              <a:rPr lang="tr-TR" dirty="0"/>
              <a:t>	Kaydedenin e-posta adresi	</a:t>
            </a:r>
          </a:p>
          <a:p>
            <a:r>
              <a:rPr lang="tr-TR" dirty="0"/>
              <a:t>%</a:t>
            </a:r>
            <a:r>
              <a:rPr lang="tr-TR" dirty="0" err="1"/>
              <a:t>cd</a:t>
            </a:r>
            <a:r>
              <a:rPr lang="tr-TR" dirty="0"/>
              <a:t>	Kaydedilme tarihi</a:t>
            </a:r>
          </a:p>
          <a:p>
            <a:r>
              <a:rPr lang="tr-TR" dirty="0"/>
              <a:t>%</a:t>
            </a:r>
            <a:r>
              <a:rPr lang="tr-TR" dirty="0" err="1"/>
              <a:t>cr</a:t>
            </a:r>
            <a:r>
              <a:rPr lang="tr-TR" dirty="0"/>
              <a:t>	Kaydedilme tarihi (göreceli tarih)</a:t>
            </a:r>
          </a:p>
          <a:p>
            <a:r>
              <a:rPr lang="tr-TR" dirty="0"/>
              <a:t>%s	Konu</a:t>
            </a:r>
            <a:endParaRPr lang="tr-TR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dirty="0"/>
              <a:t>###########################################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baseline="0" dirty="0"/>
              <a:t>###################</a:t>
            </a:r>
            <a:r>
              <a:rPr lang="tr-TR" baseline="0" dirty="0" err="1"/>
              <a:t>Log</a:t>
            </a:r>
            <a:r>
              <a:rPr lang="tr-TR" baseline="0" dirty="0"/>
              <a:t> Opsiyonları##############</a:t>
            </a:r>
          </a:p>
          <a:p>
            <a:r>
              <a:rPr lang="tr-TR" dirty="0"/>
              <a:t>Seçenek		Açıklama</a:t>
            </a:r>
          </a:p>
          <a:p>
            <a:r>
              <a:rPr lang="tr-TR" dirty="0"/>
              <a:t>-p		Kayıtların içeriklerini de göster.</a:t>
            </a:r>
          </a:p>
          <a:p>
            <a:r>
              <a:rPr lang="tr-TR" dirty="0"/>
              <a:t>--stat		Kayıtlarda değişikliğe uğrayan dosyalarla ilgili istatistikleri göster.</a:t>
            </a:r>
          </a:p>
          <a:p>
            <a:r>
              <a:rPr lang="tr-TR" dirty="0"/>
              <a:t>--</a:t>
            </a:r>
            <a:r>
              <a:rPr lang="tr-TR" dirty="0" err="1"/>
              <a:t>shortstat</a:t>
            </a:r>
            <a:r>
              <a:rPr lang="tr-TR" dirty="0"/>
              <a:t>		Yalnızca değişikliği/eklemeyi/çıkarmayı özetleyen satırı göster.</a:t>
            </a:r>
          </a:p>
          <a:p>
            <a:r>
              <a:rPr lang="tr-TR" dirty="0"/>
              <a:t>--name-</a:t>
            </a:r>
            <a:r>
              <a:rPr lang="tr-TR" dirty="0" err="1"/>
              <a:t>only</a:t>
            </a:r>
            <a:r>
              <a:rPr lang="tr-TR" dirty="0"/>
              <a:t>		Kayıtlarda değişen dosyaların yalnızca adlarını göster.</a:t>
            </a:r>
          </a:p>
          <a:p>
            <a:r>
              <a:rPr lang="tr-TR" dirty="0"/>
              <a:t>--name-</a:t>
            </a:r>
            <a:r>
              <a:rPr lang="tr-TR" dirty="0" err="1"/>
              <a:t>status</a:t>
            </a:r>
            <a:r>
              <a:rPr lang="tr-TR" dirty="0"/>
              <a:t>	Kayıtlarda değişen dosyaların adlarıyla birlikte değişme/eklenme/çıkarılma bilgisini de göster.</a:t>
            </a:r>
          </a:p>
          <a:p>
            <a:r>
              <a:rPr lang="tr-TR" dirty="0"/>
              <a:t>--</a:t>
            </a:r>
            <a:r>
              <a:rPr lang="tr-TR" dirty="0" err="1"/>
              <a:t>abbrev</a:t>
            </a:r>
            <a:r>
              <a:rPr lang="tr-TR" dirty="0"/>
              <a:t>-</a:t>
            </a:r>
            <a:r>
              <a:rPr lang="tr-TR" dirty="0" err="1"/>
              <a:t>commit</a:t>
            </a:r>
            <a:r>
              <a:rPr lang="tr-TR" dirty="0"/>
              <a:t>	Sınama toplamının 40 karakterli tamamı yerine yalnızca ilk birkaç karakterini göster.</a:t>
            </a:r>
          </a:p>
          <a:p>
            <a:r>
              <a:rPr lang="tr-TR" dirty="0"/>
              <a:t>--</a:t>
            </a:r>
            <a:r>
              <a:rPr lang="tr-TR" dirty="0" err="1"/>
              <a:t>relative</a:t>
            </a:r>
            <a:r>
              <a:rPr lang="tr-TR" dirty="0"/>
              <a:t>-</a:t>
            </a:r>
            <a:r>
              <a:rPr lang="tr-TR" dirty="0" err="1"/>
              <a:t>date</a:t>
            </a:r>
            <a:r>
              <a:rPr lang="tr-TR" dirty="0"/>
              <a:t>	Tarihi gün, ay, yıl olarak göstermek yerine göreceli olarak göster ("iki hafta önce" gibi).</a:t>
            </a:r>
          </a:p>
          <a:p>
            <a:r>
              <a:rPr lang="tr-TR" dirty="0"/>
              <a:t>--</a:t>
            </a:r>
            <a:r>
              <a:rPr lang="tr-TR" dirty="0" err="1"/>
              <a:t>graph</a:t>
            </a:r>
            <a:r>
              <a:rPr lang="tr-TR" dirty="0"/>
              <a:t>		</a:t>
            </a:r>
            <a:r>
              <a:rPr lang="tr-TR" dirty="0" err="1"/>
              <a:t>Log</a:t>
            </a:r>
            <a:r>
              <a:rPr lang="tr-TR" dirty="0"/>
              <a:t> tarihçesinin </a:t>
            </a:r>
            <a:r>
              <a:rPr lang="tr-TR" dirty="0" err="1"/>
              <a:t>yanısıra</a:t>
            </a:r>
            <a:r>
              <a:rPr lang="tr-TR" dirty="0"/>
              <a:t>, dal ve birleştirme tarihçesini ASCII grafiği olarak göster.</a:t>
            </a:r>
          </a:p>
          <a:p>
            <a:r>
              <a:rPr lang="tr-TR" dirty="0"/>
              <a:t>--</a:t>
            </a:r>
            <a:r>
              <a:rPr lang="tr-TR" dirty="0" err="1"/>
              <a:t>pretty</a:t>
            </a:r>
            <a:r>
              <a:rPr lang="tr-TR" dirty="0"/>
              <a:t>		Kayıtları alternatif bir biçimlendirmeyle göster. </a:t>
            </a:r>
            <a:r>
              <a:rPr lang="tr-TR" dirty="0" err="1"/>
              <a:t>oneline</a:t>
            </a:r>
            <a:r>
              <a:rPr lang="tr-TR" dirty="0"/>
              <a:t> </a:t>
            </a:r>
            <a:r>
              <a:rPr lang="tr-TR" dirty="0" err="1"/>
              <a:t>short</a:t>
            </a:r>
            <a:r>
              <a:rPr lang="tr-TR" dirty="0"/>
              <a:t>, </a:t>
            </a:r>
            <a:r>
              <a:rPr lang="tr-TR" dirty="0" err="1"/>
              <a:t>full</a:t>
            </a:r>
            <a:r>
              <a:rPr lang="tr-TR" dirty="0"/>
              <a:t>, fuller ve (kendi istediğiniz biçimi belirleyebildiğiniz) format ek seçenekleri kullanılabilir.</a:t>
            </a:r>
          </a:p>
          <a:p>
            <a:r>
              <a:rPr lang="tr-TR" dirty="0"/>
              <a:t>###########################################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##############</a:t>
            </a:r>
            <a:r>
              <a:rPr lang="tr-TR" dirty="0" err="1"/>
              <a:t>Log</a:t>
            </a:r>
            <a:r>
              <a:rPr lang="tr-TR" baseline="0" dirty="0"/>
              <a:t> Çıktısı Sınırlama #################</a:t>
            </a:r>
          </a:p>
          <a:p>
            <a:r>
              <a:rPr lang="tr-TR" dirty="0"/>
              <a:t>Seçenek		Açıklama</a:t>
            </a:r>
          </a:p>
          <a:p>
            <a:r>
              <a:rPr lang="tr-TR" dirty="0"/>
              <a:t>-(n)		Yalnızca son n kaydı göster.</a:t>
            </a:r>
          </a:p>
          <a:p>
            <a:r>
              <a:rPr lang="tr-TR" dirty="0"/>
              <a:t>--since, --</a:t>
            </a:r>
            <a:r>
              <a:rPr lang="tr-TR" dirty="0" err="1"/>
              <a:t>after</a:t>
            </a:r>
            <a:r>
              <a:rPr lang="tr-TR" dirty="0"/>
              <a:t>	Yalnızca belirli bir tarihten sonra eklenmiş </a:t>
            </a:r>
            <a:r>
              <a:rPr lang="tr-TR" dirty="0" err="1"/>
              <a:t>kayıtlları</a:t>
            </a:r>
            <a:r>
              <a:rPr lang="tr-TR" dirty="0"/>
              <a:t> göster.</a:t>
            </a:r>
          </a:p>
          <a:p>
            <a:r>
              <a:rPr lang="tr-TR" dirty="0"/>
              <a:t>--</a:t>
            </a:r>
            <a:r>
              <a:rPr lang="tr-TR" dirty="0" err="1"/>
              <a:t>until</a:t>
            </a:r>
            <a:r>
              <a:rPr lang="tr-TR" dirty="0"/>
              <a:t>, --</a:t>
            </a:r>
            <a:r>
              <a:rPr lang="tr-TR" dirty="0" err="1"/>
              <a:t>before</a:t>
            </a:r>
            <a:r>
              <a:rPr lang="tr-TR" dirty="0"/>
              <a:t>	Yalnızca belirli bir tarihten önce yapılmış kayıtları göster.</a:t>
            </a:r>
          </a:p>
          <a:p>
            <a:r>
              <a:rPr lang="tr-TR" dirty="0"/>
              <a:t>--</a:t>
            </a:r>
            <a:r>
              <a:rPr lang="tr-TR" dirty="0" err="1"/>
              <a:t>author</a:t>
            </a:r>
            <a:r>
              <a:rPr lang="tr-TR" dirty="0"/>
              <a:t>		Yalnızca yazarın adının belirli bir karakter katarıyla (</a:t>
            </a:r>
            <a:r>
              <a:rPr lang="tr-TR" i="1" dirty="0" err="1"/>
              <a:t>string</a:t>
            </a:r>
            <a:r>
              <a:rPr lang="tr-TR" dirty="0"/>
              <a:t>) eşleşen kayıtları göster.</a:t>
            </a:r>
          </a:p>
          <a:p>
            <a:r>
              <a:rPr lang="tr-TR" dirty="0"/>
              <a:t>--</a:t>
            </a:r>
            <a:r>
              <a:rPr lang="tr-TR" dirty="0" err="1"/>
              <a:t>committer</a:t>
            </a:r>
            <a:r>
              <a:rPr lang="tr-TR" dirty="0"/>
              <a:t>		Yalnızca kaydedenin adının belirli bir karakter katarıyla eşleştiği kayıtları göster.</a:t>
            </a:r>
          </a:p>
          <a:p>
            <a:r>
              <a:rPr lang="tr-TR" dirty="0"/>
              <a:t>############################################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1F752-1FE1-406B-B141-566F57B2499C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1F752-1FE1-406B-B141-566F57B2499C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E73A-4BEF-4BFB-8CD6-12663C7FBF13}" type="datetimeFigureOut">
              <a:rPr lang="tr-TR" smtClean="0"/>
              <a:pPr/>
              <a:t>24.4.2017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4EB3602-9F4E-411F-B9B6-3BEFF314716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82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E73A-4BEF-4BFB-8CD6-12663C7FBF13}" type="datetimeFigureOut">
              <a:rPr lang="tr-TR" smtClean="0"/>
              <a:pPr/>
              <a:t>24.4.2017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4EB3602-9F4E-411F-B9B6-3BEFF314716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11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E73A-4BEF-4BFB-8CD6-12663C7FBF13}" type="datetimeFigureOut">
              <a:rPr lang="tr-TR" smtClean="0"/>
              <a:pPr/>
              <a:t>24.4.2017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4EB3602-9F4E-411F-B9B6-3BEFF3147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844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E73A-4BEF-4BFB-8CD6-12663C7FBF13}" type="datetimeFigureOut">
              <a:rPr lang="tr-TR" smtClean="0"/>
              <a:pPr/>
              <a:t>24.4.2017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4EB3602-9F4E-411F-B9B6-3BEFF314716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286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E73A-4BEF-4BFB-8CD6-12663C7FBF13}" type="datetimeFigureOut">
              <a:rPr lang="tr-TR" smtClean="0"/>
              <a:pPr/>
              <a:t>24.4.2017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4EB3602-9F4E-411F-B9B6-3BEFF3147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2296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E73A-4BEF-4BFB-8CD6-12663C7FBF13}" type="datetimeFigureOut">
              <a:rPr lang="tr-TR" smtClean="0"/>
              <a:pPr/>
              <a:t>24.4.2017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4EB3602-9F4E-411F-B9B6-3BEFF314716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835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E73A-4BEF-4BFB-8CD6-12663C7FBF13}" type="datetimeFigureOut">
              <a:rPr lang="tr-TR" smtClean="0"/>
              <a:pPr/>
              <a:t>24.4.2017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3602-9F4E-411F-B9B6-3BEFF314716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5599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E73A-4BEF-4BFB-8CD6-12663C7FBF13}" type="datetimeFigureOut">
              <a:rPr lang="tr-TR" smtClean="0"/>
              <a:pPr/>
              <a:t>24.4.2017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3602-9F4E-411F-B9B6-3BEFF314716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954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E73A-4BEF-4BFB-8CD6-12663C7FBF13}" type="datetimeFigureOut">
              <a:rPr lang="tr-TR" smtClean="0"/>
              <a:pPr/>
              <a:t>24.4.2017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3602-9F4E-411F-B9B6-3BEFF314716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333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E73A-4BEF-4BFB-8CD6-12663C7FBF13}" type="datetimeFigureOut">
              <a:rPr lang="tr-TR" smtClean="0"/>
              <a:pPr/>
              <a:t>24.4.2017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4EB3602-9F4E-411F-B9B6-3BEFF314716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487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E73A-4BEF-4BFB-8CD6-12663C7FBF13}" type="datetimeFigureOut">
              <a:rPr lang="tr-TR" smtClean="0"/>
              <a:pPr/>
              <a:t>24.4.2017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4EB3602-9F4E-411F-B9B6-3BEFF314716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530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E73A-4BEF-4BFB-8CD6-12663C7FBF13}" type="datetimeFigureOut">
              <a:rPr lang="tr-TR" smtClean="0"/>
              <a:pPr/>
              <a:t>24.4.2017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4EB3602-9F4E-411F-B9B6-3BEFF314716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367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E73A-4BEF-4BFB-8CD6-12663C7FBF13}" type="datetimeFigureOut">
              <a:rPr lang="tr-TR" smtClean="0"/>
              <a:pPr/>
              <a:t>24.4.2017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3602-9F4E-411F-B9B6-3BEFF314716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095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E73A-4BEF-4BFB-8CD6-12663C7FBF13}" type="datetimeFigureOut">
              <a:rPr lang="tr-TR" smtClean="0"/>
              <a:pPr/>
              <a:t>24.4.2017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3602-9F4E-411F-B9B6-3BEFF314716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826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E73A-4BEF-4BFB-8CD6-12663C7FBF13}" type="datetimeFigureOut">
              <a:rPr lang="tr-TR" smtClean="0"/>
              <a:pPr/>
              <a:t>24.4.2017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3602-9F4E-411F-B9B6-3BEFF314716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864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E73A-4BEF-4BFB-8CD6-12663C7FBF13}" type="datetimeFigureOut">
              <a:rPr lang="tr-TR" smtClean="0"/>
              <a:pPr/>
              <a:t>24.4.2017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4EB3602-9F4E-411F-B9B6-3BEFF314716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124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E73A-4BEF-4BFB-8CD6-12663C7FBF13}" type="datetimeFigureOut">
              <a:rPr lang="tr-TR" smtClean="0"/>
              <a:pPr/>
              <a:t>24.4.2017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EB3602-9F4E-411F-B9B6-3BEFF314716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034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adSoyad@.multitek.com.t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1667818" y="1556792"/>
            <a:ext cx="6600451" cy="2262781"/>
          </a:xfrm>
        </p:spPr>
        <p:txBody>
          <a:bodyPr/>
          <a:lstStyle/>
          <a:p>
            <a:r>
              <a:rPr lang="tr-TR" dirty="0"/>
              <a:t>GIT </a:t>
            </a:r>
            <a:r>
              <a:rPr lang="en-US" dirty="0"/>
              <a:t>MANUEL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403648" y="4221088"/>
            <a:ext cx="7272808" cy="1531940"/>
          </a:xfrm>
        </p:spPr>
        <p:txBody>
          <a:bodyPr>
            <a:normAutofit fontScale="92500" lnSpcReduction="20000"/>
          </a:bodyPr>
          <a:lstStyle/>
          <a:p>
            <a:r>
              <a:rPr lang="tr-TR" sz="2500" dirty="0" err="1"/>
              <a:t>Multitek</a:t>
            </a:r>
            <a:r>
              <a:rPr lang="tr-TR" sz="2500" dirty="0"/>
              <a:t> AR-GE</a:t>
            </a:r>
          </a:p>
          <a:p>
            <a:r>
              <a:rPr lang="tr-TR" sz="2500" dirty="0"/>
              <a:t>Ocak 2017 </a:t>
            </a:r>
            <a:endParaRPr lang="en-US" sz="2500" dirty="0"/>
          </a:p>
          <a:p>
            <a:endParaRPr lang="en-US" dirty="0"/>
          </a:p>
          <a:p>
            <a:r>
              <a:rPr lang="en-US" sz="1600" dirty="0"/>
              <a:t>								N. </a:t>
            </a:r>
            <a:r>
              <a:rPr lang="en-US" sz="1600" dirty="0" err="1"/>
              <a:t>Ezgi</a:t>
            </a:r>
            <a:r>
              <a:rPr lang="en-US" sz="1600" dirty="0"/>
              <a:t> YÜCETÜRK – R&amp;D INTERN</a:t>
            </a:r>
          </a:p>
          <a:p>
            <a:endParaRPr lang="en-US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GIT Temelleri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92500" lnSpcReduction="20000"/>
          </a:bodyPr>
          <a:lstStyle/>
          <a:p>
            <a:r>
              <a:rPr lang="tr-TR" sz="2000" dirty="0"/>
              <a:t>Uzak Uç Birimlerle Çalışmak</a:t>
            </a:r>
          </a:p>
          <a:p>
            <a:pPr>
              <a:buNone/>
            </a:pPr>
            <a:r>
              <a:rPr lang="tr-TR" sz="1600" dirty="0"/>
              <a:t>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remote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–v </a:t>
            </a:r>
            <a:r>
              <a:rPr lang="tr-TR" sz="1600" dirty="0"/>
              <a:t>→ Her bir uzak uçbirimin belirlenmiş kısa adını görüntüler</a:t>
            </a:r>
          </a:p>
          <a:p>
            <a:pPr>
              <a:buNone/>
            </a:pPr>
            <a:r>
              <a:rPr lang="tr-TR" sz="1600" dirty="0"/>
              <a:t>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$</a:t>
            </a:r>
            <a:r>
              <a:rPr lang="it-IT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git remote add 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[kısa_isim]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kullanıcıAdı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@10.0.0.141: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gitrepo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projeAdı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600" dirty="0"/>
              <a:t>→  Bu komut ile     dosyanıza uzak uç birim ekleyebilirsiniz. Daha sonra </a:t>
            </a:r>
            <a:r>
              <a:rPr lang="tr-TR" sz="1600" dirty="0" err="1"/>
              <a:t>push</a:t>
            </a:r>
            <a:r>
              <a:rPr lang="tr-TR" sz="1600" dirty="0"/>
              <a:t>/</a:t>
            </a:r>
            <a:r>
              <a:rPr lang="tr-TR" sz="1600" dirty="0" err="1"/>
              <a:t>pull</a:t>
            </a:r>
            <a:r>
              <a:rPr lang="tr-TR" sz="1600" dirty="0"/>
              <a:t> işlemlerini sadece kısa_isim kullanarak yapabilirsiniz. Dosyanın kopyalandığı kaynak </a:t>
            </a:r>
            <a:r>
              <a:rPr lang="tr-TR" sz="1600" i="1" dirty="0" err="1"/>
              <a:t>origin</a:t>
            </a:r>
            <a:r>
              <a:rPr lang="tr-TR" sz="1600" dirty="0"/>
              <a:t> adıyla uçbirim olarak görülür.</a:t>
            </a:r>
          </a:p>
          <a:p>
            <a:r>
              <a:rPr lang="tr-TR" sz="2000" dirty="0"/>
              <a:t>Uzak Uçbirimlerden Getirme ve Çekme İşlemi Yapmak</a:t>
            </a:r>
          </a:p>
          <a:p>
            <a:pPr lvl="1">
              <a:buNone/>
            </a:pP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fetch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[uzak-sunucu-adı] </a:t>
            </a:r>
            <a:r>
              <a:rPr lang="tr-TR" sz="1600" dirty="0"/>
              <a:t>→ Bu komut, söz konusu uzaktaki yazılım havuzuna gidip orada bulunup da sizin projenizde bulunmayan bütün veriyi getirir. Bunu yaptıktan sonra sizin projenizde o uzak yazılım havuzundaki bütün dallara referanslar oluşur. Komut, veriyi yerel yazılım havuzunuza indirir —otomatik olarak sizin yaptıklarınızla birleştirmeye, ya da çalıştığınız şeyler üzerinde değişiklik yapmaya kalkışmaz.</a:t>
            </a:r>
          </a:p>
          <a:p>
            <a:pPr lvl="1">
              <a:buNone/>
            </a:pP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pull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[uzak-sunucu-adı] (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dalAdı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</a:t>
            </a:r>
            <a:r>
              <a:rPr lang="tr-TR" sz="1600" dirty="0"/>
              <a:t>→ uzaktaki yazılım havuzunun </a:t>
            </a:r>
            <a:r>
              <a:rPr lang="tr-TR" sz="1600" i="1" dirty="0" err="1"/>
              <a:t>master</a:t>
            </a:r>
            <a:r>
              <a:rPr lang="tr-TR" sz="1600" dirty="0"/>
              <a:t> adında bir dal olması koşuluyla bu komutu genellikle yereldeki yazılım havuzunuza kaynaklık eden sunucudan veriyi getirip otomatik olarak üzerinde çalışmakta olduğunuz dalla birleştirir.</a:t>
            </a:r>
          </a:p>
          <a:p>
            <a:pPr lvl="1">
              <a:buNone/>
            </a:pP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clone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[uzak-sunucu-adı]</a:t>
            </a:r>
          </a:p>
          <a:p>
            <a:pPr lvl="1">
              <a:buNone/>
            </a:pP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git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clone -b 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[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dalAdı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]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[uzak-sunucu-adı] </a:t>
            </a:r>
            <a:r>
              <a:rPr lang="tr-TR" sz="1600" dirty="0"/>
              <a:t>→  Otomatik olarak, yerel yazılım havuzunuzda, uzaktaki yazılım havuzunun</a:t>
            </a:r>
            <a:r>
              <a:rPr lang="tr-TR" sz="1600" i="1" dirty="0"/>
              <a:t> </a:t>
            </a:r>
            <a:r>
              <a:rPr lang="tr-TR" sz="1600" i="1" dirty="0" err="1"/>
              <a:t>master</a:t>
            </a:r>
            <a:r>
              <a:rPr lang="tr-TR" sz="1600" dirty="0"/>
              <a:t> dalını takip eden bir </a:t>
            </a:r>
            <a:r>
              <a:rPr lang="tr-TR" sz="1600" i="1" dirty="0" err="1"/>
              <a:t>master</a:t>
            </a:r>
            <a:r>
              <a:rPr lang="tr-TR" sz="1600" dirty="0"/>
              <a:t> dalı oluşturur. Bütün bir proje kopyası getirir. –b opsiyonu ile spesifik bir dal kopyalanabilir.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GIT Temelleri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84710" y="1484784"/>
            <a:ext cx="7471666" cy="5112568"/>
          </a:xfrm>
        </p:spPr>
        <p:txBody>
          <a:bodyPr>
            <a:normAutofit fontScale="85000" lnSpcReduction="20000"/>
          </a:bodyPr>
          <a:lstStyle/>
          <a:p>
            <a:r>
              <a:rPr lang="tr-TR" sz="2000" dirty="0"/>
              <a:t>Uzak Uç Birime Veri İtme</a:t>
            </a:r>
          </a:p>
          <a:p>
            <a:pPr>
              <a:buNone/>
            </a:pPr>
            <a:r>
              <a:rPr lang="tr-TR" sz="1600" dirty="0">
                <a:solidFill>
                  <a:srgbClr val="FF0000"/>
                </a:solidFill>
              </a:rPr>
              <a:t>		</a:t>
            </a:r>
            <a:r>
              <a:rPr lang="tr-TR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$git </a:t>
            </a:r>
            <a:r>
              <a:rPr lang="tr-TR" sz="17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push</a:t>
            </a:r>
            <a:r>
              <a:rPr lang="tr-TR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[uzak-sunucu-adi] [yerel-dal-adı]:[</a:t>
            </a:r>
            <a:r>
              <a:rPr lang="tr-TR" sz="17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uzakSunucu</a:t>
            </a:r>
            <a:r>
              <a:rPr lang="tr-TR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-dal-Adı]</a:t>
            </a:r>
          </a:p>
          <a:p>
            <a:pPr>
              <a:buNone/>
            </a:pPr>
            <a:r>
              <a:rPr lang="tr-TR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$git </a:t>
            </a:r>
            <a:r>
              <a:rPr lang="tr-TR" sz="17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push</a:t>
            </a:r>
            <a:r>
              <a:rPr lang="tr-TR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[uzak-sunucu-adi] (</a:t>
            </a:r>
            <a:r>
              <a:rPr lang="tr-TR" sz="17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master</a:t>
            </a:r>
            <a:r>
              <a:rPr lang="tr-TR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| </a:t>
            </a:r>
            <a:r>
              <a:rPr lang="tr-TR" sz="17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origin</a:t>
            </a:r>
            <a:r>
              <a:rPr lang="tr-TR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) </a:t>
            </a:r>
          </a:p>
          <a:p>
            <a:pPr>
              <a:buNone/>
            </a:pPr>
            <a:r>
              <a:rPr lang="tr-TR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 $git </a:t>
            </a:r>
            <a:r>
              <a:rPr lang="tr-TR" sz="17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push</a:t>
            </a:r>
            <a:r>
              <a:rPr lang="tr-TR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-u  [uzak-sunucu-adi] (yerel-dal-adı) </a:t>
            </a:r>
            <a:r>
              <a:rPr lang="tr-TR" sz="1700" dirty="0">
                <a:solidFill>
                  <a:srgbClr val="FF0000"/>
                </a:solidFill>
              </a:rPr>
              <a:t>	</a:t>
            </a:r>
            <a:r>
              <a:rPr lang="tr-TR" sz="1700" dirty="0"/>
              <a:t>→ Eğer dal adı olarak herhangi bir şey verilmezse git otomatik olarak </a:t>
            </a:r>
            <a:r>
              <a:rPr lang="tr-TR" sz="1700" dirty="0" err="1"/>
              <a:t>master</a:t>
            </a:r>
            <a:r>
              <a:rPr lang="tr-TR" sz="1700" dirty="0"/>
              <a:t> dala (ana dala) itme işlemi yapar. İlk ve son ifadede ise sizin yerel dalınızın </a:t>
            </a:r>
            <a:r>
              <a:rPr lang="tr-TR" sz="1700" dirty="0" err="1"/>
              <a:t>origini</a:t>
            </a:r>
            <a:r>
              <a:rPr lang="tr-TR" sz="1700" dirty="0"/>
              <a:t> olarak sunucuda bir dal yaratır ve sizin verdiğiniz adı uzak sunucuda yeni yaratacağı dala verir. Eğer dal halihazırda varsa doğrudan itme işlemi yapar. </a:t>
            </a:r>
          </a:p>
          <a:p>
            <a:r>
              <a:rPr lang="tr-TR" sz="2000" dirty="0"/>
              <a:t>Uzak Uçbirim Hakkında Bilgi Almak</a:t>
            </a:r>
          </a:p>
          <a:p>
            <a:pPr>
              <a:buNone/>
            </a:pPr>
            <a:r>
              <a:rPr lang="tr-TR" sz="2000" dirty="0"/>
              <a:t>		</a:t>
            </a:r>
            <a:r>
              <a:rPr lang="tr-TR" sz="15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5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remote</a:t>
            </a:r>
            <a:r>
              <a:rPr lang="tr-TR" sz="15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5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show</a:t>
            </a:r>
            <a:r>
              <a:rPr lang="tr-TR" sz="15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[uzak-sunucu-adı] </a:t>
            </a:r>
            <a:r>
              <a:rPr lang="tr-TR" sz="1600" dirty="0"/>
              <a:t>→ Hangi dalın nereye </a:t>
            </a:r>
            <a:r>
              <a:rPr lang="tr-TR" sz="1600" dirty="0" err="1"/>
              <a:t>itilececeğini</a:t>
            </a:r>
            <a:r>
              <a:rPr lang="tr-TR" sz="1600" dirty="0"/>
              <a:t> gösterir.</a:t>
            </a:r>
            <a:endParaRPr lang="tr-TR" sz="1600" dirty="0">
              <a:solidFill>
                <a:srgbClr val="FF0000"/>
              </a:solidFill>
            </a:endParaRPr>
          </a:p>
          <a:p>
            <a:r>
              <a:rPr lang="tr-TR" sz="2000" dirty="0"/>
              <a:t>Uzak Uçbirimi Yeniden Adlandırmak</a:t>
            </a:r>
          </a:p>
          <a:p>
            <a:pPr>
              <a:buNone/>
            </a:pPr>
            <a:r>
              <a:rPr lang="tr-TR" sz="1600" dirty="0"/>
              <a:t>		</a:t>
            </a:r>
            <a:r>
              <a:rPr lang="fr-F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fr-F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remote</a:t>
            </a:r>
            <a:r>
              <a:rPr lang="fr-F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rename</a:t>
            </a:r>
            <a:r>
              <a:rPr lang="fr-F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eski_ad yeni_ad</a:t>
            </a:r>
          </a:p>
          <a:p>
            <a:r>
              <a:rPr lang="tr-TR" sz="2000" dirty="0" err="1"/>
              <a:t>Alias</a:t>
            </a:r>
            <a:r>
              <a:rPr lang="tr-TR" sz="2000" dirty="0"/>
              <a:t> Ekleme ve Git Kullanıcı </a:t>
            </a:r>
            <a:r>
              <a:rPr lang="tr-TR" sz="2000" dirty="0" err="1"/>
              <a:t>Arayüzü</a:t>
            </a:r>
            <a:endParaRPr lang="tr-TR" sz="1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sz="1600" dirty="0">
                <a:solidFill>
                  <a:srgbClr val="FF0000"/>
                </a:solidFill>
              </a:rPr>
              <a:t>	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--global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alias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ci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commit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$ 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--global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alias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status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$ 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-- global 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alias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visual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‘!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gitk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 </a:t>
            </a:r>
            <a:r>
              <a:rPr lang="tr-TR" sz="1600" dirty="0"/>
              <a:t>→ git </a:t>
            </a:r>
            <a:r>
              <a:rPr lang="tr-TR" sz="1600" dirty="0" err="1"/>
              <a:t>config</a:t>
            </a:r>
            <a:r>
              <a:rPr lang="tr-TR" sz="1600" dirty="0"/>
              <a:t> ile herhangi bir git komutuna </a:t>
            </a:r>
            <a:r>
              <a:rPr lang="tr-TR" sz="1600" dirty="0" err="1"/>
              <a:t>linux</a:t>
            </a:r>
            <a:r>
              <a:rPr lang="tr-TR" sz="1600" dirty="0"/>
              <a:t> sistemlerindeki gibi </a:t>
            </a:r>
            <a:r>
              <a:rPr lang="tr-TR" sz="1600" dirty="0" err="1"/>
              <a:t>alias</a:t>
            </a:r>
            <a:r>
              <a:rPr lang="tr-TR" sz="1600" dirty="0"/>
              <a:t> eklenebilir. 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 err="1"/>
              <a:t>Gitk</a:t>
            </a:r>
            <a:r>
              <a:rPr lang="tr-TR" sz="1600" dirty="0"/>
              <a:t>  </a:t>
            </a:r>
            <a:r>
              <a:rPr lang="tr-TR" sz="1600" dirty="0" err="1"/>
              <a:t>gitin</a:t>
            </a:r>
            <a:r>
              <a:rPr lang="tr-TR" sz="1600" dirty="0"/>
              <a:t> kullanıcı </a:t>
            </a:r>
            <a:r>
              <a:rPr lang="tr-TR" sz="1600" dirty="0" err="1"/>
              <a:t>arayüzüdür</a:t>
            </a:r>
            <a:r>
              <a:rPr lang="tr-TR" sz="1600" dirty="0"/>
              <a:t>, </a:t>
            </a:r>
            <a:r>
              <a:rPr lang="tr-TR" sz="1600" dirty="0" err="1"/>
              <a:t>logda</a:t>
            </a:r>
            <a:r>
              <a:rPr lang="tr-TR" sz="1600" dirty="0"/>
              <a:t> görebileceğiniz bilgilerin hemen hepsini görebilirsiniz.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GIT Dallanma Yapısı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528" y="1556793"/>
            <a:ext cx="7215826" cy="4691614"/>
          </a:xfrm>
        </p:spPr>
        <p:txBody>
          <a:bodyPr>
            <a:normAutofit fontScale="92500" lnSpcReduction="20000"/>
          </a:bodyPr>
          <a:lstStyle/>
          <a:p>
            <a:r>
              <a:rPr lang="tr-TR" sz="2000" dirty="0"/>
              <a:t>Yeni Dal Ekleme</a:t>
            </a:r>
          </a:p>
          <a:p>
            <a:pPr>
              <a:buNone/>
            </a:pPr>
            <a:r>
              <a:rPr lang="tr-TR" sz="1600" dirty="0"/>
              <a:t>	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branch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testing</a:t>
            </a:r>
            <a:endParaRPr lang="tr-TR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tr-TR" sz="1600" dirty="0"/>
              <a:t>	</a:t>
            </a:r>
            <a:r>
              <a:rPr lang="tr-TR" sz="1600" dirty="0" err="1"/>
              <a:t>Git'teki</a:t>
            </a:r>
            <a:r>
              <a:rPr lang="tr-TR" sz="1600" dirty="0"/>
              <a:t> varsayılan dal adı </a:t>
            </a:r>
            <a:r>
              <a:rPr lang="tr-TR" sz="1600" dirty="0" err="1"/>
              <a:t>master'dır</a:t>
            </a:r>
            <a:r>
              <a:rPr lang="tr-TR" sz="1600" dirty="0"/>
              <a:t>. </a:t>
            </a:r>
          </a:p>
          <a:p>
            <a:pPr>
              <a:buNone/>
            </a:pPr>
            <a:r>
              <a:rPr lang="tr-TR" sz="1600" dirty="0"/>
              <a:t>	İlk kaydı yaptığınızda, son yaptığınız kaydı </a:t>
            </a:r>
          </a:p>
          <a:p>
            <a:pPr>
              <a:buNone/>
            </a:pPr>
            <a:r>
              <a:rPr lang="tr-TR" sz="1600" dirty="0"/>
              <a:t>	gösteren bir </a:t>
            </a:r>
            <a:r>
              <a:rPr lang="tr-TR" sz="1600" dirty="0" err="1"/>
              <a:t>master</a:t>
            </a:r>
            <a:r>
              <a:rPr lang="tr-TR" sz="1600" dirty="0"/>
              <a:t> dalına sahip olursunuz.</a:t>
            </a:r>
          </a:p>
          <a:p>
            <a:pPr>
              <a:buNone/>
            </a:pPr>
            <a:r>
              <a:rPr lang="tr-TR" sz="1600" dirty="0"/>
              <a:t>	Her kayıt yaptığınızda dal otomatik olarak </a:t>
            </a:r>
          </a:p>
          <a:p>
            <a:pPr>
              <a:buNone/>
            </a:pPr>
            <a:r>
              <a:rPr lang="tr-TR" sz="1600" dirty="0"/>
              <a:t>	son kaydı göstermek üzere hareket eder. </a:t>
            </a:r>
          </a:p>
          <a:p>
            <a:pPr>
              <a:buNone/>
            </a:pPr>
            <a:endParaRPr lang="tr-TR" sz="1600" dirty="0"/>
          </a:p>
          <a:p>
            <a:pPr>
              <a:buNone/>
            </a:pPr>
            <a:r>
              <a:rPr lang="tr-TR" sz="1600" dirty="0"/>
              <a:t>	Git şu an hangi dalın üzerinde olduğunuzu </a:t>
            </a:r>
          </a:p>
          <a:p>
            <a:pPr>
              <a:buNone/>
            </a:pPr>
            <a:r>
              <a:rPr lang="tr-TR" sz="1600" dirty="0"/>
              <a:t>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HEAD </a:t>
            </a:r>
            <a:r>
              <a:rPr lang="tr-TR" sz="1600" dirty="0"/>
              <a:t>adında özel bir imleçte tutar    </a:t>
            </a:r>
          </a:p>
          <a:p>
            <a:r>
              <a:rPr lang="tr-TR" sz="2000" dirty="0"/>
              <a:t>Başka Dala Atlama </a:t>
            </a:r>
          </a:p>
          <a:p>
            <a:pPr>
              <a:buNone/>
            </a:pPr>
            <a:r>
              <a:rPr lang="tr-TR" sz="1600" dirty="0">
                <a:solidFill>
                  <a:srgbClr val="FF0000"/>
                </a:solidFill>
              </a:rPr>
              <a:t>	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checkout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testing</a:t>
            </a:r>
            <a:endParaRPr lang="tr-TR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tr-TR" sz="1600" dirty="0"/>
              <a:t>        Yeni bir dala atlayıp </a:t>
            </a:r>
            <a:r>
              <a:rPr lang="tr-TR" sz="1600" dirty="0" err="1"/>
              <a:t>commit</a:t>
            </a:r>
            <a:r>
              <a:rPr lang="tr-TR" sz="1600" dirty="0"/>
              <a:t> yaptığınızda </a:t>
            </a:r>
          </a:p>
          <a:p>
            <a:pPr>
              <a:buNone/>
            </a:pPr>
            <a:r>
              <a:rPr lang="tr-TR" sz="1600" dirty="0"/>
              <a:t>	git yeni daldan büyümeye devam eder.                                                          </a:t>
            </a:r>
          </a:p>
          <a:p>
            <a:pPr>
              <a:buNone/>
            </a:pPr>
            <a:endParaRPr lang="tr-TR" sz="1600" dirty="0"/>
          </a:p>
          <a:p>
            <a:pPr>
              <a:buNone/>
            </a:pPr>
            <a:endParaRPr lang="tr-TR" sz="1600" dirty="0"/>
          </a:p>
          <a:p>
            <a:pPr>
              <a:buNone/>
            </a:pPr>
            <a:endParaRPr lang="tr-TR" sz="1600" dirty="0"/>
          </a:p>
          <a:p>
            <a:pPr>
              <a:buNone/>
            </a:pPr>
            <a:endParaRPr lang="tr-TR" sz="16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700808"/>
            <a:ext cx="4499992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GIT Dallanma Yapısı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92500" lnSpcReduction="20000"/>
          </a:bodyPr>
          <a:lstStyle/>
          <a:p>
            <a:r>
              <a:rPr lang="tr-TR" sz="2000" dirty="0"/>
              <a:t>Dalları Birleştirme (</a:t>
            </a:r>
            <a:r>
              <a:rPr lang="tr-TR" sz="2000" dirty="0" err="1"/>
              <a:t>Merge</a:t>
            </a:r>
            <a:r>
              <a:rPr lang="tr-TR" sz="2000" dirty="0"/>
              <a:t>)</a:t>
            </a:r>
          </a:p>
          <a:p>
            <a:pPr>
              <a:buNone/>
            </a:pPr>
            <a:r>
              <a:rPr lang="tr-TR" sz="1600" dirty="0">
                <a:solidFill>
                  <a:srgbClr val="FF0000"/>
                </a:solidFill>
              </a:rPr>
              <a:t>	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checkout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master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$ 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merge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iss53</a:t>
            </a:r>
          </a:p>
          <a:p>
            <a:pPr>
              <a:buNone/>
            </a:pPr>
            <a:endParaRPr lang="tr-TR" sz="1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sz="1600" dirty="0">
                <a:solidFill>
                  <a:srgbClr val="FF0000"/>
                </a:solidFill>
              </a:rPr>
              <a:t>	</a:t>
            </a:r>
            <a:endParaRPr lang="tr-TR" sz="1600" dirty="0"/>
          </a:p>
          <a:p>
            <a:pPr>
              <a:buNone/>
            </a:pPr>
            <a:endParaRPr lang="tr-TR" sz="1600" dirty="0">
              <a:solidFill>
                <a:srgbClr val="FF0000"/>
              </a:solidFill>
            </a:endParaRPr>
          </a:p>
          <a:p>
            <a:r>
              <a:rPr lang="tr-TR" sz="2000" dirty="0"/>
              <a:t>İhtiyaç Kalmayan Dalı Silme</a:t>
            </a:r>
          </a:p>
          <a:p>
            <a:pPr>
              <a:buNone/>
            </a:pPr>
            <a:r>
              <a:rPr lang="tr-TR" sz="1600" dirty="0">
                <a:solidFill>
                  <a:srgbClr val="FF0000"/>
                </a:solidFill>
              </a:rPr>
              <a:t>	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branch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-d iss53</a:t>
            </a:r>
          </a:p>
          <a:p>
            <a:pPr>
              <a:buNone/>
            </a:pP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 $ 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branch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-D iss53 </a:t>
            </a:r>
            <a:r>
              <a:rPr lang="tr-TR" sz="1600" dirty="0"/>
              <a:t>→  dal </a:t>
            </a:r>
          </a:p>
          <a:p>
            <a:pPr>
              <a:buNone/>
            </a:pPr>
            <a:r>
              <a:rPr lang="tr-TR" sz="1600" dirty="0"/>
              <a:t>		üzerindekileri birleşme olmasa </a:t>
            </a:r>
          </a:p>
          <a:p>
            <a:pPr>
              <a:buNone/>
            </a:pPr>
            <a:r>
              <a:rPr lang="tr-TR" sz="1600" dirty="0"/>
              <a:t>		dahi silmeye zorlar</a:t>
            </a:r>
          </a:p>
          <a:p>
            <a:pPr>
              <a:buNone/>
            </a:pPr>
            <a:endParaRPr lang="tr-TR" sz="1600" dirty="0"/>
          </a:p>
          <a:p>
            <a:pPr>
              <a:buNone/>
            </a:pPr>
            <a:endParaRPr lang="tr-TR" sz="1600" dirty="0">
              <a:solidFill>
                <a:srgbClr val="0000CC"/>
              </a:solidFill>
            </a:endParaRPr>
          </a:p>
          <a:p>
            <a:pPr>
              <a:buNone/>
            </a:pPr>
            <a:endParaRPr lang="tr-TR" sz="1600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NOT: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Merge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işlemi yerelde yapılır daha 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sonra sunucunun ilgili dalına itilir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9141" y="1078607"/>
            <a:ext cx="42576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0550" y="3717032"/>
            <a:ext cx="47434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etin kutusu"/>
          <p:cNvSpPr txBox="1"/>
          <p:nvPr/>
        </p:nvSpPr>
        <p:spPr>
          <a:xfrm>
            <a:off x="4067944" y="25649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12" name="11 Oval"/>
          <p:cNvSpPr/>
          <p:nvPr/>
        </p:nvSpPr>
        <p:spPr>
          <a:xfrm>
            <a:off x="7092280" y="3789040"/>
            <a:ext cx="205172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4000" dirty="0"/>
              <a:t>GIT Dallanma Yapısı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85000" lnSpcReduction="20000"/>
          </a:bodyPr>
          <a:lstStyle/>
          <a:p>
            <a:r>
              <a:rPr lang="tr-TR" sz="2000" dirty="0"/>
              <a:t>Temel Birleşme Uyuşmazlıkları</a:t>
            </a:r>
          </a:p>
          <a:p>
            <a:pPr>
              <a:buNone/>
            </a:pPr>
            <a:r>
              <a:rPr lang="tr-TR" sz="1600" dirty="0"/>
              <a:t>	Eğer aynı dosyanın aynı bölümünü her iki dalda da değiştirmişseniz, Git temiz bir birleştirme yapamaz.Bu durumda </a:t>
            </a: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CONFLICT (content): Merge conflict in </a:t>
            </a:r>
            <a:r>
              <a:rPr lang="tr-TR" sz="16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dosyaAdı</a:t>
            </a:r>
            <a:r>
              <a:rPr lang="tr-TR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600" dirty="0"/>
              <a:t>şeklinde bir hata alırsınız. Git, dosyaları açıp uyuşmazlıkları çözümleyebilmeniz için standart uyuşmazlık dosyanıza çözümleme işaretçileri koyar.   ===== işaretinin üstündeki her şey </a:t>
            </a:r>
            <a:r>
              <a:rPr lang="tr-TR" sz="1600" dirty="0" err="1"/>
              <a:t>master</a:t>
            </a:r>
            <a:r>
              <a:rPr lang="tr-TR" sz="1600" dirty="0"/>
              <a:t> dalına altındaki her şey öteki dala aittir. Bunlardan birini seçip, işaretleri temizleyip dosyayı kaydettikten sonra </a:t>
            </a:r>
            <a:r>
              <a:rPr lang="tr-TR" sz="1600" dirty="0" err="1"/>
              <a:t>add</a:t>
            </a:r>
            <a:r>
              <a:rPr lang="tr-TR" sz="1600" dirty="0"/>
              <a:t>-</a:t>
            </a:r>
            <a:r>
              <a:rPr lang="tr-TR" sz="1600" dirty="0" err="1"/>
              <a:t>commit</a:t>
            </a:r>
            <a:r>
              <a:rPr lang="tr-TR" sz="1600" dirty="0"/>
              <a:t>-</a:t>
            </a:r>
            <a:r>
              <a:rPr lang="tr-TR" sz="1600" dirty="0" err="1"/>
              <a:t>merge</a:t>
            </a:r>
            <a:r>
              <a:rPr lang="tr-TR" sz="1600" dirty="0"/>
              <a:t> işlemini yeniden deneyin. Uyuşmazlıkları çözümlemek için görsel bir araç kullanmak isterseniz 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mergetool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600" dirty="0"/>
              <a:t>komutunu çalıştırabilirsiniz; bu komut size tek tek </a:t>
            </a:r>
            <a:r>
              <a:rPr lang="tr-TR" sz="1600" dirty="0" err="1"/>
              <a:t>herbir</a:t>
            </a:r>
            <a:r>
              <a:rPr lang="tr-TR" sz="1600" dirty="0"/>
              <a:t> uyuşmazlığı gösterecek uygun bir birleştirme aracını çalıştırır.</a:t>
            </a:r>
          </a:p>
          <a:p>
            <a:pPr>
              <a:buNone/>
            </a:pPr>
            <a:r>
              <a:rPr lang="tr-TR" sz="1600" i="1" dirty="0">
                <a:solidFill>
                  <a:srgbClr val="FF0000"/>
                </a:solidFill>
              </a:rPr>
              <a:t>	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&lt;&lt;&lt;&lt;&lt;&lt;&lt; HEA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D: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dosyaAdı</a:t>
            </a:r>
            <a:endParaRPr lang="tr-TR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………………….</a:t>
            </a:r>
          </a:p>
          <a:p>
            <a:pPr>
              <a:buNone/>
            </a:pP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=======</a:t>
            </a:r>
            <a:endParaRPr lang="tr-TR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……………………………..</a:t>
            </a:r>
          </a:p>
          <a:p>
            <a:pPr>
              <a:buNone/>
            </a:pP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…………… &gt;&gt;&gt;&gt;&gt;&gt;&gt;&gt;&gt;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&gt;&gt;&gt;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dalAdı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: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dosyaAdı</a:t>
            </a:r>
            <a:endParaRPr lang="tr-TR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tr-TR" sz="2000" dirty="0"/>
              <a:t>Daldaki İşlemleri Görme</a:t>
            </a:r>
          </a:p>
          <a:p>
            <a:pPr>
              <a:buNone/>
            </a:pPr>
            <a:r>
              <a:rPr lang="tr-TR" sz="1600" dirty="0">
                <a:solidFill>
                  <a:srgbClr val="FF0000"/>
                </a:solidFill>
              </a:rPr>
              <a:t>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branch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600" dirty="0"/>
              <a:t>→ Sahip olduğunuz dalları gösterir. –a opsiyonu uzak sunucu da dahil gösterir.</a:t>
            </a:r>
            <a:endParaRPr lang="tr-TR" sz="1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sz="1600" dirty="0">
                <a:solidFill>
                  <a:srgbClr val="FF0000"/>
                </a:solidFill>
              </a:rPr>
              <a:t>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branch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–v </a:t>
            </a:r>
            <a:r>
              <a:rPr lang="tr-TR" sz="1600" dirty="0"/>
              <a:t>→ hangi dalda en son ne yapılmış onu gösterir.</a:t>
            </a:r>
            <a:endParaRPr lang="tr-TR" sz="1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sz="1600" dirty="0">
                <a:solidFill>
                  <a:srgbClr val="FF0000"/>
                </a:solidFill>
              </a:rPr>
              <a:t>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branch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--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merged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600" dirty="0"/>
              <a:t>→  hangi dal(</a:t>
            </a:r>
            <a:r>
              <a:rPr lang="tr-TR" sz="1600" dirty="0" err="1"/>
              <a:t>lar</a:t>
            </a:r>
            <a:r>
              <a:rPr lang="tr-TR" sz="1600" dirty="0"/>
              <a:t>) üzerimde olduğum dalla birleşti onu gösterir.</a:t>
            </a:r>
            <a:endParaRPr lang="tr-TR" sz="1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sz="1600" dirty="0">
                <a:solidFill>
                  <a:srgbClr val="FF0000"/>
                </a:solidFill>
              </a:rPr>
              <a:t>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branch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600" dirty="0"/>
              <a:t>→ hangi dal(</a:t>
            </a:r>
            <a:r>
              <a:rPr lang="tr-TR" sz="1600" dirty="0" err="1"/>
              <a:t>lar</a:t>
            </a:r>
            <a:r>
              <a:rPr lang="tr-TR" sz="1600" dirty="0"/>
              <a:t>) hiç birleştirilmedi gösterir.</a:t>
            </a:r>
            <a:endParaRPr lang="tr-TR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GIT Dallanma Yapısı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55000" lnSpcReduction="20000"/>
          </a:bodyPr>
          <a:lstStyle/>
          <a:p>
            <a:r>
              <a:rPr lang="tr-TR" sz="2900" dirty="0"/>
              <a:t>Uzak Uçbirim Dalları</a:t>
            </a:r>
          </a:p>
          <a:p>
            <a:endParaRPr lang="tr-TR" sz="2900" dirty="0"/>
          </a:p>
          <a:p>
            <a:pPr>
              <a:buNone/>
            </a:pPr>
            <a:r>
              <a:rPr lang="tr-TR" sz="2000" dirty="0"/>
              <a:t>	</a:t>
            </a:r>
            <a:r>
              <a:rPr lang="tr-TR" sz="2300" dirty="0"/>
              <a:t>Diyelim ki git.şirketimiz.com adresinde bir Git sunucunuz var. Buradan klonlama yaparsanız, Git bu yazılım havuzunu otomatik olarak </a:t>
            </a:r>
            <a:r>
              <a:rPr lang="tr-TR" sz="2300" dirty="0" err="1"/>
              <a:t>origin</a:t>
            </a:r>
            <a:r>
              <a:rPr lang="tr-TR" sz="2300" dirty="0"/>
              <a:t> olarak adlandıracak, bütün veriyi indirecek, onun </a:t>
            </a:r>
            <a:r>
              <a:rPr lang="tr-TR" sz="2300" dirty="0" err="1"/>
              <a:t>master</a:t>
            </a:r>
            <a:r>
              <a:rPr lang="tr-TR" sz="2300" dirty="0"/>
              <a:t> dalının gösterdiği kaydı gösteren </a:t>
            </a:r>
            <a:r>
              <a:rPr lang="tr-TR" sz="2300" dirty="0" err="1"/>
              <a:t>origin</a:t>
            </a:r>
            <a:r>
              <a:rPr lang="tr-TR" sz="2300" dirty="0"/>
              <a:t>/</a:t>
            </a:r>
            <a:r>
              <a:rPr lang="tr-TR" sz="2300" dirty="0" err="1"/>
              <a:t>master</a:t>
            </a:r>
            <a:r>
              <a:rPr lang="tr-TR" sz="2300" dirty="0"/>
              <a:t> adında hareket ettiremeyeceğiniz bir yerel dal oluşturacaktır. Git ayrıca, üzerinde çalışabilmeniz için </a:t>
            </a:r>
            <a:r>
              <a:rPr lang="tr-TR" sz="2300" dirty="0" err="1"/>
              <a:t>originin</a:t>
            </a:r>
            <a:r>
              <a:rPr lang="tr-TR" sz="2300" dirty="0"/>
              <a:t> </a:t>
            </a:r>
            <a:r>
              <a:rPr lang="tr-TR" sz="2300" dirty="0" err="1"/>
              <a:t>master</a:t>
            </a:r>
            <a:r>
              <a:rPr lang="tr-TR" sz="2300" dirty="0"/>
              <a:t> dalının olduğu yeri gösteren </a:t>
            </a:r>
            <a:r>
              <a:rPr lang="tr-TR" sz="2300" dirty="0" err="1"/>
              <a:t>master</a:t>
            </a:r>
            <a:r>
              <a:rPr lang="tr-TR" sz="2300" dirty="0"/>
              <a:t> adında yerel bir dal da oluşturacaktır</a:t>
            </a:r>
          </a:p>
          <a:p>
            <a:pPr>
              <a:buNone/>
            </a:pPr>
            <a:endParaRPr lang="tr-TR" sz="2000" dirty="0"/>
          </a:p>
          <a:p>
            <a:pPr>
              <a:buNone/>
            </a:pPr>
            <a:endParaRPr lang="tr-TR" sz="2000" dirty="0"/>
          </a:p>
          <a:p>
            <a:pPr>
              <a:buNone/>
            </a:pPr>
            <a:endParaRPr lang="tr-TR" sz="2000" dirty="0"/>
          </a:p>
          <a:p>
            <a:pPr>
              <a:buNone/>
            </a:pPr>
            <a:endParaRPr lang="tr-TR" sz="2000" dirty="0"/>
          </a:p>
          <a:p>
            <a:pPr>
              <a:buNone/>
            </a:pPr>
            <a:endParaRPr lang="tr-TR" sz="2000" dirty="0"/>
          </a:p>
          <a:p>
            <a:pPr>
              <a:buNone/>
            </a:pPr>
            <a:endParaRPr lang="tr-TR" sz="2000" dirty="0"/>
          </a:p>
          <a:p>
            <a:pPr>
              <a:buNone/>
            </a:pPr>
            <a:endParaRPr lang="tr-TR" sz="2000" dirty="0"/>
          </a:p>
          <a:p>
            <a:pPr>
              <a:buNone/>
            </a:pPr>
            <a:endParaRPr lang="tr-TR" sz="2000" dirty="0"/>
          </a:p>
          <a:p>
            <a:pPr>
              <a:buNone/>
            </a:pPr>
            <a:endParaRPr lang="tr-TR" sz="2000" dirty="0"/>
          </a:p>
          <a:p>
            <a:pPr>
              <a:buNone/>
            </a:pPr>
            <a:endParaRPr lang="tr-TR" sz="2300" dirty="0"/>
          </a:p>
          <a:p>
            <a:pPr>
              <a:buNone/>
            </a:pPr>
            <a:r>
              <a:rPr lang="tr-TR" sz="2300" dirty="0"/>
              <a:t>	Siz yerelde çalışıyorken bir başkası sunucuya itme yaparsa, tarihçeleriniz birbirinden farklı hareket etmeye başlar. Çalışmalarınızı eşitlemek için git </a:t>
            </a:r>
            <a:r>
              <a:rPr lang="tr-TR" sz="2300" dirty="0" err="1"/>
              <a:t>fetch</a:t>
            </a:r>
            <a:r>
              <a:rPr lang="tr-TR" sz="2300" dirty="0"/>
              <a:t> </a:t>
            </a:r>
            <a:r>
              <a:rPr lang="tr-TR" sz="2300" dirty="0" err="1"/>
              <a:t>origin</a:t>
            </a:r>
            <a:r>
              <a:rPr lang="tr-TR" sz="2300" dirty="0"/>
              <a:t> komutunu çalıştırabilirsiniz. Bu komut </a:t>
            </a:r>
            <a:r>
              <a:rPr lang="tr-TR" sz="2300" dirty="0" err="1"/>
              <a:t>origin</a:t>
            </a:r>
            <a:r>
              <a:rPr lang="tr-TR" sz="2300" dirty="0"/>
              <a:t> sunucusunun hangisi olduğuna bakar , orada bulunup da sizde olmayan her türlü veriyi indirir, yerel veritabanınızı güncelleyip yerelinizdeki </a:t>
            </a:r>
            <a:r>
              <a:rPr lang="tr-TR" sz="2300" dirty="0" err="1"/>
              <a:t>origin</a:t>
            </a:r>
            <a:r>
              <a:rPr lang="tr-TR" sz="2300" dirty="0"/>
              <a:t>/</a:t>
            </a:r>
            <a:r>
              <a:rPr lang="tr-TR" sz="2300" dirty="0" err="1"/>
              <a:t>master</a:t>
            </a:r>
            <a:r>
              <a:rPr lang="tr-TR" sz="2300" dirty="0"/>
              <a:t> dalını yeni, güncel konumuna taşır ancak veriyi sizin yerel verilerinizle birleştirmez.</a:t>
            </a:r>
          </a:p>
          <a:p>
            <a:pPr>
              <a:buNone/>
            </a:pPr>
            <a:endParaRPr lang="tr-TR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996952"/>
            <a:ext cx="32015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996952"/>
            <a:ext cx="3456384" cy="169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GIT Dallanma Yapısı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tr-TR" sz="2000" dirty="0"/>
              <a:t>Uzak Uçbirim </a:t>
            </a:r>
            <a:r>
              <a:rPr lang="tr-TR" sz="2000" dirty="0" err="1"/>
              <a:t>Güncellerme</a:t>
            </a:r>
            <a:endParaRPr lang="tr-TR" sz="2000" dirty="0"/>
          </a:p>
          <a:p>
            <a:pPr>
              <a:buNone/>
            </a:pPr>
            <a:r>
              <a:rPr lang="tr-TR" sz="1600" dirty="0"/>
              <a:t>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$git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fetch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origin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600" dirty="0"/>
              <a:t>→ Bu komut ile yeni uzak uçbirim dallarını indirdiğinizde, yerelde otomatik olarak değiştirilebilir dallar oluşturulmaz. Başka bir deyişle </a:t>
            </a:r>
            <a:r>
              <a:rPr lang="tr-TR" sz="1600" dirty="0" err="1"/>
              <a:t>origin</a:t>
            </a:r>
            <a:r>
              <a:rPr lang="tr-TR" sz="1600" dirty="0"/>
              <a:t>/</a:t>
            </a:r>
            <a:r>
              <a:rPr lang="tr-TR" sz="1600" dirty="0" err="1"/>
              <a:t>dalAdı</a:t>
            </a:r>
            <a:r>
              <a:rPr lang="tr-TR" sz="1600" dirty="0"/>
              <a:t> şeklinde bir imleciniz olur. Oradaki değişiklikleri üzerinde çalışmakta olduğunuz dala birleştirmek isterseniz, git </a:t>
            </a:r>
            <a:r>
              <a:rPr lang="tr-TR" sz="1600" dirty="0" err="1"/>
              <a:t>merge</a:t>
            </a:r>
            <a:r>
              <a:rPr lang="tr-TR" sz="1600" dirty="0"/>
              <a:t> </a:t>
            </a:r>
            <a:r>
              <a:rPr lang="tr-TR" sz="1600" dirty="0" err="1"/>
              <a:t>origin</a:t>
            </a:r>
            <a:r>
              <a:rPr lang="tr-TR" sz="1600" dirty="0"/>
              <a:t>/</a:t>
            </a:r>
            <a:r>
              <a:rPr lang="tr-TR" sz="1600" dirty="0" err="1"/>
              <a:t>dalAdı</a:t>
            </a:r>
            <a:r>
              <a:rPr lang="tr-TR" sz="1600" dirty="0"/>
              <a:t> komutunu çalıştırabilirsiniz. Üzerinde çalışmak üzere kendinize ait bir dalınız olmasını isterseniz, uzak uçbirim dalını temel alabilirsiniz: </a:t>
            </a:r>
          </a:p>
          <a:p>
            <a:pPr>
              <a:buNone/>
            </a:pPr>
            <a:r>
              <a:rPr lang="tr-TR" sz="1600" dirty="0"/>
              <a:t>	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checkout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-b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yerelDalAdı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origin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dalAdı</a:t>
            </a:r>
            <a:endParaRPr lang="tr-TR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tr-TR" sz="2000" dirty="0"/>
              <a:t>İzleme Dalları</a:t>
            </a:r>
          </a:p>
          <a:p>
            <a:pPr>
              <a:buNone/>
            </a:pPr>
            <a:r>
              <a:rPr lang="tr-TR" sz="2000" dirty="0"/>
              <a:t>	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checkout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--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track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origin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dalAdı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600" dirty="0"/>
              <a:t>→. İzleme dalları, uzak uçbirim dallarıyla doğrudan ilişkileri bulunan yerel dallardır. Bir izleme dalından git </a:t>
            </a:r>
            <a:r>
              <a:rPr lang="tr-TR" sz="1600" dirty="0" err="1"/>
              <a:t>push</a:t>
            </a:r>
            <a:r>
              <a:rPr lang="tr-TR" sz="1600" dirty="0"/>
              <a:t> komutunu çalıştırdığınızda , Git hangi sunucudaki hangi dala itme işlemi yapması gerektiğini bilir. Ayrıca, bu dallardan birinden git </a:t>
            </a:r>
            <a:r>
              <a:rPr lang="tr-TR" sz="1600" dirty="0" err="1"/>
              <a:t>pull</a:t>
            </a:r>
            <a:r>
              <a:rPr lang="tr-TR" sz="1600" dirty="0"/>
              <a:t> komutunu çalıştırdığınızda, bütün imleçler indirileceği gibi, bu izleme dalına karşılık gelen uzak uçbirim dalı da otomatik olarak bu dalla birleştirilir.</a:t>
            </a:r>
          </a:p>
          <a:p>
            <a:r>
              <a:rPr lang="tr-TR" sz="2000" dirty="0"/>
              <a:t>Uzak Uçbirim Dallarını Silmek</a:t>
            </a:r>
          </a:p>
          <a:p>
            <a:pPr>
              <a:buNone/>
            </a:pPr>
            <a:r>
              <a:rPr lang="tr-TR" sz="2000" dirty="0"/>
              <a:t>	</a:t>
            </a:r>
            <a:r>
              <a:rPr lang="tr-TR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push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origin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: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uzakDalAdı</a:t>
            </a:r>
            <a:endParaRPr lang="tr-TR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endParaRPr lang="tr-TR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GIT Proje Oluşturma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tr-TR" sz="2000" dirty="0"/>
              <a:t>Sunucu İşlemleri</a:t>
            </a:r>
          </a:p>
          <a:p>
            <a:pPr lvl="1">
              <a:buFont typeface="+mj-lt"/>
              <a:buAutoNum type="arabicPeriod"/>
            </a:pPr>
            <a:r>
              <a:rPr lang="tr-TR" sz="1600" dirty="0" err="1"/>
              <a:t>mltserver</a:t>
            </a:r>
            <a:r>
              <a:rPr lang="tr-TR" sz="1600" dirty="0"/>
              <a:t>@</a:t>
            </a:r>
            <a:r>
              <a:rPr lang="tr-TR" sz="1600" dirty="0" err="1"/>
              <a:t>arge</a:t>
            </a:r>
            <a:r>
              <a:rPr lang="tr-TR" sz="1600" dirty="0"/>
              <a:t>-</a:t>
            </a:r>
            <a:r>
              <a:rPr lang="tr-TR" sz="1600" dirty="0" err="1"/>
              <a:t>serverx</a:t>
            </a:r>
            <a:r>
              <a:rPr lang="tr-TR" sz="1600" dirty="0"/>
              <a:t>:~/</a:t>
            </a:r>
            <a:r>
              <a:rPr lang="tr-TR" sz="1600" dirty="0" err="1"/>
              <a:t>gitrepo</a:t>
            </a:r>
            <a:r>
              <a:rPr lang="tr-TR" sz="1600" dirty="0"/>
              <a:t> altında çalışmak istediğiniz proje klasörü oluşturun.</a:t>
            </a:r>
          </a:p>
          <a:p>
            <a:pPr lvl="1">
              <a:buFont typeface="+mj-lt"/>
              <a:buAutoNum type="arabicPeriod"/>
            </a:pPr>
            <a:r>
              <a:rPr lang="tr-TR" sz="1600" dirty="0"/>
              <a:t>Proje klasörünün içine gelip $git </a:t>
            </a:r>
            <a:r>
              <a:rPr lang="tr-TR" sz="1600" dirty="0" err="1"/>
              <a:t>init</a:t>
            </a:r>
            <a:r>
              <a:rPr lang="tr-TR" sz="1600" dirty="0"/>
              <a:t> --</a:t>
            </a:r>
            <a:r>
              <a:rPr lang="tr-TR" sz="1600" dirty="0" err="1"/>
              <a:t>bare</a:t>
            </a:r>
            <a:r>
              <a:rPr lang="tr-TR" sz="1600" dirty="0"/>
              <a:t> komutunu çalıştırın.</a:t>
            </a:r>
          </a:p>
          <a:p>
            <a:pPr lvl="1">
              <a:buFont typeface="+mj-lt"/>
              <a:buAutoNum type="arabicPeriod"/>
            </a:pPr>
            <a:r>
              <a:rPr lang="tr-TR" sz="1600" dirty="0" err="1"/>
              <a:t>Chmod</a:t>
            </a:r>
            <a:r>
              <a:rPr lang="tr-TR" sz="1600" dirty="0"/>
              <a:t> komutu ile gerekli izinleri verin</a:t>
            </a:r>
          </a:p>
          <a:p>
            <a:r>
              <a:rPr lang="tr-TR" sz="2000" dirty="0"/>
              <a:t>Yerel İşlemler</a:t>
            </a:r>
          </a:p>
          <a:p>
            <a:pPr marL="857250" lvl="1" indent="-457200">
              <a:buFont typeface="+mj-lt"/>
              <a:buAutoNum type="arabicPeriod"/>
            </a:pPr>
            <a:r>
              <a:rPr lang="tr-TR" sz="1600" dirty="0"/>
              <a:t>Yeni bir klasör oluşturun.</a:t>
            </a:r>
          </a:p>
          <a:p>
            <a:pPr marL="857250" lvl="1" indent="-457200">
              <a:buFont typeface="+mj-lt"/>
              <a:buAutoNum type="arabicPeriod"/>
            </a:pPr>
            <a:r>
              <a:rPr lang="tr-TR" sz="1600" dirty="0"/>
              <a:t>Proje dosyalarınızı klasörün içine </a:t>
            </a:r>
            <a:r>
              <a:rPr lang="en-US" sz="1600" dirty="0" err="1"/>
              <a:t>atın</a:t>
            </a:r>
            <a:endParaRPr lang="tr-TR" sz="1600" dirty="0"/>
          </a:p>
          <a:p>
            <a:pPr marL="857250" lvl="1" indent="-457200">
              <a:buFont typeface="+mj-lt"/>
              <a:buAutoNum type="arabicPeriod"/>
            </a:pPr>
            <a:r>
              <a:rPr lang="tr-TR" sz="1600" dirty="0"/>
              <a:t>$git </a:t>
            </a:r>
            <a:r>
              <a:rPr lang="tr-TR" sz="1600" dirty="0" err="1"/>
              <a:t>init</a:t>
            </a:r>
            <a:r>
              <a:rPr lang="tr-TR" sz="1600" dirty="0"/>
              <a:t> komutunu çalıştırın</a:t>
            </a:r>
          </a:p>
          <a:p>
            <a:pPr marL="857250" lvl="1" indent="-457200">
              <a:buFont typeface="+mj-lt"/>
              <a:buAutoNum type="arabicPeriod"/>
            </a:pPr>
            <a:r>
              <a:rPr lang="tr-TR" sz="1600" dirty="0"/>
              <a:t>.</a:t>
            </a:r>
            <a:r>
              <a:rPr lang="tr-TR" sz="1600" dirty="0" err="1"/>
              <a:t>gitignore</a:t>
            </a:r>
            <a:r>
              <a:rPr lang="tr-TR" sz="1600" dirty="0"/>
              <a:t> dosyasını </a:t>
            </a:r>
            <a:r>
              <a:rPr lang="tr-TR" sz="1600" dirty="0" err="1"/>
              <a:t>oluturun</a:t>
            </a:r>
            <a:endParaRPr lang="tr-TR" sz="1600" dirty="0"/>
          </a:p>
          <a:p>
            <a:pPr marL="857250" lvl="1" indent="-457200">
              <a:buFont typeface="+mj-lt"/>
              <a:buAutoNum type="arabicPeriod"/>
            </a:pPr>
            <a:r>
              <a:rPr lang="tr-TR" sz="1600" dirty="0"/>
              <a:t>Takip etmek istediğiniz dosyaları $git </a:t>
            </a:r>
            <a:r>
              <a:rPr lang="tr-TR" sz="1600" dirty="0" err="1"/>
              <a:t>add</a:t>
            </a:r>
            <a:r>
              <a:rPr lang="tr-TR" sz="1600" dirty="0"/>
              <a:t> . ile ekleyin (Bu komut .</a:t>
            </a:r>
            <a:r>
              <a:rPr lang="tr-TR" sz="1600" dirty="0" err="1"/>
              <a:t>ignore</a:t>
            </a:r>
            <a:r>
              <a:rPr lang="tr-TR" sz="1600" dirty="0"/>
              <a:t> dosyasında görmezden gelinmesi söylenenler dışında klasördeki bütün dosyaları takibe alacak</a:t>
            </a:r>
            <a:r>
              <a:rPr lang="en-US" sz="1600" dirty="0" err="1"/>
              <a:t>tır</a:t>
            </a:r>
            <a:r>
              <a:rPr lang="tr-TR" sz="1600" dirty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tr-TR" sz="1600" dirty="0"/>
              <a:t>$git </a:t>
            </a:r>
            <a:r>
              <a:rPr lang="tr-TR" sz="1600" dirty="0" err="1"/>
              <a:t>commit</a:t>
            </a:r>
            <a:r>
              <a:rPr lang="tr-TR" sz="1600" dirty="0"/>
              <a:t> –m ‘….’ komutunu çalıştırıp mesajınızı yazın.</a:t>
            </a:r>
          </a:p>
          <a:p>
            <a:pPr marL="857250" lvl="1" indent="-457200">
              <a:buFont typeface="+mj-lt"/>
              <a:buAutoNum type="arabicPeriod"/>
            </a:pPr>
            <a:r>
              <a:rPr lang="tr-TR" sz="1600" dirty="0"/>
              <a:t>$git </a:t>
            </a:r>
            <a:r>
              <a:rPr lang="tr-TR" sz="1600" dirty="0" err="1"/>
              <a:t>remote</a:t>
            </a:r>
            <a:r>
              <a:rPr lang="tr-TR" sz="1600" dirty="0"/>
              <a:t> </a:t>
            </a:r>
            <a:r>
              <a:rPr lang="tr-TR" sz="1600" dirty="0" err="1"/>
              <a:t>add</a:t>
            </a:r>
            <a:r>
              <a:rPr lang="tr-TR" sz="1600" dirty="0"/>
              <a:t> </a:t>
            </a:r>
            <a:r>
              <a:rPr lang="tr-TR" sz="1600" dirty="0" err="1"/>
              <a:t>origin</a:t>
            </a:r>
            <a:r>
              <a:rPr lang="tr-TR" sz="1600" dirty="0"/>
              <a:t> ……@.......:/</a:t>
            </a:r>
            <a:r>
              <a:rPr lang="tr-TR" sz="1600" dirty="0" err="1"/>
              <a:t>gitrepo</a:t>
            </a:r>
            <a:r>
              <a:rPr lang="tr-TR" sz="1600" dirty="0"/>
              <a:t>/</a:t>
            </a:r>
            <a:r>
              <a:rPr lang="tr-TR" sz="1600" dirty="0" err="1"/>
              <a:t>projeKlasörü</a:t>
            </a:r>
            <a:r>
              <a:rPr lang="tr-TR" sz="1600" dirty="0"/>
              <a:t> </a:t>
            </a:r>
          </a:p>
          <a:p>
            <a:pPr marL="857250" lvl="1" indent="-457200">
              <a:buFont typeface="+mj-lt"/>
              <a:buAutoNum type="arabicPeriod"/>
            </a:pPr>
            <a:r>
              <a:rPr lang="tr-TR" sz="1600" dirty="0"/>
              <a:t>$git </a:t>
            </a:r>
            <a:r>
              <a:rPr lang="tr-TR" sz="1600" dirty="0" err="1"/>
              <a:t>push</a:t>
            </a:r>
            <a:r>
              <a:rPr lang="tr-TR" sz="1600" dirty="0"/>
              <a:t> –u </a:t>
            </a:r>
            <a:r>
              <a:rPr lang="tr-TR" sz="1600" dirty="0" err="1"/>
              <a:t>origin</a:t>
            </a:r>
            <a:r>
              <a:rPr lang="tr-TR" sz="1600" dirty="0"/>
              <a:t> </a:t>
            </a:r>
            <a:r>
              <a:rPr lang="tr-TR" sz="1600" dirty="0" err="1"/>
              <a:t>master</a:t>
            </a:r>
            <a:r>
              <a:rPr lang="tr-TR" sz="1600" dirty="0"/>
              <a:t> komutunu çalıştırın.</a:t>
            </a:r>
          </a:p>
          <a:p>
            <a:pPr marL="857250" lvl="1" indent="-457200">
              <a:buNone/>
            </a:pPr>
            <a:endParaRPr lang="tr-TR" sz="1600" dirty="0"/>
          </a:p>
          <a:p>
            <a:pPr marL="857250" lvl="1" indent="-457200">
              <a:buNone/>
            </a:pPr>
            <a:r>
              <a:rPr lang="tr-T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NOT:  Projeyi oluşturduktan sonra </a:t>
            </a:r>
            <a:r>
              <a:rPr lang="tr-TR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master</a:t>
            </a:r>
            <a:r>
              <a:rPr lang="tr-T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dalını sabit bırakıp </a:t>
            </a:r>
            <a:r>
              <a:rPr lang="tr-TR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masterın</a:t>
            </a:r>
            <a:r>
              <a:rPr lang="tr-T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devamında </a:t>
            </a:r>
            <a:r>
              <a:rPr lang="tr-TR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develop,next</a:t>
            </a:r>
            <a:r>
              <a:rPr lang="tr-T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gibi başka bir ana dal oluşturup onun üzerinde işlem yapmak tavsiye edilir.</a:t>
            </a:r>
          </a:p>
          <a:p>
            <a:pPr marL="857250" lvl="1" indent="-457200">
              <a:buNone/>
            </a:pPr>
            <a:r>
              <a:rPr lang="tr-T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NOT2: Projeyi klonlayacak kullanıcıların kendi adlarıyla yeni dallar açıp bu dallardan </a:t>
            </a:r>
            <a:r>
              <a:rPr lang="tr-TR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pull</a:t>
            </a:r>
            <a:r>
              <a:rPr lang="tr-T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tr-TR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push</a:t>
            </a:r>
            <a:r>
              <a:rPr lang="tr-T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işlemleri yapması önerilir. Kararlı olmayan kodları ana daldan uzak tutunuz.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END</a:t>
            </a:r>
            <a:endParaRPr lang="tr-TR" sz="40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Bu </a:t>
            </a:r>
            <a:r>
              <a:rPr lang="en-US" sz="2000" dirty="0" err="1"/>
              <a:t>sunumdaki</a:t>
            </a:r>
            <a:r>
              <a:rPr lang="en-US" sz="2000" dirty="0"/>
              <a:t> </a:t>
            </a:r>
            <a:r>
              <a:rPr lang="en-US" sz="2000" dirty="0" err="1"/>
              <a:t>bilgiler</a:t>
            </a:r>
            <a:r>
              <a:rPr lang="en-US" sz="2000" dirty="0"/>
              <a:t> </a:t>
            </a:r>
            <a:r>
              <a:rPr lang="en-US" sz="2000" dirty="0" err="1"/>
              <a:t>aşağıdaki</a:t>
            </a:r>
            <a:r>
              <a:rPr lang="en-US" sz="2000" dirty="0"/>
              <a:t> </a:t>
            </a:r>
            <a:r>
              <a:rPr lang="en-US" sz="2000" dirty="0" err="1"/>
              <a:t>kaynaklardan</a:t>
            </a:r>
            <a:r>
              <a:rPr lang="en-US" sz="2000" dirty="0"/>
              <a:t> </a:t>
            </a:r>
            <a:r>
              <a:rPr lang="en-US" sz="2000" dirty="0" err="1"/>
              <a:t>alınmıştır</a:t>
            </a:r>
            <a:r>
              <a:rPr lang="en-US" sz="2000" dirty="0"/>
              <a:t>.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fazla</a:t>
            </a:r>
            <a:r>
              <a:rPr lang="en-US" sz="2000" dirty="0"/>
              <a:t> </a:t>
            </a:r>
            <a:r>
              <a:rPr lang="en-US" sz="2000" dirty="0" err="1"/>
              <a:t>bilgi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hlinkClick r:id="rId2"/>
              </a:rPr>
              <a:t>https://git-scm.com/book/en/v2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ProGit</a:t>
            </a:r>
            <a:r>
              <a:rPr lang="en-US" sz="2000" dirty="0"/>
              <a:t> 2</a:t>
            </a:r>
            <a:r>
              <a:rPr lang="en-US" sz="2000" baseline="30000" dirty="0"/>
              <a:t>nd</a:t>
            </a:r>
            <a:r>
              <a:rPr lang="en-US" sz="2000" dirty="0"/>
              <a:t> Edition, </a:t>
            </a:r>
            <a:r>
              <a:rPr lang="en-US" sz="2000" dirty="0" err="1"/>
              <a:t>Apress</a:t>
            </a:r>
            <a:r>
              <a:rPr lang="en-US" sz="2000" dirty="0"/>
              <a:t> by Scott Chacon &amp; Ben Straub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GIT </a:t>
            </a:r>
            <a:r>
              <a:rPr lang="tr-TR" sz="4000" dirty="0" err="1"/>
              <a:t>Nedit</a:t>
            </a:r>
            <a:r>
              <a:rPr lang="tr-TR" sz="4000" dirty="0"/>
              <a:t>?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340768"/>
            <a:ext cx="28956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Metin kutusu"/>
          <p:cNvSpPr txBox="1"/>
          <p:nvPr/>
        </p:nvSpPr>
        <p:spPr>
          <a:xfrm>
            <a:off x="695629" y="5019611"/>
            <a:ext cx="8480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/>
              <a:t>GIT → </a:t>
            </a:r>
            <a:r>
              <a:rPr lang="tr-TR" dirty="0" err="1"/>
              <a:t>Get</a:t>
            </a:r>
            <a:r>
              <a:rPr lang="tr-TR" dirty="0"/>
              <a:t> in </a:t>
            </a:r>
            <a:r>
              <a:rPr lang="tr-TR" dirty="0" err="1"/>
              <a:t>Touch</a:t>
            </a:r>
            <a:endParaRPr lang="tr-TR" dirty="0"/>
          </a:p>
          <a:p>
            <a:pPr>
              <a:buFont typeface="Arial" pitchFamily="34" charset="0"/>
              <a:buChar char="•"/>
            </a:pPr>
            <a:r>
              <a:rPr lang="tr-TR" dirty="0"/>
              <a:t>Git kullanıcılarına ortak dokümanlar üzerinde uzak merkezlerden ortak </a:t>
            </a:r>
          </a:p>
          <a:p>
            <a:r>
              <a:rPr lang="tr-TR" dirty="0"/>
              <a:t>çalışabilme imkanı sunan bir çeşit DSKS (Dağınık Sürüm Kontrol Sitemi)’</a:t>
            </a:r>
            <a:r>
              <a:rPr lang="tr-TR" dirty="0" err="1"/>
              <a:t>dir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GIT Aşamaları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827700" y="1484784"/>
            <a:ext cx="6711654" cy="4896543"/>
          </a:xfrm>
        </p:spPr>
        <p:txBody>
          <a:bodyPr>
            <a:normAutofit fontScale="77500" lnSpcReduction="20000"/>
          </a:bodyPr>
          <a:lstStyle/>
          <a:p>
            <a:r>
              <a:rPr lang="tr-TR" sz="2200" dirty="0"/>
              <a:t>Git veriyi projenin zaman içindeki bellek kopyaları olarak depolar.</a:t>
            </a:r>
          </a:p>
          <a:p>
            <a:endParaRPr lang="tr-TR" sz="2200" dirty="0"/>
          </a:p>
          <a:p>
            <a:r>
              <a:rPr lang="tr-TR" sz="2200" dirty="0"/>
              <a:t>Sınama toplamı (SHA-1) adı verilen sistemle bu kopyalara yerel bellekte referanslar oluşturur.</a:t>
            </a:r>
          </a:p>
          <a:p>
            <a:endParaRPr lang="tr-TR" sz="2200" dirty="0"/>
          </a:p>
          <a:p>
            <a:r>
              <a:rPr lang="tr-TR" sz="2200" dirty="0"/>
              <a:t>SHA-1, 40 karakterden oluşan 16’lık sayı sisteminde yazılmış dosya ve klasör düzenini temel alan özettir.</a:t>
            </a:r>
          </a:p>
          <a:p>
            <a:pPr marL="742950" lvl="2" indent="-342900">
              <a:buNone/>
            </a:pPr>
            <a:r>
              <a:rPr lang="tr-TR" sz="1600" dirty="0"/>
              <a:t>	</a:t>
            </a:r>
            <a:r>
              <a:rPr lang="en-US" dirty="0" err="1"/>
              <a:t>Örn</a:t>
            </a:r>
            <a:r>
              <a:rPr lang="tr-TR" sz="1600" dirty="0"/>
              <a:t>:</a:t>
            </a:r>
            <a:r>
              <a:rPr lang="tr-TR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24b9da6552252987aa493b52f8696cd6d3b00373</a:t>
            </a:r>
          </a:p>
          <a:p>
            <a:pPr marL="742950" lvl="2" indent="-342900">
              <a:buNone/>
            </a:pPr>
            <a:endParaRPr lang="tr-TR" sz="1600" dirty="0">
              <a:solidFill>
                <a:srgbClr val="FF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tr-TR" sz="2200" dirty="0" err="1"/>
              <a:t>Git’te</a:t>
            </a:r>
            <a:r>
              <a:rPr lang="tr-TR" sz="2200" dirty="0"/>
              <a:t> dosyalarınızın içinde bulunabileceği 3 aşama vardır.</a:t>
            </a:r>
          </a:p>
          <a:p>
            <a:pPr marL="742950" lvl="2" indent="-342900">
              <a:buNone/>
            </a:pPr>
            <a:r>
              <a:rPr lang="tr-TR" sz="1600" dirty="0"/>
              <a:t>	- </a:t>
            </a:r>
            <a:r>
              <a:rPr lang="tr-TR" sz="1700" dirty="0"/>
              <a:t>Kaydedilmiş : SHA-1 özeti oluşturulmuş, veri güvenle kaydedilmiş.</a:t>
            </a:r>
          </a:p>
          <a:p>
            <a:pPr marL="742950" lvl="2" indent="-342900">
              <a:buNone/>
            </a:pPr>
            <a:r>
              <a:rPr lang="tr-TR" sz="1700" dirty="0"/>
              <a:t>	- Hazırlanmış: Değiştirilmiş dosya bir sonraki kayıt için işaretlenmiş.</a:t>
            </a:r>
          </a:p>
          <a:p>
            <a:pPr marL="742950" lvl="2" indent="-342900">
              <a:buNone/>
            </a:pPr>
            <a:r>
              <a:rPr lang="tr-TR" sz="1700" dirty="0"/>
              <a:t>	- Değiştirilmiş : Dosya içeriği değiştirilmiş ama henüz kaydedilmemiş ve ya kayıt için hazırlandıktan sonra üzerinde tekrar oynama yapılmış.</a:t>
            </a:r>
          </a:p>
          <a:p>
            <a:pPr marL="742950" lvl="2" indent="-342900">
              <a:buNone/>
            </a:pPr>
            <a:r>
              <a:rPr lang="tr-TR" sz="1700" dirty="0"/>
              <a:t>	</a:t>
            </a:r>
          </a:p>
          <a:p>
            <a:pPr marL="742950" lvl="2" indent="-342900">
              <a:buNone/>
            </a:pPr>
            <a:r>
              <a:rPr lang="tr-TR" sz="1600" dirty="0"/>
              <a:t>	</a:t>
            </a:r>
            <a:endParaRPr lang="tr-TR" sz="2200" dirty="0"/>
          </a:p>
          <a:p>
            <a:endParaRPr lang="tr-TR" sz="2200" dirty="0"/>
          </a:p>
          <a:p>
            <a:pPr lvl="1">
              <a:buNone/>
            </a:pPr>
            <a:endParaRPr lang="tr-TR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GIT Aşamaları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96752"/>
            <a:ext cx="376650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Metin kutusu"/>
          <p:cNvSpPr txBox="1"/>
          <p:nvPr/>
        </p:nvSpPr>
        <p:spPr>
          <a:xfrm>
            <a:off x="683568" y="4797152"/>
            <a:ext cx="78840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Git işleyişi temelde şöyledir: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Çalışma klasörünüzdeki dosyalar üzerinde değişiklik yaparsınız.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Dosyaları bellek kopyalarını hazırlık alanına ekleyerek hazırlarsınız.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Dosyaların hazırlık alanındaki hallerini alıp oradaki bellek kopyasını kalıcı olarak</a:t>
            </a:r>
          </a:p>
          <a:p>
            <a:pPr marL="342900" indent="-342900"/>
            <a:r>
              <a:rPr lang="tr-TR" dirty="0"/>
              <a:t>Git klasörüne depolayan bir kayıt işlemi yaparsınız.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GIT Kurulumu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r-TR" sz="2000" dirty="0"/>
              <a:t>	</a:t>
            </a:r>
            <a:r>
              <a:rPr lang="tr-TR" sz="2000" dirty="0" err="1"/>
              <a:t>Git’i</a:t>
            </a:r>
            <a:r>
              <a:rPr lang="tr-TR" sz="2000" dirty="0"/>
              <a:t> </a:t>
            </a:r>
            <a:r>
              <a:rPr lang="tr-TR" sz="2000" dirty="0" err="1"/>
              <a:t>Eclipse</a:t>
            </a:r>
            <a:r>
              <a:rPr lang="tr-TR" sz="2000" dirty="0"/>
              <a:t> gibi sistemler üzerinden </a:t>
            </a:r>
            <a:r>
              <a:rPr lang="tr-TR" sz="2000" dirty="0" err="1"/>
              <a:t>eGit</a:t>
            </a:r>
            <a:r>
              <a:rPr lang="tr-TR" sz="2000" dirty="0"/>
              <a:t> </a:t>
            </a:r>
            <a:r>
              <a:rPr lang="tr-TR" sz="2000" dirty="0" err="1"/>
              <a:t>plugini</a:t>
            </a:r>
            <a:r>
              <a:rPr lang="tr-TR" sz="2000" dirty="0"/>
              <a:t> kurarak kullanabileceğiniz gibi komut satırından doğrudan da kullanabilirsiniz. (Komut satırı daha esnektir, önerilir.)</a:t>
            </a:r>
          </a:p>
          <a:p>
            <a:r>
              <a:rPr lang="tr-TR" sz="2000" dirty="0"/>
              <a:t>Linux Kurulumu (</a:t>
            </a:r>
            <a:r>
              <a:rPr lang="tr-TR" sz="2000" dirty="0" err="1"/>
              <a:t>Ubuntu</a:t>
            </a:r>
            <a:r>
              <a:rPr lang="tr-TR" sz="2000" dirty="0"/>
              <a:t>): </a:t>
            </a:r>
          </a:p>
          <a:p>
            <a:pPr>
              <a:buNone/>
            </a:pPr>
            <a:r>
              <a:rPr lang="tr-TR" sz="2000" dirty="0"/>
              <a:t>	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apt-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get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install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git</a:t>
            </a:r>
          </a:p>
          <a:p>
            <a:r>
              <a:rPr lang="tr-TR" sz="2000" dirty="0"/>
              <a:t>Mac OS Kurulumu :	</a:t>
            </a:r>
          </a:p>
          <a:p>
            <a:pPr lvl="2">
              <a:buNone/>
            </a:pPr>
            <a:r>
              <a:rPr lang="tr-TR" sz="1600" dirty="0" err="1"/>
              <a:t>SourceForge</a:t>
            </a:r>
            <a:r>
              <a:rPr lang="tr-TR" sz="1600" dirty="0"/>
              <a:t> sayfasından indirebileceğiniz görsel Git yükleyicisini kullanmaktır.</a:t>
            </a:r>
          </a:p>
          <a:p>
            <a:pPr>
              <a:buNone/>
            </a:pPr>
            <a:r>
              <a:rPr lang="tr-TR" sz="1600" dirty="0"/>
              <a:t>	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http://sourceforge.net/projects/git-osx-installer/ </a:t>
            </a:r>
          </a:p>
          <a:p>
            <a:pPr lvl="2">
              <a:buNone/>
            </a:pPr>
            <a:r>
              <a:rPr lang="tr-TR" sz="1600" dirty="0"/>
              <a:t>Diğer başlıca yol, </a:t>
            </a:r>
            <a:r>
              <a:rPr lang="tr-TR" sz="1600" dirty="0" err="1"/>
              <a:t>Git'i</a:t>
            </a:r>
            <a:r>
              <a:rPr lang="tr-TR" sz="1600" dirty="0"/>
              <a:t> </a:t>
            </a:r>
            <a:r>
              <a:rPr lang="tr-TR" sz="1600" dirty="0" err="1"/>
              <a:t>MacPorts</a:t>
            </a:r>
            <a:r>
              <a:rPr lang="tr-TR" sz="1600" dirty="0"/>
              <a:t> (http://www.</a:t>
            </a:r>
            <a:r>
              <a:rPr lang="tr-TR" sz="1600" dirty="0" err="1"/>
              <a:t>macports</a:t>
            </a:r>
            <a:r>
              <a:rPr lang="tr-TR" sz="1600" dirty="0"/>
              <a:t>.org) vasıtasıyla kurmaktır.</a:t>
            </a:r>
          </a:p>
          <a:p>
            <a:pPr lvl="2">
              <a:buNone/>
            </a:pPr>
            <a:r>
              <a:rPr lang="tr-TR" sz="1600" dirty="0" err="1"/>
              <a:t>MacPorts</a:t>
            </a:r>
            <a:r>
              <a:rPr lang="tr-TR" sz="1600" dirty="0"/>
              <a:t> halihazırda kurulu bulunuyorsa </a:t>
            </a:r>
            <a:r>
              <a:rPr lang="tr-TR" sz="1600" dirty="0" err="1"/>
              <a:t>Git'i</a:t>
            </a:r>
            <a:r>
              <a:rPr lang="tr-TR" sz="1600" dirty="0"/>
              <a:t> şu komutla kurabilirsiniz:</a:t>
            </a:r>
          </a:p>
          <a:p>
            <a:pPr lvl="2">
              <a:buNone/>
            </a:pP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sudo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port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install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git-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core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+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svn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+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doc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+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bash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_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completion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+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gitweb</a:t>
            </a:r>
            <a:endParaRPr lang="tr-TR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tr-TR" sz="2000" dirty="0"/>
              <a:t>Windows Kurulumu</a:t>
            </a:r>
          </a:p>
          <a:p>
            <a:pPr>
              <a:buNone/>
            </a:pPr>
            <a:r>
              <a:rPr lang="tr-TR" sz="2000" dirty="0"/>
              <a:t>		</a:t>
            </a:r>
            <a:r>
              <a:rPr lang="tr-TR" sz="1600" dirty="0"/>
              <a:t>Çalıştırılabilir kurulum dosyasını </a:t>
            </a:r>
            <a:r>
              <a:rPr lang="tr-TR" sz="1600" dirty="0" err="1"/>
              <a:t>GitHub</a:t>
            </a:r>
            <a:r>
              <a:rPr lang="tr-TR" sz="1600" dirty="0"/>
              <a:t> sayfasından indirip çalıştırmanız yeterli:</a:t>
            </a:r>
          </a:p>
          <a:p>
            <a:pPr>
              <a:buNone/>
            </a:pPr>
            <a:r>
              <a:rPr lang="tr-TR" sz="1600" dirty="0"/>
              <a:t>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http://msysgit.github.com/</a:t>
            </a:r>
          </a:p>
          <a:p>
            <a:pPr lvl="2">
              <a:buNone/>
            </a:pPr>
            <a:endParaRPr lang="tr-TR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GIT Başlangıç Ayarları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827700" y="1700809"/>
            <a:ext cx="6711654" cy="4547598"/>
          </a:xfrm>
        </p:spPr>
        <p:txBody>
          <a:bodyPr>
            <a:normAutofit fontScale="92500" lnSpcReduction="20000"/>
          </a:bodyPr>
          <a:lstStyle/>
          <a:p>
            <a:r>
              <a:rPr lang="tr-TR" sz="2000" dirty="0"/>
              <a:t>Kullanıcı adı ve e-posta adresi:</a:t>
            </a:r>
            <a:endParaRPr lang="en-US" sz="2000" dirty="0"/>
          </a:p>
          <a:p>
            <a:pPr marL="457207" lvl="1" indent="0">
              <a:buNone/>
            </a:pP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--global  user.name   “Ad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Soyad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457207" lvl="1" indent="0">
              <a:buNone/>
            </a:pP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--global 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user.email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  <a:hlinkClick r:id="rId2"/>
              </a:rPr>
              <a:t>adSoyad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/>
              </a:rPr>
              <a:t>@.multitek.com.tr</a:t>
            </a:r>
            <a:endParaRPr lang="tr-TR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tr-TR" sz="2000" dirty="0"/>
              <a:t>Editörünüz:</a:t>
            </a:r>
          </a:p>
          <a:p>
            <a:pPr>
              <a:buNone/>
            </a:pPr>
            <a:r>
              <a:rPr lang="tr-TR" sz="2000" dirty="0"/>
              <a:t>	</a:t>
            </a:r>
            <a:r>
              <a:rPr lang="tr-TR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--global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core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editor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vim </a:t>
            </a:r>
            <a:r>
              <a:rPr lang="tr-TR" sz="1600" dirty="0"/>
              <a:t>(isteğe bağlı değiştirilebilir.)</a:t>
            </a:r>
          </a:p>
          <a:p>
            <a:r>
              <a:rPr lang="tr-TR" sz="2000" dirty="0"/>
              <a:t>Dosya karşılaştırma aracınız:</a:t>
            </a:r>
          </a:p>
          <a:p>
            <a:pPr>
              <a:buNone/>
            </a:pPr>
            <a:r>
              <a:rPr lang="tr-TR" sz="2000" dirty="0"/>
              <a:t>	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--global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merge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tool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vimdiff</a:t>
            </a:r>
            <a:endParaRPr lang="tr-TR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tr-TR" sz="2000" dirty="0"/>
              <a:t>Ayarlarınızı gözden geçirmek için:</a:t>
            </a:r>
          </a:p>
          <a:p>
            <a:pPr lvl="2">
              <a:buNone/>
            </a:pP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--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list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>
              <a:buNone/>
            </a:pP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{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ayarAdı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pPr lvl="2">
              <a:buNone/>
            </a:pPr>
            <a:endParaRPr lang="tr-TR" sz="1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sz="1600" dirty="0"/>
              <a:t>Not: Ayarlarınızı yapmak için </a:t>
            </a:r>
            <a:r>
              <a:rPr lang="tr-TR" sz="1600" dirty="0" err="1"/>
              <a:t>Git’e</a:t>
            </a:r>
            <a:r>
              <a:rPr lang="tr-TR" sz="1600" dirty="0"/>
              <a:t> göndereceğiniz projelerin olduğu dizine komut satırı yardımıyla gelebilirsiniz. Komut satırında </a:t>
            </a:r>
            <a:r>
              <a:rPr lang="tr-TR" sz="1600" dirty="0" err="1"/>
              <a:t>Bash</a:t>
            </a:r>
            <a:r>
              <a:rPr lang="tr-TR" sz="1600" dirty="0"/>
              <a:t> </a:t>
            </a:r>
            <a:r>
              <a:rPr lang="tr-TR" sz="1600" dirty="0" err="1"/>
              <a:t>Shell</a:t>
            </a:r>
            <a:r>
              <a:rPr lang="tr-TR" sz="1600" dirty="0"/>
              <a:t> kullanılıyor.  Yardım için    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help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&lt;komut&gt; </a:t>
            </a:r>
            <a:r>
              <a:rPr lang="tr-TR" sz="1600" dirty="0"/>
              <a:t>komutunu kullanabilirsiniz.</a:t>
            </a:r>
            <a:endParaRPr lang="tr-TR" sz="1600" dirty="0">
              <a:solidFill>
                <a:srgbClr val="FF0000"/>
              </a:solidFill>
            </a:endParaRPr>
          </a:p>
          <a:p>
            <a:pPr lvl="2">
              <a:buNone/>
            </a:pPr>
            <a:endParaRPr lang="tr-TR" sz="1600" dirty="0">
              <a:solidFill>
                <a:srgbClr val="FF0000"/>
              </a:solidFill>
            </a:endParaRPr>
          </a:p>
          <a:p>
            <a:pPr lvl="2">
              <a:buNone/>
            </a:pPr>
            <a:endParaRPr lang="tr-TR" sz="1600" dirty="0">
              <a:solidFill>
                <a:srgbClr val="FF0000"/>
              </a:solidFill>
            </a:endParaRPr>
          </a:p>
          <a:p>
            <a:pPr lvl="2">
              <a:buNone/>
            </a:pPr>
            <a:endParaRPr lang="tr-TR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GIT Temelleri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Autofit/>
          </a:bodyPr>
          <a:lstStyle/>
          <a:p>
            <a:r>
              <a:rPr lang="tr-TR" sz="1600" dirty="0" err="1"/>
              <a:t>Varolan</a:t>
            </a:r>
            <a:r>
              <a:rPr lang="tr-TR" sz="1600" dirty="0"/>
              <a:t> Klasörde Yazılım Havuzu Oluşturmak</a:t>
            </a:r>
          </a:p>
          <a:p>
            <a:pPr>
              <a:buNone/>
            </a:pPr>
            <a:r>
              <a:rPr lang="tr-TR" sz="1300" dirty="0"/>
              <a:t>	</a:t>
            </a:r>
            <a:r>
              <a:rPr lang="tr-T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tr-TR" sz="1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3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init</a:t>
            </a:r>
            <a:r>
              <a:rPr lang="tr-TR" sz="1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tr-TR" sz="1300" dirty="0"/>
              <a:t>→ Git iskeletini içeren .git adında bir klasör oluşturur.</a:t>
            </a:r>
          </a:p>
          <a:p>
            <a:r>
              <a:rPr lang="tr-TR" sz="1600" dirty="0"/>
              <a:t>Var Olan Bir Yazılım Havuzunun Klonlamak  </a:t>
            </a:r>
          </a:p>
          <a:p>
            <a:pPr>
              <a:buNone/>
            </a:pPr>
            <a:r>
              <a:rPr lang="tr-T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$g</a:t>
            </a:r>
            <a:r>
              <a:rPr lang="tr-TR" sz="1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it </a:t>
            </a:r>
            <a:r>
              <a:rPr lang="tr-TR" sz="13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clone</a:t>
            </a:r>
            <a:r>
              <a:rPr lang="tr-TR" sz="1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[</a:t>
            </a:r>
            <a:r>
              <a:rPr lang="tr-TR" sz="13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url</a:t>
            </a:r>
            <a:r>
              <a:rPr lang="tr-TR" sz="1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] [yeni-klasör-adı]</a:t>
            </a:r>
            <a:r>
              <a:rPr lang="tr-TR" sz="1300" dirty="0"/>
              <a:t> komutu kullanılır.</a:t>
            </a:r>
            <a:endParaRPr lang="tr-TR" sz="13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sz="1300" dirty="0">
                <a:solidFill>
                  <a:srgbClr val="FF0000"/>
                </a:solidFill>
              </a:rPr>
              <a:t>	</a:t>
            </a:r>
            <a:r>
              <a:rPr lang="tr-TR" sz="1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$ git </a:t>
            </a:r>
            <a:r>
              <a:rPr lang="tr-TR" sz="13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clone</a:t>
            </a:r>
            <a:r>
              <a:rPr lang="tr-TR" sz="1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git://</a:t>
            </a:r>
            <a:r>
              <a:rPr lang="tr-TR" sz="13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github</a:t>
            </a:r>
            <a:r>
              <a:rPr lang="tr-TR" sz="1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.com/</a:t>
            </a:r>
            <a:r>
              <a:rPr lang="tr-TR" sz="13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schacon</a:t>
            </a:r>
            <a:r>
              <a:rPr lang="tr-TR" sz="1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tr-TR" sz="13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grit</a:t>
            </a:r>
            <a:r>
              <a:rPr lang="tr-TR" sz="1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.git   </a:t>
            </a:r>
            <a:r>
              <a:rPr lang="tr-TR" sz="13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yeniKlasörAdı</a:t>
            </a:r>
            <a:endParaRPr lang="tr-TR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tr-TR" sz="1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    $ git </a:t>
            </a:r>
            <a:r>
              <a:rPr lang="tr-TR" sz="13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clone</a:t>
            </a:r>
            <a:r>
              <a:rPr lang="tr-TR" sz="1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tr-TR" sz="13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kullanıcıAdı</a:t>
            </a:r>
            <a:r>
              <a:rPr lang="tr-TR" sz="1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@10.0.0.141:</a:t>
            </a:r>
            <a:r>
              <a:rPr lang="tr-TR" sz="13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gitrepo</a:t>
            </a:r>
            <a:r>
              <a:rPr lang="tr-TR" sz="1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tr-TR" sz="13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projeAdı</a:t>
            </a:r>
            <a:endParaRPr lang="tr-TR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tr-TR" sz="1600" dirty="0"/>
              <a:t>Dosyaların Durumlarını Kontrol Etmek</a:t>
            </a:r>
          </a:p>
          <a:p>
            <a:pPr>
              <a:buNone/>
            </a:pPr>
            <a:r>
              <a:rPr lang="tr-TR" sz="1200" dirty="0">
                <a:solidFill>
                  <a:srgbClr val="FF0000"/>
                </a:solidFill>
              </a:rPr>
              <a:t>	</a:t>
            </a:r>
            <a:r>
              <a:rPr lang="tr-T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tr-TR" sz="1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3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status</a:t>
            </a:r>
            <a:r>
              <a:rPr lang="tr-TR" sz="1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</a:t>
            </a:r>
            <a:r>
              <a:rPr lang="tr-TR" sz="1300" dirty="0"/>
              <a:t>→ Dosyaların statüsünü gösterir. İzlemeye alınmamış dosyalar  “</a:t>
            </a:r>
            <a:r>
              <a:rPr lang="tr-TR" sz="1300" dirty="0" err="1"/>
              <a:t>Untracked</a:t>
            </a:r>
            <a:r>
              <a:rPr lang="tr-TR" sz="1300" dirty="0"/>
              <a:t> </a:t>
            </a:r>
            <a:r>
              <a:rPr lang="tr-TR" sz="1300" dirty="0" err="1"/>
              <a:t>Files</a:t>
            </a:r>
            <a:r>
              <a:rPr lang="tr-TR" sz="1300" dirty="0"/>
              <a:t>” başlığı altında listelenir. Kayıt için hazırlanmış dosyalar “</a:t>
            </a:r>
            <a:r>
              <a:rPr lang="tr-TR" sz="1300" dirty="0" err="1"/>
              <a:t>Changes</a:t>
            </a:r>
            <a:r>
              <a:rPr lang="tr-TR" sz="1300" dirty="0"/>
              <a:t> </a:t>
            </a:r>
            <a:r>
              <a:rPr lang="tr-TR" sz="1300" dirty="0" err="1"/>
              <a:t>to</a:t>
            </a:r>
            <a:r>
              <a:rPr lang="tr-TR" sz="1300" dirty="0"/>
              <a:t> be </a:t>
            </a:r>
            <a:r>
              <a:rPr lang="tr-TR" sz="1300" dirty="0" err="1"/>
              <a:t>commited</a:t>
            </a:r>
            <a:r>
              <a:rPr lang="tr-TR" sz="1300" dirty="0"/>
              <a:t>” başlığı altında listelenir. Daha önce izlenmeye alışmış ancak daha sonra içeriği değiştirilmiş dosyalar </a:t>
            </a:r>
            <a:r>
              <a:rPr lang="en-US" sz="1300" dirty="0"/>
              <a:t>“Changes not staged for commit”</a:t>
            </a:r>
            <a:r>
              <a:rPr lang="tr-TR" sz="1300" dirty="0"/>
              <a:t> başlığı altında listelenir. Bu dosyalar da </a:t>
            </a:r>
            <a:r>
              <a:rPr lang="tr-TR" sz="1300" dirty="0" err="1"/>
              <a:t>add</a:t>
            </a:r>
            <a:r>
              <a:rPr lang="tr-TR" sz="1300" dirty="0"/>
              <a:t> komutuyla tekrar hazırlanmalıdır. –s opsiyonu sıralı gösterir. </a:t>
            </a:r>
            <a:endParaRPr lang="tr-TR" sz="13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sz="1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$ git </a:t>
            </a:r>
            <a:r>
              <a:rPr lang="tr-TR" sz="13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add</a:t>
            </a:r>
            <a:r>
              <a:rPr lang="tr-TR" sz="1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{</a:t>
            </a:r>
            <a:r>
              <a:rPr lang="tr-TR" sz="13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dosyaAdı</a:t>
            </a:r>
            <a:r>
              <a:rPr lang="tr-TR" sz="1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r>
              <a:rPr lang="tr-TR" sz="1300" dirty="0">
                <a:solidFill>
                  <a:srgbClr val="FF0000"/>
                </a:solidFill>
              </a:rPr>
              <a:t>    </a:t>
            </a:r>
            <a:r>
              <a:rPr lang="tr-TR" sz="1300" dirty="0"/>
              <a:t>→ Seçilen dosya takibe alınır, kayıt için hazırlanır. Tekrarlamalı </a:t>
            </a:r>
            <a:r>
              <a:rPr lang="tr-TR" sz="1300" dirty="0" err="1"/>
              <a:t>çalılşır</a:t>
            </a:r>
            <a:r>
              <a:rPr lang="tr-TR" sz="1300" dirty="0"/>
              <a:t>, çok amaçlı bir komuttur;  bir dosyayı izlemeye almak için, kayda hazırlamak için, ya da birleştirme uyuşmazlıklarının çözüldüğünü işaretlemek gibi başka amaçlarla kullanılır</a:t>
            </a:r>
            <a:r>
              <a:rPr lang="tr-TR" sz="1300" dirty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tr-TR" sz="1300" dirty="0">
                <a:solidFill>
                  <a:srgbClr val="FF0000"/>
                </a:solidFill>
              </a:rPr>
              <a:t>	</a:t>
            </a:r>
            <a:r>
              <a:rPr lang="tr-TR" sz="1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$ git </a:t>
            </a:r>
            <a:r>
              <a:rPr lang="tr-TR" sz="13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commit</a:t>
            </a:r>
            <a:r>
              <a:rPr lang="tr-TR" sz="1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–m “projede …. değişti.”</a:t>
            </a:r>
            <a:r>
              <a:rPr lang="tr-TR" sz="1300" dirty="0"/>
              <a:t> → Dosyaları kaydeder. SHA-1 özeti oluşturur. – m mesaj opsiyonudur.  -v seçeneğiyle de kullanabilirsiniz. Bu seçenek kaydetmekte olduğunuz değişikliğin içeriğini de (</a:t>
            </a:r>
            <a:r>
              <a:rPr lang="tr-TR" sz="1300" i="1" dirty="0" err="1"/>
              <a:t>diff</a:t>
            </a:r>
            <a:r>
              <a:rPr lang="tr-TR" sz="1300" dirty="0"/>
              <a:t>) editörde gösterecektir. git </a:t>
            </a:r>
            <a:r>
              <a:rPr lang="tr-TR" sz="1300" dirty="0" err="1"/>
              <a:t>commit</a:t>
            </a:r>
            <a:r>
              <a:rPr lang="tr-TR" sz="1300" dirty="0"/>
              <a:t> komutunu -a seçeneğiyle kullanırsanız, Git, halihazırda izlenmekte olan bütün dosyaları otomatik olarak kayda hazırlayıp, git </a:t>
            </a:r>
            <a:r>
              <a:rPr lang="tr-TR" sz="1300" dirty="0" err="1"/>
              <a:t>add</a:t>
            </a:r>
            <a:r>
              <a:rPr lang="tr-TR" sz="1300" dirty="0"/>
              <a:t> aşamasını atlamanızı sağlar.</a:t>
            </a:r>
            <a:endParaRPr lang="tr-TR" sz="1300" dirty="0">
              <a:solidFill>
                <a:srgbClr val="FF0000"/>
              </a:solidFill>
            </a:endParaRPr>
          </a:p>
          <a:p>
            <a:pPr>
              <a:buNone/>
            </a:pPr>
            <a:endParaRPr lang="tr-TR" sz="1700" dirty="0">
              <a:solidFill>
                <a:srgbClr val="FF0000"/>
              </a:solidFill>
            </a:endParaRPr>
          </a:p>
          <a:p>
            <a:pPr>
              <a:buNone/>
            </a:pPr>
            <a:endParaRPr lang="tr-TR" sz="2000" dirty="0"/>
          </a:p>
          <a:p>
            <a:pPr>
              <a:buNone/>
            </a:pPr>
            <a:r>
              <a:rPr lang="tr-TR" sz="1600" dirty="0">
                <a:solidFill>
                  <a:srgbClr val="FF0000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GIT Temelleri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827700" y="1556793"/>
            <a:ext cx="6711654" cy="4691614"/>
          </a:xfrm>
        </p:spPr>
        <p:txBody>
          <a:bodyPr>
            <a:normAutofit fontScale="85000" lnSpcReduction="20000"/>
          </a:bodyPr>
          <a:lstStyle/>
          <a:p>
            <a:r>
              <a:rPr lang="tr-TR" sz="2000" dirty="0"/>
              <a:t>Dosyaları Görmezden Gelmek</a:t>
            </a:r>
          </a:p>
          <a:p>
            <a:pPr>
              <a:buNone/>
            </a:pPr>
            <a:r>
              <a:rPr lang="tr-TR" sz="1600" dirty="0">
                <a:solidFill>
                  <a:srgbClr val="FF0000"/>
                </a:solidFill>
              </a:rPr>
              <a:t>	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.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gitignore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600" dirty="0"/>
              <a:t>→  .</a:t>
            </a:r>
            <a:r>
              <a:rPr lang="tr-TR" sz="1600" dirty="0" err="1"/>
              <a:t>gitignore</a:t>
            </a:r>
            <a:r>
              <a:rPr lang="tr-TR" sz="1600" dirty="0"/>
              <a:t> dosyası oluşturmak yazılım havuzunuzda istemeyeceğiniz dosyaları yanlışlıkla kaydetmenize engel olur.  (</a:t>
            </a:r>
            <a:r>
              <a:rPr lang="tr-TR" sz="1600" dirty="0" err="1"/>
              <a:t>Bkz</a:t>
            </a:r>
            <a:r>
              <a:rPr lang="tr-TR" sz="1600" dirty="0"/>
              <a:t>: notlar)</a:t>
            </a:r>
          </a:p>
          <a:p>
            <a:pPr>
              <a:buNone/>
            </a:pPr>
            <a:r>
              <a:rPr lang="tr-TR" sz="1600" dirty="0">
                <a:solidFill>
                  <a:srgbClr val="FF0000"/>
                </a:solidFill>
              </a:rPr>
              <a:t>	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*.[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oa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]</a:t>
            </a:r>
            <a:endParaRPr lang="tr-TR" sz="1600" dirty="0"/>
          </a:p>
          <a:p>
            <a:r>
              <a:rPr lang="tr-TR" sz="2000" dirty="0"/>
              <a:t>Kayda Hazırlanmış ve Hazırlanmamış Değişiklikleri Görüntülemek</a:t>
            </a:r>
          </a:p>
          <a:p>
            <a:pPr>
              <a:buNone/>
            </a:pPr>
            <a:r>
              <a:rPr lang="tr-TR" sz="1600" dirty="0">
                <a:solidFill>
                  <a:srgbClr val="FF0000"/>
                </a:solidFill>
              </a:rPr>
              <a:t>	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diff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600" dirty="0"/>
              <a:t>→ Olduğu gibi yamayı gösterir.  --</a:t>
            </a:r>
            <a:r>
              <a:rPr lang="tr-TR" sz="1600" dirty="0" err="1"/>
              <a:t>cached</a:t>
            </a:r>
            <a:r>
              <a:rPr lang="tr-TR" sz="1600" dirty="0"/>
              <a:t> | --</a:t>
            </a:r>
            <a:r>
              <a:rPr lang="tr-TR" sz="1600" dirty="0" err="1"/>
              <a:t>staged</a:t>
            </a:r>
            <a:r>
              <a:rPr lang="tr-TR" sz="1600" dirty="0"/>
              <a:t> opsiyonları kayda hazırlanmış değişikliklerle son kaydı karşılaştırır.</a:t>
            </a:r>
          </a:p>
          <a:p>
            <a:r>
              <a:rPr lang="tr-TR" sz="2000" dirty="0"/>
              <a:t>Dosyaları Ortadan Kaldırmak </a:t>
            </a:r>
          </a:p>
          <a:p>
            <a:pPr>
              <a:buNone/>
            </a:pPr>
            <a:r>
              <a:rPr lang="tr-TR" sz="1600" dirty="0">
                <a:solidFill>
                  <a:srgbClr val="FF0000"/>
                </a:solidFill>
              </a:rPr>
              <a:t>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rm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{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dosyaAdı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 </a:t>
            </a:r>
            <a:r>
              <a:rPr lang="tr-TR" sz="1600" dirty="0"/>
              <a:t>→ Bir sonraki kaydınızda, dosya silinmiş olacak ve artık izlenmeyecektir. Eğer dosyayı değiştirmiş ve halihazırda indekse eklemişseniz, ortadan kaldırma işlemini -f seçeneğini kullanarak zorlamanız gerekecektir.</a:t>
            </a:r>
          </a:p>
          <a:p>
            <a:pPr>
              <a:buNone/>
            </a:pPr>
            <a:r>
              <a:rPr lang="tr-TR" sz="1600" dirty="0"/>
              <a:t>	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rm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–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cached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{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dosyaAdı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 </a:t>
            </a:r>
            <a:r>
              <a:rPr lang="tr-TR" sz="1600" dirty="0"/>
              <a:t>→  Dosyayı çalışma klasörünüzde tutup, kayda hazırlık alanından silmek için kullanılır.</a:t>
            </a:r>
          </a:p>
          <a:p>
            <a:r>
              <a:rPr lang="tr-TR" sz="2000" dirty="0"/>
              <a:t>Dosyaları Taşımak</a:t>
            </a:r>
          </a:p>
          <a:p>
            <a:pPr lvl="1">
              <a:buNone/>
            </a:pPr>
            <a:r>
              <a:rPr lang="tr-TR" sz="1600" dirty="0">
                <a:solidFill>
                  <a:srgbClr val="FF0000"/>
                </a:solidFill>
              </a:rPr>
              <a:t>		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mv</a:t>
            </a:r>
            <a:r>
              <a:rPr lang="tr-T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eski_dosya yeni_dosya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GIT Temelleri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827700" y="1412777"/>
            <a:ext cx="6711654" cy="4835630"/>
          </a:xfrm>
        </p:spPr>
        <p:txBody>
          <a:bodyPr>
            <a:normAutofit fontScale="70000" lnSpcReduction="20000"/>
          </a:bodyPr>
          <a:lstStyle/>
          <a:p>
            <a:r>
              <a:rPr lang="tr-TR" sz="2200" dirty="0"/>
              <a:t>Kayıt/Değişiklik Tarihçesini Görüntülemek</a:t>
            </a:r>
          </a:p>
          <a:p>
            <a:pPr>
              <a:buNone/>
            </a:pPr>
            <a:r>
              <a:rPr lang="tr-TR" sz="1600" dirty="0"/>
              <a:t> 	</a:t>
            </a:r>
            <a:r>
              <a:rPr lang="tr-TR" sz="1900" dirty="0"/>
              <a:t>	</a:t>
            </a:r>
            <a:r>
              <a:rPr lang="tr-TR" sz="1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$git </a:t>
            </a:r>
            <a:r>
              <a:rPr lang="tr-TR" sz="19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log</a:t>
            </a:r>
            <a:r>
              <a:rPr lang="tr-TR" sz="1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900" dirty="0"/>
              <a:t>→ Tarihini görüntülemek istediğiniz proje klasörü içinde çalıştırın. –p –{sayı} opsiyonu verilen {sayı} kadar kaydı en güncelden başlayarak sıralar. </a:t>
            </a:r>
            <a:r>
              <a:rPr lang="tr-TR" sz="1900" dirty="0" err="1"/>
              <a:t>Log</a:t>
            </a:r>
            <a:r>
              <a:rPr lang="tr-TR" sz="1900" dirty="0"/>
              <a:t> formatı ve </a:t>
            </a:r>
            <a:r>
              <a:rPr lang="tr-TR" sz="1900" dirty="0" err="1"/>
              <a:t>opsyonları</a:t>
            </a:r>
            <a:r>
              <a:rPr lang="tr-TR" sz="1900" dirty="0"/>
              <a:t> için notlara bakınız.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tr-TR" sz="1900" dirty="0" err="1"/>
              <a:t>Log</a:t>
            </a:r>
            <a:r>
              <a:rPr lang="tr-TR" sz="1900" dirty="0"/>
              <a:t> çıktısını sınırlandırma:</a:t>
            </a:r>
          </a:p>
          <a:p>
            <a:pPr marL="971550" lvl="1" indent="-514350">
              <a:buNone/>
            </a:pPr>
            <a:r>
              <a:rPr lang="tr-TR" sz="1900" dirty="0"/>
              <a:t>	</a:t>
            </a:r>
            <a:r>
              <a:rPr lang="tr-TR" sz="1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$ git </a:t>
            </a:r>
            <a:r>
              <a:rPr lang="tr-TR" sz="19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log</a:t>
            </a:r>
            <a:r>
              <a:rPr lang="tr-TR" sz="1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--since=2.</a:t>
            </a:r>
            <a:r>
              <a:rPr lang="tr-TR" sz="19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weeks</a:t>
            </a:r>
            <a:r>
              <a:rPr lang="tr-TR" sz="1900" dirty="0">
                <a:solidFill>
                  <a:srgbClr val="FF0000"/>
                </a:solidFill>
              </a:rPr>
              <a:t> </a:t>
            </a:r>
            <a:r>
              <a:rPr lang="tr-TR" sz="1900" dirty="0"/>
              <a:t>(Bkz: notlar)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tr-TR" sz="1900" dirty="0" err="1"/>
              <a:t>Log</a:t>
            </a:r>
            <a:r>
              <a:rPr lang="tr-TR" sz="1900" dirty="0"/>
              <a:t> Grafik </a:t>
            </a:r>
            <a:r>
              <a:rPr lang="tr-TR" sz="1900" dirty="0" err="1"/>
              <a:t>Arayüzü</a:t>
            </a:r>
            <a:r>
              <a:rPr lang="tr-TR" sz="1900" dirty="0"/>
              <a:t>:</a:t>
            </a:r>
          </a:p>
          <a:p>
            <a:pPr marL="971550" lvl="1" indent="-514350">
              <a:buNone/>
            </a:pPr>
            <a:r>
              <a:rPr lang="tr-TR" sz="1900" dirty="0"/>
              <a:t>	</a:t>
            </a:r>
            <a:r>
              <a:rPr lang="tr-TR" sz="1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</a:t>
            </a:r>
            <a:r>
              <a:rPr lang="tr-TR" sz="19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gitk</a:t>
            </a:r>
            <a:r>
              <a:rPr lang="tr-TR" sz="1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900" dirty="0"/>
              <a:t>→ </a:t>
            </a:r>
            <a:r>
              <a:rPr lang="tr-TR" sz="1900" dirty="0" err="1"/>
              <a:t>Log</a:t>
            </a:r>
            <a:r>
              <a:rPr lang="tr-TR" sz="1900" dirty="0"/>
              <a:t> çıktısının grafik </a:t>
            </a:r>
            <a:r>
              <a:rPr lang="tr-TR" sz="1900" dirty="0" err="1"/>
              <a:t>arayüzüdür</a:t>
            </a:r>
            <a:r>
              <a:rPr lang="tr-TR" sz="1900" dirty="0"/>
              <a:t>.</a:t>
            </a:r>
          </a:p>
          <a:p>
            <a:endParaRPr lang="tr-TR" sz="2000" dirty="0"/>
          </a:p>
          <a:p>
            <a:r>
              <a:rPr lang="tr-TR" sz="2200" dirty="0"/>
              <a:t>Son Kayıt İşlemini Değiştirmek</a:t>
            </a:r>
          </a:p>
          <a:p>
            <a:pPr>
              <a:buNone/>
            </a:pPr>
            <a:r>
              <a:rPr lang="tr-TR" sz="2000" dirty="0"/>
              <a:t>	</a:t>
            </a:r>
            <a:r>
              <a:rPr lang="tr-TR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tr-TR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7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commit</a:t>
            </a:r>
            <a:r>
              <a:rPr lang="tr-TR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-m ‘ilk kayıt' </a:t>
            </a:r>
          </a:p>
          <a:p>
            <a:pPr>
              <a:buNone/>
            </a:pPr>
            <a:r>
              <a:rPr lang="tr-TR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$ git </a:t>
            </a:r>
            <a:r>
              <a:rPr lang="tr-TR" sz="17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add</a:t>
            </a:r>
            <a:r>
              <a:rPr lang="tr-TR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{</a:t>
            </a:r>
            <a:r>
              <a:rPr lang="tr-TR" sz="17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unutulanDosya</a:t>
            </a:r>
            <a:r>
              <a:rPr lang="tr-TR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tr-TR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$ git </a:t>
            </a:r>
            <a:r>
              <a:rPr lang="tr-TR" sz="17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commit</a:t>
            </a:r>
            <a:r>
              <a:rPr lang="tr-TR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--</a:t>
            </a:r>
            <a:r>
              <a:rPr lang="tr-TR" sz="17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amend</a:t>
            </a:r>
            <a:endParaRPr lang="tr-TR" sz="17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tr-TR" sz="2200" dirty="0"/>
              <a:t>Kayda Hazırlanmış Bir Dosyayı Hazırlık Alanından Kaldırmak</a:t>
            </a:r>
          </a:p>
          <a:p>
            <a:pPr>
              <a:buNone/>
            </a:pPr>
            <a:r>
              <a:rPr lang="tr-TR" sz="2000" dirty="0"/>
              <a:t>	</a:t>
            </a:r>
            <a:r>
              <a:rPr lang="tr-TR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tr-TR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7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reset</a:t>
            </a:r>
            <a:r>
              <a:rPr lang="tr-TR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HEAD  {</a:t>
            </a:r>
            <a:r>
              <a:rPr lang="tr-TR" sz="17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KaldırılacakDosyaAdı</a:t>
            </a:r>
            <a:r>
              <a:rPr lang="tr-TR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 </a:t>
            </a:r>
            <a:r>
              <a:rPr lang="tr-TR" sz="1700" dirty="0"/>
              <a:t>→ dosyayı </a:t>
            </a:r>
            <a:r>
              <a:rPr lang="tr-TR" sz="1700" dirty="0" err="1"/>
              <a:t>committen</a:t>
            </a:r>
            <a:r>
              <a:rPr lang="tr-TR" sz="1700" dirty="0"/>
              <a:t> kaldırır.</a:t>
            </a:r>
            <a:endParaRPr lang="tr-TR" sz="17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sz="1700" dirty="0">
                <a:solidFill>
                  <a:srgbClr val="FF0000"/>
                </a:solidFill>
              </a:rPr>
              <a:t>		</a:t>
            </a:r>
            <a:r>
              <a:rPr lang="tr-TR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git </a:t>
            </a:r>
            <a:r>
              <a:rPr lang="tr-TR" sz="17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checkout</a:t>
            </a:r>
            <a:r>
              <a:rPr lang="tr-TR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{</a:t>
            </a:r>
            <a:r>
              <a:rPr lang="tr-TR" sz="17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filename</a:t>
            </a:r>
            <a:r>
              <a:rPr lang="tr-TR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 </a:t>
            </a:r>
            <a:r>
              <a:rPr lang="tr-TR" sz="1700" dirty="0"/>
              <a:t>→ değişiklikleri geri alır</a:t>
            </a:r>
            <a:endParaRPr lang="tr-TR" sz="17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sz="2000" dirty="0"/>
              <a:t> 		</a:t>
            </a:r>
            <a:endParaRPr lang="tr-TR" sz="1600" dirty="0"/>
          </a:p>
          <a:p>
            <a:pPr marL="971550" lvl="1" indent="-514350">
              <a:buNone/>
            </a:pPr>
            <a:endParaRPr lang="tr-TR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2897</TotalTime>
  <Words>503</Words>
  <Application>Microsoft Office PowerPoint</Application>
  <PresentationFormat>Ekran Gösterisi (4:3)</PresentationFormat>
  <Paragraphs>289</Paragraphs>
  <Slides>18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Duman</vt:lpstr>
      <vt:lpstr>GIT MANUEL</vt:lpstr>
      <vt:lpstr>GIT Nedit?</vt:lpstr>
      <vt:lpstr>GIT Aşamaları</vt:lpstr>
      <vt:lpstr>GIT Aşamaları</vt:lpstr>
      <vt:lpstr>GIT Kurulumu</vt:lpstr>
      <vt:lpstr>GIT Başlangıç Ayarları</vt:lpstr>
      <vt:lpstr>GIT Temelleri</vt:lpstr>
      <vt:lpstr>GIT Temelleri</vt:lpstr>
      <vt:lpstr>GIT Temelleri</vt:lpstr>
      <vt:lpstr>GIT Temelleri</vt:lpstr>
      <vt:lpstr>GIT Temelleri</vt:lpstr>
      <vt:lpstr>GIT Dallanma Yapısı</vt:lpstr>
      <vt:lpstr>GIT Dallanma Yapısı</vt:lpstr>
      <vt:lpstr>GIT Dallanma Yapısı</vt:lpstr>
      <vt:lpstr>GIT Dallanma Yapısı</vt:lpstr>
      <vt:lpstr>GIT Dallanma Yapısı</vt:lpstr>
      <vt:lpstr>GIT Proje Oluşturma</vt:lpstr>
      <vt:lpstr>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KOLAY KULLANIM KLAVUZU</dc:title>
  <dc:creator>berna dogan</dc:creator>
  <cp:lastModifiedBy>AMAZON</cp:lastModifiedBy>
  <cp:revision>160</cp:revision>
  <dcterms:created xsi:type="dcterms:W3CDTF">2017-02-01T09:38:06Z</dcterms:created>
  <dcterms:modified xsi:type="dcterms:W3CDTF">2017-04-23T22:21:34Z</dcterms:modified>
</cp:coreProperties>
</file>