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58" r:id="rId3"/>
    <p:sldId id="259" r:id="rId4"/>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480"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fr-FR"/>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33E14466-8CC0-484D-A2C8-9F20F1F57F28}" type="datetimeFigureOut">
              <a:rPr lang="fr-FR"/>
              <a:pPr/>
              <a:t>27/09/2011</a:t>
            </a:fld>
            <a:endParaRPr lang="fr-FR"/>
          </a:p>
        </p:txBody>
      </p:sp>
      <p:sp>
        <p:nvSpPr>
          <p:cNvPr id="1638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fr-FR"/>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81C4EDDA-F7CA-4A3A-9CC3-105356E9A6B8}" type="slidenum">
              <a:rPr lang="fr-FR"/>
              <a:pPr/>
              <a:t>‹N°›</a:t>
            </a:fld>
            <a:endParaRPr lang="fr-F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mn-ea"/>
        <a:cs typeface="+mn-cs"/>
      </a:defRPr>
    </a:lvl1pPr>
    <a:lvl2pPr marL="457200" algn="l" rtl="0" fontAlgn="base">
      <a:spcBef>
        <a:spcPct val="30000"/>
      </a:spcBef>
      <a:spcAft>
        <a:spcPct val="0"/>
      </a:spcAft>
      <a:defRPr sz="1200" kern="1200">
        <a:solidFill>
          <a:schemeClr val="tx1"/>
        </a:solidFill>
        <a:latin typeface="Calibri" pitchFamily="34" charset="0"/>
        <a:ea typeface="+mn-ea"/>
        <a:cs typeface="+mn-cs"/>
      </a:defRPr>
    </a:lvl2pPr>
    <a:lvl3pPr marL="914400" algn="l" rtl="0" fontAlgn="base">
      <a:spcBef>
        <a:spcPct val="30000"/>
      </a:spcBef>
      <a:spcAft>
        <a:spcPct val="0"/>
      </a:spcAft>
      <a:defRPr sz="1200" kern="1200">
        <a:solidFill>
          <a:schemeClr val="tx1"/>
        </a:solidFill>
        <a:latin typeface="Calibri" pitchFamily="34" charset="0"/>
        <a:ea typeface="+mn-ea"/>
        <a:cs typeface="+mn-cs"/>
      </a:defRPr>
    </a:lvl3pPr>
    <a:lvl4pPr marL="1371600" algn="l" rtl="0" fontAlgn="base">
      <a:spcBef>
        <a:spcPct val="30000"/>
      </a:spcBef>
      <a:spcAft>
        <a:spcPct val="0"/>
      </a:spcAft>
      <a:defRPr sz="1200" kern="1200">
        <a:solidFill>
          <a:schemeClr val="tx1"/>
        </a:solidFill>
        <a:latin typeface="Calibri" pitchFamily="34" charset="0"/>
        <a:ea typeface="+mn-ea"/>
        <a:cs typeface="+mn-cs"/>
      </a:defRPr>
    </a:lvl4pPr>
    <a:lvl5pPr marL="1828800" algn="l"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Ro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Ro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Rot="1" noChangeArrowheads="1" noTextEdit="1"/>
          </p:cNvSpPr>
          <p:nvPr>
            <p:ph type="sldImg"/>
          </p:nvPr>
        </p:nvSpPr>
        <p:spPr>
          <a:ln/>
        </p:spPr>
      </p:sp>
      <p:sp>
        <p:nvSpPr>
          <p:cNvPr id="19459" name="Rectangle 3"/>
          <p:cNvSpPr>
            <a:spLocks noGrp="1" noChangeArrowheads="1"/>
          </p:cNvSpPr>
          <p:nvPr>
            <p:ph type="body" idx="1"/>
          </p:nvPr>
        </p:nvSpPr>
        <p:spPr/>
        <p:txBody>
          <a:bodyPr/>
          <a:lstStyle/>
          <a:p>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lvl1pPr>
              <a:defRPr/>
            </a:lvl1pPr>
          </a:lstStyle>
          <a:p>
            <a:pPr>
              <a:defRPr/>
            </a:pPr>
            <a:fld id="{527C5382-5BC0-4E6E-9F0D-BF1AC7766F51}" type="datetimeFigureOut">
              <a:rPr lang="fr-FR"/>
              <a:pPr>
                <a:defRPr/>
              </a:pPr>
              <a:t>27/09/2011</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276FE141-71E8-4ED0-86F5-AAE8C279D4E4}" type="slidenum">
              <a:rPr lang="fr-FR"/>
              <a:pPr>
                <a:defRP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591C6700-82F1-4105-A01A-79A572D7A673}" type="datetimeFigureOut">
              <a:rPr lang="fr-FR"/>
              <a:pPr>
                <a:defRPr/>
              </a:pPr>
              <a:t>27/09/2011</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589D9A04-C1D2-4435-B8D2-91A37FF6BAA8}"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7C1B1182-EDE5-411B-8825-C21E9EEFCA33}" type="datetimeFigureOut">
              <a:rPr lang="fr-FR"/>
              <a:pPr>
                <a:defRPr/>
              </a:pPr>
              <a:t>27/09/2011</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CB042F02-2558-49ED-8D78-E636019B387D}" type="slidenum">
              <a:rPr lang="fr-FR"/>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5BFEA6B6-6966-4E3E-ACE3-E40396D18912}" type="datetimeFigureOut">
              <a:rPr lang="fr-FR"/>
              <a:pPr>
                <a:defRPr/>
              </a:pPr>
              <a:t>27/09/2011</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5B1551E6-32E3-4E8C-AE1C-D7F5B21B2826}" type="slidenum">
              <a:rPr lang="fr-FR"/>
              <a:pPr>
                <a:defRP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3BAD6ABE-8974-44C9-A911-B4495CE32744}" type="datetimeFigureOut">
              <a:rPr lang="fr-FR"/>
              <a:pPr>
                <a:defRPr/>
              </a:pPr>
              <a:t>27/09/2011</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A41E8789-F1E8-4A22-9DF4-DD80AFB8427B}"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3"/>
          <p:cNvSpPr>
            <a:spLocks noGrp="1"/>
          </p:cNvSpPr>
          <p:nvPr>
            <p:ph type="dt" sz="half" idx="10"/>
          </p:nvPr>
        </p:nvSpPr>
        <p:spPr/>
        <p:txBody>
          <a:bodyPr/>
          <a:lstStyle>
            <a:lvl1pPr>
              <a:defRPr/>
            </a:lvl1pPr>
          </a:lstStyle>
          <a:p>
            <a:pPr>
              <a:defRPr/>
            </a:pPr>
            <a:fld id="{96FC01ED-1C96-45F8-A8EA-8DB9D90A856C}" type="datetimeFigureOut">
              <a:rPr lang="fr-FR"/>
              <a:pPr>
                <a:defRPr/>
              </a:pPr>
              <a:t>27/09/2011</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895C0785-023B-4F5E-89B8-E9C3253C3A17}" type="slidenum">
              <a:rPr lang="fr-FR"/>
              <a:pPr>
                <a:defRP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3"/>
          <p:cNvSpPr>
            <a:spLocks noGrp="1"/>
          </p:cNvSpPr>
          <p:nvPr>
            <p:ph type="dt" sz="half" idx="10"/>
          </p:nvPr>
        </p:nvSpPr>
        <p:spPr/>
        <p:txBody>
          <a:bodyPr/>
          <a:lstStyle>
            <a:lvl1pPr>
              <a:defRPr/>
            </a:lvl1pPr>
          </a:lstStyle>
          <a:p>
            <a:pPr>
              <a:defRPr/>
            </a:pPr>
            <a:fld id="{798F2CCE-6B35-4CCD-9BCF-B5BBA5557A15}" type="datetimeFigureOut">
              <a:rPr lang="fr-FR"/>
              <a:pPr>
                <a:defRPr/>
              </a:pPr>
              <a:t>27/09/2011</a:t>
            </a:fld>
            <a:endParaRPr lang="fr-FR"/>
          </a:p>
        </p:txBody>
      </p:sp>
      <p:sp>
        <p:nvSpPr>
          <p:cNvPr id="8" name="Espace réservé du pied de page 4"/>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lvl1pPr>
          </a:lstStyle>
          <a:p>
            <a:pPr>
              <a:defRPr/>
            </a:pPr>
            <a:fld id="{956E36A4-5426-488D-AD7D-8032FCA6B8F4}"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3"/>
          <p:cNvSpPr>
            <a:spLocks noGrp="1"/>
          </p:cNvSpPr>
          <p:nvPr>
            <p:ph type="dt" sz="half" idx="10"/>
          </p:nvPr>
        </p:nvSpPr>
        <p:spPr/>
        <p:txBody>
          <a:bodyPr/>
          <a:lstStyle>
            <a:lvl1pPr>
              <a:defRPr/>
            </a:lvl1pPr>
          </a:lstStyle>
          <a:p>
            <a:pPr>
              <a:defRPr/>
            </a:pPr>
            <a:fld id="{E87CB0DC-F767-4F56-8014-841845513AA5}" type="datetimeFigureOut">
              <a:rPr lang="fr-FR"/>
              <a:pPr>
                <a:defRPr/>
              </a:pPr>
              <a:t>27/09/2011</a:t>
            </a:fld>
            <a:endParaRPr lang="fr-F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pPr>
              <a:defRPr/>
            </a:pPr>
            <a:fld id="{15E36EC4-9698-4870-9DAA-F0BD5973D866}"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033F91DB-F326-43E8-9DF9-FC75786E6F66}" type="datetimeFigureOut">
              <a:rPr lang="fr-FR"/>
              <a:pPr>
                <a:defRPr/>
              </a:pPr>
              <a:t>27/09/2011</a:t>
            </a:fld>
            <a:endParaRPr lang="fr-FR"/>
          </a:p>
        </p:txBody>
      </p:sp>
      <p:sp>
        <p:nvSpPr>
          <p:cNvPr id="3" name="Espace réservé du pied de page 4"/>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p:cNvSpPr>
            <a:spLocks noGrp="1"/>
          </p:cNvSpPr>
          <p:nvPr>
            <p:ph type="sldNum" sz="quarter" idx="12"/>
          </p:nvPr>
        </p:nvSpPr>
        <p:spPr/>
        <p:txBody>
          <a:bodyPr/>
          <a:lstStyle>
            <a:lvl1pPr>
              <a:defRPr/>
            </a:lvl1pPr>
          </a:lstStyle>
          <a:p>
            <a:pPr>
              <a:defRPr/>
            </a:pPr>
            <a:fld id="{B59FDBD2-CAC1-49CB-8FC5-0312F667B159}"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EFB99C90-3057-4442-96F6-DBADB6E0C0B0}" type="datetimeFigureOut">
              <a:rPr lang="fr-FR"/>
              <a:pPr>
                <a:defRPr/>
              </a:pPr>
              <a:t>27/09/2011</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5B4663D2-9F3C-45BD-9873-C956C181512C}" type="slidenum">
              <a:rPr lang="fr-FR"/>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97F275F8-F7FF-4916-9D4F-4F77CC1CBCE2}" type="datetimeFigureOut">
              <a:rPr lang="fr-FR"/>
              <a:pPr>
                <a:defRPr/>
              </a:pPr>
              <a:t>27/09/2011</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7931453A-1973-4481-BB78-15AC4561759A}" type="slidenum">
              <a:rPr lang="fr-FR"/>
              <a:pPr>
                <a:defRP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Modifiez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072C78ED-0F86-4274-AD68-7AC02B65D117}" type="datetimeFigureOut">
              <a:rPr lang="fr-FR"/>
              <a:pPr>
                <a:defRPr/>
              </a:pPr>
              <a:t>27/09/2011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D38D58AB-5AAD-4F28-9467-560C3C4E8E52}"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ChangeArrowheads="1"/>
          </p:cNvSpPr>
          <p:nvPr/>
        </p:nvSpPr>
        <p:spPr bwMode="auto">
          <a:xfrm>
            <a:off x="250825" y="404813"/>
            <a:ext cx="7561263" cy="1190625"/>
          </a:xfrm>
          <a:prstGeom prst="rect">
            <a:avLst/>
          </a:prstGeom>
          <a:noFill/>
          <a:ln w="9525">
            <a:noFill/>
            <a:miter lim="800000"/>
            <a:headEnd/>
            <a:tailEnd/>
          </a:ln>
        </p:spPr>
        <p:txBody>
          <a:bodyPr>
            <a:spAutoFit/>
          </a:bodyPr>
          <a:lstStyle/>
          <a:p>
            <a:r>
              <a:rPr lang="fr-FR" b="1" u="sng">
                <a:latin typeface="Euclid"/>
              </a:rPr>
              <a:t>Exo 1.</a:t>
            </a:r>
            <a:r>
              <a:rPr lang="fr-FR" b="1">
                <a:latin typeface="Euclid"/>
              </a:rPr>
              <a:t> Écrivez un programme qui affiche les 20 premiers termes de la table de multiplication par 7.</a:t>
            </a:r>
          </a:p>
          <a:p>
            <a:endParaRPr lang="fr-FR" b="1">
              <a:latin typeface="Euclid"/>
            </a:endParaRPr>
          </a:p>
          <a:p>
            <a:endParaRPr lang="fr-FR" b="1">
              <a:latin typeface="Euclid"/>
            </a:endParaRPr>
          </a:p>
        </p:txBody>
      </p:sp>
      <p:sp>
        <p:nvSpPr>
          <p:cNvPr id="13314" name="Rectangle 2"/>
          <p:cNvSpPr>
            <a:spLocks noChangeArrowheads="1"/>
          </p:cNvSpPr>
          <p:nvPr/>
        </p:nvSpPr>
        <p:spPr bwMode="auto">
          <a:xfrm>
            <a:off x="250825" y="1268413"/>
            <a:ext cx="7561263" cy="2838450"/>
          </a:xfrm>
          <a:prstGeom prst="rect">
            <a:avLst/>
          </a:prstGeom>
          <a:noFill/>
          <a:ln w="9525">
            <a:noFill/>
            <a:miter lim="800000"/>
            <a:headEnd/>
            <a:tailEnd/>
          </a:ln>
        </p:spPr>
        <p:txBody>
          <a:bodyPr>
            <a:spAutoFit/>
          </a:bodyPr>
          <a:lstStyle/>
          <a:p>
            <a:r>
              <a:rPr lang="fr-FR" b="1" u="sng">
                <a:latin typeface="Euclid"/>
              </a:rPr>
              <a:t>Exo2.</a:t>
            </a:r>
            <a:r>
              <a:rPr lang="fr-FR" b="1">
                <a:latin typeface="Euclid"/>
              </a:rPr>
              <a:t> Écrivez un programme qui affiche une table de conversion de sommes d'argent exprimées en euros, en dollars canadiens. La progression des sommes de la table sera « géométrique », comme dans l'exemple ci-dessous :</a:t>
            </a:r>
          </a:p>
          <a:p>
            <a:r>
              <a:rPr lang="fr-FR" b="1">
                <a:latin typeface="Euclid"/>
              </a:rPr>
              <a:t>1 euro(s) = 1.65 dollar(s)</a:t>
            </a:r>
          </a:p>
          <a:p>
            <a:r>
              <a:rPr lang="fr-FR" b="1">
                <a:latin typeface="Euclid"/>
              </a:rPr>
              <a:t>2 euro(s) = 3.30 dollar(s)</a:t>
            </a:r>
          </a:p>
          <a:p>
            <a:r>
              <a:rPr lang="fr-FR" b="1">
                <a:latin typeface="Euclid"/>
              </a:rPr>
              <a:t>4 euro(s) = 6.60 dollar(s)</a:t>
            </a:r>
          </a:p>
          <a:p>
            <a:r>
              <a:rPr lang="fr-FR" b="1">
                <a:latin typeface="Euclid"/>
              </a:rPr>
              <a:t>8 euro(s) = 13.20 dollar(s)</a:t>
            </a:r>
          </a:p>
          <a:p>
            <a:r>
              <a:rPr lang="fr-FR" b="1">
                <a:latin typeface="Euclid"/>
              </a:rPr>
              <a:t>etc. (S'arrêter à 16384 euros)</a:t>
            </a:r>
          </a:p>
          <a:p>
            <a:endParaRPr lang="fr-FR" b="1">
              <a:solidFill>
                <a:srgbClr val="002060"/>
              </a:solidFill>
              <a:latin typeface="Courier New" pitchFamily="49" charset="0"/>
              <a:cs typeface="Courier New" pitchFamily="49" charset="0"/>
            </a:endParaRPr>
          </a:p>
        </p:txBody>
      </p:sp>
      <p:sp>
        <p:nvSpPr>
          <p:cNvPr id="13315" name="Rectangle 4"/>
          <p:cNvSpPr>
            <a:spLocks noChangeArrowheads="1"/>
          </p:cNvSpPr>
          <p:nvPr/>
        </p:nvSpPr>
        <p:spPr bwMode="auto">
          <a:xfrm>
            <a:off x="250825" y="4117975"/>
            <a:ext cx="8642350" cy="1190625"/>
          </a:xfrm>
          <a:prstGeom prst="rect">
            <a:avLst/>
          </a:prstGeom>
          <a:noFill/>
          <a:ln w="9525">
            <a:noFill/>
            <a:miter lim="800000"/>
            <a:headEnd/>
            <a:tailEnd/>
          </a:ln>
        </p:spPr>
        <p:txBody>
          <a:bodyPr>
            <a:spAutoFit/>
          </a:bodyPr>
          <a:lstStyle/>
          <a:p>
            <a:r>
              <a:rPr lang="fr-FR" b="1" u="sng">
                <a:latin typeface="Euclid"/>
              </a:rPr>
              <a:t>Exo3.</a:t>
            </a:r>
            <a:r>
              <a:rPr lang="fr-FR" b="1">
                <a:latin typeface="Euclid"/>
              </a:rPr>
              <a:t> Écrivez un script qui détermine si une chaîne contient ou non le caractère «e».</a:t>
            </a:r>
          </a:p>
          <a:p>
            <a:r>
              <a:rPr lang="fr-FR" b="1">
                <a:latin typeface="Euclid"/>
              </a:rPr>
              <a:t>Par exemple : </a:t>
            </a:r>
            <a:r>
              <a:rPr lang="fr-FR" b="1">
                <a:latin typeface="Euclid"/>
                <a:cs typeface="Courier New" pitchFamily="49" charset="0"/>
              </a:rPr>
              <a:t>ch = "Monty python flying circus"</a:t>
            </a:r>
          </a:p>
          <a:p>
            <a:endParaRPr lang="fr-FR">
              <a:latin typeface="Calibri" pitchFamily="34" charset="0"/>
            </a:endParaRPr>
          </a:p>
        </p:txBody>
      </p:sp>
      <p:sp>
        <p:nvSpPr>
          <p:cNvPr id="13316" name="Rectangle 5"/>
          <p:cNvSpPr>
            <a:spLocks noChangeArrowheads="1"/>
          </p:cNvSpPr>
          <p:nvPr/>
        </p:nvSpPr>
        <p:spPr bwMode="auto">
          <a:xfrm>
            <a:off x="250825" y="4941888"/>
            <a:ext cx="8642350" cy="1190625"/>
          </a:xfrm>
          <a:prstGeom prst="rect">
            <a:avLst/>
          </a:prstGeom>
          <a:noFill/>
          <a:ln w="9525">
            <a:noFill/>
            <a:miter lim="800000"/>
            <a:headEnd/>
            <a:tailEnd/>
          </a:ln>
        </p:spPr>
        <p:txBody>
          <a:bodyPr>
            <a:spAutoFit/>
          </a:bodyPr>
          <a:lstStyle/>
          <a:p>
            <a:endParaRPr lang="fr-FR" b="1">
              <a:latin typeface="Euclid"/>
            </a:endParaRPr>
          </a:p>
          <a:p>
            <a:r>
              <a:rPr lang="fr-FR" b="1" u="sng">
                <a:latin typeface="Euclid"/>
              </a:rPr>
              <a:t>Exo4.</a:t>
            </a:r>
            <a:r>
              <a:rPr lang="fr-FR" b="1">
                <a:latin typeface="Euclid"/>
              </a:rPr>
              <a:t> Écrivez un script qui recopie une chaîne (dans une nouvelle variable) en l'inversant. Ainsi par exemple, « zorglub » deviendra « bulgroz ».</a:t>
            </a:r>
          </a:p>
          <a:p>
            <a:endParaRPr lang="fr-FR" b="1">
              <a:latin typeface="Eucli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ChangeArrowheads="1"/>
          </p:cNvSpPr>
          <p:nvPr/>
        </p:nvSpPr>
        <p:spPr bwMode="auto">
          <a:xfrm>
            <a:off x="250825" y="131763"/>
            <a:ext cx="8642350" cy="2563812"/>
          </a:xfrm>
          <a:prstGeom prst="rect">
            <a:avLst/>
          </a:prstGeom>
          <a:noFill/>
          <a:ln w="9525">
            <a:noFill/>
            <a:miter lim="800000"/>
            <a:headEnd/>
            <a:tailEnd/>
          </a:ln>
        </p:spPr>
        <p:txBody>
          <a:bodyPr>
            <a:spAutoFit/>
          </a:bodyPr>
          <a:lstStyle/>
          <a:p>
            <a:r>
              <a:rPr lang="fr-FR" b="1" u="sng">
                <a:latin typeface="Euclid"/>
              </a:rPr>
              <a:t>Exo 4.</a:t>
            </a:r>
            <a:r>
              <a:rPr lang="fr-FR" b="1">
                <a:latin typeface="Euclid"/>
              </a:rPr>
              <a:t> Soient les listes suivantes :</a:t>
            </a:r>
          </a:p>
          <a:p>
            <a:r>
              <a:rPr lang="fr-FR" b="1">
                <a:latin typeface="Euclid"/>
              </a:rPr>
              <a:t>t1 = [31, 28, 31, 30, 31, 30, 31, 31, 30, 31, 30, 31]</a:t>
            </a:r>
          </a:p>
          <a:p>
            <a:r>
              <a:rPr lang="fr-FR" b="1">
                <a:latin typeface="Euclid"/>
              </a:rPr>
              <a:t>t2 = ['Janvier', 'Février', 'Mars', 'Avril', 'Mai', 'Juin',</a:t>
            </a:r>
          </a:p>
          <a:p>
            <a:r>
              <a:rPr lang="fr-FR" b="1">
                <a:latin typeface="Euclid"/>
              </a:rPr>
              <a:t>'Juillet', 'Août', 'Septembre', 'Octobre', 'Novembre', 'Décembre']</a:t>
            </a:r>
          </a:p>
          <a:p>
            <a:r>
              <a:rPr lang="fr-FR" b="1">
                <a:latin typeface="Euclid"/>
              </a:rPr>
              <a:t>- Écrivez un petit programme qui crée une nouvelle liste t3. Celle-ci devra contenir tous les éléments des deux listes en les alternant, de telle manière que chaque nom de mois soit suivi du nombre de jours correspondant  : ['Janvier',31,'Février',28,'Mars',31, etc...]</a:t>
            </a:r>
          </a:p>
          <a:p>
            <a:endParaRPr lang="fr-FR" b="1">
              <a:latin typeface="Euclid"/>
            </a:endParaRPr>
          </a:p>
        </p:txBody>
      </p:sp>
      <p:sp>
        <p:nvSpPr>
          <p:cNvPr id="14338" name="Rectangle 4"/>
          <p:cNvSpPr>
            <a:spLocks noChangeArrowheads="1"/>
          </p:cNvSpPr>
          <p:nvPr/>
        </p:nvSpPr>
        <p:spPr bwMode="auto">
          <a:xfrm>
            <a:off x="230188" y="2565400"/>
            <a:ext cx="8640762" cy="2014538"/>
          </a:xfrm>
          <a:prstGeom prst="rect">
            <a:avLst/>
          </a:prstGeom>
          <a:noFill/>
          <a:ln w="9525">
            <a:noFill/>
            <a:miter lim="800000"/>
            <a:headEnd/>
            <a:tailEnd/>
          </a:ln>
        </p:spPr>
        <p:txBody>
          <a:bodyPr>
            <a:spAutoFit/>
          </a:bodyPr>
          <a:lstStyle/>
          <a:p>
            <a:r>
              <a:rPr lang="fr-FR" b="1">
                <a:latin typeface="Euclid"/>
              </a:rPr>
              <a:t>- Écrivez un programme qui affiche « proprement » tous les éléments d'une liste. Si on l'appliquait par exemple à la liste t2 de l'exercice ci-dessus, on devrait obtenir :</a:t>
            </a:r>
          </a:p>
          <a:p>
            <a:r>
              <a:rPr lang="fr-FR" b="1">
                <a:latin typeface="Euclid"/>
              </a:rPr>
              <a:t>Janvier Février Mars Avril Mai Juin Juillet Août Septembre Octobre</a:t>
            </a:r>
          </a:p>
          <a:p>
            <a:r>
              <a:rPr lang="fr-FR" b="1">
                <a:latin typeface="Euclid"/>
              </a:rPr>
              <a:t>Novembre Décembre</a:t>
            </a:r>
          </a:p>
          <a:p>
            <a:endParaRPr lang="fr-FR" b="1">
              <a:latin typeface="Euclid"/>
            </a:endParaRPr>
          </a:p>
          <a:p>
            <a:endParaRPr lang="fr-FR" b="1">
              <a:latin typeface="Euclid"/>
            </a:endParaRPr>
          </a:p>
        </p:txBody>
      </p:sp>
      <p:sp>
        <p:nvSpPr>
          <p:cNvPr id="14339" name="Rectangle 5"/>
          <p:cNvSpPr>
            <a:spLocks noChangeArrowheads="1"/>
          </p:cNvSpPr>
          <p:nvPr/>
        </p:nvSpPr>
        <p:spPr bwMode="auto">
          <a:xfrm>
            <a:off x="250825" y="3933825"/>
            <a:ext cx="8642350" cy="2014538"/>
          </a:xfrm>
          <a:prstGeom prst="rect">
            <a:avLst/>
          </a:prstGeom>
          <a:noFill/>
          <a:ln w="9525">
            <a:noFill/>
            <a:miter lim="800000"/>
            <a:headEnd/>
            <a:tailEnd/>
          </a:ln>
        </p:spPr>
        <p:txBody>
          <a:bodyPr>
            <a:spAutoFit/>
          </a:bodyPr>
          <a:lstStyle/>
          <a:p>
            <a:r>
              <a:rPr lang="fr-FR" b="1">
                <a:latin typeface="Euclid"/>
              </a:rPr>
              <a:t>- Écrivez un programme qui recherche le plus grand élément présent dans une liste donnée.</a:t>
            </a:r>
          </a:p>
          <a:p>
            <a:r>
              <a:rPr lang="fr-FR" b="1">
                <a:latin typeface="Euclid"/>
              </a:rPr>
              <a:t>Par exemple, si on l'appliquait à la liste [32, 5, 12, 8, 3, 75, 2, 15], ce programme</a:t>
            </a:r>
          </a:p>
          <a:p>
            <a:r>
              <a:rPr lang="fr-FR" b="1">
                <a:latin typeface="Euclid"/>
              </a:rPr>
              <a:t>devrait afficher :</a:t>
            </a:r>
          </a:p>
          <a:p>
            <a:r>
              <a:rPr lang="fr-FR" b="1" i="1">
                <a:solidFill>
                  <a:srgbClr val="002060"/>
                </a:solidFill>
                <a:latin typeface="Euclid"/>
              </a:rPr>
              <a:t>	le plus grand élément de cette liste a la valeur 75.</a:t>
            </a:r>
          </a:p>
          <a:p>
            <a:endParaRPr lang="fr-FR" b="1" i="1">
              <a:solidFill>
                <a:srgbClr val="002060"/>
              </a:solidFill>
              <a:latin typeface="Eucli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ChangeArrowheads="1"/>
          </p:cNvSpPr>
          <p:nvPr/>
        </p:nvSpPr>
        <p:spPr bwMode="auto">
          <a:xfrm>
            <a:off x="179388" y="73025"/>
            <a:ext cx="8640762" cy="2289175"/>
          </a:xfrm>
          <a:prstGeom prst="rect">
            <a:avLst/>
          </a:prstGeom>
          <a:noFill/>
          <a:ln w="9525">
            <a:noFill/>
            <a:miter lim="800000"/>
            <a:headEnd/>
            <a:tailEnd/>
          </a:ln>
        </p:spPr>
        <p:txBody>
          <a:bodyPr>
            <a:spAutoFit/>
          </a:bodyPr>
          <a:lstStyle/>
          <a:p>
            <a:pPr algn="just"/>
            <a:r>
              <a:rPr lang="fr-FR" b="1">
                <a:latin typeface="Euclid"/>
              </a:rPr>
              <a:t>- Écrivez un programme qui analyse un par un tous les éléments d'une liste de nombres (par exemple celle de l'exercice précédent) pour générer deux nouvelles listes. L'une contiendra seulement les nombres pairs de la liste initiale, et l'autre les nombres impairs. Par exemple, si la liste initiale est celle de l'exercice précédent, le programme devra construire une liste pairs qui contiendra [32, 12, 8, 2], et une liste impairs qui contiendra [5, 3, 75, 15]. Astuce : pensez à utiliser l'opérateur modulo (%) déjà cité précédemment.</a:t>
            </a:r>
          </a:p>
          <a:p>
            <a:pPr algn="just"/>
            <a:endParaRPr lang="fr-FR" b="1">
              <a:latin typeface="Eucli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356</Words>
  <Application>Microsoft Office PowerPoint</Application>
  <PresentationFormat>Affichage à l'écran (4:3)</PresentationFormat>
  <Paragraphs>24</Paragraphs>
  <Slides>3</Slides>
  <Notes>3</Notes>
  <HiddenSlides>0</HiddenSlides>
  <MMClips>0</MMClips>
  <ScaleCrop>false</ScaleCrop>
  <HeadingPairs>
    <vt:vector size="6" baseType="variant">
      <vt:variant>
        <vt:lpstr>Polices utilisées</vt:lpstr>
      </vt:variant>
      <vt:variant>
        <vt:i4>4</vt:i4>
      </vt:variant>
      <vt:variant>
        <vt:lpstr>Modèle de conception</vt:lpstr>
      </vt:variant>
      <vt:variant>
        <vt:i4>1</vt:i4>
      </vt:variant>
      <vt:variant>
        <vt:lpstr>Titres des diapositives</vt:lpstr>
      </vt:variant>
      <vt:variant>
        <vt:i4>3</vt:i4>
      </vt:variant>
    </vt:vector>
  </HeadingPairs>
  <TitlesOfParts>
    <vt:vector size="8" baseType="lpstr">
      <vt:lpstr>Calibri</vt:lpstr>
      <vt:lpstr>Arial</vt:lpstr>
      <vt:lpstr>Euclid</vt:lpstr>
      <vt:lpstr>Courier New</vt:lpstr>
      <vt:lpstr>Thème Office</vt:lpstr>
      <vt:lpstr>Diapositive 1</vt:lpstr>
      <vt:lpstr>Diapositive 2</vt:lpstr>
      <vt:lpstr>Diapositive 3</vt:lpstr>
    </vt:vector>
  </TitlesOfParts>
  <Company>neant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ce</dc:creator>
  <cp:lastModifiedBy>a</cp:lastModifiedBy>
  <cp:revision>3</cp:revision>
  <dcterms:created xsi:type="dcterms:W3CDTF">2011-09-27T06:36:00Z</dcterms:created>
  <dcterms:modified xsi:type="dcterms:W3CDTF">2011-09-27T13:21:40Z</dcterms:modified>
</cp:coreProperties>
</file>