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5" r:id="rId10"/>
    <p:sldId id="267" r:id="rId11"/>
    <p:sldId id="266" r:id="rId12"/>
    <p:sldId id="264" r:id="rId13"/>
    <p:sldId id="278" r:id="rId14"/>
    <p:sldId id="268" r:id="rId15"/>
    <p:sldId id="269" r:id="rId16"/>
    <p:sldId id="270" r:id="rId17"/>
    <p:sldId id="271" r:id="rId18"/>
    <p:sldId id="272" r:id="rId19"/>
    <p:sldId id="273" r:id="rId20"/>
    <p:sldId id="274" r:id="rId21"/>
    <p:sldId id="275" r:id="rId22"/>
    <p:sldId id="276" r:id="rId23"/>
    <p:sldId id="277" r:id="rId24"/>
    <p:sldId id="279" r:id="rId2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99" d="100"/>
          <a:sy n="99" d="100"/>
        </p:scale>
        <p:origin x="102"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158-BFC7-2D89-0C07-C8F97EB24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634A50E7-6CF0-95BA-E59E-CE709553B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FADAC391-F6C9-43DC-310D-FEE47F475CCE}"/>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5" name="Footer Placeholder 4">
            <a:extLst>
              <a:ext uri="{FF2B5EF4-FFF2-40B4-BE49-F238E27FC236}">
                <a16:creationId xmlns:a16="http://schemas.microsoft.com/office/drawing/2014/main" id="{BEE4B545-1BAE-63D6-3065-F1C864476A0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A6D0FF2C-B209-0F4A-788A-1A7DDC83ED65}"/>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381958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7299-D75C-9E53-39C7-CEE85FBE62E7}"/>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06B235-B211-5DC8-6BCE-1E4D5D98F6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2DEE5BE-36B1-3C6B-FCD2-8031D58AAE79}"/>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5" name="Footer Placeholder 4">
            <a:extLst>
              <a:ext uri="{FF2B5EF4-FFF2-40B4-BE49-F238E27FC236}">
                <a16:creationId xmlns:a16="http://schemas.microsoft.com/office/drawing/2014/main" id="{2B0DDA1D-6F97-7F6A-242A-1BD543DA87F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8FC5B87-A30A-9AF2-E5B3-2072E27D8270}"/>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126580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CF92AC-F13D-4C0B-BAF1-12D33C9809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21BCD271-CC5D-77E3-A5A0-BF4CEC26C6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4D13B4FE-C770-D757-D81F-25AD8F5A95E1}"/>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5" name="Footer Placeholder 4">
            <a:extLst>
              <a:ext uri="{FF2B5EF4-FFF2-40B4-BE49-F238E27FC236}">
                <a16:creationId xmlns:a16="http://schemas.microsoft.com/office/drawing/2014/main" id="{9E62B4B4-14A7-8752-249B-508746C4B51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8B3CC4B-E230-76DA-7210-83FCFD63A2ED}"/>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260744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0757-A878-F2F6-306A-90F98049A83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F2D4C9C-5867-4B2F-E6B4-79699AF36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2E127008-DE60-E175-DB5E-3E21FE64DF1E}"/>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5" name="Footer Placeholder 4">
            <a:extLst>
              <a:ext uri="{FF2B5EF4-FFF2-40B4-BE49-F238E27FC236}">
                <a16:creationId xmlns:a16="http://schemas.microsoft.com/office/drawing/2014/main" id="{765139AE-1F9B-5E38-8B54-62DDBA1B1095}"/>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A048E03-72B7-26D4-C2E9-341029822793}"/>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23844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6FBD-804C-9D64-2A3E-288B910E30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7F5E6B48-0397-2E65-89B8-E79A5CC8E9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7690A-8EB1-78D3-219E-B2C680B531AA}"/>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5" name="Footer Placeholder 4">
            <a:extLst>
              <a:ext uri="{FF2B5EF4-FFF2-40B4-BE49-F238E27FC236}">
                <a16:creationId xmlns:a16="http://schemas.microsoft.com/office/drawing/2014/main" id="{493BA93E-DB19-4F72-9883-32460AA50F3E}"/>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DB549C1-1FC6-1BC7-EE5C-6C9C8CF8283C}"/>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144565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8240-1725-340D-6C5C-813A5EABD5EC}"/>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911CE200-AC70-6F7B-AC9C-BC19272ED2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3C7D55DF-7BD5-27BF-E315-898517944E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35B53BC-22FA-4D8B-3402-3E2CE9919790}"/>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6" name="Footer Placeholder 5">
            <a:extLst>
              <a:ext uri="{FF2B5EF4-FFF2-40B4-BE49-F238E27FC236}">
                <a16:creationId xmlns:a16="http://schemas.microsoft.com/office/drawing/2014/main" id="{31CF3E2D-CE80-EB66-E39F-5AF536B28511}"/>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DCC1ED9C-48F2-EDEF-8F32-FFDB1A97B8A7}"/>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363137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3FE3-7A6E-DA03-64FD-0FC562D25944}"/>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9B94A78F-F614-3268-CACA-6F9BC2077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BA4891-BAB6-81F6-5BBB-03E16B9D3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3CB32E37-F169-0629-B380-72D3ED2451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2F4FB8-3595-4EDB-31B0-95A9E9A1C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6B9DC2A9-65DB-E4A9-D3CF-8AF4066F2080}"/>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8" name="Footer Placeholder 7">
            <a:extLst>
              <a:ext uri="{FF2B5EF4-FFF2-40B4-BE49-F238E27FC236}">
                <a16:creationId xmlns:a16="http://schemas.microsoft.com/office/drawing/2014/main" id="{BCBA33C7-14DD-71F6-EC1F-B8DA804695F0}"/>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5ED658A4-C04C-BEC2-4F3B-042B301B7B6C}"/>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171096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B76C-1CAA-ABC7-9305-8EB1F07622C4}"/>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48D3D245-0A50-6BAE-B1E1-6582EDF9213C}"/>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4" name="Footer Placeholder 3">
            <a:extLst>
              <a:ext uri="{FF2B5EF4-FFF2-40B4-BE49-F238E27FC236}">
                <a16:creationId xmlns:a16="http://schemas.microsoft.com/office/drawing/2014/main" id="{F9AB2F91-B2BD-A3EC-B1C7-B6DC2B3BF1A4}"/>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90118FA4-D427-EA40-CDE3-7CA9C8D18B5C}"/>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83129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A2BC6C-F0CC-4C85-1DD5-4DD6E0BF3251}"/>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3" name="Footer Placeholder 2">
            <a:extLst>
              <a:ext uri="{FF2B5EF4-FFF2-40B4-BE49-F238E27FC236}">
                <a16:creationId xmlns:a16="http://schemas.microsoft.com/office/drawing/2014/main" id="{F488B147-BE66-3459-C3C3-25ECC6806A81}"/>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8074856B-8278-096E-97F2-015CAF6DBEC4}"/>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324127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A6B7-2CE8-9E0D-2D9C-70233851E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CC3BCCF5-0220-917F-8542-D88DC33A9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E4520FC-51A3-984C-9111-6B9DBC50B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B7DE3-28D4-1CCF-ECCB-F4E7C88216AA}"/>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6" name="Footer Placeholder 5">
            <a:extLst>
              <a:ext uri="{FF2B5EF4-FFF2-40B4-BE49-F238E27FC236}">
                <a16:creationId xmlns:a16="http://schemas.microsoft.com/office/drawing/2014/main" id="{9AD7F0F3-605F-7045-A493-634BDD6617B3}"/>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DFA902DD-BA45-F58F-9B85-ACEE125433A6}"/>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422138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0735-0AD1-305F-BB6E-81E7F0B5D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F4964213-315B-D060-68C3-6C1852D9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02CDEDBD-0718-851B-EDBB-ED2B49C74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C1A6F-555E-0F66-0CEC-EF3A4127A9A6}"/>
              </a:ext>
            </a:extLst>
          </p:cNvPr>
          <p:cNvSpPr>
            <a:spLocks noGrp="1"/>
          </p:cNvSpPr>
          <p:nvPr>
            <p:ph type="dt" sz="half" idx="10"/>
          </p:nvPr>
        </p:nvSpPr>
        <p:spPr/>
        <p:txBody>
          <a:bodyPr/>
          <a:lstStyle/>
          <a:p>
            <a:fld id="{A9048B41-77CC-4CED-83DD-0185BD7A2DFD}" type="datetimeFigureOut">
              <a:rPr lang="el-GR" smtClean="0"/>
              <a:t>10/10/2022</a:t>
            </a:fld>
            <a:endParaRPr lang="el-GR"/>
          </a:p>
        </p:txBody>
      </p:sp>
      <p:sp>
        <p:nvSpPr>
          <p:cNvPr id="6" name="Footer Placeholder 5">
            <a:extLst>
              <a:ext uri="{FF2B5EF4-FFF2-40B4-BE49-F238E27FC236}">
                <a16:creationId xmlns:a16="http://schemas.microsoft.com/office/drawing/2014/main" id="{EC5DFB22-3821-28A7-1F9F-682676F95563}"/>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5A5113D1-71CE-9A17-B20A-938A510A3182}"/>
              </a:ext>
            </a:extLst>
          </p:cNvPr>
          <p:cNvSpPr>
            <a:spLocks noGrp="1"/>
          </p:cNvSpPr>
          <p:nvPr>
            <p:ph type="sldNum" sz="quarter" idx="12"/>
          </p:nvPr>
        </p:nvSpPr>
        <p:spPr/>
        <p:txBody>
          <a:bodyPr/>
          <a:lstStyle/>
          <a:p>
            <a:fld id="{7D008575-DF61-41EE-B8CE-BC3108CC3EE8}" type="slidenum">
              <a:rPr lang="el-GR" smtClean="0"/>
              <a:t>‹#›</a:t>
            </a:fld>
            <a:endParaRPr lang="el-GR"/>
          </a:p>
        </p:txBody>
      </p:sp>
    </p:spTree>
    <p:extLst>
      <p:ext uri="{BB962C8B-B14F-4D97-AF65-F5344CB8AC3E}">
        <p14:creationId xmlns:p14="http://schemas.microsoft.com/office/powerpoint/2010/main" val="412620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FE4EFA-C75D-C075-EF3B-A3E6B9600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451BC51D-067E-9935-2C01-693F56FB0A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62C03EB-59FD-F643-B8B1-755AA95B50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48B41-77CC-4CED-83DD-0185BD7A2DFD}" type="datetimeFigureOut">
              <a:rPr lang="el-GR" smtClean="0"/>
              <a:t>10/10/2022</a:t>
            </a:fld>
            <a:endParaRPr lang="el-GR"/>
          </a:p>
        </p:txBody>
      </p:sp>
      <p:sp>
        <p:nvSpPr>
          <p:cNvPr id="5" name="Footer Placeholder 4">
            <a:extLst>
              <a:ext uri="{FF2B5EF4-FFF2-40B4-BE49-F238E27FC236}">
                <a16:creationId xmlns:a16="http://schemas.microsoft.com/office/drawing/2014/main" id="{568A8E64-CAE6-7BD6-AA91-9B00F9A04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660A580-F0AC-EBD6-5542-F77F5F4B3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08575-DF61-41EE-B8CE-BC3108CC3EE8}" type="slidenum">
              <a:rPr lang="el-GR" smtClean="0"/>
              <a:t>‹#›</a:t>
            </a:fld>
            <a:endParaRPr lang="el-GR"/>
          </a:p>
        </p:txBody>
      </p:sp>
    </p:spTree>
    <p:extLst>
      <p:ext uri="{BB962C8B-B14F-4D97-AF65-F5344CB8AC3E}">
        <p14:creationId xmlns:p14="http://schemas.microsoft.com/office/powerpoint/2010/main" val="1734231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ourakis/Algorithms-Data-Structur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bourakis@mitropolitiko.edu.g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20DA-3765-7113-020C-9520BB91EBCA}"/>
              </a:ext>
            </a:extLst>
          </p:cNvPr>
          <p:cNvSpPr>
            <a:spLocks noGrp="1"/>
          </p:cNvSpPr>
          <p:nvPr>
            <p:ph type="ctrTitle"/>
          </p:nvPr>
        </p:nvSpPr>
        <p:spPr/>
        <p:txBody>
          <a:bodyPr/>
          <a:lstStyle/>
          <a:p>
            <a:r>
              <a:rPr lang="en-US" dirty="0"/>
              <a:t>Data Structures &amp; Algorithms</a:t>
            </a:r>
            <a:endParaRPr lang="el-GR" dirty="0"/>
          </a:p>
        </p:txBody>
      </p:sp>
      <p:sp>
        <p:nvSpPr>
          <p:cNvPr id="3" name="Subtitle 2">
            <a:extLst>
              <a:ext uri="{FF2B5EF4-FFF2-40B4-BE49-F238E27FC236}">
                <a16:creationId xmlns:a16="http://schemas.microsoft.com/office/drawing/2014/main" id="{ACFBCED0-5C83-3B42-B292-37AA0721615C}"/>
              </a:ext>
            </a:extLst>
          </p:cNvPr>
          <p:cNvSpPr>
            <a:spLocks noGrp="1"/>
          </p:cNvSpPr>
          <p:nvPr>
            <p:ph type="subTitle" idx="1"/>
          </p:nvPr>
        </p:nvSpPr>
        <p:spPr>
          <a:xfrm>
            <a:off x="1524000" y="3602037"/>
            <a:ext cx="9144000" cy="2757941"/>
          </a:xfrm>
        </p:spPr>
        <p:txBody>
          <a:bodyPr>
            <a:normAutofit/>
          </a:bodyPr>
          <a:lstStyle/>
          <a:p>
            <a:r>
              <a:rPr lang="el-GR" sz="3200" dirty="0">
                <a:solidFill>
                  <a:srgbClr val="FF0000"/>
                </a:solidFill>
              </a:rPr>
              <a:t>Εισαγωγή</a:t>
            </a:r>
          </a:p>
          <a:p>
            <a:endParaRPr lang="en-US" dirty="0"/>
          </a:p>
          <a:p>
            <a:endParaRPr lang="el-GR" dirty="0"/>
          </a:p>
          <a:p>
            <a:r>
              <a:rPr lang="el-GR" b="1" dirty="0"/>
              <a:t>Ανδρέας Β. Μπουράκης</a:t>
            </a:r>
          </a:p>
          <a:p>
            <a:r>
              <a:rPr lang="en-US" sz="1800" dirty="0"/>
              <a:t>abourakis@mitropolitiko.edu.gr</a:t>
            </a:r>
            <a:endParaRPr lang="el-GR" sz="1800" dirty="0"/>
          </a:p>
        </p:txBody>
      </p:sp>
    </p:spTree>
    <p:extLst>
      <p:ext uri="{BB962C8B-B14F-4D97-AF65-F5344CB8AC3E}">
        <p14:creationId xmlns:p14="http://schemas.microsoft.com/office/powerpoint/2010/main" val="3481688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3967-B752-71A7-743E-90AE8129E007}"/>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Αλγόριθμοι</a:t>
            </a:r>
          </a:p>
        </p:txBody>
      </p:sp>
      <p:sp>
        <p:nvSpPr>
          <p:cNvPr id="3" name="Content Placeholder 2">
            <a:extLst>
              <a:ext uri="{FF2B5EF4-FFF2-40B4-BE49-F238E27FC236}">
                <a16:creationId xmlns:a16="http://schemas.microsoft.com/office/drawing/2014/main" id="{EA0DFE28-EE24-669A-1127-D221E71F916C}"/>
              </a:ext>
            </a:extLst>
          </p:cNvPr>
          <p:cNvSpPr>
            <a:spLocks noGrp="1"/>
          </p:cNvSpPr>
          <p:nvPr>
            <p:ph idx="1"/>
          </p:nvPr>
        </p:nvSpPr>
        <p:spPr/>
        <p:txBody>
          <a:bodyPr>
            <a:normAutofit/>
          </a:bodyPr>
          <a:lstStyle/>
          <a:p>
            <a:pPr marL="342900" indent="-342900" eaLnBrk="0" hangingPunct="0">
              <a:lnSpc>
                <a:spcPct val="150000"/>
              </a:lnSpc>
              <a:spcBef>
                <a:spcPts val="250"/>
              </a:spcBef>
              <a:buClr>
                <a:schemeClr val="accent1"/>
              </a:buClr>
              <a:buSzPct val="80000"/>
              <a:buFont typeface="Wingdings 2" pitchFamily="18" charset="2"/>
              <a:buChar char=""/>
            </a:pPr>
            <a:r>
              <a:rPr lang="el-GR" sz="2200" dirty="0">
                <a:latin typeface="Verdana" pitchFamily="34" charset="0"/>
              </a:rPr>
              <a:t>Οποιοδήποτε υπολογιστικό  πρόβλημα μπορεί να επιλυθεί με την </a:t>
            </a:r>
            <a:r>
              <a:rPr lang="el-GR" sz="2200" b="1" dirty="0">
                <a:latin typeface="Verdana" pitchFamily="34" charset="0"/>
              </a:rPr>
              <a:t>εκτέλεση μιας ακολουθίας από ενέργειες</a:t>
            </a:r>
            <a:r>
              <a:rPr lang="el-GR" sz="2200" dirty="0">
                <a:latin typeface="Verdana" pitchFamily="34" charset="0"/>
              </a:rPr>
              <a:t>, οι οποίες εκτελούνται σε μια </a:t>
            </a:r>
            <a:r>
              <a:rPr lang="el-GR" sz="2200" b="1" dirty="0">
                <a:latin typeface="Verdana" pitchFamily="34" charset="0"/>
              </a:rPr>
              <a:t>καθορισμένη σειρά </a:t>
            </a:r>
            <a:r>
              <a:rPr lang="el-GR" sz="2200" dirty="0">
                <a:latin typeface="Verdana" pitchFamily="34" charset="0"/>
              </a:rPr>
              <a:t>και </a:t>
            </a:r>
            <a:r>
              <a:rPr lang="el-GR" sz="2200" b="1" dirty="0">
                <a:latin typeface="Verdana" pitchFamily="34" charset="0"/>
              </a:rPr>
              <a:t>σε πεπερασμένο χρόνο</a:t>
            </a:r>
            <a:r>
              <a:rPr lang="el-GR" sz="2200" dirty="0">
                <a:latin typeface="Verdana" pitchFamily="34" charset="0"/>
              </a:rPr>
              <a:t>.</a:t>
            </a:r>
          </a:p>
          <a:p>
            <a:pPr marL="342900" indent="-342900" eaLnBrk="0" hangingPunct="0">
              <a:lnSpc>
                <a:spcPct val="150000"/>
              </a:lnSpc>
              <a:spcBef>
                <a:spcPts val="250"/>
              </a:spcBef>
              <a:buClr>
                <a:schemeClr val="accent1"/>
              </a:buClr>
              <a:buSzPct val="80000"/>
              <a:buFont typeface="Wingdings 2" pitchFamily="18" charset="2"/>
              <a:buChar char=""/>
            </a:pPr>
            <a:r>
              <a:rPr lang="el-GR" sz="2200" dirty="0">
                <a:latin typeface="Verdana" pitchFamily="34" charset="0"/>
              </a:rPr>
              <a:t>Μια διαδικασία η οποία ορίζει</a:t>
            </a:r>
            <a:r>
              <a:rPr lang="en-GB" sz="2200" dirty="0">
                <a:latin typeface="Verdana" pitchFamily="34" charset="0"/>
              </a:rPr>
              <a:t>:</a:t>
            </a:r>
          </a:p>
          <a:p>
            <a:pPr marL="742950" lvl="1" indent="-285750" eaLnBrk="0" hangingPunct="0">
              <a:lnSpc>
                <a:spcPct val="150000"/>
              </a:lnSpc>
              <a:spcBef>
                <a:spcPts val="250"/>
              </a:spcBef>
              <a:buClr>
                <a:schemeClr val="accent1"/>
              </a:buClr>
              <a:buSzPct val="100000"/>
              <a:buFont typeface="Verdana" pitchFamily="34" charset="0"/>
              <a:buChar char="◦"/>
            </a:pPr>
            <a:r>
              <a:rPr lang="el-GR" sz="2000" i="1" dirty="0">
                <a:latin typeface="Verdana" pitchFamily="34" charset="0"/>
              </a:rPr>
              <a:t>Τις </a:t>
            </a:r>
            <a:r>
              <a:rPr lang="el-GR" sz="2000" b="1" i="1" dirty="0">
                <a:solidFill>
                  <a:srgbClr val="0070C0"/>
                </a:solidFill>
                <a:latin typeface="Verdana" pitchFamily="34" charset="0"/>
              </a:rPr>
              <a:t>ενέργειες</a:t>
            </a:r>
            <a:r>
              <a:rPr lang="el-GR" sz="2000" i="1" dirty="0">
                <a:latin typeface="Verdana" pitchFamily="34" charset="0"/>
              </a:rPr>
              <a:t> που πρέπει να εκτελεστούν.</a:t>
            </a:r>
          </a:p>
          <a:p>
            <a:pPr marL="742950" lvl="1" indent="-285750" eaLnBrk="0" hangingPunct="0">
              <a:lnSpc>
                <a:spcPct val="150000"/>
              </a:lnSpc>
              <a:spcBef>
                <a:spcPts val="250"/>
              </a:spcBef>
              <a:buClr>
                <a:schemeClr val="accent1"/>
              </a:buClr>
              <a:buSzPct val="100000"/>
              <a:buFont typeface="Verdana" pitchFamily="34" charset="0"/>
              <a:buChar char="◦"/>
            </a:pPr>
            <a:r>
              <a:rPr lang="el-GR" sz="2000" i="1" dirty="0">
                <a:latin typeface="Verdana" pitchFamily="34" charset="0"/>
              </a:rPr>
              <a:t>Την </a:t>
            </a:r>
            <a:r>
              <a:rPr lang="el-GR" sz="2000" b="1" i="1" dirty="0">
                <a:solidFill>
                  <a:srgbClr val="0070C0"/>
                </a:solidFill>
                <a:latin typeface="Verdana" pitchFamily="34" charset="0"/>
              </a:rPr>
              <a:t>σειρά</a:t>
            </a:r>
            <a:r>
              <a:rPr lang="el-GR" sz="2000" i="1" dirty="0">
                <a:solidFill>
                  <a:srgbClr val="0070C0"/>
                </a:solidFill>
                <a:latin typeface="Verdana" pitchFamily="34" charset="0"/>
              </a:rPr>
              <a:t> </a:t>
            </a:r>
            <a:r>
              <a:rPr lang="el-GR" sz="2000" i="1" dirty="0">
                <a:latin typeface="Verdana" pitchFamily="34" charset="0"/>
              </a:rPr>
              <a:t>με την οποία πρέπει να γίνει η εκτέλεση αυτών την ενεργειών.</a:t>
            </a:r>
            <a:endParaRPr lang="en-GB" sz="2000" i="1" dirty="0">
              <a:latin typeface="Verdana" pitchFamily="34" charset="0"/>
            </a:endParaRPr>
          </a:p>
        </p:txBody>
      </p:sp>
    </p:spTree>
    <p:extLst>
      <p:ext uri="{BB962C8B-B14F-4D97-AF65-F5344CB8AC3E}">
        <p14:creationId xmlns:p14="http://schemas.microsoft.com/office/powerpoint/2010/main" val="300844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9E41-998A-6FA2-ECE1-EE7CD81A0C12}"/>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Αλγόριθμοι</a:t>
            </a:r>
            <a:endParaRPr lang="el-GR" dirty="0"/>
          </a:p>
        </p:txBody>
      </p:sp>
      <p:sp>
        <p:nvSpPr>
          <p:cNvPr id="3" name="Content Placeholder 2">
            <a:extLst>
              <a:ext uri="{FF2B5EF4-FFF2-40B4-BE49-F238E27FC236}">
                <a16:creationId xmlns:a16="http://schemas.microsoft.com/office/drawing/2014/main" id="{4A7693A2-A3C3-FED9-7915-3B09E7156692}"/>
              </a:ext>
            </a:extLst>
          </p:cNvPr>
          <p:cNvSpPr>
            <a:spLocks noGrp="1"/>
          </p:cNvSpPr>
          <p:nvPr>
            <p:ph idx="1"/>
          </p:nvPr>
        </p:nvSpPr>
        <p:spPr/>
        <p:txBody>
          <a:bodyPr/>
          <a:lstStyle/>
          <a:p>
            <a:pPr marL="0" indent="0" algn="ctr">
              <a:lnSpc>
                <a:spcPct val="150000"/>
              </a:lnSpc>
              <a:buNone/>
            </a:pPr>
            <a:r>
              <a:rPr lang="el-GR" sz="3200" u="none" dirty="0">
                <a:solidFill>
                  <a:schemeClr val="tx1">
                    <a:lumMod val="65000"/>
                    <a:lumOff val="35000"/>
                  </a:schemeClr>
                </a:solidFill>
              </a:rPr>
              <a:t>«Ο αλγόριθμος είναι σαν μια </a:t>
            </a:r>
            <a:r>
              <a:rPr lang="el-GR" sz="3200" u="sng" dirty="0">
                <a:solidFill>
                  <a:schemeClr val="tx1">
                    <a:lumMod val="65000"/>
                    <a:lumOff val="35000"/>
                  </a:schemeClr>
                </a:solidFill>
              </a:rPr>
              <a:t>συνταγή μαγειρικής </a:t>
            </a:r>
            <a:r>
              <a:rPr lang="el-GR" sz="3200" u="none" dirty="0">
                <a:solidFill>
                  <a:schemeClr val="tx1">
                    <a:lumMod val="65000"/>
                    <a:lumOff val="35000"/>
                  </a:schemeClr>
                </a:solidFill>
              </a:rPr>
              <a:t>που διαχειρίζεται συγκεκριμένα υλικά (δεδομένα εισόδου), όπου μετά το μαγείρεμα με ένα συγκεκριμένο τρόπο (επεξεργασία), παράγεται το φαγητό (έξοδος)»</a:t>
            </a:r>
          </a:p>
          <a:p>
            <a:endParaRPr lang="el-GR" dirty="0"/>
          </a:p>
        </p:txBody>
      </p:sp>
    </p:spTree>
    <p:extLst>
      <p:ext uri="{BB962C8B-B14F-4D97-AF65-F5344CB8AC3E}">
        <p14:creationId xmlns:p14="http://schemas.microsoft.com/office/powerpoint/2010/main" val="182023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F031-E95B-A550-B730-B98C718A095B}"/>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Αλγόριθμοι</a:t>
            </a:r>
          </a:p>
        </p:txBody>
      </p:sp>
      <p:sp>
        <p:nvSpPr>
          <p:cNvPr id="3" name="Content Placeholder 2">
            <a:extLst>
              <a:ext uri="{FF2B5EF4-FFF2-40B4-BE49-F238E27FC236}">
                <a16:creationId xmlns:a16="http://schemas.microsoft.com/office/drawing/2014/main" id="{B0E65CFD-0A18-F6B5-90DC-EF22A2C9E9F1}"/>
              </a:ext>
            </a:extLst>
          </p:cNvPr>
          <p:cNvSpPr>
            <a:spLocks noGrp="1"/>
          </p:cNvSpPr>
          <p:nvPr>
            <p:ph idx="1"/>
          </p:nvPr>
        </p:nvSpPr>
        <p:spPr>
          <a:xfrm>
            <a:off x="838200" y="1825624"/>
            <a:ext cx="10515600" cy="4746625"/>
          </a:xfrm>
        </p:spPr>
        <p:txBody>
          <a:bodyPr>
            <a:normAutofit fontScale="92500" lnSpcReduction="20000"/>
          </a:bodyPr>
          <a:lstStyle/>
          <a:p>
            <a:pPr marL="342900" indent="-342900" eaLnBrk="0" hangingPunct="0">
              <a:lnSpc>
                <a:spcPct val="150000"/>
              </a:lnSpc>
              <a:spcBef>
                <a:spcPts val="250"/>
              </a:spcBef>
              <a:buClr>
                <a:schemeClr val="accent1"/>
              </a:buClr>
              <a:buSzPct val="80000"/>
              <a:buFont typeface="Wingdings 2" pitchFamily="18" charset="2"/>
              <a:buChar char=""/>
            </a:pPr>
            <a:r>
              <a:rPr lang="el-GR" sz="2400" dirty="0">
                <a:latin typeface="Arial" panose="020B0604020202020204" pitchFamily="34" charset="0"/>
                <a:cs typeface="Arial" panose="020B0604020202020204" pitchFamily="34" charset="0"/>
              </a:rPr>
              <a:t>Δεν έχει νόημα να ξεκινήσουμε την συγγραφή ενός προγράμματος αν πρώτα δεν έχουμε κατορθώσει να επιλύσουμε το πρόβλημα.</a:t>
            </a:r>
          </a:p>
          <a:p>
            <a:pPr marL="342900" indent="-342900" eaLnBrk="0" hangingPunct="0">
              <a:lnSpc>
                <a:spcPct val="150000"/>
              </a:lnSpc>
              <a:spcBef>
                <a:spcPts val="250"/>
              </a:spcBef>
              <a:buClr>
                <a:schemeClr val="accent1"/>
              </a:buClr>
              <a:buSzPct val="80000"/>
              <a:buFont typeface="Wingdings 2" pitchFamily="18" charset="2"/>
              <a:buNone/>
            </a:pPr>
            <a:endParaRPr lang="el-GR" sz="2400" dirty="0">
              <a:latin typeface="Arial" panose="020B0604020202020204" pitchFamily="34" charset="0"/>
              <a:cs typeface="Arial" panose="020B0604020202020204" pitchFamily="34" charset="0"/>
            </a:endParaRPr>
          </a:p>
          <a:p>
            <a:pPr marL="342900" indent="-342900" eaLnBrk="0" hangingPunct="0">
              <a:lnSpc>
                <a:spcPct val="150000"/>
              </a:lnSpc>
              <a:spcBef>
                <a:spcPts val="250"/>
              </a:spcBef>
              <a:buClr>
                <a:schemeClr val="accent1"/>
              </a:buClr>
              <a:buSzPct val="80000"/>
              <a:buFont typeface="Wingdings 2" pitchFamily="18" charset="2"/>
              <a:buChar char=""/>
            </a:pPr>
            <a:r>
              <a:rPr lang="el-GR" sz="2400" dirty="0">
                <a:latin typeface="Arial" panose="020B0604020202020204" pitchFamily="34" charset="0"/>
                <a:cs typeface="Arial" panose="020B0604020202020204" pitchFamily="34" charset="0"/>
              </a:rPr>
              <a:t>Η γνώση μιας γλώσσας προγραμματισμού δεν μας βοηθάει τόσο στην επίλυση του προβλήματος, όσο στο να αναπτύξουμε μια εφαρμογή που θα υλοποιεί την επίλυση αυτή σε υπολογιστικό περιβάλλον.</a:t>
            </a:r>
          </a:p>
          <a:p>
            <a:pPr marL="342900" indent="-342900" eaLnBrk="0" hangingPunct="0">
              <a:lnSpc>
                <a:spcPct val="150000"/>
              </a:lnSpc>
              <a:spcBef>
                <a:spcPts val="250"/>
              </a:spcBef>
              <a:buClr>
                <a:schemeClr val="accent1"/>
              </a:buClr>
              <a:buSzPct val="80000"/>
              <a:buFont typeface="Wingdings 2" pitchFamily="18" charset="2"/>
              <a:buChar char=""/>
            </a:pPr>
            <a:endParaRPr lang="el-GR" sz="2400" dirty="0">
              <a:latin typeface="Arial" panose="020B0604020202020204" pitchFamily="34" charset="0"/>
              <a:cs typeface="Arial" panose="020B0604020202020204" pitchFamily="34" charset="0"/>
            </a:endParaRPr>
          </a:p>
          <a:p>
            <a:pPr marL="342900" indent="-342900" eaLnBrk="0" hangingPunct="0">
              <a:lnSpc>
                <a:spcPct val="150000"/>
              </a:lnSpc>
              <a:spcBef>
                <a:spcPts val="250"/>
              </a:spcBef>
              <a:buClr>
                <a:schemeClr val="accent1"/>
              </a:buClr>
              <a:buSzPct val="80000"/>
              <a:buFont typeface="Wingdings 2" pitchFamily="18" charset="2"/>
              <a:buChar char=""/>
            </a:pPr>
            <a:r>
              <a:rPr lang="el-GR" sz="2400" dirty="0">
                <a:latin typeface="Arial" panose="020B0604020202020204" pitchFamily="34" charset="0"/>
                <a:cs typeface="Arial" panose="020B0604020202020204" pitchFamily="34" charset="0"/>
              </a:rPr>
              <a:t>Με την προϋπόθεση ότι έχουμε καταφέρει να επιλύσουμε το πρόβλημα, μπορούμε να επιλέξουμε την κατάλληλη γλώσσα για την υλοποίηση της επίλυσης.</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1617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F031-E95B-A550-B730-B98C718A095B}"/>
              </a:ext>
            </a:extLst>
          </p:cNvPr>
          <p:cNvSpPr>
            <a:spLocks noGrp="1"/>
          </p:cNvSpPr>
          <p:nvPr>
            <p:ph type="title"/>
          </p:nvPr>
        </p:nvSpPr>
        <p:spPr>
          <a:xfrm>
            <a:off x="838200" y="-67581"/>
            <a:ext cx="10515600" cy="1325563"/>
          </a:xfrm>
        </p:spPr>
        <p:txBody>
          <a:bodyPr/>
          <a:lstStyle/>
          <a:p>
            <a:r>
              <a:rPr lang="el-GR" dirty="0">
                <a:latin typeface="Arial" panose="020B0604020202020204" pitchFamily="34" charset="0"/>
                <a:cs typeface="Arial" panose="020B0604020202020204" pitchFamily="34" charset="0"/>
              </a:rPr>
              <a:t>Εφαρμογές</a:t>
            </a:r>
          </a:p>
        </p:txBody>
      </p:sp>
      <p:sp>
        <p:nvSpPr>
          <p:cNvPr id="3" name="Content Placeholder 2">
            <a:extLst>
              <a:ext uri="{FF2B5EF4-FFF2-40B4-BE49-F238E27FC236}">
                <a16:creationId xmlns:a16="http://schemas.microsoft.com/office/drawing/2014/main" id="{B0E65CFD-0A18-F6B5-90DC-EF22A2C9E9F1}"/>
              </a:ext>
            </a:extLst>
          </p:cNvPr>
          <p:cNvSpPr>
            <a:spLocks noGrp="1"/>
          </p:cNvSpPr>
          <p:nvPr>
            <p:ph idx="1"/>
          </p:nvPr>
        </p:nvSpPr>
        <p:spPr>
          <a:xfrm>
            <a:off x="838200" y="1004208"/>
            <a:ext cx="10515600" cy="5568042"/>
          </a:xfrm>
        </p:spPr>
        <p:txBody>
          <a:bodyPr>
            <a:normAutofit/>
          </a:bodyPr>
          <a:lstStyle/>
          <a:p>
            <a:pPr marL="0" indent="0" eaLnBrk="0" hangingPunct="0">
              <a:lnSpc>
                <a:spcPct val="150000"/>
              </a:lnSpc>
              <a:spcBef>
                <a:spcPts val="250"/>
              </a:spcBef>
              <a:buClr>
                <a:schemeClr val="accent1"/>
              </a:buClr>
              <a:buSzPct val="80000"/>
              <a:buNone/>
            </a:pPr>
            <a:r>
              <a:rPr lang="el-GR" sz="1600" dirty="0">
                <a:effectLst/>
                <a:latin typeface="Arial" panose="020B0604020202020204" pitchFamily="34" charset="0"/>
              </a:rPr>
              <a:t>Αλγόριθμοι: βρίσκονται στην «καρδιά» κάθε υπολογιστικής διαδικασίας</a:t>
            </a:r>
          </a:p>
          <a:p>
            <a:pPr marL="457200" lvl="1" indent="0" eaLnBrk="0" hangingPunct="0">
              <a:lnSpc>
                <a:spcPct val="150000"/>
              </a:lnSpc>
              <a:spcBef>
                <a:spcPts val="250"/>
              </a:spcBef>
              <a:buClr>
                <a:schemeClr val="accent1"/>
              </a:buClr>
              <a:buSzPct val="80000"/>
              <a:buNone/>
            </a:pPr>
            <a:br>
              <a:rPr lang="el-GR" sz="800" dirty="0"/>
            </a:br>
            <a:r>
              <a:rPr lang="el-GR" sz="1300" dirty="0">
                <a:effectLst/>
                <a:latin typeface="Arial" panose="020B0604020202020204" pitchFamily="34" charset="0"/>
              </a:rPr>
              <a:t>Δίκτυα (επικοινωνιών, μεταφορών, κλπ)</a:t>
            </a:r>
            <a:br>
              <a:rPr lang="el-GR" sz="1300" dirty="0"/>
            </a:br>
            <a:r>
              <a:rPr lang="el-GR" sz="1300" dirty="0">
                <a:effectLst/>
                <a:latin typeface="Arial" panose="020B0604020202020204" pitchFamily="34" charset="0"/>
              </a:rPr>
              <a:t>Διαδίκτυο και Παγκόσμιος Ιστός</a:t>
            </a:r>
            <a:br>
              <a:rPr lang="el-GR" sz="1300" dirty="0"/>
            </a:br>
            <a:r>
              <a:rPr lang="el-GR" sz="1300" dirty="0">
                <a:effectLst/>
                <a:latin typeface="Arial" panose="020B0604020202020204" pitchFamily="34" charset="0"/>
              </a:rPr>
              <a:t>Επιχειρησιακή έρευνα</a:t>
            </a:r>
            <a:br>
              <a:rPr lang="el-GR" sz="1300" dirty="0"/>
            </a:br>
            <a:r>
              <a:rPr lang="el-GR" sz="1300" dirty="0">
                <a:effectLst/>
                <a:latin typeface="Arial" panose="020B0604020202020204" pitchFamily="34" charset="0"/>
              </a:rPr>
              <a:t>Τεχνητή νοημοσύνη</a:t>
            </a:r>
            <a:br>
              <a:rPr lang="el-GR" sz="1300" dirty="0"/>
            </a:br>
            <a:r>
              <a:rPr lang="el-GR" sz="1300" dirty="0">
                <a:effectLst/>
                <a:latin typeface="Arial" panose="020B0604020202020204" pitchFamily="34" charset="0"/>
              </a:rPr>
              <a:t>Υπολογιστική βιολογία</a:t>
            </a:r>
            <a:br>
              <a:rPr lang="el-GR" sz="1300" dirty="0"/>
            </a:br>
            <a:r>
              <a:rPr lang="el-GR" sz="1300" dirty="0">
                <a:effectLst/>
                <a:latin typeface="Arial" panose="020B0604020202020204" pitchFamily="34" charset="0"/>
              </a:rPr>
              <a:t>Κρυφή μνήμη</a:t>
            </a:r>
            <a:br>
              <a:rPr lang="el-GR" sz="1300" dirty="0"/>
            </a:br>
            <a:r>
              <a:rPr lang="el-GR" sz="1300" dirty="0">
                <a:effectLst/>
                <a:latin typeface="Arial" panose="020B0604020202020204" pitchFamily="34" charset="0"/>
              </a:rPr>
              <a:t>Μεταγλωττιστές</a:t>
            </a:r>
            <a:br>
              <a:rPr lang="el-GR" sz="1300" dirty="0"/>
            </a:br>
            <a:r>
              <a:rPr lang="el-GR" sz="1300" dirty="0">
                <a:effectLst/>
                <a:latin typeface="Arial" panose="020B0604020202020204" pitchFamily="34" charset="0"/>
              </a:rPr>
              <a:t>Βάσεις δεδομένων</a:t>
            </a:r>
            <a:br>
              <a:rPr lang="el-GR" sz="1300" dirty="0"/>
            </a:br>
            <a:r>
              <a:rPr lang="el-GR" sz="1300" dirty="0">
                <a:effectLst/>
                <a:latin typeface="Arial" panose="020B0604020202020204" pitchFamily="34" charset="0"/>
              </a:rPr>
              <a:t>Δρομολόγηση</a:t>
            </a:r>
            <a:br>
              <a:rPr lang="el-GR" sz="1300" dirty="0"/>
            </a:br>
            <a:r>
              <a:rPr lang="el-GR" sz="1300" dirty="0">
                <a:effectLst/>
                <a:latin typeface="Arial" panose="020B0604020202020204" pitchFamily="34" charset="0"/>
              </a:rPr>
              <a:t>Ανάλυση δεδομένων (κοινωνική δικτύωση)</a:t>
            </a:r>
            <a:br>
              <a:rPr lang="el-GR" sz="1300" dirty="0"/>
            </a:br>
            <a:r>
              <a:rPr lang="el-GR" sz="1300" dirty="0">
                <a:effectLst/>
                <a:latin typeface="Arial" panose="020B0604020202020204" pitchFamily="34" charset="0"/>
              </a:rPr>
              <a:t>Επεξεργασία σημάτων</a:t>
            </a:r>
            <a:br>
              <a:rPr lang="el-GR" sz="1300" dirty="0"/>
            </a:br>
            <a:r>
              <a:rPr lang="el-GR" sz="1300" dirty="0">
                <a:effectLst/>
                <a:latin typeface="Arial" panose="020B0604020202020204" pitchFamily="34" charset="0"/>
              </a:rPr>
              <a:t>Γραφικά υπολογιστών</a:t>
            </a:r>
            <a:br>
              <a:rPr lang="el-GR" sz="1300" dirty="0"/>
            </a:br>
            <a:r>
              <a:rPr lang="el-GR" sz="1300" dirty="0">
                <a:effectLst/>
                <a:latin typeface="Arial" panose="020B0604020202020204" pitchFamily="34" charset="0"/>
              </a:rPr>
              <a:t>Επιστημονικός υπολογισμός</a:t>
            </a:r>
            <a:br>
              <a:rPr lang="el-GR" sz="1300" dirty="0"/>
            </a:br>
            <a:r>
              <a:rPr lang="el-GR" sz="1300" dirty="0">
                <a:effectLst/>
                <a:latin typeface="Arial" panose="020B0604020202020204" pitchFamily="34" charset="0"/>
              </a:rPr>
              <a:t>. . .</a:t>
            </a:r>
            <a:endParaRPr lang="el-GR" sz="1300" dirty="0">
              <a:latin typeface="Arial" panose="020B0604020202020204" pitchFamily="34" charset="0"/>
            </a:endParaRPr>
          </a:p>
          <a:p>
            <a:pPr marL="0" indent="0" eaLnBrk="0" hangingPunct="0">
              <a:lnSpc>
                <a:spcPct val="150000"/>
              </a:lnSpc>
              <a:spcBef>
                <a:spcPts val="250"/>
              </a:spcBef>
              <a:buClr>
                <a:schemeClr val="accent1"/>
              </a:buClr>
              <a:buSzPct val="80000"/>
              <a:buNone/>
            </a:pPr>
            <a:endParaRPr lang="el-GR" sz="1200" dirty="0">
              <a:effectLst/>
              <a:latin typeface="Arial" panose="020B0604020202020204" pitchFamily="34" charset="0"/>
            </a:endParaRPr>
          </a:p>
          <a:p>
            <a:pPr marL="0" indent="0" eaLnBrk="0" hangingPunct="0">
              <a:lnSpc>
                <a:spcPct val="150000"/>
              </a:lnSpc>
              <a:spcBef>
                <a:spcPts val="250"/>
              </a:spcBef>
              <a:buClr>
                <a:schemeClr val="accent1"/>
              </a:buClr>
              <a:buSzPct val="80000"/>
              <a:buNone/>
            </a:pPr>
            <a:r>
              <a:rPr lang="el-GR" sz="1400" dirty="0">
                <a:effectLst/>
                <a:latin typeface="Arial" panose="020B0604020202020204" pitchFamily="34" charset="0"/>
              </a:rPr>
              <a:t>Εστιάζουμε σε αλγόριθμους και τεχνικές που είναι χρήσιμοι στην πράξη</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96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333B-6D3C-DE4E-2681-ECDA80D2DB20}"/>
              </a:ext>
            </a:extLst>
          </p:cNvPr>
          <p:cNvSpPr>
            <a:spLocks noGrp="1"/>
          </p:cNvSpPr>
          <p:nvPr>
            <p:ph type="title"/>
          </p:nvPr>
        </p:nvSpPr>
        <p:spPr>
          <a:xfrm>
            <a:off x="838200" y="0"/>
            <a:ext cx="10515600" cy="1325563"/>
          </a:xfrm>
        </p:spPr>
        <p:txBody>
          <a:bodyPr/>
          <a:lstStyle/>
          <a:p>
            <a:r>
              <a:rPr lang="el-GR" dirty="0">
                <a:latin typeface="Arial" panose="020B0604020202020204" pitchFamily="34" charset="0"/>
                <a:cs typeface="Arial" panose="020B0604020202020204" pitchFamily="34" charset="0"/>
              </a:rPr>
              <a:t>Χαρακτηριστικά Αλγορίθμων</a:t>
            </a:r>
          </a:p>
        </p:txBody>
      </p:sp>
      <p:sp>
        <p:nvSpPr>
          <p:cNvPr id="3" name="Content Placeholder 2">
            <a:extLst>
              <a:ext uri="{FF2B5EF4-FFF2-40B4-BE49-F238E27FC236}">
                <a16:creationId xmlns:a16="http://schemas.microsoft.com/office/drawing/2014/main" id="{5FD43743-90CE-3CAD-D3BF-FDD64FBF1F5D}"/>
              </a:ext>
            </a:extLst>
          </p:cNvPr>
          <p:cNvSpPr>
            <a:spLocks noGrp="1"/>
          </p:cNvSpPr>
          <p:nvPr>
            <p:ph idx="1"/>
          </p:nvPr>
        </p:nvSpPr>
        <p:spPr>
          <a:xfrm>
            <a:off x="838199" y="1825624"/>
            <a:ext cx="11081657" cy="4526189"/>
          </a:xfrm>
        </p:spPr>
        <p:txBody>
          <a:bodyPr>
            <a:normAutofit fontScale="92500" lnSpcReduction="20000"/>
          </a:bodyPr>
          <a:lstStyle/>
          <a:p>
            <a:pPr eaLnBrk="1" hangingPunct="1">
              <a:lnSpc>
                <a:spcPct val="150000"/>
              </a:lnSpc>
              <a:spcAft>
                <a:spcPct val="20000"/>
              </a:spcAft>
              <a:buFont typeface="Wingdings" panose="05000000000000000000" pitchFamily="2" charset="2"/>
              <a:buNone/>
              <a:defRPr/>
            </a:pPr>
            <a:r>
              <a:rPr lang="el-GR" sz="2400" kern="0" dirty="0">
                <a:latin typeface="Arial" panose="020B0604020202020204" pitchFamily="34" charset="0"/>
                <a:cs typeface="Arial" panose="020B0604020202020204" pitchFamily="34" charset="0"/>
              </a:rPr>
              <a:t>Κάθε αλγόριθμος ικανοποιεί τα παρακάτω:</a:t>
            </a:r>
          </a:p>
          <a:p>
            <a:pPr lvl="1" eaLnBrk="1" hangingPunct="1">
              <a:lnSpc>
                <a:spcPct val="150000"/>
              </a:lnSpc>
              <a:spcAft>
                <a:spcPct val="20000"/>
              </a:spcAft>
              <a:buFont typeface="Wingdings" panose="05000000000000000000" pitchFamily="2" charset="2"/>
              <a:buChar char="§"/>
              <a:defRPr/>
            </a:pPr>
            <a:r>
              <a:rPr lang="el-GR" sz="2000" kern="0" dirty="0">
                <a:latin typeface="Arial" panose="020B0604020202020204" pitchFamily="34" charset="0"/>
                <a:cs typeface="Arial" panose="020B0604020202020204" pitchFamily="34" charset="0"/>
              </a:rPr>
              <a:t>Δέχεται </a:t>
            </a:r>
            <a:r>
              <a:rPr lang="el-GR" sz="2000" b="1" kern="0" dirty="0">
                <a:solidFill>
                  <a:srgbClr val="008000"/>
                </a:solidFill>
                <a:latin typeface="Arial" panose="020B0604020202020204" pitchFamily="34" charset="0"/>
                <a:cs typeface="Arial" panose="020B0604020202020204" pitchFamily="34" charset="0"/>
              </a:rPr>
              <a:t>είσοδο</a:t>
            </a:r>
            <a:r>
              <a:rPr lang="el-GR" sz="2000" b="1" kern="0" dirty="0">
                <a:solidFill>
                  <a:srgbClr val="FFFF00"/>
                </a:solidFill>
                <a:latin typeface="Arial" panose="020B0604020202020204" pitchFamily="34" charset="0"/>
                <a:cs typeface="Arial" panose="020B0604020202020204" pitchFamily="34" charset="0"/>
              </a:rPr>
              <a:t> </a:t>
            </a:r>
            <a:r>
              <a:rPr lang="el-GR" sz="2000" kern="0" dirty="0">
                <a:latin typeface="Arial" panose="020B0604020202020204" pitchFamily="34" charset="0"/>
                <a:cs typeface="Arial" panose="020B0604020202020204" pitchFamily="34" charset="0"/>
              </a:rPr>
              <a:t>(</a:t>
            </a:r>
            <a:r>
              <a:rPr lang="en-US" sz="2000" kern="0" dirty="0">
                <a:latin typeface="Arial" panose="020B0604020202020204" pitchFamily="34" charset="0"/>
                <a:cs typeface="Arial" panose="020B0604020202020204" pitchFamily="34" charset="0"/>
              </a:rPr>
              <a:t>input)</a:t>
            </a:r>
            <a:r>
              <a:rPr lang="el-GR" sz="2000" kern="0" dirty="0">
                <a:latin typeface="Arial" panose="020B0604020202020204" pitchFamily="34" charset="0"/>
                <a:cs typeface="Arial" panose="020B0604020202020204" pitchFamily="34" charset="0"/>
              </a:rPr>
              <a:t> δεδομένων, δηλ. καμία ή περισσότερες τιμές</a:t>
            </a:r>
            <a:endParaRPr lang="en-US" sz="2000" kern="0" dirty="0">
              <a:latin typeface="Arial" panose="020B0604020202020204" pitchFamily="34" charset="0"/>
              <a:cs typeface="Arial" panose="020B0604020202020204" pitchFamily="34" charset="0"/>
            </a:endParaRPr>
          </a:p>
          <a:p>
            <a:pPr lvl="1" eaLnBrk="1" hangingPunct="1">
              <a:lnSpc>
                <a:spcPct val="150000"/>
              </a:lnSpc>
              <a:spcAft>
                <a:spcPct val="20000"/>
              </a:spcAft>
              <a:buFont typeface="Wingdings" panose="05000000000000000000" pitchFamily="2" charset="2"/>
              <a:buChar char="§"/>
              <a:defRPr/>
            </a:pPr>
            <a:r>
              <a:rPr lang="el-GR" sz="2000" kern="0" dirty="0">
                <a:latin typeface="Arial" panose="020B0604020202020204" pitchFamily="34" charset="0"/>
                <a:cs typeface="Arial" panose="020B0604020202020204" pitchFamily="34" charset="0"/>
              </a:rPr>
              <a:t>Παράγει </a:t>
            </a:r>
            <a:r>
              <a:rPr lang="el-GR" sz="2000" b="1" kern="0" dirty="0">
                <a:solidFill>
                  <a:srgbClr val="008000"/>
                </a:solidFill>
                <a:latin typeface="Arial" panose="020B0604020202020204" pitchFamily="34" charset="0"/>
                <a:cs typeface="Arial" panose="020B0604020202020204" pitchFamily="34" charset="0"/>
              </a:rPr>
              <a:t>έξοδο</a:t>
            </a:r>
            <a:r>
              <a:rPr lang="el-GR" sz="2000" b="1" kern="0" dirty="0">
                <a:solidFill>
                  <a:srgbClr val="FFFF00"/>
                </a:solidFill>
                <a:latin typeface="Arial" panose="020B0604020202020204" pitchFamily="34" charset="0"/>
                <a:cs typeface="Arial" panose="020B0604020202020204" pitchFamily="34" charset="0"/>
              </a:rPr>
              <a:t> </a:t>
            </a:r>
            <a:r>
              <a:rPr lang="el-GR" sz="2000" kern="0" dirty="0">
                <a:latin typeface="Arial" panose="020B0604020202020204" pitchFamily="34" charset="0"/>
                <a:cs typeface="Arial" panose="020B0604020202020204" pitchFamily="34" charset="0"/>
              </a:rPr>
              <a:t>(</a:t>
            </a:r>
            <a:r>
              <a:rPr lang="en-US" sz="2000" kern="0" dirty="0">
                <a:latin typeface="Arial" panose="020B0604020202020204" pitchFamily="34" charset="0"/>
                <a:cs typeface="Arial" panose="020B0604020202020204" pitchFamily="34" charset="0"/>
              </a:rPr>
              <a:t>output)</a:t>
            </a:r>
            <a:r>
              <a:rPr lang="el-GR" sz="2000" kern="0" dirty="0">
                <a:latin typeface="Arial" panose="020B0604020202020204" pitchFamily="34" charset="0"/>
                <a:cs typeface="Arial" panose="020B0604020202020204" pitchFamily="34" charset="0"/>
              </a:rPr>
              <a:t>, δηλαδή τουλάχιστον ένα αποτέλεσμα</a:t>
            </a:r>
          </a:p>
          <a:p>
            <a:pPr lvl="1" eaLnBrk="1" hangingPunct="1">
              <a:lnSpc>
                <a:spcPct val="150000"/>
              </a:lnSpc>
              <a:spcAft>
                <a:spcPct val="20000"/>
              </a:spcAft>
              <a:buFont typeface="Wingdings" panose="05000000000000000000" pitchFamily="2" charset="2"/>
              <a:buChar char="§"/>
              <a:defRPr/>
            </a:pPr>
            <a:r>
              <a:rPr lang="el-GR" sz="2000" kern="0" dirty="0">
                <a:latin typeface="Arial" panose="020B0604020202020204" pitchFamily="34" charset="0"/>
                <a:cs typeface="Arial" panose="020B0604020202020204" pitchFamily="34" charset="0"/>
              </a:rPr>
              <a:t>Αποτελείται από </a:t>
            </a:r>
            <a:r>
              <a:rPr lang="el-GR" sz="2000" b="1" kern="0" dirty="0">
                <a:solidFill>
                  <a:srgbClr val="008000"/>
                </a:solidFill>
                <a:latin typeface="Arial" panose="020B0604020202020204" pitchFamily="34" charset="0"/>
                <a:cs typeface="Arial" panose="020B0604020202020204" pitchFamily="34" charset="0"/>
              </a:rPr>
              <a:t>καθορισμένα</a:t>
            </a:r>
            <a:r>
              <a:rPr lang="el-GR" sz="2000" kern="0" dirty="0">
                <a:latin typeface="Arial" panose="020B0604020202020204" pitchFamily="34" charset="0"/>
                <a:cs typeface="Arial" panose="020B0604020202020204" pitchFamily="34" charset="0"/>
              </a:rPr>
              <a:t> βήματα (όχι ασάφειες)</a:t>
            </a:r>
            <a:br>
              <a:rPr lang="el-GR" sz="2000" kern="0" dirty="0">
                <a:latin typeface="Arial" panose="020B0604020202020204" pitchFamily="34" charset="0"/>
                <a:cs typeface="Arial" panose="020B0604020202020204" pitchFamily="34" charset="0"/>
              </a:rPr>
            </a:br>
            <a:r>
              <a:rPr lang="el-GR" sz="1800" kern="0" dirty="0">
                <a:latin typeface="Arial" panose="020B0604020202020204" pitchFamily="34" charset="0"/>
                <a:cs typeface="Arial" panose="020B0604020202020204" pitchFamily="34" charset="0"/>
              </a:rPr>
              <a:t>	</a:t>
            </a:r>
            <a:r>
              <a:rPr lang="el-GR" sz="1600" kern="0" dirty="0">
                <a:latin typeface="Arial" panose="020B0604020202020204" pitchFamily="34" charset="0"/>
                <a:cs typeface="Arial" panose="020B0604020202020204" pitchFamily="34" charset="0"/>
              </a:rPr>
              <a:t>π.χ. Σε μια συνταγή λέει : «Βάζουμε λίγο αλάτι...». Δηλ. πόσο;</a:t>
            </a:r>
            <a:endParaRPr lang="en-US" sz="1600" kern="0" dirty="0">
              <a:latin typeface="Arial" panose="020B0604020202020204" pitchFamily="34" charset="0"/>
              <a:cs typeface="Arial" panose="020B0604020202020204" pitchFamily="34" charset="0"/>
            </a:endParaRPr>
          </a:p>
          <a:p>
            <a:pPr lvl="1" eaLnBrk="1" hangingPunct="1">
              <a:lnSpc>
                <a:spcPct val="150000"/>
              </a:lnSpc>
              <a:spcAft>
                <a:spcPct val="20000"/>
              </a:spcAft>
              <a:buFont typeface="Wingdings" panose="05000000000000000000" pitchFamily="2" charset="2"/>
              <a:buChar char="§"/>
              <a:defRPr/>
            </a:pPr>
            <a:r>
              <a:rPr lang="el-GR" sz="2000" kern="0" dirty="0">
                <a:latin typeface="Arial" panose="020B0604020202020204" pitchFamily="34" charset="0"/>
                <a:cs typeface="Arial" panose="020B0604020202020204" pitchFamily="34" charset="0"/>
              </a:rPr>
              <a:t>Αποτελείται από </a:t>
            </a:r>
            <a:r>
              <a:rPr lang="el-GR" sz="2000" b="1" kern="0" dirty="0">
                <a:solidFill>
                  <a:srgbClr val="008000"/>
                </a:solidFill>
                <a:latin typeface="Arial" panose="020B0604020202020204" pitchFamily="34" charset="0"/>
                <a:cs typeface="Arial" panose="020B0604020202020204" pitchFamily="34" charset="0"/>
              </a:rPr>
              <a:t>πεπερασμένα βήματα</a:t>
            </a:r>
            <a:r>
              <a:rPr lang="el-GR" sz="2000" kern="0" dirty="0">
                <a:latin typeface="Arial" panose="020B0604020202020204" pitchFamily="34" charset="0"/>
                <a:cs typeface="Arial" panose="020B0604020202020204" pitchFamily="34" charset="0"/>
              </a:rPr>
              <a:t>, δηλ. δεν εκτελείται </a:t>
            </a:r>
            <a:br>
              <a:rPr lang="el-GR" sz="2000" kern="0" dirty="0">
                <a:latin typeface="Arial" panose="020B0604020202020204" pitchFamily="34" charset="0"/>
                <a:cs typeface="Arial" panose="020B0604020202020204" pitchFamily="34" charset="0"/>
              </a:rPr>
            </a:br>
            <a:r>
              <a:rPr lang="el-GR" sz="2000" kern="0" dirty="0">
                <a:latin typeface="Arial" panose="020B0604020202020204" pitchFamily="34" charset="0"/>
                <a:cs typeface="Arial" panose="020B0604020202020204" pitchFamily="34" charset="0"/>
              </a:rPr>
              <a:t>επ’ άπειρον (περατότητα)</a:t>
            </a:r>
          </a:p>
          <a:p>
            <a:pPr lvl="1" eaLnBrk="1" hangingPunct="1">
              <a:lnSpc>
                <a:spcPct val="150000"/>
              </a:lnSpc>
              <a:spcAft>
                <a:spcPct val="20000"/>
              </a:spcAft>
              <a:buFont typeface="Wingdings" panose="05000000000000000000" pitchFamily="2" charset="2"/>
              <a:buChar char="§"/>
              <a:defRPr/>
            </a:pPr>
            <a:r>
              <a:rPr lang="el-GR" sz="2000" kern="0" dirty="0">
                <a:latin typeface="Arial" panose="020B0604020202020204" pitchFamily="34" charset="0"/>
                <a:cs typeface="Arial" panose="020B0604020202020204" pitchFamily="34" charset="0"/>
              </a:rPr>
              <a:t>Είναι </a:t>
            </a:r>
            <a:r>
              <a:rPr lang="el-GR" sz="2000" b="1" kern="0" dirty="0">
                <a:solidFill>
                  <a:srgbClr val="008000"/>
                </a:solidFill>
                <a:latin typeface="Arial" panose="020B0604020202020204" pitchFamily="34" charset="0"/>
                <a:cs typeface="Arial" panose="020B0604020202020204" pitchFamily="34" charset="0"/>
              </a:rPr>
              <a:t>αποτελεσματικός</a:t>
            </a:r>
            <a:r>
              <a:rPr lang="el-GR" sz="2000" kern="0" dirty="0">
                <a:latin typeface="Arial" panose="020B0604020202020204" pitchFamily="34" charset="0"/>
                <a:cs typeface="Arial" panose="020B0604020202020204" pitchFamily="34" charset="0"/>
              </a:rPr>
              <a:t> (κάθε βήμα είναι απλό και εκτελέσιμο)</a:t>
            </a:r>
            <a:br>
              <a:rPr lang="el-GR" sz="2000" kern="0" dirty="0">
                <a:latin typeface="Arial" panose="020B0604020202020204" pitchFamily="34" charset="0"/>
                <a:cs typeface="Arial" panose="020B0604020202020204" pitchFamily="34" charset="0"/>
              </a:rPr>
            </a:br>
            <a:r>
              <a:rPr lang="el-GR" sz="1600" kern="0" dirty="0">
                <a:latin typeface="Arial" panose="020B0604020202020204" pitchFamily="34" charset="0"/>
                <a:cs typeface="Arial" panose="020B0604020202020204" pitchFamily="34" charset="0"/>
              </a:rPr>
              <a:t>π.χ. Η εντολή «Βρες το μεγαλύτερο από 100 αριθμούς» δεν υπάρχει. Πρέπει να αναλυθεί σε πολλές απλούστερες </a:t>
            </a:r>
            <a:r>
              <a:rPr lang="en-US" sz="1600" kern="0" dirty="0">
                <a:latin typeface="Arial" panose="020B0604020202020204" pitchFamily="34" charset="0"/>
                <a:cs typeface="Arial" panose="020B0604020202020204" pitchFamily="34" charset="0"/>
              </a:rPr>
              <a:t>   </a:t>
            </a:r>
            <a:r>
              <a:rPr lang="el-GR" sz="1600" kern="0" dirty="0">
                <a:latin typeface="Arial" panose="020B0604020202020204" pitchFamily="34" charset="0"/>
                <a:cs typeface="Arial" panose="020B0604020202020204" pitchFamily="34" charset="0"/>
              </a:rPr>
              <a:t>εντολές, δηλ. </a:t>
            </a:r>
            <a:r>
              <a:rPr lang="el-GR" sz="1600" u="sng" kern="0" dirty="0">
                <a:latin typeface="Arial" panose="020B0604020202020204" pitchFamily="34" charset="0"/>
                <a:cs typeface="Arial" panose="020B0604020202020204" pitchFamily="34" charset="0"/>
              </a:rPr>
              <a:t>Πάρε με τη σειρά</a:t>
            </a:r>
            <a:r>
              <a:rPr lang="el-GR" sz="1600" kern="0" dirty="0">
                <a:latin typeface="Arial" panose="020B0604020202020204" pitchFamily="34" charset="0"/>
                <a:cs typeface="Arial" panose="020B0604020202020204" pitchFamily="34" charset="0"/>
              </a:rPr>
              <a:t> κάθε αριθμό, έλεγξε </a:t>
            </a:r>
            <a:r>
              <a:rPr lang="el-GR" sz="1600" u="sng" kern="0" dirty="0">
                <a:latin typeface="Arial" panose="020B0604020202020204" pitchFamily="34" charset="0"/>
                <a:cs typeface="Arial" panose="020B0604020202020204" pitchFamily="34" charset="0"/>
              </a:rPr>
              <a:t>αν αυτός είναι ο μεγαλύτερος</a:t>
            </a:r>
            <a:r>
              <a:rPr lang="el-GR" sz="1600" kern="0" dirty="0">
                <a:latin typeface="Arial" panose="020B0604020202020204" pitchFamily="34" charset="0"/>
                <a:cs typeface="Arial" panose="020B0604020202020204" pitchFamily="34" charset="0"/>
              </a:rPr>
              <a:t> και αφού τελειώσουν </a:t>
            </a:r>
            <a:r>
              <a:rPr lang="el-GR" sz="1600" u="sng" kern="0" dirty="0">
                <a:latin typeface="Arial" panose="020B0604020202020204" pitchFamily="34" charset="0"/>
                <a:cs typeface="Arial" panose="020B0604020202020204" pitchFamily="34" charset="0"/>
              </a:rPr>
              <a:t>εμφάνισε</a:t>
            </a:r>
            <a:r>
              <a:rPr lang="el-GR" sz="1600" kern="0" dirty="0">
                <a:latin typeface="Arial" panose="020B0604020202020204" pitchFamily="34" charset="0"/>
                <a:cs typeface="Arial" panose="020B0604020202020204" pitchFamily="34" charset="0"/>
              </a:rPr>
              <a:t>  τον.</a:t>
            </a:r>
            <a:endParaRPr lang="el-GR"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DDF592F-40A5-E1F8-4D9A-181455B8A980}"/>
              </a:ext>
            </a:extLst>
          </p:cNvPr>
          <p:cNvPicPr>
            <a:picLocks noChangeAspect="1"/>
          </p:cNvPicPr>
          <p:nvPr/>
        </p:nvPicPr>
        <p:blipFill>
          <a:blip r:embed="rId2"/>
          <a:stretch>
            <a:fillRect/>
          </a:stretch>
        </p:blipFill>
        <p:spPr>
          <a:xfrm>
            <a:off x="762000" y="1192666"/>
            <a:ext cx="5219700" cy="571500"/>
          </a:xfrm>
          <a:prstGeom prst="rect">
            <a:avLst/>
          </a:prstGeom>
        </p:spPr>
      </p:pic>
    </p:spTree>
    <p:extLst>
      <p:ext uri="{BB962C8B-B14F-4D97-AF65-F5344CB8AC3E}">
        <p14:creationId xmlns:p14="http://schemas.microsoft.com/office/powerpoint/2010/main" val="3934919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0A17-31F0-007F-5421-1795451AD1BA}"/>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Αναπαράσταση Αλγορίθμων</a:t>
            </a:r>
          </a:p>
        </p:txBody>
      </p:sp>
      <p:sp>
        <p:nvSpPr>
          <p:cNvPr id="3" name="Content Placeholder 2">
            <a:extLst>
              <a:ext uri="{FF2B5EF4-FFF2-40B4-BE49-F238E27FC236}">
                <a16:creationId xmlns:a16="http://schemas.microsoft.com/office/drawing/2014/main" id="{C62B4CCC-1CE6-A870-BB81-C2581A12E8EA}"/>
              </a:ext>
            </a:extLst>
          </p:cNvPr>
          <p:cNvSpPr>
            <a:spLocks noGrp="1"/>
          </p:cNvSpPr>
          <p:nvPr>
            <p:ph idx="1"/>
          </p:nvPr>
        </p:nvSpPr>
        <p:spPr/>
        <p:txBody>
          <a:bodyPr>
            <a:normAutofit fontScale="77500" lnSpcReduction="20000"/>
          </a:bodyPr>
          <a:lstStyle/>
          <a:p>
            <a:pPr eaLnBrk="1" hangingPunct="1">
              <a:lnSpc>
                <a:spcPct val="150000"/>
              </a:lnSpc>
              <a:spcAft>
                <a:spcPct val="30000"/>
              </a:spcAft>
              <a:defRPr/>
            </a:pPr>
            <a:r>
              <a:rPr lang="el-GR" b="1" kern="0" dirty="0">
                <a:solidFill>
                  <a:srgbClr val="0070C0"/>
                </a:solidFill>
                <a:latin typeface="Arial" panose="020B0604020202020204" pitchFamily="34" charset="0"/>
                <a:cs typeface="Arial" panose="020B0604020202020204" pitchFamily="34" charset="0"/>
              </a:rPr>
              <a:t>Με ελεύθερο κείμενο</a:t>
            </a:r>
            <a:r>
              <a:rPr lang="en-US" b="1" kern="0" dirty="0">
                <a:solidFill>
                  <a:srgbClr val="0070C0"/>
                </a:solidFill>
                <a:latin typeface="Arial" panose="020B0604020202020204" pitchFamily="34" charset="0"/>
                <a:cs typeface="Arial" panose="020B0604020202020204" pitchFamily="34" charset="0"/>
              </a:rPr>
              <a:t> (free text)</a:t>
            </a:r>
            <a:br>
              <a:rPr lang="el-GR" b="1" kern="0" dirty="0">
                <a:solidFill>
                  <a:srgbClr val="FFFF00"/>
                </a:solidFill>
                <a:latin typeface="Arial" panose="020B0604020202020204" pitchFamily="34" charset="0"/>
                <a:cs typeface="Arial" panose="020B0604020202020204" pitchFamily="34" charset="0"/>
              </a:rPr>
            </a:br>
            <a:r>
              <a:rPr lang="el-GR" sz="2800" kern="0" dirty="0">
                <a:latin typeface="Arial" panose="020B0604020202020204" pitchFamily="34" charset="0"/>
                <a:cs typeface="Arial" panose="020B0604020202020204" pitchFamily="34" charset="0"/>
              </a:rPr>
              <a:t>Δεν είναι αποτελεσματικός γιατί επιδέχεται παρανόηση</a:t>
            </a:r>
          </a:p>
          <a:p>
            <a:pPr eaLnBrk="1" hangingPunct="1">
              <a:lnSpc>
                <a:spcPct val="150000"/>
              </a:lnSpc>
              <a:spcAft>
                <a:spcPct val="30000"/>
              </a:spcAft>
              <a:defRPr/>
            </a:pPr>
            <a:r>
              <a:rPr lang="el-GR" b="1" kern="0" dirty="0">
                <a:solidFill>
                  <a:srgbClr val="0070C0"/>
                </a:solidFill>
                <a:latin typeface="Arial" panose="020B0604020202020204" pitchFamily="34" charset="0"/>
                <a:cs typeface="Arial" panose="020B0604020202020204" pitchFamily="34" charset="0"/>
              </a:rPr>
              <a:t>Με διαγράμματα</a:t>
            </a:r>
            <a:r>
              <a:rPr lang="en-US" b="1" kern="0" dirty="0">
                <a:solidFill>
                  <a:srgbClr val="0070C0"/>
                </a:solidFill>
                <a:latin typeface="Arial" panose="020B0604020202020204" pitchFamily="34" charset="0"/>
                <a:cs typeface="Arial" panose="020B0604020202020204" pitchFamily="34" charset="0"/>
              </a:rPr>
              <a:t> </a:t>
            </a:r>
            <a:r>
              <a:rPr lang="el-GR" b="1" kern="0" dirty="0">
                <a:solidFill>
                  <a:srgbClr val="0070C0"/>
                </a:solidFill>
                <a:latin typeface="Arial" panose="020B0604020202020204" pitchFamily="34" charset="0"/>
                <a:cs typeface="Arial" panose="020B0604020202020204" pitchFamily="34" charset="0"/>
              </a:rPr>
              <a:t>ροής </a:t>
            </a:r>
            <a:r>
              <a:rPr lang="en-US" b="1" kern="0" dirty="0">
                <a:solidFill>
                  <a:srgbClr val="0070C0"/>
                </a:solidFill>
                <a:latin typeface="Arial" panose="020B0604020202020204" pitchFamily="34" charset="0"/>
                <a:cs typeface="Arial" panose="020B0604020202020204" pitchFamily="34" charset="0"/>
              </a:rPr>
              <a:t>(flow charts)</a:t>
            </a:r>
            <a:br>
              <a:rPr lang="el-GR" b="1" kern="0" dirty="0">
                <a:solidFill>
                  <a:srgbClr val="FFFF00"/>
                </a:solidFill>
                <a:latin typeface="Arial" panose="020B0604020202020204" pitchFamily="34" charset="0"/>
                <a:cs typeface="Arial" panose="020B0604020202020204" pitchFamily="34" charset="0"/>
              </a:rPr>
            </a:br>
            <a:r>
              <a:rPr lang="el-GR" sz="2800" kern="0" dirty="0">
                <a:latin typeface="Arial" panose="020B0604020202020204" pitchFamily="34" charset="0"/>
                <a:cs typeface="Arial" panose="020B0604020202020204" pitchFamily="34" charset="0"/>
              </a:rPr>
              <a:t>Γραφική αναπαράσταση της πορείας επίλυσης</a:t>
            </a:r>
          </a:p>
          <a:p>
            <a:pPr eaLnBrk="1" hangingPunct="1">
              <a:lnSpc>
                <a:spcPct val="150000"/>
              </a:lnSpc>
              <a:spcAft>
                <a:spcPct val="30000"/>
              </a:spcAft>
              <a:defRPr/>
            </a:pPr>
            <a:r>
              <a:rPr lang="el-GR" b="1" kern="0" dirty="0">
                <a:solidFill>
                  <a:srgbClr val="0070C0"/>
                </a:solidFill>
                <a:latin typeface="Arial" panose="020B0604020202020204" pitchFamily="34" charset="0"/>
                <a:cs typeface="Arial" panose="020B0604020202020204" pitchFamily="34" charset="0"/>
              </a:rPr>
              <a:t>Με ψευδοκώδικα (</a:t>
            </a:r>
            <a:r>
              <a:rPr lang="en-US" b="1" kern="0" dirty="0">
                <a:solidFill>
                  <a:srgbClr val="0070C0"/>
                </a:solidFill>
                <a:latin typeface="Arial" panose="020B0604020202020204" pitchFamily="34" charset="0"/>
                <a:cs typeface="Arial" panose="020B0604020202020204" pitchFamily="34" charset="0"/>
              </a:rPr>
              <a:t>pseudocode)</a:t>
            </a:r>
            <a:br>
              <a:rPr lang="el-GR" b="1" kern="0" dirty="0">
                <a:solidFill>
                  <a:srgbClr val="FFFF00"/>
                </a:solidFill>
                <a:latin typeface="Arial" panose="020B0604020202020204" pitchFamily="34" charset="0"/>
                <a:cs typeface="Arial" panose="020B0604020202020204" pitchFamily="34" charset="0"/>
              </a:rPr>
            </a:br>
            <a:r>
              <a:rPr lang="el-GR" sz="2800" kern="0" dirty="0">
                <a:latin typeface="Arial" panose="020B0604020202020204" pitchFamily="34" charset="0"/>
                <a:cs typeface="Arial" panose="020B0604020202020204" pitchFamily="34" charset="0"/>
              </a:rPr>
              <a:t>Μια υποθετική γλώσσα</a:t>
            </a:r>
            <a:r>
              <a:rPr lang="en-US" sz="2800" kern="0" dirty="0">
                <a:latin typeface="Arial" panose="020B0604020202020204" pitchFamily="34" charset="0"/>
                <a:cs typeface="Arial" panose="020B0604020202020204" pitchFamily="34" charset="0"/>
              </a:rPr>
              <a:t> (</a:t>
            </a:r>
            <a:r>
              <a:rPr lang="el-GR" sz="2800" kern="0" dirty="0">
                <a:latin typeface="Arial" panose="020B0604020202020204" pitchFamily="34" charset="0"/>
                <a:cs typeface="Arial" panose="020B0604020202020204" pitchFamily="34" charset="0"/>
              </a:rPr>
              <a:t>ψευδοκώδικας), πιο κοντά στη φυσική γλώσσα, αλλά με συγκεκριμένη σύνταξη και δομή, που όταν εκτελεστεί θα δώσει τα ίδια αποτελέσματα με τον αλγόριθμο. </a:t>
            </a:r>
            <a:endParaRPr lang="el-GR" b="1" kern="0" dirty="0">
              <a:solidFill>
                <a:srgbClr val="FFFF00"/>
              </a:solidFill>
              <a:latin typeface="Arial" panose="020B0604020202020204" pitchFamily="34" charset="0"/>
              <a:cs typeface="Arial" panose="020B0604020202020204" pitchFamily="34" charset="0"/>
            </a:endParaRPr>
          </a:p>
          <a:p>
            <a:endParaRPr lang="el-G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0056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B0A-541F-5E40-5F37-69D2BB846A79}"/>
              </a:ext>
            </a:extLst>
          </p:cNvPr>
          <p:cNvSpPr>
            <a:spLocks noGrp="1"/>
          </p:cNvSpPr>
          <p:nvPr>
            <p:ph type="title"/>
          </p:nvPr>
        </p:nvSpPr>
        <p:spPr/>
        <p:txBody>
          <a:bodyPr>
            <a:normAutofit/>
          </a:bodyPr>
          <a:lstStyle/>
          <a:p>
            <a:r>
              <a:rPr lang="el-GR" sz="3600" dirty="0">
                <a:latin typeface="Arial" panose="020B0604020202020204" pitchFamily="34" charset="0"/>
                <a:cs typeface="Arial" panose="020B0604020202020204" pitchFamily="34" charset="0"/>
              </a:rPr>
              <a:t>Αναπαράσταση Αλγορίθμων με </a:t>
            </a:r>
            <a:r>
              <a:rPr lang="el-GR" sz="3600" b="1" dirty="0">
                <a:latin typeface="Arial" panose="020B0604020202020204" pitchFamily="34" charset="0"/>
                <a:cs typeface="Arial" panose="020B0604020202020204" pitchFamily="34" charset="0"/>
              </a:rPr>
              <a:t>ελεύθερο κείμενο</a:t>
            </a:r>
          </a:p>
        </p:txBody>
      </p:sp>
      <p:sp>
        <p:nvSpPr>
          <p:cNvPr id="3" name="Content Placeholder 2">
            <a:extLst>
              <a:ext uri="{FF2B5EF4-FFF2-40B4-BE49-F238E27FC236}">
                <a16:creationId xmlns:a16="http://schemas.microsoft.com/office/drawing/2014/main" id="{BC222D9A-CCC4-7DF6-C09D-3A364867FAB6}"/>
              </a:ext>
            </a:extLst>
          </p:cNvPr>
          <p:cNvSpPr>
            <a:spLocks noGrp="1"/>
          </p:cNvSpPr>
          <p:nvPr>
            <p:ph idx="1"/>
          </p:nvPr>
        </p:nvSpPr>
        <p:spPr/>
        <p:txBody>
          <a:bodyPr>
            <a:normAutofit/>
          </a:bodyPr>
          <a:lstStyle/>
          <a:p>
            <a:pPr marL="609600" indent="-609600" eaLnBrk="1" hangingPunct="1">
              <a:buClr>
                <a:schemeClr val="tx1"/>
              </a:buClr>
              <a:buFont typeface="Wingdings" panose="05000000000000000000" pitchFamily="2" charset="2"/>
              <a:buNone/>
              <a:defRPr/>
            </a:pPr>
            <a:r>
              <a:rPr lang="el-GR" sz="2000" b="1" dirty="0">
                <a:solidFill>
                  <a:srgbClr val="0070C0"/>
                </a:solidFill>
              </a:rPr>
              <a:t>ΕΙΣΟΔΟΣ</a:t>
            </a:r>
            <a:r>
              <a:rPr lang="el-GR" sz="2000" dirty="0"/>
              <a:t>: Δύο αριθμοί Α και Β</a:t>
            </a:r>
          </a:p>
          <a:p>
            <a:pPr marL="609600" indent="-609600" eaLnBrk="1" hangingPunct="1">
              <a:buClr>
                <a:schemeClr val="tx1"/>
              </a:buClr>
              <a:buFont typeface="Wingdings" panose="05000000000000000000" pitchFamily="2" charset="2"/>
              <a:buNone/>
              <a:defRPr/>
            </a:pPr>
            <a:r>
              <a:rPr lang="el-GR" sz="2000" b="1" dirty="0">
                <a:solidFill>
                  <a:srgbClr val="0070C0"/>
                </a:solidFill>
              </a:rPr>
              <a:t>ΕΞΟΔΟΣ</a:t>
            </a:r>
            <a:r>
              <a:rPr lang="el-GR" sz="2000" dirty="0"/>
              <a:t>: Πηλίκο της διαίρεσής </a:t>
            </a:r>
            <a:r>
              <a:rPr lang="el-GR" sz="2000" b="1" dirty="0"/>
              <a:t>Α/Β</a:t>
            </a:r>
            <a:r>
              <a:rPr lang="el-GR" sz="2000" dirty="0"/>
              <a:t> αρκεί </a:t>
            </a:r>
            <a:r>
              <a:rPr lang="el-GR" sz="2000" b="1" dirty="0"/>
              <a:t>Β </a:t>
            </a:r>
            <a:r>
              <a:rPr lang="el-GR" sz="2000" b="1" dirty="0">
                <a:cs typeface="Arial" panose="020B0604020202020204" pitchFamily="34" charset="0"/>
              </a:rPr>
              <a:t>≠ 0</a:t>
            </a:r>
          </a:p>
          <a:p>
            <a:pPr marL="609600" indent="-609600" eaLnBrk="1" hangingPunct="1">
              <a:buClr>
                <a:schemeClr val="tx1"/>
              </a:buClr>
              <a:buFont typeface="Wingdings" panose="05000000000000000000" pitchFamily="2" charset="2"/>
              <a:buNone/>
              <a:defRPr/>
            </a:pPr>
            <a:endParaRPr lang="el-GR" sz="2000" b="1" dirty="0">
              <a:cs typeface="Arial" panose="020B0604020202020204" pitchFamily="34" charset="0"/>
            </a:endParaRPr>
          </a:p>
          <a:p>
            <a:pPr marL="609600" indent="-609600" eaLnBrk="1" hangingPunct="1">
              <a:buClr>
                <a:schemeClr val="tx1"/>
              </a:buClr>
              <a:buFont typeface="Wingdings" panose="05000000000000000000" pitchFamily="2" charset="2"/>
              <a:buAutoNum type="arabicPeriod"/>
              <a:defRPr/>
            </a:pPr>
            <a:r>
              <a:rPr lang="el-GR" sz="2000" dirty="0">
                <a:cs typeface="Arial" panose="020B0604020202020204" pitchFamily="34" charset="0"/>
              </a:rPr>
              <a:t>Κάνε εισαγωγή του Α και του Β</a:t>
            </a:r>
          </a:p>
          <a:p>
            <a:pPr marL="609600" indent="-609600" eaLnBrk="1" hangingPunct="1">
              <a:buClr>
                <a:schemeClr val="tx1"/>
              </a:buClr>
              <a:buFont typeface="Wingdings" panose="05000000000000000000" pitchFamily="2" charset="2"/>
              <a:buAutoNum type="arabicPeriod"/>
              <a:defRPr/>
            </a:pPr>
            <a:r>
              <a:rPr lang="el-GR" sz="2000" dirty="0">
                <a:cs typeface="Arial" panose="020B0604020202020204" pitchFamily="34" charset="0"/>
              </a:rPr>
              <a:t>Έλεγξε αν ο Β </a:t>
            </a:r>
            <a:r>
              <a:rPr lang="el-GR" sz="2000" b="1" dirty="0">
                <a:cs typeface="Arial" panose="020B0604020202020204" pitchFamily="34" charset="0"/>
              </a:rPr>
              <a:t>≠</a:t>
            </a:r>
            <a:r>
              <a:rPr lang="el-GR" sz="2000" dirty="0">
                <a:cs typeface="Arial" panose="020B0604020202020204" pitchFamily="34" charset="0"/>
              </a:rPr>
              <a:t> 0</a:t>
            </a:r>
          </a:p>
          <a:p>
            <a:pPr marL="609600" indent="-609600" eaLnBrk="1" hangingPunct="1">
              <a:buClr>
                <a:schemeClr val="tx1"/>
              </a:buClr>
              <a:buFont typeface="Wingdings" panose="05000000000000000000" pitchFamily="2" charset="2"/>
              <a:buAutoNum type="arabicPeriod"/>
              <a:defRPr/>
            </a:pPr>
            <a:r>
              <a:rPr lang="el-GR" sz="2000" dirty="0">
                <a:cs typeface="Arial" panose="020B0604020202020204" pitchFamily="34" charset="0"/>
              </a:rPr>
              <a:t>Αν ναι, υπολόγισε το αποτέλεσμα Α / Β και τοποθέτησέ το στο </a:t>
            </a:r>
            <a:r>
              <a:rPr lang="el-GR" sz="2000" b="1" dirty="0">
                <a:cs typeface="Arial" panose="020B0604020202020204" pitchFamily="34" charset="0"/>
              </a:rPr>
              <a:t>Χ </a:t>
            </a:r>
            <a:r>
              <a:rPr lang="el-GR" sz="2000" dirty="0">
                <a:cs typeface="Arial" panose="020B0604020202020204" pitchFamily="34" charset="0"/>
              </a:rPr>
              <a:t>και εμφάνισέ το</a:t>
            </a:r>
            <a:endParaRPr lang="el-GR" sz="2000" b="1" dirty="0">
              <a:cs typeface="Arial" panose="020B0604020202020204" pitchFamily="34" charset="0"/>
            </a:endParaRPr>
          </a:p>
          <a:p>
            <a:pPr marL="609600" indent="-609600" eaLnBrk="1" hangingPunct="1">
              <a:buClr>
                <a:schemeClr val="tx1"/>
              </a:buClr>
              <a:buFont typeface="Wingdings" panose="05000000000000000000" pitchFamily="2" charset="2"/>
              <a:buAutoNum type="arabicPeriod"/>
              <a:defRPr/>
            </a:pPr>
            <a:r>
              <a:rPr lang="el-GR" sz="2000" dirty="0">
                <a:cs typeface="Arial" panose="020B0604020202020204" pitchFamily="34" charset="0"/>
              </a:rPr>
              <a:t>Αλλιώς, εμφάνισε το μήνυμα «ΛΑΘΟΣ στο Β»</a:t>
            </a:r>
          </a:p>
          <a:p>
            <a:endParaRPr lang="el-GR" dirty="0"/>
          </a:p>
        </p:txBody>
      </p:sp>
    </p:spTree>
    <p:extLst>
      <p:ext uri="{BB962C8B-B14F-4D97-AF65-F5344CB8AC3E}">
        <p14:creationId xmlns:p14="http://schemas.microsoft.com/office/powerpoint/2010/main" val="350734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B0A-541F-5E40-5F37-69D2BB846A79}"/>
              </a:ext>
            </a:extLst>
          </p:cNvPr>
          <p:cNvSpPr>
            <a:spLocks noGrp="1"/>
          </p:cNvSpPr>
          <p:nvPr>
            <p:ph type="title"/>
          </p:nvPr>
        </p:nvSpPr>
        <p:spPr>
          <a:xfrm>
            <a:off x="838200" y="-10431"/>
            <a:ext cx="10515600" cy="1325563"/>
          </a:xfrm>
        </p:spPr>
        <p:txBody>
          <a:bodyPr>
            <a:normAutofit/>
          </a:bodyPr>
          <a:lstStyle/>
          <a:p>
            <a:r>
              <a:rPr lang="el-GR" sz="3600" dirty="0">
                <a:latin typeface="Arial" panose="020B0604020202020204" pitchFamily="34" charset="0"/>
                <a:cs typeface="Arial" panose="020B0604020202020204" pitchFamily="34" charset="0"/>
              </a:rPr>
              <a:t>Αναπαράσταση Αλγορίθμων με </a:t>
            </a:r>
            <a:r>
              <a:rPr lang="el-GR" sz="3600" b="1" dirty="0">
                <a:latin typeface="Arial" panose="020B0604020202020204" pitchFamily="34" charset="0"/>
                <a:cs typeface="Arial" panose="020B0604020202020204" pitchFamily="34" charset="0"/>
              </a:rPr>
              <a:t>Διάγραμμα Ροής</a:t>
            </a:r>
          </a:p>
        </p:txBody>
      </p:sp>
      <p:grpSp>
        <p:nvGrpSpPr>
          <p:cNvPr id="7" name="Group 6">
            <a:extLst>
              <a:ext uri="{FF2B5EF4-FFF2-40B4-BE49-F238E27FC236}">
                <a16:creationId xmlns:a16="http://schemas.microsoft.com/office/drawing/2014/main" id="{999EE541-A371-A25F-053D-65A9BFCD1245}"/>
              </a:ext>
            </a:extLst>
          </p:cNvPr>
          <p:cNvGrpSpPr>
            <a:grpSpLocks/>
          </p:cNvGrpSpPr>
          <p:nvPr/>
        </p:nvGrpSpPr>
        <p:grpSpPr bwMode="auto">
          <a:xfrm>
            <a:off x="352063" y="1826057"/>
            <a:ext cx="3354523" cy="4198428"/>
            <a:chOff x="114" y="890"/>
            <a:chExt cx="2842" cy="3130"/>
          </a:xfrm>
          <a:solidFill>
            <a:schemeClr val="bg1">
              <a:lumMod val="85000"/>
            </a:schemeClr>
          </a:solidFill>
        </p:grpSpPr>
        <p:sp>
          <p:nvSpPr>
            <p:cNvPr id="11" name="AutoShape 4">
              <a:extLst>
                <a:ext uri="{FF2B5EF4-FFF2-40B4-BE49-F238E27FC236}">
                  <a16:creationId xmlns:a16="http://schemas.microsoft.com/office/drawing/2014/main" id="{08B6E63D-5B29-6B48-8CA2-BA10BC50E777}"/>
                </a:ext>
              </a:extLst>
            </p:cNvPr>
            <p:cNvSpPr>
              <a:spLocks noChangeArrowheads="1"/>
            </p:cNvSpPr>
            <p:nvPr/>
          </p:nvSpPr>
          <p:spPr bwMode="auto">
            <a:xfrm>
              <a:off x="1202" y="890"/>
              <a:ext cx="863" cy="227"/>
            </a:xfrm>
            <a:prstGeom prst="flowChartTerminator">
              <a:avLst/>
            </a:prstGeom>
            <a:grpFill/>
            <a:ln>
              <a:noFill/>
            </a:ln>
            <a:effectLst/>
            <a:extLst>
              <a:ext uri="{91240B29-F687-4F45-9708-019B960494DF}">
                <a14:hiddenLine xmlns:a14="http://schemas.microsoft.com/office/drawing/2010/main" w="31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600" u="none">
                  <a:solidFill>
                    <a:srgbClr val="000000"/>
                  </a:solidFill>
                  <a:effectLst>
                    <a:outerShdw blurRad="38100" dist="38100" dir="2700000" algn="tl">
                      <a:srgbClr val="C0C0C0"/>
                    </a:outerShdw>
                  </a:effectLst>
                </a:rPr>
                <a:t>ΑΡΧΗ</a:t>
              </a:r>
            </a:p>
          </p:txBody>
        </p:sp>
        <p:sp>
          <p:nvSpPr>
            <p:cNvPr id="12" name="AutoShape 5">
              <a:extLst>
                <a:ext uri="{FF2B5EF4-FFF2-40B4-BE49-F238E27FC236}">
                  <a16:creationId xmlns:a16="http://schemas.microsoft.com/office/drawing/2014/main" id="{49CC87E3-B123-DEC9-37C2-8298BB3771EB}"/>
                </a:ext>
              </a:extLst>
            </p:cNvPr>
            <p:cNvSpPr>
              <a:spLocks noChangeArrowheads="1"/>
            </p:cNvSpPr>
            <p:nvPr/>
          </p:nvSpPr>
          <p:spPr bwMode="auto">
            <a:xfrm>
              <a:off x="1202" y="3793"/>
              <a:ext cx="1044" cy="227"/>
            </a:xfrm>
            <a:prstGeom prst="flowChartTerminator">
              <a:avLst/>
            </a:prstGeom>
            <a:grpFill/>
            <a:ln>
              <a:noFill/>
            </a:ln>
            <a:effectLst/>
            <a:extLst>
              <a:ext uri="{91240B29-F687-4F45-9708-019B960494DF}">
                <a14:hiddenLine xmlns:a14="http://schemas.microsoft.com/office/drawing/2010/main" w="31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600" u="none">
                  <a:solidFill>
                    <a:srgbClr val="000000"/>
                  </a:solidFill>
                  <a:effectLst>
                    <a:outerShdw blurRad="38100" dist="38100" dir="2700000" algn="tl">
                      <a:srgbClr val="C0C0C0"/>
                    </a:outerShdw>
                  </a:effectLst>
                </a:rPr>
                <a:t>ΤΕΛΟΣ</a:t>
              </a:r>
            </a:p>
          </p:txBody>
        </p:sp>
        <p:sp>
          <p:nvSpPr>
            <p:cNvPr id="13" name="AutoShape 6">
              <a:extLst>
                <a:ext uri="{FF2B5EF4-FFF2-40B4-BE49-F238E27FC236}">
                  <a16:creationId xmlns:a16="http://schemas.microsoft.com/office/drawing/2014/main" id="{254B56E5-0F4C-C5DD-C9AE-8133ECE13480}"/>
                </a:ext>
              </a:extLst>
            </p:cNvPr>
            <p:cNvSpPr>
              <a:spLocks noChangeArrowheads="1"/>
            </p:cNvSpPr>
            <p:nvPr/>
          </p:nvSpPr>
          <p:spPr bwMode="auto">
            <a:xfrm>
              <a:off x="1066" y="1434"/>
              <a:ext cx="1119" cy="395"/>
            </a:xfrm>
            <a:prstGeom prst="flowChartInputOutpu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600" u="none">
                  <a:solidFill>
                    <a:srgbClr val="000000"/>
                  </a:solidFill>
                  <a:effectLst>
                    <a:outerShdw blurRad="38100" dist="38100" dir="2700000" algn="tl">
                      <a:srgbClr val="C0C0C0"/>
                    </a:outerShdw>
                  </a:effectLst>
                </a:rPr>
                <a:t>Διάβασε</a:t>
              </a:r>
              <a:br>
                <a:rPr lang="el-GR" sz="1600" u="none">
                  <a:solidFill>
                    <a:srgbClr val="000000"/>
                  </a:solidFill>
                  <a:effectLst>
                    <a:outerShdw blurRad="38100" dist="38100" dir="2700000" algn="tl">
                      <a:srgbClr val="C0C0C0"/>
                    </a:outerShdw>
                  </a:effectLst>
                </a:rPr>
              </a:br>
              <a:r>
                <a:rPr lang="el-GR" sz="1600" u="none">
                  <a:solidFill>
                    <a:srgbClr val="000000"/>
                  </a:solidFill>
                  <a:effectLst>
                    <a:outerShdw blurRad="38100" dist="38100" dir="2700000" algn="tl">
                      <a:srgbClr val="C0C0C0"/>
                    </a:outerShdw>
                  </a:effectLst>
                </a:rPr>
                <a:t> Α και Β</a:t>
              </a:r>
            </a:p>
          </p:txBody>
        </p:sp>
        <p:sp>
          <p:nvSpPr>
            <p:cNvPr id="14" name="AutoShape 7">
              <a:extLst>
                <a:ext uri="{FF2B5EF4-FFF2-40B4-BE49-F238E27FC236}">
                  <a16:creationId xmlns:a16="http://schemas.microsoft.com/office/drawing/2014/main" id="{D8A292FA-4D70-92AD-6439-7ED4934DF403}"/>
                </a:ext>
              </a:extLst>
            </p:cNvPr>
            <p:cNvSpPr>
              <a:spLocks noChangeArrowheads="1"/>
            </p:cNvSpPr>
            <p:nvPr/>
          </p:nvSpPr>
          <p:spPr bwMode="auto">
            <a:xfrm>
              <a:off x="1973" y="2614"/>
              <a:ext cx="820" cy="195"/>
            </a:xfrm>
            <a:prstGeom prst="flowChartProcess">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600" u="none">
                  <a:solidFill>
                    <a:srgbClr val="000000"/>
                  </a:solidFill>
                  <a:effectLst>
                    <a:outerShdw blurRad="38100" dist="38100" dir="2700000" algn="tl">
                      <a:srgbClr val="C0C0C0"/>
                    </a:outerShdw>
                  </a:effectLst>
                </a:rPr>
                <a:t>Χ </a:t>
              </a:r>
              <a:r>
                <a:rPr lang="el-GR" sz="1600" u="none">
                  <a:solidFill>
                    <a:srgbClr val="000000"/>
                  </a:solidFill>
                  <a:effectLst>
                    <a:outerShdw blurRad="38100" dist="38100" dir="2700000" algn="tl">
                      <a:srgbClr val="C0C0C0"/>
                    </a:outerShdw>
                  </a:effectLst>
                  <a:sym typeface="Wingdings" panose="05000000000000000000" pitchFamily="2" charset="2"/>
                </a:rPr>
                <a:t> Α / Β</a:t>
              </a:r>
            </a:p>
          </p:txBody>
        </p:sp>
        <p:sp>
          <p:nvSpPr>
            <p:cNvPr id="15" name="AutoShape 8">
              <a:extLst>
                <a:ext uri="{FF2B5EF4-FFF2-40B4-BE49-F238E27FC236}">
                  <a16:creationId xmlns:a16="http://schemas.microsoft.com/office/drawing/2014/main" id="{ADA1DBC9-DEE9-B27C-7911-0E72E71B1547}"/>
                </a:ext>
              </a:extLst>
            </p:cNvPr>
            <p:cNvSpPr>
              <a:spLocks noChangeArrowheads="1"/>
            </p:cNvSpPr>
            <p:nvPr/>
          </p:nvSpPr>
          <p:spPr bwMode="auto">
            <a:xfrm>
              <a:off x="1837" y="3022"/>
              <a:ext cx="1119" cy="227"/>
            </a:xfrm>
            <a:prstGeom prst="flowChartInputOutpu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200" u="none" dirty="0">
                  <a:solidFill>
                    <a:srgbClr val="000000"/>
                  </a:solidFill>
                  <a:effectLst>
                    <a:outerShdw blurRad="38100" dist="38100" dir="2700000" algn="tl">
                      <a:srgbClr val="C0C0C0"/>
                    </a:outerShdw>
                  </a:effectLst>
                </a:rPr>
                <a:t>Εκτύπωσε Χ</a:t>
              </a:r>
            </a:p>
          </p:txBody>
        </p:sp>
        <p:sp>
          <p:nvSpPr>
            <p:cNvPr id="16" name="AutoShape 15">
              <a:extLst>
                <a:ext uri="{FF2B5EF4-FFF2-40B4-BE49-F238E27FC236}">
                  <a16:creationId xmlns:a16="http://schemas.microsoft.com/office/drawing/2014/main" id="{9C394410-A5B7-8D76-C8B0-4CEBE08044BF}"/>
                </a:ext>
              </a:extLst>
            </p:cNvPr>
            <p:cNvSpPr>
              <a:spLocks noChangeArrowheads="1"/>
            </p:cNvSpPr>
            <p:nvPr/>
          </p:nvSpPr>
          <p:spPr bwMode="auto">
            <a:xfrm>
              <a:off x="1066" y="1979"/>
              <a:ext cx="1098" cy="354"/>
            </a:xfrm>
            <a:prstGeom prst="flowChartDecision">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600" u="none">
                  <a:solidFill>
                    <a:srgbClr val="000000"/>
                  </a:solidFill>
                  <a:effectLst>
                    <a:outerShdw blurRad="38100" dist="38100" dir="2700000" algn="tl">
                      <a:srgbClr val="C0C0C0"/>
                    </a:outerShdw>
                  </a:effectLst>
                </a:rPr>
                <a:t>Β </a:t>
              </a:r>
              <a:r>
                <a:rPr lang="el-GR" sz="1600" u="none">
                  <a:solidFill>
                    <a:srgbClr val="000000"/>
                  </a:solidFill>
                  <a:effectLst>
                    <a:outerShdw blurRad="38100" dist="38100" dir="2700000" algn="tl">
                      <a:srgbClr val="C0C0C0"/>
                    </a:outerShdw>
                  </a:effectLst>
                  <a:cs typeface="Arial" panose="020B0604020202020204" pitchFamily="34" charset="0"/>
                </a:rPr>
                <a:t>≠ 0 ;</a:t>
              </a:r>
            </a:p>
          </p:txBody>
        </p:sp>
        <p:sp>
          <p:nvSpPr>
            <p:cNvPr id="17" name="Text Box 18">
              <a:extLst>
                <a:ext uri="{FF2B5EF4-FFF2-40B4-BE49-F238E27FC236}">
                  <a16:creationId xmlns:a16="http://schemas.microsoft.com/office/drawing/2014/main" id="{B2E4EFB4-E9A2-DE62-B4CC-F21A29CC3BDF}"/>
                </a:ext>
              </a:extLst>
            </p:cNvPr>
            <p:cNvSpPr txBox="1">
              <a:spLocks noChangeArrowheads="1"/>
            </p:cNvSpPr>
            <p:nvPr/>
          </p:nvSpPr>
          <p:spPr bwMode="auto">
            <a:xfrm>
              <a:off x="2288" y="1975"/>
              <a:ext cx="407" cy="207"/>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50000"/>
                </a:spcBef>
                <a:defRPr/>
              </a:pPr>
              <a:r>
                <a:rPr lang="el-GR" sz="1200" u="none" dirty="0">
                  <a:solidFill>
                    <a:schemeClr val="tx1"/>
                  </a:solidFill>
                  <a:effectLst>
                    <a:outerShdw blurRad="38100" dist="38100" dir="2700000" algn="tl">
                      <a:srgbClr val="000000"/>
                    </a:outerShdw>
                  </a:effectLst>
                </a:rPr>
                <a:t>ΝΑΙ</a:t>
              </a:r>
            </a:p>
          </p:txBody>
        </p:sp>
        <p:sp>
          <p:nvSpPr>
            <p:cNvPr id="18" name="Text Box 19">
              <a:extLst>
                <a:ext uri="{FF2B5EF4-FFF2-40B4-BE49-F238E27FC236}">
                  <a16:creationId xmlns:a16="http://schemas.microsoft.com/office/drawing/2014/main" id="{D0DFBA93-55B1-59AE-432A-7BD31C10C36F}"/>
                </a:ext>
              </a:extLst>
            </p:cNvPr>
            <p:cNvSpPr txBox="1">
              <a:spLocks noChangeArrowheads="1"/>
            </p:cNvSpPr>
            <p:nvPr/>
          </p:nvSpPr>
          <p:spPr bwMode="auto">
            <a:xfrm>
              <a:off x="469" y="1975"/>
              <a:ext cx="406" cy="207"/>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50000"/>
                </a:spcBef>
                <a:defRPr/>
              </a:pPr>
              <a:r>
                <a:rPr lang="el-GR" sz="1200" u="none" dirty="0">
                  <a:solidFill>
                    <a:schemeClr val="tx1"/>
                  </a:solidFill>
                  <a:effectLst>
                    <a:outerShdw blurRad="38100" dist="38100" dir="2700000" algn="tl">
                      <a:srgbClr val="000000"/>
                    </a:outerShdw>
                  </a:effectLst>
                </a:rPr>
                <a:t>ΟΧΙ</a:t>
              </a:r>
            </a:p>
          </p:txBody>
        </p:sp>
        <p:cxnSp>
          <p:nvCxnSpPr>
            <p:cNvPr id="19" name="AutoShape 22">
              <a:extLst>
                <a:ext uri="{FF2B5EF4-FFF2-40B4-BE49-F238E27FC236}">
                  <a16:creationId xmlns:a16="http://schemas.microsoft.com/office/drawing/2014/main" id="{64144C2F-3205-B9E9-EACD-F0F57E96E0B5}"/>
                </a:ext>
              </a:extLst>
            </p:cNvPr>
            <p:cNvCxnSpPr>
              <a:cxnSpLocks noChangeShapeType="1"/>
            </p:cNvCxnSpPr>
            <p:nvPr/>
          </p:nvCxnSpPr>
          <p:spPr bwMode="auto">
            <a:xfrm rot="16200000" flipH="1">
              <a:off x="658" y="2840"/>
              <a:ext cx="44" cy="44"/>
            </a:xfrm>
            <a:prstGeom prst="bentConnector3">
              <a:avLst>
                <a:gd name="adj1" fmla="val 50000"/>
              </a:avLst>
            </a:prstGeom>
            <a:grp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4">
              <a:extLst>
                <a:ext uri="{FF2B5EF4-FFF2-40B4-BE49-F238E27FC236}">
                  <a16:creationId xmlns:a16="http://schemas.microsoft.com/office/drawing/2014/main" id="{C4A66BBD-BF4A-235A-6436-693091CCB703}"/>
                </a:ext>
              </a:extLst>
            </p:cNvPr>
            <p:cNvCxnSpPr>
              <a:cxnSpLocks noChangeShapeType="1"/>
              <a:stCxn id="15" idx="4"/>
              <a:endCxn id="12" idx="0"/>
            </p:cNvCxnSpPr>
            <p:nvPr/>
          </p:nvCxnSpPr>
          <p:spPr bwMode="auto">
            <a:xfrm rot="5400000">
              <a:off x="1789" y="3184"/>
              <a:ext cx="544" cy="673"/>
            </a:xfrm>
            <a:prstGeom prst="bentConnector3">
              <a:avLst>
                <a:gd name="adj1" fmla="val 40620"/>
              </a:avLst>
            </a:prstGeom>
            <a:grp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AutoShape 25">
              <a:extLst>
                <a:ext uri="{FF2B5EF4-FFF2-40B4-BE49-F238E27FC236}">
                  <a16:creationId xmlns:a16="http://schemas.microsoft.com/office/drawing/2014/main" id="{39420BD9-4774-9576-FFCC-FB725C5FDEE7}"/>
                </a:ext>
              </a:extLst>
            </p:cNvPr>
            <p:cNvSpPr>
              <a:spLocks noChangeArrowheads="1"/>
            </p:cNvSpPr>
            <p:nvPr/>
          </p:nvSpPr>
          <p:spPr bwMode="auto">
            <a:xfrm>
              <a:off x="114" y="2840"/>
              <a:ext cx="1360" cy="318"/>
            </a:xfrm>
            <a:prstGeom prst="flowChartInputOutpu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200" u="none" dirty="0">
                  <a:solidFill>
                    <a:srgbClr val="000000"/>
                  </a:solidFill>
                  <a:effectLst>
                    <a:outerShdw blurRad="38100" dist="38100" dir="2700000" algn="tl">
                      <a:srgbClr val="C0C0C0"/>
                    </a:outerShdw>
                  </a:effectLst>
                </a:rPr>
                <a:t>Εκτύπωσε</a:t>
              </a:r>
              <a:br>
                <a:rPr lang="el-GR" sz="1200" u="none" dirty="0">
                  <a:solidFill>
                    <a:srgbClr val="000000"/>
                  </a:solidFill>
                  <a:effectLst>
                    <a:outerShdw blurRad="38100" dist="38100" dir="2700000" algn="tl">
                      <a:srgbClr val="C0C0C0"/>
                    </a:outerShdw>
                  </a:effectLst>
                </a:rPr>
              </a:br>
              <a:r>
                <a:rPr lang="el-GR" sz="1200" u="none" dirty="0">
                  <a:solidFill>
                    <a:srgbClr val="000000"/>
                  </a:solidFill>
                  <a:effectLst>
                    <a:outerShdw blurRad="38100" dist="38100" dir="2700000" algn="tl">
                      <a:srgbClr val="C0C0C0"/>
                    </a:outerShdw>
                  </a:effectLst>
                </a:rPr>
                <a:t> «ΛΑΘΟΣ στο Β»</a:t>
              </a:r>
            </a:p>
          </p:txBody>
        </p:sp>
        <p:cxnSp>
          <p:nvCxnSpPr>
            <p:cNvPr id="22" name="AutoShape 26">
              <a:extLst>
                <a:ext uri="{FF2B5EF4-FFF2-40B4-BE49-F238E27FC236}">
                  <a16:creationId xmlns:a16="http://schemas.microsoft.com/office/drawing/2014/main" id="{2862AC0C-0E12-4123-60AA-784EEE57304B}"/>
                </a:ext>
              </a:extLst>
            </p:cNvPr>
            <p:cNvCxnSpPr>
              <a:cxnSpLocks noChangeShapeType="1"/>
              <a:stCxn id="21" idx="4"/>
              <a:endCxn id="12" idx="0"/>
            </p:cNvCxnSpPr>
            <p:nvPr/>
          </p:nvCxnSpPr>
          <p:spPr bwMode="auto">
            <a:xfrm rot="16200000" flipH="1">
              <a:off x="941" y="3011"/>
              <a:ext cx="635" cy="930"/>
            </a:xfrm>
            <a:prstGeom prst="bentConnector3">
              <a:avLst>
                <a:gd name="adj1" fmla="val 49921"/>
              </a:avLst>
            </a:prstGeom>
            <a:grp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7">
              <a:extLst>
                <a:ext uri="{FF2B5EF4-FFF2-40B4-BE49-F238E27FC236}">
                  <a16:creationId xmlns:a16="http://schemas.microsoft.com/office/drawing/2014/main" id="{F570011C-BC81-1EB7-481B-E78DCA9AD771}"/>
                </a:ext>
              </a:extLst>
            </p:cNvPr>
            <p:cNvCxnSpPr>
              <a:cxnSpLocks noChangeShapeType="1"/>
              <a:stCxn id="16" idx="3"/>
              <a:endCxn id="14" idx="0"/>
            </p:cNvCxnSpPr>
            <p:nvPr/>
          </p:nvCxnSpPr>
          <p:spPr bwMode="auto">
            <a:xfrm>
              <a:off x="2164" y="2156"/>
              <a:ext cx="219" cy="458"/>
            </a:xfrm>
            <a:prstGeom prst="bentConnector2">
              <a:avLst/>
            </a:prstGeom>
            <a:grp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8">
              <a:extLst>
                <a:ext uri="{FF2B5EF4-FFF2-40B4-BE49-F238E27FC236}">
                  <a16:creationId xmlns:a16="http://schemas.microsoft.com/office/drawing/2014/main" id="{0A2E2019-6233-9F90-786D-82C623FACE32}"/>
                </a:ext>
              </a:extLst>
            </p:cNvPr>
            <p:cNvCxnSpPr>
              <a:cxnSpLocks noChangeShapeType="1"/>
              <a:stCxn id="16" idx="1"/>
              <a:endCxn id="21" idx="1"/>
            </p:cNvCxnSpPr>
            <p:nvPr/>
          </p:nvCxnSpPr>
          <p:spPr bwMode="auto">
            <a:xfrm rot="10800000" flipV="1">
              <a:off x="794" y="2156"/>
              <a:ext cx="272" cy="684"/>
            </a:xfrm>
            <a:prstGeom prst="bentConnector2">
              <a:avLst/>
            </a:prstGeom>
            <a:grp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9">
              <a:extLst>
                <a:ext uri="{FF2B5EF4-FFF2-40B4-BE49-F238E27FC236}">
                  <a16:creationId xmlns:a16="http://schemas.microsoft.com/office/drawing/2014/main" id="{87C52E6D-EAFA-CB75-0814-A7F0568DF009}"/>
                </a:ext>
              </a:extLst>
            </p:cNvPr>
            <p:cNvCxnSpPr>
              <a:cxnSpLocks noChangeShapeType="1"/>
              <a:stCxn id="11" idx="2"/>
              <a:endCxn id="13" idx="1"/>
            </p:cNvCxnSpPr>
            <p:nvPr/>
          </p:nvCxnSpPr>
          <p:spPr bwMode="auto">
            <a:xfrm flipH="1">
              <a:off x="1626" y="1117"/>
              <a:ext cx="8" cy="317"/>
            </a:xfrm>
            <a:prstGeom prst="straightConnector1">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0">
              <a:extLst>
                <a:ext uri="{FF2B5EF4-FFF2-40B4-BE49-F238E27FC236}">
                  <a16:creationId xmlns:a16="http://schemas.microsoft.com/office/drawing/2014/main" id="{A5760BE9-2B62-2BD6-73F4-E2125520D676}"/>
                </a:ext>
              </a:extLst>
            </p:cNvPr>
            <p:cNvCxnSpPr>
              <a:cxnSpLocks noChangeShapeType="1"/>
              <a:stCxn id="13" idx="4"/>
              <a:endCxn id="16" idx="0"/>
            </p:cNvCxnSpPr>
            <p:nvPr/>
          </p:nvCxnSpPr>
          <p:spPr bwMode="auto">
            <a:xfrm flipH="1">
              <a:off x="1615" y="1829"/>
              <a:ext cx="11" cy="150"/>
            </a:xfrm>
            <a:prstGeom prst="straightConnector1">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1">
              <a:extLst>
                <a:ext uri="{FF2B5EF4-FFF2-40B4-BE49-F238E27FC236}">
                  <a16:creationId xmlns:a16="http://schemas.microsoft.com/office/drawing/2014/main" id="{D9B3DE55-344D-8619-26C6-0BF956576B2C}"/>
                </a:ext>
              </a:extLst>
            </p:cNvPr>
            <p:cNvCxnSpPr>
              <a:cxnSpLocks noChangeShapeType="1"/>
              <a:stCxn id="14" idx="2"/>
              <a:endCxn id="15" idx="1"/>
            </p:cNvCxnSpPr>
            <p:nvPr/>
          </p:nvCxnSpPr>
          <p:spPr bwMode="auto">
            <a:xfrm>
              <a:off x="2383" y="2809"/>
              <a:ext cx="14" cy="213"/>
            </a:xfrm>
            <a:prstGeom prst="straightConnector1">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AutoShape 32">
            <a:extLst>
              <a:ext uri="{FF2B5EF4-FFF2-40B4-BE49-F238E27FC236}">
                <a16:creationId xmlns:a16="http://schemas.microsoft.com/office/drawing/2014/main" id="{B5899C84-C39B-7CFC-EA19-E566D159628C}"/>
              </a:ext>
            </a:extLst>
          </p:cNvPr>
          <p:cNvSpPr>
            <a:spLocks noChangeArrowheads="1"/>
          </p:cNvSpPr>
          <p:nvPr/>
        </p:nvSpPr>
        <p:spPr bwMode="auto">
          <a:xfrm>
            <a:off x="5754222" y="1540669"/>
            <a:ext cx="1511300" cy="300038"/>
          </a:xfrm>
          <a:prstGeom prst="flowChartTerminator">
            <a:avLst/>
          </a:prstGeom>
          <a:solidFill>
            <a:schemeClr val="bg1">
              <a:lumMod val="85000"/>
            </a:schemeClr>
          </a:solidFill>
          <a:ln w="3175" algn="ctr">
            <a:solidFill>
              <a:srgbClr val="000000"/>
            </a:solidFill>
            <a:miter lim="800000"/>
            <a:headEnd/>
            <a:tailEnd/>
          </a:ln>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600" u="none">
                <a:solidFill>
                  <a:srgbClr val="000000"/>
                </a:solidFill>
                <a:effectLst>
                  <a:outerShdw blurRad="38100" dist="38100" dir="2700000" algn="tl">
                    <a:srgbClr val="C0C0C0"/>
                  </a:outerShdw>
                </a:effectLst>
              </a:rPr>
              <a:t>ΑΡΧΗ</a:t>
            </a:r>
          </a:p>
        </p:txBody>
      </p:sp>
      <p:sp>
        <p:nvSpPr>
          <p:cNvPr id="31" name="AutoShape 33">
            <a:extLst>
              <a:ext uri="{FF2B5EF4-FFF2-40B4-BE49-F238E27FC236}">
                <a16:creationId xmlns:a16="http://schemas.microsoft.com/office/drawing/2014/main" id="{EB9645FD-B934-0F0C-5570-92CAEEB49651}"/>
              </a:ext>
            </a:extLst>
          </p:cNvPr>
          <p:cNvSpPr>
            <a:spLocks noChangeArrowheads="1"/>
          </p:cNvSpPr>
          <p:nvPr/>
        </p:nvSpPr>
        <p:spPr bwMode="auto">
          <a:xfrm>
            <a:off x="5754222" y="1901032"/>
            <a:ext cx="1511300" cy="287337"/>
          </a:xfrm>
          <a:prstGeom prst="flowChartTerminator">
            <a:avLst/>
          </a:prstGeom>
          <a:solidFill>
            <a:schemeClr val="bg1">
              <a:lumMod val="85000"/>
            </a:schemeClr>
          </a:solidFill>
          <a:ln w="3175" algn="ctr">
            <a:solidFill>
              <a:srgbClr val="000000"/>
            </a:solidFill>
            <a:miter lim="800000"/>
            <a:headEnd/>
            <a:tailEnd/>
          </a:ln>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600" u="none">
                <a:solidFill>
                  <a:srgbClr val="000000"/>
                </a:solidFill>
                <a:effectLst>
                  <a:outerShdw blurRad="38100" dist="38100" dir="2700000" algn="tl">
                    <a:srgbClr val="C0C0C0"/>
                  </a:outerShdw>
                </a:effectLst>
              </a:rPr>
              <a:t>ΤΕΛΟΣ</a:t>
            </a:r>
          </a:p>
        </p:txBody>
      </p:sp>
      <p:grpSp>
        <p:nvGrpSpPr>
          <p:cNvPr id="32" name="Group 31">
            <a:extLst>
              <a:ext uri="{FF2B5EF4-FFF2-40B4-BE49-F238E27FC236}">
                <a16:creationId xmlns:a16="http://schemas.microsoft.com/office/drawing/2014/main" id="{D1D51396-4D2A-F32A-8E45-DC0AE180F2F5}"/>
              </a:ext>
            </a:extLst>
          </p:cNvPr>
          <p:cNvGrpSpPr>
            <a:grpSpLocks/>
          </p:cNvGrpSpPr>
          <p:nvPr/>
        </p:nvGrpSpPr>
        <p:grpSpPr bwMode="auto">
          <a:xfrm>
            <a:off x="5060533" y="2693194"/>
            <a:ext cx="3034853" cy="863600"/>
            <a:chOff x="149" y="1979"/>
            <a:chExt cx="2550" cy="861"/>
          </a:xfrm>
          <a:solidFill>
            <a:schemeClr val="bg1">
              <a:lumMod val="85000"/>
            </a:schemeClr>
          </a:solidFill>
        </p:grpSpPr>
        <p:sp>
          <p:nvSpPr>
            <p:cNvPr id="40" name="AutoShape 35">
              <a:extLst>
                <a:ext uri="{FF2B5EF4-FFF2-40B4-BE49-F238E27FC236}">
                  <a16:creationId xmlns:a16="http://schemas.microsoft.com/office/drawing/2014/main" id="{D8F97DDF-D898-0105-546B-C6B3DE102934}"/>
                </a:ext>
              </a:extLst>
            </p:cNvPr>
            <p:cNvSpPr>
              <a:spLocks noChangeArrowheads="1"/>
            </p:cNvSpPr>
            <p:nvPr/>
          </p:nvSpPr>
          <p:spPr bwMode="auto">
            <a:xfrm>
              <a:off x="793" y="1979"/>
              <a:ext cx="1225" cy="861"/>
            </a:xfrm>
            <a:prstGeom prst="flowChartDecision">
              <a:avLst/>
            </a:prstGeom>
            <a:grp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200" u="none">
                  <a:solidFill>
                    <a:srgbClr val="000000"/>
                  </a:solidFill>
                  <a:effectLst>
                    <a:outerShdw blurRad="38100" dist="38100" dir="2700000" algn="tl">
                      <a:srgbClr val="C0C0C0"/>
                    </a:outerShdw>
                  </a:effectLst>
                </a:rPr>
                <a:t>ΙΣΧΥΕΙ Η </a:t>
              </a:r>
              <a:br>
                <a:rPr lang="el-GR" sz="1200" u="none">
                  <a:solidFill>
                    <a:srgbClr val="000000"/>
                  </a:solidFill>
                  <a:effectLst>
                    <a:outerShdw blurRad="38100" dist="38100" dir="2700000" algn="tl">
                      <a:srgbClr val="C0C0C0"/>
                    </a:outerShdw>
                  </a:effectLst>
                </a:rPr>
              </a:br>
              <a:r>
                <a:rPr lang="el-GR" sz="1200" u="none">
                  <a:solidFill>
                    <a:srgbClr val="000000"/>
                  </a:solidFill>
                  <a:effectLst>
                    <a:outerShdw blurRad="38100" dist="38100" dir="2700000" algn="tl">
                      <a:srgbClr val="C0C0C0"/>
                    </a:outerShdw>
                  </a:effectLst>
                </a:rPr>
                <a:t>ΣΥΝΘΗΚΗ;</a:t>
              </a:r>
            </a:p>
          </p:txBody>
        </p:sp>
        <p:sp>
          <p:nvSpPr>
            <p:cNvPr id="41" name="Line 36">
              <a:extLst>
                <a:ext uri="{FF2B5EF4-FFF2-40B4-BE49-F238E27FC236}">
                  <a16:creationId xmlns:a16="http://schemas.microsoft.com/office/drawing/2014/main" id="{82D05E5C-3DCE-F33A-851F-FBA55798096B}"/>
                </a:ext>
              </a:extLst>
            </p:cNvPr>
            <p:cNvSpPr>
              <a:spLocks noChangeShapeType="1"/>
            </p:cNvSpPr>
            <p:nvPr/>
          </p:nvSpPr>
          <p:spPr bwMode="auto">
            <a:xfrm>
              <a:off x="2002" y="2387"/>
              <a:ext cx="696"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effectLst>
                  <a:outerShdw blurRad="38100" dist="38100" dir="2700000" algn="tl">
                    <a:srgbClr val="000000">
                      <a:alpha val="43137"/>
                    </a:srgbClr>
                  </a:outerShdw>
                </a:effectLst>
              </a:endParaRPr>
            </a:p>
          </p:txBody>
        </p:sp>
        <p:sp>
          <p:nvSpPr>
            <p:cNvPr id="42" name="Line 37">
              <a:extLst>
                <a:ext uri="{FF2B5EF4-FFF2-40B4-BE49-F238E27FC236}">
                  <a16:creationId xmlns:a16="http://schemas.microsoft.com/office/drawing/2014/main" id="{8EF75B43-C536-4F1A-CE1C-EEEA60EF6A3E}"/>
                </a:ext>
              </a:extLst>
            </p:cNvPr>
            <p:cNvSpPr>
              <a:spLocks noChangeShapeType="1"/>
            </p:cNvSpPr>
            <p:nvPr/>
          </p:nvSpPr>
          <p:spPr bwMode="auto">
            <a:xfrm flipV="1">
              <a:off x="249" y="2387"/>
              <a:ext cx="609"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effectLst>
                  <a:outerShdw blurRad="38100" dist="38100" dir="2700000" algn="tl">
                    <a:srgbClr val="000000">
                      <a:alpha val="43137"/>
                    </a:srgbClr>
                  </a:outerShdw>
                </a:effectLst>
              </a:endParaRPr>
            </a:p>
          </p:txBody>
        </p:sp>
        <p:sp>
          <p:nvSpPr>
            <p:cNvPr id="43" name="Text Box 38">
              <a:extLst>
                <a:ext uri="{FF2B5EF4-FFF2-40B4-BE49-F238E27FC236}">
                  <a16:creationId xmlns:a16="http://schemas.microsoft.com/office/drawing/2014/main" id="{507C1318-C60C-B81E-47EB-86257673641B}"/>
                </a:ext>
              </a:extLst>
            </p:cNvPr>
            <p:cNvSpPr txBox="1">
              <a:spLocks noChangeArrowheads="1"/>
            </p:cNvSpPr>
            <p:nvPr/>
          </p:nvSpPr>
          <p:spPr bwMode="auto">
            <a:xfrm>
              <a:off x="2244" y="2169"/>
              <a:ext cx="455" cy="33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50000"/>
                </a:spcBef>
                <a:defRPr/>
              </a:pPr>
              <a:r>
                <a:rPr lang="el-GR" sz="1600" u="none">
                  <a:solidFill>
                    <a:schemeClr val="tx1"/>
                  </a:solidFill>
                  <a:effectLst>
                    <a:outerShdw blurRad="38100" dist="38100" dir="2700000" algn="tl">
                      <a:srgbClr val="000000"/>
                    </a:outerShdw>
                  </a:effectLst>
                </a:rPr>
                <a:t>ΝΑΙ</a:t>
              </a:r>
            </a:p>
          </p:txBody>
        </p:sp>
        <p:sp>
          <p:nvSpPr>
            <p:cNvPr id="44" name="Text Box 39">
              <a:extLst>
                <a:ext uri="{FF2B5EF4-FFF2-40B4-BE49-F238E27FC236}">
                  <a16:creationId xmlns:a16="http://schemas.microsoft.com/office/drawing/2014/main" id="{18C14E6E-42FE-E70E-4577-D52B84103F16}"/>
                </a:ext>
              </a:extLst>
            </p:cNvPr>
            <p:cNvSpPr txBox="1">
              <a:spLocks noChangeArrowheads="1"/>
            </p:cNvSpPr>
            <p:nvPr/>
          </p:nvSpPr>
          <p:spPr bwMode="auto">
            <a:xfrm>
              <a:off x="149" y="2202"/>
              <a:ext cx="455" cy="33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50000"/>
                </a:spcBef>
                <a:defRPr/>
              </a:pPr>
              <a:r>
                <a:rPr lang="el-GR" sz="1600" u="none" dirty="0">
                  <a:solidFill>
                    <a:schemeClr val="tx1"/>
                  </a:solidFill>
                  <a:effectLst>
                    <a:outerShdw blurRad="38100" dist="38100" dir="2700000" algn="tl">
                      <a:srgbClr val="000000"/>
                    </a:outerShdw>
                  </a:effectLst>
                </a:rPr>
                <a:t>ΟΧΙ</a:t>
              </a:r>
            </a:p>
          </p:txBody>
        </p:sp>
      </p:grpSp>
      <p:sp>
        <p:nvSpPr>
          <p:cNvPr id="33" name="AutoShape 40">
            <a:extLst>
              <a:ext uri="{FF2B5EF4-FFF2-40B4-BE49-F238E27FC236}">
                <a16:creationId xmlns:a16="http://schemas.microsoft.com/office/drawing/2014/main" id="{BBAD7864-4C75-0187-2197-9B0EDF43804F}"/>
              </a:ext>
            </a:extLst>
          </p:cNvPr>
          <p:cNvSpPr>
            <a:spLocks noChangeArrowheads="1"/>
          </p:cNvSpPr>
          <p:nvPr/>
        </p:nvSpPr>
        <p:spPr bwMode="auto">
          <a:xfrm>
            <a:off x="5861038" y="3988594"/>
            <a:ext cx="1584325" cy="720725"/>
          </a:xfrm>
          <a:prstGeom prst="flowChartInputOutput">
            <a:avLst/>
          </a:prstGeom>
          <a:solidFill>
            <a:schemeClr val="bg1">
              <a:lumMod val="85000"/>
            </a:schemeClr>
          </a:solidFill>
          <a:ln w="9525" algn="ctr">
            <a:solidFill>
              <a:srgbClr val="000000"/>
            </a:solidFill>
            <a:miter lim="800000"/>
            <a:headEnd/>
            <a:tailEnd/>
          </a:ln>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600" u="none" dirty="0">
                <a:solidFill>
                  <a:srgbClr val="000000"/>
                </a:solidFill>
                <a:effectLst>
                  <a:outerShdw blurRad="38100" dist="38100" dir="2700000" algn="tl">
                    <a:srgbClr val="C0C0C0"/>
                  </a:outerShdw>
                </a:effectLst>
              </a:rPr>
              <a:t>Είσοδος</a:t>
            </a:r>
            <a:br>
              <a:rPr lang="el-GR" sz="1600" u="none" dirty="0">
                <a:solidFill>
                  <a:srgbClr val="000000"/>
                </a:solidFill>
                <a:effectLst>
                  <a:outerShdw blurRad="38100" dist="38100" dir="2700000" algn="tl">
                    <a:srgbClr val="C0C0C0"/>
                  </a:outerShdw>
                </a:effectLst>
              </a:rPr>
            </a:br>
            <a:r>
              <a:rPr lang="el-GR" sz="1600" u="none" dirty="0">
                <a:solidFill>
                  <a:srgbClr val="000000"/>
                </a:solidFill>
                <a:effectLst>
                  <a:outerShdw blurRad="38100" dist="38100" dir="2700000" algn="tl">
                    <a:srgbClr val="C0C0C0"/>
                  </a:outerShdw>
                </a:effectLst>
              </a:rPr>
              <a:t> ή</a:t>
            </a:r>
            <a:br>
              <a:rPr lang="el-GR" sz="1600" u="none" dirty="0">
                <a:solidFill>
                  <a:srgbClr val="000000"/>
                </a:solidFill>
                <a:effectLst>
                  <a:outerShdw blurRad="38100" dist="38100" dir="2700000" algn="tl">
                    <a:srgbClr val="C0C0C0"/>
                  </a:outerShdw>
                </a:effectLst>
              </a:rPr>
            </a:br>
            <a:r>
              <a:rPr lang="el-GR" sz="1600" u="none" dirty="0">
                <a:solidFill>
                  <a:srgbClr val="000000"/>
                </a:solidFill>
                <a:effectLst>
                  <a:outerShdw blurRad="38100" dist="38100" dir="2700000" algn="tl">
                    <a:srgbClr val="C0C0C0"/>
                  </a:outerShdw>
                </a:effectLst>
              </a:rPr>
              <a:t> Έξοδος</a:t>
            </a:r>
          </a:p>
        </p:txBody>
      </p:sp>
      <p:sp>
        <p:nvSpPr>
          <p:cNvPr id="34" name="AutoShape 41">
            <a:extLst>
              <a:ext uri="{FF2B5EF4-FFF2-40B4-BE49-F238E27FC236}">
                <a16:creationId xmlns:a16="http://schemas.microsoft.com/office/drawing/2014/main" id="{FA34B23C-876C-53B4-F5D5-3A5648645F37}"/>
              </a:ext>
            </a:extLst>
          </p:cNvPr>
          <p:cNvSpPr>
            <a:spLocks noChangeArrowheads="1"/>
          </p:cNvSpPr>
          <p:nvPr/>
        </p:nvSpPr>
        <p:spPr bwMode="auto">
          <a:xfrm>
            <a:off x="6114584" y="5285582"/>
            <a:ext cx="1187450" cy="473075"/>
          </a:xfrm>
          <a:prstGeom prst="flowChartProcess">
            <a:avLst/>
          </a:prstGeom>
          <a:solidFill>
            <a:schemeClr val="bg1">
              <a:lumMod val="85000"/>
            </a:schemeClr>
          </a:solidFill>
          <a:ln w="9525" algn="ctr">
            <a:solidFill>
              <a:srgbClr val="000000"/>
            </a:solidFill>
            <a:miter lim="800000"/>
            <a:headEnd/>
            <a:tailEnd/>
          </a:ln>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defRPr/>
            </a:pPr>
            <a:r>
              <a:rPr lang="el-GR" sz="1600" u="none">
                <a:solidFill>
                  <a:srgbClr val="000000"/>
                </a:solidFill>
                <a:effectLst>
                  <a:outerShdw blurRad="38100" dist="38100" dir="2700000" algn="tl">
                    <a:srgbClr val="C0C0C0"/>
                  </a:outerShdw>
                </a:effectLst>
              </a:rPr>
              <a:t>Εκτέλεση</a:t>
            </a:r>
            <a:br>
              <a:rPr lang="el-GR" sz="1600" u="none">
                <a:solidFill>
                  <a:srgbClr val="000000"/>
                </a:solidFill>
                <a:effectLst>
                  <a:outerShdw blurRad="38100" dist="38100" dir="2700000" algn="tl">
                    <a:srgbClr val="C0C0C0"/>
                  </a:outerShdw>
                </a:effectLst>
              </a:rPr>
            </a:br>
            <a:r>
              <a:rPr lang="el-GR" sz="1600" u="none">
                <a:solidFill>
                  <a:srgbClr val="000000"/>
                </a:solidFill>
                <a:effectLst>
                  <a:outerShdw blurRad="38100" dist="38100" dir="2700000" algn="tl">
                    <a:srgbClr val="C0C0C0"/>
                  </a:outerShdw>
                </a:effectLst>
              </a:rPr>
              <a:t>ενέργειας</a:t>
            </a:r>
          </a:p>
        </p:txBody>
      </p:sp>
      <p:sp>
        <p:nvSpPr>
          <p:cNvPr id="35" name="Text Box 43">
            <a:extLst>
              <a:ext uri="{FF2B5EF4-FFF2-40B4-BE49-F238E27FC236}">
                <a16:creationId xmlns:a16="http://schemas.microsoft.com/office/drawing/2014/main" id="{683E31E0-6469-3F2B-B29F-72FEA6F5EF14}"/>
              </a:ext>
            </a:extLst>
          </p:cNvPr>
          <p:cNvSpPr txBox="1">
            <a:spLocks noChangeArrowheads="1"/>
          </p:cNvSpPr>
          <p:nvPr/>
        </p:nvSpPr>
        <p:spPr bwMode="auto">
          <a:xfrm>
            <a:off x="7969011" y="1540669"/>
            <a:ext cx="25923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eaLnBrk="1" hangingPunct="1">
              <a:defRPr/>
            </a:pPr>
            <a:r>
              <a:rPr lang="el-GR" sz="1800" b="1" u="none" dirty="0">
                <a:solidFill>
                  <a:srgbClr val="0070C0"/>
                </a:solidFill>
                <a:effectLst>
                  <a:outerShdw blurRad="38100" dist="38100" dir="2700000" algn="tl">
                    <a:srgbClr val="000000"/>
                  </a:outerShdw>
                </a:effectLst>
              </a:rPr>
              <a:t>Δηλώνει την αρχή ή τέλος του αλγορίθμου</a:t>
            </a:r>
          </a:p>
        </p:txBody>
      </p:sp>
      <p:sp>
        <p:nvSpPr>
          <p:cNvPr id="36" name="Text Box 44">
            <a:extLst>
              <a:ext uri="{FF2B5EF4-FFF2-40B4-BE49-F238E27FC236}">
                <a16:creationId xmlns:a16="http://schemas.microsoft.com/office/drawing/2014/main" id="{3060827B-BB46-5902-19C8-5434F5E42EE2}"/>
              </a:ext>
            </a:extLst>
          </p:cNvPr>
          <p:cNvSpPr txBox="1">
            <a:spLocks noChangeArrowheads="1"/>
          </p:cNvSpPr>
          <p:nvPr/>
        </p:nvSpPr>
        <p:spPr bwMode="auto">
          <a:xfrm>
            <a:off x="8276986" y="2404269"/>
            <a:ext cx="23415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eaLnBrk="1" hangingPunct="1">
              <a:defRPr/>
            </a:pPr>
            <a:r>
              <a:rPr lang="el-GR" sz="1800" b="1" u="none" dirty="0">
                <a:solidFill>
                  <a:srgbClr val="0070C0"/>
                </a:solidFill>
                <a:effectLst>
                  <a:outerShdw blurRad="38100" dist="38100" dir="2700000" algn="tl">
                    <a:srgbClr val="000000"/>
                  </a:outerShdw>
                </a:effectLst>
              </a:rPr>
              <a:t>Διακλάδωση εκτέλεσης οδηγιών του αλγορίθμου</a:t>
            </a:r>
          </a:p>
        </p:txBody>
      </p:sp>
      <p:sp>
        <p:nvSpPr>
          <p:cNvPr id="37" name="Text Box 45">
            <a:extLst>
              <a:ext uri="{FF2B5EF4-FFF2-40B4-BE49-F238E27FC236}">
                <a16:creationId xmlns:a16="http://schemas.microsoft.com/office/drawing/2014/main" id="{0320AF02-4AD0-1A4B-562E-C86795B4ABD2}"/>
              </a:ext>
            </a:extLst>
          </p:cNvPr>
          <p:cNvSpPr txBox="1">
            <a:spLocks noChangeArrowheads="1"/>
          </p:cNvSpPr>
          <p:nvPr/>
        </p:nvSpPr>
        <p:spPr bwMode="auto">
          <a:xfrm>
            <a:off x="8575889" y="3844132"/>
            <a:ext cx="194468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eaLnBrk="1" hangingPunct="1">
              <a:defRPr/>
            </a:pPr>
            <a:r>
              <a:rPr lang="el-GR" sz="1800" b="1" u="none" dirty="0">
                <a:solidFill>
                  <a:srgbClr val="0070C0"/>
                </a:solidFill>
                <a:effectLst>
                  <a:outerShdw blurRad="38100" dist="38100" dir="2700000" algn="tl">
                    <a:srgbClr val="000000"/>
                  </a:outerShdw>
                </a:effectLst>
              </a:rPr>
              <a:t>Είσοδος ή έξοδος δεδομένων</a:t>
            </a:r>
          </a:p>
        </p:txBody>
      </p:sp>
      <p:sp>
        <p:nvSpPr>
          <p:cNvPr id="38" name="Text Box 46">
            <a:extLst>
              <a:ext uri="{FF2B5EF4-FFF2-40B4-BE49-F238E27FC236}">
                <a16:creationId xmlns:a16="http://schemas.microsoft.com/office/drawing/2014/main" id="{885CEAE7-C189-81F3-A5A0-6C6A9A1B852A}"/>
              </a:ext>
            </a:extLst>
          </p:cNvPr>
          <p:cNvSpPr txBox="1">
            <a:spLocks noChangeArrowheads="1"/>
          </p:cNvSpPr>
          <p:nvPr/>
        </p:nvSpPr>
        <p:spPr bwMode="auto">
          <a:xfrm>
            <a:off x="7748801" y="5141119"/>
            <a:ext cx="2771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eaLnBrk="1" hangingPunct="1">
              <a:defRPr/>
            </a:pPr>
            <a:r>
              <a:rPr lang="el-GR" sz="1800" b="1" u="none" dirty="0">
                <a:solidFill>
                  <a:srgbClr val="0070C0"/>
                </a:solidFill>
                <a:effectLst>
                  <a:outerShdw blurRad="38100" dist="38100" dir="2700000" algn="tl">
                    <a:srgbClr val="000000"/>
                  </a:outerShdw>
                </a:effectLst>
              </a:rPr>
              <a:t>Αριθμητική πράξη, εκχώρηση τιμής, κ.λπ.</a:t>
            </a:r>
          </a:p>
        </p:txBody>
      </p:sp>
      <p:sp>
        <p:nvSpPr>
          <p:cNvPr id="39" name="Text Box 47">
            <a:extLst>
              <a:ext uri="{FF2B5EF4-FFF2-40B4-BE49-F238E27FC236}">
                <a16:creationId xmlns:a16="http://schemas.microsoft.com/office/drawing/2014/main" id="{2638A9FC-A6FE-6857-3A7B-7F112459B667}"/>
              </a:ext>
            </a:extLst>
          </p:cNvPr>
          <p:cNvSpPr txBox="1">
            <a:spLocks noChangeArrowheads="1"/>
          </p:cNvSpPr>
          <p:nvPr/>
        </p:nvSpPr>
        <p:spPr bwMode="auto">
          <a:xfrm>
            <a:off x="5967627" y="6125720"/>
            <a:ext cx="4895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r>
              <a:rPr lang="el-GR" sz="1600" b="1" u="none" dirty="0">
                <a:solidFill>
                  <a:srgbClr val="006600"/>
                </a:solidFill>
                <a:effectLst>
                  <a:outerShdw blurRad="38100" dist="38100" dir="2700000" algn="tl">
                    <a:srgbClr val="000000"/>
                  </a:outerShdw>
                </a:effectLst>
              </a:rPr>
              <a:t>Όλα τα σχήματα ενώνονται με γραμμές που καταλήγουν σε βέλος</a:t>
            </a:r>
          </a:p>
        </p:txBody>
      </p:sp>
      <p:cxnSp>
        <p:nvCxnSpPr>
          <p:cNvPr id="46" name="Straight Connector 45">
            <a:extLst>
              <a:ext uri="{FF2B5EF4-FFF2-40B4-BE49-F238E27FC236}">
                <a16:creationId xmlns:a16="http://schemas.microsoft.com/office/drawing/2014/main" id="{22B60BFC-0292-64FE-4A23-43FF73C515E3}"/>
              </a:ext>
            </a:extLst>
          </p:cNvPr>
          <p:cNvCxnSpPr>
            <a:cxnSpLocks/>
          </p:cNvCxnSpPr>
          <p:nvPr/>
        </p:nvCxnSpPr>
        <p:spPr>
          <a:xfrm>
            <a:off x="4359729" y="1428750"/>
            <a:ext cx="53346" cy="516799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8894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B0A-541F-5E40-5F37-69D2BB846A79}"/>
              </a:ext>
            </a:extLst>
          </p:cNvPr>
          <p:cNvSpPr>
            <a:spLocks noGrp="1"/>
          </p:cNvSpPr>
          <p:nvPr>
            <p:ph type="title"/>
          </p:nvPr>
        </p:nvSpPr>
        <p:spPr/>
        <p:txBody>
          <a:bodyPr>
            <a:normAutofit/>
          </a:bodyPr>
          <a:lstStyle/>
          <a:p>
            <a:r>
              <a:rPr lang="el-GR" sz="3600" dirty="0">
                <a:latin typeface="Arial" panose="020B0604020202020204" pitchFamily="34" charset="0"/>
                <a:cs typeface="Arial" panose="020B0604020202020204" pitchFamily="34" charset="0"/>
              </a:rPr>
              <a:t>Αναπαράσταση Αλγορίθμων με </a:t>
            </a:r>
            <a:r>
              <a:rPr lang="el-GR" sz="3600" b="1" dirty="0">
                <a:latin typeface="Arial" panose="020B0604020202020204" pitchFamily="34" charset="0"/>
                <a:cs typeface="Arial" panose="020B0604020202020204" pitchFamily="34" charset="0"/>
              </a:rPr>
              <a:t>Ψευδοκώδικα</a:t>
            </a:r>
          </a:p>
        </p:txBody>
      </p:sp>
      <p:sp>
        <p:nvSpPr>
          <p:cNvPr id="3" name="Content Placeholder 2">
            <a:extLst>
              <a:ext uri="{FF2B5EF4-FFF2-40B4-BE49-F238E27FC236}">
                <a16:creationId xmlns:a16="http://schemas.microsoft.com/office/drawing/2014/main" id="{BC222D9A-CCC4-7DF6-C09D-3A364867FAB6}"/>
              </a:ext>
            </a:extLst>
          </p:cNvPr>
          <p:cNvSpPr>
            <a:spLocks noGrp="1"/>
          </p:cNvSpPr>
          <p:nvPr>
            <p:ph idx="1"/>
          </p:nvPr>
        </p:nvSpPr>
        <p:spPr>
          <a:xfrm>
            <a:off x="838200" y="1772331"/>
            <a:ext cx="4844143" cy="4844596"/>
          </a:xfrm>
        </p:spPr>
        <p:txBody>
          <a:bodyPr>
            <a:normAutofit fontScale="62500" lnSpcReduction="20000"/>
          </a:bodyPr>
          <a:lstStyle/>
          <a:p>
            <a:pPr eaLnBrk="1" hangingPunct="1">
              <a:lnSpc>
                <a:spcPct val="160000"/>
              </a:lnSpc>
              <a:buFont typeface="Wingdings" panose="05000000000000000000" pitchFamily="2" charset="2"/>
              <a:buNone/>
              <a:defRPr/>
            </a:pPr>
            <a:r>
              <a:rPr lang="el-GR" b="1" i="1" dirty="0">
                <a:solidFill>
                  <a:srgbClr val="C00000"/>
                </a:solidFill>
                <a:latin typeface="Arial" panose="020B0604020202020204" pitchFamily="34" charset="0"/>
                <a:cs typeface="Arial" panose="020B0604020202020204" pitchFamily="34" charset="0"/>
              </a:rPr>
              <a:t>Αλγόριθμος</a:t>
            </a:r>
            <a:r>
              <a:rPr lang="el-GR" dirty="0">
                <a:solidFill>
                  <a:srgbClr val="C00000"/>
                </a:solidFill>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Πηλίκο</a:t>
            </a:r>
          </a:p>
          <a:p>
            <a:pPr eaLnBrk="1" hangingPunct="1">
              <a:lnSpc>
                <a:spcPct val="160000"/>
              </a:lnSpc>
              <a:buFont typeface="Wingdings" panose="05000000000000000000" pitchFamily="2" charset="2"/>
              <a:buNone/>
              <a:defRPr/>
            </a:pPr>
            <a:r>
              <a:rPr lang="el-GR" dirty="0">
                <a:latin typeface="Arial" panose="020B0604020202020204" pitchFamily="34" charset="0"/>
                <a:cs typeface="Arial" panose="020B0604020202020204" pitchFamily="34" charset="0"/>
              </a:rPr>
              <a:t>	</a:t>
            </a:r>
            <a:r>
              <a:rPr lang="el-GR" b="1" i="1" dirty="0">
                <a:solidFill>
                  <a:srgbClr val="0070C0"/>
                </a:solidFill>
                <a:latin typeface="Arial" panose="020B0604020202020204" pitchFamily="34" charset="0"/>
                <a:cs typeface="Arial" panose="020B0604020202020204" pitchFamily="34" charset="0"/>
              </a:rPr>
              <a:t>Διάβασε</a:t>
            </a:r>
            <a:r>
              <a:rPr lang="el-GR" dirty="0">
                <a:solidFill>
                  <a:srgbClr val="0070C0"/>
                </a:solidFill>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Α, Β</a:t>
            </a:r>
          </a:p>
          <a:p>
            <a:pPr eaLnBrk="1" hangingPunct="1">
              <a:lnSpc>
                <a:spcPct val="160000"/>
              </a:lnSpc>
              <a:buFont typeface="Wingdings" panose="05000000000000000000" pitchFamily="2" charset="2"/>
              <a:buNone/>
              <a:defRPr/>
            </a:pPr>
            <a:r>
              <a:rPr lang="el-GR" dirty="0">
                <a:latin typeface="Arial" panose="020B0604020202020204" pitchFamily="34" charset="0"/>
                <a:cs typeface="Arial" panose="020B0604020202020204" pitchFamily="34" charset="0"/>
              </a:rPr>
              <a:t>	</a:t>
            </a:r>
            <a:r>
              <a:rPr lang="el-GR" b="1" i="1" dirty="0">
                <a:solidFill>
                  <a:srgbClr val="0070C0"/>
                </a:solidFill>
                <a:latin typeface="Arial" panose="020B0604020202020204" pitchFamily="34" charset="0"/>
                <a:cs typeface="Arial" panose="020B0604020202020204" pitchFamily="34" charset="0"/>
              </a:rPr>
              <a:t>Αν</a:t>
            </a:r>
            <a:r>
              <a:rPr lang="el-GR" dirty="0">
                <a:solidFill>
                  <a:srgbClr val="0070C0"/>
                </a:solidFill>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Β &lt;&gt; 0 </a:t>
            </a:r>
            <a:r>
              <a:rPr lang="el-GR" b="1" i="1" dirty="0">
                <a:solidFill>
                  <a:srgbClr val="0070C0"/>
                </a:solidFill>
                <a:latin typeface="Arial" panose="020B0604020202020204" pitchFamily="34" charset="0"/>
                <a:cs typeface="Arial" panose="020B0604020202020204" pitchFamily="34" charset="0"/>
              </a:rPr>
              <a:t>τότε</a:t>
            </a:r>
          </a:p>
          <a:p>
            <a:pPr eaLnBrk="1" hangingPunct="1">
              <a:lnSpc>
                <a:spcPct val="160000"/>
              </a:lnSpc>
              <a:buFont typeface="Wingdings" panose="05000000000000000000" pitchFamily="2" charset="2"/>
              <a:buNone/>
              <a:defRPr/>
            </a:pPr>
            <a:r>
              <a:rPr lang="el-GR" dirty="0">
                <a:latin typeface="Arial" panose="020B0604020202020204" pitchFamily="34" charset="0"/>
                <a:cs typeface="Arial" panose="020B0604020202020204" pitchFamily="34" charset="0"/>
              </a:rPr>
              <a:t>		Χ </a:t>
            </a:r>
            <a:r>
              <a:rPr lang="el-GR"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l-GR" dirty="0">
                <a:latin typeface="Arial" panose="020B0604020202020204" pitchFamily="34" charset="0"/>
                <a:cs typeface="Arial" panose="020B0604020202020204" pitchFamily="34" charset="0"/>
                <a:sym typeface="Wingdings" panose="05000000000000000000" pitchFamily="2" charset="2"/>
              </a:rPr>
              <a:t>Α / Β</a:t>
            </a:r>
          </a:p>
          <a:p>
            <a:pPr eaLnBrk="1" hangingPunct="1">
              <a:lnSpc>
                <a:spcPct val="160000"/>
              </a:lnSpc>
              <a:buFont typeface="Wingdings" panose="05000000000000000000" pitchFamily="2" charset="2"/>
              <a:buNone/>
              <a:defRPr/>
            </a:pPr>
            <a:r>
              <a:rPr lang="el-GR" dirty="0">
                <a:latin typeface="Arial" panose="020B0604020202020204" pitchFamily="34" charset="0"/>
                <a:cs typeface="Arial" panose="020B0604020202020204" pitchFamily="34" charset="0"/>
                <a:sym typeface="Wingdings" panose="05000000000000000000" pitchFamily="2" charset="2"/>
              </a:rPr>
              <a:t>		</a:t>
            </a:r>
            <a:r>
              <a:rPr lang="el-GR" b="1" i="1" dirty="0">
                <a:solidFill>
                  <a:srgbClr val="0070C0"/>
                </a:solidFill>
                <a:latin typeface="Arial" panose="020B0604020202020204" pitchFamily="34" charset="0"/>
                <a:cs typeface="Arial" panose="020B0604020202020204" pitchFamily="34" charset="0"/>
                <a:sym typeface="Wingdings" panose="05000000000000000000" pitchFamily="2" charset="2"/>
              </a:rPr>
              <a:t>Εμφάνισε</a:t>
            </a:r>
            <a:r>
              <a:rPr lang="el-GR"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l-GR" dirty="0">
                <a:latin typeface="Arial" panose="020B0604020202020204" pitchFamily="34" charset="0"/>
                <a:cs typeface="Arial" panose="020B0604020202020204" pitchFamily="34" charset="0"/>
                <a:sym typeface="Wingdings" panose="05000000000000000000" pitchFamily="2" charset="2"/>
              </a:rPr>
              <a:t>Χ</a:t>
            </a:r>
          </a:p>
          <a:p>
            <a:pPr eaLnBrk="1" hangingPunct="1">
              <a:lnSpc>
                <a:spcPct val="160000"/>
              </a:lnSpc>
              <a:buFont typeface="Wingdings" panose="05000000000000000000" pitchFamily="2" charset="2"/>
              <a:buNone/>
              <a:defRPr/>
            </a:pPr>
            <a:r>
              <a:rPr lang="el-GR" dirty="0">
                <a:latin typeface="Arial" panose="020B0604020202020204" pitchFamily="34" charset="0"/>
                <a:cs typeface="Arial" panose="020B0604020202020204" pitchFamily="34" charset="0"/>
                <a:sym typeface="Wingdings" panose="05000000000000000000" pitchFamily="2" charset="2"/>
              </a:rPr>
              <a:t>	</a:t>
            </a:r>
            <a:r>
              <a:rPr lang="el-GR" b="1" i="1" dirty="0">
                <a:solidFill>
                  <a:srgbClr val="0070C0"/>
                </a:solidFill>
                <a:latin typeface="Arial" panose="020B0604020202020204" pitchFamily="34" charset="0"/>
                <a:cs typeface="Arial" panose="020B0604020202020204" pitchFamily="34" charset="0"/>
                <a:sym typeface="Wingdings" panose="05000000000000000000" pitchFamily="2" charset="2"/>
              </a:rPr>
              <a:t>Αλλιώς</a:t>
            </a:r>
          </a:p>
          <a:p>
            <a:pPr eaLnBrk="1" hangingPunct="1">
              <a:lnSpc>
                <a:spcPct val="160000"/>
              </a:lnSpc>
              <a:buFont typeface="Wingdings" panose="05000000000000000000" pitchFamily="2" charset="2"/>
              <a:buNone/>
              <a:defRPr/>
            </a:pPr>
            <a:r>
              <a:rPr lang="el-GR" dirty="0">
                <a:latin typeface="Arial" panose="020B0604020202020204" pitchFamily="34" charset="0"/>
                <a:cs typeface="Arial" panose="020B0604020202020204" pitchFamily="34" charset="0"/>
                <a:sym typeface="Wingdings" panose="05000000000000000000" pitchFamily="2" charset="2"/>
              </a:rPr>
              <a:t>		</a:t>
            </a:r>
            <a:r>
              <a:rPr lang="el-GR" b="1" i="1" dirty="0">
                <a:solidFill>
                  <a:srgbClr val="0070C0"/>
                </a:solidFill>
                <a:latin typeface="Arial" panose="020B0604020202020204" pitchFamily="34" charset="0"/>
                <a:cs typeface="Arial" panose="020B0604020202020204" pitchFamily="34" charset="0"/>
                <a:sym typeface="Wingdings" panose="05000000000000000000" pitchFamily="2" charset="2"/>
              </a:rPr>
              <a:t>Εμφάνισε</a:t>
            </a:r>
            <a:r>
              <a:rPr lang="el-GR"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l-GR" dirty="0">
                <a:latin typeface="Arial" panose="020B0604020202020204" pitchFamily="34" charset="0"/>
                <a:cs typeface="Arial" panose="020B0604020202020204" pitchFamily="34" charset="0"/>
                <a:sym typeface="Wingdings" panose="05000000000000000000" pitchFamily="2" charset="2"/>
              </a:rPr>
              <a:t>«ΛΑΘΟΣ στο Β»</a:t>
            </a:r>
          </a:p>
          <a:p>
            <a:pPr eaLnBrk="1" hangingPunct="1">
              <a:lnSpc>
                <a:spcPct val="160000"/>
              </a:lnSpc>
              <a:buFont typeface="Wingdings" panose="05000000000000000000" pitchFamily="2" charset="2"/>
              <a:buNone/>
              <a:defRPr/>
            </a:pPr>
            <a:r>
              <a:rPr lang="el-GR" dirty="0">
                <a:latin typeface="Arial" panose="020B0604020202020204" pitchFamily="34" charset="0"/>
                <a:cs typeface="Arial" panose="020B0604020202020204" pitchFamily="34" charset="0"/>
                <a:sym typeface="Wingdings" panose="05000000000000000000" pitchFamily="2" charset="2"/>
              </a:rPr>
              <a:t>	</a:t>
            </a:r>
            <a:r>
              <a:rPr lang="el-GR" b="1" i="1" dirty="0">
                <a:solidFill>
                  <a:srgbClr val="0070C0"/>
                </a:solidFill>
                <a:latin typeface="Arial" panose="020B0604020202020204" pitchFamily="34" charset="0"/>
                <a:cs typeface="Arial" panose="020B0604020202020204" pitchFamily="34" charset="0"/>
                <a:sym typeface="Wingdings" panose="05000000000000000000" pitchFamily="2" charset="2"/>
              </a:rPr>
              <a:t>Τέλος_αν</a:t>
            </a:r>
          </a:p>
          <a:p>
            <a:pPr eaLnBrk="1" hangingPunct="1">
              <a:lnSpc>
                <a:spcPct val="160000"/>
              </a:lnSpc>
              <a:buFont typeface="Wingdings" panose="05000000000000000000" pitchFamily="2" charset="2"/>
              <a:buNone/>
              <a:defRPr/>
            </a:pPr>
            <a:r>
              <a:rPr lang="el-GR" b="1" i="1" dirty="0">
                <a:solidFill>
                  <a:srgbClr val="0070C0"/>
                </a:solidFill>
                <a:latin typeface="Arial" panose="020B0604020202020204" pitchFamily="34" charset="0"/>
                <a:cs typeface="Arial" panose="020B0604020202020204" pitchFamily="34" charset="0"/>
                <a:sym typeface="Wingdings" panose="05000000000000000000" pitchFamily="2" charset="2"/>
              </a:rPr>
              <a:t>Τέλος</a:t>
            </a:r>
            <a:r>
              <a:rPr lang="el-GR"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l-GR" dirty="0">
                <a:latin typeface="Arial" panose="020B0604020202020204" pitchFamily="34" charset="0"/>
                <a:cs typeface="Arial" panose="020B0604020202020204" pitchFamily="34" charset="0"/>
                <a:sym typeface="Wingdings" panose="05000000000000000000" pitchFamily="2" charset="2"/>
              </a:rPr>
              <a:t>Πηλίκο</a:t>
            </a:r>
          </a:p>
        </p:txBody>
      </p:sp>
    </p:spTree>
    <p:extLst>
      <p:ext uri="{BB962C8B-B14F-4D97-AF65-F5344CB8AC3E}">
        <p14:creationId xmlns:p14="http://schemas.microsoft.com/office/powerpoint/2010/main" val="203171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D27B-7CCC-BE3D-C200-03B509EA5CE8}"/>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Συνιστώσες αλγορίθμου</a:t>
            </a:r>
          </a:p>
        </p:txBody>
      </p:sp>
      <p:sp>
        <p:nvSpPr>
          <p:cNvPr id="3" name="Content Placeholder 2">
            <a:extLst>
              <a:ext uri="{FF2B5EF4-FFF2-40B4-BE49-F238E27FC236}">
                <a16:creationId xmlns:a16="http://schemas.microsoft.com/office/drawing/2014/main" id="{2FF97293-1BC1-DEFF-A37F-BD2A731BE306}"/>
              </a:ext>
            </a:extLst>
          </p:cNvPr>
          <p:cNvSpPr>
            <a:spLocks noGrp="1"/>
          </p:cNvSpPr>
          <p:nvPr>
            <p:ph idx="1"/>
          </p:nvPr>
        </p:nvSpPr>
        <p:spPr>
          <a:xfrm>
            <a:off x="838200" y="1825625"/>
            <a:ext cx="7342414" cy="4351338"/>
          </a:xfrm>
        </p:spPr>
        <p:txBody>
          <a:bodyPr>
            <a:normAutofit fontScale="62500" lnSpcReduction="20000"/>
          </a:bodyPr>
          <a:lstStyle/>
          <a:p>
            <a:pPr marL="457200" indent="-457200" eaLnBrk="1" hangingPunct="1">
              <a:lnSpc>
                <a:spcPct val="170000"/>
              </a:lnSpc>
              <a:spcAft>
                <a:spcPct val="40000"/>
              </a:spcAft>
              <a:buClr>
                <a:schemeClr val="tx1"/>
              </a:buClr>
              <a:defRPr/>
            </a:pPr>
            <a:r>
              <a:rPr lang="el-GR" sz="3200" b="1" dirty="0">
                <a:solidFill>
                  <a:srgbClr val="0070C0"/>
                </a:solidFill>
                <a:latin typeface="Arial" panose="020B0604020202020204" pitchFamily="34" charset="0"/>
                <a:cs typeface="Arial" panose="020B0604020202020204" pitchFamily="34" charset="0"/>
              </a:rPr>
              <a:t>Δομή ακολουθίας</a:t>
            </a:r>
            <a:br>
              <a:rPr lang="el-GR" sz="3200" b="1" dirty="0">
                <a:solidFill>
                  <a:srgbClr val="FFFF00"/>
                </a:solidFill>
                <a:latin typeface="Arial" panose="020B0604020202020204" pitchFamily="34" charset="0"/>
                <a:cs typeface="Arial" panose="020B0604020202020204" pitchFamily="34" charset="0"/>
              </a:rPr>
            </a:br>
            <a:r>
              <a:rPr lang="el-GR" sz="2800" dirty="0">
                <a:latin typeface="Arial" panose="020B0604020202020204" pitchFamily="34" charset="0"/>
                <a:cs typeface="Arial" panose="020B0604020202020204" pitchFamily="34" charset="0"/>
              </a:rPr>
              <a:t>Εκτέλεση των βημάτων του αλγορίθμου βάσει της σειράς εμφάνισης τους. Στο εξής τα βήματα θα τα ονομάζουμε </a:t>
            </a:r>
            <a:r>
              <a:rPr lang="el-GR" sz="2800" b="1" dirty="0">
                <a:solidFill>
                  <a:srgbClr val="006600"/>
                </a:solidFill>
                <a:latin typeface="Arial" panose="020B0604020202020204" pitchFamily="34" charset="0"/>
                <a:cs typeface="Arial" panose="020B0604020202020204" pitchFamily="34" charset="0"/>
              </a:rPr>
              <a:t>εντολές</a:t>
            </a:r>
          </a:p>
          <a:p>
            <a:pPr marL="457200" indent="-457200" eaLnBrk="1" hangingPunct="1">
              <a:lnSpc>
                <a:spcPct val="170000"/>
              </a:lnSpc>
              <a:spcAft>
                <a:spcPct val="40000"/>
              </a:spcAft>
              <a:buClr>
                <a:schemeClr val="tx1"/>
              </a:buClr>
              <a:defRPr/>
            </a:pPr>
            <a:r>
              <a:rPr lang="el-GR" sz="3200" b="1" dirty="0">
                <a:solidFill>
                  <a:srgbClr val="0070C0"/>
                </a:solidFill>
                <a:latin typeface="Arial" panose="020B0604020202020204" pitchFamily="34" charset="0"/>
                <a:cs typeface="Arial" panose="020B0604020202020204" pitchFamily="34" charset="0"/>
              </a:rPr>
              <a:t>Δομές επιλογής (4)</a:t>
            </a:r>
            <a:br>
              <a:rPr lang="el-GR" sz="3200" b="1" dirty="0">
                <a:solidFill>
                  <a:srgbClr val="FFFF00"/>
                </a:solidFill>
                <a:latin typeface="Arial" panose="020B0604020202020204" pitchFamily="34" charset="0"/>
                <a:cs typeface="Arial" panose="020B0604020202020204" pitchFamily="34" charset="0"/>
              </a:rPr>
            </a:br>
            <a:r>
              <a:rPr lang="el-GR" sz="2800" dirty="0">
                <a:latin typeface="Arial" panose="020B0604020202020204" pitchFamily="34" charset="0"/>
                <a:cs typeface="Arial" panose="020B0604020202020204" pitchFamily="34" charset="0"/>
              </a:rPr>
              <a:t>Η εκτέλεση των εντολών διακλαδώνεται με βάση την επαλήθευση ή όχι, κάποιας συνθήκης.</a:t>
            </a:r>
          </a:p>
          <a:p>
            <a:pPr marL="457200" indent="-457200" eaLnBrk="1" hangingPunct="1">
              <a:lnSpc>
                <a:spcPct val="170000"/>
              </a:lnSpc>
              <a:spcAft>
                <a:spcPct val="40000"/>
              </a:spcAft>
              <a:buClr>
                <a:schemeClr val="tx1"/>
              </a:buClr>
              <a:defRPr/>
            </a:pPr>
            <a:r>
              <a:rPr lang="el-GR" sz="3200" b="1" dirty="0">
                <a:solidFill>
                  <a:srgbClr val="0070C0"/>
                </a:solidFill>
                <a:latin typeface="Arial" panose="020B0604020202020204" pitchFamily="34" charset="0"/>
                <a:cs typeface="Arial" panose="020B0604020202020204" pitchFamily="34" charset="0"/>
              </a:rPr>
              <a:t>Δομές επανάληψης (3)</a:t>
            </a:r>
            <a:r>
              <a:rPr lang="el-GR" sz="3200" dirty="0">
                <a:solidFill>
                  <a:srgbClr val="0070C0"/>
                </a:solidFill>
                <a:latin typeface="Arial" panose="020B0604020202020204" pitchFamily="34" charset="0"/>
                <a:cs typeface="Arial" panose="020B0604020202020204" pitchFamily="34" charset="0"/>
              </a:rPr>
              <a:t> </a:t>
            </a:r>
            <a:br>
              <a:rPr lang="el-GR" sz="3200" dirty="0">
                <a:latin typeface="Arial" panose="020B0604020202020204" pitchFamily="34" charset="0"/>
                <a:cs typeface="Arial" panose="020B0604020202020204" pitchFamily="34" charset="0"/>
              </a:rPr>
            </a:br>
            <a:r>
              <a:rPr lang="el-GR" sz="2800" dirty="0">
                <a:latin typeface="Arial" panose="020B0604020202020204" pitchFamily="34" charset="0"/>
                <a:cs typeface="Arial" panose="020B0604020202020204" pitchFamily="34" charset="0"/>
              </a:rPr>
              <a:t>Η εκτέλεση των εντολών μπορεί να γίνεται επαναληπτικά.</a:t>
            </a:r>
          </a:p>
          <a:p>
            <a:pPr>
              <a:lnSpc>
                <a:spcPct val="170000"/>
              </a:lnSpc>
            </a:pPr>
            <a:endParaRPr lang="el-GR" dirty="0">
              <a:latin typeface="Arial" panose="020B0604020202020204" pitchFamily="34" charset="0"/>
              <a:cs typeface="Arial" panose="020B0604020202020204" pitchFamily="34" charset="0"/>
            </a:endParaRPr>
          </a:p>
        </p:txBody>
      </p:sp>
      <p:grpSp>
        <p:nvGrpSpPr>
          <p:cNvPr id="6" name="Content Placeholder 124934">
            <a:extLst>
              <a:ext uri="{FF2B5EF4-FFF2-40B4-BE49-F238E27FC236}">
                <a16:creationId xmlns:a16="http://schemas.microsoft.com/office/drawing/2014/main" id="{9F6B8C85-FBB9-BCF8-AE65-F76EBCCCDFD8}"/>
              </a:ext>
            </a:extLst>
          </p:cNvPr>
          <p:cNvGrpSpPr>
            <a:grpSpLocks noChangeAspect="1"/>
          </p:cNvGrpSpPr>
          <p:nvPr/>
        </p:nvGrpSpPr>
        <p:grpSpPr bwMode="auto">
          <a:xfrm>
            <a:off x="7890673" y="915986"/>
            <a:ext cx="3840172" cy="5026027"/>
            <a:chOff x="1082" y="1255"/>
            <a:chExt cx="2016" cy="4605"/>
          </a:xfrm>
        </p:grpSpPr>
        <p:cxnSp>
          <p:nvCxnSpPr>
            <p:cNvPr id="7" name="_s1028">
              <a:extLst>
                <a:ext uri="{FF2B5EF4-FFF2-40B4-BE49-F238E27FC236}">
                  <a16:creationId xmlns:a16="http://schemas.microsoft.com/office/drawing/2014/main" id="{E9F9B70B-E074-F3E0-89F2-79D30F5426BD}"/>
                </a:ext>
              </a:extLst>
            </p:cNvPr>
            <p:cNvCxnSpPr>
              <a:cxnSpLocks noChangeShapeType="1"/>
              <a:stCxn id="27" idx="1"/>
              <a:endCxn id="24" idx="2"/>
            </p:cNvCxnSpPr>
            <p:nvPr/>
          </p:nvCxnSpPr>
          <p:spPr bwMode="auto">
            <a:xfrm rot="10800000">
              <a:off x="2090" y="4581"/>
              <a:ext cx="136" cy="1135"/>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8" name="_s1029">
              <a:extLst>
                <a:ext uri="{FF2B5EF4-FFF2-40B4-BE49-F238E27FC236}">
                  <a16:creationId xmlns:a16="http://schemas.microsoft.com/office/drawing/2014/main" id="{2515D18C-B13D-8834-C0C4-76CB84C78C3B}"/>
                </a:ext>
              </a:extLst>
            </p:cNvPr>
            <p:cNvCxnSpPr>
              <a:cxnSpLocks noChangeShapeType="1"/>
              <a:stCxn id="26" idx="1"/>
              <a:endCxn id="24" idx="2"/>
            </p:cNvCxnSpPr>
            <p:nvPr/>
          </p:nvCxnSpPr>
          <p:spPr bwMode="auto">
            <a:xfrm rot="10800000">
              <a:off x="2090" y="4581"/>
              <a:ext cx="136" cy="704"/>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9" name="_s1030">
              <a:extLst>
                <a:ext uri="{FF2B5EF4-FFF2-40B4-BE49-F238E27FC236}">
                  <a16:creationId xmlns:a16="http://schemas.microsoft.com/office/drawing/2014/main" id="{62D13255-574F-815E-8ABD-C4808E463CC1}"/>
                </a:ext>
              </a:extLst>
            </p:cNvPr>
            <p:cNvCxnSpPr>
              <a:cxnSpLocks noChangeShapeType="1"/>
              <a:stCxn id="25" idx="1"/>
              <a:endCxn id="24" idx="2"/>
            </p:cNvCxnSpPr>
            <p:nvPr/>
          </p:nvCxnSpPr>
          <p:spPr bwMode="auto">
            <a:xfrm rot="10800000">
              <a:off x="2090" y="4581"/>
              <a:ext cx="136" cy="273"/>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0" name="_s1031">
              <a:extLst>
                <a:ext uri="{FF2B5EF4-FFF2-40B4-BE49-F238E27FC236}">
                  <a16:creationId xmlns:a16="http://schemas.microsoft.com/office/drawing/2014/main" id="{17A1EC68-648C-0369-4033-A8206B3448DB}"/>
                </a:ext>
              </a:extLst>
            </p:cNvPr>
            <p:cNvCxnSpPr>
              <a:cxnSpLocks noChangeShapeType="1"/>
              <a:stCxn id="23" idx="1"/>
              <a:endCxn id="19" idx="2"/>
            </p:cNvCxnSpPr>
            <p:nvPr/>
          </p:nvCxnSpPr>
          <p:spPr bwMode="auto">
            <a:xfrm rot="10800000">
              <a:off x="2090" y="2421"/>
              <a:ext cx="137" cy="1570"/>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1" name="_s1032">
              <a:extLst>
                <a:ext uri="{FF2B5EF4-FFF2-40B4-BE49-F238E27FC236}">
                  <a16:creationId xmlns:a16="http://schemas.microsoft.com/office/drawing/2014/main" id="{83A2F0C6-DC36-06D5-519D-3BC0B83E8EEF}"/>
                </a:ext>
              </a:extLst>
            </p:cNvPr>
            <p:cNvCxnSpPr>
              <a:cxnSpLocks noChangeShapeType="1"/>
              <a:stCxn id="22" idx="1"/>
              <a:endCxn id="19" idx="2"/>
            </p:cNvCxnSpPr>
            <p:nvPr/>
          </p:nvCxnSpPr>
          <p:spPr bwMode="auto">
            <a:xfrm rot="10800000">
              <a:off x="2090" y="2421"/>
              <a:ext cx="137" cy="1139"/>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2" name="_s1033">
              <a:extLst>
                <a:ext uri="{FF2B5EF4-FFF2-40B4-BE49-F238E27FC236}">
                  <a16:creationId xmlns:a16="http://schemas.microsoft.com/office/drawing/2014/main" id="{76933D8E-1996-FE47-CC45-E26C99D8B19F}"/>
                </a:ext>
              </a:extLst>
            </p:cNvPr>
            <p:cNvCxnSpPr>
              <a:cxnSpLocks noChangeShapeType="1"/>
              <a:stCxn id="21" idx="1"/>
              <a:endCxn id="19" idx="2"/>
            </p:cNvCxnSpPr>
            <p:nvPr/>
          </p:nvCxnSpPr>
          <p:spPr bwMode="auto">
            <a:xfrm rot="10800000">
              <a:off x="2090" y="2421"/>
              <a:ext cx="137" cy="706"/>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3" name="_s1034">
              <a:extLst>
                <a:ext uri="{FF2B5EF4-FFF2-40B4-BE49-F238E27FC236}">
                  <a16:creationId xmlns:a16="http://schemas.microsoft.com/office/drawing/2014/main" id="{D6CA4A24-9B76-E52F-2880-86C932F4A5C6}"/>
                </a:ext>
              </a:extLst>
            </p:cNvPr>
            <p:cNvCxnSpPr>
              <a:cxnSpLocks noChangeShapeType="1"/>
              <a:stCxn id="20" idx="1"/>
              <a:endCxn id="19" idx="2"/>
            </p:cNvCxnSpPr>
            <p:nvPr/>
          </p:nvCxnSpPr>
          <p:spPr bwMode="auto">
            <a:xfrm rot="10800000">
              <a:off x="2090" y="2421"/>
              <a:ext cx="137" cy="275"/>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4" name="_s1035">
              <a:extLst>
                <a:ext uri="{FF2B5EF4-FFF2-40B4-BE49-F238E27FC236}">
                  <a16:creationId xmlns:a16="http://schemas.microsoft.com/office/drawing/2014/main" id="{8F9C9826-E58F-AB2E-9BD6-8418A8147982}"/>
                </a:ext>
              </a:extLst>
            </p:cNvPr>
            <p:cNvCxnSpPr>
              <a:cxnSpLocks noChangeShapeType="1"/>
              <a:stCxn id="24" idx="1"/>
              <a:endCxn id="17" idx="2"/>
            </p:cNvCxnSpPr>
            <p:nvPr/>
          </p:nvCxnSpPr>
          <p:spPr bwMode="auto">
            <a:xfrm rot="10800000">
              <a:off x="1514" y="1557"/>
              <a:ext cx="137" cy="2865"/>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5" name="_s1036">
              <a:extLst>
                <a:ext uri="{FF2B5EF4-FFF2-40B4-BE49-F238E27FC236}">
                  <a16:creationId xmlns:a16="http://schemas.microsoft.com/office/drawing/2014/main" id="{F785E9D1-FFD8-997B-7BBB-96B597F806C2}"/>
                </a:ext>
              </a:extLst>
            </p:cNvPr>
            <p:cNvCxnSpPr>
              <a:cxnSpLocks noChangeShapeType="1"/>
              <a:stCxn id="19" idx="1"/>
              <a:endCxn id="17" idx="2"/>
            </p:cNvCxnSpPr>
            <p:nvPr/>
          </p:nvCxnSpPr>
          <p:spPr bwMode="auto">
            <a:xfrm rot="10800000">
              <a:off x="1514" y="1557"/>
              <a:ext cx="137" cy="706"/>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6" name="_s1037">
              <a:extLst>
                <a:ext uri="{FF2B5EF4-FFF2-40B4-BE49-F238E27FC236}">
                  <a16:creationId xmlns:a16="http://schemas.microsoft.com/office/drawing/2014/main" id="{02C82B05-AF7B-1A9B-6DEC-877BA1CC102E}"/>
                </a:ext>
              </a:extLst>
            </p:cNvPr>
            <p:cNvCxnSpPr>
              <a:cxnSpLocks noChangeShapeType="1"/>
              <a:stCxn id="18" idx="1"/>
              <a:endCxn id="17" idx="2"/>
            </p:cNvCxnSpPr>
            <p:nvPr/>
          </p:nvCxnSpPr>
          <p:spPr bwMode="auto">
            <a:xfrm rot="10800000">
              <a:off x="1514" y="1557"/>
              <a:ext cx="137" cy="275"/>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sp>
          <p:nvSpPr>
            <p:cNvPr id="17" name="_s1038">
              <a:extLst>
                <a:ext uri="{FF2B5EF4-FFF2-40B4-BE49-F238E27FC236}">
                  <a16:creationId xmlns:a16="http://schemas.microsoft.com/office/drawing/2014/main" id="{1C9E8C74-5FD2-8466-A514-29BA30E94039}"/>
                </a:ext>
              </a:extLst>
            </p:cNvPr>
            <p:cNvSpPr>
              <a:spLocks noChangeArrowheads="1"/>
            </p:cNvSpPr>
            <p:nvPr/>
          </p:nvSpPr>
          <p:spPr bwMode="auto">
            <a:xfrm>
              <a:off x="1082" y="1255"/>
              <a:ext cx="864" cy="288"/>
            </a:xfrm>
            <a:prstGeom prst="roundRect">
              <a:avLst>
                <a:gd name="adj" fmla="val 16667"/>
              </a:avLst>
            </a:prstGeom>
            <a:solidFill>
              <a:srgbClr val="FF0000">
                <a:alpha val="50000"/>
              </a:srgbClr>
            </a:solidFill>
            <a:ln w="28575">
              <a:solidFill>
                <a:srgbClr val="FF0000"/>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ΔΟΜΕΣ ΕΛΕΓΧΟΥ</a:t>
              </a:r>
            </a:p>
          </p:txBody>
        </p:sp>
        <p:sp>
          <p:nvSpPr>
            <p:cNvPr id="18" name="_s1039">
              <a:extLst>
                <a:ext uri="{FF2B5EF4-FFF2-40B4-BE49-F238E27FC236}">
                  <a16:creationId xmlns:a16="http://schemas.microsoft.com/office/drawing/2014/main" id="{090C4477-93EE-22C8-5C4F-B2C862036EDC}"/>
                </a:ext>
              </a:extLst>
            </p:cNvPr>
            <p:cNvSpPr>
              <a:spLocks noChangeArrowheads="1"/>
            </p:cNvSpPr>
            <p:nvPr/>
          </p:nvSpPr>
          <p:spPr bwMode="auto">
            <a:xfrm>
              <a:off x="1658" y="1687"/>
              <a:ext cx="864" cy="288"/>
            </a:xfrm>
            <a:prstGeom prst="roundRect">
              <a:avLst>
                <a:gd name="adj" fmla="val 16667"/>
              </a:avLst>
            </a:prstGeom>
            <a:solidFill>
              <a:srgbClr val="FF00FF">
                <a:alpha val="50000"/>
              </a:srgbClr>
            </a:solidFill>
            <a:ln w="28575">
              <a:solidFill>
                <a:srgbClr val="FF00AD"/>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Δομή ακολουθίας</a:t>
              </a:r>
            </a:p>
          </p:txBody>
        </p:sp>
        <p:sp>
          <p:nvSpPr>
            <p:cNvPr id="19" name="_s1040">
              <a:extLst>
                <a:ext uri="{FF2B5EF4-FFF2-40B4-BE49-F238E27FC236}">
                  <a16:creationId xmlns:a16="http://schemas.microsoft.com/office/drawing/2014/main" id="{448CA675-A2A0-CC3B-2F77-8C3B18D54B14}"/>
                </a:ext>
              </a:extLst>
            </p:cNvPr>
            <p:cNvSpPr>
              <a:spLocks noChangeArrowheads="1"/>
            </p:cNvSpPr>
            <p:nvPr/>
          </p:nvSpPr>
          <p:spPr bwMode="auto">
            <a:xfrm>
              <a:off x="1658" y="2119"/>
              <a:ext cx="864" cy="288"/>
            </a:xfrm>
            <a:prstGeom prst="roundRect">
              <a:avLst>
                <a:gd name="adj" fmla="val 16667"/>
              </a:avLst>
            </a:prstGeom>
            <a:solidFill>
              <a:srgbClr val="FF00FF">
                <a:alpha val="50000"/>
              </a:srgbClr>
            </a:solidFill>
            <a:ln w="28575">
              <a:solidFill>
                <a:srgbClr val="FF00AD"/>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Δομή επιλογής</a:t>
              </a:r>
            </a:p>
          </p:txBody>
        </p:sp>
        <p:sp>
          <p:nvSpPr>
            <p:cNvPr id="20" name="_s1041">
              <a:extLst>
                <a:ext uri="{FF2B5EF4-FFF2-40B4-BE49-F238E27FC236}">
                  <a16:creationId xmlns:a16="http://schemas.microsoft.com/office/drawing/2014/main" id="{AD5CAAD5-67C0-EAE0-6E25-D07A261B173F}"/>
                </a:ext>
              </a:extLst>
            </p:cNvPr>
            <p:cNvSpPr>
              <a:spLocks noChangeArrowheads="1"/>
            </p:cNvSpPr>
            <p:nvPr/>
          </p:nvSpPr>
          <p:spPr bwMode="auto">
            <a:xfrm>
              <a:off x="2234" y="2551"/>
              <a:ext cx="864" cy="288"/>
            </a:xfrm>
            <a:prstGeom prst="roundRect">
              <a:avLst>
                <a:gd name="adj" fmla="val 16667"/>
              </a:avLst>
            </a:prstGeom>
            <a:solidFill>
              <a:srgbClr val="01BD0A">
                <a:alpha val="50000"/>
              </a:srgbClr>
            </a:solidFill>
            <a:ln w="28575">
              <a:solidFill>
                <a:srgbClr val="01BD0A"/>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Απλή</a:t>
              </a:r>
            </a:p>
          </p:txBody>
        </p:sp>
        <p:sp>
          <p:nvSpPr>
            <p:cNvPr id="21" name="_s1042">
              <a:extLst>
                <a:ext uri="{FF2B5EF4-FFF2-40B4-BE49-F238E27FC236}">
                  <a16:creationId xmlns:a16="http://schemas.microsoft.com/office/drawing/2014/main" id="{FBE26FF6-EF12-D8DA-F336-F7B1F3F1077C}"/>
                </a:ext>
              </a:extLst>
            </p:cNvPr>
            <p:cNvSpPr>
              <a:spLocks noChangeArrowheads="1"/>
            </p:cNvSpPr>
            <p:nvPr/>
          </p:nvSpPr>
          <p:spPr bwMode="auto">
            <a:xfrm>
              <a:off x="2234" y="2983"/>
              <a:ext cx="864" cy="288"/>
            </a:xfrm>
            <a:prstGeom prst="roundRect">
              <a:avLst>
                <a:gd name="adj" fmla="val 16667"/>
              </a:avLst>
            </a:prstGeom>
            <a:solidFill>
              <a:srgbClr val="01BD0A">
                <a:alpha val="50000"/>
              </a:srgbClr>
            </a:solidFill>
            <a:ln w="28575">
              <a:solidFill>
                <a:srgbClr val="01BD0A"/>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Σύνθετη</a:t>
              </a:r>
            </a:p>
          </p:txBody>
        </p:sp>
        <p:sp>
          <p:nvSpPr>
            <p:cNvPr id="22" name="_s1043">
              <a:extLst>
                <a:ext uri="{FF2B5EF4-FFF2-40B4-BE49-F238E27FC236}">
                  <a16:creationId xmlns:a16="http://schemas.microsoft.com/office/drawing/2014/main" id="{E1BE9036-AE3A-7E9F-4BEA-E99C46748897}"/>
                </a:ext>
              </a:extLst>
            </p:cNvPr>
            <p:cNvSpPr>
              <a:spLocks noChangeArrowheads="1"/>
            </p:cNvSpPr>
            <p:nvPr/>
          </p:nvSpPr>
          <p:spPr bwMode="auto">
            <a:xfrm>
              <a:off x="2234" y="3415"/>
              <a:ext cx="863" cy="288"/>
            </a:xfrm>
            <a:prstGeom prst="roundRect">
              <a:avLst>
                <a:gd name="adj" fmla="val 16667"/>
              </a:avLst>
            </a:prstGeom>
            <a:solidFill>
              <a:srgbClr val="01BD0A">
                <a:alpha val="50000"/>
              </a:srgbClr>
            </a:solidFill>
            <a:ln w="28575">
              <a:solidFill>
                <a:srgbClr val="01BD0A"/>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Πολλαπλή</a:t>
              </a:r>
            </a:p>
          </p:txBody>
        </p:sp>
        <p:sp>
          <p:nvSpPr>
            <p:cNvPr id="23" name="_s1044">
              <a:extLst>
                <a:ext uri="{FF2B5EF4-FFF2-40B4-BE49-F238E27FC236}">
                  <a16:creationId xmlns:a16="http://schemas.microsoft.com/office/drawing/2014/main" id="{7FFDF591-84D1-8D25-081C-B39F8D9DC03C}"/>
                </a:ext>
              </a:extLst>
            </p:cNvPr>
            <p:cNvSpPr>
              <a:spLocks noChangeArrowheads="1"/>
            </p:cNvSpPr>
            <p:nvPr/>
          </p:nvSpPr>
          <p:spPr bwMode="auto">
            <a:xfrm>
              <a:off x="2234" y="3847"/>
              <a:ext cx="863" cy="287"/>
            </a:xfrm>
            <a:prstGeom prst="roundRect">
              <a:avLst>
                <a:gd name="adj" fmla="val 16667"/>
              </a:avLst>
            </a:prstGeom>
            <a:solidFill>
              <a:srgbClr val="01BD0A">
                <a:alpha val="50000"/>
              </a:srgbClr>
            </a:solidFill>
            <a:ln w="28575">
              <a:solidFill>
                <a:srgbClr val="01BD0A"/>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Φωλιασμένη</a:t>
              </a:r>
            </a:p>
          </p:txBody>
        </p:sp>
        <p:sp>
          <p:nvSpPr>
            <p:cNvPr id="24" name="_s1045">
              <a:extLst>
                <a:ext uri="{FF2B5EF4-FFF2-40B4-BE49-F238E27FC236}">
                  <a16:creationId xmlns:a16="http://schemas.microsoft.com/office/drawing/2014/main" id="{BE55FEA9-98EB-8CC1-2FFE-4395638C289F}"/>
                </a:ext>
              </a:extLst>
            </p:cNvPr>
            <p:cNvSpPr>
              <a:spLocks noChangeArrowheads="1"/>
            </p:cNvSpPr>
            <p:nvPr/>
          </p:nvSpPr>
          <p:spPr bwMode="auto">
            <a:xfrm>
              <a:off x="1658" y="4278"/>
              <a:ext cx="863" cy="288"/>
            </a:xfrm>
            <a:prstGeom prst="roundRect">
              <a:avLst>
                <a:gd name="adj" fmla="val 16667"/>
              </a:avLst>
            </a:prstGeom>
            <a:solidFill>
              <a:srgbClr val="FF00FF">
                <a:alpha val="50000"/>
              </a:srgbClr>
            </a:solidFill>
            <a:ln w="28575">
              <a:solidFill>
                <a:srgbClr val="FF00AD"/>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Δομή επανάληψης</a:t>
              </a:r>
            </a:p>
          </p:txBody>
        </p:sp>
        <p:sp>
          <p:nvSpPr>
            <p:cNvPr id="25" name="_s1046">
              <a:extLst>
                <a:ext uri="{FF2B5EF4-FFF2-40B4-BE49-F238E27FC236}">
                  <a16:creationId xmlns:a16="http://schemas.microsoft.com/office/drawing/2014/main" id="{80CFE733-651E-CDAB-C119-E048CBE937D8}"/>
                </a:ext>
              </a:extLst>
            </p:cNvPr>
            <p:cNvSpPr>
              <a:spLocks noChangeArrowheads="1"/>
            </p:cNvSpPr>
            <p:nvPr/>
          </p:nvSpPr>
          <p:spPr bwMode="auto">
            <a:xfrm>
              <a:off x="2233" y="4710"/>
              <a:ext cx="864" cy="288"/>
            </a:xfrm>
            <a:prstGeom prst="roundRect">
              <a:avLst>
                <a:gd name="adj" fmla="val 16667"/>
              </a:avLst>
            </a:prstGeom>
            <a:solidFill>
              <a:srgbClr val="01BD0A">
                <a:alpha val="50000"/>
              </a:srgbClr>
            </a:solidFill>
            <a:ln w="28575">
              <a:solidFill>
                <a:srgbClr val="01BD0A"/>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Όσο</a:t>
              </a:r>
            </a:p>
          </p:txBody>
        </p:sp>
        <p:sp>
          <p:nvSpPr>
            <p:cNvPr id="26" name="_s1047">
              <a:extLst>
                <a:ext uri="{FF2B5EF4-FFF2-40B4-BE49-F238E27FC236}">
                  <a16:creationId xmlns:a16="http://schemas.microsoft.com/office/drawing/2014/main" id="{7E836402-F7DA-2590-8FF8-70A38FBFEEA0}"/>
                </a:ext>
              </a:extLst>
            </p:cNvPr>
            <p:cNvSpPr>
              <a:spLocks noChangeArrowheads="1"/>
            </p:cNvSpPr>
            <p:nvPr/>
          </p:nvSpPr>
          <p:spPr bwMode="auto">
            <a:xfrm>
              <a:off x="2233" y="5142"/>
              <a:ext cx="864" cy="287"/>
            </a:xfrm>
            <a:prstGeom prst="roundRect">
              <a:avLst>
                <a:gd name="adj" fmla="val 16667"/>
              </a:avLst>
            </a:prstGeom>
            <a:solidFill>
              <a:srgbClr val="01BD0A">
                <a:alpha val="50000"/>
              </a:srgbClr>
            </a:solidFill>
            <a:ln w="28575">
              <a:solidFill>
                <a:srgbClr val="01BD0A"/>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Μέχρις ότου</a:t>
              </a:r>
            </a:p>
          </p:txBody>
        </p:sp>
        <p:sp>
          <p:nvSpPr>
            <p:cNvPr id="27" name="_s1048">
              <a:extLst>
                <a:ext uri="{FF2B5EF4-FFF2-40B4-BE49-F238E27FC236}">
                  <a16:creationId xmlns:a16="http://schemas.microsoft.com/office/drawing/2014/main" id="{B64181E7-3A15-17DE-DDE7-387D92B7AD59}"/>
                </a:ext>
              </a:extLst>
            </p:cNvPr>
            <p:cNvSpPr>
              <a:spLocks noChangeArrowheads="1"/>
            </p:cNvSpPr>
            <p:nvPr/>
          </p:nvSpPr>
          <p:spPr bwMode="auto">
            <a:xfrm>
              <a:off x="2233" y="5573"/>
              <a:ext cx="864" cy="287"/>
            </a:xfrm>
            <a:prstGeom prst="roundRect">
              <a:avLst>
                <a:gd name="adj" fmla="val 16667"/>
              </a:avLst>
            </a:prstGeom>
            <a:solidFill>
              <a:srgbClr val="01BD0A">
                <a:alpha val="50000"/>
              </a:srgbClr>
            </a:solidFill>
            <a:ln w="28575">
              <a:solidFill>
                <a:srgbClr val="01BD0A"/>
              </a:solidFill>
              <a:round/>
              <a:headEnd/>
              <a:tailEnd/>
            </a:ln>
          </p:spPr>
          <p:txBody>
            <a:bodyPr vert="horz" wrap="non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sng" strike="noStrike" cap="none" normalizeH="0" baseline="0">
                  <a:ln>
                    <a:noFill/>
                  </a:ln>
                  <a:solidFill>
                    <a:schemeClr val="tx2"/>
                  </a:solidFill>
                  <a:effectLst>
                    <a:outerShdw blurRad="38100" dist="38100" dir="2700000" algn="tl">
                      <a:srgbClr val="FFFFFF"/>
                    </a:outerShdw>
                  </a:effectLst>
                  <a:latin typeface="Arial" panose="020B0604020202020204" pitchFamily="34" charset="0"/>
                </a:rPr>
                <a:t>Για</a:t>
              </a:r>
            </a:p>
          </p:txBody>
        </p:sp>
      </p:grpSp>
    </p:spTree>
    <p:extLst>
      <p:ext uri="{BB962C8B-B14F-4D97-AF65-F5344CB8AC3E}">
        <p14:creationId xmlns:p14="http://schemas.microsoft.com/office/powerpoint/2010/main" val="136043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4463-DF5E-DDD6-66CB-F14B6B0829F8}"/>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Διαδικαστικά μαθήματος</a:t>
            </a:r>
          </a:p>
        </p:txBody>
      </p:sp>
      <p:sp>
        <p:nvSpPr>
          <p:cNvPr id="3" name="Content Placeholder 2">
            <a:extLst>
              <a:ext uri="{FF2B5EF4-FFF2-40B4-BE49-F238E27FC236}">
                <a16:creationId xmlns:a16="http://schemas.microsoft.com/office/drawing/2014/main" id="{C46CC171-010F-A021-9AA2-AB90B421863B}"/>
              </a:ext>
            </a:extLst>
          </p:cNvPr>
          <p:cNvSpPr>
            <a:spLocks noGrp="1"/>
          </p:cNvSpPr>
          <p:nvPr>
            <p:ph idx="1"/>
          </p:nvPr>
        </p:nvSpPr>
        <p:spPr/>
        <p:txBody>
          <a:bodyPr>
            <a:normAutofit fontScale="70000" lnSpcReduction="20000"/>
          </a:bodyPr>
          <a:lstStyle/>
          <a:p>
            <a:pPr marL="0" indent="0">
              <a:lnSpc>
                <a:spcPct val="150000"/>
              </a:lnSpc>
              <a:buNone/>
            </a:pPr>
            <a:r>
              <a:rPr lang="el-GR" u="sng" dirty="0">
                <a:latin typeface="Arial" panose="020B0604020202020204" pitchFamily="34" charset="0"/>
                <a:cs typeface="Arial" panose="020B0604020202020204" pitchFamily="34" charset="0"/>
              </a:rPr>
              <a:t>Διαλέξεις/Εργαστήρια:</a:t>
            </a:r>
            <a:r>
              <a:rPr lang="el-GR" dirty="0">
                <a:latin typeface="Arial" panose="020B0604020202020204" pitchFamily="34" charset="0"/>
                <a:cs typeface="Arial" panose="020B0604020202020204" pitchFamily="34" charset="0"/>
              </a:rPr>
              <a:t> </a:t>
            </a:r>
            <a:r>
              <a:rPr lang="el-GR" b="1" dirty="0">
                <a:latin typeface="Arial" panose="020B0604020202020204" pitchFamily="34" charset="0"/>
                <a:cs typeface="Arial" panose="020B0604020202020204" pitchFamily="34" charset="0"/>
              </a:rPr>
              <a:t>Τρίτη 17:10 - 21:00</a:t>
            </a:r>
          </a:p>
          <a:p>
            <a:pPr marL="0" indent="0">
              <a:lnSpc>
                <a:spcPct val="150000"/>
              </a:lnSpc>
              <a:buNone/>
            </a:pPr>
            <a:endParaRPr lang="el-GR" dirty="0">
              <a:latin typeface="Arial" panose="020B0604020202020204" pitchFamily="34" charset="0"/>
              <a:cs typeface="Arial" panose="020B0604020202020204" pitchFamily="34" charset="0"/>
            </a:endParaRPr>
          </a:p>
          <a:p>
            <a:pPr marL="0" indent="0">
              <a:lnSpc>
                <a:spcPct val="150000"/>
              </a:lnSpc>
              <a:buNone/>
            </a:pPr>
            <a:r>
              <a:rPr lang="el-GR" u="sng" dirty="0">
                <a:latin typeface="Arial" panose="020B0604020202020204" pitchFamily="34" charset="0"/>
                <a:cs typeface="Arial" panose="020B0604020202020204" pitchFamily="34" charset="0"/>
              </a:rPr>
              <a:t>Υλικό μαθήματος:</a:t>
            </a:r>
          </a:p>
          <a:p>
            <a:pPr lvl="1">
              <a:lnSpc>
                <a:spcPct val="150000"/>
              </a:lnSpc>
            </a:pPr>
            <a:r>
              <a:rPr lang="en-US" b="1" dirty="0">
                <a:latin typeface="Arial" panose="020B0604020202020204" pitchFamily="34" charset="0"/>
                <a:cs typeface="Arial" panose="020B0604020202020204" pitchFamily="34" charset="0"/>
              </a:rPr>
              <a:t>Moodle: </a:t>
            </a:r>
            <a:r>
              <a:rPr lang="en-US" dirty="0">
                <a:latin typeface="Arial" panose="020B0604020202020204" pitchFamily="34" charset="0"/>
                <a:cs typeface="Arial" panose="020B0604020202020204" pitchFamily="34" charset="0"/>
              </a:rPr>
              <a:t>DATA STRUCTURES AND ALGORITHMS (CN5005_1)</a:t>
            </a:r>
          </a:p>
          <a:p>
            <a:pPr lvl="1">
              <a:lnSpc>
                <a:spcPct val="150000"/>
              </a:lnSpc>
            </a:pPr>
            <a:r>
              <a:rPr lang="en-US" b="1" dirty="0" err="1">
                <a:latin typeface="Arial" panose="020B0604020202020204" pitchFamily="34" charset="0"/>
                <a:cs typeface="Arial" panose="020B0604020202020204" pitchFamily="34" charset="0"/>
              </a:rPr>
              <a:t>Github</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2"/>
              </a:rPr>
              <a:t>https://github.com/bourakis/Algorithms-Data-Structures</a:t>
            </a:r>
            <a:endParaRPr lang="el-GR" dirty="0">
              <a:latin typeface="Arial" panose="020B0604020202020204" pitchFamily="34" charset="0"/>
              <a:cs typeface="Arial" panose="020B0604020202020204" pitchFamily="34" charset="0"/>
            </a:endParaRPr>
          </a:p>
          <a:p>
            <a:pPr marL="457200" lvl="1" indent="0">
              <a:lnSpc>
                <a:spcPct val="150000"/>
              </a:lnSpc>
              <a:buNone/>
            </a:pPr>
            <a:endParaRPr lang="en-US" dirty="0">
              <a:latin typeface="Arial" panose="020B0604020202020204" pitchFamily="34" charset="0"/>
              <a:cs typeface="Arial" panose="020B0604020202020204" pitchFamily="34" charset="0"/>
            </a:endParaRPr>
          </a:p>
          <a:p>
            <a:pPr marL="0" indent="0">
              <a:lnSpc>
                <a:spcPct val="150000"/>
              </a:lnSpc>
              <a:buNone/>
            </a:pPr>
            <a:r>
              <a:rPr lang="el-GR" u="sng" dirty="0">
                <a:latin typeface="Arial" panose="020B0604020202020204" pitchFamily="34" charset="0"/>
                <a:cs typeface="Arial" panose="020B0604020202020204" pitchFamily="34" charset="0"/>
              </a:rPr>
              <a:t>Αξιολόγηση:</a:t>
            </a:r>
          </a:p>
          <a:p>
            <a:pPr lvl="1">
              <a:lnSpc>
                <a:spcPct val="150000"/>
              </a:lnSpc>
            </a:pPr>
            <a:r>
              <a:rPr lang="el-GR" b="1" dirty="0">
                <a:latin typeface="Arial" panose="020B0604020202020204" pitchFamily="34" charset="0"/>
                <a:cs typeface="Arial" panose="020B0604020202020204" pitchFamily="34" charset="0"/>
              </a:rPr>
              <a:t>Εργασία ομαδική</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[50%]</a:t>
            </a:r>
            <a:endParaRPr lang="el-GR" dirty="0">
              <a:latin typeface="Arial" panose="020B0604020202020204" pitchFamily="34" charset="0"/>
              <a:cs typeface="Arial" panose="020B0604020202020204" pitchFamily="34" charset="0"/>
            </a:endParaRPr>
          </a:p>
          <a:p>
            <a:pPr lvl="1">
              <a:lnSpc>
                <a:spcPct val="150000"/>
              </a:lnSpc>
            </a:pPr>
            <a:r>
              <a:rPr lang="el-GR" b="1" dirty="0">
                <a:latin typeface="Arial" panose="020B0604020202020204" pitchFamily="34" charset="0"/>
                <a:cs typeface="Arial" panose="020B0604020202020204" pitchFamily="34" charset="0"/>
              </a:rPr>
              <a:t>Εξετάσεις</a:t>
            </a:r>
            <a:r>
              <a:rPr lang="en-US" dirty="0">
                <a:latin typeface="Arial" panose="020B0604020202020204" pitchFamily="34" charset="0"/>
                <a:cs typeface="Arial" panose="020B0604020202020204" pitchFamily="34" charset="0"/>
              </a:rPr>
              <a:t> [50%]</a:t>
            </a:r>
          </a:p>
        </p:txBody>
      </p:sp>
    </p:spTree>
    <p:extLst>
      <p:ext uri="{BB962C8B-B14F-4D97-AF65-F5344CB8AC3E}">
        <p14:creationId xmlns:p14="http://schemas.microsoft.com/office/powerpoint/2010/main" val="138818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DE37-AB6C-9DC8-023B-824BAF9A6F1F}"/>
              </a:ext>
            </a:extLst>
          </p:cNvPr>
          <p:cNvSpPr>
            <a:spLocks noGrp="1"/>
          </p:cNvSpPr>
          <p:nvPr>
            <p:ph type="title"/>
          </p:nvPr>
        </p:nvSpPr>
        <p:spPr>
          <a:xfrm>
            <a:off x="838200" y="-124735"/>
            <a:ext cx="10515600" cy="990149"/>
          </a:xfrm>
        </p:spPr>
        <p:txBody>
          <a:bodyPr>
            <a:normAutofit/>
          </a:bodyPr>
          <a:lstStyle/>
          <a:p>
            <a:r>
              <a:rPr lang="el-GR" sz="3600" dirty="0">
                <a:latin typeface="Arial" panose="020B0604020202020204" pitchFamily="34" charset="0"/>
                <a:cs typeface="Arial" panose="020B0604020202020204" pitchFamily="34" charset="0"/>
              </a:rPr>
              <a:t>Στοιχεία αλγορίθμου</a:t>
            </a:r>
          </a:p>
        </p:txBody>
      </p:sp>
      <p:sp>
        <p:nvSpPr>
          <p:cNvPr id="3" name="Content Placeholder 2">
            <a:extLst>
              <a:ext uri="{FF2B5EF4-FFF2-40B4-BE49-F238E27FC236}">
                <a16:creationId xmlns:a16="http://schemas.microsoft.com/office/drawing/2014/main" id="{E9C4E03D-4410-F527-9D5A-68C1689B577F}"/>
              </a:ext>
            </a:extLst>
          </p:cNvPr>
          <p:cNvSpPr>
            <a:spLocks noGrp="1"/>
          </p:cNvSpPr>
          <p:nvPr>
            <p:ph idx="1"/>
          </p:nvPr>
        </p:nvSpPr>
        <p:spPr>
          <a:xfrm>
            <a:off x="838200" y="865414"/>
            <a:ext cx="10515600" cy="5845629"/>
          </a:xfrm>
        </p:spPr>
        <p:txBody>
          <a:bodyPr>
            <a:normAutofit fontScale="47500" lnSpcReduction="20000"/>
          </a:bodyPr>
          <a:lstStyle/>
          <a:p>
            <a:pPr eaLnBrk="1" hangingPunct="1">
              <a:lnSpc>
                <a:spcPct val="170000"/>
              </a:lnSpc>
              <a:spcAft>
                <a:spcPct val="10000"/>
              </a:spcAft>
              <a:buClr>
                <a:schemeClr val="tx1"/>
              </a:buClr>
              <a:buFont typeface="Wingdings" panose="05000000000000000000" pitchFamily="2" charset="2"/>
              <a:buAutoNum type="arabicPeriod"/>
              <a:defRPr/>
            </a:pPr>
            <a:r>
              <a:rPr lang="el-GR" sz="2900" b="1" dirty="0">
                <a:solidFill>
                  <a:srgbClr val="0070C0"/>
                </a:solidFill>
              </a:rPr>
              <a:t>Μεταβλητές (</a:t>
            </a:r>
            <a:r>
              <a:rPr lang="en-US" sz="2900" b="1" dirty="0">
                <a:solidFill>
                  <a:srgbClr val="0070C0"/>
                </a:solidFill>
              </a:rPr>
              <a:t>variables)</a:t>
            </a:r>
            <a:br>
              <a:rPr lang="el-GR" sz="2500" dirty="0">
                <a:solidFill>
                  <a:srgbClr val="0070C0"/>
                </a:solidFill>
              </a:rPr>
            </a:br>
            <a:r>
              <a:rPr lang="el-GR" sz="2500" dirty="0"/>
              <a:t>Θέσεις μνήμης με όνομα, στις οποίες εκχωρούμε κάποια τιμή η οποία μπορεί αργότερα να αλλάξει.</a:t>
            </a:r>
          </a:p>
          <a:p>
            <a:pPr eaLnBrk="1" hangingPunct="1">
              <a:lnSpc>
                <a:spcPct val="170000"/>
              </a:lnSpc>
              <a:spcAft>
                <a:spcPct val="10000"/>
              </a:spcAft>
              <a:buClr>
                <a:schemeClr val="tx1"/>
              </a:buClr>
              <a:buFont typeface="Wingdings" panose="05000000000000000000" pitchFamily="2" charset="2"/>
              <a:buAutoNum type="arabicPeriod"/>
              <a:defRPr/>
            </a:pPr>
            <a:r>
              <a:rPr lang="el-GR" sz="2900" b="1" dirty="0">
                <a:solidFill>
                  <a:srgbClr val="0070C0"/>
                </a:solidFill>
              </a:rPr>
              <a:t>Σταθερές</a:t>
            </a:r>
            <a:r>
              <a:rPr lang="en-US" sz="2900" b="1" dirty="0">
                <a:solidFill>
                  <a:srgbClr val="0070C0"/>
                </a:solidFill>
              </a:rPr>
              <a:t> (constants)</a:t>
            </a:r>
            <a:br>
              <a:rPr lang="en-US" sz="2900" dirty="0">
                <a:solidFill>
                  <a:srgbClr val="FFFF00"/>
                </a:solidFill>
              </a:rPr>
            </a:br>
            <a:r>
              <a:rPr lang="el-GR" sz="2500" dirty="0"/>
              <a:t>Θέσεις μνήμης με όνομα, αλλά με προκαθορισμένη τιμή, σταθερή πάντα (π.χ.  </a:t>
            </a:r>
            <a:r>
              <a:rPr lang="el-GR" sz="2500" b="1" dirty="0"/>
              <a:t>π: 3.14  </a:t>
            </a:r>
            <a:r>
              <a:rPr lang="el-GR" sz="2500" dirty="0"/>
              <a:t>ή </a:t>
            </a:r>
            <a:r>
              <a:rPr lang="el-GR" sz="2500" b="1" dirty="0"/>
              <a:t>ΦΠΑ : 21%</a:t>
            </a:r>
            <a:r>
              <a:rPr lang="el-GR" sz="2500" dirty="0"/>
              <a:t>)</a:t>
            </a:r>
          </a:p>
          <a:p>
            <a:pPr eaLnBrk="1" hangingPunct="1">
              <a:lnSpc>
                <a:spcPct val="170000"/>
              </a:lnSpc>
              <a:spcAft>
                <a:spcPct val="10000"/>
              </a:spcAft>
              <a:buClr>
                <a:schemeClr val="tx1"/>
              </a:buClr>
              <a:buFont typeface="Wingdings" panose="05000000000000000000" pitchFamily="2" charset="2"/>
              <a:buAutoNum type="arabicPeriod"/>
              <a:defRPr/>
            </a:pPr>
            <a:r>
              <a:rPr lang="el-GR" sz="2900" b="1" dirty="0">
                <a:solidFill>
                  <a:srgbClr val="0070C0"/>
                </a:solidFill>
              </a:rPr>
              <a:t>Τελεστές</a:t>
            </a:r>
            <a:r>
              <a:rPr lang="en-US" sz="2900" b="1" dirty="0">
                <a:solidFill>
                  <a:srgbClr val="0070C0"/>
                </a:solidFill>
              </a:rPr>
              <a:t> (operators)</a:t>
            </a:r>
            <a:br>
              <a:rPr lang="el-GR" sz="2500" dirty="0">
                <a:solidFill>
                  <a:srgbClr val="FFFF00"/>
                </a:solidFill>
              </a:rPr>
            </a:br>
            <a:r>
              <a:rPr lang="el-GR" sz="2500" dirty="0"/>
              <a:t>Είναι τα σύμβολα που χρησιμοποιούνται στην τέλεση των πράξεων</a:t>
            </a:r>
            <a:br>
              <a:rPr lang="el-GR" sz="2500" dirty="0"/>
            </a:br>
            <a:r>
              <a:rPr lang="el-GR" sz="2500" dirty="0"/>
              <a:t> </a:t>
            </a:r>
            <a:r>
              <a:rPr lang="el-GR" sz="2500" b="1" dirty="0"/>
              <a:t>(+, - , * , / , &lt; , &gt; , </a:t>
            </a:r>
            <a:r>
              <a:rPr lang="el-GR" sz="2300" b="1" dirty="0">
                <a:sym typeface="Wingdings" panose="05000000000000000000" pitchFamily="2" charset="2"/>
              </a:rPr>
              <a:t> ,</a:t>
            </a:r>
            <a:r>
              <a:rPr lang="el-GR" sz="2500" b="1" dirty="0"/>
              <a:t> ΚΑΙ, Ή, ΟΧΙ, ^ , </a:t>
            </a:r>
            <a:r>
              <a:rPr lang="en-US" sz="2500" b="1" dirty="0"/>
              <a:t>MOD, DIV, </a:t>
            </a:r>
            <a:r>
              <a:rPr lang="el-GR" sz="2500" b="1" dirty="0"/>
              <a:t>κ.λπ.)</a:t>
            </a:r>
            <a:endParaRPr lang="el-GR" sz="2500" b="1" dirty="0">
              <a:solidFill>
                <a:srgbClr val="FFFF00"/>
              </a:solidFill>
            </a:endParaRPr>
          </a:p>
          <a:p>
            <a:pPr eaLnBrk="1" hangingPunct="1">
              <a:lnSpc>
                <a:spcPct val="170000"/>
              </a:lnSpc>
              <a:spcAft>
                <a:spcPct val="10000"/>
              </a:spcAft>
              <a:buClr>
                <a:schemeClr val="tx1"/>
              </a:buClr>
              <a:buFont typeface="Wingdings" panose="05000000000000000000" pitchFamily="2" charset="2"/>
              <a:buAutoNum type="arabicPeriod"/>
              <a:defRPr/>
            </a:pPr>
            <a:r>
              <a:rPr lang="el-GR" sz="2900" b="1" dirty="0">
                <a:solidFill>
                  <a:srgbClr val="0070C0"/>
                </a:solidFill>
              </a:rPr>
              <a:t>Εντολές</a:t>
            </a:r>
            <a:r>
              <a:rPr lang="en-US" sz="2900" b="1" dirty="0">
                <a:solidFill>
                  <a:srgbClr val="0070C0"/>
                </a:solidFill>
              </a:rPr>
              <a:t> (commands)</a:t>
            </a:r>
            <a:r>
              <a:rPr lang="el-GR" sz="2900" b="1" dirty="0">
                <a:solidFill>
                  <a:srgbClr val="0070C0"/>
                </a:solidFill>
              </a:rPr>
              <a:t> και Συναρτήσεις</a:t>
            </a:r>
            <a:br>
              <a:rPr lang="el-GR" sz="2500" dirty="0">
                <a:solidFill>
                  <a:srgbClr val="FFFF00"/>
                </a:solidFill>
              </a:rPr>
            </a:br>
            <a:r>
              <a:rPr lang="el-GR" sz="2500" dirty="0"/>
              <a:t>Είναι ειδικές δεσμευμένες λέξεις και δομές, τις οποίες χρησιμοποιούμε με συγκεκριμένο συντακτικό κατά την εκτέλεση των βημάτων και άλλων υπολογισμών του αλγορίθμου </a:t>
            </a:r>
            <a:r>
              <a:rPr lang="el-GR" sz="2500" b="1" dirty="0"/>
              <a:t>(Τύπωσε, Διάβασε κλπ.)</a:t>
            </a:r>
          </a:p>
          <a:p>
            <a:pPr eaLnBrk="1" hangingPunct="1">
              <a:lnSpc>
                <a:spcPct val="170000"/>
              </a:lnSpc>
              <a:spcAft>
                <a:spcPct val="10000"/>
              </a:spcAft>
              <a:buClr>
                <a:schemeClr val="tx1"/>
              </a:buClr>
              <a:buFont typeface="Wingdings" panose="05000000000000000000" pitchFamily="2" charset="2"/>
              <a:buAutoNum type="arabicPeriod"/>
              <a:defRPr/>
            </a:pPr>
            <a:r>
              <a:rPr lang="el-GR" sz="2900" b="1" dirty="0">
                <a:solidFill>
                  <a:srgbClr val="0070C0"/>
                </a:solidFill>
              </a:rPr>
              <a:t>Εκφράσεις/παραστάσεις (</a:t>
            </a:r>
            <a:r>
              <a:rPr lang="en-US" sz="2900" b="1" dirty="0">
                <a:solidFill>
                  <a:srgbClr val="0070C0"/>
                </a:solidFill>
              </a:rPr>
              <a:t>expressions)</a:t>
            </a:r>
            <a:br>
              <a:rPr lang="el-GR" sz="2500" b="1" dirty="0">
                <a:solidFill>
                  <a:srgbClr val="FFFF00"/>
                </a:solidFill>
              </a:rPr>
            </a:br>
            <a:r>
              <a:rPr lang="el-GR" sz="2500" dirty="0"/>
              <a:t>Αποτελούνται από μεταβλητές ή σταθερές και παράγουν ένα αποτέλεσμα που εκχωρείται (</a:t>
            </a:r>
            <a:r>
              <a:rPr lang="el-GR" sz="2300" b="1" dirty="0">
                <a:solidFill>
                  <a:srgbClr val="FF0000"/>
                </a:solidFill>
                <a:sym typeface="Wingdings" panose="05000000000000000000" pitchFamily="2" charset="2"/>
              </a:rPr>
              <a:t></a:t>
            </a:r>
            <a:r>
              <a:rPr lang="el-GR" sz="2500" dirty="0"/>
              <a:t>) σε μεταβλητή.</a:t>
            </a:r>
            <a:br>
              <a:rPr lang="el-GR" sz="2500" dirty="0"/>
            </a:br>
            <a:r>
              <a:rPr lang="el-GR" sz="2500" dirty="0"/>
              <a:t>Π.χ. Στη μεταβλητή Α εκχωρείται το αποτέλεσμα της έκφρασης Χ + 15 / Υ</a:t>
            </a:r>
            <a:br>
              <a:rPr lang="el-GR" sz="2500" dirty="0"/>
            </a:br>
            <a:r>
              <a:rPr lang="el-GR" sz="2500" b="1" dirty="0"/>
              <a:t>Α </a:t>
            </a:r>
            <a:r>
              <a:rPr lang="el-GR" sz="2300" b="1" dirty="0">
                <a:sym typeface="Wingdings" panose="05000000000000000000" pitchFamily="2" charset="2"/>
              </a:rPr>
              <a:t></a:t>
            </a:r>
            <a:r>
              <a:rPr lang="el-GR" sz="2500" b="1" dirty="0"/>
              <a:t> Χ + 15 / Υ</a:t>
            </a:r>
            <a:r>
              <a:rPr lang="el-GR" sz="2500" dirty="0"/>
              <a:t> </a:t>
            </a:r>
            <a:endParaRPr lang="en-US" sz="2500" dirty="0"/>
          </a:p>
          <a:p>
            <a:pPr eaLnBrk="1" hangingPunct="1">
              <a:lnSpc>
                <a:spcPct val="170000"/>
              </a:lnSpc>
              <a:spcAft>
                <a:spcPct val="10000"/>
              </a:spcAft>
              <a:buClr>
                <a:schemeClr val="tx1"/>
              </a:buClr>
              <a:buFont typeface="Wingdings" panose="05000000000000000000" pitchFamily="2" charset="2"/>
              <a:buAutoNum type="arabicPeriod"/>
              <a:defRPr/>
            </a:pPr>
            <a:r>
              <a:rPr lang="el-GR" sz="2900" b="1" dirty="0">
                <a:solidFill>
                  <a:srgbClr val="0070C0"/>
                </a:solidFill>
              </a:rPr>
              <a:t>Σχόλια προγραμματιστή</a:t>
            </a:r>
            <a:br>
              <a:rPr lang="el-GR" sz="2900" b="1" dirty="0">
                <a:solidFill>
                  <a:srgbClr val="FFFF66"/>
                </a:solidFill>
              </a:rPr>
            </a:br>
            <a:r>
              <a:rPr lang="el-GR" sz="2500" dirty="0"/>
              <a:t>Είναι ελεύθερο κείμενο που συμπληρώνει ο προγραμματιστής σε σημεία του αλγορίθμου που τον ενδιαφέρουν, ώστε να κάνει τον αλγόριθμο πιο κατανοητό. Πρέπει να ξεκινούν με το χαρακτήρα του θαυμαστικού (</a:t>
            </a:r>
            <a:r>
              <a:rPr lang="el-GR" sz="2500" b="1" dirty="0">
                <a:solidFill>
                  <a:srgbClr val="FFFF66"/>
                </a:solidFill>
              </a:rPr>
              <a:t>!</a:t>
            </a:r>
            <a:r>
              <a:rPr lang="el-GR" sz="2500" dirty="0"/>
              <a:t>)</a:t>
            </a:r>
            <a:endParaRPr lang="el-GR" sz="2500" b="1" kern="0" dirty="0">
              <a:solidFill>
                <a:srgbClr val="FFFF00"/>
              </a:solidFill>
            </a:endParaRPr>
          </a:p>
          <a:p>
            <a:pPr>
              <a:lnSpc>
                <a:spcPct val="170000"/>
              </a:lnSpc>
            </a:pPr>
            <a:endParaRPr lang="el-GR" dirty="0"/>
          </a:p>
        </p:txBody>
      </p:sp>
    </p:spTree>
    <p:extLst>
      <p:ext uri="{BB962C8B-B14F-4D97-AF65-F5344CB8AC3E}">
        <p14:creationId xmlns:p14="http://schemas.microsoft.com/office/powerpoint/2010/main" val="299830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30E6-E3C3-4AEC-48E6-F7F33CED6D61}"/>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Αλγόριθμος – Εύρεση Μέσου Όρου</a:t>
            </a:r>
          </a:p>
        </p:txBody>
      </p:sp>
      <p:pic>
        <p:nvPicPr>
          <p:cNvPr id="4" name="Picture 3">
            <a:extLst>
              <a:ext uri="{FF2B5EF4-FFF2-40B4-BE49-F238E27FC236}">
                <a16:creationId xmlns:a16="http://schemas.microsoft.com/office/drawing/2014/main" id="{448A5695-57FB-942E-37A9-D47085E3E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82" y="1870302"/>
            <a:ext cx="6391701" cy="4399869"/>
          </a:xfrm>
          <a:prstGeom prst="rect">
            <a:avLst/>
          </a:prstGeom>
        </p:spPr>
      </p:pic>
    </p:spTree>
    <p:extLst>
      <p:ext uri="{BB962C8B-B14F-4D97-AF65-F5344CB8AC3E}">
        <p14:creationId xmlns:p14="http://schemas.microsoft.com/office/powerpoint/2010/main" val="763845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A179-55F2-7606-C050-3A9D1D5A0CDD}"/>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Ανάπτυξη Αλγορίθμων</a:t>
            </a:r>
          </a:p>
        </p:txBody>
      </p:sp>
      <p:sp>
        <p:nvSpPr>
          <p:cNvPr id="3" name="Content Placeholder 2">
            <a:extLst>
              <a:ext uri="{FF2B5EF4-FFF2-40B4-BE49-F238E27FC236}">
                <a16:creationId xmlns:a16="http://schemas.microsoft.com/office/drawing/2014/main" id="{9AA27313-EDB6-54A5-012E-BAB118DA5257}"/>
              </a:ext>
            </a:extLst>
          </p:cNvPr>
          <p:cNvSpPr>
            <a:spLocks noGrp="1"/>
          </p:cNvSpPr>
          <p:nvPr>
            <p:ph idx="1"/>
          </p:nvPr>
        </p:nvSpPr>
        <p:spPr/>
        <p:txBody>
          <a:bodyPr>
            <a:normAutofit fontScale="70000" lnSpcReduction="20000"/>
          </a:bodyPr>
          <a:lstStyle/>
          <a:p>
            <a:pPr marL="0" indent="0" eaLnBrk="0" hangingPunct="0">
              <a:lnSpc>
                <a:spcPct val="115000"/>
              </a:lnSpc>
              <a:spcBef>
                <a:spcPts val="250"/>
              </a:spcBef>
              <a:buClr>
                <a:schemeClr val="accent1"/>
              </a:buClr>
              <a:buSzPct val="80000"/>
              <a:buNone/>
            </a:pPr>
            <a:r>
              <a:rPr lang="el-GR" sz="3600" b="1" dirty="0">
                <a:solidFill>
                  <a:srgbClr val="0070C0"/>
                </a:solidFill>
                <a:latin typeface="Verdana" pitchFamily="34" charset="0"/>
              </a:rPr>
              <a:t>Πρόβλημα</a:t>
            </a:r>
            <a:r>
              <a:rPr lang="en-GB" sz="3600" b="1" dirty="0">
                <a:solidFill>
                  <a:srgbClr val="0070C0"/>
                </a:solidFill>
                <a:latin typeface="Verdana" pitchFamily="34" charset="0"/>
              </a:rPr>
              <a:t>:</a:t>
            </a:r>
          </a:p>
          <a:p>
            <a:pPr marL="0" indent="0">
              <a:lnSpc>
                <a:spcPct val="170000"/>
              </a:lnSpc>
              <a:spcBef>
                <a:spcPct val="50000"/>
              </a:spcBef>
              <a:buNone/>
            </a:pPr>
            <a:r>
              <a:rPr lang="el-GR" sz="2800" dirty="0">
                <a:latin typeface="Tahoma" pitchFamily="34" charset="0"/>
              </a:rPr>
              <a:t>Μια τάξη που αποτελείται από </a:t>
            </a:r>
            <a:r>
              <a:rPr lang="el-GR" sz="2800" b="1" dirty="0">
                <a:latin typeface="Tahoma" pitchFamily="34" charset="0"/>
              </a:rPr>
              <a:t>10 μαθητές </a:t>
            </a:r>
            <a:r>
              <a:rPr lang="el-GR" sz="2800" dirty="0">
                <a:latin typeface="Tahoma" pitchFamily="34" charset="0"/>
              </a:rPr>
              <a:t>έγραψε ένα </a:t>
            </a:r>
            <a:r>
              <a:rPr lang="en-GB" sz="2800" dirty="0">
                <a:latin typeface="Tahoma" pitchFamily="34" charset="0"/>
              </a:rPr>
              <a:t>test </a:t>
            </a:r>
            <a:r>
              <a:rPr lang="el-GR" sz="2800" dirty="0">
                <a:latin typeface="Tahoma" pitchFamily="34" charset="0"/>
              </a:rPr>
              <a:t>προόδου. Οι βαθμοί (ακέραιοι από το </a:t>
            </a:r>
            <a:r>
              <a:rPr lang="el-GR" sz="2800" b="1" dirty="0">
                <a:latin typeface="Tahoma" pitchFamily="34" charset="0"/>
              </a:rPr>
              <a:t>0 έως το 100</a:t>
            </a:r>
            <a:r>
              <a:rPr lang="el-GR" sz="2800" dirty="0">
                <a:latin typeface="Tahoma" pitchFamily="34" charset="0"/>
              </a:rPr>
              <a:t>) του </a:t>
            </a:r>
            <a:r>
              <a:rPr lang="en-GB" sz="2800" dirty="0">
                <a:latin typeface="Tahoma" pitchFamily="34" charset="0"/>
              </a:rPr>
              <a:t>test </a:t>
            </a:r>
            <a:r>
              <a:rPr lang="el-GR" sz="2800" dirty="0">
                <a:latin typeface="Tahoma" pitchFamily="34" charset="0"/>
              </a:rPr>
              <a:t>είναι γνωστοί.  Υπολόγισε και τύπωσε στην οθόνη το </a:t>
            </a:r>
            <a:r>
              <a:rPr lang="el-GR" sz="2800" b="1" dirty="0">
                <a:latin typeface="Tahoma" pitchFamily="34" charset="0"/>
              </a:rPr>
              <a:t>άθροισμα</a:t>
            </a:r>
            <a:r>
              <a:rPr lang="el-GR" sz="2800" dirty="0">
                <a:latin typeface="Tahoma" pitchFamily="34" charset="0"/>
              </a:rPr>
              <a:t> των βαθμών καθώς και τον </a:t>
            </a:r>
            <a:r>
              <a:rPr lang="el-GR" sz="2800" b="1" dirty="0">
                <a:latin typeface="Tahoma" pitchFamily="34" charset="0"/>
              </a:rPr>
              <a:t>μέσο όρο </a:t>
            </a:r>
            <a:r>
              <a:rPr lang="el-GR" sz="2800" dirty="0">
                <a:latin typeface="Tahoma" pitchFamily="34" charset="0"/>
              </a:rPr>
              <a:t>της τάξης για αυτό το </a:t>
            </a:r>
            <a:r>
              <a:rPr lang="en-GB" sz="2800" dirty="0">
                <a:latin typeface="Tahoma" pitchFamily="34" charset="0"/>
              </a:rPr>
              <a:t>test.</a:t>
            </a:r>
            <a:endParaRPr lang="el-GR" sz="2800" dirty="0">
              <a:latin typeface="Tahoma" pitchFamily="34" charset="0"/>
            </a:endParaRPr>
          </a:p>
          <a:p>
            <a:pPr marL="0" indent="0">
              <a:lnSpc>
                <a:spcPct val="170000"/>
              </a:lnSpc>
              <a:spcBef>
                <a:spcPct val="50000"/>
              </a:spcBef>
              <a:buNone/>
            </a:pPr>
            <a:endParaRPr lang="en-GB" dirty="0"/>
          </a:p>
          <a:p>
            <a:pPr eaLnBrk="0" hangingPunct="0">
              <a:lnSpc>
                <a:spcPct val="170000"/>
              </a:lnSpc>
              <a:spcBef>
                <a:spcPts val="250"/>
              </a:spcBef>
              <a:buClr>
                <a:schemeClr val="accent1"/>
              </a:buClr>
              <a:buSzPct val="80000"/>
              <a:buFont typeface="Wingdings" panose="05000000000000000000" pitchFamily="2" charset="2"/>
              <a:buChar char="§"/>
            </a:pPr>
            <a:r>
              <a:rPr lang="el-GR" dirty="0">
                <a:latin typeface="Verdana" pitchFamily="34" charset="0"/>
              </a:rPr>
              <a:t>Μ.Ο. = Άθροισμα βαθμών / Αριθμό μαθητών</a:t>
            </a:r>
          </a:p>
          <a:p>
            <a:pPr eaLnBrk="0" hangingPunct="0">
              <a:lnSpc>
                <a:spcPct val="170000"/>
              </a:lnSpc>
              <a:spcBef>
                <a:spcPts val="250"/>
              </a:spcBef>
              <a:buClr>
                <a:schemeClr val="accent1"/>
              </a:buClr>
              <a:buSzPct val="80000"/>
              <a:buFont typeface="Wingdings" panose="05000000000000000000" pitchFamily="2" charset="2"/>
              <a:buChar char="§"/>
            </a:pPr>
            <a:r>
              <a:rPr lang="el-GR" dirty="0">
                <a:latin typeface="Verdana" pitchFamily="34" charset="0"/>
              </a:rPr>
              <a:t>Ο αλγόριθμος θα πρέπει πρώτα να διαβάσει όλους τους βαθμούς, να υπολογίσει τον μ.ο. και να τον τυπώσει στην οθόνη μαζί με το άθροισμα.</a:t>
            </a:r>
            <a:endParaRPr lang="en-US" dirty="0">
              <a:latin typeface="Verdana" pitchFamily="34" charset="0"/>
            </a:endParaRPr>
          </a:p>
        </p:txBody>
      </p:sp>
    </p:spTree>
    <p:extLst>
      <p:ext uri="{BB962C8B-B14F-4D97-AF65-F5344CB8AC3E}">
        <p14:creationId xmlns:p14="http://schemas.microsoft.com/office/powerpoint/2010/main" val="1828624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A179-55F2-7606-C050-3A9D1D5A0CDD}"/>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Ανάπτυξη Αλγορίθμων</a:t>
            </a:r>
          </a:p>
        </p:txBody>
      </p:sp>
      <p:sp>
        <p:nvSpPr>
          <p:cNvPr id="3" name="Content Placeholder 2">
            <a:extLst>
              <a:ext uri="{FF2B5EF4-FFF2-40B4-BE49-F238E27FC236}">
                <a16:creationId xmlns:a16="http://schemas.microsoft.com/office/drawing/2014/main" id="{9AA27313-EDB6-54A5-012E-BAB118DA5257}"/>
              </a:ext>
            </a:extLst>
          </p:cNvPr>
          <p:cNvSpPr>
            <a:spLocks noGrp="1"/>
          </p:cNvSpPr>
          <p:nvPr>
            <p:ph idx="1"/>
          </p:nvPr>
        </p:nvSpPr>
        <p:spPr>
          <a:xfrm>
            <a:off x="838200" y="1690688"/>
            <a:ext cx="10515600" cy="5061176"/>
          </a:xfrm>
        </p:spPr>
        <p:txBody>
          <a:bodyPr>
            <a:normAutofit fontScale="47500" lnSpcReduction="20000"/>
          </a:bodyPr>
          <a:lstStyle/>
          <a:p>
            <a:pPr marL="0" indent="0" eaLnBrk="0" hangingPunct="0">
              <a:lnSpc>
                <a:spcPct val="170000"/>
              </a:lnSpc>
              <a:spcBef>
                <a:spcPts val="250"/>
              </a:spcBef>
              <a:buClr>
                <a:schemeClr val="accent1"/>
              </a:buClr>
              <a:buSzPct val="80000"/>
              <a:buNone/>
            </a:pPr>
            <a:r>
              <a:rPr lang="el-GR" sz="3600" b="1" dirty="0">
                <a:solidFill>
                  <a:srgbClr val="0070C0"/>
                </a:solidFill>
                <a:latin typeface="Verdana" pitchFamily="34" charset="0"/>
              </a:rPr>
              <a:t>Ψευδοκώδικας</a:t>
            </a:r>
            <a:r>
              <a:rPr lang="en-GB" sz="3600" b="1" dirty="0">
                <a:solidFill>
                  <a:srgbClr val="0070C0"/>
                </a:solidFill>
                <a:latin typeface="Verdana" pitchFamily="34" charset="0"/>
              </a:rPr>
              <a:t>:</a:t>
            </a:r>
            <a:endParaRPr lang="en-GB" sz="3600" dirty="0">
              <a:latin typeface="Verdana" pitchFamily="34" charset="0"/>
            </a:endParaRPr>
          </a:p>
          <a:p>
            <a:pPr marL="533400" indent="-533400" eaLnBrk="0" hangingPunct="0">
              <a:lnSpc>
                <a:spcPct val="170000"/>
              </a:lnSpc>
              <a:spcBef>
                <a:spcPts val="250"/>
              </a:spcBef>
              <a:buClr>
                <a:schemeClr val="accent1"/>
              </a:buClr>
              <a:buSzPct val="80000"/>
              <a:buFont typeface="Wingdings 2" pitchFamily="18" charset="2"/>
              <a:buNone/>
            </a:pPr>
            <a:r>
              <a:rPr lang="en-GB" sz="3600" b="1" dirty="0">
                <a:latin typeface="Verdana" pitchFamily="34" charset="0"/>
              </a:rPr>
              <a:t>1.</a:t>
            </a:r>
            <a:r>
              <a:rPr lang="el-GR" sz="3600" b="1" dirty="0">
                <a:latin typeface="Verdana" pitchFamily="34" charset="0"/>
              </a:rPr>
              <a:t> </a:t>
            </a:r>
            <a:r>
              <a:rPr lang="el-GR" sz="3600" dirty="0">
                <a:latin typeface="Verdana" pitchFamily="34" charset="0"/>
              </a:rPr>
              <a:t>Θέσε </a:t>
            </a:r>
            <a:r>
              <a:rPr lang="en-GB" sz="3600" dirty="0">
                <a:latin typeface="Courier New" panose="02070309020205020404" pitchFamily="49" charset="0"/>
                <a:cs typeface="Courier New" panose="02070309020205020404" pitchFamily="49" charset="0"/>
              </a:rPr>
              <a:t>total</a:t>
            </a:r>
            <a:r>
              <a:rPr lang="en-GB" sz="3600" dirty="0">
                <a:latin typeface="Verdana" pitchFamily="34" charset="0"/>
              </a:rPr>
              <a:t> </a:t>
            </a:r>
            <a:r>
              <a:rPr lang="el-GR" sz="3600" dirty="0">
                <a:latin typeface="Verdana" pitchFamily="34" charset="0"/>
              </a:rPr>
              <a:t>ίσο με το 0</a:t>
            </a:r>
            <a:endParaRPr lang="en-GB" sz="3600" dirty="0">
              <a:latin typeface="Verdana" pitchFamily="34" charset="0"/>
            </a:endParaRPr>
          </a:p>
          <a:p>
            <a:pPr marL="533400" indent="-533400" eaLnBrk="0" hangingPunct="0">
              <a:lnSpc>
                <a:spcPct val="170000"/>
              </a:lnSpc>
              <a:spcBef>
                <a:spcPts val="250"/>
              </a:spcBef>
              <a:buClr>
                <a:schemeClr val="accent1"/>
              </a:buClr>
              <a:buSzPct val="80000"/>
              <a:buFont typeface="Wingdings 2" pitchFamily="18" charset="2"/>
              <a:buNone/>
            </a:pPr>
            <a:r>
              <a:rPr lang="en-GB" sz="3600" b="1" dirty="0">
                <a:latin typeface="Verdana" pitchFamily="34" charset="0"/>
              </a:rPr>
              <a:t>2.</a:t>
            </a:r>
            <a:r>
              <a:rPr lang="el-GR" sz="3600" b="1" dirty="0">
                <a:latin typeface="Verdana" pitchFamily="34" charset="0"/>
              </a:rPr>
              <a:t> </a:t>
            </a:r>
            <a:r>
              <a:rPr lang="el-GR" sz="3600" dirty="0">
                <a:latin typeface="Verdana" pitchFamily="34" charset="0"/>
              </a:rPr>
              <a:t>Θέσε </a:t>
            </a:r>
            <a:r>
              <a:rPr lang="en-GB" sz="3600" dirty="0">
                <a:latin typeface="Courier New" panose="02070309020205020404" pitchFamily="49" charset="0"/>
                <a:cs typeface="Courier New" panose="02070309020205020404" pitchFamily="49" charset="0"/>
              </a:rPr>
              <a:t>counter</a:t>
            </a:r>
            <a:r>
              <a:rPr lang="en-GB" sz="3600" dirty="0">
                <a:latin typeface="Verdana" pitchFamily="34" charset="0"/>
              </a:rPr>
              <a:t> </a:t>
            </a:r>
            <a:r>
              <a:rPr lang="el-GR" sz="3600" dirty="0">
                <a:latin typeface="Verdana" pitchFamily="34" charset="0"/>
              </a:rPr>
              <a:t>ίσο με 1</a:t>
            </a:r>
            <a:endParaRPr lang="en-GB" sz="3600" dirty="0">
              <a:latin typeface="Verdana" pitchFamily="34" charset="0"/>
            </a:endParaRPr>
          </a:p>
          <a:p>
            <a:pPr marL="533400" indent="-533400" eaLnBrk="0" hangingPunct="0">
              <a:lnSpc>
                <a:spcPct val="170000"/>
              </a:lnSpc>
              <a:spcBef>
                <a:spcPts val="250"/>
              </a:spcBef>
              <a:buClr>
                <a:schemeClr val="accent1"/>
              </a:buClr>
              <a:buSzPct val="80000"/>
              <a:buFont typeface="Wingdings 2" pitchFamily="18" charset="2"/>
              <a:buNone/>
            </a:pPr>
            <a:r>
              <a:rPr lang="en-GB" sz="3600" b="1" dirty="0">
                <a:latin typeface="Verdana" pitchFamily="34" charset="0"/>
              </a:rPr>
              <a:t>3.</a:t>
            </a:r>
            <a:r>
              <a:rPr lang="el-GR" sz="3600" b="1" dirty="0">
                <a:latin typeface="Verdana" pitchFamily="34" charset="0"/>
              </a:rPr>
              <a:t> </a:t>
            </a:r>
            <a:r>
              <a:rPr lang="el-GR" sz="3600" dirty="0">
                <a:latin typeface="Verdana" pitchFamily="34" charset="0"/>
              </a:rPr>
              <a:t>Για όσο </a:t>
            </a:r>
            <a:r>
              <a:rPr lang="en-GB" sz="3600" dirty="0">
                <a:latin typeface="Courier New" panose="02070309020205020404" pitchFamily="49" charset="0"/>
                <a:cs typeface="Courier New" panose="02070309020205020404" pitchFamily="49" charset="0"/>
              </a:rPr>
              <a:t>counter</a:t>
            </a:r>
            <a:r>
              <a:rPr lang="en-GB" sz="3600" dirty="0">
                <a:latin typeface="Verdana" pitchFamily="34" charset="0"/>
              </a:rPr>
              <a:t> </a:t>
            </a:r>
            <a:r>
              <a:rPr lang="el-GR" sz="3600" dirty="0">
                <a:latin typeface="Verdana" pitchFamily="34" charset="0"/>
              </a:rPr>
              <a:t>είναι μικρότερο ή ίσο του 10</a:t>
            </a:r>
            <a:endParaRPr lang="en-GB" sz="3600" dirty="0">
              <a:latin typeface="Verdana" pitchFamily="34" charset="0"/>
            </a:endParaRPr>
          </a:p>
          <a:p>
            <a:pPr marL="533400" indent="-533400" eaLnBrk="0" hangingPunct="0">
              <a:lnSpc>
                <a:spcPct val="170000"/>
              </a:lnSpc>
              <a:spcBef>
                <a:spcPts val="250"/>
              </a:spcBef>
              <a:buClr>
                <a:schemeClr val="accent1"/>
              </a:buClr>
              <a:buSzPct val="80000"/>
              <a:buFont typeface="Wingdings 2" pitchFamily="18" charset="2"/>
              <a:buNone/>
            </a:pPr>
            <a:r>
              <a:rPr lang="en-GB" sz="3600" dirty="0">
                <a:latin typeface="Verdana" pitchFamily="34" charset="0"/>
              </a:rPr>
              <a:t>	</a:t>
            </a:r>
            <a:r>
              <a:rPr lang="en-GB" sz="3600" b="1" dirty="0">
                <a:latin typeface="Verdana" pitchFamily="34" charset="0"/>
              </a:rPr>
              <a:t>3.1</a:t>
            </a:r>
            <a:r>
              <a:rPr lang="el-GR" sz="3600" dirty="0">
                <a:latin typeface="Verdana" pitchFamily="34" charset="0"/>
              </a:rPr>
              <a:t> Ζήτα από τον χρήστη να δώσει τον επόμενο βαθμό</a:t>
            </a:r>
            <a:endParaRPr lang="en-GB" sz="3600" dirty="0">
              <a:latin typeface="Verdana" pitchFamily="34" charset="0"/>
            </a:endParaRPr>
          </a:p>
          <a:p>
            <a:pPr marL="533400" indent="-533400" eaLnBrk="0" hangingPunct="0">
              <a:lnSpc>
                <a:spcPct val="170000"/>
              </a:lnSpc>
              <a:spcBef>
                <a:spcPts val="250"/>
              </a:spcBef>
              <a:buClr>
                <a:schemeClr val="accent1"/>
              </a:buClr>
              <a:buSzPct val="80000"/>
              <a:buFont typeface="Wingdings 2" pitchFamily="18" charset="2"/>
              <a:buNone/>
            </a:pPr>
            <a:r>
              <a:rPr lang="en-GB" sz="3600" dirty="0">
                <a:latin typeface="Verdana" pitchFamily="34" charset="0"/>
              </a:rPr>
              <a:t>	</a:t>
            </a:r>
            <a:r>
              <a:rPr lang="en-GB" sz="3600" b="1" dirty="0">
                <a:latin typeface="Verdana" pitchFamily="34" charset="0"/>
              </a:rPr>
              <a:t>3.2</a:t>
            </a:r>
            <a:r>
              <a:rPr lang="el-GR" sz="3600" b="1" dirty="0">
                <a:latin typeface="Verdana" pitchFamily="34" charset="0"/>
              </a:rPr>
              <a:t> </a:t>
            </a:r>
            <a:r>
              <a:rPr lang="el-GR" sz="3600" dirty="0">
                <a:latin typeface="Verdana" pitchFamily="34" charset="0"/>
              </a:rPr>
              <a:t>Διάβασε τον βαθμό</a:t>
            </a:r>
            <a:endParaRPr lang="en-GB" sz="3600" dirty="0">
              <a:latin typeface="Verdana" pitchFamily="34" charset="0"/>
            </a:endParaRPr>
          </a:p>
          <a:p>
            <a:pPr marL="533400" indent="-533400" eaLnBrk="0" hangingPunct="0">
              <a:lnSpc>
                <a:spcPct val="170000"/>
              </a:lnSpc>
              <a:spcBef>
                <a:spcPts val="250"/>
              </a:spcBef>
              <a:buClr>
                <a:schemeClr val="accent1"/>
              </a:buClr>
              <a:buSzPct val="80000"/>
              <a:buFont typeface="Wingdings 2" pitchFamily="18" charset="2"/>
              <a:buNone/>
            </a:pPr>
            <a:r>
              <a:rPr lang="en-GB" sz="3600" dirty="0">
                <a:latin typeface="Verdana" pitchFamily="34" charset="0"/>
              </a:rPr>
              <a:t>	</a:t>
            </a:r>
            <a:r>
              <a:rPr lang="en-GB" sz="3600" b="1" dirty="0">
                <a:latin typeface="Verdana" pitchFamily="34" charset="0"/>
              </a:rPr>
              <a:t>3.3</a:t>
            </a:r>
            <a:r>
              <a:rPr lang="el-GR" sz="3600" dirty="0">
                <a:latin typeface="Verdana" pitchFamily="34" charset="0"/>
              </a:rPr>
              <a:t> Πρόσθεσε τον βαθμό στο </a:t>
            </a:r>
            <a:r>
              <a:rPr lang="en-GB" sz="3600" dirty="0">
                <a:latin typeface="Courier New" panose="02070309020205020404" pitchFamily="49" charset="0"/>
                <a:cs typeface="Courier New" panose="02070309020205020404" pitchFamily="49" charset="0"/>
              </a:rPr>
              <a:t>total</a:t>
            </a:r>
          </a:p>
          <a:p>
            <a:pPr marL="533400" indent="-533400" eaLnBrk="0" hangingPunct="0">
              <a:lnSpc>
                <a:spcPct val="170000"/>
              </a:lnSpc>
              <a:spcBef>
                <a:spcPts val="250"/>
              </a:spcBef>
              <a:buClr>
                <a:schemeClr val="accent1"/>
              </a:buClr>
              <a:buSzPct val="80000"/>
              <a:buFont typeface="Wingdings 2" pitchFamily="18" charset="2"/>
              <a:buNone/>
            </a:pPr>
            <a:r>
              <a:rPr lang="en-GB" sz="3600" dirty="0">
                <a:latin typeface="Verdana" pitchFamily="34" charset="0"/>
              </a:rPr>
              <a:t>	</a:t>
            </a:r>
            <a:r>
              <a:rPr lang="en-GB" sz="3600" b="1" dirty="0">
                <a:latin typeface="Verdana" pitchFamily="34" charset="0"/>
              </a:rPr>
              <a:t>3.4</a:t>
            </a:r>
            <a:r>
              <a:rPr lang="en-GB" sz="3600" dirty="0">
                <a:latin typeface="Verdana" pitchFamily="34" charset="0"/>
              </a:rPr>
              <a:t> </a:t>
            </a:r>
            <a:r>
              <a:rPr lang="el-GR" sz="3600" dirty="0">
                <a:latin typeface="Verdana" pitchFamily="34" charset="0"/>
              </a:rPr>
              <a:t>Αύξησε το </a:t>
            </a:r>
            <a:r>
              <a:rPr lang="en-GB" sz="3600" dirty="0">
                <a:latin typeface="Courier New" panose="02070309020205020404" pitchFamily="49" charset="0"/>
                <a:cs typeface="Courier New" panose="02070309020205020404" pitchFamily="49" charset="0"/>
              </a:rPr>
              <a:t>counter</a:t>
            </a:r>
            <a:r>
              <a:rPr lang="en-GB" sz="3600" dirty="0">
                <a:latin typeface="Verdana" pitchFamily="34" charset="0"/>
              </a:rPr>
              <a:t> </a:t>
            </a:r>
            <a:r>
              <a:rPr lang="el-GR" sz="3600" dirty="0">
                <a:latin typeface="Verdana" pitchFamily="34" charset="0"/>
              </a:rPr>
              <a:t>κατά 1</a:t>
            </a:r>
            <a:endParaRPr lang="en-GB" sz="3600" dirty="0">
              <a:latin typeface="Verdana" pitchFamily="34" charset="0"/>
            </a:endParaRPr>
          </a:p>
          <a:p>
            <a:pPr marL="533400" indent="-533400" eaLnBrk="0" hangingPunct="0">
              <a:lnSpc>
                <a:spcPct val="170000"/>
              </a:lnSpc>
              <a:spcBef>
                <a:spcPts val="250"/>
              </a:spcBef>
              <a:buClr>
                <a:schemeClr val="accent1"/>
              </a:buClr>
              <a:buSzPct val="80000"/>
              <a:buFont typeface="Wingdings 2" pitchFamily="18" charset="2"/>
              <a:buNone/>
            </a:pPr>
            <a:r>
              <a:rPr lang="en-GB" sz="3600" b="1" dirty="0">
                <a:latin typeface="Verdana" pitchFamily="34" charset="0"/>
              </a:rPr>
              <a:t>4.</a:t>
            </a:r>
            <a:r>
              <a:rPr lang="el-GR" sz="3600" b="1" dirty="0">
                <a:latin typeface="Verdana" pitchFamily="34" charset="0"/>
              </a:rPr>
              <a:t> </a:t>
            </a:r>
            <a:r>
              <a:rPr lang="el-GR" sz="3600" dirty="0">
                <a:latin typeface="Verdana" pitchFamily="34" charset="0"/>
              </a:rPr>
              <a:t>Υπολόγισε τον μ.ο. (</a:t>
            </a:r>
            <a:r>
              <a:rPr lang="en-GB" sz="3600" dirty="0">
                <a:latin typeface="Courier New" panose="02070309020205020404" pitchFamily="49" charset="0"/>
                <a:cs typeface="Courier New" panose="02070309020205020404" pitchFamily="49" charset="0"/>
              </a:rPr>
              <a:t>total/10</a:t>
            </a:r>
            <a:r>
              <a:rPr lang="en-GB" sz="3600" dirty="0">
                <a:latin typeface="Verdana" pitchFamily="34" charset="0"/>
              </a:rPr>
              <a:t>)</a:t>
            </a:r>
          </a:p>
          <a:p>
            <a:pPr marL="533400" indent="-533400" eaLnBrk="0" hangingPunct="0">
              <a:lnSpc>
                <a:spcPct val="170000"/>
              </a:lnSpc>
              <a:spcBef>
                <a:spcPts val="250"/>
              </a:spcBef>
              <a:buClr>
                <a:schemeClr val="accent1"/>
              </a:buClr>
              <a:buSzPct val="80000"/>
              <a:buFont typeface="Wingdings 2" pitchFamily="18" charset="2"/>
              <a:buNone/>
            </a:pPr>
            <a:r>
              <a:rPr lang="en-GB" sz="3600" b="1" dirty="0">
                <a:latin typeface="Verdana" pitchFamily="34" charset="0"/>
              </a:rPr>
              <a:t>5. </a:t>
            </a:r>
            <a:r>
              <a:rPr lang="el-GR" sz="3600" dirty="0">
                <a:latin typeface="Verdana" pitchFamily="34" charset="0"/>
              </a:rPr>
              <a:t>Τύπωσε το </a:t>
            </a:r>
            <a:r>
              <a:rPr lang="en-GB" sz="3600" dirty="0">
                <a:latin typeface="Courier New" panose="02070309020205020404" pitchFamily="49" charset="0"/>
                <a:cs typeface="Courier New" panose="02070309020205020404" pitchFamily="49" charset="0"/>
              </a:rPr>
              <a:t>total</a:t>
            </a:r>
          </a:p>
          <a:p>
            <a:pPr marL="533400" indent="-533400" eaLnBrk="0" hangingPunct="0">
              <a:lnSpc>
                <a:spcPct val="170000"/>
              </a:lnSpc>
              <a:spcBef>
                <a:spcPts val="250"/>
              </a:spcBef>
              <a:buClr>
                <a:schemeClr val="accent1"/>
              </a:buClr>
              <a:buSzPct val="80000"/>
              <a:buFont typeface="Wingdings 2" pitchFamily="18" charset="2"/>
              <a:buNone/>
            </a:pPr>
            <a:r>
              <a:rPr lang="en-US" sz="3600" b="1" dirty="0">
                <a:latin typeface="Verdana" pitchFamily="34" charset="0"/>
              </a:rPr>
              <a:t>6. </a:t>
            </a:r>
            <a:r>
              <a:rPr lang="el-GR" sz="3600" dirty="0">
                <a:latin typeface="Verdana" pitchFamily="34" charset="0"/>
              </a:rPr>
              <a:t>Τύπωσε τον μ.ο.</a:t>
            </a:r>
            <a:endParaRPr lang="en-US" sz="3600" dirty="0">
              <a:latin typeface="Verdana" pitchFamily="34" charset="0"/>
            </a:endParaRPr>
          </a:p>
        </p:txBody>
      </p:sp>
    </p:spTree>
    <p:extLst>
      <p:ext uri="{BB962C8B-B14F-4D97-AF65-F5344CB8AC3E}">
        <p14:creationId xmlns:p14="http://schemas.microsoft.com/office/powerpoint/2010/main" val="3588672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D760-10CF-C745-9650-A384D712C971}"/>
              </a:ext>
            </a:extLst>
          </p:cNvPr>
          <p:cNvSpPr>
            <a:spLocks noGrp="1"/>
          </p:cNvSpPr>
          <p:nvPr>
            <p:ph type="title"/>
          </p:nvPr>
        </p:nvSpPr>
        <p:spPr/>
        <p:txBody>
          <a:bodyPr/>
          <a:lstStyle/>
          <a:p>
            <a:pPr algn="ctr"/>
            <a:r>
              <a:rPr lang="en-US" dirty="0"/>
              <a:t>That’s all folks for today!</a:t>
            </a:r>
            <a:endParaRPr lang="el-GR" dirty="0"/>
          </a:p>
        </p:txBody>
      </p:sp>
      <p:pic>
        <p:nvPicPr>
          <p:cNvPr id="4" name="Picture 3">
            <a:extLst>
              <a:ext uri="{FF2B5EF4-FFF2-40B4-BE49-F238E27FC236}">
                <a16:creationId xmlns:a16="http://schemas.microsoft.com/office/drawing/2014/main" id="{D2FAFC83-F77B-278F-0CFC-FF9708B11763}"/>
              </a:ext>
            </a:extLst>
          </p:cNvPr>
          <p:cNvPicPr>
            <a:picLocks noChangeAspect="1"/>
          </p:cNvPicPr>
          <p:nvPr/>
        </p:nvPicPr>
        <p:blipFill>
          <a:blip r:embed="rId2"/>
          <a:stretch>
            <a:fillRect/>
          </a:stretch>
        </p:blipFill>
        <p:spPr>
          <a:xfrm>
            <a:off x="2762250" y="95250"/>
            <a:ext cx="6667500" cy="6667500"/>
          </a:xfrm>
          <a:prstGeom prst="rect">
            <a:avLst/>
          </a:prstGeom>
        </p:spPr>
      </p:pic>
    </p:spTree>
    <p:extLst>
      <p:ext uri="{BB962C8B-B14F-4D97-AF65-F5344CB8AC3E}">
        <p14:creationId xmlns:p14="http://schemas.microsoft.com/office/powerpoint/2010/main" val="209020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4463-DF5E-DDD6-66CB-F14B6B0829F8}"/>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Διαδικαστικά μαθήματος</a:t>
            </a:r>
          </a:p>
        </p:txBody>
      </p:sp>
      <p:sp>
        <p:nvSpPr>
          <p:cNvPr id="3" name="Content Placeholder 2">
            <a:extLst>
              <a:ext uri="{FF2B5EF4-FFF2-40B4-BE49-F238E27FC236}">
                <a16:creationId xmlns:a16="http://schemas.microsoft.com/office/drawing/2014/main" id="{C46CC171-010F-A021-9AA2-AB90B421863B}"/>
              </a:ext>
            </a:extLst>
          </p:cNvPr>
          <p:cNvSpPr>
            <a:spLocks noGrp="1"/>
          </p:cNvSpPr>
          <p:nvPr>
            <p:ph idx="1"/>
          </p:nvPr>
        </p:nvSpPr>
        <p:spPr>
          <a:xfrm>
            <a:off x="838200" y="1825625"/>
            <a:ext cx="10515600" cy="4667250"/>
          </a:xfrm>
        </p:spPr>
        <p:txBody>
          <a:bodyPr>
            <a:normAutofit fontScale="77500" lnSpcReduction="20000"/>
          </a:bodyPr>
          <a:lstStyle/>
          <a:p>
            <a:pPr marL="0" indent="0">
              <a:lnSpc>
                <a:spcPct val="150000"/>
              </a:lnSpc>
              <a:buNone/>
            </a:pPr>
            <a:r>
              <a:rPr lang="el-GR" b="1" u="sng" dirty="0">
                <a:latin typeface="Arial" panose="020B0604020202020204" pitchFamily="34" charset="0"/>
                <a:cs typeface="Arial" panose="020B0604020202020204" pitchFamily="34" charset="0"/>
              </a:rPr>
              <a:t>Η Επικοινωνία μας:</a:t>
            </a:r>
            <a:r>
              <a:rPr lang="el-GR" b="1"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lnSpc>
                <a:spcPct val="150000"/>
              </a:lnSpc>
              <a:buNone/>
            </a:pPr>
            <a:r>
              <a:rPr lang="el-GR" dirty="0">
                <a:latin typeface="Arial" panose="020B0604020202020204" pitchFamily="34" charset="0"/>
                <a:cs typeface="Arial" panose="020B0604020202020204" pitchFamily="34" charset="0"/>
              </a:rPr>
              <a:t>θα πρέπει να γίνεται αποκλειστικά μέσω του </a:t>
            </a:r>
            <a:r>
              <a:rPr lang="el-GR" b="1" dirty="0">
                <a:latin typeface="Arial" panose="020B0604020202020204" pitchFamily="34" charset="0"/>
                <a:cs typeface="Arial" panose="020B0604020202020204" pitchFamily="34" charset="0"/>
              </a:rPr>
              <a:t>email </a:t>
            </a:r>
            <a:r>
              <a:rPr lang="el-GR" dirty="0">
                <a:latin typeface="Arial" panose="020B0604020202020204" pitchFamily="34" charset="0"/>
                <a:cs typeface="Arial" panose="020B0604020202020204" pitchFamily="34" charset="0"/>
              </a:rPr>
              <a:t>του </a:t>
            </a:r>
            <a:r>
              <a:rPr lang="el-GR" b="1" dirty="0">
                <a:latin typeface="Arial" panose="020B0604020202020204" pitchFamily="34" charset="0"/>
                <a:cs typeface="Arial" panose="020B0604020202020204" pitchFamily="34" charset="0"/>
              </a:rPr>
              <a:t>κολλεγίου</a:t>
            </a:r>
            <a:r>
              <a:rPr lang="el-GR" dirty="0">
                <a:latin typeface="Arial" panose="020B0604020202020204" pitchFamily="34" charset="0"/>
                <a:cs typeface="Arial" panose="020B0604020202020204" pitchFamily="34" charset="0"/>
              </a:rPr>
              <a:t>. Μηνύματα στο MS Teams ή οπουδήποτε αλλού (π.χ. Κοινωνικά δίκτυα, </a:t>
            </a:r>
            <a:r>
              <a:rPr lang="en-US" dirty="0">
                <a:latin typeface="Arial" panose="020B0604020202020204" pitchFamily="34" charset="0"/>
                <a:cs typeface="Arial" panose="020B0604020202020204" pitchFamily="34" charset="0"/>
              </a:rPr>
              <a:t>chat </a:t>
            </a:r>
            <a:r>
              <a:rPr lang="el-GR" dirty="0">
                <a:latin typeface="Arial" panose="020B0604020202020204" pitchFamily="34" charset="0"/>
                <a:cs typeface="Arial" panose="020B0604020202020204" pitchFamily="34" charset="0"/>
              </a:rPr>
              <a:t>κλπ.) είναι δύσκολο να τα ακολουθήσω.  Αν επιθυμείτε άμεση απάντηση, τότε να επικοινωνείτε μαζί μου με email. Αν δεν λάβετε άμεσα απάντηση τότε σημαίνει οτι για κάποιο λόγο έχει πάει στα spam οπότε με </a:t>
            </a:r>
            <a:r>
              <a:rPr lang="el-GR" u="sng" dirty="0">
                <a:latin typeface="Arial" panose="020B0604020202020204" pitchFamily="34" charset="0"/>
                <a:cs typeface="Arial" panose="020B0604020202020204" pitchFamily="34" charset="0"/>
              </a:rPr>
              <a:t>ενημερώνετε στο μάθημα για να το διορθώσω</a:t>
            </a:r>
            <a:r>
              <a:rPr lang="el-GR"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lnSpc>
                <a:spcPct val="150000"/>
              </a:lnSpc>
              <a:buNone/>
            </a:pPr>
            <a:endParaRPr lang="en-US" dirty="0">
              <a:latin typeface="Arial" panose="020B0604020202020204" pitchFamily="34" charset="0"/>
              <a:cs typeface="Arial" panose="020B0604020202020204" pitchFamily="34" charset="0"/>
            </a:endParaRPr>
          </a:p>
          <a:p>
            <a:pPr marL="0" indent="0">
              <a:lnSpc>
                <a:spcPct val="150000"/>
              </a:lnSpc>
              <a:buNone/>
            </a:pPr>
            <a:r>
              <a:rPr lang="en-US" sz="4200" dirty="0">
                <a:latin typeface="Arial" panose="020B0604020202020204" pitchFamily="34" charset="0"/>
                <a:cs typeface="Arial" panose="020B0604020202020204" pitchFamily="34" charset="0"/>
              </a:rPr>
              <a:t>Email: </a:t>
            </a:r>
            <a:r>
              <a:rPr lang="en-US" sz="4200" dirty="0">
                <a:latin typeface="Arial" panose="020B0604020202020204" pitchFamily="34" charset="0"/>
                <a:cs typeface="Arial" panose="020B0604020202020204" pitchFamily="34" charset="0"/>
                <a:hlinkClick r:id="rId2"/>
              </a:rPr>
              <a:t>abourakis@mitropolitiko.edu.gr</a:t>
            </a:r>
            <a:endParaRPr lang="en-US" sz="4200" dirty="0">
              <a:latin typeface="Arial" panose="020B0604020202020204" pitchFamily="34" charset="0"/>
              <a:cs typeface="Arial" panose="020B0604020202020204" pitchFamily="34" charset="0"/>
            </a:endParaRPr>
          </a:p>
          <a:p>
            <a:pPr marL="0" indent="0">
              <a:lnSpc>
                <a:spcPct val="150000"/>
              </a:lnSpc>
              <a:buNone/>
            </a:pPr>
            <a:endParaRPr lang="el-G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743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4463-DF5E-DDD6-66CB-F14B6B0829F8}"/>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Στόχοι μαθήματος</a:t>
            </a:r>
          </a:p>
        </p:txBody>
      </p:sp>
      <p:sp>
        <p:nvSpPr>
          <p:cNvPr id="3" name="Content Placeholder 2">
            <a:extLst>
              <a:ext uri="{FF2B5EF4-FFF2-40B4-BE49-F238E27FC236}">
                <a16:creationId xmlns:a16="http://schemas.microsoft.com/office/drawing/2014/main" id="{C46CC171-010F-A021-9AA2-AB90B421863B}"/>
              </a:ext>
            </a:extLst>
          </p:cNvPr>
          <p:cNvSpPr>
            <a:spLocks noGrp="1"/>
          </p:cNvSpPr>
          <p:nvPr>
            <p:ph idx="1"/>
          </p:nvPr>
        </p:nvSpPr>
        <p:spPr/>
        <p:txBody>
          <a:bodyPr>
            <a:normAutofit lnSpcReduction="10000"/>
          </a:bodyPr>
          <a:lstStyle/>
          <a:p>
            <a:pPr>
              <a:lnSpc>
                <a:spcPct val="150000"/>
              </a:lnSpc>
            </a:pPr>
            <a:r>
              <a:rPr lang="el-GR" dirty="0">
                <a:latin typeface="Arial" panose="020B0604020202020204" pitchFamily="34" charset="0"/>
                <a:cs typeface="Arial" panose="020B0604020202020204" pitchFamily="34" charset="0"/>
              </a:rPr>
              <a:t>Εισαγωγή σε θεμελιώδεις αλγοριθμικές έννοιες και τεχνικές.</a:t>
            </a:r>
          </a:p>
          <a:p>
            <a:pPr>
              <a:lnSpc>
                <a:spcPct val="150000"/>
              </a:lnSpc>
            </a:pPr>
            <a:r>
              <a:rPr lang="el-GR" dirty="0">
                <a:latin typeface="Arial" panose="020B0604020202020204" pitchFamily="34" charset="0"/>
                <a:cs typeface="Arial" panose="020B0604020202020204" pitchFamily="34" charset="0"/>
              </a:rPr>
              <a:t>Εισαγωγή στις Δομές Δεδομένων</a:t>
            </a:r>
            <a:endParaRPr lang="en-US" dirty="0">
              <a:latin typeface="Arial" panose="020B0604020202020204" pitchFamily="34" charset="0"/>
              <a:cs typeface="Arial" panose="020B0604020202020204" pitchFamily="34" charset="0"/>
            </a:endParaRPr>
          </a:p>
          <a:p>
            <a:pPr>
              <a:lnSpc>
                <a:spcPct val="150000"/>
              </a:lnSpc>
            </a:pPr>
            <a:r>
              <a:rPr lang="en-US" u="sng" dirty="0">
                <a:latin typeface="Arial" panose="020B0604020202020204" pitchFamily="34" charset="0"/>
                <a:cs typeface="Arial" panose="020B0604020202020204" pitchFamily="34" charset="0"/>
              </a:rPr>
              <a:t>DS types:</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lists, stacks, queues, trees, graphs</a:t>
            </a:r>
          </a:p>
          <a:p>
            <a:pPr>
              <a:lnSpc>
                <a:spcPct val="150000"/>
              </a:lnSpc>
            </a:pPr>
            <a:r>
              <a:rPr lang="en-US" u="sng" dirty="0">
                <a:latin typeface="Arial" panose="020B0604020202020204" pitchFamily="34" charset="0"/>
                <a:cs typeface="Arial" panose="020B0604020202020204" pitchFamily="34" charset="0"/>
              </a:rPr>
              <a:t>Implementations:</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arrays, linked lists, hash-tables</a:t>
            </a:r>
          </a:p>
          <a:p>
            <a:pPr>
              <a:lnSpc>
                <a:spcPct val="150000"/>
              </a:lnSpc>
            </a:pPr>
            <a:r>
              <a:rPr lang="en-US" u="sng" dirty="0">
                <a:latin typeface="Arial" panose="020B0604020202020204" pitchFamily="34" charset="0"/>
                <a:cs typeface="Arial" panose="020B0604020202020204" pitchFamily="34" charset="0"/>
              </a:rPr>
              <a:t>Algorithms:</a:t>
            </a:r>
            <a:r>
              <a:rPr lang="en-US" i="1" dirty="0">
                <a:latin typeface="Arial" panose="020B0604020202020204" pitchFamily="34" charset="0"/>
                <a:cs typeface="Arial" panose="020B0604020202020204" pitchFamily="34" charset="0"/>
              </a:rPr>
              <a:t> searching, sorting, recursive algorithms, algorithm complexity</a:t>
            </a:r>
            <a:endParaRPr lang="el-G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20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3967-B752-71A7-743E-90AE8129E007}"/>
              </a:ext>
            </a:extLst>
          </p:cNvPr>
          <p:cNvSpPr>
            <a:spLocks noGrp="1"/>
          </p:cNvSpPr>
          <p:nvPr>
            <p:ph type="title"/>
          </p:nvPr>
        </p:nvSpPr>
        <p:spPr/>
        <p:txBody>
          <a:bodyPr>
            <a:normAutofit/>
          </a:bodyPr>
          <a:lstStyle/>
          <a:p>
            <a:r>
              <a:rPr lang="el-GR" sz="3200" b="1" dirty="0">
                <a:solidFill>
                  <a:srgbClr val="FF0000"/>
                </a:solidFill>
                <a:latin typeface="Arial" panose="020B0604020202020204" pitchFamily="34" charset="0"/>
                <a:cs typeface="Arial" panose="020B0604020202020204" pitchFamily="34" charset="0"/>
              </a:rPr>
              <a:t>Κομβικά σημεία στην εξέλιξη της ανθρωπότητας</a:t>
            </a:r>
          </a:p>
        </p:txBody>
      </p:sp>
      <p:sp>
        <p:nvSpPr>
          <p:cNvPr id="3" name="Content Placeholder 2">
            <a:extLst>
              <a:ext uri="{FF2B5EF4-FFF2-40B4-BE49-F238E27FC236}">
                <a16:creationId xmlns:a16="http://schemas.microsoft.com/office/drawing/2014/main" id="{EA0DFE28-EE24-669A-1127-D221E71F916C}"/>
              </a:ext>
            </a:extLst>
          </p:cNvPr>
          <p:cNvSpPr>
            <a:spLocks noGrp="1"/>
          </p:cNvSpPr>
          <p:nvPr>
            <p:ph idx="1"/>
          </p:nvPr>
        </p:nvSpPr>
        <p:spPr>
          <a:xfrm>
            <a:off x="2490107" y="3205215"/>
            <a:ext cx="8430986" cy="1262062"/>
          </a:xfrm>
        </p:spPr>
        <p:txBody>
          <a:bodyPr>
            <a:normAutofit/>
          </a:bodyPr>
          <a:lstStyle/>
          <a:p>
            <a:pPr marL="0" indent="0">
              <a:lnSpc>
                <a:spcPct val="150000"/>
              </a:lnSpc>
              <a:buNone/>
            </a:pPr>
            <a:r>
              <a:rPr lang="el-GR" sz="2000" kern="0" dirty="0">
                <a:latin typeface="Arial" panose="020B0604020202020204" pitchFamily="34" charset="0"/>
                <a:cs typeface="Arial" panose="020B0604020202020204" pitchFamily="34" charset="0"/>
              </a:rPr>
              <a:t>Η λέξη αλγόριθμος προέρχεται από έναν Πέρση μαθηματικό του 825μ.Χ., τον </a:t>
            </a:r>
            <a:r>
              <a:rPr lang="en-US" sz="2000" kern="0" dirty="0">
                <a:latin typeface="Arial" panose="020B0604020202020204" pitchFamily="34" charset="0"/>
                <a:cs typeface="Arial" panose="020B0604020202020204" pitchFamily="34" charset="0"/>
              </a:rPr>
              <a:t>Abu </a:t>
            </a:r>
            <a:r>
              <a:rPr lang="en-US" sz="2000" kern="0" dirty="0" err="1">
                <a:latin typeface="Arial" panose="020B0604020202020204" pitchFamily="34" charset="0"/>
                <a:cs typeface="Arial" panose="020B0604020202020204" pitchFamily="34" charset="0"/>
              </a:rPr>
              <a:t>Jafar</a:t>
            </a:r>
            <a:r>
              <a:rPr lang="en-US" sz="2000" kern="0" dirty="0">
                <a:latin typeface="Arial" panose="020B0604020202020204" pitchFamily="34" charset="0"/>
                <a:cs typeface="Arial" panose="020B0604020202020204" pitchFamily="34" charset="0"/>
              </a:rPr>
              <a:t> Mohammed ibn Musa al </a:t>
            </a:r>
            <a:r>
              <a:rPr lang="en-US" sz="2000" kern="0" dirty="0" err="1">
                <a:latin typeface="Arial" panose="020B0604020202020204" pitchFamily="34" charset="0"/>
                <a:cs typeface="Arial" panose="020B0604020202020204" pitchFamily="34" charset="0"/>
              </a:rPr>
              <a:t>Khowarizmi</a:t>
            </a:r>
            <a:r>
              <a:rPr lang="en-US" sz="2000" kern="0" dirty="0">
                <a:latin typeface="Arial" panose="020B0604020202020204" pitchFamily="34" charset="0"/>
                <a:cs typeface="Arial" panose="020B0604020202020204" pitchFamily="34" charset="0"/>
              </a:rPr>
              <a:t>. </a:t>
            </a:r>
            <a:endParaRPr lang="el-GR"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44D79E8-8FFF-0C97-E30D-F7AE96BDCE83}"/>
              </a:ext>
            </a:extLst>
          </p:cNvPr>
          <p:cNvPicPr>
            <a:picLocks noChangeAspect="1"/>
          </p:cNvPicPr>
          <p:nvPr/>
        </p:nvPicPr>
        <p:blipFill>
          <a:blip r:embed="rId2"/>
          <a:stretch>
            <a:fillRect/>
          </a:stretch>
        </p:blipFill>
        <p:spPr>
          <a:xfrm>
            <a:off x="838200" y="1628095"/>
            <a:ext cx="1230358" cy="1325564"/>
          </a:xfrm>
          <a:prstGeom prst="rect">
            <a:avLst/>
          </a:prstGeom>
        </p:spPr>
      </p:pic>
      <p:pic>
        <p:nvPicPr>
          <p:cNvPr id="7" name="Picture 6">
            <a:extLst>
              <a:ext uri="{FF2B5EF4-FFF2-40B4-BE49-F238E27FC236}">
                <a16:creationId xmlns:a16="http://schemas.microsoft.com/office/drawing/2014/main" id="{F47AF7FD-D68A-A550-302E-2E8BF3855886}"/>
              </a:ext>
            </a:extLst>
          </p:cNvPr>
          <p:cNvPicPr>
            <a:picLocks noChangeAspect="1"/>
          </p:cNvPicPr>
          <p:nvPr/>
        </p:nvPicPr>
        <p:blipFill>
          <a:blip r:embed="rId3"/>
          <a:stretch>
            <a:fillRect/>
          </a:stretch>
        </p:blipFill>
        <p:spPr>
          <a:xfrm>
            <a:off x="838200" y="3205214"/>
            <a:ext cx="1230358" cy="1598052"/>
          </a:xfrm>
          <a:prstGeom prst="rect">
            <a:avLst/>
          </a:prstGeom>
        </p:spPr>
      </p:pic>
      <p:pic>
        <p:nvPicPr>
          <p:cNvPr id="9" name="Picture 8">
            <a:extLst>
              <a:ext uri="{FF2B5EF4-FFF2-40B4-BE49-F238E27FC236}">
                <a16:creationId xmlns:a16="http://schemas.microsoft.com/office/drawing/2014/main" id="{8A72B9E6-9173-6B93-ED11-0FBD86FE2120}"/>
              </a:ext>
            </a:extLst>
          </p:cNvPr>
          <p:cNvPicPr>
            <a:picLocks noChangeAspect="1"/>
          </p:cNvPicPr>
          <p:nvPr/>
        </p:nvPicPr>
        <p:blipFill>
          <a:blip r:embed="rId4"/>
          <a:stretch>
            <a:fillRect/>
          </a:stretch>
        </p:blipFill>
        <p:spPr>
          <a:xfrm>
            <a:off x="747712" y="4909143"/>
            <a:ext cx="1380437" cy="1693788"/>
          </a:xfrm>
          <a:prstGeom prst="rect">
            <a:avLst/>
          </a:prstGeom>
        </p:spPr>
      </p:pic>
      <p:sp>
        <p:nvSpPr>
          <p:cNvPr id="10" name="Content Placeholder 2">
            <a:extLst>
              <a:ext uri="{FF2B5EF4-FFF2-40B4-BE49-F238E27FC236}">
                <a16:creationId xmlns:a16="http://schemas.microsoft.com/office/drawing/2014/main" id="{4E3A0CF0-3EA0-6557-26F0-47AAB6507BDC}"/>
              </a:ext>
            </a:extLst>
          </p:cNvPr>
          <p:cNvSpPr txBox="1">
            <a:spLocks/>
          </p:cNvSpPr>
          <p:nvPr/>
        </p:nvSpPr>
        <p:spPr>
          <a:xfrm>
            <a:off x="2490107" y="1780496"/>
            <a:ext cx="8430986" cy="126206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l-GR" dirty="0">
                <a:latin typeface="Arial" panose="020B0604020202020204" pitchFamily="34" charset="0"/>
              </a:rPr>
              <a:t>Τυπογραφία (Mainz, 1448): εκτύπωση βιβλίων με μεταλλικά στοιχεία</a:t>
            </a:r>
            <a:br>
              <a:rPr lang="el-GR" dirty="0"/>
            </a:br>
            <a:r>
              <a:rPr lang="el-GR" dirty="0">
                <a:latin typeface="Arial" panose="020B0604020202020204" pitchFamily="34" charset="0"/>
              </a:rPr>
              <a:t>από τον Johannes Gutenberg (1398 - 1468)</a:t>
            </a:r>
            <a:endParaRPr lang="el-GR" dirty="0">
              <a:latin typeface="Arial" panose="020B06040202020202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B9ABA081-6E3A-C8FF-21CE-CA672FDE7C6D}"/>
              </a:ext>
            </a:extLst>
          </p:cNvPr>
          <p:cNvSpPr txBox="1">
            <a:spLocks/>
          </p:cNvSpPr>
          <p:nvPr/>
        </p:nvSpPr>
        <p:spPr>
          <a:xfrm>
            <a:off x="2490107" y="4939988"/>
            <a:ext cx="8430986" cy="126206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l-GR" dirty="0">
                <a:effectLst/>
                <a:latin typeface="Arial" panose="020B0604020202020204" pitchFamily="34" charset="0"/>
              </a:rPr>
              <a:t>Κitab: μεταφράστηκε στα λατινικά (12ο μΧ αιώνα) και το περιεχόμενό</a:t>
            </a:r>
            <a:br>
              <a:rPr lang="el-GR" dirty="0"/>
            </a:br>
            <a:r>
              <a:rPr lang="el-GR" dirty="0">
                <a:effectLst/>
                <a:latin typeface="Arial" panose="020B0604020202020204" pitchFamily="34" charset="0"/>
              </a:rPr>
              <a:t>του διαδόθηκε στη Δύση από τον Leonardo Fibonacci (1170 – 1250)</a:t>
            </a:r>
            <a:endParaRPr lang="el-G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01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4463-DF5E-DDD6-66CB-F14B6B0829F8}"/>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Τι είναι Αλγόριθμος;</a:t>
            </a:r>
          </a:p>
        </p:txBody>
      </p:sp>
      <p:sp>
        <p:nvSpPr>
          <p:cNvPr id="3" name="Content Placeholder 2">
            <a:extLst>
              <a:ext uri="{FF2B5EF4-FFF2-40B4-BE49-F238E27FC236}">
                <a16:creationId xmlns:a16="http://schemas.microsoft.com/office/drawing/2014/main" id="{C46CC171-010F-A021-9AA2-AB90B421863B}"/>
              </a:ext>
            </a:extLst>
          </p:cNvPr>
          <p:cNvSpPr>
            <a:spLocks noGrp="1"/>
          </p:cNvSpPr>
          <p:nvPr>
            <p:ph idx="1"/>
          </p:nvPr>
        </p:nvSpPr>
        <p:spPr>
          <a:xfrm>
            <a:off x="838200" y="1825625"/>
            <a:ext cx="7072993" cy="4351338"/>
          </a:xfrm>
        </p:spPr>
        <p:txBody>
          <a:bodyPr>
            <a:normAutofit fontScale="70000" lnSpcReduction="20000"/>
          </a:bodyPr>
          <a:lstStyle/>
          <a:p>
            <a:pPr marL="0" indent="0">
              <a:lnSpc>
                <a:spcPct val="150000"/>
              </a:lnSpc>
              <a:buNone/>
            </a:pPr>
            <a:r>
              <a:rPr lang="el-GR" b="1" u="sng" dirty="0">
                <a:effectLst/>
                <a:latin typeface="Arial" panose="020B0604020202020204" pitchFamily="34" charset="0"/>
              </a:rPr>
              <a:t>Ορισμός:</a:t>
            </a:r>
          </a:p>
          <a:p>
            <a:pPr>
              <a:lnSpc>
                <a:spcPct val="150000"/>
              </a:lnSpc>
            </a:pPr>
            <a:r>
              <a:rPr lang="el-GR" dirty="0">
                <a:effectLst/>
                <a:latin typeface="Arial" panose="020B0604020202020204" pitchFamily="34" charset="0"/>
              </a:rPr>
              <a:t>Μια διαδικασία για την επίλυση ενός μαθηματικού προβλήματος (όπως η εύρεση του μέγιστου κοινού διαιρέτη) σε ένα πεπερασμένο αριθμό βημάτων που συχνά περιέχει την επανάληψη μιας πράξης. [webster.com] </a:t>
            </a:r>
          </a:p>
          <a:p>
            <a:pPr marL="0" indent="0">
              <a:lnSpc>
                <a:spcPct val="150000"/>
              </a:lnSpc>
              <a:buNone/>
            </a:pPr>
            <a:endParaRPr lang="el-GR" dirty="0">
              <a:effectLst/>
              <a:latin typeface="Arial" panose="020B0604020202020204" pitchFamily="34" charset="0"/>
            </a:endParaRPr>
          </a:p>
          <a:p>
            <a:pPr>
              <a:lnSpc>
                <a:spcPct val="150000"/>
              </a:lnSpc>
            </a:pPr>
            <a:r>
              <a:rPr lang="el-GR" dirty="0">
                <a:effectLst/>
                <a:latin typeface="Arial" panose="020B0604020202020204" pitchFamily="34" charset="0"/>
              </a:rPr>
              <a:t>Ένας αλγόριθμος είναι μια πεπερασμένη, συγκεκριμένη, αποτελεσματική διαδικασία, με μια είσοδο και κάποια έξοδο. [Knuth] </a:t>
            </a:r>
            <a:endParaRPr lang="el-GR" i="1" dirty="0"/>
          </a:p>
        </p:txBody>
      </p:sp>
      <p:pic>
        <p:nvPicPr>
          <p:cNvPr id="5" name="Picture 4">
            <a:extLst>
              <a:ext uri="{FF2B5EF4-FFF2-40B4-BE49-F238E27FC236}">
                <a16:creationId xmlns:a16="http://schemas.microsoft.com/office/drawing/2014/main" id="{E0BCA990-C805-F66A-D644-8F027974923D}"/>
              </a:ext>
            </a:extLst>
          </p:cNvPr>
          <p:cNvPicPr>
            <a:picLocks noChangeAspect="1"/>
          </p:cNvPicPr>
          <p:nvPr/>
        </p:nvPicPr>
        <p:blipFill>
          <a:blip r:embed="rId2"/>
          <a:stretch>
            <a:fillRect/>
          </a:stretch>
        </p:blipFill>
        <p:spPr>
          <a:xfrm>
            <a:off x="8888408" y="2130198"/>
            <a:ext cx="2667457" cy="4351338"/>
          </a:xfrm>
          <a:prstGeom prst="rect">
            <a:avLst/>
          </a:prstGeom>
        </p:spPr>
      </p:pic>
    </p:spTree>
    <p:extLst>
      <p:ext uri="{BB962C8B-B14F-4D97-AF65-F5344CB8AC3E}">
        <p14:creationId xmlns:p14="http://schemas.microsoft.com/office/powerpoint/2010/main" val="25133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80">
                                          <p:stCondLst>
                                            <p:cond delay="0"/>
                                          </p:stCondLst>
                                        </p:cTn>
                                        <p:tgtEl>
                                          <p:spTgt spid="5"/>
                                        </p:tgtEl>
                                      </p:cBhvr>
                                    </p:animEffect>
                                    <p:anim calcmode="lin" valueType="num">
                                      <p:cBhvr>
                                        <p:cTn id="1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7" dur="26">
                                          <p:stCondLst>
                                            <p:cond delay="650"/>
                                          </p:stCondLst>
                                        </p:cTn>
                                        <p:tgtEl>
                                          <p:spTgt spid="5"/>
                                        </p:tgtEl>
                                      </p:cBhvr>
                                      <p:to x="100000" y="60000"/>
                                    </p:animScale>
                                    <p:animScale>
                                      <p:cBhvr>
                                        <p:cTn id="18" dur="166" decel="50000">
                                          <p:stCondLst>
                                            <p:cond delay="676"/>
                                          </p:stCondLst>
                                        </p:cTn>
                                        <p:tgtEl>
                                          <p:spTgt spid="5"/>
                                        </p:tgtEl>
                                      </p:cBhvr>
                                      <p:to x="100000" y="100000"/>
                                    </p:animScale>
                                    <p:animScale>
                                      <p:cBhvr>
                                        <p:cTn id="19" dur="26">
                                          <p:stCondLst>
                                            <p:cond delay="1312"/>
                                          </p:stCondLst>
                                        </p:cTn>
                                        <p:tgtEl>
                                          <p:spTgt spid="5"/>
                                        </p:tgtEl>
                                      </p:cBhvr>
                                      <p:to x="100000" y="80000"/>
                                    </p:animScale>
                                    <p:animScale>
                                      <p:cBhvr>
                                        <p:cTn id="20" dur="166" decel="50000">
                                          <p:stCondLst>
                                            <p:cond delay="1338"/>
                                          </p:stCondLst>
                                        </p:cTn>
                                        <p:tgtEl>
                                          <p:spTgt spid="5"/>
                                        </p:tgtEl>
                                      </p:cBhvr>
                                      <p:to x="100000" y="100000"/>
                                    </p:animScale>
                                    <p:animScale>
                                      <p:cBhvr>
                                        <p:cTn id="21" dur="26">
                                          <p:stCondLst>
                                            <p:cond delay="1642"/>
                                          </p:stCondLst>
                                        </p:cTn>
                                        <p:tgtEl>
                                          <p:spTgt spid="5"/>
                                        </p:tgtEl>
                                      </p:cBhvr>
                                      <p:to x="100000" y="90000"/>
                                    </p:animScale>
                                    <p:animScale>
                                      <p:cBhvr>
                                        <p:cTn id="22" dur="166" decel="50000">
                                          <p:stCondLst>
                                            <p:cond delay="1668"/>
                                          </p:stCondLst>
                                        </p:cTn>
                                        <p:tgtEl>
                                          <p:spTgt spid="5"/>
                                        </p:tgtEl>
                                      </p:cBhvr>
                                      <p:to x="100000" y="100000"/>
                                    </p:animScale>
                                    <p:animScale>
                                      <p:cBhvr>
                                        <p:cTn id="23" dur="26">
                                          <p:stCondLst>
                                            <p:cond delay="1808"/>
                                          </p:stCondLst>
                                        </p:cTn>
                                        <p:tgtEl>
                                          <p:spTgt spid="5"/>
                                        </p:tgtEl>
                                      </p:cBhvr>
                                      <p:to x="100000" y="95000"/>
                                    </p:animScale>
                                    <p:animScale>
                                      <p:cBhvr>
                                        <p:cTn id="2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4463-DF5E-DDD6-66CB-F14B6B0829F8}"/>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Τι είναι Αλγόριθμος;</a:t>
            </a:r>
          </a:p>
        </p:txBody>
      </p:sp>
      <p:sp>
        <p:nvSpPr>
          <p:cNvPr id="3" name="Content Placeholder 2">
            <a:extLst>
              <a:ext uri="{FF2B5EF4-FFF2-40B4-BE49-F238E27FC236}">
                <a16:creationId xmlns:a16="http://schemas.microsoft.com/office/drawing/2014/main" id="{C46CC171-010F-A021-9AA2-AB90B421863B}"/>
              </a:ext>
            </a:extLst>
          </p:cNvPr>
          <p:cNvSpPr>
            <a:spLocks noGrp="1"/>
          </p:cNvSpPr>
          <p:nvPr>
            <p:ph idx="1"/>
          </p:nvPr>
        </p:nvSpPr>
        <p:spPr>
          <a:xfrm>
            <a:off x="838200" y="1825625"/>
            <a:ext cx="7807779" cy="4351338"/>
          </a:xfrm>
        </p:spPr>
        <p:txBody>
          <a:bodyPr>
            <a:normAutofit lnSpcReduction="10000"/>
          </a:bodyPr>
          <a:lstStyle/>
          <a:p>
            <a:pPr marL="0" indent="0">
              <a:lnSpc>
                <a:spcPct val="150000"/>
              </a:lnSpc>
              <a:buNone/>
            </a:pPr>
            <a:r>
              <a:rPr lang="en-US" dirty="0"/>
              <a:t>“</a:t>
            </a:r>
            <a:r>
              <a:rPr lang="el-GR" dirty="0"/>
              <a:t>Οι σπουδαίοι αλγόριθμοι είναι η ποίηση του υπολογισμού. Όπως μια στροφή ενός</a:t>
            </a:r>
            <a:r>
              <a:rPr lang="en-US" dirty="0"/>
              <a:t> </a:t>
            </a:r>
            <a:r>
              <a:rPr lang="el-GR" dirty="0"/>
              <a:t>ποιήματος, μπορεί να είναι λακωνικοί, υπαινικτικοί, πυκνοί, ακόμα και μυστηριώδεις.</a:t>
            </a:r>
            <a:r>
              <a:rPr lang="en-US" dirty="0"/>
              <a:t> </a:t>
            </a:r>
            <a:r>
              <a:rPr lang="el-GR" dirty="0"/>
              <a:t>Όταν όμως ξεκλειδωθούν, ρίχνουν ένα λαμπρό φως σε κάποια διάσταση του</a:t>
            </a:r>
            <a:r>
              <a:rPr lang="en-US" dirty="0"/>
              <a:t> </a:t>
            </a:r>
            <a:r>
              <a:rPr lang="el-GR" dirty="0"/>
              <a:t>υπολογισμού.</a:t>
            </a:r>
            <a:r>
              <a:rPr lang="en-US" dirty="0"/>
              <a:t>”</a:t>
            </a:r>
            <a:r>
              <a:rPr lang="el-GR" dirty="0"/>
              <a:t> </a:t>
            </a:r>
            <a:endParaRPr lang="en-US" dirty="0"/>
          </a:p>
          <a:p>
            <a:pPr marL="0" indent="0" algn="r">
              <a:lnSpc>
                <a:spcPct val="150000"/>
              </a:lnSpc>
              <a:buNone/>
            </a:pPr>
            <a:r>
              <a:rPr lang="el-GR" b="1" i="1" dirty="0"/>
              <a:t>-Francis Sullivan</a:t>
            </a:r>
          </a:p>
        </p:txBody>
      </p:sp>
      <p:pic>
        <p:nvPicPr>
          <p:cNvPr id="6" name="Picture 5" descr="A person smiling for the camera&#10;&#10;Description automatically generated with medium confidence">
            <a:extLst>
              <a:ext uri="{FF2B5EF4-FFF2-40B4-BE49-F238E27FC236}">
                <a16:creationId xmlns:a16="http://schemas.microsoft.com/office/drawing/2014/main" id="{0C80FA21-5FA7-70C8-ECD1-11B964B60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694" y="2095132"/>
            <a:ext cx="2197100" cy="3022600"/>
          </a:xfrm>
          <a:prstGeom prst="rect">
            <a:avLst/>
          </a:prstGeom>
        </p:spPr>
      </p:pic>
    </p:spTree>
    <p:extLst>
      <p:ext uri="{BB962C8B-B14F-4D97-AF65-F5344CB8AC3E}">
        <p14:creationId xmlns:p14="http://schemas.microsoft.com/office/powerpoint/2010/main" val="408959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3967-B752-71A7-743E-90AE8129E007}"/>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Αλγόριθμοι</a:t>
            </a:r>
          </a:p>
        </p:txBody>
      </p:sp>
      <p:sp>
        <p:nvSpPr>
          <p:cNvPr id="3" name="Content Placeholder 2">
            <a:extLst>
              <a:ext uri="{FF2B5EF4-FFF2-40B4-BE49-F238E27FC236}">
                <a16:creationId xmlns:a16="http://schemas.microsoft.com/office/drawing/2014/main" id="{EA0DFE28-EE24-669A-1127-D221E71F916C}"/>
              </a:ext>
            </a:extLst>
          </p:cNvPr>
          <p:cNvSpPr>
            <a:spLocks noGrp="1"/>
          </p:cNvSpPr>
          <p:nvPr>
            <p:ph idx="1"/>
          </p:nvPr>
        </p:nvSpPr>
        <p:spPr/>
        <p:txBody>
          <a:bodyPr>
            <a:normAutofit fontScale="92500" lnSpcReduction="10000"/>
          </a:bodyPr>
          <a:lstStyle/>
          <a:p>
            <a:pPr>
              <a:lnSpc>
                <a:spcPct val="150000"/>
              </a:lnSpc>
            </a:pPr>
            <a:r>
              <a:rPr lang="el-GR" dirty="0">
                <a:latin typeface="Arial" panose="020B0604020202020204" pitchFamily="34" charset="0"/>
                <a:cs typeface="Arial" panose="020B0604020202020204" pitchFamily="34" charset="0"/>
              </a:rPr>
              <a:t>Συσκευές πλοήγησης (εύρεση βέλτιστων διαδρομών)</a:t>
            </a:r>
          </a:p>
          <a:p>
            <a:pPr>
              <a:lnSpc>
                <a:spcPct val="150000"/>
              </a:lnSpc>
            </a:pPr>
            <a:r>
              <a:rPr lang="el-GR" dirty="0">
                <a:latin typeface="Arial" panose="020B0604020202020204" pitchFamily="34" charset="0"/>
                <a:cs typeface="Arial" panose="020B0604020202020204" pitchFamily="34" charset="0"/>
              </a:rPr>
              <a:t>Συστάσεις για αγορές μέσω διαδικτύου</a:t>
            </a:r>
          </a:p>
          <a:p>
            <a:pPr>
              <a:lnSpc>
                <a:spcPct val="150000"/>
              </a:lnSpc>
            </a:pPr>
            <a:r>
              <a:rPr lang="el-GR" sz="2600" b="1" dirty="0">
                <a:latin typeface="Arial" panose="020B0604020202020204" pitchFamily="34" charset="0"/>
                <a:cs typeface="Arial" panose="020B0604020202020204" pitchFamily="34" charset="0"/>
              </a:rPr>
              <a:t>70%</a:t>
            </a:r>
            <a:r>
              <a:rPr lang="el-GR" sz="2600"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των συναλλαγών πραγματοποιούνται μέσω ευφυών αλγορίθμων</a:t>
            </a:r>
          </a:p>
          <a:p>
            <a:pPr>
              <a:lnSpc>
                <a:spcPct val="150000"/>
              </a:lnSpc>
            </a:pPr>
            <a:r>
              <a:rPr lang="el-GR" b="1" dirty="0">
                <a:effectLst/>
                <a:latin typeface="Arial" panose="020B0604020202020204" pitchFamily="34" charset="0"/>
                <a:cs typeface="Arial" panose="020B0604020202020204" pitchFamily="34" charset="0"/>
              </a:rPr>
              <a:t>6.5.2010 </a:t>
            </a:r>
            <a:r>
              <a:rPr lang="el-GR" dirty="0">
                <a:effectLst/>
                <a:latin typeface="Arial" panose="020B0604020202020204" pitchFamily="34" charset="0"/>
                <a:cs typeface="Arial" panose="020B0604020202020204" pitchFamily="34" charset="0"/>
              </a:rPr>
              <a:t>@ </a:t>
            </a:r>
            <a:r>
              <a:rPr lang="el-GR" b="1" dirty="0">
                <a:effectLst/>
                <a:latin typeface="Arial" panose="020B0604020202020204" pitchFamily="34" charset="0"/>
                <a:cs typeface="Arial" panose="020B0604020202020204" pitchFamily="34" charset="0"/>
              </a:rPr>
              <a:t>14:45</a:t>
            </a:r>
            <a:r>
              <a:rPr lang="el-GR" dirty="0">
                <a:effectLst/>
                <a:latin typeface="Arial" panose="020B0604020202020204" pitchFamily="34" charset="0"/>
                <a:cs typeface="Arial" panose="020B0604020202020204" pitchFamily="34" charset="0"/>
              </a:rPr>
              <a:t>: </a:t>
            </a:r>
            <a:r>
              <a:rPr lang="el-GR" b="1" dirty="0">
                <a:solidFill>
                  <a:srgbClr val="FF0000"/>
                </a:solidFill>
                <a:effectLst/>
                <a:latin typeface="Arial" panose="020B0604020202020204" pitchFamily="34" charset="0"/>
                <a:cs typeface="Arial" panose="020B0604020202020204" pitchFamily="34" charset="0"/>
              </a:rPr>
              <a:t>30-λεπτο</a:t>
            </a:r>
            <a:r>
              <a:rPr lang="el-GR" dirty="0">
                <a:effectLst/>
                <a:latin typeface="Arial" panose="020B0604020202020204" pitchFamily="34" charset="0"/>
                <a:cs typeface="Arial" panose="020B0604020202020204" pitchFamily="34" charset="0"/>
              </a:rPr>
              <a:t> κραχ από πώληση </a:t>
            </a:r>
            <a:r>
              <a:rPr lang="el-GR" b="1" dirty="0">
                <a:effectLst/>
                <a:latin typeface="Arial" panose="020B0604020202020204" pitchFamily="34" charset="0"/>
                <a:cs typeface="Arial" panose="020B0604020202020204" pitchFamily="34" charset="0"/>
              </a:rPr>
              <a:t>75.000</a:t>
            </a:r>
            <a:r>
              <a:rPr lang="el-GR" dirty="0">
                <a:effectLst/>
                <a:latin typeface="Arial" panose="020B0604020202020204" pitchFamily="34" charset="0"/>
                <a:cs typeface="Arial" panose="020B0604020202020204" pitchFamily="34" charset="0"/>
              </a:rPr>
              <a:t> μετοχών αξίας </a:t>
            </a:r>
            <a:r>
              <a:rPr lang="el-GR" b="1" dirty="0">
                <a:effectLst/>
                <a:latin typeface="Arial" panose="020B0604020202020204" pitchFamily="34" charset="0"/>
                <a:cs typeface="Arial" panose="020B0604020202020204" pitchFamily="34" charset="0"/>
              </a:rPr>
              <a:t>£2.6Μ </a:t>
            </a:r>
            <a:r>
              <a:rPr lang="el-GR" dirty="0">
                <a:effectLst/>
                <a:latin typeface="Arial" panose="020B0604020202020204" pitchFamily="34" charset="0"/>
                <a:cs typeface="Arial" panose="020B0604020202020204" pitchFamily="34" charset="0"/>
              </a:rPr>
              <a:t>σε μόλις </a:t>
            </a:r>
            <a:r>
              <a:rPr lang="el-GR" b="1" dirty="0">
                <a:effectLst/>
                <a:latin typeface="Arial" panose="020B0604020202020204" pitchFamily="34" charset="0"/>
                <a:cs typeface="Arial" panose="020B0604020202020204" pitchFamily="34" charset="0"/>
              </a:rPr>
              <a:t>20 λεπτά</a:t>
            </a:r>
            <a:r>
              <a:rPr lang="el-GR" dirty="0">
                <a:effectLst/>
                <a:latin typeface="Arial" panose="020B0604020202020204" pitchFamily="34" charset="0"/>
                <a:cs typeface="Arial" panose="020B0604020202020204" pitchFamily="34" charset="0"/>
              </a:rPr>
              <a:t>, μέσω χρηματιστηριακού λογισμικού βασισμένου σε έναν νέο αλγόριθμο</a:t>
            </a:r>
            <a:endParaRPr lang="el-G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400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3967-B752-71A7-743E-90AE8129E007}"/>
              </a:ext>
            </a:extLst>
          </p:cNvPr>
          <p:cNvSpPr>
            <a:spLocks noGrp="1"/>
          </p:cNvSpPr>
          <p:nvPr>
            <p:ph type="title"/>
          </p:nvPr>
        </p:nvSpPr>
        <p:spPr/>
        <p:txBody>
          <a:bodyPr/>
          <a:lstStyle/>
          <a:p>
            <a:r>
              <a:rPr lang="el-GR" dirty="0">
                <a:latin typeface="Arial" panose="020B0604020202020204" pitchFamily="34" charset="0"/>
                <a:cs typeface="Arial" panose="020B0604020202020204" pitchFamily="34" charset="0"/>
              </a:rPr>
              <a:t>Αλγόριθμοι</a:t>
            </a:r>
          </a:p>
        </p:txBody>
      </p:sp>
      <p:sp>
        <p:nvSpPr>
          <p:cNvPr id="3" name="Content Placeholder 2">
            <a:extLst>
              <a:ext uri="{FF2B5EF4-FFF2-40B4-BE49-F238E27FC236}">
                <a16:creationId xmlns:a16="http://schemas.microsoft.com/office/drawing/2014/main" id="{EA0DFE28-EE24-669A-1127-D221E71F916C}"/>
              </a:ext>
            </a:extLst>
          </p:cNvPr>
          <p:cNvSpPr>
            <a:spLocks noGrp="1"/>
          </p:cNvSpPr>
          <p:nvPr>
            <p:ph idx="1"/>
          </p:nvPr>
        </p:nvSpPr>
        <p:spPr/>
        <p:txBody>
          <a:bodyPr>
            <a:normAutofit fontScale="92500" lnSpcReduction="20000"/>
          </a:bodyPr>
          <a:lstStyle/>
          <a:p>
            <a:pPr eaLnBrk="1" hangingPunct="1">
              <a:lnSpc>
                <a:spcPct val="150000"/>
              </a:lnSpc>
              <a:spcAft>
                <a:spcPct val="30000"/>
              </a:spcAft>
              <a:defRPr/>
            </a:pPr>
            <a:r>
              <a:rPr lang="el-GR" sz="2800" kern="0" dirty="0">
                <a:latin typeface="Arial" panose="020B0604020202020204" pitchFamily="34" charset="0"/>
                <a:cs typeface="Arial" panose="020B0604020202020204" pitchFamily="34" charset="0"/>
              </a:rPr>
              <a:t>Πιό αναλυτικά: </a:t>
            </a:r>
            <a:r>
              <a:rPr lang="el-GR" sz="2800" b="1" kern="0" dirty="0">
                <a:solidFill>
                  <a:srgbClr val="0070C0"/>
                </a:solidFill>
                <a:latin typeface="Arial" panose="020B0604020202020204" pitchFamily="34" charset="0"/>
                <a:cs typeface="Arial" panose="020B0604020202020204" pitchFamily="34" charset="0"/>
              </a:rPr>
              <a:t>Αλγόριθμος</a:t>
            </a:r>
            <a:r>
              <a:rPr lang="el-GR" kern="0" dirty="0">
                <a:latin typeface="Arial" panose="020B0604020202020204" pitchFamily="34" charset="0"/>
                <a:cs typeface="Arial" panose="020B0604020202020204" pitchFamily="34" charset="0"/>
              </a:rPr>
              <a:t> είναι μια πεπερασμένη σειρά αυστηρά καθορισμένων και εκτελέσιμων βημάτων (ενεργειών), που στοχεύουν στην επίλυση ενός προβλήματος</a:t>
            </a:r>
            <a:endParaRPr lang="en-US" kern="0" dirty="0">
              <a:latin typeface="Arial" panose="020B0604020202020204" pitchFamily="34" charset="0"/>
              <a:cs typeface="Arial" panose="020B0604020202020204" pitchFamily="34" charset="0"/>
            </a:endParaRPr>
          </a:p>
          <a:p>
            <a:pPr eaLnBrk="1" hangingPunct="1">
              <a:lnSpc>
                <a:spcPct val="150000"/>
              </a:lnSpc>
              <a:spcAft>
                <a:spcPct val="30000"/>
              </a:spcAft>
              <a:defRPr/>
            </a:pPr>
            <a:r>
              <a:rPr lang="el-GR" sz="2800" kern="0" dirty="0">
                <a:latin typeface="Arial" panose="020B0604020202020204" pitchFamily="34" charset="0"/>
                <a:cs typeface="Arial" panose="020B0604020202020204" pitchFamily="34" charset="0"/>
              </a:rPr>
              <a:t>Ο αλγόριθμος </a:t>
            </a:r>
            <a:r>
              <a:rPr lang="el-GR" sz="2800" b="1" kern="0" dirty="0">
                <a:solidFill>
                  <a:srgbClr val="008000"/>
                </a:solidFill>
                <a:latin typeface="Arial" panose="020B0604020202020204" pitchFamily="34" charset="0"/>
                <a:cs typeface="Arial" panose="020B0604020202020204" pitchFamily="34" charset="0"/>
              </a:rPr>
              <a:t>ΔΕΝ</a:t>
            </a:r>
            <a:r>
              <a:rPr lang="el-GR" sz="2800" kern="0" dirty="0">
                <a:solidFill>
                  <a:srgbClr val="008000"/>
                </a:solidFill>
                <a:latin typeface="Arial" panose="020B0604020202020204" pitchFamily="34" charset="0"/>
                <a:cs typeface="Arial" panose="020B0604020202020204" pitchFamily="34" charset="0"/>
              </a:rPr>
              <a:t> </a:t>
            </a:r>
            <a:r>
              <a:rPr lang="el-GR" sz="2800" kern="0" dirty="0">
                <a:latin typeface="Arial" panose="020B0604020202020204" pitchFamily="34" charset="0"/>
                <a:cs typeface="Arial" panose="020B0604020202020204" pitchFamily="34" charset="0"/>
              </a:rPr>
              <a:t>είναι το ίδιο το πρόγραμμα</a:t>
            </a:r>
            <a:endParaRPr lang="en-US" sz="2800" kern="0" dirty="0">
              <a:latin typeface="Arial" panose="020B0604020202020204" pitchFamily="34" charset="0"/>
              <a:cs typeface="Arial" panose="020B0604020202020204" pitchFamily="34" charset="0"/>
            </a:endParaRPr>
          </a:p>
          <a:p>
            <a:pPr eaLnBrk="1" hangingPunct="1">
              <a:lnSpc>
                <a:spcPct val="150000"/>
              </a:lnSpc>
              <a:spcAft>
                <a:spcPct val="30000"/>
              </a:spcAft>
              <a:defRPr/>
            </a:pPr>
            <a:r>
              <a:rPr lang="el-GR" sz="2800" kern="0" dirty="0">
                <a:latin typeface="Arial" panose="020B0604020202020204" pitchFamily="34" charset="0"/>
                <a:cs typeface="Arial" panose="020B0604020202020204" pitchFamily="34" charset="0"/>
              </a:rPr>
              <a:t>Τα προγράμματα δημιουργούνται, μετατρέποντας τον αλγόριθμο, χρησιμοποιώντας μια γλώσσα προγραμματισμού (π.χ. ΓΛΩΣΣΑ) σε ειδικό περιβάλλον εργασίας.</a:t>
            </a:r>
          </a:p>
        </p:txBody>
      </p:sp>
    </p:spTree>
    <p:extLst>
      <p:ext uri="{BB962C8B-B14F-4D97-AF65-F5344CB8AC3E}">
        <p14:creationId xmlns:p14="http://schemas.microsoft.com/office/powerpoint/2010/main" val="95919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TotalTime>
  <Words>1599</Words>
  <Application>Microsoft Office PowerPoint</Application>
  <PresentationFormat>Widescreen</PresentationFormat>
  <Paragraphs>159</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Courier New</vt:lpstr>
      <vt:lpstr>Tahoma</vt:lpstr>
      <vt:lpstr>Verdana</vt:lpstr>
      <vt:lpstr>Wingdings</vt:lpstr>
      <vt:lpstr>Wingdings 2</vt:lpstr>
      <vt:lpstr>Office Theme</vt:lpstr>
      <vt:lpstr>Data Structures &amp; Algorithms</vt:lpstr>
      <vt:lpstr>Διαδικαστικά μαθήματος</vt:lpstr>
      <vt:lpstr>Διαδικαστικά μαθήματος</vt:lpstr>
      <vt:lpstr>Στόχοι μαθήματος</vt:lpstr>
      <vt:lpstr>Κομβικά σημεία στην εξέλιξη της ανθρωπότητας</vt:lpstr>
      <vt:lpstr>Τι είναι Αλγόριθμος;</vt:lpstr>
      <vt:lpstr>Τι είναι Αλγόριθμος;</vt:lpstr>
      <vt:lpstr>Αλγόριθμοι</vt:lpstr>
      <vt:lpstr>Αλγόριθμοι</vt:lpstr>
      <vt:lpstr>Αλγόριθμοι</vt:lpstr>
      <vt:lpstr>Αλγόριθμοι</vt:lpstr>
      <vt:lpstr>Αλγόριθμοι</vt:lpstr>
      <vt:lpstr>Εφαρμογές</vt:lpstr>
      <vt:lpstr>Χαρακτηριστικά Αλγορίθμων</vt:lpstr>
      <vt:lpstr>Αναπαράσταση Αλγορίθμων</vt:lpstr>
      <vt:lpstr>Αναπαράσταση Αλγορίθμων με ελεύθερο κείμενο</vt:lpstr>
      <vt:lpstr>Αναπαράσταση Αλγορίθμων με Διάγραμμα Ροής</vt:lpstr>
      <vt:lpstr>Αναπαράσταση Αλγορίθμων με Ψευδοκώδικα</vt:lpstr>
      <vt:lpstr>Συνιστώσες αλγορίθμου</vt:lpstr>
      <vt:lpstr>Στοιχεία αλγορίθμου</vt:lpstr>
      <vt:lpstr>Αλγόριθμος – Εύρεση Μέσου Όρου</vt:lpstr>
      <vt:lpstr>Ανάπτυξη Αλγορίθμων</vt:lpstr>
      <vt:lpstr>Ανάπτυξη Αλγορίθμων</vt:lpstr>
      <vt:lpstr>That’s all folks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Algorithms</dc:title>
  <dc:creator>Andreas Bourakis</dc:creator>
  <cp:lastModifiedBy>Andreas Bourakis</cp:lastModifiedBy>
  <cp:revision>23</cp:revision>
  <dcterms:created xsi:type="dcterms:W3CDTF">2022-10-10T17:11:25Z</dcterms:created>
  <dcterms:modified xsi:type="dcterms:W3CDTF">2022-10-11T12:50:30Z</dcterms:modified>
</cp:coreProperties>
</file>