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916" autoAdjust="0"/>
  </p:normalViewPr>
  <p:slideViewPr>
    <p:cSldViewPr snapToGrid="0">
      <p:cViewPr varScale="1">
        <p:scale>
          <a:sx n="50" d="100"/>
          <a:sy n="50" d="100"/>
        </p:scale>
        <p:origin x="1458" y="54"/>
      </p:cViewPr>
      <p:guideLst/>
    </p:cSldViewPr>
  </p:slideViewPr>
  <p:notesTextViewPr>
    <p:cViewPr>
      <p:scale>
        <a:sx n="1" d="1"/>
        <a:sy n="1" d="1"/>
      </p:scale>
      <p:origin x="0" y="-1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AF6E8-AD6B-46BC-9A57-55C7F88CDE97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B252-5E65-4AF8-90F6-A3EA653DF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0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Spark</a:t>
                </a:r>
                <a:r>
                  <a:rPr lang="zh-CN" altLang="en-US" dirty="0" smtClean="0"/>
                  <a:t>社区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版本实现原理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需要迭代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轮，每一轮逻辑如下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原始数据使用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函数，哈希到对应桶中，由于数据密度不均匀，导致不同桶中的数据量不一致（示意图中按照数据量排序，由大到小排序）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在每一个桶中，使用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组合，得到候选相似对，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函数保证在一个桶中的数据都是很接近的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将所有桶中相似对汇总到一起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迭代完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轮后，将每轮结果最后汇总，去重且过滤相差太大的数据。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Spark</a:t>
                </a:r>
                <a:r>
                  <a:rPr lang="zh-CN" altLang="en-US" dirty="0" smtClean="0"/>
                  <a:t>社区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版本实现原理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需要迭代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轮，每一轮逻辑如下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原始数据使用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函数，哈希到对应桶中，由于数据密度不均匀，导致不同桶中的数据量不一致（示意图中按照数据量排序，由大到小排序）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在每一个桶中，使用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组合，得到候选相似对，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函数保证在一个桶中的数据都是很接近的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将所有桶中相似对汇总到一起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迭代完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轮后，将每轮结果最后汇总，去重且过滤相差太大的数据。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8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由于数据密度分布不均，导致哈希桶中相似对的数量呈现指数分布。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优化思想：对于桶中数据过多的数据，使用随机抽取，而不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使用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组合，因为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组合会使数据瞬间爆炸，导致工程上无法执行完成。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这样做，精度不会有太大影响，因为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函数保证了精度；但是会牺牲召回率，因为随机抽样必然会错过一些较近的对象。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由于数据密度分布不均，导致哈希桶中相似对的数量呈现指数分布。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优化思想：对于桶中数据过多的数据，使用随机抽取，而不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使用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组合，因为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组合会使数据瞬间爆炸，导致工程上无法执行完成。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这样做，精度不会有太大影响，因为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函数保证了精度；但是会牺牲召回率，因为随机抽样必然会错过一些较近的对象。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4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由于桶合并的中间数据仍然太多，根据实践，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千万的数据在桶合并后，每轮数据可以达到百亿数量级，但最终仅仅只用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亿相似对，非常浪费。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优化思想：提前过滤。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应用上，我们一般只用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K</a:t>
            </a:r>
            <a:r>
              <a:rPr lang="zh-CN" altLang="en-US" baseline="0" dirty="0" smtClean="0"/>
              <a:t>最近的数据，所以桶合并时，只保留当前这轮，每个数据</a:t>
            </a:r>
            <a:r>
              <a:rPr lang="en-US" altLang="zh-CN" baseline="0" dirty="0" smtClean="0"/>
              <a:t>Top K</a:t>
            </a:r>
            <a:r>
              <a:rPr lang="zh-CN" altLang="en-US" baseline="0" dirty="0" smtClean="0"/>
              <a:t>相似对。然后合并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轮的中间数据，得到每一轮最后</a:t>
            </a:r>
            <a:r>
              <a:rPr lang="en-US" altLang="zh-CN" baseline="0" dirty="0" smtClean="0"/>
              <a:t>Top K</a:t>
            </a:r>
            <a:r>
              <a:rPr lang="zh-CN" altLang="en-US" baseline="0" dirty="0" smtClean="0"/>
              <a:t>最近数据。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但是出现一个问题，提前计算距离，每轮需要额外增加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join</a:t>
            </a:r>
            <a:r>
              <a:rPr lang="zh-CN" altLang="en-US" baseline="0" dirty="0" smtClean="0"/>
              <a:t>，将中间键值对与原始数据关联。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会增加网络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通信，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极大影响整体计算效率，如果执行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轮，最后会多出</a:t>
            </a:r>
            <a:r>
              <a:rPr lang="en-US" altLang="zh-CN" baseline="0" dirty="0" smtClean="0"/>
              <a:t>2L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。虽然这样，但是利用</a:t>
            </a:r>
            <a:r>
              <a:rPr lang="en-US" altLang="zh-CN" baseline="0" dirty="0" smtClean="0"/>
              <a:t>spark</a:t>
            </a:r>
            <a:r>
              <a:rPr lang="zh-CN" altLang="en-US" baseline="0" dirty="0" smtClean="0"/>
              <a:t>的内部优化机制，使得第一个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无需大量网络通信。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虽然添加了额外的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，但是中间数据得到了极大的减少。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千万的</a:t>
            </a:r>
            <a:r>
              <a:rPr lang="zh-CN" altLang="en-US" baseline="0" smtClean="0"/>
              <a:t>原始数据，过滤后每</a:t>
            </a:r>
            <a:r>
              <a:rPr lang="zh-CN" altLang="en-US" baseline="0" dirty="0" smtClean="0"/>
              <a:t>一轮中间数据只有一亿，需要处理的数据缩小到了原来的百分之一。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牺牲了时间，但是换取了大量空间。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C313-968A-4729-8E14-EB06C733C959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2770909" y="9236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2100" y="2570133"/>
            <a:ext cx="1503527" cy="2596250"/>
            <a:chOff x="368490" y="1429840"/>
            <a:chExt cx="1503527" cy="2596250"/>
          </a:xfrm>
        </p:grpSpPr>
        <p:grpSp>
          <p:nvGrpSpPr>
            <p:cNvPr id="17" name="组合 16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18" name="流程图: 联系 17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174836" y="96553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139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6311641" y="3646650"/>
            <a:ext cx="3620886" cy="1712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/>
          <p:cNvSpPr/>
          <p:nvPr/>
        </p:nvSpPr>
        <p:spPr>
          <a:xfrm>
            <a:off x="10042180" y="2554243"/>
            <a:ext cx="1958109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最终结果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99850" y="2399996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2770909" y="4981998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2770909" y="6038289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658770" y="5537979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9218359" y="4529492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9218359" y="5306349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686604" y="4212255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654367" y="5306349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1732959" y="1436966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310022" y="1917260"/>
                <a:ext cx="1348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400" dirty="0" smtClean="0"/>
                  <a:t>组合候选对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22" y="1917260"/>
                <a:ext cx="1348158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16523" y="2133600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19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2770909" y="0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2100" y="2570133"/>
            <a:ext cx="1503527" cy="2596250"/>
            <a:chOff x="368490" y="1429840"/>
            <a:chExt cx="1503527" cy="2596250"/>
          </a:xfrm>
        </p:grpSpPr>
        <p:grpSp>
          <p:nvGrpSpPr>
            <p:cNvPr id="17" name="组合 16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18" name="流程图: 联系 17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174836" y="96553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6311641" y="3646650"/>
            <a:ext cx="3620886" cy="1712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/>
          <p:cNvSpPr/>
          <p:nvPr/>
        </p:nvSpPr>
        <p:spPr>
          <a:xfrm>
            <a:off x="10042180" y="2554243"/>
            <a:ext cx="1958109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最终结果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99850" y="2399996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2770909" y="4981998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2770909" y="6038289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658770" y="5537979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9218359" y="4529492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9218359" y="5306349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686604" y="4212255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654367" y="5306349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1732959" y="1436966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6508628" y="96553"/>
            <a:ext cx="3246" cy="2037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07174" y="1963953"/>
            <a:ext cx="13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线性随机抽取</a:t>
            </a:r>
            <a:endParaRPr lang="zh-CN" altLang="en-US" sz="1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316523" y="2133600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57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2770909" y="9236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2100" y="2570133"/>
            <a:ext cx="1503527" cy="2596250"/>
            <a:chOff x="368490" y="1429840"/>
            <a:chExt cx="1503527" cy="2596250"/>
          </a:xfrm>
        </p:grpSpPr>
        <p:grpSp>
          <p:nvGrpSpPr>
            <p:cNvPr id="17" name="组合 16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18" name="流程图: 联系 17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174836" y="96553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8411837" y="3543101"/>
            <a:ext cx="1520690" cy="2747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/>
          <p:cNvSpPr/>
          <p:nvPr/>
        </p:nvSpPr>
        <p:spPr>
          <a:xfrm>
            <a:off x="10042180" y="2554243"/>
            <a:ext cx="1958109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最终结果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99850" y="2399996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2770909" y="4981998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2770909" y="6038289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658770" y="5537979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9218359" y="4529492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9218359" y="5306349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686604" y="4212255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1654367" y="5306349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1732959" y="1436966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6508628" y="96553"/>
            <a:ext cx="3246" cy="2037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1884219" y="3953164"/>
            <a:ext cx="4776682" cy="664008"/>
          </a:xfrm>
          <a:custGeom>
            <a:avLst/>
            <a:gdLst>
              <a:gd name="connsiteX0" fmla="*/ 0 w 4776682"/>
              <a:gd name="connsiteY0" fmla="*/ 0 h 664008"/>
              <a:gd name="connsiteX1" fmla="*/ 3158836 w 4776682"/>
              <a:gd name="connsiteY1" fmla="*/ 618837 h 664008"/>
              <a:gd name="connsiteX2" fmla="*/ 4701309 w 4776682"/>
              <a:gd name="connsiteY2" fmla="*/ 572655 h 664008"/>
              <a:gd name="connsiteX3" fmla="*/ 4396509 w 4776682"/>
              <a:gd name="connsiteY3" fmla="*/ 221673 h 6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682" h="664008">
                <a:moveTo>
                  <a:pt x="0" y="0"/>
                </a:moveTo>
                <a:cubicBezTo>
                  <a:pt x="1187642" y="261697"/>
                  <a:pt x="2375285" y="523395"/>
                  <a:pt x="3158836" y="618837"/>
                </a:cubicBezTo>
                <a:cubicBezTo>
                  <a:pt x="3942388" y="714280"/>
                  <a:pt x="4495030" y="638849"/>
                  <a:pt x="4701309" y="572655"/>
                </a:cubicBezTo>
                <a:cubicBezTo>
                  <a:pt x="4907588" y="506461"/>
                  <a:pt x="4652048" y="364067"/>
                  <a:pt x="4396509" y="22167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902691" y="3628736"/>
            <a:ext cx="3207560" cy="254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 rot="275394">
            <a:off x="2808770" y="3389979"/>
            <a:ext cx="16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Shuffle join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 rot="724985">
            <a:off x="3088407" y="3995637"/>
            <a:ext cx="16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Shuffle join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327488" y="2997391"/>
            <a:ext cx="904185" cy="977415"/>
            <a:chOff x="6597813" y="3071279"/>
            <a:chExt cx="904185" cy="977415"/>
          </a:xfrm>
        </p:grpSpPr>
        <p:sp>
          <p:nvSpPr>
            <p:cNvPr id="73" name="文本框 72"/>
            <p:cNvSpPr txBox="1"/>
            <p:nvPr/>
          </p:nvSpPr>
          <p:spPr>
            <a:xfrm>
              <a:off x="6599095" y="3071279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id1,id2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599095" y="3265797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id1,id4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599095" y="3461173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id2,id5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599095" y="3654043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597813" y="3851119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id_N,id34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80" name="直接箭头连接符 79"/>
          <p:cNvCxnSpPr/>
          <p:nvPr/>
        </p:nvCxnSpPr>
        <p:spPr>
          <a:xfrm flipV="1">
            <a:off x="6350774" y="3625435"/>
            <a:ext cx="82925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277644" y="3297514"/>
            <a:ext cx="93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Top K</a:t>
            </a:r>
            <a:r>
              <a:rPr lang="zh-CN" altLang="en-US" sz="1400" dirty="0" smtClean="0"/>
              <a:t>过滤</a:t>
            </a:r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307174" y="1963953"/>
            <a:ext cx="13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线性随机抽取</a:t>
            </a:r>
            <a:endParaRPr lang="zh-CN" alt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16523" y="2133600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68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464</Words>
  <Application>Microsoft Office PowerPoint</Application>
  <PresentationFormat>宽屏</PresentationFormat>
  <Paragraphs>84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Microsoft YaHei UI</vt:lpstr>
      <vt:lpstr>黑体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19</cp:revision>
  <dcterms:created xsi:type="dcterms:W3CDTF">2017-05-26T07:27:03Z</dcterms:created>
  <dcterms:modified xsi:type="dcterms:W3CDTF">2017-05-26T11:28:11Z</dcterms:modified>
</cp:coreProperties>
</file>