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16" autoAdjust="0"/>
  </p:normalViewPr>
  <p:slideViewPr>
    <p:cSldViewPr snapToGrid="0">
      <p:cViewPr varScale="1">
        <p:scale>
          <a:sx n="79" d="100"/>
          <a:sy n="79" d="100"/>
        </p:scale>
        <p:origin x="17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AF6E8-AD6B-46BC-9A57-55C7F88CDE9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B252-5E65-4AF8-90F6-A3EA653DF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0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Spark</a:t>
                </a:r>
                <a:r>
                  <a:rPr lang="zh-CN" altLang="en-US" dirty="0" smtClean="0"/>
                  <a:t>社区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版本实现原理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需要迭代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轮，每一轮逻辑如下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原始数据使用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函数，哈希到对应桶中，由于数据密度不均匀，导致不同桶中的数据量不一致（示意图中按照数据量排序，由大到小排序）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在每一个桶中，使用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组合，得到候选相似对，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函数保证在一个桶中的数据都是很接近的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将所有桶中相似对汇总到一起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迭代完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轮后，将每轮结果最后汇总，去重且过滤相差太大的数据。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Spark</a:t>
                </a:r>
                <a:r>
                  <a:rPr lang="zh-CN" altLang="en-US" dirty="0" smtClean="0"/>
                  <a:t>社区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版本实现原理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需要迭代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轮，每一轮逻辑如下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原始数据使用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函数，哈希到对应桶中，由于数据密度不均匀，导致不同桶中的数据量不一致（示意图中按照数据量排序，由大到小排序）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在每一个桶中，使用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组合，得到候选相似对，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函数保证在一个桶中的数据都是很接近的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dirty="0" smtClean="0"/>
                  <a:t>将所有桶中相似对汇总到一起</a:t>
                </a:r>
                <a:endParaRPr lang="en-US" altLang="zh-CN" dirty="0" smtClean="0"/>
              </a:p>
              <a:p>
                <a:pPr marL="228600" indent="-228600">
                  <a:buFont typeface="+mj-lt"/>
                  <a:buAutoNum type="arabicPeriod"/>
                </a:pPr>
                <a:endParaRPr lang="en-US" altLang="zh-CN" dirty="0" smtClean="0"/>
              </a:p>
              <a:p>
                <a:pPr marL="0" indent="0">
                  <a:buFont typeface="+mj-lt"/>
                  <a:buNone/>
                </a:pPr>
                <a:r>
                  <a:rPr lang="zh-CN" altLang="en-US" dirty="0" smtClean="0"/>
                  <a:t>迭代完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轮后，将每轮结果最后汇总，去重且过滤相差太大的数据。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8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由于数据密度分布不均，导致哈希桶中相似对的数量呈现指数分布。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优化思想：对于桶中数据过多的数据，使用随机抽取，而不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使用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组合，因为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组合会使数据瞬间爆炸，导致工程上无法执行完成。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这样做，精度不会有太大影响，因为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函数保证了精度；但是会牺牲召回率，因为随机抽样必然会错过一些较近的对象。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由于数据密度分布不均，导致哈希桶中相似对的数量呈现指数分布。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优化思想：对于桶中数据过多的数据，使用随机抽取，而不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使用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组合，因为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𝐶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𝑛^2</a:t>
                </a:r>
                <a:r>
                  <a:rPr lang="zh-CN" altLang="en-US" dirty="0" smtClean="0"/>
                  <a:t>组合会使数据瞬间爆炸，导致工程上无法执行完成。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这样做，精度不会有太大影响，因为</a:t>
                </a:r>
                <a:r>
                  <a:rPr lang="en-US" altLang="zh-CN" dirty="0" smtClean="0"/>
                  <a:t>LSH</a:t>
                </a:r>
                <a:r>
                  <a:rPr lang="zh-CN" altLang="en-US" dirty="0" smtClean="0"/>
                  <a:t>函数保证了精度；但是会牺牲召回率，因为随机抽样必然会错过一些较近的对象。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4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由于桶合并的中间数据仍然太多，根据实践，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千万的数据在桶合并后，每轮数据可以达到百亿数量级，但最终仅仅只用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亿相似对，非常浪费。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优化思想：提前过滤。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应用上，我们一般只用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K</a:t>
            </a:r>
            <a:r>
              <a:rPr lang="zh-CN" altLang="en-US" baseline="0" dirty="0" smtClean="0"/>
              <a:t>最近的数据，所以桶合并时，只保留当前这轮，每个数据</a:t>
            </a:r>
            <a:r>
              <a:rPr lang="en-US" altLang="zh-CN" baseline="0" dirty="0" smtClean="0"/>
              <a:t>Top K</a:t>
            </a:r>
            <a:r>
              <a:rPr lang="zh-CN" altLang="en-US" baseline="0" dirty="0" smtClean="0"/>
              <a:t>相似对。然后合并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轮的中间数据，得到每一轮最后</a:t>
            </a:r>
            <a:r>
              <a:rPr lang="en-US" altLang="zh-CN" baseline="0" dirty="0" smtClean="0"/>
              <a:t>Top K</a:t>
            </a:r>
            <a:r>
              <a:rPr lang="zh-CN" altLang="en-US" baseline="0" dirty="0" smtClean="0"/>
              <a:t>最近数据。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但是出现一个问题，提前计算距离，每轮需要额外增加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join</a:t>
            </a:r>
            <a:r>
              <a:rPr lang="zh-CN" altLang="en-US" baseline="0" dirty="0" smtClean="0"/>
              <a:t>，将中间键值对与原始数据关联。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会增加网络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通信，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极大影响整体计算效率，如果执行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轮，最后会多出</a:t>
            </a:r>
            <a:r>
              <a:rPr lang="en-US" altLang="zh-CN" baseline="0" dirty="0" smtClean="0"/>
              <a:t>2L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。虽然这样，但是利用</a:t>
            </a:r>
            <a:r>
              <a:rPr lang="en-US" altLang="zh-CN" baseline="0" dirty="0" smtClean="0"/>
              <a:t>spark</a:t>
            </a:r>
            <a:r>
              <a:rPr lang="zh-CN" altLang="en-US" baseline="0" dirty="0" smtClean="0"/>
              <a:t>的内部优化机制，使得第一个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无需大量网络通信。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虽然添加了额外的</a:t>
            </a:r>
            <a:r>
              <a:rPr lang="en-US" altLang="zh-CN" baseline="0" dirty="0" smtClean="0"/>
              <a:t>shuffle</a:t>
            </a:r>
            <a:r>
              <a:rPr lang="zh-CN" altLang="en-US" baseline="0" dirty="0" smtClean="0"/>
              <a:t>，但是中间数据得到了极大的减少。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千万的</a:t>
            </a:r>
            <a:r>
              <a:rPr lang="zh-CN" altLang="en-US" baseline="0" smtClean="0"/>
              <a:t>原始数据，过滤后每</a:t>
            </a:r>
            <a:r>
              <a:rPr lang="zh-CN" altLang="en-US" baseline="0" dirty="0" smtClean="0"/>
              <a:t>一轮中间数据只有一亿，需要处理的数据缩小到了原来的百分之一。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牺牲了时间，但是换取了大量空间。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1B252-5E65-4AF8-90F6-A3EA653DF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C313-968A-4729-8E14-EB06C733C959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FEA-8DE4-4AE7-9248-BEADE651E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4271457" y="56128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407861" y="2617025"/>
            <a:ext cx="708314" cy="2596250"/>
            <a:chOff x="368490" y="1429840"/>
            <a:chExt cx="1503527" cy="2596250"/>
          </a:xfrm>
        </p:grpSpPr>
        <p:grpSp>
          <p:nvGrpSpPr>
            <p:cNvPr id="17" name="组合 16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18" name="流程图: 联系 17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5675384" y="143445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139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7812189" y="3693542"/>
            <a:ext cx="3620886" cy="1712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/>
          <p:cNvSpPr/>
          <p:nvPr/>
        </p:nvSpPr>
        <p:spPr>
          <a:xfrm>
            <a:off x="11542729" y="2601135"/>
            <a:ext cx="606500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终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结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700398" y="2446888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4271457" y="5028890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4271457" y="6085181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159318" y="5584871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0718907" y="4576384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0718907" y="5353241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187152" y="4259147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154915" y="5353241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3233507" y="1483858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5810570" y="1964152"/>
                <a:ext cx="1348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400" dirty="0" smtClean="0"/>
                  <a:t>组合候选对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70" y="1964152"/>
                <a:ext cx="1348158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784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154916" y="2157872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78821" y="96908"/>
            <a:ext cx="331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LSH</a:t>
            </a:r>
            <a:r>
              <a:rPr lang="zh-CN" altLang="en-US" dirty="0" smtClean="0"/>
              <a:t>，速率提升</a:t>
            </a:r>
            <a:r>
              <a:rPr lang="en-US" altLang="zh-CN" dirty="0" smtClean="0"/>
              <a:t>12.4</a:t>
            </a:r>
            <a:r>
              <a:rPr lang="zh-CN" altLang="en-US" dirty="0" smtClean="0"/>
              <a:t>倍。优化思路主要为算法角度，工程角度以及两者结合。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730320" y="1051787"/>
            <a:ext cx="2537213" cy="1017560"/>
            <a:chOff x="730320" y="1051787"/>
            <a:chExt cx="2537213" cy="1017560"/>
          </a:xfrm>
        </p:grpSpPr>
        <p:sp>
          <p:nvSpPr>
            <p:cNvPr id="80" name="文本框 79"/>
            <p:cNvSpPr txBox="1"/>
            <p:nvPr/>
          </p:nvSpPr>
          <p:spPr>
            <a:xfrm>
              <a:off x="2367523" y="1556358"/>
              <a:ext cx="900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20%</a:t>
              </a:r>
              <a:endParaRPr lang="zh-CN" altLang="en-US" sz="1400" b="1" dirty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30320" y="1051787"/>
              <a:ext cx="2133046" cy="1017560"/>
              <a:chOff x="363415" y="1016930"/>
              <a:chExt cx="2133046" cy="1017560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63415" y="1322096"/>
                <a:ext cx="2129730" cy="712394"/>
                <a:chOff x="175847" y="1251758"/>
                <a:chExt cx="2129730" cy="712394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175847" y="1254369"/>
                  <a:ext cx="1641231" cy="7097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664346" y="1251758"/>
                  <a:ext cx="1641231" cy="7097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文本框 91"/>
              <p:cNvSpPr txBox="1"/>
              <p:nvPr/>
            </p:nvSpPr>
            <p:spPr>
              <a:xfrm>
                <a:off x="564954" y="101693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算法</a:t>
                </a:r>
                <a:endParaRPr lang="zh-CN" altLang="en-US" sz="1400" b="1" dirty="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596451" y="102884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工程</a:t>
                </a:r>
                <a:endParaRPr lang="zh-CN" altLang="en-US" sz="1400" b="1" dirty="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365223" y="1523098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30%</a:t>
                </a:r>
                <a:endParaRPr lang="zh-CN" altLang="en-US" sz="1400" b="1" dirty="0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206951" y="1520362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50%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19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4259735" y="58615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5663662" y="155168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7800467" y="3705265"/>
            <a:ext cx="3620886" cy="1712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88676" y="2458611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4259735" y="5040613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4259735" y="6096904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147596" y="5596594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0707185" y="4588107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0707185" y="5364964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175430" y="4270870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143193" y="5364964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3221785" y="1495581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7997454" y="155168"/>
            <a:ext cx="3246" cy="2037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796000" y="2022568"/>
            <a:ext cx="13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线性随机抽取</a:t>
            </a:r>
            <a:endParaRPr lang="zh-CN" altLang="en-US" sz="1400" dirty="0"/>
          </a:p>
        </p:txBody>
      </p:sp>
      <p:grpSp>
        <p:nvGrpSpPr>
          <p:cNvPr id="65" name="组合 64"/>
          <p:cNvGrpSpPr/>
          <p:nvPr/>
        </p:nvGrpSpPr>
        <p:grpSpPr>
          <a:xfrm>
            <a:off x="2396139" y="2628748"/>
            <a:ext cx="708314" cy="2596250"/>
            <a:chOff x="368490" y="1429840"/>
            <a:chExt cx="1503527" cy="2596250"/>
          </a:xfrm>
        </p:grpSpPr>
        <p:grpSp>
          <p:nvGrpSpPr>
            <p:cNvPr id="67" name="组合 66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69" name="流程图: 联系 68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联系 70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5" name="文本框 94"/>
          <p:cNvSpPr txBox="1"/>
          <p:nvPr/>
        </p:nvSpPr>
        <p:spPr>
          <a:xfrm>
            <a:off x="2143194" y="2169595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97" name="流程图: 过程 96"/>
          <p:cNvSpPr/>
          <p:nvPr/>
        </p:nvSpPr>
        <p:spPr>
          <a:xfrm>
            <a:off x="11531007" y="2612858"/>
            <a:ext cx="606500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终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结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8821" y="96908"/>
            <a:ext cx="331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LSH</a:t>
            </a:r>
            <a:r>
              <a:rPr lang="zh-CN" altLang="en-US" dirty="0" smtClean="0"/>
              <a:t>，速率提升</a:t>
            </a:r>
            <a:r>
              <a:rPr lang="en-US" altLang="zh-CN" dirty="0" smtClean="0"/>
              <a:t>12.4</a:t>
            </a:r>
            <a:r>
              <a:rPr lang="zh-CN" altLang="en-US" dirty="0" smtClean="0"/>
              <a:t>倍。优化思路主要为算法角度，工程角度以及两者结合。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30320" y="1051787"/>
            <a:ext cx="2537213" cy="1017560"/>
            <a:chOff x="730320" y="1051787"/>
            <a:chExt cx="2537213" cy="1017560"/>
          </a:xfrm>
        </p:grpSpPr>
        <p:sp>
          <p:nvSpPr>
            <p:cNvPr id="100" name="文本框 99"/>
            <p:cNvSpPr txBox="1"/>
            <p:nvPr/>
          </p:nvSpPr>
          <p:spPr>
            <a:xfrm>
              <a:off x="2367523" y="1556358"/>
              <a:ext cx="900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20%</a:t>
              </a:r>
              <a:endParaRPr lang="zh-CN" altLang="en-US" sz="1400" b="1" dirty="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730320" y="1051787"/>
              <a:ext cx="2133046" cy="1017560"/>
              <a:chOff x="363415" y="1016930"/>
              <a:chExt cx="2133046" cy="1017560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63415" y="1322096"/>
                <a:ext cx="2129730" cy="712394"/>
                <a:chOff x="175847" y="1251758"/>
                <a:chExt cx="2129730" cy="712394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175847" y="1254369"/>
                  <a:ext cx="1641231" cy="7097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664346" y="1251758"/>
                  <a:ext cx="1641231" cy="7097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564954" y="101693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算法</a:t>
                </a:r>
                <a:endParaRPr lang="zh-CN" altLang="en-US" sz="1400" b="1" dirty="0"/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596451" y="102884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工程</a:t>
                </a:r>
                <a:endParaRPr lang="zh-CN" altLang="en-US" sz="1400" b="1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65223" y="1523098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30%</a:t>
                </a:r>
                <a:endParaRPr lang="zh-CN" altLang="en-US" sz="1400" b="1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206951" y="1520362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50%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7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流程图: 过程 84"/>
          <p:cNvSpPr/>
          <p:nvPr/>
        </p:nvSpPr>
        <p:spPr>
          <a:xfrm>
            <a:off x="4259731" y="56128"/>
            <a:ext cx="6382327" cy="4775824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5663658" y="143445"/>
            <a:ext cx="4674077" cy="4235302"/>
            <a:chOff x="4189862" y="696919"/>
            <a:chExt cx="4659051" cy="5278090"/>
          </a:xfrm>
        </p:grpSpPr>
        <p:grpSp>
          <p:nvGrpSpPr>
            <p:cNvPr id="48" name="组合 47"/>
            <p:cNvGrpSpPr/>
            <p:nvPr/>
          </p:nvGrpSpPr>
          <p:grpSpPr>
            <a:xfrm>
              <a:off x="4189862" y="696919"/>
              <a:ext cx="4659051" cy="2081290"/>
              <a:chOff x="4039737" y="810460"/>
              <a:chExt cx="6255839" cy="27477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039737" y="810460"/>
                <a:ext cx="360000" cy="27477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75722" y="2254154"/>
                <a:ext cx="359996" cy="1304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11707" y="2798317"/>
                <a:ext cx="360000" cy="7598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647692" y="3130239"/>
                <a:ext cx="360000" cy="4279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183677" y="3257282"/>
                <a:ext cx="360000" cy="3009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719662" y="3407400"/>
                <a:ext cx="360000" cy="150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25564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9163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2761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863602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399587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935576" y="3512495"/>
                <a:ext cx="360000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558353" y="818865"/>
                <a:ext cx="5691116" cy="2579427"/>
              </a:xfrm>
              <a:custGeom>
                <a:avLst/>
                <a:gdLst>
                  <a:gd name="connsiteX0" fmla="*/ 0 w 5691116"/>
                  <a:gd name="connsiteY0" fmla="*/ 0 h 2579427"/>
                  <a:gd name="connsiteX1" fmla="*/ 464024 w 5691116"/>
                  <a:gd name="connsiteY1" fmla="*/ 1433015 h 2579427"/>
                  <a:gd name="connsiteX2" fmla="*/ 1160060 w 5691116"/>
                  <a:gd name="connsiteY2" fmla="*/ 2006221 h 2579427"/>
                  <a:gd name="connsiteX3" fmla="*/ 2129051 w 5691116"/>
                  <a:gd name="connsiteY3" fmla="*/ 2347415 h 2579427"/>
                  <a:gd name="connsiteX4" fmla="*/ 5691116 w 5691116"/>
                  <a:gd name="connsiteY4" fmla="*/ 2579427 h 257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1116" h="2579427">
                    <a:moveTo>
                      <a:pt x="0" y="0"/>
                    </a:moveTo>
                    <a:cubicBezTo>
                      <a:pt x="135340" y="549322"/>
                      <a:pt x="270681" y="1098645"/>
                      <a:pt x="464024" y="1433015"/>
                    </a:cubicBezTo>
                    <a:cubicBezTo>
                      <a:pt x="657367" y="1767385"/>
                      <a:pt x="882556" y="1853821"/>
                      <a:pt x="1160060" y="2006221"/>
                    </a:cubicBezTo>
                    <a:cubicBezTo>
                      <a:pt x="1437564" y="2158621"/>
                      <a:pt x="1373875" y="2251881"/>
                      <a:pt x="2129051" y="2347415"/>
                    </a:cubicBezTo>
                    <a:cubicBezTo>
                      <a:pt x="2884227" y="2442949"/>
                      <a:pt x="4287671" y="2511188"/>
                      <a:pt x="5691116" y="2579427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250784" y="3765288"/>
              <a:ext cx="900000" cy="2209721"/>
              <a:chOff x="5250784" y="3765288"/>
              <a:chExt cx="900000" cy="22097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5250784" y="37652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id1,id2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0784" y="400593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id1,id13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250784" y="424941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id1,id4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250784" y="4504402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id2,id5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0784" y="4745833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id2,id6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50784" y="4997987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250784" y="524182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id_N,id11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784" y="548530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50784" y="5728788"/>
                <a:ext cx="90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id_N,id34</a:t>
                </a:r>
                <a:r>
                  <a:rPr lang="en-US" altLang="zh-CN" sz="10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64" name="曲线连接符 63"/>
            <p:cNvCxnSpPr/>
            <p:nvPr/>
          </p:nvCxnSpPr>
          <p:spPr>
            <a:xfrm rot="16200000" flipH="1">
              <a:off x="4202355" y="2870829"/>
              <a:ext cx="1023732" cy="965353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/>
            <p:nvPr/>
          </p:nvCxnSpPr>
          <p:spPr>
            <a:xfrm rot="5400000">
              <a:off x="5378809" y="3125775"/>
              <a:ext cx="863791" cy="21983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/>
            <p:nvPr/>
          </p:nvCxnSpPr>
          <p:spPr>
            <a:xfrm rot="10800000" flipV="1">
              <a:off x="6185744" y="2803799"/>
              <a:ext cx="1336443" cy="1207710"/>
            </a:xfrm>
            <a:prstGeom prst="curvedConnector3">
              <a:avLst>
                <a:gd name="adj1" fmla="val -4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箭头连接符 81"/>
          <p:cNvCxnSpPr/>
          <p:nvPr/>
        </p:nvCxnSpPr>
        <p:spPr>
          <a:xfrm>
            <a:off x="9900659" y="3589993"/>
            <a:ext cx="1520690" cy="2747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88672" y="2446888"/>
            <a:ext cx="424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第一轮</a:t>
            </a:r>
            <a:endParaRPr lang="zh-CN" altLang="en-US" b="1" dirty="0"/>
          </a:p>
        </p:txBody>
      </p:sp>
      <p:sp>
        <p:nvSpPr>
          <p:cNvPr id="86" name="流程图: 过程 85"/>
          <p:cNvSpPr/>
          <p:nvPr/>
        </p:nvSpPr>
        <p:spPr>
          <a:xfrm>
            <a:off x="4259731" y="5028890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第二轮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流程图: 过程 86"/>
          <p:cNvSpPr/>
          <p:nvPr/>
        </p:nvSpPr>
        <p:spPr>
          <a:xfrm>
            <a:off x="4259731" y="6085181"/>
            <a:ext cx="6382327" cy="494755"/>
          </a:xfrm>
          <a:prstGeom prst="flowChartProcess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</a:rPr>
              <a:t>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147592" y="5584871"/>
            <a:ext cx="112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0707181" y="4576384"/>
            <a:ext cx="714168" cy="674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0707181" y="5353241"/>
            <a:ext cx="1065057" cy="9483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175426" y="4259147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143189" y="5353241"/>
            <a:ext cx="964699" cy="1017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3221781" y="1483858"/>
            <a:ext cx="2348665" cy="1576143"/>
            <a:chOff x="1732959" y="1436966"/>
            <a:chExt cx="2348665" cy="1576143"/>
          </a:xfrm>
        </p:grpSpPr>
        <p:cxnSp>
          <p:nvCxnSpPr>
            <p:cNvPr id="96" name="直接箭头连接符 95"/>
            <p:cNvCxnSpPr/>
            <p:nvPr/>
          </p:nvCxnSpPr>
          <p:spPr>
            <a:xfrm flipV="1">
              <a:off x="1732959" y="1436966"/>
              <a:ext cx="2348665" cy="1576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 rot="19482788">
              <a:off x="2138367" y="2020585"/>
              <a:ext cx="82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LSH</a:t>
              </a:r>
              <a:endParaRPr lang="zh-CN" altLang="en-US" dirty="0"/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7997450" y="143445"/>
            <a:ext cx="3246" cy="20371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3373041" y="4000056"/>
            <a:ext cx="4776682" cy="664008"/>
          </a:xfrm>
          <a:custGeom>
            <a:avLst/>
            <a:gdLst>
              <a:gd name="connsiteX0" fmla="*/ 0 w 4776682"/>
              <a:gd name="connsiteY0" fmla="*/ 0 h 664008"/>
              <a:gd name="connsiteX1" fmla="*/ 3158836 w 4776682"/>
              <a:gd name="connsiteY1" fmla="*/ 618837 h 664008"/>
              <a:gd name="connsiteX2" fmla="*/ 4701309 w 4776682"/>
              <a:gd name="connsiteY2" fmla="*/ 572655 h 664008"/>
              <a:gd name="connsiteX3" fmla="*/ 4396509 w 4776682"/>
              <a:gd name="connsiteY3" fmla="*/ 221673 h 6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682" h="664008">
                <a:moveTo>
                  <a:pt x="0" y="0"/>
                </a:moveTo>
                <a:cubicBezTo>
                  <a:pt x="1187642" y="261697"/>
                  <a:pt x="2375285" y="523395"/>
                  <a:pt x="3158836" y="618837"/>
                </a:cubicBezTo>
                <a:cubicBezTo>
                  <a:pt x="3942388" y="714280"/>
                  <a:pt x="4495030" y="638849"/>
                  <a:pt x="4701309" y="572655"/>
                </a:cubicBezTo>
                <a:cubicBezTo>
                  <a:pt x="4907588" y="506461"/>
                  <a:pt x="4652048" y="364067"/>
                  <a:pt x="4396509" y="22167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91513" y="3675628"/>
            <a:ext cx="3207560" cy="2543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 rot="275394">
            <a:off x="4297592" y="3436871"/>
            <a:ext cx="16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Shuffle join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 rot="724985">
            <a:off x="4577229" y="4042529"/>
            <a:ext cx="16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Shuffle join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8816310" y="3044283"/>
            <a:ext cx="904185" cy="977415"/>
            <a:chOff x="6597813" y="3071279"/>
            <a:chExt cx="904185" cy="977415"/>
          </a:xfrm>
        </p:grpSpPr>
        <p:sp>
          <p:nvSpPr>
            <p:cNvPr id="73" name="文本框 72"/>
            <p:cNvSpPr txBox="1"/>
            <p:nvPr/>
          </p:nvSpPr>
          <p:spPr>
            <a:xfrm>
              <a:off x="6599095" y="3071279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id1,id2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599095" y="3265797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id1,id4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599095" y="3461173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id2,id5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599095" y="3654043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597813" y="3851119"/>
              <a:ext cx="902903" cy="197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1000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id_N,id34</a:t>
              </a:r>
              <a:r>
                <a:rPr lang="en-US" altLang="zh-CN" sz="1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80" name="直接箭头连接符 79"/>
          <p:cNvCxnSpPr/>
          <p:nvPr/>
        </p:nvCxnSpPr>
        <p:spPr>
          <a:xfrm flipV="1">
            <a:off x="7839596" y="3672327"/>
            <a:ext cx="82925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766466" y="3344406"/>
            <a:ext cx="93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Top K</a:t>
            </a:r>
            <a:r>
              <a:rPr lang="zh-CN" altLang="en-US" sz="1400" dirty="0" smtClean="0"/>
              <a:t>过滤</a:t>
            </a:r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5795996" y="2010845"/>
            <a:ext cx="13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线性随机抽取</a:t>
            </a:r>
            <a:endParaRPr lang="zh-CN" altLang="en-US" sz="1400" dirty="0"/>
          </a:p>
        </p:txBody>
      </p:sp>
      <p:sp>
        <p:nvSpPr>
          <p:cNvPr id="93" name="流程图: 过程 92"/>
          <p:cNvSpPr/>
          <p:nvPr/>
        </p:nvSpPr>
        <p:spPr>
          <a:xfrm>
            <a:off x="11531003" y="2601135"/>
            <a:ext cx="606500" cy="26577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终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结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2396135" y="2617025"/>
            <a:ext cx="708314" cy="2596250"/>
            <a:chOff x="368490" y="1429840"/>
            <a:chExt cx="1503527" cy="2596250"/>
          </a:xfrm>
        </p:grpSpPr>
        <p:grpSp>
          <p:nvGrpSpPr>
            <p:cNvPr id="95" name="组合 94"/>
            <p:cNvGrpSpPr/>
            <p:nvPr/>
          </p:nvGrpSpPr>
          <p:grpSpPr>
            <a:xfrm>
              <a:off x="368490" y="1429840"/>
              <a:ext cx="1503527" cy="2596250"/>
              <a:chOff x="368490" y="1429840"/>
              <a:chExt cx="1503527" cy="2596250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68490" y="1429840"/>
                <a:ext cx="1501253" cy="259625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382137" y="192660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368490" y="159906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368490" y="176283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368490" y="2090381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382137" y="2254154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84411" y="3552972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84411" y="3225426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84411" y="3389199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384411" y="3716745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384411" y="3880518"/>
                <a:ext cx="14876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>
              <a:off x="1050877" y="2417927"/>
              <a:ext cx="143302" cy="582652"/>
              <a:chOff x="1050877" y="2429301"/>
              <a:chExt cx="143302" cy="582652"/>
            </a:xfrm>
          </p:grpSpPr>
          <p:sp>
            <p:nvSpPr>
              <p:cNvPr id="99" name="流程图: 联系 98"/>
              <p:cNvSpPr/>
              <p:nvPr/>
            </p:nvSpPr>
            <p:spPr>
              <a:xfrm>
                <a:off x="1050877" y="2429301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联系 99"/>
              <p:cNvSpPr/>
              <p:nvPr/>
            </p:nvSpPr>
            <p:spPr>
              <a:xfrm>
                <a:off x="1057701" y="265011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联系 100"/>
              <p:cNvSpPr/>
              <p:nvPr/>
            </p:nvSpPr>
            <p:spPr>
              <a:xfrm>
                <a:off x="1057701" y="2870920"/>
                <a:ext cx="136478" cy="141033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6" name="文本框 115"/>
          <p:cNvSpPr txBox="1"/>
          <p:nvPr/>
        </p:nvSpPr>
        <p:spPr>
          <a:xfrm>
            <a:off x="2143190" y="2157872"/>
            <a:ext cx="12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原始数据</a:t>
            </a:r>
            <a:endParaRPr lang="zh-CN" altLang="en-US" b="1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78821" y="96908"/>
            <a:ext cx="331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社区</a:t>
            </a:r>
            <a:r>
              <a:rPr lang="en-US" altLang="zh-CN" dirty="0" smtClean="0"/>
              <a:t>LSH</a:t>
            </a:r>
            <a:r>
              <a:rPr lang="zh-CN" altLang="en-US" dirty="0" smtClean="0"/>
              <a:t>，速率提升</a:t>
            </a:r>
            <a:r>
              <a:rPr lang="en-US" altLang="zh-CN" dirty="0" smtClean="0"/>
              <a:t>12.4</a:t>
            </a:r>
            <a:r>
              <a:rPr lang="zh-CN" altLang="en-US" dirty="0" smtClean="0"/>
              <a:t>倍。优化思路主要为算法角度，工程角度以及两者结合。</a:t>
            </a:r>
            <a:endParaRPr lang="zh-CN" altLang="en-US" dirty="0"/>
          </a:p>
        </p:txBody>
      </p:sp>
      <p:grpSp>
        <p:nvGrpSpPr>
          <p:cNvPr id="137" name="组合 136"/>
          <p:cNvGrpSpPr/>
          <p:nvPr/>
        </p:nvGrpSpPr>
        <p:grpSpPr>
          <a:xfrm>
            <a:off x="730320" y="1051787"/>
            <a:ext cx="2537213" cy="1017560"/>
            <a:chOff x="730320" y="1051787"/>
            <a:chExt cx="2537213" cy="1017560"/>
          </a:xfrm>
        </p:grpSpPr>
        <p:sp>
          <p:nvSpPr>
            <p:cNvPr id="138" name="文本框 137"/>
            <p:cNvSpPr txBox="1"/>
            <p:nvPr/>
          </p:nvSpPr>
          <p:spPr>
            <a:xfrm>
              <a:off x="2367523" y="1556358"/>
              <a:ext cx="900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20%</a:t>
              </a:r>
              <a:endParaRPr lang="zh-CN" altLang="en-US" sz="1400" b="1" dirty="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730320" y="1051787"/>
              <a:ext cx="2133046" cy="1017560"/>
              <a:chOff x="363415" y="1016930"/>
              <a:chExt cx="2133046" cy="1017560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363415" y="1322096"/>
                <a:ext cx="2129730" cy="712394"/>
                <a:chOff x="175847" y="1251758"/>
                <a:chExt cx="2129730" cy="712394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175847" y="1254369"/>
                  <a:ext cx="1641231" cy="7097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664346" y="1251758"/>
                  <a:ext cx="1641231" cy="7097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文本框 140"/>
              <p:cNvSpPr txBox="1"/>
              <p:nvPr/>
            </p:nvSpPr>
            <p:spPr>
              <a:xfrm>
                <a:off x="564954" y="101693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算法</a:t>
                </a:r>
                <a:endParaRPr lang="zh-CN" altLang="en-US" sz="1400" b="1" dirty="0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596451" y="1028840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工程</a:t>
                </a:r>
                <a:endParaRPr lang="zh-CN" altLang="en-US" sz="1400" b="1" dirty="0"/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365223" y="1523098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30%</a:t>
                </a:r>
                <a:endParaRPr lang="zh-CN" altLang="en-US" sz="1400" b="1" dirty="0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206951" y="1520362"/>
                <a:ext cx="900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/>
                  <a:t>50%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8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563</Words>
  <Application>Microsoft Office PowerPoint</Application>
  <PresentationFormat>宽屏</PresentationFormat>
  <Paragraphs>111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Microsoft YaHei UI</vt:lpstr>
      <vt:lpstr>黑体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26</cp:revision>
  <dcterms:created xsi:type="dcterms:W3CDTF">2017-05-26T07:27:03Z</dcterms:created>
  <dcterms:modified xsi:type="dcterms:W3CDTF">2017-05-27T07:00:04Z</dcterms:modified>
</cp:coreProperties>
</file>