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tif" ContentType="image/tiff"/>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196"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197"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198"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199" name="PlaceHolder 5"/>
          <p:cNvSpPr>
            <a:spLocks noGrp="1"/>
          </p:cNvSpPr>
          <p:nvPr>
            <p:ph type="sldNum"/>
          </p:nvPr>
        </p:nvSpPr>
        <p:spPr>
          <a:xfrm>
            <a:off x="4278960" y="10157400"/>
            <a:ext cx="3280680" cy="534240"/>
          </a:xfrm>
          <a:prstGeom prst="rect">
            <a:avLst/>
          </a:prstGeom>
        </p:spPr>
        <p:txBody>
          <a:bodyPr lIns="0" rIns="0" tIns="0" bIns="0" anchor="b"/>
          <a:p>
            <a:pPr algn="r"/>
            <a:fld id="{3339589B-B604-44F5-85CF-F8B09D060B17}"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1. Better user experience- reduce processes, user friendly mobile website</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2. Mobile use- Again easier user experience </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3.</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4. Security- We had to improve the security from a google form storing potentially sensitive information and did so using a password protected database</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5. Unique identity for each volunteer- achieved using a QR code assigned to each spolunteer armband</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6.Track where everyone is anytime- the QR code generates a unique spolunteer number for each spolunteer which is stored in the database. Managers can filter the database throughout the day to view the availability of spolunteers which is updated throughout the day using their QR code armband</a:t>
            </a:r>
            <a:endParaRPr b="0" lang="en-GB" sz="2000" spc="-1" strike="noStrike">
              <a:solidFill>
                <a:srgbClr val="000000"/>
              </a:solidFill>
              <a:uFill>
                <a:solidFill>
                  <a:srgbClr val="ffffff"/>
                </a:solidFill>
              </a:uFill>
              <a:latin typeface="Arial"/>
            </a:endParaRPr>
          </a:p>
        </p:txBody>
      </p:sp>
      <p:sp>
        <p:nvSpPr>
          <p:cNvPr id="245" name="TextShape 2"/>
          <p:cNvSpPr txBox="1"/>
          <p:nvPr/>
        </p:nvSpPr>
        <p:spPr>
          <a:xfrm>
            <a:off x="3884760" y="8685360"/>
            <a:ext cx="2971440" cy="458280"/>
          </a:xfrm>
          <a:prstGeom prst="rect">
            <a:avLst/>
          </a:prstGeom>
          <a:noFill/>
          <a:ln>
            <a:noFill/>
          </a:ln>
        </p:spPr>
        <p:txBody>
          <a:bodyPr anchor="b"/>
          <a:p>
            <a:pPr algn="r">
              <a:lnSpc>
                <a:spcPct val="100000"/>
              </a:lnSpc>
            </a:pPr>
            <a:fld id="{CD74FA58-1616-4874-AF09-4BEC37D27BF3}"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1. Spolunteers sign up to volunteer via a mobile friendly web application. On arrival they can be identified by their email address and assigned a unique spolunteer number by a unique QR code. The spolunteer number is stored in the database and is used to track the availibility of spolunteers throughout the day.</a:t>
            </a:r>
            <a:endParaRPr b="0" lang="en-GB" sz="2000" spc="-1" strike="noStrike">
              <a:solidFill>
                <a:srgbClr val="000000"/>
              </a:solidFill>
              <a:uFill>
                <a:solidFill>
                  <a:srgbClr val="ffffff"/>
                </a:solidFill>
              </a:uFill>
              <a:latin typeface="Arial"/>
            </a:endParaRPr>
          </a:p>
        </p:txBody>
      </p:sp>
      <p:sp>
        <p:nvSpPr>
          <p:cNvPr id="247" name="TextShape 2"/>
          <p:cNvSpPr txBox="1"/>
          <p:nvPr/>
        </p:nvSpPr>
        <p:spPr>
          <a:xfrm>
            <a:off x="3884760" y="8685360"/>
            <a:ext cx="2971440" cy="458280"/>
          </a:xfrm>
          <a:prstGeom prst="rect">
            <a:avLst/>
          </a:prstGeom>
          <a:noFill/>
          <a:ln>
            <a:noFill/>
          </a:ln>
        </p:spPr>
        <p:txBody>
          <a:bodyPr anchor="b"/>
          <a:p>
            <a:pPr algn="r">
              <a:lnSpc>
                <a:spcPct val="100000"/>
              </a:lnSpc>
            </a:pPr>
            <a:fld id="{3EF0B9CC-6E00-4A14-B746-8D02D8536235}"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For each point say why that technology was used- how did it improve efficiency?</a:t>
            </a:r>
            <a:endParaRPr b="0" lang="en-GB" sz="2000" spc="-1" strike="noStrike">
              <a:solidFill>
                <a:srgbClr val="000000"/>
              </a:solidFill>
              <a:uFill>
                <a:solidFill>
                  <a:srgbClr val="ffffff"/>
                </a:solidFill>
              </a:uFill>
              <a:latin typeface="Arial"/>
            </a:endParaRPr>
          </a:p>
        </p:txBody>
      </p:sp>
      <p:sp>
        <p:nvSpPr>
          <p:cNvPr id="249" name="TextShape 2"/>
          <p:cNvSpPr txBox="1"/>
          <p:nvPr/>
        </p:nvSpPr>
        <p:spPr>
          <a:xfrm>
            <a:off x="3884760" y="8685360"/>
            <a:ext cx="2971440" cy="458280"/>
          </a:xfrm>
          <a:prstGeom prst="rect">
            <a:avLst/>
          </a:prstGeom>
          <a:noFill/>
          <a:ln>
            <a:noFill/>
          </a:ln>
        </p:spPr>
        <p:txBody>
          <a:bodyPr anchor="b"/>
          <a:p>
            <a:pPr algn="r">
              <a:lnSpc>
                <a:spcPct val="100000"/>
              </a:lnSpc>
            </a:pPr>
            <a:fld id="{2E0236F5-F0FA-41E8-B5A1-505D4B24EA2D}"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7"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8"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0"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1"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2"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3"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5"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6"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37" name="" descr=""/>
          <p:cNvPicPr/>
          <p:nvPr/>
        </p:nvPicPr>
        <p:blipFill>
          <a:blip r:embed="rId2"/>
          <a:stretch/>
        </p:blipFill>
        <p:spPr>
          <a:xfrm>
            <a:off x="4152240" y="2638080"/>
            <a:ext cx="3887280" cy="3101760"/>
          </a:xfrm>
          <a:prstGeom prst="rect">
            <a:avLst/>
          </a:prstGeom>
          <a:ln>
            <a:noFill/>
          </a:ln>
        </p:spPr>
      </p:pic>
      <p:pic>
        <p:nvPicPr>
          <p:cNvPr id="38" name="" descr=""/>
          <p:cNvPicPr/>
          <p:nvPr/>
        </p:nvPicPr>
        <p:blipFill>
          <a:blip r:embed="rId3"/>
          <a:stretch/>
        </p:blipFill>
        <p:spPr>
          <a:xfrm>
            <a:off x="4152240" y="2638080"/>
            <a:ext cx="3887280" cy="3101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5"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7"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9"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0"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4"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5"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6"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8"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9"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0"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2"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3"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4"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6"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7"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9"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1"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2"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4"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5"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76" name="" descr=""/>
          <p:cNvPicPr/>
          <p:nvPr/>
        </p:nvPicPr>
        <p:blipFill>
          <a:blip r:embed="rId2"/>
          <a:stretch/>
        </p:blipFill>
        <p:spPr>
          <a:xfrm>
            <a:off x="4152240" y="2638080"/>
            <a:ext cx="3887280" cy="3101760"/>
          </a:xfrm>
          <a:prstGeom prst="rect">
            <a:avLst/>
          </a:prstGeom>
          <a:ln>
            <a:noFill/>
          </a:ln>
        </p:spPr>
      </p:pic>
      <p:pic>
        <p:nvPicPr>
          <p:cNvPr id="77" name="" descr=""/>
          <p:cNvPicPr/>
          <p:nvPr/>
        </p:nvPicPr>
        <p:blipFill>
          <a:blip r:embed="rId3"/>
          <a:stretch/>
        </p:blipFill>
        <p:spPr>
          <a:xfrm>
            <a:off x="4152240" y="2638080"/>
            <a:ext cx="3887280" cy="31017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4"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6"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8"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89"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3"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4"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5"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7"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8"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9"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1"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2"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3"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5"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6"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8"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9"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0"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1"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13"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4"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15" name="" descr=""/>
          <p:cNvPicPr/>
          <p:nvPr/>
        </p:nvPicPr>
        <p:blipFill>
          <a:blip r:embed="rId2"/>
          <a:stretch/>
        </p:blipFill>
        <p:spPr>
          <a:xfrm>
            <a:off x="4152240" y="2638080"/>
            <a:ext cx="3887280" cy="3101760"/>
          </a:xfrm>
          <a:prstGeom prst="rect">
            <a:avLst/>
          </a:prstGeom>
          <a:ln>
            <a:noFill/>
          </a:ln>
        </p:spPr>
      </p:pic>
      <p:pic>
        <p:nvPicPr>
          <p:cNvPr id="116" name="" descr=""/>
          <p:cNvPicPr/>
          <p:nvPr/>
        </p:nvPicPr>
        <p:blipFill>
          <a:blip r:embed="rId3"/>
          <a:stretch/>
        </p:blipFill>
        <p:spPr>
          <a:xfrm>
            <a:off x="4152240" y="2638080"/>
            <a:ext cx="3887280" cy="31017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3"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5"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7"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28"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32"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3"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4"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36"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7"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8"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0"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1"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2"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4"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5"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7"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8"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9"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50"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52"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53"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54" name="" descr=""/>
          <p:cNvPicPr/>
          <p:nvPr/>
        </p:nvPicPr>
        <p:blipFill>
          <a:blip r:embed="rId2"/>
          <a:stretch/>
        </p:blipFill>
        <p:spPr>
          <a:xfrm>
            <a:off x="4152240" y="2638080"/>
            <a:ext cx="3887280" cy="3101760"/>
          </a:xfrm>
          <a:prstGeom prst="rect">
            <a:avLst/>
          </a:prstGeom>
          <a:ln>
            <a:noFill/>
          </a:ln>
        </p:spPr>
      </p:pic>
      <p:pic>
        <p:nvPicPr>
          <p:cNvPr id="155" name="" descr=""/>
          <p:cNvPicPr/>
          <p:nvPr/>
        </p:nvPicPr>
        <p:blipFill>
          <a:blip r:embed="rId3"/>
          <a:stretch/>
        </p:blipFill>
        <p:spPr>
          <a:xfrm>
            <a:off x="4152240" y="2638080"/>
            <a:ext cx="3887280" cy="31017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2"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4"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6"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67"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1"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2"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3"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5"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6"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7"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9"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1"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83"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4"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86"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7"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8"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9"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91"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92"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93" name="" descr=""/>
          <p:cNvPicPr/>
          <p:nvPr/>
        </p:nvPicPr>
        <p:blipFill>
          <a:blip r:embed="rId2"/>
          <a:stretch/>
        </p:blipFill>
        <p:spPr>
          <a:xfrm>
            <a:off x="4152240" y="2638080"/>
            <a:ext cx="3887280" cy="3101760"/>
          </a:xfrm>
          <a:prstGeom prst="rect">
            <a:avLst/>
          </a:prstGeom>
          <a:ln>
            <a:noFill/>
          </a:ln>
        </p:spPr>
      </p:pic>
      <p:pic>
        <p:nvPicPr>
          <p:cNvPr id="194" name="" descr=""/>
          <p:cNvPicPr/>
          <p:nvPr/>
        </p:nvPicPr>
        <p:blipFill>
          <a:blip r:embed="rId3"/>
          <a:stretch/>
        </p:blipFill>
        <p:spPr>
          <a:xfrm>
            <a:off x="4152240" y="2638080"/>
            <a:ext cx="3887280" cy="31017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5"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6"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9"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1"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3"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4"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5"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60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2E87D41E-0E8A-4789-A425-E0718369A1E2}" type="datetime">
              <a:rPr b="0" lang="en-GB" sz="1200" spc="-1" strike="noStrike">
                <a:solidFill>
                  <a:srgbClr val="8b8b8b"/>
                </a:solidFill>
                <a:uFill>
                  <a:solidFill>
                    <a:srgbClr val="ffffff"/>
                  </a:solidFill>
                </a:uFill>
                <a:latin typeface="Calibri"/>
              </a:rPr>
              <a:t>10/06/17</a:t>
            </a:fld>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CD2579C-A981-48D6-9604-47867E077EBD}" type="slidenum">
              <a:rPr b="0" lang="en-GB" sz="1200" spc="-1" strike="noStrike">
                <a:solidFill>
                  <a:srgbClr val="8b8b8b"/>
                </a:solidFill>
                <a:uFill>
                  <a:solidFill>
                    <a:srgbClr val="ffffff"/>
                  </a:solidFill>
                </a:uFill>
                <a:latin typeface="Calibri"/>
              </a:rPr>
              <a:t>8</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40"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41" name="PlaceHolder 3"/>
          <p:cNvSpPr>
            <a:spLocks noGrp="1"/>
          </p:cNvSpPr>
          <p:nvPr>
            <p:ph type="dt"/>
          </p:nvPr>
        </p:nvSpPr>
        <p:spPr>
          <a:xfrm>
            <a:off x="7821360" y="6238800"/>
            <a:ext cx="2753280" cy="323640"/>
          </a:xfrm>
          <a:prstGeom prst="rect">
            <a:avLst/>
          </a:prstGeom>
        </p:spPr>
        <p:txBody>
          <a:bodyPr anchor="ctr"/>
          <a:p>
            <a:pPr algn="r">
              <a:lnSpc>
                <a:spcPct val="100000"/>
              </a:lnSpc>
            </a:pPr>
            <a:fld id="{31EB5B59-0E96-49A6-A69C-D66E6AAA1294}"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3ADA434A-6987-4FB2-9476-CBFB691F0A27}"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79"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80" name="PlaceHolder 3"/>
          <p:cNvSpPr>
            <a:spLocks noGrp="1"/>
          </p:cNvSpPr>
          <p:nvPr>
            <p:ph type="dt"/>
          </p:nvPr>
        </p:nvSpPr>
        <p:spPr>
          <a:xfrm>
            <a:off x="7821360" y="6238800"/>
            <a:ext cx="2753280" cy="323640"/>
          </a:xfrm>
          <a:prstGeom prst="rect">
            <a:avLst/>
          </a:prstGeom>
        </p:spPr>
        <p:txBody>
          <a:bodyPr anchor="ctr"/>
          <a:p>
            <a:pPr algn="r">
              <a:lnSpc>
                <a:spcPct val="100000"/>
              </a:lnSpc>
            </a:pPr>
            <a:fld id="{439C543A-F34C-43CD-9FD5-3A86E0581F0E}"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DD0C21AC-4113-4C92-88E4-46298BE829CA}"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4400" spc="-1" strike="noStrike">
              <a:solidFill>
                <a:srgbClr val="000000"/>
              </a:solidFill>
              <a:uFill>
                <a:solidFill>
                  <a:srgbClr val="ffffff"/>
                </a:solidFill>
              </a:uFill>
              <a:latin typeface="Calibri"/>
            </a:endParaRPr>
          </a:p>
        </p:txBody>
      </p:sp>
      <p:sp>
        <p:nvSpPr>
          <p:cNvPr id="118" name="PlaceHolder 2"/>
          <p:cNvSpPr>
            <a:spLocks noGrp="1"/>
          </p:cNvSpPr>
          <p:nvPr>
            <p:ph type="body"/>
          </p:nvPr>
        </p:nvSpPr>
        <p:spPr>
          <a:xfrm>
            <a:off x="838080" y="1825560"/>
            <a:ext cx="10515240" cy="4350960"/>
          </a:xfrm>
          <a:prstGeom prst="rect">
            <a:avLst/>
          </a:prstGeom>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119" name="PlaceHolder 3"/>
          <p:cNvSpPr>
            <a:spLocks noGrp="1"/>
          </p:cNvSpPr>
          <p:nvPr>
            <p:ph type="dt"/>
          </p:nvPr>
        </p:nvSpPr>
        <p:spPr>
          <a:xfrm>
            <a:off x="838080" y="6356520"/>
            <a:ext cx="2742840" cy="364680"/>
          </a:xfrm>
          <a:prstGeom prst="rect">
            <a:avLst/>
          </a:prstGeom>
        </p:spPr>
        <p:txBody>
          <a:bodyPr anchor="ctr"/>
          <a:p>
            <a:pPr>
              <a:lnSpc>
                <a:spcPct val="100000"/>
              </a:lnSpc>
            </a:pPr>
            <a:fld id="{0AD23AB1-8C8F-4E80-A914-E49F3B7B79F2}" type="datetime">
              <a:rPr b="0" lang="en-GB" sz="1200" spc="-1" strike="noStrike">
                <a:solidFill>
                  <a:srgbClr val="8b8b8b"/>
                </a:solidFill>
                <a:uFill>
                  <a:solidFill>
                    <a:srgbClr val="ffffff"/>
                  </a:solidFill>
                </a:uFill>
                <a:latin typeface="Calibri"/>
              </a:rPr>
              <a:t>10/06/17</a:t>
            </a:fld>
            <a:endParaRPr b="0" lang="en-GB" sz="1400" spc="-1" strike="noStrike">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8610480" y="6356520"/>
            <a:ext cx="2742840" cy="364680"/>
          </a:xfrm>
          <a:prstGeom prst="rect">
            <a:avLst/>
          </a:prstGeom>
        </p:spPr>
        <p:txBody>
          <a:bodyPr anchor="ctr"/>
          <a:p>
            <a:pPr algn="r">
              <a:lnSpc>
                <a:spcPct val="100000"/>
              </a:lnSpc>
            </a:pPr>
            <a:fld id="{BB5DD135-5F75-4969-AF69-9D82B7028D5C}"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157"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158" name="PlaceHolder 3"/>
          <p:cNvSpPr>
            <a:spLocks noGrp="1"/>
          </p:cNvSpPr>
          <p:nvPr>
            <p:ph type="dt"/>
          </p:nvPr>
        </p:nvSpPr>
        <p:spPr>
          <a:xfrm>
            <a:off x="7821360" y="6238800"/>
            <a:ext cx="2753280" cy="323640"/>
          </a:xfrm>
          <a:prstGeom prst="rect">
            <a:avLst/>
          </a:prstGeom>
        </p:spPr>
        <p:txBody>
          <a:bodyPr anchor="ctr"/>
          <a:p>
            <a:pPr algn="r">
              <a:lnSpc>
                <a:spcPct val="100000"/>
              </a:lnSpc>
            </a:pPr>
            <a:fld id="{0D25040A-AD77-42BD-BA4F-1A1E6FAD5751}"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159"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160"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2D217BD1-5CE1-4175-B283-49B6262D88D9}"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1495440" y="136512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Team 6 </a:t>
            </a:r>
            <a:endParaRPr b="0" lang="en-US" sz="1800" spc="-1" strike="noStrike">
              <a:solidFill>
                <a:srgbClr val="000000"/>
              </a:solidFill>
              <a:uFill>
                <a:solidFill>
                  <a:srgbClr val="ffffff"/>
                </a:solidFill>
              </a:uFill>
              <a:latin typeface="Calibri"/>
            </a:endParaRPr>
          </a:p>
        </p:txBody>
      </p:sp>
      <p:sp>
        <p:nvSpPr>
          <p:cNvPr id="201" name="TextShape 2"/>
          <p:cNvSpPr txBox="1"/>
          <p:nvPr/>
        </p:nvSpPr>
        <p:spPr>
          <a:xfrm>
            <a:off x="1495440" y="4059360"/>
            <a:ext cx="9143640" cy="1655280"/>
          </a:xfrm>
          <a:prstGeom prst="rect">
            <a:avLst/>
          </a:prstGeom>
          <a:noFill/>
          <a:ln>
            <a:noFill/>
          </a:ln>
        </p:spPr>
        <p:txBody>
          <a:bodyPr/>
          <a:p>
            <a:pPr algn="ctr">
              <a:lnSpc>
                <a:spcPct val="100000"/>
              </a:lnSpc>
            </a:pPr>
            <a:r>
              <a:rPr b="1" lang="en-GB" sz="2800" spc="-1" strike="noStrike">
                <a:solidFill>
                  <a:srgbClr val="000000"/>
                </a:solidFill>
                <a:uFill>
                  <a:solidFill>
                    <a:srgbClr val="ffffff"/>
                  </a:solidFill>
                </a:uFill>
                <a:latin typeface="Calibri"/>
              </a:rPr>
              <a:t>Create a web application that improves the efficiency of registering and tracking spontaneous volunteers by management during each disaster</a:t>
            </a:r>
            <a:endParaRPr b="0" lang="en-GB" sz="3200" spc="-1" strike="noStrike">
              <a:solidFill>
                <a:srgbClr val="000000"/>
              </a:solidFill>
              <a:uFill>
                <a:solidFill>
                  <a:srgbClr val="ffffff"/>
                </a:solidFill>
              </a:uFill>
              <a:latin typeface="Arial"/>
            </a:endParaRPr>
          </a:p>
        </p:txBody>
      </p:sp>
      <p:pic>
        <p:nvPicPr>
          <p:cNvPr id="202" name="Picture 3" descr=""/>
          <p:cNvPicPr/>
          <p:nvPr/>
        </p:nvPicPr>
        <p:blipFill>
          <a:blip r:embed="rId1"/>
          <a:stretch/>
        </p:blipFill>
        <p:spPr>
          <a:xfrm>
            <a:off x="4969440" y="378000"/>
            <a:ext cx="6996960" cy="2903400"/>
          </a:xfrm>
          <a:prstGeom prst="rect">
            <a:avLst/>
          </a:prstGeom>
          <a:ln>
            <a:noFill/>
          </a:ln>
        </p:spPr>
      </p:pic>
      <p:sp>
        <p:nvSpPr>
          <p:cNvPr id="203" name="CustomShape 3"/>
          <p:cNvSpPr/>
          <p:nvPr/>
        </p:nvSpPr>
        <p:spPr>
          <a:xfrm>
            <a:off x="5900400" y="1267920"/>
            <a:ext cx="1961280" cy="1156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7000" spc="-1" strike="noStrike">
                <a:solidFill>
                  <a:srgbClr val="ffe2e2"/>
                </a:solidFill>
                <a:uFill>
                  <a:solidFill>
                    <a:srgbClr val="ffffff"/>
                  </a:solidFill>
                </a:uFill>
                <a:latin typeface="Hiragino Kaku Gothic Std W8"/>
                <a:ea typeface="Hiragino Kaku Gothic Std W8"/>
              </a:rPr>
              <a:t>元気</a:t>
            </a:r>
            <a:endParaRPr b="0" lang="en-GB" sz="1800" spc="-1" strike="noStrike">
              <a:solidFill>
                <a:srgbClr val="000000"/>
              </a:solidFill>
              <a:uFill>
                <a:solidFill>
                  <a:srgbClr val="ffffff"/>
                </a:solidFill>
              </a:uFill>
              <a:latin typeface="Arial"/>
            </a:endParaRPr>
          </a:p>
        </p:txBody>
      </p:sp>
      <p:pic>
        <p:nvPicPr>
          <p:cNvPr id="204" name="Picture 5" descr=""/>
          <p:cNvPicPr/>
          <p:nvPr/>
        </p:nvPicPr>
        <p:blipFill>
          <a:blip r:embed="rId2"/>
          <a:stretch/>
        </p:blipFill>
        <p:spPr>
          <a:xfrm>
            <a:off x="0" y="0"/>
            <a:ext cx="12191760" cy="6857640"/>
          </a:xfrm>
          <a:prstGeom prst="rect">
            <a:avLst/>
          </a:prstGeom>
          <a:ln>
            <a:noFill/>
          </a:ln>
        </p:spPr>
      </p:pic>
      <p:pic>
        <p:nvPicPr>
          <p:cNvPr id="205" name="Picture 6" descr=""/>
          <p:cNvPicPr/>
          <p:nvPr/>
        </p:nvPicPr>
        <p:blipFill>
          <a:blip r:embed="rId3"/>
          <a:stretch/>
        </p:blipFill>
        <p:spPr>
          <a:xfrm>
            <a:off x="187920" y="234360"/>
            <a:ext cx="2614680" cy="1130760"/>
          </a:xfrm>
          <a:prstGeom prst="rect">
            <a:avLst/>
          </a:prstGeom>
          <a:ln>
            <a:noFill/>
          </a:ln>
        </p:spPr>
      </p:pic>
      <p:sp>
        <p:nvSpPr>
          <p:cNvPr id="206" name="CustomShape 4"/>
          <p:cNvSpPr/>
          <p:nvPr/>
        </p:nvSpPr>
        <p:spPr>
          <a:xfrm flipV="1" rot="10800000">
            <a:off x="8887320" y="6852240"/>
            <a:ext cx="5216760" cy="51696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ffffff"/>
                </a:solidFill>
                <a:uFill>
                  <a:solidFill>
                    <a:srgbClr val="ffffff"/>
                  </a:solidFill>
                </a:uFill>
                <a:latin typeface="Helvetica Neue Thin"/>
                <a:ea typeface="Helvetica Neue Thin"/>
              </a:rPr>
              <a:t>Code for Good 2017 – Team 6</a:t>
            </a:r>
            <a:endParaRPr b="0" lang="en-GB" sz="1800" spc="-1" strike="noStrike">
              <a:solidFill>
                <a:srgbClr val="000000"/>
              </a:solidFill>
              <a:uFill>
                <a:solidFill>
                  <a:srgbClr val="ffffff"/>
                </a:solidFill>
              </a:uFill>
              <a:latin typeface="Arial"/>
            </a:endParaRPr>
          </a:p>
        </p:txBody>
      </p:sp>
      <p:pic>
        <p:nvPicPr>
          <p:cNvPr id="207" name="Picture 8" descr=""/>
          <p:cNvPicPr/>
          <p:nvPr/>
        </p:nvPicPr>
        <p:blipFill>
          <a:blip r:embed="rId4"/>
          <a:stretch/>
        </p:blipFill>
        <p:spPr>
          <a:xfrm>
            <a:off x="9086760" y="5104440"/>
            <a:ext cx="2905200" cy="1852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231280" y="9648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Our Mission Statement</a:t>
            </a:r>
            <a:endParaRPr b="0" lang="en-US" sz="1800" spc="-1" strike="noStrike">
              <a:solidFill>
                <a:srgbClr val="000000"/>
              </a:solidFill>
              <a:uFill>
                <a:solidFill>
                  <a:srgbClr val="ffffff"/>
                </a:solidFill>
              </a:uFill>
              <a:latin typeface="Gill Sans MT"/>
            </a:endParaRPr>
          </a:p>
        </p:txBody>
      </p:sp>
      <p:sp>
        <p:nvSpPr>
          <p:cNvPr id="209" name="TextShape 2"/>
          <p:cNvSpPr txBox="1"/>
          <p:nvPr/>
        </p:nvSpPr>
        <p:spPr>
          <a:xfrm>
            <a:off x="2231280" y="2638080"/>
            <a:ext cx="7729200" cy="3101760"/>
          </a:xfrm>
          <a:prstGeom prst="rect">
            <a:avLst/>
          </a:prstGeom>
          <a:noFill/>
          <a:ln>
            <a:noFill/>
          </a:ln>
        </p:spPr>
        <p:txBody>
          <a:bodyPr/>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r>
              <a:rPr b="0" i="1" lang="en-US" sz="2800" spc="-1" strike="noStrike">
                <a:solidFill>
                  <a:srgbClr val="262626"/>
                </a:solidFill>
                <a:uFill>
                  <a:solidFill>
                    <a:srgbClr val="ffffff"/>
                  </a:solidFill>
                </a:uFill>
                <a:latin typeface="Gill Sans MT"/>
              </a:rPr>
              <a:t>“</a:t>
            </a:r>
            <a:r>
              <a:rPr b="0" i="1" lang="en-US" sz="2800" spc="-1" strike="noStrike">
                <a:solidFill>
                  <a:srgbClr val="262626"/>
                </a:solidFill>
                <a:uFill>
                  <a:solidFill>
                    <a:srgbClr val="ffffff"/>
                  </a:solidFill>
                </a:uFill>
                <a:latin typeface="Gill Sans MT"/>
              </a:rPr>
              <a:t>Create a web application that improves the efficiency of registering and tracking spontaneous volunteers by management during an individual disaster”</a:t>
            </a:r>
            <a:endParaRPr b="0" lang="en-US" sz="1800" spc="-1" strike="noStrike">
              <a:solidFill>
                <a:srgbClr val="262626"/>
              </a:solidFill>
              <a:uFill>
                <a:solidFill>
                  <a:srgbClr val="ffffff"/>
                </a:solidFill>
              </a:uFill>
              <a:latin typeface="Gill Sans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2231280" y="9648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Our Task</a:t>
            </a:r>
            <a:endParaRPr b="0" lang="en-US" sz="1800" spc="-1" strike="noStrike">
              <a:solidFill>
                <a:srgbClr val="000000"/>
              </a:solidFill>
              <a:uFill>
                <a:solidFill>
                  <a:srgbClr val="ffffff"/>
                </a:solidFill>
              </a:uFill>
              <a:latin typeface="Gill Sans MT"/>
            </a:endParaRPr>
          </a:p>
        </p:txBody>
      </p:sp>
      <p:sp>
        <p:nvSpPr>
          <p:cNvPr id="211" name="CustomShape 2"/>
          <p:cNvSpPr/>
          <p:nvPr/>
        </p:nvSpPr>
        <p:spPr>
          <a:xfrm>
            <a:off x="2009880" y="6873120"/>
            <a:ext cx="5706000" cy="39308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3. Scalability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4. Security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5. Unique identity for each volunteer</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6. Track where everyone is anytime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
        <p:nvSpPr>
          <p:cNvPr id="212" name="CustomShape 3"/>
          <p:cNvSpPr/>
          <p:nvPr/>
        </p:nvSpPr>
        <p:spPr>
          <a:xfrm>
            <a:off x="405360" y="1892520"/>
            <a:ext cx="3528720" cy="17161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indent="-456840">
              <a:lnSpc>
                <a:spcPct val="100000"/>
              </a:lnSpc>
            </a:pPr>
            <a:r>
              <a:rPr b="1" lang="en-GB" sz="2000" spc="-1" strike="noStrike">
                <a:solidFill>
                  <a:srgbClr val="ffffff"/>
                </a:solidFill>
                <a:uFill>
                  <a:solidFill>
                    <a:srgbClr val="ffffff"/>
                  </a:solidFill>
                </a:uFill>
                <a:latin typeface="Gill Sans MT"/>
              </a:rPr>
              <a:t>Better user experience:</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Reduce processes</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More mobile use</a:t>
            </a:r>
            <a:endParaRPr b="0" lang="en-GB" sz="1800" spc="-1" strike="noStrike">
              <a:solidFill>
                <a:srgbClr val="000000"/>
              </a:solidFill>
              <a:uFill>
                <a:solidFill>
                  <a:srgbClr val="ffffff"/>
                </a:solidFill>
              </a:uFill>
              <a:latin typeface="Arial"/>
            </a:endParaRPr>
          </a:p>
        </p:txBody>
      </p:sp>
      <p:sp>
        <p:nvSpPr>
          <p:cNvPr id="213" name="CustomShape 4"/>
          <p:cNvSpPr/>
          <p:nvPr/>
        </p:nvSpPr>
        <p:spPr>
          <a:xfrm>
            <a:off x="4349520" y="1892520"/>
            <a:ext cx="3495600" cy="17143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2000" spc="-1" strike="noStrike">
                <a:solidFill>
                  <a:srgbClr val="ffffff"/>
                </a:solidFill>
                <a:uFill>
                  <a:solidFill>
                    <a:srgbClr val="ffffff"/>
                  </a:solidFill>
                </a:uFill>
                <a:latin typeface="Gill Sans MT"/>
              </a:rPr>
              <a:t>Mobile use:</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Faster and easier to sign up</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Web application</a:t>
            </a:r>
            <a:endParaRPr b="0" lang="en-GB" sz="1800" spc="-1" strike="noStrike">
              <a:solidFill>
                <a:srgbClr val="000000"/>
              </a:solidFill>
              <a:uFill>
                <a:solidFill>
                  <a:srgbClr val="ffffff"/>
                </a:solidFill>
              </a:uFill>
              <a:latin typeface="Arial"/>
            </a:endParaRPr>
          </a:p>
          <a:p>
            <a:pPr algn="ctr">
              <a:lnSpc>
                <a:spcPct val="100000"/>
              </a:lnSpc>
            </a:pPr>
            <a:endParaRPr b="0" lang="en-GB" sz="1800" spc="-1" strike="noStrike">
              <a:solidFill>
                <a:srgbClr val="000000"/>
              </a:solidFill>
              <a:uFill>
                <a:solidFill>
                  <a:srgbClr val="ffffff"/>
                </a:solidFill>
              </a:uFill>
              <a:latin typeface="Arial"/>
            </a:endParaRPr>
          </a:p>
        </p:txBody>
      </p:sp>
      <p:sp>
        <p:nvSpPr>
          <p:cNvPr id="214" name="CustomShape 5"/>
          <p:cNvSpPr/>
          <p:nvPr/>
        </p:nvSpPr>
        <p:spPr>
          <a:xfrm>
            <a:off x="4349520" y="4265640"/>
            <a:ext cx="3495600" cy="191556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Unique identity:</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Uniquely identify each spolunteer more accurately then their a number</a:t>
            </a:r>
            <a:endParaRPr b="0" lang="en-GB" sz="1800" spc="-1" strike="noStrike">
              <a:solidFill>
                <a:srgbClr val="000000"/>
              </a:solidFill>
              <a:uFill>
                <a:solidFill>
                  <a:srgbClr val="ffffff"/>
                </a:solidFill>
              </a:uFill>
              <a:latin typeface="Arial"/>
            </a:endParaRPr>
          </a:p>
        </p:txBody>
      </p:sp>
      <p:sp>
        <p:nvSpPr>
          <p:cNvPr id="215" name="CustomShape 6"/>
          <p:cNvSpPr/>
          <p:nvPr/>
        </p:nvSpPr>
        <p:spPr>
          <a:xfrm>
            <a:off x="405360" y="4260240"/>
            <a:ext cx="3528720" cy="192204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Security:</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Safely store volunteer information</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Allow not necessary information to be hidden</a:t>
            </a:r>
            <a:endParaRPr b="0" lang="en-GB" sz="1800" spc="-1" strike="noStrike">
              <a:solidFill>
                <a:srgbClr val="000000"/>
              </a:solidFill>
              <a:uFill>
                <a:solidFill>
                  <a:srgbClr val="ffffff"/>
                </a:solidFill>
              </a:uFill>
              <a:latin typeface="Arial"/>
            </a:endParaRPr>
          </a:p>
        </p:txBody>
      </p:sp>
      <p:sp>
        <p:nvSpPr>
          <p:cNvPr id="216" name="CustomShape 7"/>
          <p:cNvSpPr/>
          <p:nvPr/>
        </p:nvSpPr>
        <p:spPr>
          <a:xfrm>
            <a:off x="8260200" y="1892520"/>
            <a:ext cx="3553200" cy="17143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indent="-456840">
              <a:lnSpc>
                <a:spcPct val="100000"/>
              </a:lnSpc>
            </a:pPr>
            <a:r>
              <a:rPr b="1" lang="en-GB" sz="2000" spc="-1" strike="noStrike">
                <a:solidFill>
                  <a:srgbClr val="ffffff"/>
                </a:solidFill>
                <a:uFill>
                  <a:solidFill>
                    <a:srgbClr val="ffffff"/>
                  </a:solidFill>
                </a:uFill>
                <a:latin typeface="Gill Sans MT"/>
              </a:rPr>
              <a:t>Scalability:</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System that can work for many during one day</a:t>
            </a:r>
            <a:endParaRPr b="0" lang="en-GB" sz="1800" spc="-1" strike="noStrike">
              <a:solidFill>
                <a:srgbClr val="000000"/>
              </a:solidFill>
              <a:uFill>
                <a:solidFill>
                  <a:srgbClr val="ffffff"/>
                </a:solidFill>
              </a:uFill>
              <a:latin typeface="Arial"/>
            </a:endParaRPr>
          </a:p>
        </p:txBody>
      </p:sp>
      <p:sp>
        <p:nvSpPr>
          <p:cNvPr id="217" name="CustomShape 8"/>
          <p:cNvSpPr/>
          <p:nvPr/>
        </p:nvSpPr>
        <p:spPr>
          <a:xfrm>
            <a:off x="8260200" y="4265640"/>
            <a:ext cx="3553200" cy="191556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Location track:</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Be able to quickly view availability of spolunteers and their location</a:t>
            </a:r>
            <a:endParaRPr b="0"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0">
                                  <p:stCondLst>
                                    <p:cond delay="0"/>
                                  </p:stCondLst>
                                  <p:childTnLst>
                                    <p:set>
                                      <p:cBhvr>
                                        <p:cTn id="10" dur="1" fill="hold">
                                          <p:stCondLst>
                                            <p:cond delay="0"/>
                                          </p:stCondLst>
                                        </p:cTn>
                                        <p:tgtEl>
                                          <p:spTgt spid="212">
                                            <p:txEl>
                                              <p:pRg st="0" end="24"/>
                                            </p:txEl>
                                          </p:spTgt>
                                        </p:tgtEl>
                                        <p:attrNameLst>
                                          <p:attrName>style.visibility</p:attrName>
                                        </p:attrNameLst>
                                      </p:cBhvr>
                                      <p:to>
                                        <p:strVal val="visible"/>
                                      </p:to>
                                    </p:set>
                                    <p:animEffect filter="fade" transition="in">
                                      <p:cBhvr additive="repl">
                                        <p:cTn id="11" dur="500"/>
                                        <p:tgtEl>
                                          <p:spTgt spid="212">
                                            <p:txEl>
                                              <p:pRg st="0" end="24"/>
                                            </p:txEl>
                                          </p:spTgt>
                                        </p:tgtEl>
                                      </p:cBhvr>
                                    </p:animEffect>
                                  </p:childTnLst>
                                </p:cTn>
                              </p:par>
                              <p:par>
                                <p:cTn id="12" nodeType="withEffect" fill="hold" presetClass="entr" presetID="10">
                                  <p:stCondLst>
                                    <p:cond delay="0"/>
                                  </p:stCondLst>
                                  <p:childTnLst>
                                    <p:set>
                                      <p:cBhvr>
                                        <p:cTn id="13" dur="1" fill="hold">
                                          <p:stCondLst>
                                            <p:cond delay="0"/>
                                          </p:stCondLst>
                                        </p:cTn>
                                        <p:tgtEl>
                                          <p:spTgt spid="212">
                                            <p:txEl>
                                              <p:pRg st="24" end="41"/>
                                            </p:txEl>
                                          </p:spTgt>
                                        </p:tgtEl>
                                        <p:attrNameLst>
                                          <p:attrName>style.visibility</p:attrName>
                                        </p:attrNameLst>
                                      </p:cBhvr>
                                      <p:to>
                                        <p:strVal val="visible"/>
                                      </p:to>
                                    </p:set>
                                    <p:animEffect filter="fade" transition="in">
                                      <p:cBhvr additive="repl">
                                        <p:cTn id="14" dur="500"/>
                                        <p:tgtEl>
                                          <p:spTgt spid="212">
                                            <p:txEl>
                                              <p:pRg st="24" end="41"/>
                                            </p:txEl>
                                          </p:spTgt>
                                        </p:tgtEl>
                                      </p:cBhvr>
                                    </p:animEffect>
                                  </p:childTnLst>
                                </p:cTn>
                              </p:par>
                              <p:par>
                                <p:cTn id="15" nodeType="withEffect" fill="hold" presetClass="entr" presetID="10">
                                  <p:stCondLst>
                                    <p:cond delay="0"/>
                                  </p:stCondLst>
                                  <p:childTnLst>
                                    <p:set>
                                      <p:cBhvr>
                                        <p:cTn id="16" dur="1" fill="hold">
                                          <p:stCondLst>
                                            <p:cond delay="0"/>
                                          </p:stCondLst>
                                        </p:cTn>
                                        <p:tgtEl>
                                          <p:spTgt spid="212">
                                            <p:txEl>
                                              <p:pRg st="41" end="57"/>
                                            </p:txEl>
                                          </p:spTgt>
                                        </p:tgtEl>
                                        <p:attrNameLst>
                                          <p:attrName>style.visibility</p:attrName>
                                        </p:attrNameLst>
                                      </p:cBhvr>
                                      <p:to>
                                        <p:strVal val="visible"/>
                                      </p:to>
                                    </p:set>
                                    <p:animEffect filter="fade" transition="in">
                                      <p:cBhvr additive="repl">
                                        <p:cTn id="17" dur="500"/>
                                        <p:tgtEl>
                                          <p:spTgt spid="212">
                                            <p:txEl>
                                              <p:pRg st="41" end="57"/>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213">
                                            <p:txEl>
                                              <p:pRg st="1" end="13"/>
                                            </p:txEl>
                                          </p:spTgt>
                                        </p:tgtEl>
                                        <p:attrNameLst>
                                          <p:attrName>style.visibility</p:attrName>
                                        </p:attrNameLst>
                                      </p:cBhvr>
                                      <p:to>
                                        <p:strVal val="visible"/>
                                      </p:to>
                                    </p:set>
                                    <p:animEffect filter="fade" transition="in">
                                      <p:cBhvr additive="repl">
                                        <p:cTn id="22" dur="500"/>
                                        <p:tgtEl>
                                          <p:spTgt spid="213">
                                            <p:txEl>
                                              <p:pRg st="1" end="13"/>
                                            </p:txEl>
                                          </p:spTgt>
                                        </p:tgtEl>
                                      </p:cBhvr>
                                    </p:animEffect>
                                  </p:childTnLst>
                                </p:cTn>
                              </p:par>
                              <p:par>
                                <p:cTn id="23" nodeType="withEffect" fill="hold" presetClass="entr" presetID="10">
                                  <p:stCondLst>
                                    <p:cond delay="0"/>
                                  </p:stCondLst>
                                  <p:childTnLst>
                                    <p:set>
                                      <p:cBhvr>
                                        <p:cTn id="24" dur="1" fill="hold">
                                          <p:stCondLst>
                                            <p:cond delay="0"/>
                                          </p:stCondLst>
                                        </p:cTn>
                                        <p:tgtEl>
                                          <p:spTgt spid="213">
                                            <p:txEl>
                                              <p:pRg st="13" end="42"/>
                                            </p:txEl>
                                          </p:spTgt>
                                        </p:tgtEl>
                                        <p:attrNameLst>
                                          <p:attrName>style.visibility</p:attrName>
                                        </p:attrNameLst>
                                      </p:cBhvr>
                                      <p:to>
                                        <p:strVal val="visible"/>
                                      </p:to>
                                    </p:set>
                                    <p:animEffect filter="fade" transition="in">
                                      <p:cBhvr additive="repl">
                                        <p:cTn id="25" dur="500"/>
                                        <p:tgtEl>
                                          <p:spTgt spid="213">
                                            <p:txEl>
                                              <p:pRg st="13" end="42"/>
                                            </p:txEl>
                                          </p:spTgt>
                                        </p:tgtEl>
                                      </p:cBhvr>
                                    </p:animEffect>
                                  </p:childTnLst>
                                </p:cTn>
                              </p:par>
                              <p:par>
                                <p:cTn id="26" nodeType="withEffect" fill="hold" presetClass="entr" presetID="10">
                                  <p:stCondLst>
                                    <p:cond delay="0"/>
                                  </p:stCondLst>
                                  <p:childTnLst>
                                    <p:set>
                                      <p:cBhvr>
                                        <p:cTn id="27" dur="1" fill="hold">
                                          <p:stCondLst>
                                            <p:cond delay="0"/>
                                          </p:stCondLst>
                                        </p:cTn>
                                        <p:tgtEl>
                                          <p:spTgt spid="213">
                                            <p:txEl>
                                              <p:pRg st="42" end="58"/>
                                            </p:txEl>
                                          </p:spTgt>
                                        </p:tgtEl>
                                        <p:attrNameLst>
                                          <p:attrName>style.visibility</p:attrName>
                                        </p:attrNameLst>
                                      </p:cBhvr>
                                      <p:to>
                                        <p:strVal val="visible"/>
                                      </p:to>
                                    </p:set>
                                    <p:animEffect filter="fade" transition="in">
                                      <p:cBhvr additive="repl">
                                        <p:cTn id="28" dur="500"/>
                                        <p:tgtEl>
                                          <p:spTgt spid="213">
                                            <p:txEl>
                                              <p:pRg st="42" end="58"/>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216">
                                            <p:txEl>
                                              <p:pRg st="0" end="13"/>
                                            </p:txEl>
                                          </p:spTgt>
                                        </p:tgtEl>
                                        <p:attrNameLst>
                                          <p:attrName>style.visibility</p:attrName>
                                        </p:attrNameLst>
                                      </p:cBhvr>
                                      <p:to>
                                        <p:strVal val="visible"/>
                                      </p:to>
                                    </p:set>
                                    <p:animEffect filter="fade" transition="in">
                                      <p:cBhvr additive="repl">
                                        <p:cTn id="33" dur="500"/>
                                        <p:tgtEl>
                                          <p:spTgt spid="216">
                                            <p:txEl>
                                              <p:pRg st="0" end="13"/>
                                            </p:txEl>
                                          </p:spTgt>
                                        </p:tgtEl>
                                      </p:cBhvr>
                                    </p:animEffect>
                                  </p:childTnLst>
                                </p:cTn>
                              </p:par>
                              <p:par>
                                <p:cTn id="34" nodeType="withEffect" fill="hold" presetClass="entr" presetID="10">
                                  <p:stCondLst>
                                    <p:cond delay="0"/>
                                  </p:stCondLst>
                                  <p:childTnLst>
                                    <p:set>
                                      <p:cBhvr>
                                        <p:cTn id="35" dur="1" fill="hold">
                                          <p:stCondLst>
                                            <p:cond delay="0"/>
                                          </p:stCondLst>
                                        </p:cTn>
                                        <p:tgtEl>
                                          <p:spTgt spid="216">
                                            <p:txEl>
                                              <p:pRg st="13" end="58"/>
                                            </p:txEl>
                                          </p:spTgt>
                                        </p:tgtEl>
                                        <p:attrNameLst>
                                          <p:attrName>style.visibility</p:attrName>
                                        </p:attrNameLst>
                                      </p:cBhvr>
                                      <p:to>
                                        <p:strVal val="visible"/>
                                      </p:to>
                                    </p:set>
                                    <p:animEffect filter="fade" transition="in">
                                      <p:cBhvr additive="repl">
                                        <p:cTn id="36" dur="500"/>
                                        <p:tgtEl>
                                          <p:spTgt spid="216">
                                            <p:txEl>
                                              <p:pRg st="13" end="58"/>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215">
                                            <p:txEl>
                                              <p:pRg st="0" end="10"/>
                                            </p:txEl>
                                          </p:spTgt>
                                        </p:tgtEl>
                                        <p:attrNameLst>
                                          <p:attrName>style.visibility</p:attrName>
                                        </p:attrNameLst>
                                      </p:cBhvr>
                                      <p:to>
                                        <p:strVal val="visible"/>
                                      </p:to>
                                    </p:set>
                                    <p:animEffect filter="fade" transition="in">
                                      <p:cBhvr additive="repl">
                                        <p:cTn id="41" dur="500"/>
                                        <p:tgtEl>
                                          <p:spTgt spid="215">
                                            <p:txEl>
                                              <p:pRg st="0" end="10"/>
                                            </p:txEl>
                                          </p:spTgt>
                                        </p:tgtEl>
                                      </p:cBhvr>
                                    </p:animEffect>
                                  </p:childTnLst>
                                </p:cTn>
                              </p:par>
                              <p:par>
                                <p:cTn id="42" nodeType="withEffect" fill="hold" presetClass="entr" presetID="10">
                                  <p:stCondLst>
                                    <p:cond delay="0"/>
                                  </p:stCondLst>
                                  <p:childTnLst>
                                    <p:set>
                                      <p:cBhvr>
                                        <p:cTn id="43" dur="1" fill="hold">
                                          <p:stCondLst>
                                            <p:cond delay="0"/>
                                          </p:stCondLst>
                                        </p:cTn>
                                        <p:tgtEl>
                                          <p:spTgt spid="215">
                                            <p:txEl>
                                              <p:pRg st="10" end="45"/>
                                            </p:txEl>
                                          </p:spTgt>
                                        </p:tgtEl>
                                        <p:attrNameLst>
                                          <p:attrName>style.visibility</p:attrName>
                                        </p:attrNameLst>
                                      </p:cBhvr>
                                      <p:to>
                                        <p:strVal val="visible"/>
                                      </p:to>
                                    </p:set>
                                    <p:animEffect filter="fade" transition="in">
                                      <p:cBhvr additive="repl">
                                        <p:cTn id="44" dur="500"/>
                                        <p:tgtEl>
                                          <p:spTgt spid="215">
                                            <p:txEl>
                                              <p:pRg st="10" end="45"/>
                                            </p:txEl>
                                          </p:spTgt>
                                        </p:tgtEl>
                                      </p:cBhvr>
                                    </p:animEffect>
                                  </p:childTnLst>
                                </p:cTn>
                              </p:par>
                              <p:par>
                                <p:cTn id="45" nodeType="withEffect" fill="hold" presetClass="entr" presetID="10">
                                  <p:stCondLst>
                                    <p:cond delay="0"/>
                                  </p:stCondLst>
                                  <p:childTnLst>
                                    <p:set>
                                      <p:cBhvr>
                                        <p:cTn id="46" dur="1" fill="hold">
                                          <p:stCondLst>
                                            <p:cond delay="0"/>
                                          </p:stCondLst>
                                        </p:cTn>
                                        <p:tgtEl>
                                          <p:spTgt spid="215">
                                            <p:txEl>
                                              <p:pRg st="45" end="90"/>
                                            </p:txEl>
                                          </p:spTgt>
                                        </p:tgtEl>
                                        <p:attrNameLst>
                                          <p:attrName>style.visibility</p:attrName>
                                        </p:attrNameLst>
                                      </p:cBhvr>
                                      <p:to>
                                        <p:strVal val="visible"/>
                                      </p:to>
                                    </p:set>
                                    <p:animEffect filter="fade" transition="in">
                                      <p:cBhvr additive="repl">
                                        <p:cTn id="47" dur="500"/>
                                        <p:tgtEl>
                                          <p:spTgt spid="215">
                                            <p:txEl>
                                              <p:pRg st="45" end="90"/>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214">
                                            <p:txEl>
                                              <p:pRg st="0" end="17"/>
                                            </p:txEl>
                                          </p:spTgt>
                                        </p:tgtEl>
                                        <p:attrNameLst>
                                          <p:attrName>style.visibility</p:attrName>
                                        </p:attrNameLst>
                                      </p:cBhvr>
                                      <p:to>
                                        <p:strVal val="visible"/>
                                      </p:to>
                                    </p:set>
                                    <p:animEffect filter="fade" transition="in">
                                      <p:cBhvr additive="repl">
                                        <p:cTn id="52" dur="500"/>
                                        <p:tgtEl>
                                          <p:spTgt spid="214">
                                            <p:txEl>
                                              <p:pRg st="0" end="17"/>
                                            </p:txEl>
                                          </p:spTgt>
                                        </p:tgtEl>
                                      </p:cBhvr>
                                    </p:animEffect>
                                  </p:childTnLst>
                                </p:cTn>
                              </p:par>
                              <p:par>
                                <p:cTn id="53" nodeType="withEffect" fill="hold" presetClass="entr" presetID="10">
                                  <p:stCondLst>
                                    <p:cond delay="0"/>
                                  </p:stCondLst>
                                  <p:childTnLst>
                                    <p:set>
                                      <p:cBhvr>
                                        <p:cTn id="54" dur="1" fill="hold">
                                          <p:stCondLst>
                                            <p:cond delay="0"/>
                                          </p:stCondLst>
                                        </p:cTn>
                                        <p:tgtEl>
                                          <p:spTgt spid="214">
                                            <p:txEl>
                                              <p:pRg st="17" end="87"/>
                                            </p:txEl>
                                          </p:spTgt>
                                        </p:tgtEl>
                                        <p:attrNameLst>
                                          <p:attrName>style.visibility</p:attrName>
                                        </p:attrNameLst>
                                      </p:cBhvr>
                                      <p:to>
                                        <p:strVal val="visible"/>
                                      </p:to>
                                    </p:set>
                                    <p:animEffect filter="fade" transition="in">
                                      <p:cBhvr additive="repl">
                                        <p:cTn id="55" dur="500"/>
                                        <p:tgtEl>
                                          <p:spTgt spid="214">
                                            <p:txEl>
                                              <p:pRg st="17" end="87"/>
                                            </p:txEl>
                                          </p:spTgt>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0">
                                  <p:stCondLst>
                                    <p:cond delay="0"/>
                                  </p:stCondLst>
                                  <p:childTnLst>
                                    <p:set>
                                      <p:cBhvr>
                                        <p:cTn id="59" dur="1" fill="hold">
                                          <p:stCondLst>
                                            <p:cond delay="0"/>
                                          </p:stCondLst>
                                        </p:cTn>
                                        <p:tgtEl>
                                          <p:spTgt spid="217">
                                            <p:txEl>
                                              <p:pRg st="0" end="16"/>
                                            </p:txEl>
                                          </p:spTgt>
                                        </p:tgtEl>
                                        <p:attrNameLst>
                                          <p:attrName>style.visibility</p:attrName>
                                        </p:attrNameLst>
                                      </p:cBhvr>
                                      <p:to>
                                        <p:strVal val="visible"/>
                                      </p:to>
                                    </p:set>
                                    <p:animEffect filter="fade" transition="in">
                                      <p:cBhvr additive="repl">
                                        <p:cTn id="60" dur="500"/>
                                        <p:tgtEl>
                                          <p:spTgt spid="217">
                                            <p:txEl>
                                              <p:pRg st="0" end="16"/>
                                            </p:txEl>
                                          </p:spTgt>
                                        </p:tgtEl>
                                      </p:cBhvr>
                                    </p:animEffect>
                                  </p:childTnLst>
                                </p:cTn>
                              </p:par>
                              <p:par>
                                <p:cTn id="61" nodeType="withEffect" fill="hold" presetClass="entr" presetID="10">
                                  <p:stCondLst>
                                    <p:cond delay="0"/>
                                  </p:stCondLst>
                                  <p:childTnLst>
                                    <p:set>
                                      <p:cBhvr>
                                        <p:cTn id="62" dur="1" fill="hold">
                                          <p:stCondLst>
                                            <p:cond delay="0"/>
                                          </p:stCondLst>
                                        </p:cTn>
                                        <p:tgtEl>
                                          <p:spTgt spid="217">
                                            <p:txEl>
                                              <p:pRg st="16" end="87"/>
                                            </p:txEl>
                                          </p:spTgt>
                                        </p:tgtEl>
                                        <p:attrNameLst>
                                          <p:attrName>style.visibility</p:attrName>
                                        </p:attrNameLst>
                                      </p:cBhvr>
                                      <p:to>
                                        <p:strVal val="visible"/>
                                      </p:to>
                                    </p:set>
                                    <p:animEffect filter="fade" transition="in">
                                      <p:cBhvr additive="repl">
                                        <p:cTn id="63" dur="500"/>
                                        <p:tgtEl>
                                          <p:spTgt spid="217">
                                            <p:txEl>
                                              <p:pRg st="16" end="8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pic>
        <p:nvPicPr>
          <p:cNvPr id="218" name="Picture 6" descr=""/>
          <p:cNvPicPr/>
          <p:nvPr/>
        </p:nvPicPr>
        <p:blipFill>
          <a:blip r:embed="rId1"/>
          <a:stretch/>
        </p:blipFill>
        <p:spPr>
          <a:xfrm>
            <a:off x="6081480" y="532800"/>
            <a:ext cx="5433480" cy="6402240"/>
          </a:xfrm>
          <a:prstGeom prst="rect">
            <a:avLst/>
          </a:prstGeom>
          <a:ln>
            <a:noFill/>
          </a:ln>
        </p:spPr>
      </p:pic>
      <p:sp>
        <p:nvSpPr>
          <p:cNvPr id="219" name="TextShape 1"/>
          <p:cNvSpPr txBox="1"/>
          <p:nvPr/>
        </p:nvSpPr>
        <p:spPr>
          <a:xfrm>
            <a:off x="0" y="-160560"/>
            <a:ext cx="10515240" cy="1325160"/>
          </a:xfrm>
          <a:prstGeom prst="rect">
            <a:avLst/>
          </a:prstGeom>
          <a:noFill/>
          <a:ln>
            <a:noFill/>
          </a:ln>
        </p:spPr>
        <p:txBody>
          <a:bodyPr anchor="ctr"/>
          <a:p>
            <a:pPr>
              <a:lnSpc>
                <a:spcPct val="90000"/>
              </a:lnSpc>
            </a:pPr>
            <a:r>
              <a:rPr b="1" lang="en-US" sz="2800" spc="-1" strike="noStrike" u="sng">
                <a:solidFill>
                  <a:srgbClr val="000000"/>
                </a:solidFill>
                <a:uFill>
                  <a:solidFill>
                    <a:srgbClr val="ffffff"/>
                  </a:solidFill>
                </a:uFill>
                <a:latin typeface="Gill Sans MT"/>
                <a:ea typeface="Gill Sans MT"/>
              </a:rPr>
              <a:t>HOW HAVE WE IMPROVED THE PROCESS?</a:t>
            </a:r>
            <a:endParaRPr b="0" lang="en-US" sz="1800" spc="-1" strike="noStrike">
              <a:solidFill>
                <a:srgbClr val="000000"/>
              </a:solidFill>
              <a:uFill>
                <a:solidFill>
                  <a:srgbClr val="ffffff"/>
                </a:solidFill>
              </a:uFill>
              <a:latin typeface="Calibri"/>
            </a:endParaRPr>
          </a:p>
        </p:txBody>
      </p:sp>
      <p:sp>
        <p:nvSpPr>
          <p:cNvPr id="220" name="CustomShape 2"/>
          <p:cNvSpPr/>
          <p:nvPr/>
        </p:nvSpPr>
        <p:spPr>
          <a:xfrm>
            <a:off x="700200" y="959400"/>
            <a:ext cx="4488840" cy="9504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343080" indent="-342720" algn="ctr">
              <a:lnSpc>
                <a:spcPct val="100000"/>
              </a:lnSpc>
            </a:pPr>
            <a:r>
              <a:rPr b="0" lang="en-GB" sz="1800" spc="-1" strike="noStrike">
                <a:solidFill>
                  <a:srgbClr val="ffffff"/>
                </a:solidFill>
                <a:uFill>
                  <a:solidFill>
                    <a:srgbClr val="ffffff"/>
                  </a:solidFill>
                </a:uFill>
                <a:latin typeface="Calibri"/>
              </a:rPr>
              <a:t>Sign up en route to or at venue</a:t>
            </a:r>
            <a:endParaRPr b="0" lang="en-GB" sz="1800" spc="-1" strike="noStrike">
              <a:solidFill>
                <a:srgbClr val="000000"/>
              </a:solidFill>
              <a:uFill>
                <a:solidFill>
                  <a:srgbClr val="ffffff"/>
                </a:solidFill>
              </a:uFill>
              <a:latin typeface="Arial"/>
            </a:endParaRPr>
          </a:p>
          <a:p>
            <a:pPr marL="343080" indent="-342720" algn="ctr">
              <a:lnSpc>
                <a:spcPct val="100000"/>
              </a:lnSpc>
            </a:pPr>
            <a:r>
              <a:rPr b="0" lang="en-GB" sz="1800" spc="-1" strike="noStrike">
                <a:solidFill>
                  <a:srgbClr val="ffffff"/>
                </a:solidFill>
                <a:uFill>
                  <a:solidFill>
                    <a:srgbClr val="ffffff"/>
                  </a:solidFill>
                </a:uFill>
                <a:latin typeface="Calibri"/>
              </a:rPr>
              <a:t>Collect arm band scanned linked to </a:t>
            </a:r>
            <a:endParaRPr b="0" lang="en-GB" sz="1800" spc="-1" strike="noStrike">
              <a:solidFill>
                <a:srgbClr val="000000"/>
              </a:solidFill>
              <a:uFill>
                <a:solidFill>
                  <a:srgbClr val="ffffff"/>
                </a:solidFill>
              </a:uFill>
              <a:latin typeface="Arial"/>
            </a:endParaRPr>
          </a:p>
          <a:p>
            <a:pPr marL="343080" indent="-342720" algn="ctr">
              <a:lnSpc>
                <a:spcPct val="100000"/>
              </a:lnSpc>
            </a:pPr>
            <a:r>
              <a:rPr b="1" lang="en-GB" sz="1800" spc="-1" strike="noStrike" u="sng">
                <a:solidFill>
                  <a:srgbClr val="ffffff"/>
                </a:solidFill>
                <a:uFill>
                  <a:solidFill>
                    <a:srgbClr val="ffffff"/>
                  </a:solidFill>
                </a:uFill>
                <a:latin typeface="Calibri"/>
              </a:rPr>
              <a:t>QR code</a:t>
            </a:r>
            <a:endParaRPr b="0" lang="en-GB" sz="1800" spc="-1" strike="noStrike">
              <a:solidFill>
                <a:srgbClr val="000000"/>
              </a:solidFill>
              <a:uFill>
                <a:solidFill>
                  <a:srgbClr val="ffffff"/>
                </a:solidFill>
              </a:uFill>
              <a:latin typeface="Arial"/>
            </a:endParaRPr>
          </a:p>
        </p:txBody>
      </p:sp>
      <p:sp>
        <p:nvSpPr>
          <p:cNvPr id="221" name="CustomShape 3"/>
          <p:cNvSpPr/>
          <p:nvPr/>
        </p:nvSpPr>
        <p:spPr>
          <a:xfrm>
            <a:off x="700200" y="2139840"/>
            <a:ext cx="4488840" cy="813240"/>
          </a:xfrm>
          <a:prstGeom prst="roundRect">
            <a:avLst>
              <a:gd name="adj" fmla="val 16667"/>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Manager scans arm band and pulls up the skills listed by spolunteer to discuss and tick/reject in database</a:t>
            </a:r>
            <a:endParaRPr b="0" lang="en-GB" sz="1800" spc="-1" strike="noStrike">
              <a:solidFill>
                <a:srgbClr val="000000"/>
              </a:solidFill>
              <a:uFill>
                <a:solidFill>
                  <a:srgbClr val="ffffff"/>
                </a:solidFill>
              </a:uFill>
              <a:latin typeface="Arial"/>
            </a:endParaRPr>
          </a:p>
        </p:txBody>
      </p:sp>
      <p:sp>
        <p:nvSpPr>
          <p:cNvPr id="222" name="CustomShape 4"/>
          <p:cNvSpPr/>
          <p:nvPr/>
        </p:nvSpPr>
        <p:spPr>
          <a:xfrm>
            <a:off x="700200" y="3186360"/>
            <a:ext cx="4488840" cy="741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Training is completed via online videos as much as possible in reception</a:t>
            </a:r>
            <a:endParaRPr b="0" lang="en-GB" sz="1800" spc="-1" strike="noStrike">
              <a:solidFill>
                <a:srgbClr val="000000"/>
              </a:solidFill>
              <a:uFill>
                <a:solidFill>
                  <a:srgbClr val="ffffff"/>
                </a:solidFill>
              </a:uFill>
              <a:latin typeface="Arial"/>
            </a:endParaRPr>
          </a:p>
        </p:txBody>
      </p:sp>
      <p:sp>
        <p:nvSpPr>
          <p:cNvPr id="223" name="CustomShape 5"/>
          <p:cNvSpPr/>
          <p:nvPr/>
        </p:nvSpPr>
        <p:spPr>
          <a:xfrm>
            <a:off x="700200" y="4118760"/>
            <a:ext cx="4488840" cy="1140840"/>
          </a:xfrm>
          <a:prstGeom prst="roundRect">
            <a:avLst>
              <a:gd name="adj" fmla="val 16667"/>
            </a:avLst>
          </a:prstGeom>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Manager queries which volunteers are free and each spolunteer’s QR code is scanned when they get assigned to a team</a:t>
            </a:r>
            <a:endParaRPr b="0" lang="en-GB" sz="1800" spc="-1" strike="noStrike">
              <a:solidFill>
                <a:srgbClr val="000000"/>
              </a:solidFill>
              <a:uFill>
                <a:solidFill>
                  <a:srgbClr val="ffffff"/>
                </a:solidFill>
              </a:uFill>
              <a:latin typeface="Arial"/>
            </a:endParaRPr>
          </a:p>
        </p:txBody>
      </p:sp>
      <p:sp>
        <p:nvSpPr>
          <p:cNvPr id="224" name="CustomShape 6"/>
          <p:cNvSpPr/>
          <p:nvPr/>
        </p:nvSpPr>
        <p:spPr>
          <a:xfrm>
            <a:off x="700200" y="5430960"/>
            <a:ext cx="4488840" cy="12420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Spolunteers sign out by returning arm band and scanning the QR code. Spolunteer can indicate their future availability</a:t>
            </a:r>
            <a:endParaRPr b="0" lang="en-GB" sz="1800" spc="-1" strike="noStrike">
              <a:solidFill>
                <a:srgbClr val="000000"/>
              </a:solidFill>
              <a:uFill>
                <a:solidFill>
                  <a:srgbClr val="ffffff"/>
                </a:solidFill>
              </a:uFill>
              <a:latin typeface="Arial"/>
            </a:endParaRPr>
          </a:p>
        </p:txBody>
      </p:sp>
    </p:spTree>
  </p:cSld>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0">
                                  <p:stCondLst>
                                    <p:cond delay="0"/>
                                  </p:stCondLst>
                                  <p:childTnLst>
                                    <p:set>
                                      <p:cBhvr>
                                        <p:cTn id="69" dur="1" fill="hold">
                                          <p:stCondLst>
                                            <p:cond delay="0"/>
                                          </p:stCondLst>
                                        </p:cTn>
                                        <p:tgtEl>
                                          <p:spTgt spid="220"/>
                                        </p:tgtEl>
                                        <p:attrNameLst>
                                          <p:attrName>style.visibility</p:attrName>
                                        </p:attrNameLst>
                                      </p:cBhvr>
                                      <p:to>
                                        <p:strVal val="visible"/>
                                      </p:to>
                                    </p:set>
                                    <p:animEffect filter="fade" transition="in">
                                      <p:cBhvr additive="repl">
                                        <p:cTn id="70" dur="500"/>
                                        <p:tgtEl>
                                          <p:spTgt spid="220"/>
                                        </p:tgtEl>
                                      </p:cBhvr>
                                    </p:animEffec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0">
                                  <p:stCondLst>
                                    <p:cond delay="0"/>
                                  </p:stCondLst>
                                  <p:childTnLst>
                                    <p:set>
                                      <p:cBhvr>
                                        <p:cTn id="74" dur="1" fill="hold">
                                          <p:stCondLst>
                                            <p:cond delay="0"/>
                                          </p:stCondLst>
                                        </p:cTn>
                                        <p:tgtEl>
                                          <p:spTgt spid="221"/>
                                        </p:tgtEl>
                                        <p:attrNameLst>
                                          <p:attrName>style.visibility</p:attrName>
                                        </p:attrNameLst>
                                      </p:cBhvr>
                                      <p:to>
                                        <p:strVal val="visible"/>
                                      </p:to>
                                    </p:set>
                                    <p:animEffect filter="fade" transition="in">
                                      <p:cBhvr additive="repl">
                                        <p:cTn id="75" dur="500"/>
                                        <p:tgtEl>
                                          <p:spTgt spid="221"/>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0">
                                  <p:stCondLst>
                                    <p:cond delay="0"/>
                                  </p:stCondLst>
                                  <p:childTnLst>
                                    <p:set>
                                      <p:cBhvr>
                                        <p:cTn id="79" dur="1" fill="hold">
                                          <p:stCondLst>
                                            <p:cond delay="0"/>
                                          </p:stCondLst>
                                        </p:cTn>
                                        <p:tgtEl>
                                          <p:spTgt spid="222"/>
                                        </p:tgtEl>
                                        <p:attrNameLst>
                                          <p:attrName>style.visibility</p:attrName>
                                        </p:attrNameLst>
                                      </p:cBhvr>
                                      <p:to>
                                        <p:strVal val="visible"/>
                                      </p:to>
                                    </p:set>
                                    <p:animEffect filter="fade" transition="in">
                                      <p:cBhvr additive="repl">
                                        <p:cTn id="80" dur="500"/>
                                        <p:tgtEl>
                                          <p:spTgt spid="222"/>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0">
                                  <p:stCondLst>
                                    <p:cond delay="0"/>
                                  </p:stCondLst>
                                  <p:childTnLst>
                                    <p:set>
                                      <p:cBhvr>
                                        <p:cTn id="84" dur="1" fill="hold">
                                          <p:stCondLst>
                                            <p:cond delay="0"/>
                                          </p:stCondLst>
                                        </p:cTn>
                                        <p:tgtEl>
                                          <p:spTgt spid="223"/>
                                        </p:tgtEl>
                                        <p:attrNameLst>
                                          <p:attrName>style.visibility</p:attrName>
                                        </p:attrNameLst>
                                      </p:cBhvr>
                                      <p:to>
                                        <p:strVal val="visible"/>
                                      </p:to>
                                    </p:set>
                                    <p:animEffect filter="fade" transition="in">
                                      <p:cBhvr additive="repl">
                                        <p:cTn id="85" dur="500"/>
                                        <p:tgtEl>
                                          <p:spTgt spid="223"/>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224"/>
                                        </p:tgtEl>
                                        <p:attrNameLst>
                                          <p:attrName>style.visibility</p:attrName>
                                        </p:attrNameLst>
                                      </p:cBhvr>
                                      <p:to>
                                        <p:strVal val="visible"/>
                                      </p:to>
                                    </p:set>
                                    <p:animEffect filter="fade" transition="in">
                                      <p:cBhvr additive="repl">
                                        <p:cTn id="90" dur="500"/>
                                        <p:tgtEl>
                                          <p:spTgt spid="22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pic>
        <p:nvPicPr>
          <p:cNvPr id="225" name="Picture 3" descr=""/>
          <p:cNvPicPr/>
          <p:nvPr/>
        </p:nvPicPr>
        <p:blipFill>
          <a:blip r:embed="rId1"/>
          <a:stretch/>
        </p:blipFill>
        <p:spPr>
          <a:xfrm>
            <a:off x="5816880" y="621720"/>
            <a:ext cx="5433480" cy="6402240"/>
          </a:xfrm>
          <a:prstGeom prst="rect">
            <a:avLst/>
          </a:prstGeom>
          <a:ln>
            <a:noFill/>
          </a:ln>
        </p:spPr>
      </p:pic>
      <p:sp>
        <p:nvSpPr>
          <p:cNvPr id="226" name="TextShape 1"/>
          <p:cNvSpPr txBox="1"/>
          <p:nvPr/>
        </p:nvSpPr>
        <p:spPr>
          <a:xfrm>
            <a:off x="0" y="-169200"/>
            <a:ext cx="10515240" cy="1325160"/>
          </a:xfrm>
          <a:prstGeom prst="rect">
            <a:avLst/>
          </a:prstGeom>
          <a:noFill/>
          <a:ln>
            <a:noFill/>
          </a:ln>
        </p:spPr>
        <p:txBody>
          <a:bodyPr anchor="ctr"/>
          <a:p>
            <a:pPr>
              <a:lnSpc>
                <a:spcPct val="90000"/>
              </a:lnSpc>
            </a:pPr>
            <a:r>
              <a:rPr b="1" lang="en-US" sz="2800" spc="-1" strike="noStrike" u="sng">
                <a:solidFill>
                  <a:srgbClr val="000000"/>
                </a:solidFill>
                <a:uFill>
                  <a:solidFill>
                    <a:srgbClr val="ffffff"/>
                  </a:solidFill>
                </a:uFill>
                <a:latin typeface="Gill Sans MT"/>
                <a:ea typeface="Gill Sans MT"/>
              </a:rPr>
              <a:t>WHAT TECHNOLOGY HAVE WE USED?</a:t>
            </a:r>
            <a:endParaRPr b="0" lang="en-US" sz="1800" spc="-1" strike="noStrike">
              <a:solidFill>
                <a:srgbClr val="000000"/>
              </a:solidFill>
              <a:uFill>
                <a:solidFill>
                  <a:srgbClr val="ffffff"/>
                </a:solidFill>
              </a:uFill>
              <a:latin typeface="Calibri"/>
            </a:endParaRPr>
          </a:p>
        </p:txBody>
      </p:sp>
      <p:sp>
        <p:nvSpPr>
          <p:cNvPr id="227" name="CustomShape 2"/>
          <p:cNvSpPr/>
          <p:nvPr/>
        </p:nvSpPr>
        <p:spPr>
          <a:xfrm>
            <a:off x="644040" y="1156320"/>
            <a:ext cx="3519000" cy="8856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Sign up is made via a mobile friendly website built using HTML, CSS and Bootstrap</a:t>
            </a:r>
            <a:endParaRPr b="0" lang="en-GB" sz="1800" spc="-1" strike="noStrike">
              <a:solidFill>
                <a:srgbClr val="000000"/>
              </a:solidFill>
              <a:uFill>
                <a:solidFill>
                  <a:srgbClr val="ffffff"/>
                </a:solidFill>
              </a:uFill>
              <a:latin typeface="Arial"/>
            </a:endParaRPr>
          </a:p>
        </p:txBody>
      </p:sp>
      <p:sp>
        <p:nvSpPr>
          <p:cNvPr id="228" name="CustomShape 3"/>
          <p:cNvSpPr/>
          <p:nvPr/>
        </p:nvSpPr>
        <p:spPr>
          <a:xfrm>
            <a:off x="667800" y="2634480"/>
            <a:ext cx="3519000" cy="885600"/>
          </a:xfrm>
          <a:prstGeom prst="roundRect">
            <a:avLst>
              <a:gd name="adj" fmla="val 16667"/>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Information is stored in a database built using mysql</a:t>
            </a:r>
            <a:endParaRPr b="0" lang="en-GB" sz="1800" spc="-1" strike="noStrike">
              <a:solidFill>
                <a:srgbClr val="000000"/>
              </a:solidFill>
              <a:uFill>
                <a:solidFill>
                  <a:srgbClr val="ffffff"/>
                </a:solidFill>
              </a:uFill>
              <a:latin typeface="Arial"/>
            </a:endParaRPr>
          </a:p>
        </p:txBody>
      </p:sp>
      <p:sp>
        <p:nvSpPr>
          <p:cNvPr id="229" name="CustomShape 4"/>
          <p:cNvSpPr/>
          <p:nvPr/>
        </p:nvSpPr>
        <p:spPr>
          <a:xfrm>
            <a:off x="644040" y="4029840"/>
            <a:ext cx="3519000" cy="885600"/>
          </a:xfrm>
          <a:prstGeom prst="roundRect">
            <a:avLst>
              <a:gd name="adj" fmla="val 16667"/>
            </a:avLst>
          </a:prstGeom>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QR codes generated with commonplace tools are scanned by staff via mobile app</a:t>
            </a:r>
            <a:endParaRPr b="0" lang="en-GB"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0">
                                  <p:stCondLst>
                                    <p:cond delay="0"/>
                                  </p:stCondLst>
                                  <p:childTnLst>
                                    <p:set>
                                      <p:cBhvr>
                                        <p:cTn id="96" dur="1" fill="hold">
                                          <p:stCondLst>
                                            <p:cond delay="0"/>
                                          </p:stCondLst>
                                        </p:cTn>
                                        <p:tgtEl>
                                          <p:spTgt spid="227"/>
                                        </p:tgtEl>
                                        <p:attrNameLst>
                                          <p:attrName>style.visibility</p:attrName>
                                        </p:attrNameLst>
                                      </p:cBhvr>
                                      <p:to>
                                        <p:strVal val="visible"/>
                                      </p:to>
                                    </p:set>
                                    <p:animEffect filter="fade" transition="in">
                                      <p:cBhvr additive="repl">
                                        <p:cTn id="97" dur="500"/>
                                        <p:tgtEl>
                                          <p:spTgt spid="227"/>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0">
                                  <p:stCondLst>
                                    <p:cond delay="0"/>
                                  </p:stCondLst>
                                  <p:childTnLst>
                                    <p:set>
                                      <p:cBhvr>
                                        <p:cTn id="101" dur="1" fill="hold">
                                          <p:stCondLst>
                                            <p:cond delay="0"/>
                                          </p:stCondLst>
                                        </p:cTn>
                                        <p:tgtEl>
                                          <p:spTgt spid="228"/>
                                        </p:tgtEl>
                                        <p:attrNameLst>
                                          <p:attrName>style.visibility</p:attrName>
                                        </p:attrNameLst>
                                      </p:cBhvr>
                                      <p:to>
                                        <p:strVal val="visible"/>
                                      </p:to>
                                    </p:set>
                                    <p:animEffect filter="fade" transition="in">
                                      <p:cBhvr additive="repl">
                                        <p:cTn id="102" dur="500"/>
                                        <p:tgtEl>
                                          <p:spTgt spid="228"/>
                                        </p:tgtEl>
                                      </p:cBhvr>
                                    </p:animEffec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229"/>
                                        </p:tgtEl>
                                        <p:attrNameLst>
                                          <p:attrName>style.visibility</p:attrName>
                                        </p:attrNameLst>
                                      </p:cBhvr>
                                      <p:to>
                                        <p:strVal val="visible"/>
                                      </p:to>
                                    </p:set>
                                    <p:animEffect filter="fade" transition="in">
                                      <p:cBhvr additive="repl">
                                        <p:cTn id="107" dur="500"/>
                                        <p:tgtEl>
                                          <p:spTgt spid="2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2062800" y="648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Website</a:t>
            </a:r>
            <a:endParaRPr b="0" lang="en-US" sz="1800" spc="-1" strike="noStrike">
              <a:solidFill>
                <a:srgbClr val="000000"/>
              </a:solidFill>
              <a:uFill>
                <a:solidFill>
                  <a:srgbClr val="ffffff"/>
                </a:solidFill>
              </a:uFill>
              <a:latin typeface="Gill Sans MT"/>
            </a:endParaRPr>
          </a:p>
        </p:txBody>
      </p:sp>
      <p:sp>
        <p:nvSpPr>
          <p:cNvPr id="231" name="TextShape 2"/>
          <p:cNvSpPr txBox="1"/>
          <p:nvPr/>
        </p:nvSpPr>
        <p:spPr>
          <a:xfrm>
            <a:off x="2231280" y="2638080"/>
            <a:ext cx="7729200" cy="3101760"/>
          </a:xfrm>
          <a:prstGeom prst="rect">
            <a:avLst/>
          </a:prstGeom>
          <a:noFill/>
          <a:ln>
            <a:noFill/>
          </a:ln>
        </p:spPr>
        <p:txBody>
          <a:bodyPr/>
          <a:p>
            <a:endParaRPr b="0" lang="en-US" sz="1800" spc="-1" strike="noStrike">
              <a:solidFill>
                <a:srgbClr val="262626"/>
              </a:solidFill>
              <a:uFill>
                <a:solidFill>
                  <a:srgbClr val="ffffff"/>
                </a:solidFill>
              </a:uFill>
              <a:latin typeface="Gill Sans MT"/>
            </a:endParaRPr>
          </a:p>
        </p:txBody>
      </p:sp>
    </p:spTree>
  </p:cSld>
  <p:timing>
    <p:tnLst>
      <p:par>
        <p:cTn id="108" dur="indefinite" restart="never" nodeType="tmRoot">
          <p:childTnLst>
            <p:seq>
              <p:cTn id="109"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2121480" y="59796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Database</a:t>
            </a:r>
            <a:endParaRPr b="0" lang="en-US" sz="1800" spc="-1" strike="noStrike">
              <a:solidFill>
                <a:srgbClr val="000000"/>
              </a:solidFill>
              <a:uFill>
                <a:solidFill>
                  <a:srgbClr val="ffffff"/>
                </a:solidFill>
              </a:uFill>
              <a:latin typeface="Gill Sans MT"/>
            </a:endParaRPr>
          </a:p>
        </p:txBody>
      </p:sp>
      <p:sp>
        <p:nvSpPr>
          <p:cNvPr id="233" name="TextShape 2"/>
          <p:cNvSpPr txBox="1"/>
          <p:nvPr/>
        </p:nvSpPr>
        <p:spPr>
          <a:xfrm>
            <a:off x="854280" y="2031480"/>
            <a:ext cx="3839400" cy="4350960"/>
          </a:xfrm>
          <a:prstGeom prst="rect">
            <a:avLst/>
          </a:prstGeom>
          <a:noFill/>
          <a:ln>
            <a:solidFill>
              <a:srgbClr val="000000"/>
            </a:solidFill>
          </a:ln>
        </p:spPr>
        <p:txBody>
          <a:bodyPr/>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Created using mysql</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Addresses requirements </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Scalability</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Security</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Location track</a:t>
            </a:r>
            <a:endParaRPr b="0" lang="en-US" sz="16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Created two tables</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p:txBody>
      </p:sp>
      <p:sp>
        <p:nvSpPr>
          <p:cNvPr id="234" name="CustomShape 3"/>
          <p:cNvSpPr/>
          <p:nvPr/>
        </p:nvSpPr>
        <p:spPr>
          <a:xfrm>
            <a:off x="4710240" y="4576320"/>
            <a:ext cx="7137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Gill Sans MT"/>
              </a:rPr>
              <a:t>	</a:t>
            </a:r>
            <a:r>
              <a:rPr b="0" lang="en-GB" sz="1800" spc="-1" strike="noStrike">
                <a:solidFill>
                  <a:srgbClr val="000000"/>
                </a:solidFill>
                <a:uFill>
                  <a:solidFill>
                    <a:srgbClr val="ffffff"/>
                  </a:solidFill>
                </a:uFill>
                <a:latin typeface="Gill Sans MT"/>
              </a:rPr>
              <a:t>Tracking information to be linked with QR code</a:t>
            </a:r>
            <a:endParaRPr b="0" lang="en-GB" sz="1800" spc="-1" strike="noStrike">
              <a:solidFill>
                <a:srgbClr val="000000"/>
              </a:solidFill>
              <a:uFill>
                <a:solidFill>
                  <a:srgbClr val="ffffff"/>
                </a:solidFill>
              </a:uFill>
              <a:latin typeface="Arial"/>
            </a:endParaRPr>
          </a:p>
        </p:txBody>
      </p:sp>
      <p:sp>
        <p:nvSpPr>
          <p:cNvPr id="235" name="CustomShape 4"/>
          <p:cNvSpPr/>
          <p:nvPr/>
        </p:nvSpPr>
        <p:spPr>
          <a:xfrm>
            <a:off x="4710240" y="4206960"/>
            <a:ext cx="573120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Gill Sans MT"/>
              </a:rPr>
              <a:t>	</a:t>
            </a:r>
            <a:r>
              <a:rPr b="0" lang="en-GB" sz="1800" spc="-1" strike="noStrike">
                <a:solidFill>
                  <a:srgbClr val="000000"/>
                </a:solidFill>
                <a:uFill>
                  <a:solidFill>
                    <a:srgbClr val="ffffff"/>
                  </a:solidFill>
                </a:uFill>
                <a:latin typeface="Gill Sans MT"/>
              </a:rPr>
              <a:t>Spolunteer information</a:t>
            </a:r>
            <a:endParaRPr b="0" lang="en-GB" sz="1800" spc="-1" strike="noStrike">
              <a:solidFill>
                <a:srgbClr val="000000"/>
              </a:solidFill>
              <a:uFill>
                <a:solidFill>
                  <a:srgbClr val="ffffff"/>
                </a:solidFill>
              </a:uFill>
              <a:latin typeface="Arial"/>
            </a:endParaRPr>
          </a:p>
        </p:txBody>
      </p:sp>
      <p:sp>
        <p:nvSpPr>
          <p:cNvPr id="236" name="CustomShape 5"/>
          <p:cNvSpPr/>
          <p:nvPr/>
        </p:nvSpPr>
        <p:spPr>
          <a:xfrm flipV="1">
            <a:off x="3275280" y="4953600"/>
            <a:ext cx="2176560" cy="5331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37" name="CustomShape 6"/>
          <p:cNvSpPr/>
          <p:nvPr/>
        </p:nvSpPr>
        <p:spPr>
          <a:xfrm flipV="1">
            <a:off x="3243240" y="4496040"/>
            <a:ext cx="2208960" cy="90288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graphicFrame>
        <p:nvGraphicFramePr>
          <p:cNvPr id="238" name="Table 7"/>
          <p:cNvGraphicFramePr/>
          <p:nvPr/>
        </p:nvGraphicFramePr>
        <p:xfrm>
          <a:off x="5671800" y="5096880"/>
          <a:ext cx="5956560" cy="1314720"/>
        </p:xfrm>
        <a:graphic>
          <a:graphicData uri="http://schemas.openxmlformats.org/drawingml/2006/table">
            <a:tbl>
              <a:tblPr/>
              <a:tblGrid>
                <a:gridCol w="2978280"/>
                <a:gridCol w="2978280"/>
              </a:tblGrid>
              <a:tr h="366120">
                <a:tc>
                  <a:txBody>
                    <a:bodyPr/>
                    <a:p>
                      <a:pPr algn="ctr">
                        <a:lnSpc>
                          <a:spcPct val="100000"/>
                        </a:lnSpc>
                      </a:pPr>
                      <a:r>
                        <a:rPr b="1" lang="en-GB" sz="1800" spc="-1" strike="noStrike">
                          <a:solidFill>
                            <a:srgbClr val="ffffff"/>
                          </a:solidFill>
                          <a:uFill>
                            <a:solidFill>
                              <a:srgbClr val="ffffff"/>
                            </a:solidFill>
                          </a:uFill>
                          <a:latin typeface="Gill Sans MT"/>
                        </a:rPr>
                        <a:t>Spolunteer Number</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ctr">
                        <a:lnSpc>
                          <a:spcPct val="100000"/>
                        </a:lnSpc>
                      </a:pPr>
                      <a:r>
                        <a:rPr b="1" lang="en-GB" sz="1800" spc="-1" strike="noStrike">
                          <a:solidFill>
                            <a:srgbClr val="ffffff"/>
                          </a:solidFill>
                          <a:uFill>
                            <a:solidFill>
                              <a:srgbClr val="ffffff"/>
                            </a:solidFill>
                          </a:uFill>
                          <a:latin typeface="Gill Sans MT"/>
                        </a:rPr>
                        <a:t>Workforce holding</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66120">
                <a:tc>
                  <a:txBody>
                    <a:bodyPr/>
                    <a:p>
                      <a:pPr>
                        <a:lnSpc>
                          <a:spcPct val="100000"/>
                        </a:lnSpc>
                      </a:pPr>
                      <a:r>
                        <a:rPr b="0" lang="en-GB" sz="1800" spc="-1" strike="noStrike">
                          <a:solidFill>
                            <a:srgbClr val="000000"/>
                          </a:solidFill>
                          <a:uFill>
                            <a:solidFill>
                              <a:srgbClr val="ffffff"/>
                            </a:solidFill>
                          </a:uFill>
                          <a:latin typeface="Gill Sans MT"/>
                        </a:rPr>
                        <a:t>159 (given by QR code)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c>
                  <a:txBody>
                    <a:bodyPr/>
                    <a:p>
                      <a:pPr>
                        <a:lnSpc>
                          <a:spcPct val="100000"/>
                        </a:lnSpc>
                      </a:pPr>
                      <a:r>
                        <a:rPr b="0" lang="en-GB" sz="1800" spc="-1" strike="noStrike">
                          <a:solidFill>
                            <a:srgbClr val="000000"/>
                          </a:solidFill>
                          <a:uFill>
                            <a:solidFill>
                              <a:srgbClr val="ffffff"/>
                            </a:solidFill>
                          </a:uFill>
                          <a:latin typeface="Gill Sans MT"/>
                        </a:rPr>
                        <a:t>Alpha </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r>
              <a:tr h="366120">
                <a:tc>
                  <a:txBody>
                    <a:bodyPr/>
                    <a:p>
                      <a:pPr>
                        <a:lnSpc>
                          <a:spcPct val="100000"/>
                        </a:lnSpc>
                      </a:pPr>
                      <a:r>
                        <a:rPr b="0" lang="en-GB" sz="1800" spc="-1" strike="noStrike">
                          <a:solidFill>
                            <a:srgbClr val="000000"/>
                          </a:solidFill>
                          <a:uFill>
                            <a:solidFill>
                              <a:srgbClr val="ffffff"/>
                            </a:solidFill>
                          </a:uFill>
                          <a:latin typeface="Gill Sans MT"/>
                        </a:rPr>
                        <a:t>232</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bl>
          </a:graphicData>
        </a:graphic>
      </p:graphicFrame>
    </p:spTree>
  </p:cSld>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10">
                                  <p:stCondLst>
                                    <p:cond delay="0"/>
                                  </p:stCondLst>
                                  <p:childTnLst>
                                    <p:set>
                                      <p:cBhvr>
                                        <p:cTn id="115" dur="1" fill="hold">
                                          <p:stCondLst>
                                            <p:cond delay="0"/>
                                          </p:stCondLst>
                                        </p:cTn>
                                        <p:tgtEl>
                                          <p:spTgt spid="237"/>
                                        </p:tgtEl>
                                        <p:attrNameLst>
                                          <p:attrName>style.visibility</p:attrName>
                                        </p:attrNameLst>
                                      </p:cBhvr>
                                      <p:to>
                                        <p:strVal val="visible"/>
                                      </p:to>
                                    </p:set>
                                    <p:animEffect filter="fade" transition="in">
                                      <p:cBhvr additive="repl">
                                        <p:cTn id="116" dur="500"/>
                                        <p:tgtEl>
                                          <p:spTgt spid="237"/>
                                        </p:tgtEl>
                                      </p:cBhvr>
                                    </p:animEffect>
                                  </p:childTnLst>
                                </p:cTn>
                              </p:par>
                              <p:par>
                                <p:cTn id="117" nodeType="withEffect" fill="hold" presetClass="entr" presetID="10">
                                  <p:stCondLst>
                                    <p:cond delay="0"/>
                                  </p:stCondLst>
                                  <p:childTnLst>
                                    <p:set>
                                      <p:cBhvr>
                                        <p:cTn id="118" dur="1" fill="hold">
                                          <p:stCondLst>
                                            <p:cond delay="0"/>
                                          </p:stCondLst>
                                        </p:cTn>
                                        <p:tgtEl>
                                          <p:spTgt spid="236"/>
                                        </p:tgtEl>
                                        <p:attrNameLst>
                                          <p:attrName>style.visibility</p:attrName>
                                        </p:attrNameLst>
                                      </p:cBhvr>
                                      <p:to>
                                        <p:strVal val="visible"/>
                                      </p:to>
                                    </p:set>
                                    <p:animEffect filter="fade" transition="in">
                                      <p:cBhvr additive="repl">
                                        <p:cTn id="119" dur="500"/>
                                        <p:tgtEl>
                                          <p:spTgt spid="236"/>
                                        </p:tgtEl>
                                      </p:cBhvr>
                                    </p:animEffect>
                                  </p:childTnLst>
                                </p:cTn>
                              </p:par>
                              <p:par>
                                <p:cTn id="120" nodeType="withEffect" fill="hold" presetClass="entr" presetID="10">
                                  <p:stCondLst>
                                    <p:cond delay="0"/>
                                  </p:stCondLst>
                                  <p:childTnLst>
                                    <p:set>
                                      <p:cBhvr>
                                        <p:cTn id="121" dur="1" fill="hold">
                                          <p:stCondLst>
                                            <p:cond delay="0"/>
                                          </p:stCondLst>
                                        </p:cTn>
                                        <p:tgtEl>
                                          <p:spTgt spid="-1"/>
                                        </p:tgtEl>
                                        <p:attrNameLst>
                                          <p:attrName>style.visibility</p:attrName>
                                        </p:attrNameLst>
                                      </p:cBhvr>
                                      <p:to>
                                        <p:strVal val="visible"/>
                                      </p:to>
                                    </p:set>
                                    <p:animEffect filter="fade" transition="in">
                                      <p:cBhvr additive="repl">
                                        <p:cTn id="122" dur="500"/>
                                        <p:tgtEl>
                                          <p:spTgt spid="-1"/>
                                        </p:tgtEl>
                                      </p:cBhvr>
                                    </p:animEffect>
                                  </p:childTnLst>
                                </p:cTn>
                              </p:par>
                              <p:par>
                                <p:cTn id="123" nodeType="withEffect" fill="hold" presetClass="entr" presetID="10">
                                  <p:stCondLst>
                                    <p:cond delay="0"/>
                                  </p:stCondLst>
                                  <p:childTnLst>
                                    <p:set>
                                      <p:cBhvr>
                                        <p:cTn id="124" dur="1" fill="hold">
                                          <p:stCondLst>
                                            <p:cond delay="0"/>
                                          </p:stCondLst>
                                        </p:cTn>
                                        <p:tgtEl>
                                          <p:spTgt spid="238"/>
                                        </p:tgtEl>
                                        <p:attrNameLst>
                                          <p:attrName>style.visibility</p:attrName>
                                        </p:attrNameLst>
                                      </p:cBhvr>
                                      <p:to>
                                        <p:strVal val="visible"/>
                                      </p:to>
                                    </p:set>
                                    <p:animEffect filter="fade" transition="in">
                                      <p:cBhvr additive="repl">
                                        <p:cTn id="125" dur="500"/>
                                        <p:tgtEl>
                                          <p:spTgt spid="2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088000" y="576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QR Code APP</a:t>
            </a:r>
            <a:endParaRPr b="0" lang="en-US" sz="1800" spc="-1" strike="noStrike">
              <a:solidFill>
                <a:srgbClr val="000000"/>
              </a:solidFill>
              <a:uFill>
                <a:solidFill>
                  <a:srgbClr val="ffffff"/>
                </a:solidFill>
              </a:uFill>
              <a:latin typeface="Gill Sans MT"/>
            </a:endParaRPr>
          </a:p>
        </p:txBody>
      </p:sp>
      <p:sp>
        <p:nvSpPr>
          <p:cNvPr id="240" name="TextShape 2"/>
          <p:cNvSpPr txBox="1"/>
          <p:nvPr/>
        </p:nvSpPr>
        <p:spPr>
          <a:xfrm>
            <a:off x="792000" y="1985040"/>
            <a:ext cx="7776000" cy="4494960"/>
          </a:xfrm>
          <a:prstGeom prst="rect">
            <a:avLst/>
          </a:prstGeom>
          <a:noFill/>
          <a:ln>
            <a:solidFill>
              <a:srgbClr val="000000"/>
            </a:solidFill>
          </a:ln>
        </p:spPr>
        <p:txBody>
          <a:bodyPr/>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Unity/C# app that can be deployed on any platform</a:t>
            </a: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Quickly assign roles to staff and keep track of spolunteer movement</a:t>
            </a: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Only relevant information visible to staff</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Addresses requirements: </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Speed</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Simplicity</a:t>
            </a:r>
            <a:endParaRPr b="0" lang="en-US" sz="16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p:txBody>
      </p:sp>
      <p:pic>
        <p:nvPicPr>
          <p:cNvPr id="241" name="" descr=""/>
          <p:cNvPicPr/>
          <p:nvPr/>
        </p:nvPicPr>
        <p:blipFill>
          <a:blip r:embed="rId1"/>
          <a:stretch/>
        </p:blipFill>
        <p:spPr>
          <a:xfrm>
            <a:off x="9166680" y="1872000"/>
            <a:ext cx="2929320" cy="4869720"/>
          </a:xfrm>
          <a:prstGeom prst="rect">
            <a:avLst/>
          </a:prstGeom>
          <a:ln>
            <a:noFill/>
          </a:ln>
        </p:spPr>
      </p:pic>
    </p:spTree>
  </p:cSld>
  <p:timing>
    <p:tnLst>
      <p:par>
        <p:cTn id="126" dur="indefinite" restart="never" nodeType="tmRoot">
          <p:childTnLst>
            <p:seq>
              <p:cTn id="127"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2231280" y="855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90000"/>
              </a:lnSpc>
            </a:pPr>
            <a:r>
              <a:rPr b="1" lang="en-US" sz="2800" spc="199" strike="noStrike" cap="all">
                <a:solidFill>
                  <a:srgbClr val="262626"/>
                </a:solidFill>
                <a:uFill>
                  <a:solidFill>
                    <a:srgbClr val="ffffff"/>
                  </a:solidFill>
                </a:uFill>
                <a:latin typeface="Gill Sans MT"/>
              </a:rPr>
              <a:t>Summary AND QUESTIONS</a:t>
            </a:r>
            <a:endParaRPr b="0" lang="en-US" sz="1800" spc="-1" strike="noStrike">
              <a:solidFill>
                <a:srgbClr val="000000"/>
              </a:solidFill>
              <a:uFill>
                <a:solidFill>
                  <a:srgbClr val="ffffff"/>
                </a:solidFill>
              </a:uFill>
              <a:latin typeface="Gill Sans MT"/>
            </a:endParaRPr>
          </a:p>
        </p:txBody>
      </p:sp>
      <p:sp>
        <p:nvSpPr>
          <p:cNvPr id="243" name="TextShape 2"/>
          <p:cNvSpPr txBox="1"/>
          <p:nvPr/>
        </p:nvSpPr>
        <p:spPr>
          <a:xfrm>
            <a:off x="2231280" y="2638080"/>
            <a:ext cx="7729200" cy="3101760"/>
          </a:xfrm>
          <a:prstGeom prst="rect">
            <a:avLst/>
          </a:prstGeom>
          <a:noFill/>
          <a:ln>
            <a:noFill/>
          </a:ln>
        </p:spPr>
        <p:txBody>
          <a:bodyPr/>
          <a:p>
            <a:endParaRPr b="0" lang="en-US" sz="1800" spc="-1" strike="noStrike">
              <a:solidFill>
                <a:srgbClr val="262626"/>
              </a:solidFill>
              <a:uFill>
                <a:solidFill>
                  <a:srgbClr val="ffffff"/>
                </a:solidFill>
              </a:uFill>
              <a:latin typeface="Gill Sans MT"/>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Parcel</Template>
  <TotalTime>441</TotalTime>
  <Application>LibreOffice/5.2.4.2$Windows_x86 LibreOffice_project/3d5603e1122f0f102b62521720ab13a38a4e0eb0</Application>
  <Words>496</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2017-06-09T21:37:59Z</dcterms:created>
  <dc:creator>Caitlin Ray</dc:creator>
  <dc:description/>
  <dc:language>en-GB</dc:language>
  <cp:lastModifiedBy/>
  <dcterms:modified xsi:type="dcterms:W3CDTF">2017-06-10T09:49:52Z</dcterms:modified>
  <cp:revision>33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