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1089600" cy="31089600"/>
  <p:notesSz cx="15557500" cy="20104100"/>
  <p:defaultTextStyle>
    <a:defPPr>
      <a:defRPr lang="en-US"/>
    </a:defPPr>
    <a:lvl1pPr marL="0" algn="l" defTabSz="740207" rtl="0" eaLnBrk="1" latinLnBrk="0" hangingPunct="1">
      <a:defRPr sz="2914" kern="1200">
        <a:solidFill>
          <a:schemeClr val="tx1"/>
        </a:solidFill>
        <a:latin typeface="+mn-lt"/>
        <a:ea typeface="+mn-ea"/>
        <a:cs typeface="+mn-cs"/>
      </a:defRPr>
    </a:lvl1pPr>
    <a:lvl2pPr marL="740207" algn="l" defTabSz="740207" rtl="0" eaLnBrk="1" latinLnBrk="0" hangingPunct="1">
      <a:defRPr sz="2914" kern="1200">
        <a:solidFill>
          <a:schemeClr val="tx1"/>
        </a:solidFill>
        <a:latin typeface="+mn-lt"/>
        <a:ea typeface="+mn-ea"/>
        <a:cs typeface="+mn-cs"/>
      </a:defRPr>
    </a:lvl2pPr>
    <a:lvl3pPr marL="1480414" algn="l" defTabSz="740207" rtl="0" eaLnBrk="1" latinLnBrk="0" hangingPunct="1">
      <a:defRPr sz="2914" kern="1200">
        <a:solidFill>
          <a:schemeClr val="tx1"/>
        </a:solidFill>
        <a:latin typeface="+mn-lt"/>
        <a:ea typeface="+mn-ea"/>
        <a:cs typeface="+mn-cs"/>
      </a:defRPr>
    </a:lvl3pPr>
    <a:lvl4pPr marL="2220620" algn="l" defTabSz="740207" rtl="0" eaLnBrk="1" latinLnBrk="0" hangingPunct="1">
      <a:defRPr sz="2914" kern="1200">
        <a:solidFill>
          <a:schemeClr val="tx1"/>
        </a:solidFill>
        <a:latin typeface="+mn-lt"/>
        <a:ea typeface="+mn-ea"/>
        <a:cs typeface="+mn-cs"/>
      </a:defRPr>
    </a:lvl4pPr>
    <a:lvl5pPr marL="2960827" algn="l" defTabSz="740207" rtl="0" eaLnBrk="1" latinLnBrk="0" hangingPunct="1">
      <a:defRPr sz="2914" kern="1200">
        <a:solidFill>
          <a:schemeClr val="tx1"/>
        </a:solidFill>
        <a:latin typeface="+mn-lt"/>
        <a:ea typeface="+mn-ea"/>
        <a:cs typeface="+mn-cs"/>
      </a:defRPr>
    </a:lvl5pPr>
    <a:lvl6pPr marL="3701034" algn="l" defTabSz="740207" rtl="0" eaLnBrk="1" latinLnBrk="0" hangingPunct="1">
      <a:defRPr sz="2914" kern="1200">
        <a:solidFill>
          <a:schemeClr val="tx1"/>
        </a:solidFill>
        <a:latin typeface="+mn-lt"/>
        <a:ea typeface="+mn-ea"/>
        <a:cs typeface="+mn-cs"/>
      </a:defRPr>
    </a:lvl6pPr>
    <a:lvl7pPr marL="4441241" algn="l" defTabSz="740207" rtl="0" eaLnBrk="1" latinLnBrk="0" hangingPunct="1">
      <a:defRPr sz="2914" kern="1200">
        <a:solidFill>
          <a:schemeClr val="tx1"/>
        </a:solidFill>
        <a:latin typeface="+mn-lt"/>
        <a:ea typeface="+mn-ea"/>
        <a:cs typeface="+mn-cs"/>
      </a:defRPr>
    </a:lvl7pPr>
    <a:lvl8pPr marL="5181448" algn="l" defTabSz="740207" rtl="0" eaLnBrk="1" latinLnBrk="0" hangingPunct="1">
      <a:defRPr sz="2914" kern="1200">
        <a:solidFill>
          <a:schemeClr val="tx1"/>
        </a:solidFill>
        <a:latin typeface="+mn-lt"/>
        <a:ea typeface="+mn-ea"/>
        <a:cs typeface="+mn-cs"/>
      </a:defRPr>
    </a:lvl8pPr>
    <a:lvl9pPr marL="5921654" algn="l" defTabSz="740207" rtl="0" eaLnBrk="1" latinLnBrk="0" hangingPunct="1">
      <a:defRPr sz="291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454" userDrawn="1">
          <p15:clr>
            <a:srgbClr val="A4A3A4"/>
          </p15:clr>
        </p15:guide>
        <p15:guide id="2" pos="43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68AE"/>
    <a:srgbClr val="F3CC1F"/>
    <a:srgbClr val="D04848"/>
    <a:srgbClr val="6FC29A"/>
    <a:srgbClr val="E14C3E"/>
    <a:srgbClr val="21EC8D"/>
    <a:srgbClr val="E6E6E6"/>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54" autoAdjust="0"/>
    <p:restoredTop sz="94643" autoAdjust="0"/>
  </p:normalViewPr>
  <p:slideViewPr>
    <p:cSldViewPr>
      <p:cViewPr>
        <p:scale>
          <a:sx n="66" d="100"/>
          <a:sy n="66" d="100"/>
        </p:scale>
        <p:origin x="-728" y="-3712"/>
      </p:cViewPr>
      <p:guideLst>
        <p:guide orient="horz" pos="4454"/>
        <p:guide pos="431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742113" cy="10080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8812213" y="0"/>
            <a:ext cx="6742112" cy="1008063"/>
          </a:xfrm>
          <a:prstGeom prst="rect">
            <a:avLst/>
          </a:prstGeom>
        </p:spPr>
        <p:txBody>
          <a:bodyPr vert="horz" lIns="91440" tIns="45720" rIns="91440" bIns="45720" rtlCol="0"/>
          <a:lstStyle>
            <a:lvl1pPr algn="r">
              <a:defRPr sz="1200"/>
            </a:lvl1pPr>
          </a:lstStyle>
          <a:p>
            <a:fld id="{BBB984D5-A378-564C-9BBA-BD609FA95056}" type="datetimeFigureOut">
              <a:rPr lang="en-US" smtClean="0"/>
              <a:t>12/25/19</a:t>
            </a:fld>
            <a:endParaRPr lang="en-US"/>
          </a:p>
        </p:txBody>
      </p:sp>
      <p:sp>
        <p:nvSpPr>
          <p:cNvPr id="4" name="Slide Image Placeholder 3"/>
          <p:cNvSpPr>
            <a:spLocks noGrp="1" noRot="1" noChangeAspect="1"/>
          </p:cNvSpPr>
          <p:nvPr>
            <p:ph type="sldImg" idx="2"/>
          </p:nvPr>
        </p:nvSpPr>
        <p:spPr>
          <a:xfrm>
            <a:off x="4386263" y="2513013"/>
            <a:ext cx="6784975" cy="67849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55750" y="9675813"/>
            <a:ext cx="12446000" cy="79152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9096038"/>
            <a:ext cx="6742113" cy="100806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8812213" y="19096038"/>
            <a:ext cx="6742112" cy="1008062"/>
          </a:xfrm>
          <a:prstGeom prst="rect">
            <a:avLst/>
          </a:prstGeom>
        </p:spPr>
        <p:txBody>
          <a:bodyPr vert="horz" lIns="91440" tIns="45720" rIns="91440" bIns="45720" rtlCol="0" anchor="b"/>
          <a:lstStyle>
            <a:lvl1pPr algn="r">
              <a:defRPr sz="1200"/>
            </a:lvl1pPr>
          </a:lstStyle>
          <a:p>
            <a:fld id="{DB2F21A1-1A37-C847-BD6C-971B22EF63E4}" type="slidenum">
              <a:rPr lang="en-US" smtClean="0"/>
              <a:t>‹#›</a:t>
            </a:fld>
            <a:endParaRPr lang="en-US"/>
          </a:p>
        </p:txBody>
      </p:sp>
    </p:spTree>
    <p:extLst>
      <p:ext uri="{BB962C8B-B14F-4D97-AF65-F5344CB8AC3E}">
        <p14:creationId xmlns:p14="http://schemas.microsoft.com/office/powerpoint/2010/main" val="207485052"/>
      </p:ext>
    </p:extLst>
  </p:cSld>
  <p:clrMap bg1="lt1" tx1="dk1" bg2="lt2" tx2="dk2" accent1="accent1" accent2="accent2" accent3="accent3" accent4="accent4" accent5="accent5" accent6="accent6" hlink="hlink" folHlink="folHlink"/>
  <p:notesStyle>
    <a:lvl1pPr marL="0" algn="l" defTabSz="740207" rtl="0" eaLnBrk="1" latinLnBrk="0" hangingPunct="1">
      <a:defRPr sz="971" kern="1200">
        <a:solidFill>
          <a:schemeClr val="tx1"/>
        </a:solidFill>
        <a:latin typeface="+mn-lt"/>
        <a:ea typeface="+mn-ea"/>
        <a:cs typeface="+mn-cs"/>
      </a:defRPr>
    </a:lvl1pPr>
    <a:lvl2pPr marL="370103" algn="l" defTabSz="740207" rtl="0" eaLnBrk="1" latinLnBrk="0" hangingPunct="1">
      <a:defRPr sz="971" kern="1200">
        <a:solidFill>
          <a:schemeClr val="tx1"/>
        </a:solidFill>
        <a:latin typeface="+mn-lt"/>
        <a:ea typeface="+mn-ea"/>
        <a:cs typeface="+mn-cs"/>
      </a:defRPr>
    </a:lvl2pPr>
    <a:lvl3pPr marL="740207" algn="l" defTabSz="740207" rtl="0" eaLnBrk="1" latinLnBrk="0" hangingPunct="1">
      <a:defRPr sz="971" kern="1200">
        <a:solidFill>
          <a:schemeClr val="tx1"/>
        </a:solidFill>
        <a:latin typeface="+mn-lt"/>
        <a:ea typeface="+mn-ea"/>
        <a:cs typeface="+mn-cs"/>
      </a:defRPr>
    </a:lvl3pPr>
    <a:lvl4pPr marL="1110310" algn="l" defTabSz="740207" rtl="0" eaLnBrk="1" latinLnBrk="0" hangingPunct="1">
      <a:defRPr sz="971" kern="1200">
        <a:solidFill>
          <a:schemeClr val="tx1"/>
        </a:solidFill>
        <a:latin typeface="+mn-lt"/>
        <a:ea typeface="+mn-ea"/>
        <a:cs typeface="+mn-cs"/>
      </a:defRPr>
    </a:lvl4pPr>
    <a:lvl5pPr marL="1480414" algn="l" defTabSz="740207" rtl="0" eaLnBrk="1" latinLnBrk="0" hangingPunct="1">
      <a:defRPr sz="971" kern="1200">
        <a:solidFill>
          <a:schemeClr val="tx1"/>
        </a:solidFill>
        <a:latin typeface="+mn-lt"/>
        <a:ea typeface="+mn-ea"/>
        <a:cs typeface="+mn-cs"/>
      </a:defRPr>
    </a:lvl5pPr>
    <a:lvl6pPr marL="1850517" algn="l" defTabSz="740207" rtl="0" eaLnBrk="1" latinLnBrk="0" hangingPunct="1">
      <a:defRPr sz="971" kern="1200">
        <a:solidFill>
          <a:schemeClr val="tx1"/>
        </a:solidFill>
        <a:latin typeface="+mn-lt"/>
        <a:ea typeface="+mn-ea"/>
        <a:cs typeface="+mn-cs"/>
      </a:defRPr>
    </a:lvl6pPr>
    <a:lvl7pPr marL="2220620" algn="l" defTabSz="740207" rtl="0" eaLnBrk="1" latinLnBrk="0" hangingPunct="1">
      <a:defRPr sz="971" kern="1200">
        <a:solidFill>
          <a:schemeClr val="tx1"/>
        </a:solidFill>
        <a:latin typeface="+mn-lt"/>
        <a:ea typeface="+mn-ea"/>
        <a:cs typeface="+mn-cs"/>
      </a:defRPr>
    </a:lvl7pPr>
    <a:lvl8pPr marL="2590724" algn="l" defTabSz="740207" rtl="0" eaLnBrk="1" latinLnBrk="0" hangingPunct="1">
      <a:defRPr sz="971" kern="1200">
        <a:solidFill>
          <a:schemeClr val="tx1"/>
        </a:solidFill>
        <a:latin typeface="+mn-lt"/>
        <a:ea typeface="+mn-ea"/>
        <a:cs typeface="+mn-cs"/>
      </a:defRPr>
    </a:lvl8pPr>
    <a:lvl9pPr marL="2960827" algn="l" defTabSz="740207" rtl="0" eaLnBrk="1" latinLnBrk="0" hangingPunct="1">
      <a:defRPr sz="97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B2F21A1-1A37-C847-BD6C-971B22EF63E4}" type="slidenum">
              <a:rPr lang="en-US" smtClean="0"/>
              <a:t>1</a:t>
            </a:fld>
            <a:endParaRPr lang="en-US"/>
          </a:p>
        </p:txBody>
      </p:sp>
    </p:spTree>
    <p:extLst>
      <p:ext uri="{BB962C8B-B14F-4D97-AF65-F5344CB8AC3E}">
        <p14:creationId xmlns:p14="http://schemas.microsoft.com/office/powerpoint/2010/main" val="2335247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31720" y="9637778"/>
            <a:ext cx="2642616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4663440" y="17410178"/>
            <a:ext cx="217627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0570464" y="28913330"/>
            <a:ext cx="9948672" cy="448475"/>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554481" y="28913330"/>
            <a:ext cx="7150608" cy="4484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12/25/19</a:t>
            </a:fld>
            <a:endParaRPr lang="en-US" dirty="0"/>
          </a:p>
        </p:txBody>
      </p:sp>
      <p:sp>
        <p:nvSpPr>
          <p:cNvPr id="6" name="Holder 6"/>
          <p:cNvSpPr>
            <a:spLocks noGrp="1"/>
          </p:cNvSpPr>
          <p:nvPr>
            <p:ph type="sldNum" sz="quarter" idx="7"/>
          </p:nvPr>
        </p:nvSpPr>
        <p:spPr>
          <a:xfrm>
            <a:off x="22384513" y="28913330"/>
            <a:ext cx="7150608" cy="448475"/>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554480" y="1243585"/>
            <a:ext cx="27980640" cy="224237"/>
          </a:xfrm>
          <a:prstGeom prst="rect">
            <a:avLst/>
          </a:prstGeom>
        </p:spPr>
        <p:txBody>
          <a:bodyPr lIns="0" tIns="0" rIns="0" bIns="0"/>
          <a:lstStyle>
            <a:lvl1pPr>
              <a:defRPr/>
            </a:lvl1pPr>
          </a:lstStyle>
          <a:p>
            <a:endParaRPr/>
          </a:p>
        </p:txBody>
      </p:sp>
      <p:sp>
        <p:nvSpPr>
          <p:cNvPr id="3" name="Holder 3"/>
          <p:cNvSpPr>
            <a:spLocks noGrp="1"/>
          </p:cNvSpPr>
          <p:nvPr>
            <p:ph type="body" idx="1"/>
          </p:nvPr>
        </p:nvSpPr>
        <p:spPr>
          <a:xfrm>
            <a:off x="1554480" y="7150610"/>
            <a:ext cx="27980640" cy="224237"/>
          </a:xfrm>
          <a:prstGeom prst="rect">
            <a:avLst/>
          </a:prstGeom>
        </p:spPr>
        <p:txBody>
          <a:bodyPr lIns="0" tIns="0" rIns="0" bIns="0"/>
          <a:lstStyle>
            <a:lvl1pPr>
              <a:defRPr/>
            </a:lvl1pPr>
          </a:lstStyle>
          <a:p>
            <a:endParaRPr/>
          </a:p>
        </p:txBody>
      </p:sp>
      <p:sp>
        <p:nvSpPr>
          <p:cNvPr id="4" name="Holder 4"/>
          <p:cNvSpPr>
            <a:spLocks noGrp="1"/>
          </p:cNvSpPr>
          <p:nvPr>
            <p:ph type="ftr" sz="quarter" idx="5"/>
          </p:nvPr>
        </p:nvSpPr>
        <p:spPr>
          <a:xfrm>
            <a:off x="10570464" y="28913330"/>
            <a:ext cx="9948672" cy="448475"/>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554481" y="28913330"/>
            <a:ext cx="7150608" cy="4484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12/25/19</a:t>
            </a:fld>
            <a:endParaRPr lang="en-US" dirty="0"/>
          </a:p>
        </p:txBody>
      </p:sp>
      <p:sp>
        <p:nvSpPr>
          <p:cNvPr id="6" name="Holder 6"/>
          <p:cNvSpPr>
            <a:spLocks noGrp="1"/>
          </p:cNvSpPr>
          <p:nvPr>
            <p:ph type="sldNum" sz="quarter" idx="7"/>
          </p:nvPr>
        </p:nvSpPr>
        <p:spPr>
          <a:xfrm>
            <a:off x="22384513" y="28913330"/>
            <a:ext cx="7150608" cy="448475"/>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554480" y="1243585"/>
            <a:ext cx="27980640" cy="224237"/>
          </a:xfrm>
          <a:prstGeom prst="rect">
            <a:avLst/>
          </a:prstGeom>
        </p:spPr>
        <p:txBody>
          <a:bodyPr lIns="0" tIns="0" rIns="0" bIns="0"/>
          <a:lstStyle>
            <a:lvl1pPr>
              <a:defRPr/>
            </a:lvl1pPr>
          </a:lstStyle>
          <a:p>
            <a:endParaRPr/>
          </a:p>
        </p:txBody>
      </p:sp>
      <p:sp>
        <p:nvSpPr>
          <p:cNvPr id="3" name="Holder 3"/>
          <p:cNvSpPr>
            <a:spLocks noGrp="1"/>
          </p:cNvSpPr>
          <p:nvPr>
            <p:ph sz="half" idx="2"/>
          </p:nvPr>
        </p:nvSpPr>
        <p:spPr>
          <a:xfrm>
            <a:off x="1554481" y="7150610"/>
            <a:ext cx="13523975"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6011144" y="7150610"/>
            <a:ext cx="13523975"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a:xfrm>
            <a:off x="10570464" y="28913330"/>
            <a:ext cx="9948672" cy="448475"/>
          </a:xfrm>
          <a:prstGeom prst="rect">
            <a:avLst/>
          </a:prstGeo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1554481" y="28913330"/>
            <a:ext cx="7150608" cy="4484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12/25/19</a:t>
            </a:fld>
            <a:endParaRPr lang="en-US" dirty="0"/>
          </a:p>
        </p:txBody>
      </p:sp>
      <p:sp>
        <p:nvSpPr>
          <p:cNvPr id="7" name="Holder 7"/>
          <p:cNvSpPr>
            <a:spLocks noGrp="1"/>
          </p:cNvSpPr>
          <p:nvPr>
            <p:ph type="sldNum" sz="quarter" idx="7"/>
          </p:nvPr>
        </p:nvSpPr>
        <p:spPr>
          <a:xfrm>
            <a:off x="22384513" y="28913330"/>
            <a:ext cx="7150608" cy="448475"/>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554480" y="1243585"/>
            <a:ext cx="27980640" cy="224237"/>
          </a:xfrm>
          <a:prstGeom prst="rect">
            <a:avLst/>
          </a:prstGeom>
        </p:spPr>
        <p:txBody>
          <a:bodyPr lIns="0" tIns="0" rIns="0" bIns="0"/>
          <a:lstStyle>
            <a:lvl1pPr>
              <a:defRPr/>
            </a:lvl1pPr>
          </a:lstStyle>
          <a:p>
            <a:endParaRPr/>
          </a:p>
        </p:txBody>
      </p:sp>
      <p:sp>
        <p:nvSpPr>
          <p:cNvPr id="3" name="Holder 3"/>
          <p:cNvSpPr>
            <a:spLocks noGrp="1"/>
          </p:cNvSpPr>
          <p:nvPr>
            <p:ph type="ftr" sz="quarter" idx="5"/>
          </p:nvPr>
        </p:nvSpPr>
        <p:spPr>
          <a:xfrm>
            <a:off x="10570464" y="28913330"/>
            <a:ext cx="9948672" cy="448475"/>
          </a:xfrm>
          <a:prstGeom prst="rect">
            <a:avLst/>
          </a:prstGeo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1554481" y="28913330"/>
            <a:ext cx="7150608" cy="4484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12/25/19</a:t>
            </a:fld>
            <a:endParaRPr lang="en-US" dirty="0"/>
          </a:p>
        </p:txBody>
      </p:sp>
      <p:sp>
        <p:nvSpPr>
          <p:cNvPr id="5" name="Holder 5"/>
          <p:cNvSpPr>
            <a:spLocks noGrp="1"/>
          </p:cNvSpPr>
          <p:nvPr>
            <p:ph type="sldNum" sz="quarter" idx="7"/>
          </p:nvPr>
        </p:nvSpPr>
        <p:spPr>
          <a:xfrm>
            <a:off x="22384513" y="28913330"/>
            <a:ext cx="7150608" cy="448475"/>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10570464" y="28913330"/>
            <a:ext cx="9948672" cy="448475"/>
          </a:xfrm>
          <a:prstGeom prst="rect">
            <a:avLst/>
          </a:prstGeo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1554481" y="28913330"/>
            <a:ext cx="7150608" cy="4484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12/25/19</a:t>
            </a:fld>
            <a:endParaRPr lang="en-US" dirty="0"/>
          </a:p>
        </p:txBody>
      </p:sp>
      <p:sp>
        <p:nvSpPr>
          <p:cNvPr id="4" name="Holder 4"/>
          <p:cNvSpPr>
            <a:spLocks noGrp="1"/>
          </p:cNvSpPr>
          <p:nvPr>
            <p:ph type="sldNum" sz="quarter" idx="7"/>
          </p:nvPr>
        </p:nvSpPr>
        <p:spPr>
          <a:xfrm>
            <a:off x="22384513" y="28913330"/>
            <a:ext cx="7150608" cy="448475"/>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740207">
        <a:defRPr>
          <a:latin typeface="+mn-lt"/>
          <a:ea typeface="+mn-ea"/>
          <a:cs typeface="+mn-cs"/>
        </a:defRPr>
      </a:lvl2pPr>
      <a:lvl3pPr marL="1480414">
        <a:defRPr>
          <a:latin typeface="+mn-lt"/>
          <a:ea typeface="+mn-ea"/>
          <a:cs typeface="+mn-cs"/>
        </a:defRPr>
      </a:lvl3pPr>
      <a:lvl4pPr marL="2220620">
        <a:defRPr>
          <a:latin typeface="+mn-lt"/>
          <a:ea typeface="+mn-ea"/>
          <a:cs typeface="+mn-cs"/>
        </a:defRPr>
      </a:lvl4pPr>
      <a:lvl5pPr marL="2960827">
        <a:defRPr>
          <a:latin typeface="+mn-lt"/>
          <a:ea typeface="+mn-ea"/>
          <a:cs typeface="+mn-cs"/>
        </a:defRPr>
      </a:lvl5pPr>
      <a:lvl6pPr marL="3701034">
        <a:defRPr>
          <a:latin typeface="+mn-lt"/>
          <a:ea typeface="+mn-ea"/>
          <a:cs typeface="+mn-cs"/>
        </a:defRPr>
      </a:lvl6pPr>
      <a:lvl7pPr marL="4441241">
        <a:defRPr>
          <a:latin typeface="+mn-lt"/>
          <a:ea typeface="+mn-ea"/>
          <a:cs typeface="+mn-cs"/>
        </a:defRPr>
      </a:lvl7pPr>
      <a:lvl8pPr marL="5181448">
        <a:defRPr>
          <a:latin typeface="+mn-lt"/>
          <a:ea typeface="+mn-ea"/>
          <a:cs typeface="+mn-cs"/>
        </a:defRPr>
      </a:lvl8pPr>
      <a:lvl9pPr marL="5921654">
        <a:defRPr>
          <a:latin typeface="+mn-lt"/>
          <a:ea typeface="+mn-ea"/>
          <a:cs typeface="+mn-cs"/>
        </a:defRPr>
      </a:lvl9pPr>
    </p:bodyStyle>
    <p:otherStyle>
      <a:lvl1pPr marL="0">
        <a:defRPr>
          <a:latin typeface="+mn-lt"/>
          <a:ea typeface="+mn-ea"/>
          <a:cs typeface="+mn-cs"/>
        </a:defRPr>
      </a:lvl1pPr>
      <a:lvl2pPr marL="740207">
        <a:defRPr>
          <a:latin typeface="+mn-lt"/>
          <a:ea typeface="+mn-ea"/>
          <a:cs typeface="+mn-cs"/>
        </a:defRPr>
      </a:lvl2pPr>
      <a:lvl3pPr marL="1480414">
        <a:defRPr>
          <a:latin typeface="+mn-lt"/>
          <a:ea typeface="+mn-ea"/>
          <a:cs typeface="+mn-cs"/>
        </a:defRPr>
      </a:lvl3pPr>
      <a:lvl4pPr marL="2220620">
        <a:defRPr>
          <a:latin typeface="+mn-lt"/>
          <a:ea typeface="+mn-ea"/>
          <a:cs typeface="+mn-cs"/>
        </a:defRPr>
      </a:lvl4pPr>
      <a:lvl5pPr marL="2960827">
        <a:defRPr>
          <a:latin typeface="+mn-lt"/>
          <a:ea typeface="+mn-ea"/>
          <a:cs typeface="+mn-cs"/>
        </a:defRPr>
      </a:lvl5pPr>
      <a:lvl6pPr marL="3701034">
        <a:defRPr>
          <a:latin typeface="+mn-lt"/>
          <a:ea typeface="+mn-ea"/>
          <a:cs typeface="+mn-cs"/>
        </a:defRPr>
      </a:lvl6pPr>
      <a:lvl7pPr marL="4441241">
        <a:defRPr>
          <a:latin typeface="+mn-lt"/>
          <a:ea typeface="+mn-ea"/>
          <a:cs typeface="+mn-cs"/>
        </a:defRPr>
      </a:lvl7pPr>
      <a:lvl8pPr marL="5181448">
        <a:defRPr>
          <a:latin typeface="+mn-lt"/>
          <a:ea typeface="+mn-ea"/>
          <a:cs typeface="+mn-cs"/>
        </a:defRPr>
      </a:lvl8pPr>
      <a:lvl9pPr marL="5921654">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1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hyperlink" Target="https://github.com/ExoCTK/exoctk/" TargetMode="External"/><Relationship Id="rId12" Type="http://schemas.openxmlformats.org/officeDocument/2006/relationships/image" Target="../media/image8.tiff"/><Relationship Id="rId17"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1" Type="http://schemas.openxmlformats.org/officeDocument/2006/relationships/slideLayout" Target="../slideLayouts/slideLayout5.xml"/><Relationship Id="rId6" Type="http://schemas.openxmlformats.org/officeDocument/2006/relationships/hyperlink" Target="https://exoctk.stsci.edu/" TargetMode="External"/><Relationship Id="rId11" Type="http://schemas.openxmlformats.org/officeDocument/2006/relationships/image" Target="../media/image7.png"/><Relationship Id="rId5" Type="http://schemas.openxmlformats.org/officeDocument/2006/relationships/image" Target="../media/image3.png"/><Relationship Id="rId15" Type="http://schemas.openxmlformats.org/officeDocument/2006/relationships/image" Target="../media/image10.png"/><Relationship Id="rId10" Type="http://schemas.openxmlformats.org/officeDocument/2006/relationships/image" Target="../media/image6.png"/><Relationship Id="rId19" Type="http://schemas.openxmlformats.org/officeDocument/2006/relationships/image" Target="../media/image14.png"/><Relationship Id="rId4" Type="http://schemas.openxmlformats.org/officeDocument/2006/relationships/image" Target="../media/image2.png"/><Relationship Id="rId9" Type="http://schemas.openxmlformats.org/officeDocument/2006/relationships/image" Target="../media/image5.emf"/><Relationship Id="rId14" Type="http://schemas.openxmlformats.org/officeDocument/2006/relationships/hyperlink" Target="https://platon.readthedocs.i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63D64D4F-658F-6042-8934-34A3FE8C8F30}"/>
              </a:ext>
            </a:extLst>
          </p:cNvPr>
          <p:cNvGrpSpPr/>
          <p:nvPr/>
        </p:nvGrpSpPr>
        <p:grpSpPr>
          <a:xfrm>
            <a:off x="2043770" y="12982931"/>
            <a:ext cx="12179300" cy="15560673"/>
            <a:chOff x="2019150" y="12854402"/>
            <a:chExt cx="12179300" cy="15560673"/>
          </a:xfrm>
        </p:grpSpPr>
        <p:pic>
          <p:nvPicPr>
            <p:cNvPr id="9" name="Picture 8">
              <a:extLst>
                <a:ext uri="{FF2B5EF4-FFF2-40B4-BE49-F238E27FC236}">
                  <a16:creationId xmlns:a16="http://schemas.microsoft.com/office/drawing/2014/main" id="{F8BE8133-A4D6-9945-BA82-67CC067752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9150" y="12854402"/>
              <a:ext cx="12166600" cy="6299200"/>
            </a:xfrm>
            <a:prstGeom prst="rect">
              <a:avLst/>
            </a:prstGeom>
          </p:spPr>
        </p:pic>
        <p:pic>
          <p:nvPicPr>
            <p:cNvPr id="14" name="Picture 13">
              <a:extLst>
                <a:ext uri="{FF2B5EF4-FFF2-40B4-BE49-F238E27FC236}">
                  <a16:creationId xmlns:a16="http://schemas.microsoft.com/office/drawing/2014/main" id="{161A1310-21DE-6B49-A51A-D462B97B1F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150" y="19207217"/>
              <a:ext cx="12166600" cy="6629400"/>
            </a:xfrm>
            <a:prstGeom prst="rect">
              <a:avLst/>
            </a:prstGeom>
          </p:spPr>
        </p:pic>
        <p:pic>
          <p:nvPicPr>
            <p:cNvPr id="16" name="Picture 15">
              <a:extLst>
                <a:ext uri="{FF2B5EF4-FFF2-40B4-BE49-F238E27FC236}">
                  <a16:creationId xmlns:a16="http://schemas.microsoft.com/office/drawing/2014/main" id="{BCFB6AF6-FDF0-FD42-AF04-A70CB5C2F9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9150" y="25963975"/>
              <a:ext cx="12179300" cy="2451100"/>
            </a:xfrm>
            <a:prstGeom prst="rect">
              <a:avLst/>
            </a:prstGeom>
          </p:spPr>
        </p:pic>
      </p:grpSp>
      <p:sp>
        <p:nvSpPr>
          <p:cNvPr id="55" name="Rectangle 54"/>
          <p:cNvSpPr/>
          <p:nvPr/>
        </p:nvSpPr>
        <p:spPr>
          <a:xfrm>
            <a:off x="308429" y="246743"/>
            <a:ext cx="30472743" cy="3516086"/>
          </a:xfrm>
          <a:prstGeom prst="rect">
            <a:avLst/>
          </a:prstGeom>
          <a:solidFill>
            <a:srgbClr val="1E68AE"/>
          </a:solid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59"/>
          </a:p>
        </p:txBody>
      </p:sp>
      <p:sp>
        <p:nvSpPr>
          <p:cNvPr id="1791" name="object 12"/>
          <p:cNvSpPr/>
          <p:nvPr/>
        </p:nvSpPr>
        <p:spPr>
          <a:xfrm>
            <a:off x="637360" y="6876666"/>
            <a:ext cx="29813023" cy="61686"/>
          </a:xfrm>
          <a:custGeom>
            <a:avLst/>
            <a:gdLst/>
            <a:ahLst/>
            <a:cxnLst/>
            <a:rect l="l" t="t" r="r" b="b"/>
            <a:pathLst>
              <a:path w="14918690">
                <a:moveTo>
                  <a:pt x="14918519" y="0"/>
                </a:moveTo>
                <a:lnTo>
                  <a:pt x="0" y="0"/>
                </a:lnTo>
              </a:path>
            </a:pathLst>
          </a:custGeom>
          <a:ln w="13296">
            <a:gradFill flip="none" rotWithShape="1">
              <a:gsLst>
                <a:gs pos="50000">
                  <a:srgbClr val="1E68AE"/>
                </a:gs>
                <a:gs pos="100000">
                  <a:prstClr val="white"/>
                </a:gs>
              </a:gsLst>
              <a:path path="circle">
                <a:fillToRect l="50000" t="50000" r="50000" b="50000"/>
              </a:path>
              <a:tileRect/>
            </a:gradFill>
          </a:ln>
        </p:spPr>
        <p:txBody>
          <a:bodyPr wrap="square" lIns="0" tIns="0" rIns="0" bIns="0" rtlCol="0"/>
          <a:lstStyle/>
          <a:p>
            <a:pPr algn="ctr"/>
            <a:endParaRPr sz="2359" dirty="0">
              <a:ln>
                <a:solidFill>
                  <a:srgbClr val="000000"/>
                </a:solidFill>
              </a:ln>
            </a:endParaRPr>
          </a:p>
        </p:txBody>
      </p:sp>
      <p:sp>
        <p:nvSpPr>
          <p:cNvPr id="2" name="object 2"/>
          <p:cNvSpPr txBox="1"/>
          <p:nvPr/>
        </p:nvSpPr>
        <p:spPr>
          <a:xfrm>
            <a:off x="2344057" y="616858"/>
            <a:ext cx="26709914" cy="2003248"/>
          </a:xfrm>
          <a:prstGeom prst="rect">
            <a:avLst/>
          </a:prstGeom>
        </p:spPr>
        <p:txBody>
          <a:bodyPr vert="horz" wrap="square" lIns="148046" tIns="148046" rIns="148046" bIns="148046" rtlCol="0" anchor="ctr">
            <a:noAutofit/>
          </a:bodyPr>
          <a:lstStyle/>
          <a:p>
            <a:pPr marL="20561" marR="8225" algn="ctr">
              <a:lnSpc>
                <a:spcPts val="10281"/>
              </a:lnSpc>
              <a:spcAft>
                <a:spcPts val="2429"/>
              </a:spcAft>
            </a:pPr>
            <a:r>
              <a:rPr lang="en-US" sz="8095" b="1" dirty="0">
                <a:solidFill>
                  <a:schemeClr val="bg1">
                    <a:lumMod val="95000"/>
                  </a:schemeClr>
                </a:solidFill>
                <a:latin typeface="Avenir Book"/>
                <a:cs typeface="Avenir Book"/>
              </a:rPr>
              <a:t>Enabling Fast Bayesian Exoplanet Atmospheric Retrievals Using Amazon Web Services</a:t>
            </a:r>
            <a:endParaRPr sz="8095" b="1" dirty="0">
              <a:solidFill>
                <a:schemeClr val="bg1">
                  <a:lumMod val="95000"/>
                </a:schemeClr>
              </a:solidFill>
              <a:latin typeface="Avenir Book"/>
              <a:cs typeface="Avenir Book"/>
            </a:endParaRPr>
          </a:p>
        </p:txBody>
      </p:sp>
      <p:sp>
        <p:nvSpPr>
          <p:cNvPr id="1792" name="object 5"/>
          <p:cNvSpPr txBox="1"/>
          <p:nvPr/>
        </p:nvSpPr>
        <p:spPr>
          <a:xfrm>
            <a:off x="2650823" y="3811064"/>
            <a:ext cx="25771777" cy="2565238"/>
          </a:xfrm>
          <a:prstGeom prst="rect">
            <a:avLst/>
          </a:prstGeom>
        </p:spPr>
        <p:txBody>
          <a:bodyPr vert="horz" wrap="square" lIns="74023" tIns="74023" rIns="74023" bIns="74023" rtlCol="0">
            <a:noAutofit/>
          </a:bodyPr>
          <a:lstStyle/>
          <a:p>
            <a:pPr marR="95610" algn="ctr"/>
            <a:r>
              <a:rPr lang="en-US" sz="3562" b="1" spc="8" dirty="0">
                <a:solidFill>
                  <a:srgbClr val="1E68AE"/>
                </a:solidFill>
                <a:latin typeface="Avenir Black"/>
                <a:cs typeface="Avenir Black"/>
              </a:rPr>
              <a:t>Abstract</a:t>
            </a:r>
            <a:endParaRPr sz="3562" b="1" dirty="0">
              <a:solidFill>
                <a:srgbClr val="1E68AE"/>
              </a:solidFill>
              <a:latin typeface="Avenir Black"/>
              <a:cs typeface="Avenir Black"/>
            </a:endParaRPr>
          </a:p>
          <a:p>
            <a:pPr marL="20561" marR="8225" algn="just">
              <a:lnSpc>
                <a:spcPct val="101299"/>
              </a:lnSpc>
              <a:spcBef>
                <a:spcPts val="581"/>
              </a:spcBef>
            </a:pPr>
            <a:r>
              <a:rPr lang="en-US" sz="2800" dirty="0">
                <a:latin typeface="Avenir Book"/>
                <a:cs typeface="Avenir Book"/>
              </a:rPr>
              <a:t>Bayesian atmospheric retrievals will be critical to the robust determination of exoplanetary atmospheric properties in the JWST era and beyond. However, some groups may be challenged by the need of programming expertise and/or computational resources required to perform such retrievals, thus limiting their ability to participate scientifically.  The Exoplanet Characterization Toolkit (</a:t>
            </a:r>
            <a:r>
              <a:rPr lang="en-US" sz="2800" dirty="0" err="1">
                <a:latin typeface="Avenir Book"/>
                <a:cs typeface="Avenir Book"/>
              </a:rPr>
              <a:t>ExoCTK</a:t>
            </a:r>
            <a:r>
              <a:rPr lang="en-US" sz="2800" dirty="0">
                <a:latin typeface="Avenir Book"/>
                <a:cs typeface="Avenir Book"/>
              </a:rPr>
              <a:t>), which is an open-source data analysis software package and web application focused on the atmospheric characterization of exoplanets and time-series observation planning, aims to address these challenges by developing a module that performs atmospheric retrievals using GPU-enabled Amazon Web Services (AWS) EC2 instances.  Here we present the design, usage, and results of this software.</a:t>
            </a:r>
            <a:endParaRPr sz="2800" dirty="0">
              <a:latin typeface="Avenir Book"/>
              <a:cs typeface="Avenir Book"/>
            </a:endParaRPr>
          </a:p>
        </p:txBody>
      </p:sp>
      <p:sp>
        <p:nvSpPr>
          <p:cNvPr id="5" name="object 5"/>
          <p:cNvSpPr txBox="1"/>
          <p:nvPr/>
        </p:nvSpPr>
        <p:spPr>
          <a:xfrm>
            <a:off x="916896" y="7005437"/>
            <a:ext cx="14371109" cy="555171"/>
          </a:xfrm>
          <a:prstGeom prst="rect">
            <a:avLst/>
          </a:prstGeom>
        </p:spPr>
        <p:txBody>
          <a:bodyPr vert="horz" wrap="square" lIns="148046" tIns="148046" rIns="148046" bIns="148046" rtlCol="0">
            <a:noAutofit/>
          </a:bodyPr>
          <a:lstStyle/>
          <a:p>
            <a:pPr marR="95610" algn="ctr"/>
            <a:r>
              <a:rPr lang="en-US" sz="3562" spc="8" dirty="0">
                <a:solidFill>
                  <a:srgbClr val="1E68AE"/>
                </a:solidFill>
                <a:latin typeface="Avenir Black"/>
                <a:cs typeface="Avenir Black"/>
              </a:rPr>
              <a:t>1. </a:t>
            </a:r>
            <a:r>
              <a:rPr lang="en-US" sz="3562" spc="8" dirty="0" err="1">
                <a:solidFill>
                  <a:srgbClr val="1E68AE"/>
                </a:solidFill>
                <a:latin typeface="Avenir Black"/>
                <a:cs typeface="Avenir Black"/>
              </a:rPr>
              <a:t>ExoCTK</a:t>
            </a:r>
            <a:endParaRPr sz="3562" dirty="0">
              <a:solidFill>
                <a:srgbClr val="1E68AE"/>
              </a:solidFill>
              <a:latin typeface="Avenir Black"/>
              <a:cs typeface="Avenir Black"/>
            </a:endParaRPr>
          </a:p>
        </p:txBody>
      </p:sp>
      <p:sp>
        <p:nvSpPr>
          <p:cNvPr id="1800" name="object 5"/>
          <p:cNvSpPr txBox="1"/>
          <p:nvPr/>
        </p:nvSpPr>
        <p:spPr>
          <a:xfrm>
            <a:off x="15752501" y="15805152"/>
            <a:ext cx="14371109" cy="555171"/>
          </a:xfrm>
          <a:prstGeom prst="rect">
            <a:avLst/>
          </a:prstGeom>
        </p:spPr>
        <p:txBody>
          <a:bodyPr vert="horz" wrap="square" lIns="148046" tIns="148046" rIns="148046" bIns="148046" rtlCol="0">
            <a:noAutofit/>
          </a:bodyPr>
          <a:lstStyle/>
          <a:p>
            <a:pPr marR="95610" algn="ctr"/>
            <a:r>
              <a:rPr lang="en-US" sz="3562" spc="8" dirty="0">
                <a:solidFill>
                  <a:srgbClr val="1E68AE"/>
                </a:solidFill>
                <a:latin typeface="Avenir Black"/>
                <a:cs typeface="Avenir Black"/>
              </a:rPr>
              <a:t>4. Amazon Web Services</a:t>
            </a:r>
          </a:p>
          <a:p>
            <a:pPr marR="95610" algn="ctr"/>
            <a:endParaRPr sz="3562" dirty="0">
              <a:solidFill>
                <a:srgbClr val="D04848"/>
              </a:solidFill>
              <a:latin typeface="Avenir Black"/>
              <a:cs typeface="Avenir Black"/>
            </a:endParaRPr>
          </a:p>
        </p:txBody>
      </p:sp>
      <p:sp>
        <p:nvSpPr>
          <p:cNvPr id="7" name="Rectangle 6"/>
          <p:cNvSpPr/>
          <p:nvPr/>
        </p:nvSpPr>
        <p:spPr>
          <a:xfrm>
            <a:off x="5428343" y="2899214"/>
            <a:ext cx="20232914" cy="697655"/>
          </a:xfrm>
          <a:prstGeom prst="rect">
            <a:avLst/>
          </a:prstGeom>
        </p:spPr>
        <p:txBody>
          <a:bodyPr wrap="square" lIns="148046" tIns="74023" rIns="148046" bIns="74023" anchor="ctr">
            <a:spAutoFit/>
          </a:bodyPr>
          <a:lstStyle/>
          <a:p>
            <a:pPr marL="170659" marR="159350" algn="ctr"/>
            <a:r>
              <a:rPr lang="en-US" sz="3562" spc="-32" dirty="0">
                <a:solidFill>
                  <a:schemeClr val="bg1"/>
                </a:solidFill>
                <a:latin typeface="Avenir Black"/>
                <a:cs typeface="Avenir Black"/>
              </a:rPr>
              <a:t>Matthew Bourque</a:t>
            </a:r>
            <a:r>
              <a:rPr lang="en-US" sz="3562" spc="-32" dirty="0">
                <a:solidFill>
                  <a:schemeClr val="bg1"/>
                </a:solidFill>
                <a:latin typeface="Avenir Book"/>
                <a:cs typeface="Avenir Book"/>
              </a:rPr>
              <a:t>, Kevin Stevenson, Joseph </a:t>
            </a:r>
            <a:r>
              <a:rPr lang="en-US" sz="3562" spc="-32" dirty="0" err="1">
                <a:solidFill>
                  <a:schemeClr val="bg1"/>
                </a:solidFill>
                <a:latin typeface="Avenir Book"/>
                <a:cs typeface="Avenir Book"/>
              </a:rPr>
              <a:t>Filippazzo</a:t>
            </a:r>
            <a:r>
              <a:rPr lang="en-US" sz="3562" spc="-32" dirty="0">
                <a:solidFill>
                  <a:schemeClr val="bg1"/>
                </a:solidFill>
                <a:latin typeface="Avenir Book"/>
                <a:cs typeface="Avenir Book"/>
              </a:rPr>
              <a:t>, and the </a:t>
            </a:r>
            <a:r>
              <a:rPr lang="en-US" sz="3562" spc="-32" dirty="0" err="1">
                <a:solidFill>
                  <a:schemeClr val="bg1"/>
                </a:solidFill>
                <a:latin typeface="Avenir Book"/>
                <a:cs typeface="Avenir Book"/>
              </a:rPr>
              <a:t>ExoCTK</a:t>
            </a:r>
            <a:r>
              <a:rPr lang="en-US" sz="3562" spc="-32" dirty="0">
                <a:solidFill>
                  <a:schemeClr val="bg1"/>
                </a:solidFill>
                <a:latin typeface="Avenir Book"/>
                <a:cs typeface="Avenir Book"/>
              </a:rPr>
              <a:t> team</a:t>
            </a:r>
            <a:endParaRPr lang="en-US" sz="3562" spc="-73" dirty="0">
              <a:solidFill>
                <a:schemeClr val="bg1"/>
              </a:solidFill>
              <a:latin typeface="Avenir Book"/>
              <a:cs typeface="Avenir Book"/>
            </a:endParaRPr>
          </a:p>
        </p:txBody>
      </p:sp>
      <p:grpSp>
        <p:nvGrpSpPr>
          <p:cNvPr id="32" name="Group 31"/>
          <p:cNvGrpSpPr/>
          <p:nvPr/>
        </p:nvGrpSpPr>
        <p:grpSpPr>
          <a:xfrm>
            <a:off x="16053058" y="28194000"/>
            <a:ext cx="14557829" cy="967622"/>
            <a:chOff x="387350" y="7587541"/>
            <a:chExt cx="7339965" cy="4781188"/>
          </a:xfrm>
        </p:grpSpPr>
        <p:sp>
          <p:nvSpPr>
            <p:cNvPr id="34" name="object 10"/>
            <p:cNvSpPr/>
            <p:nvPr/>
          </p:nvSpPr>
          <p:spPr>
            <a:xfrm>
              <a:off x="387350" y="7587541"/>
              <a:ext cx="7339965" cy="0"/>
            </a:xfrm>
            <a:custGeom>
              <a:avLst/>
              <a:gdLst/>
              <a:ahLst/>
              <a:cxnLst/>
              <a:rect l="l" t="t" r="r" b="b"/>
              <a:pathLst>
                <a:path w="7339965">
                  <a:moveTo>
                    <a:pt x="7339592" y="0"/>
                  </a:moveTo>
                  <a:lnTo>
                    <a:pt x="0" y="0"/>
                  </a:lnTo>
                </a:path>
              </a:pathLst>
            </a:custGeom>
            <a:ln w="13296">
              <a:gradFill flip="none" rotWithShape="1">
                <a:gsLst>
                  <a:gs pos="30000">
                    <a:srgbClr val="1E68AE"/>
                  </a:gs>
                  <a:gs pos="100000">
                    <a:srgbClr val="FFFFFF"/>
                  </a:gs>
                </a:gsLst>
                <a:path path="circle">
                  <a:fillToRect l="50000" t="50000" r="50000" b="50000"/>
                </a:path>
                <a:tileRect/>
              </a:gradFill>
            </a:ln>
          </p:spPr>
          <p:txBody>
            <a:bodyPr wrap="square" lIns="0" tIns="0" rIns="0" bIns="0" rtlCol="0"/>
            <a:lstStyle/>
            <a:p>
              <a:endParaRPr sz="2359"/>
            </a:p>
          </p:txBody>
        </p:sp>
        <p:sp>
          <p:nvSpPr>
            <p:cNvPr id="35" name="object 5"/>
            <p:cNvSpPr txBox="1"/>
            <p:nvPr/>
          </p:nvSpPr>
          <p:spPr>
            <a:xfrm>
              <a:off x="435123" y="8711129"/>
              <a:ext cx="7191425" cy="3657600"/>
            </a:xfrm>
            <a:prstGeom prst="rect">
              <a:avLst/>
            </a:prstGeom>
          </p:spPr>
          <p:txBody>
            <a:bodyPr vert="horz" wrap="square" lIns="74023" tIns="74023" rIns="74023" bIns="74023" rtlCol="0">
              <a:noAutofit/>
            </a:bodyPr>
            <a:lstStyle/>
            <a:p>
              <a:pPr marR="95610" algn="ctr"/>
              <a:r>
                <a:rPr lang="en-US" sz="3562" spc="8" dirty="0">
                  <a:solidFill>
                    <a:srgbClr val="1E68AE"/>
                  </a:solidFill>
                  <a:latin typeface="Avenir Black"/>
                  <a:cs typeface="Avenir Black"/>
                </a:rPr>
                <a:t>6. Acknowledgements and References</a:t>
              </a:r>
              <a:endParaRPr sz="3562" dirty="0">
                <a:solidFill>
                  <a:srgbClr val="1E68AE"/>
                </a:solidFill>
                <a:latin typeface="Avenir Black"/>
                <a:cs typeface="Avenir Black"/>
              </a:endParaRPr>
            </a:p>
            <a:p>
              <a:pPr marL="20561" marR="8225" indent="344402" algn="just">
                <a:lnSpc>
                  <a:spcPct val="101299"/>
                </a:lnSpc>
                <a:spcBef>
                  <a:spcPts val="581"/>
                </a:spcBef>
              </a:pPr>
              <a:endParaRPr lang="fr-FR" sz="2590" dirty="0">
                <a:solidFill>
                  <a:srgbClr val="231F20"/>
                </a:solidFill>
                <a:latin typeface="Garamond"/>
                <a:cs typeface="Garamond"/>
              </a:endParaRPr>
            </a:p>
          </p:txBody>
        </p:sp>
      </p:grpSp>
      <p:sp>
        <p:nvSpPr>
          <p:cNvPr id="38" name="object 12"/>
          <p:cNvSpPr/>
          <p:nvPr/>
        </p:nvSpPr>
        <p:spPr>
          <a:xfrm rot="5400000" flipV="1">
            <a:off x="4408597" y="19171698"/>
            <a:ext cx="22855796" cy="486522"/>
          </a:xfrm>
          <a:custGeom>
            <a:avLst/>
            <a:gdLst/>
            <a:ahLst/>
            <a:cxnLst/>
            <a:rect l="l" t="t" r="r" b="b"/>
            <a:pathLst>
              <a:path w="14918690">
                <a:moveTo>
                  <a:pt x="14918519" y="0"/>
                </a:moveTo>
                <a:lnTo>
                  <a:pt x="0" y="0"/>
                </a:lnTo>
              </a:path>
            </a:pathLst>
          </a:custGeom>
          <a:ln w="13296">
            <a:gradFill flip="none" rotWithShape="1">
              <a:gsLst>
                <a:gs pos="50000">
                  <a:srgbClr val="1E68AE"/>
                </a:gs>
                <a:gs pos="100000">
                  <a:prstClr val="white"/>
                </a:gs>
              </a:gsLst>
              <a:path path="circle">
                <a:fillToRect l="50000" t="50000" r="50000" b="50000"/>
              </a:path>
              <a:tileRect/>
            </a:gradFill>
          </a:ln>
        </p:spPr>
        <p:txBody>
          <a:bodyPr wrap="square" lIns="0" tIns="0" rIns="0" bIns="0" rtlCol="0"/>
          <a:lstStyle/>
          <a:p>
            <a:pPr algn="ctr"/>
            <a:endParaRPr sz="2359" dirty="0">
              <a:ln>
                <a:solidFill>
                  <a:srgbClr val="000000"/>
                </a:solidFill>
              </a:ln>
            </a:endParaRPr>
          </a:p>
        </p:txBody>
      </p:sp>
      <p:sp>
        <p:nvSpPr>
          <p:cNvPr id="45" name="TextBox 44"/>
          <p:cNvSpPr txBox="1"/>
          <p:nvPr/>
        </p:nvSpPr>
        <p:spPr>
          <a:xfrm>
            <a:off x="317871" y="7860554"/>
            <a:ext cx="14864064" cy="1686616"/>
          </a:xfrm>
          <a:prstGeom prst="rect">
            <a:avLst/>
          </a:prstGeom>
          <a:noFill/>
        </p:spPr>
        <p:txBody>
          <a:bodyPr wrap="square" rtlCol="0">
            <a:spAutoFit/>
          </a:bodyPr>
          <a:lstStyle/>
          <a:p>
            <a:pPr algn="just"/>
            <a:r>
              <a:rPr lang="en-US" sz="2590" dirty="0">
                <a:latin typeface="Avenir Book" panose="02000503020000020003" pitchFamily="2" charset="0"/>
                <a:cs typeface="Avenir Book"/>
              </a:rPr>
              <a:t>The Exoplanet Characterization Toolkit (</a:t>
            </a:r>
            <a:r>
              <a:rPr lang="en-US" sz="2590" dirty="0" err="1">
                <a:latin typeface="Avenir Book" panose="02000503020000020003" pitchFamily="2" charset="0"/>
                <a:cs typeface="Avenir Book"/>
              </a:rPr>
              <a:t>ExoCTK</a:t>
            </a:r>
            <a:r>
              <a:rPr lang="en-US" sz="2590" dirty="0">
                <a:latin typeface="Avenir Book" panose="02000503020000020003" pitchFamily="2" charset="0"/>
                <a:cs typeface="Avenir Book"/>
              </a:rPr>
              <a:t>) is </a:t>
            </a:r>
            <a:r>
              <a:rPr lang="en-US" sz="2590" dirty="0">
                <a:latin typeface="Avenir Book" panose="02000503020000020003" pitchFamily="2" charset="0"/>
              </a:rPr>
              <a:t>is a python-based, open-source, data analysis software package and web application focused primarily on the atmospheric characterization of exoplanets and time-series observation planning.  </a:t>
            </a:r>
            <a:r>
              <a:rPr lang="en-US" sz="2590" dirty="0" err="1">
                <a:latin typeface="Avenir Book" panose="02000503020000020003" pitchFamily="2" charset="0"/>
              </a:rPr>
              <a:t>ExoCTK</a:t>
            </a:r>
            <a:r>
              <a:rPr lang="en-US" sz="2590" dirty="0">
                <a:latin typeface="Avenir Book" panose="02000503020000020003" pitchFamily="2" charset="0"/>
              </a:rPr>
              <a:t> is available on the web at </a:t>
            </a:r>
            <a:r>
              <a:rPr lang="en-US" sz="2590" dirty="0">
                <a:latin typeface="Avenir Book" panose="02000503020000020003" pitchFamily="2" charset="0"/>
                <a:hlinkClick r:id="rId6"/>
              </a:rPr>
              <a:t>https://exoctk.stsci.edu</a:t>
            </a:r>
            <a:r>
              <a:rPr lang="en-US" sz="2590" dirty="0">
                <a:latin typeface="Avenir Book" panose="02000503020000020003" pitchFamily="2" charset="0"/>
              </a:rPr>
              <a:t> and on GitHub at </a:t>
            </a:r>
            <a:r>
              <a:rPr lang="en-US" sz="2590" dirty="0">
                <a:latin typeface="Avenir Book" panose="02000503020000020003" pitchFamily="2" charset="0"/>
                <a:hlinkClick r:id="rId7"/>
              </a:rPr>
              <a:t>https://github.com/ExoCTK/exoctk/</a:t>
            </a:r>
            <a:r>
              <a:rPr lang="en-US" sz="2590" dirty="0">
                <a:latin typeface="Avenir Book" panose="02000503020000020003" pitchFamily="2" charset="0"/>
              </a:rPr>
              <a:t>.</a:t>
            </a:r>
            <a:endParaRPr lang="en-US" sz="2590" dirty="0">
              <a:latin typeface="Avenir Book" panose="02000503020000020003" pitchFamily="2" charset="0"/>
              <a:cs typeface="Avenir Book"/>
            </a:endParaRPr>
          </a:p>
        </p:txBody>
      </p:sp>
      <p:sp>
        <p:nvSpPr>
          <p:cNvPr id="44" name="TextBox 43"/>
          <p:cNvSpPr txBox="1"/>
          <p:nvPr/>
        </p:nvSpPr>
        <p:spPr>
          <a:xfrm>
            <a:off x="317871" y="10470233"/>
            <a:ext cx="14978211" cy="2483757"/>
          </a:xfrm>
          <a:prstGeom prst="rect">
            <a:avLst/>
          </a:prstGeom>
          <a:noFill/>
        </p:spPr>
        <p:txBody>
          <a:bodyPr wrap="square" rtlCol="0">
            <a:spAutoFit/>
          </a:bodyPr>
          <a:lstStyle/>
          <a:p>
            <a:pPr algn="just"/>
            <a:r>
              <a:rPr lang="en-US" sz="2590" dirty="0">
                <a:latin typeface="Avenir Book"/>
                <a:cs typeface="Avenir Book"/>
              </a:rPr>
              <a:t>Atmospheric Retrievals are algorithms used to determine the physical parameters of an exoplanetary atmosphere.  The </a:t>
            </a:r>
            <a:r>
              <a:rPr lang="en-US" sz="2590" dirty="0" err="1">
                <a:latin typeface="Courier" pitchFamily="2" charset="0"/>
                <a:cs typeface="Avenir Book"/>
              </a:rPr>
              <a:t>atmospheric_retreivals</a:t>
            </a:r>
            <a:r>
              <a:rPr lang="en-US" sz="2590" dirty="0">
                <a:latin typeface="Courier" pitchFamily="2" charset="0"/>
                <a:cs typeface="Avenir Book"/>
              </a:rPr>
              <a:t> </a:t>
            </a:r>
            <a:r>
              <a:rPr lang="en-US" sz="2590" dirty="0" err="1">
                <a:latin typeface="Avenir Book"/>
                <a:cs typeface="Avenir Book"/>
              </a:rPr>
              <a:t>subpackage</a:t>
            </a:r>
            <a:r>
              <a:rPr lang="en-US" sz="2590" dirty="0">
                <a:latin typeface="Avenir Book"/>
                <a:cs typeface="Avenir Book"/>
              </a:rPr>
              <a:t> within the </a:t>
            </a:r>
            <a:r>
              <a:rPr lang="en-US" sz="2590" dirty="0" err="1">
                <a:latin typeface="Courier" pitchFamily="2" charset="0"/>
                <a:cs typeface="Avenir Book"/>
              </a:rPr>
              <a:t>exoctk</a:t>
            </a:r>
            <a:r>
              <a:rPr lang="en-US" sz="2590" dirty="0">
                <a:latin typeface="Avenir Book"/>
                <a:cs typeface="Avenir Book"/>
              </a:rPr>
              <a:t> repository contains methods and tools for performing retrievals with PLATON (</a:t>
            </a:r>
            <a:r>
              <a:rPr lang="en-US" sz="2590" dirty="0" err="1">
                <a:latin typeface="Avenir Book"/>
                <a:cs typeface="Avenir Book"/>
              </a:rPr>
              <a:t>PLanetary</a:t>
            </a:r>
            <a:r>
              <a:rPr lang="en-US" sz="2590" dirty="0">
                <a:latin typeface="Avenir Book"/>
                <a:cs typeface="Avenir Book"/>
              </a:rPr>
              <a:t> Atmospheric Transmission for Observer Noobs)</a:t>
            </a:r>
            <a:r>
              <a:rPr lang="en-US" sz="2590" baseline="30000" dirty="0">
                <a:latin typeface="Avenir Book"/>
                <a:cs typeface="Avenir Book"/>
              </a:rPr>
              <a:t>1</a:t>
            </a:r>
            <a:r>
              <a:rPr lang="en-US" sz="2590" dirty="0">
                <a:latin typeface="Avenir Book"/>
                <a:cs typeface="Avenir Book"/>
              </a:rPr>
              <a:t>.  Users can choose to performing retrievals on a local machine, or using Amazon Web Services (AWS) Elastic Computing (EC2) instances by properly configuring an EC2 instance and invoking the </a:t>
            </a:r>
            <a:r>
              <a:rPr lang="en-US" sz="2590" dirty="0" err="1">
                <a:latin typeface="Courier" pitchFamily="2" charset="0"/>
                <a:cs typeface="Avenir Book"/>
              </a:rPr>
              <a:t>use_aws</a:t>
            </a:r>
            <a:r>
              <a:rPr lang="en-US" sz="2590" dirty="0">
                <a:latin typeface="Courier" pitchFamily="2" charset="0"/>
                <a:cs typeface="Avenir Book"/>
              </a:rPr>
              <a:t>() </a:t>
            </a:r>
            <a:r>
              <a:rPr lang="en-US" sz="2590" dirty="0">
                <a:latin typeface="Avenir Book"/>
                <a:cs typeface="Avenir Book"/>
              </a:rPr>
              <a:t>method.  A simple example using WASP-19b is provided below. </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rcRect/>
          <a:stretch/>
        </p:blipFill>
        <p:spPr>
          <a:xfrm>
            <a:off x="555171" y="1619859"/>
            <a:ext cx="1973943" cy="1941883"/>
          </a:xfrm>
          <a:prstGeom prst="rect">
            <a:avLst/>
          </a:prstGeom>
        </p:spPr>
      </p:pic>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7521" y="28662689"/>
            <a:ext cx="3472480" cy="2188714"/>
          </a:xfrm>
          <a:prstGeom prst="rect">
            <a:avLst/>
          </a:prstGeom>
        </p:spPr>
      </p:pic>
      <p:pic>
        <p:nvPicPr>
          <p:cNvPr id="11" name="Picture 10" descr="nasa.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27419" y="28756438"/>
            <a:ext cx="2558725" cy="2123742"/>
          </a:xfrm>
          <a:prstGeom prst="rect">
            <a:avLst/>
          </a:prstGeom>
        </p:spPr>
      </p:pic>
      <p:pic>
        <p:nvPicPr>
          <p:cNvPr id="13" name="Picture 12">
            <a:extLst>
              <a:ext uri="{FF2B5EF4-FFF2-40B4-BE49-F238E27FC236}">
                <a16:creationId xmlns:a16="http://schemas.microsoft.com/office/drawing/2014/main" id="{BBA91086-AB75-9B45-8C06-C6FD77296B4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07153" y="28670962"/>
            <a:ext cx="3983567" cy="2079713"/>
          </a:xfrm>
          <a:prstGeom prst="rect">
            <a:avLst/>
          </a:prstGeom>
        </p:spPr>
      </p:pic>
      <p:sp>
        <p:nvSpPr>
          <p:cNvPr id="27" name="object 10">
            <a:extLst>
              <a:ext uri="{FF2B5EF4-FFF2-40B4-BE49-F238E27FC236}">
                <a16:creationId xmlns:a16="http://schemas.microsoft.com/office/drawing/2014/main" id="{8B9C1098-016C-A646-AF98-51CD00120FEA}"/>
              </a:ext>
            </a:extLst>
          </p:cNvPr>
          <p:cNvSpPr/>
          <p:nvPr/>
        </p:nvSpPr>
        <p:spPr>
          <a:xfrm>
            <a:off x="15900060" y="15805152"/>
            <a:ext cx="14544575" cy="0"/>
          </a:xfrm>
          <a:custGeom>
            <a:avLst/>
            <a:gdLst/>
            <a:ahLst/>
            <a:cxnLst/>
            <a:rect l="l" t="t" r="r" b="b"/>
            <a:pathLst>
              <a:path w="7339965">
                <a:moveTo>
                  <a:pt x="7339592" y="0"/>
                </a:moveTo>
                <a:lnTo>
                  <a:pt x="0" y="0"/>
                </a:lnTo>
              </a:path>
            </a:pathLst>
          </a:custGeom>
          <a:ln w="13296">
            <a:gradFill flip="none" rotWithShape="1">
              <a:gsLst>
                <a:gs pos="30000">
                  <a:srgbClr val="1E68AE"/>
                </a:gs>
                <a:gs pos="100000">
                  <a:srgbClr val="FFFFFF"/>
                </a:gs>
              </a:gsLst>
              <a:path path="circle">
                <a:fillToRect l="50000" t="50000" r="50000" b="50000"/>
              </a:path>
              <a:tileRect/>
            </a:gradFill>
          </a:ln>
        </p:spPr>
        <p:txBody>
          <a:bodyPr wrap="square" lIns="0" tIns="0" rIns="0" bIns="0" rtlCol="0"/>
          <a:lstStyle/>
          <a:p>
            <a:endParaRPr sz="2359"/>
          </a:p>
        </p:txBody>
      </p:sp>
      <p:sp>
        <p:nvSpPr>
          <p:cNvPr id="30" name="object 10">
            <a:extLst>
              <a:ext uri="{FF2B5EF4-FFF2-40B4-BE49-F238E27FC236}">
                <a16:creationId xmlns:a16="http://schemas.microsoft.com/office/drawing/2014/main" id="{61967D08-2CEA-EE47-8592-6026F297FF7A}"/>
              </a:ext>
            </a:extLst>
          </p:cNvPr>
          <p:cNvSpPr/>
          <p:nvPr/>
        </p:nvSpPr>
        <p:spPr>
          <a:xfrm>
            <a:off x="628752" y="9600803"/>
            <a:ext cx="14544575" cy="0"/>
          </a:xfrm>
          <a:custGeom>
            <a:avLst/>
            <a:gdLst/>
            <a:ahLst/>
            <a:cxnLst/>
            <a:rect l="l" t="t" r="r" b="b"/>
            <a:pathLst>
              <a:path w="7339965">
                <a:moveTo>
                  <a:pt x="7339592" y="0"/>
                </a:moveTo>
                <a:lnTo>
                  <a:pt x="0" y="0"/>
                </a:lnTo>
              </a:path>
            </a:pathLst>
          </a:custGeom>
          <a:ln w="13296">
            <a:gradFill flip="none" rotWithShape="1">
              <a:gsLst>
                <a:gs pos="30000">
                  <a:srgbClr val="1E68AE"/>
                </a:gs>
                <a:gs pos="100000">
                  <a:srgbClr val="FFFFFF"/>
                </a:gs>
              </a:gsLst>
              <a:path path="circle">
                <a:fillToRect l="50000" t="50000" r="50000" b="50000"/>
              </a:path>
              <a:tileRect/>
            </a:gradFill>
          </a:ln>
        </p:spPr>
        <p:txBody>
          <a:bodyPr wrap="square" lIns="0" tIns="0" rIns="0" bIns="0" rtlCol="0"/>
          <a:lstStyle/>
          <a:p>
            <a:endParaRPr sz="2359"/>
          </a:p>
        </p:txBody>
      </p:sp>
      <p:sp>
        <p:nvSpPr>
          <p:cNvPr id="31" name="object 5">
            <a:extLst>
              <a:ext uri="{FF2B5EF4-FFF2-40B4-BE49-F238E27FC236}">
                <a16:creationId xmlns:a16="http://schemas.microsoft.com/office/drawing/2014/main" id="{B570D698-6E2A-3640-AF1E-3F463A2EB8CF}"/>
              </a:ext>
            </a:extLst>
          </p:cNvPr>
          <p:cNvSpPr txBox="1"/>
          <p:nvPr/>
        </p:nvSpPr>
        <p:spPr>
          <a:xfrm>
            <a:off x="863600" y="9775047"/>
            <a:ext cx="14250234" cy="640845"/>
          </a:xfrm>
          <a:prstGeom prst="rect">
            <a:avLst/>
          </a:prstGeom>
        </p:spPr>
        <p:txBody>
          <a:bodyPr vert="horz" wrap="square" lIns="74023" tIns="74023" rIns="74023" bIns="74023" rtlCol="0">
            <a:noAutofit/>
          </a:bodyPr>
          <a:lstStyle/>
          <a:p>
            <a:pPr marR="95610" algn="ctr"/>
            <a:r>
              <a:rPr lang="en-US" sz="3562" spc="8" dirty="0">
                <a:solidFill>
                  <a:srgbClr val="1E68AE"/>
                </a:solidFill>
                <a:latin typeface="Avenir Black"/>
                <a:cs typeface="Avenir Black"/>
              </a:rPr>
              <a:t>2. Atmospheric Retrievals</a:t>
            </a:r>
            <a:endParaRPr sz="3562" dirty="0">
              <a:solidFill>
                <a:srgbClr val="1E68AE"/>
              </a:solidFill>
              <a:latin typeface="Avenir Black"/>
              <a:cs typeface="Avenir Black"/>
            </a:endParaRPr>
          </a:p>
          <a:p>
            <a:pPr marL="20561" marR="8225" indent="344402" algn="just">
              <a:lnSpc>
                <a:spcPct val="101299"/>
              </a:lnSpc>
              <a:spcBef>
                <a:spcPts val="581"/>
              </a:spcBef>
            </a:pPr>
            <a:endParaRPr lang="fr-FR" sz="2590" dirty="0">
              <a:solidFill>
                <a:srgbClr val="231F20"/>
              </a:solidFill>
              <a:latin typeface="Garamond"/>
              <a:cs typeface="Garamond"/>
            </a:endParaRPr>
          </a:p>
        </p:txBody>
      </p:sp>
      <p:sp>
        <p:nvSpPr>
          <p:cNvPr id="33" name="object 5">
            <a:extLst>
              <a:ext uri="{FF2B5EF4-FFF2-40B4-BE49-F238E27FC236}">
                <a16:creationId xmlns:a16="http://schemas.microsoft.com/office/drawing/2014/main" id="{D48BF2F6-ACBB-9E4A-9D1A-F54E89DA7B15}"/>
              </a:ext>
            </a:extLst>
          </p:cNvPr>
          <p:cNvSpPr txBox="1"/>
          <p:nvPr/>
        </p:nvSpPr>
        <p:spPr>
          <a:xfrm>
            <a:off x="15874085" y="7002519"/>
            <a:ext cx="14371109" cy="730271"/>
          </a:xfrm>
          <a:prstGeom prst="rect">
            <a:avLst/>
          </a:prstGeom>
        </p:spPr>
        <p:txBody>
          <a:bodyPr vert="horz" wrap="square" lIns="148046" tIns="148046" rIns="148046" bIns="148046" rtlCol="0">
            <a:noAutofit/>
          </a:bodyPr>
          <a:lstStyle/>
          <a:p>
            <a:pPr marR="95610" algn="ctr"/>
            <a:r>
              <a:rPr lang="en-US" sz="3562" spc="8" dirty="0">
                <a:solidFill>
                  <a:srgbClr val="1E68AE"/>
                </a:solidFill>
                <a:latin typeface="Avenir Black"/>
                <a:cs typeface="Avenir Black"/>
              </a:rPr>
              <a:t>3. Outputs</a:t>
            </a:r>
            <a:endParaRPr sz="3562" dirty="0">
              <a:solidFill>
                <a:srgbClr val="D04848"/>
              </a:solidFill>
              <a:latin typeface="Avenir Black"/>
              <a:cs typeface="Avenir Black"/>
            </a:endParaRPr>
          </a:p>
        </p:txBody>
      </p:sp>
      <p:sp>
        <p:nvSpPr>
          <p:cNvPr id="46" name="object 5">
            <a:extLst>
              <a:ext uri="{FF2B5EF4-FFF2-40B4-BE49-F238E27FC236}">
                <a16:creationId xmlns:a16="http://schemas.microsoft.com/office/drawing/2014/main" id="{CD13525E-EB1E-A041-8DA5-7F20B99CC7F2}"/>
              </a:ext>
            </a:extLst>
          </p:cNvPr>
          <p:cNvSpPr txBox="1"/>
          <p:nvPr/>
        </p:nvSpPr>
        <p:spPr>
          <a:xfrm>
            <a:off x="16104483" y="24830548"/>
            <a:ext cx="14371109" cy="555171"/>
          </a:xfrm>
          <a:prstGeom prst="rect">
            <a:avLst/>
          </a:prstGeom>
        </p:spPr>
        <p:txBody>
          <a:bodyPr vert="horz" wrap="square" lIns="148046" tIns="148046" rIns="148046" bIns="148046" rtlCol="0">
            <a:noAutofit/>
          </a:bodyPr>
          <a:lstStyle/>
          <a:p>
            <a:pPr marR="95610" algn="ctr"/>
            <a:r>
              <a:rPr lang="en-US" sz="3562" spc="8" dirty="0">
                <a:solidFill>
                  <a:srgbClr val="1E68AE"/>
                </a:solidFill>
                <a:latin typeface="Avenir Black"/>
                <a:cs typeface="Avenir Black"/>
              </a:rPr>
              <a:t>6. Future Work</a:t>
            </a:r>
          </a:p>
          <a:p>
            <a:pPr marR="95610" algn="ctr"/>
            <a:endParaRPr sz="3562" dirty="0">
              <a:solidFill>
                <a:srgbClr val="D04848"/>
              </a:solidFill>
              <a:latin typeface="Avenir Black"/>
              <a:cs typeface="Avenir Black"/>
            </a:endParaRPr>
          </a:p>
        </p:txBody>
      </p:sp>
      <p:grpSp>
        <p:nvGrpSpPr>
          <p:cNvPr id="50" name="Group 49">
            <a:extLst>
              <a:ext uri="{FF2B5EF4-FFF2-40B4-BE49-F238E27FC236}">
                <a16:creationId xmlns:a16="http://schemas.microsoft.com/office/drawing/2014/main" id="{B2DB2957-F37C-3743-B358-9E45C48679AE}"/>
              </a:ext>
            </a:extLst>
          </p:cNvPr>
          <p:cNvGrpSpPr/>
          <p:nvPr/>
        </p:nvGrpSpPr>
        <p:grpSpPr>
          <a:xfrm>
            <a:off x="24337268" y="2314516"/>
            <a:ext cx="6300317" cy="1329171"/>
            <a:chOff x="24164762" y="2293427"/>
            <a:chExt cx="6300317" cy="1329171"/>
          </a:xfrm>
        </p:grpSpPr>
        <p:pic>
          <p:nvPicPr>
            <p:cNvPr id="24" name="Picture 23">
              <a:extLst>
                <a:ext uri="{FF2B5EF4-FFF2-40B4-BE49-F238E27FC236}">
                  <a16:creationId xmlns:a16="http://schemas.microsoft.com/office/drawing/2014/main" id="{0632B2AD-2495-A244-8B14-5BD88681A9C2}"/>
                </a:ext>
              </a:extLst>
            </p:cNvPr>
            <p:cNvPicPr>
              <a:picLocks noChangeAspect="1"/>
            </p:cNvPicPr>
            <p:nvPr/>
          </p:nvPicPr>
          <p:blipFill>
            <a:blip r:embed="rId12"/>
            <a:stretch>
              <a:fillRect/>
            </a:stretch>
          </p:blipFill>
          <p:spPr>
            <a:xfrm>
              <a:off x="27302779" y="2593062"/>
              <a:ext cx="3162300" cy="812800"/>
            </a:xfrm>
            <a:prstGeom prst="rect">
              <a:avLst/>
            </a:prstGeom>
          </p:spPr>
        </p:pic>
        <p:sp>
          <p:nvSpPr>
            <p:cNvPr id="25" name="TextBox 24">
              <a:extLst>
                <a:ext uri="{FF2B5EF4-FFF2-40B4-BE49-F238E27FC236}">
                  <a16:creationId xmlns:a16="http://schemas.microsoft.com/office/drawing/2014/main" id="{91D3CC8E-38F5-B547-8601-0488C0FADF77}"/>
                </a:ext>
              </a:extLst>
            </p:cNvPr>
            <p:cNvSpPr txBox="1"/>
            <p:nvPr/>
          </p:nvSpPr>
          <p:spPr>
            <a:xfrm>
              <a:off x="25546050" y="2433423"/>
              <a:ext cx="1504948" cy="1015663"/>
            </a:xfrm>
            <a:prstGeom prst="rect">
              <a:avLst/>
            </a:prstGeom>
            <a:noFill/>
          </p:spPr>
          <p:txBody>
            <a:bodyPr wrap="square" rtlCol="0">
              <a:spAutoFit/>
            </a:bodyPr>
            <a:lstStyle/>
            <a:p>
              <a:pPr algn="ctr"/>
              <a:r>
                <a:rPr lang="en-US" sz="6000" dirty="0">
                  <a:solidFill>
                    <a:schemeClr val="bg1"/>
                  </a:solidFill>
                  <a:latin typeface="Calibri Light" panose="020F0302020204030204" pitchFamily="34" charset="0"/>
                  <a:cs typeface="Calibri Light" panose="020F0302020204030204" pitchFamily="34" charset="0"/>
                </a:rPr>
                <a:t>235</a:t>
              </a:r>
            </a:p>
          </p:txBody>
        </p:sp>
        <p:cxnSp>
          <p:nvCxnSpPr>
            <p:cNvPr id="40" name="Straight Connector 39">
              <a:extLst>
                <a:ext uri="{FF2B5EF4-FFF2-40B4-BE49-F238E27FC236}">
                  <a16:creationId xmlns:a16="http://schemas.microsoft.com/office/drawing/2014/main" id="{A191A0E9-272A-DC45-978D-D049DE4D706A}"/>
                </a:ext>
              </a:extLst>
            </p:cNvPr>
            <p:cNvCxnSpPr>
              <a:cxnSpLocks/>
            </p:cNvCxnSpPr>
            <p:nvPr/>
          </p:nvCxnSpPr>
          <p:spPr>
            <a:xfrm>
              <a:off x="27051000" y="2362200"/>
              <a:ext cx="0" cy="119954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C47113B-E3C7-4A42-BB09-DE25B31D5AE1}"/>
                </a:ext>
              </a:extLst>
            </p:cNvPr>
            <p:cNvCxnSpPr>
              <a:cxnSpLocks/>
            </p:cNvCxnSpPr>
            <p:nvPr/>
          </p:nvCxnSpPr>
          <p:spPr>
            <a:xfrm>
              <a:off x="25550271" y="2389862"/>
              <a:ext cx="0" cy="119954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76293484-2FB3-CA4C-943F-10792B4B14D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64762" y="2293427"/>
              <a:ext cx="1329171" cy="1329171"/>
            </a:xfrm>
            <a:prstGeom prst="rect">
              <a:avLst/>
            </a:prstGeom>
          </p:spPr>
        </p:pic>
      </p:grpSp>
      <p:sp>
        <p:nvSpPr>
          <p:cNvPr id="60" name="TextBox 59">
            <a:extLst>
              <a:ext uri="{FF2B5EF4-FFF2-40B4-BE49-F238E27FC236}">
                <a16:creationId xmlns:a16="http://schemas.microsoft.com/office/drawing/2014/main" id="{D8CE0C01-8815-9944-9ABD-52177D21ADD8}"/>
              </a:ext>
            </a:extLst>
          </p:cNvPr>
          <p:cNvSpPr txBox="1"/>
          <p:nvPr/>
        </p:nvSpPr>
        <p:spPr>
          <a:xfrm>
            <a:off x="15913505" y="29247993"/>
            <a:ext cx="14697382" cy="1337930"/>
          </a:xfrm>
          <a:prstGeom prst="rect">
            <a:avLst/>
          </a:prstGeom>
          <a:noFill/>
        </p:spPr>
        <p:txBody>
          <a:bodyPr wrap="square" rtlCol="0">
            <a:spAutoFit/>
          </a:bodyPr>
          <a:lstStyle/>
          <a:p>
            <a:pPr algn="just"/>
            <a:r>
              <a:rPr lang="en-US" sz="2590" dirty="0">
                <a:latin typeface="Avenir Book"/>
                <a:cs typeface="Avenir Book"/>
              </a:rPr>
              <a:t>Support for this project was provided by the </a:t>
            </a:r>
            <a:r>
              <a:rPr lang="en-US" sz="2590" dirty="0" err="1">
                <a:latin typeface="Avenir Book"/>
                <a:cs typeface="Avenir Book"/>
              </a:rPr>
              <a:t>STScI</a:t>
            </a:r>
            <a:r>
              <a:rPr lang="en-US" sz="2590" dirty="0">
                <a:latin typeface="Avenir Book"/>
                <a:cs typeface="Avenir Book"/>
              </a:rPr>
              <a:t> Director’s Research Fund and the 2019 </a:t>
            </a:r>
            <a:r>
              <a:rPr lang="en-US" sz="2590" dirty="0" err="1">
                <a:latin typeface="Avenir Book"/>
                <a:cs typeface="Avenir Book"/>
              </a:rPr>
              <a:t>STScI</a:t>
            </a:r>
            <a:r>
              <a:rPr lang="en-US" sz="2590" dirty="0">
                <a:latin typeface="Avenir Book"/>
                <a:cs typeface="Avenir Book"/>
              </a:rPr>
              <a:t> Data Science Innovation Initiative.</a:t>
            </a:r>
          </a:p>
          <a:p>
            <a:pPr algn="just"/>
            <a:r>
              <a:rPr lang="en-US" sz="2590" dirty="0">
                <a:latin typeface="Avenir Book"/>
                <a:cs typeface="Avenir Book"/>
              </a:rPr>
              <a:t>1. For more information on PLATON, see </a:t>
            </a:r>
            <a:r>
              <a:rPr lang="en-US" sz="2800" dirty="0">
                <a:hlinkClick r:id="rId14"/>
              </a:rPr>
              <a:t>https://platon.readthedocs.io/</a:t>
            </a:r>
            <a:r>
              <a:rPr lang="en-US" sz="2800" dirty="0"/>
              <a:t>.  </a:t>
            </a:r>
            <a:endParaRPr lang="en-US" sz="2590" dirty="0">
              <a:latin typeface="Avenir Book"/>
              <a:cs typeface="Avenir Book"/>
            </a:endParaRPr>
          </a:p>
        </p:txBody>
      </p:sp>
      <p:grpSp>
        <p:nvGrpSpPr>
          <p:cNvPr id="53" name="Group 52">
            <a:extLst>
              <a:ext uri="{FF2B5EF4-FFF2-40B4-BE49-F238E27FC236}">
                <a16:creationId xmlns:a16="http://schemas.microsoft.com/office/drawing/2014/main" id="{AE3A4DAD-1B86-6D42-9C3F-94792FD46DCB}"/>
              </a:ext>
            </a:extLst>
          </p:cNvPr>
          <p:cNvGrpSpPr/>
          <p:nvPr/>
        </p:nvGrpSpPr>
        <p:grpSpPr>
          <a:xfrm>
            <a:off x="15781969" y="16560316"/>
            <a:ext cx="14859684" cy="5268586"/>
            <a:chOff x="15921487" y="8154204"/>
            <a:chExt cx="14859684" cy="5268586"/>
          </a:xfrm>
        </p:grpSpPr>
        <p:pic>
          <p:nvPicPr>
            <p:cNvPr id="6" name="Picture 5">
              <a:extLst>
                <a:ext uri="{FF2B5EF4-FFF2-40B4-BE49-F238E27FC236}">
                  <a16:creationId xmlns:a16="http://schemas.microsoft.com/office/drawing/2014/main" id="{BA14E489-3872-DE4F-B444-1B9967B2BCB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921487" y="8154204"/>
              <a:ext cx="7057917" cy="5268586"/>
            </a:xfrm>
            <a:prstGeom prst="rect">
              <a:avLst/>
            </a:prstGeom>
          </p:spPr>
        </p:pic>
        <p:pic>
          <p:nvPicPr>
            <p:cNvPr id="52" name="Picture 51">
              <a:extLst>
                <a:ext uri="{FF2B5EF4-FFF2-40B4-BE49-F238E27FC236}">
                  <a16:creationId xmlns:a16="http://schemas.microsoft.com/office/drawing/2014/main" id="{5A86A8B8-9CCA-BD4E-9D55-61BB3AAAAA0C}"/>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3059640" y="8431641"/>
              <a:ext cx="7721531" cy="3138637"/>
            </a:xfrm>
            <a:prstGeom prst="rect">
              <a:avLst/>
            </a:prstGeom>
          </p:spPr>
        </p:pic>
      </p:grpSp>
      <p:pic>
        <p:nvPicPr>
          <p:cNvPr id="57" name="Picture 56">
            <a:extLst>
              <a:ext uri="{FF2B5EF4-FFF2-40B4-BE49-F238E27FC236}">
                <a16:creationId xmlns:a16="http://schemas.microsoft.com/office/drawing/2014/main" id="{B6C04487-F278-0448-891B-678B8BF7970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316090" y="7773628"/>
            <a:ext cx="7223480" cy="6473170"/>
          </a:xfrm>
          <a:prstGeom prst="rect">
            <a:avLst/>
          </a:prstGeom>
        </p:spPr>
      </p:pic>
      <p:pic>
        <p:nvPicPr>
          <p:cNvPr id="59" name="Picture 58">
            <a:extLst>
              <a:ext uri="{FF2B5EF4-FFF2-40B4-BE49-F238E27FC236}">
                <a16:creationId xmlns:a16="http://schemas.microsoft.com/office/drawing/2014/main" id="{FB7746E6-97F6-1842-8453-C08313EBDB25}"/>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0325121" y="7871046"/>
            <a:ext cx="8728850" cy="2665631"/>
          </a:xfrm>
          <a:prstGeom prst="rect">
            <a:avLst/>
          </a:prstGeom>
        </p:spPr>
      </p:pic>
      <p:pic>
        <p:nvPicPr>
          <p:cNvPr id="62" name="Picture 61">
            <a:extLst>
              <a:ext uri="{FF2B5EF4-FFF2-40B4-BE49-F238E27FC236}">
                <a16:creationId xmlns:a16="http://schemas.microsoft.com/office/drawing/2014/main" id="{D22E3375-4075-3847-AB10-A7BA7C86F255}"/>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3875736" y="10702227"/>
            <a:ext cx="6541962" cy="3270981"/>
          </a:xfrm>
          <a:prstGeom prst="rect">
            <a:avLst/>
          </a:prstGeom>
        </p:spPr>
      </p:pic>
      <p:sp>
        <p:nvSpPr>
          <p:cNvPr id="70" name="TextBox 69">
            <a:extLst>
              <a:ext uri="{FF2B5EF4-FFF2-40B4-BE49-F238E27FC236}">
                <a16:creationId xmlns:a16="http://schemas.microsoft.com/office/drawing/2014/main" id="{BED1FA96-2432-4646-A80A-63F38E6EDBE4}"/>
              </a:ext>
            </a:extLst>
          </p:cNvPr>
          <p:cNvSpPr txBox="1"/>
          <p:nvPr/>
        </p:nvSpPr>
        <p:spPr>
          <a:xfrm>
            <a:off x="15874085" y="14262837"/>
            <a:ext cx="14864064" cy="1288045"/>
          </a:xfrm>
          <a:prstGeom prst="rect">
            <a:avLst/>
          </a:prstGeom>
          <a:noFill/>
        </p:spPr>
        <p:txBody>
          <a:bodyPr wrap="square" rtlCol="0">
            <a:spAutoFit/>
          </a:bodyPr>
          <a:lstStyle/>
          <a:p>
            <a:pPr algn="just"/>
            <a:r>
              <a:rPr lang="en-US" sz="2590" dirty="0">
                <a:latin typeface="Avenir Book"/>
                <a:cs typeface="Avenir Book"/>
              </a:rPr>
              <a:t>The output products consist of a corner plot (left) describing the results of the fit, a log file (top right) that describes the execution of the software, and a results file (bottom right) containing the results of the fit.</a:t>
            </a:r>
          </a:p>
        </p:txBody>
      </p:sp>
      <p:sp>
        <p:nvSpPr>
          <p:cNvPr id="71" name="object 10">
            <a:extLst>
              <a:ext uri="{FF2B5EF4-FFF2-40B4-BE49-F238E27FC236}">
                <a16:creationId xmlns:a16="http://schemas.microsoft.com/office/drawing/2014/main" id="{CDBADA25-1E62-D14C-BC7E-79C2360726D9}"/>
              </a:ext>
            </a:extLst>
          </p:cNvPr>
          <p:cNvSpPr/>
          <p:nvPr/>
        </p:nvSpPr>
        <p:spPr>
          <a:xfrm>
            <a:off x="16180320" y="24637182"/>
            <a:ext cx="14557829" cy="0"/>
          </a:xfrm>
          <a:custGeom>
            <a:avLst/>
            <a:gdLst/>
            <a:ahLst/>
            <a:cxnLst/>
            <a:rect l="l" t="t" r="r" b="b"/>
            <a:pathLst>
              <a:path w="7339965">
                <a:moveTo>
                  <a:pt x="7339592" y="0"/>
                </a:moveTo>
                <a:lnTo>
                  <a:pt x="0" y="0"/>
                </a:lnTo>
              </a:path>
            </a:pathLst>
          </a:custGeom>
          <a:ln w="13296">
            <a:gradFill flip="none" rotWithShape="1">
              <a:gsLst>
                <a:gs pos="30000">
                  <a:srgbClr val="1E68AE"/>
                </a:gs>
                <a:gs pos="100000">
                  <a:srgbClr val="FFFFFF"/>
                </a:gs>
              </a:gsLst>
              <a:path path="circle">
                <a:fillToRect l="50000" t="50000" r="50000" b="50000"/>
              </a:path>
              <a:tileRect/>
            </a:gradFill>
          </a:ln>
        </p:spPr>
        <p:txBody>
          <a:bodyPr wrap="square" lIns="0" tIns="0" rIns="0" bIns="0" rtlCol="0"/>
          <a:lstStyle/>
          <a:p>
            <a:endParaRPr sz="2359"/>
          </a:p>
        </p:txBody>
      </p:sp>
      <p:sp>
        <p:nvSpPr>
          <p:cNvPr id="72" name="TextBox 71">
            <a:extLst>
              <a:ext uri="{FF2B5EF4-FFF2-40B4-BE49-F238E27FC236}">
                <a16:creationId xmlns:a16="http://schemas.microsoft.com/office/drawing/2014/main" id="{4C6880F4-0B34-E446-8BC2-6146627DDC4E}"/>
              </a:ext>
            </a:extLst>
          </p:cNvPr>
          <p:cNvSpPr txBox="1"/>
          <p:nvPr/>
        </p:nvSpPr>
        <p:spPr>
          <a:xfrm>
            <a:off x="15858006" y="25637566"/>
            <a:ext cx="7443115" cy="2085186"/>
          </a:xfrm>
          <a:prstGeom prst="rect">
            <a:avLst/>
          </a:prstGeom>
          <a:noFill/>
        </p:spPr>
        <p:txBody>
          <a:bodyPr wrap="square" rtlCol="0">
            <a:spAutoFit/>
          </a:bodyPr>
          <a:lstStyle/>
          <a:p>
            <a:pPr marL="457200" indent="-457200" algn="just">
              <a:buFont typeface="Arial" panose="020B0604020202020204" pitchFamily="34" charset="0"/>
              <a:buChar char="•"/>
            </a:pPr>
            <a:r>
              <a:rPr lang="en-US" sz="2590" dirty="0">
                <a:latin typeface="Avenir Book"/>
                <a:cs typeface="Avenir Book"/>
              </a:rPr>
              <a:t>More methods for storing, visualizing, and interacting with results</a:t>
            </a:r>
          </a:p>
          <a:p>
            <a:pPr marL="457200" indent="-457200" algn="just">
              <a:buFont typeface="Arial" panose="020B0604020202020204" pitchFamily="34" charset="0"/>
              <a:buChar char="•"/>
            </a:pPr>
            <a:r>
              <a:rPr lang="en-US" sz="2590" dirty="0">
                <a:latin typeface="Avenir Book"/>
                <a:cs typeface="Avenir Book"/>
              </a:rPr>
              <a:t>Support for other retrieval algorithms, namely CHIMERA (Caltech Inverse Modeling and Retrieval Algorithms</a:t>
            </a:r>
          </a:p>
        </p:txBody>
      </p:sp>
      <p:sp>
        <p:nvSpPr>
          <p:cNvPr id="73" name="TextBox 72">
            <a:extLst>
              <a:ext uri="{FF2B5EF4-FFF2-40B4-BE49-F238E27FC236}">
                <a16:creationId xmlns:a16="http://schemas.microsoft.com/office/drawing/2014/main" id="{CCAC1BBA-9121-0F47-8B8D-2F65F0C503DE}"/>
              </a:ext>
            </a:extLst>
          </p:cNvPr>
          <p:cNvSpPr txBox="1"/>
          <p:nvPr/>
        </p:nvSpPr>
        <p:spPr>
          <a:xfrm>
            <a:off x="23523492" y="25637566"/>
            <a:ext cx="7241602" cy="1288045"/>
          </a:xfrm>
          <a:prstGeom prst="rect">
            <a:avLst/>
          </a:prstGeom>
          <a:noFill/>
        </p:spPr>
        <p:txBody>
          <a:bodyPr wrap="square" rtlCol="0">
            <a:spAutoFit/>
          </a:bodyPr>
          <a:lstStyle/>
          <a:p>
            <a:pPr marL="457200" indent="-457200" algn="just">
              <a:buFont typeface="Arial" panose="020B0604020202020204" pitchFamily="34" charset="0"/>
              <a:buChar char="•"/>
            </a:pPr>
            <a:r>
              <a:rPr lang="en-US" sz="2590" dirty="0">
                <a:latin typeface="Avenir Book"/>
                <a:cs typeface="Avenir Book"/>
              </a:rPr>
              <a:t>A web interface for performing </a:t>
            </a:r>
            <a:r>
              <a:rPr lang="en-US" sz="2590" dirty="0" err="1">
                <a:latin typeface="Avenir Book"/>
                <a:cs typeface="Avenir Book"/>
              </a:rPr>
              <a:t>retreivals</a:t>
            </a:r>
            <a:r>
              <a:rPr lang="en-US" sz="2590" dirty="0">
                <a:latin typeface="Avenir Book"/>
                <a:cs typeface="Avenir Book"/>
              </a:rPr>
              <a:t>, akin to other </a:t>
            </a:r>
            <a:r>
              <a:rPr lang="en-US" sz="2590" dirty="0" err="1">
                <a:latin typeface="Avenir Book"/>
                <a:cs typeface="Avenir Book"/>
              </a:rPr>
              <a:t>ExoCTK</a:t>
            </a:r>
            <a:r>
              <a:rPr lang="en-US" sz="2590" dirty="0">
                <a:latin typeface="Avenir Book"/>
                <a:cs typeface="Avenir Book"/>
              </a:rPr>
              <a:t> web tools</a:t>
            </a:r>
          </a:p>
          <a:p>
            <a:pPr marL="457200" indent="-457200" algn="just">
              <a:buFont typeface="Arial" panose="020B0604020202020204" pitchFamily="34" charset="0"/>
              <a:buChar char="•"/>
            </a:pPr>
            <a:r>
              <a:rPr lang="en-US" sz="2590" dirty="0">
                <a:latin typeface="Avenir Book"/>
                <a:cs typeface="Avenir Book"/>
              </a:rPr>
              <a:t>Something else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16156</TotalTime>
  <Words>452</Words>
  <Application>Microsoft Macintosh PowerPoint</Application>
  <PresentationFormat>Custom</PresentationFormat>
  <Paragraphs>21</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Avenir Black</vt:lpstr>
      <vt:lpstr>Avenir Book</vt:lpstr>
      <vt:lpstr>Calibri</vt:lpstr>
      <vt:lpstr>Calibri Light</vt:lpstr>
      <vt:lpstr>Courier</vt:lpstr>
      <vt:lpstr>Garamond</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183</cp:revision>
  <dcterms:created xsi:type="dcterms:W3CDTF">2015-12-07T08:46:06Z</dcterms:created>
  <dcterms:modified xsi:type="dcterms:W3CDTF">2019-12-26T16:20:27Z</dcterms:modified>
</cp:coreProperties>
</file>