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73" r:id="rId4"/>
    <p:sldId id="258" r:id="rId5"/>
    <p:sldId id="262" r:id="rId6"/>
    <p:sldId id="263" r:id="rId7"/>
    <p:sldId id="261" r:id="rId8"/>
    <p:sldId id="264" r:id="rId9"/>
    <p:sldId id="265" r:id="rId10"/>
    <p:sldId id="267" r:id="rId11"/>
    <p:sldId id="269" r:id="rId12"/>
    <p:sldId id="271" r:id="rId13"/>
    <p:sldId id="272" r:id="rId14"/>
    <p:sldId id="275" r:id="rId15"/>
    <p:sldId id="274" r:id="rId16"/>
    <p:sldId id="276" r:id="rId17"/>
    <p:sldId id="277" r:id="rId18"/>
    <p:sldId id="278" r:id="rId19"/>
    <p:sldId id="279" r:id="rId20"/>
    <p:sldId id="280" r:id="rId21"/>
    <p:sldId id="282" r:id="rId22"/>
    <p:sldId id="281" r:id="rId23"/>
    <p:sldId id="285" r:id="rId24"/>
    <p:sldId id="284"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A02615-345A-B0B1-B1E0-352A161705A2}" v="27" dt="2022-06-07T23:49:58.627"/>
    <p1510:client id="{678F138B-A7D7-945C-39A1-AA33FCFA6314}" v="1" dt="2022-06-07T20:24:34.097"/>
    <p1510:client id="{B11B6781-11A4-4522-8508-12CA760E57D3}" v="149" dt="2022-06-08T01:52:18.005"/>
  </p1510:revLst>
</p1510:revInfo>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E30EE-CBEC-4981-8496-D7B724D66525}" type="datetimeFigureOut">
              <a:rPr lang="fr-FR" smtClean="0"/>
              <a:t>08/06/2022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7ED89-A597-436C-AED2-37409F3D846B}" type="slidenum">
              <a:rPr lang="fr-FR" smtClean="0"/>
              <a:t>‹N°›</a:t>
            </a:fld>
            <a:endParaRPr lang="fr-FR"/>
          </a:p>
        </p:txBody>
      </p:sp>
    </p:spTree>
    <p:extLst>
      <p:ext uri="{BB962C8B-B14F-4D97-AF65-F5344CB8AC3E}">
        <p14:creationId xmlns:p14="http://schemas.microsoft.com/office/powerpoint/2010/main" val="2448203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fr.wikipedia.org/wiki/Visualisation_de_donn%C3%A9e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8907ED89-A597-436C-AED2-37409F3D846B}" type="slidenum">
              <a:rPr lang="fr-FR" smtClean="0"/>
              <a:t>3</a:t>
            </a:fld>
            <a:endParaRPr lang="fr-FR"/>
          </a:p>
        </p:txBody>
      </p:sp>
    </p:spTree>
    <p:extLst>
      <p:ext uri="{BB962C8B-B14F-4D97-AF65-F5344CB8AC3E}">
        <p14:creationId xmlns:p14="http://schemas.microsoft.com/office/powerpoint/2010/main" val="68777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Alors </a:t>
            </a:r>
            <a:r>
              <a:rPr lang="fr-FR" b="0" i="0"/>
              <a:t>on a utilisé </a:t>
            </a:r>
            <a:r>
              <a:rPr lang="fr-FR" b="0" i="0" err="1"/>
              <a:t>microsoft</a:t>
            </a:r>
            <a:r>
              <a:rPr lang="fr-FR" b="0" i="0"/>
              <a:t> power bi comme  outils </a:t>
            </a:r>
            <a:endParaRPr lang="fr-FR"/>
          </a:p>
          <a:p>
            <a:pPr marL="0" marR="0" lvl="0" indent="0" algn="l" defTabSz="914400" rtl="0" eaLnBrk="1" fontAlgn="auto" latinLnBrk="0" hangingPunct="1">
              <a:lnSpc>
                <a:spcPct val="100000"/>
              </a:lnSpc>
              <a:spcBef>
                <a:spcPts val="0"/>
              </a:spcBef>
              <a:spcAft>
                <a:spcPts val="0"/>
              </a:spcAft>
              <a:buClrTx/>
              <a:buSzTx/>
              <a:buFontTx/>
              <a:buNone/>
              <a:tabLst/>
              <a:defRPr/>
            </a:pPr>
            <a:r>
              <a:rPr lang="fr-FR"/>
              <a:t>pour </a:t>
            </a:r>
            <a:r>
              <a:rPr lang="fr-FR" b="0" i="0"/>
              <a:t>analyser les données .</a:t>
            </a:r>
          </a:p>
          <a:p>
            <a:pPr>
              <a:lnSpc>
                <a:spcPct val="150000"/>
              </a:lnSpc>
              <a:spcBef>
                <a:spcPts val="600"/>
              </a:spcBef>
              <a:spcAft>
                <a:spcPts val="600"/>
              </a:spcAft>
            </a:pPr>
            <a:r>
              <a:rPr lang="fr-FR" sz="1800">
                <a:solidFill>
                  <a:srgbClr val="000000"/>
                </a:solidFill>
                <a:effectLst/>
                <a:latin typeface="Bookman Old Style" panose="02050604050505020204" pitchFamily="18" charset="0"/>
                <a:ea typeface="SimSun" panose="02010600030101010101" pitchFamily="2" charset="-122"/>
                <a:cs typeface="Arial" panose="020B0604020202020204" pitchFamily="34" charset="0"/>
              </a:rPr>
              <a:t>Il permet de créer des </a:t>
            </a:r>
            <a:r>
              <a:rPr lang="fr-FR" sz="1800" u="none" strike="noStrike">
                <a:solidFill>
                  <a:srgbClr val="000000"/>
                </a:solidFill>
                <a:effectLst/>
                <a:latin typeface="Bookman Old Style" panose="02050604050505020204" pitchFamily="18" charset="0"/>
                <a:ea typeface="SimSun" panose="02010600030101010101" pitchFamily="2" charset="-122"/>
                <a:hlinkClick r:id="rId3" tooltip="Visualisation de données"/>
              </a:rPr>
              <a:t>visualisations de données</a:t>
            </a:r>
            <a:r>
              <a:rPr lang="fr-FR" sz="1800">
                <a:solidFill>
                  <a:srgbClr val="000000"/>
                </a:solidFill>
                <a:effectLst/>
                <a:latin typeface="Bookman Old Style" panose="02050604050505020204" pitchFamily="18" charset="0"/>
                <a:ea typeface="SimSun" panose="02010600030101010101" pitchFamily="2" charset="-122"/>
                <a:cs typeface="Arial" panose="020B0604020202020204" pitchFamily="34" charset="0"/>
              </a:rPr>
              <a:t> personnalisées et interactives avec une interface suffisamment simple pour que les utilisateurs finaux créent leurs propres rapports et tableaux de bord.</a:t>
            </a:r>
            <a:endParaRPr lang="fr-FR" sz="1800">
              <a:effectLst/>
              <a:latin typeface="Times New Roman" panose="02020603050405020304" pitchFamily="18" charset="0"/>
              <a:ea typeface="Times New Roman" panose="02020603050405020304" pitchFamily="18" charset="0"/>
            </a:endParaRPr>
          </a:p>
          <a:p>
            <a:pPr>
              <a:lnSpc>
                <a:spcPct val="150000"/>
              </a:lnSpc>
              <a:spcBef>
                <a:spcPts val="600"/>
              </a:spcBef>
              <a:spcAft>
                <a:spcPts val="600"/>
              </a:spcAft>
            </a:pPr>
            <a:r>
              <a:rPr lang="fr-FR" sz="1800">
                <a:solidFill>
                  <a:srgbClr val="000000"/>
                </a:solidFill>
                <a:effectLst/>
                <a:latin typeface="Bookman Old Style" panose="02050604050505020204" pitchFamily="18" charset="0"/>
                <a:ea typeface="SimSun" panose="02010600030101010101" pitchFamily="2" charset="-122"/>
                <a:cs typeface="Arial" panose="020B0604020202020204" pitchFamily="34" charset="0"/>
              </a:rPr>
              <a:t>L'objectif est de faciliter la création des tableaux de bord afin d'améliorer les moyens de </a:t>
            </a:r>
            <a:endParaRPr lang="fr-FR" sz="1800">
              <a:effectLst/>
              <a:latin typeface="Times New Roman" panose="02020603050405020304" pitchFamily="18" charset="0"/>
              <a:ea typeface="Times New Roman" panose="02020603050405020304" pitchFamily="18" charset="0"/>
            </a:endParaRPr>
          </a:p>
          <a:p>
            <a:pPr>
              <a:lnSpc>
                <a:spcPct val="150000"/>
              </a:lnSpc>
              <a:spcBef>
                <a:spcPts val="600"/>
              </a:spcBef>
              <a:spcAft>
                <a:spcPts val="600"/>
              </a:spcAft>
            </a:pPr>
            <a:r>
              <a:rPr lang="fr-FR" sz="1800">
                <a:solidFill>
                  <a:srgbClr val="000000"/>
                </a:solidFill>
                <a:effectLst/>
                <a:latin typeface="Bookman Old Style" panose="02050604050505020204" pitchFamily="18" charset="0"/>
                <a:ea typeface="SimSun" panose="02010600030101010101" pitchFamily="2" charset="-122"/>
                <a:cs typeface="Arial" panose="020B0604020202020204" pitchFamily="34" charset="0"/>
              </a:rPr>
              <a:t>Communications et de collaboration proposés par Microsoft. Il permet donc de collecter, construire et exposer les données au travers d'indicateurs. Son ergonomie permet par la suite d'animer des présentations interactives qui aideront à la prise de décision.</a:t>
            </a:r>
            <a:endParaRPr lang="fr-FR"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5"/>
          </p:nvPr>
        </p:nvSpPr>
        <p:spPr/>
        <p:txBody>
          <a:bodyPr/>
          <a:lstStyle/>
          <a:p>
            <a:fld id="{8907ED89-A597-436C-AED2-37409F3D846B}" type="slidenum">
              <a:rPr lang="fr-FR" smtClean="0"/>
              <a:t>19</a:t>
            </a:fld>
            <a:endParaRPr lang="fr-FR"/>
          </a:p>
        </p:txBody>
      </p:sp>
    </p:spTree>
    <p:extLst>
      <p:ext uri="{BB962C8B-B14F-4D97-AF65-F5344CB8AC3E}">
        <p14:creationId xmlns:p14="http://schemas.microsoft.com/office/powerpoint/2010/main" val="11517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8907ED89-A597-436C-AED2-37409F3D846B}" type="slidenum">
              <a:rPr lang="fr-FR" smtClean="0"/>
              <a:t>9</a:t>
            </a:fld>
            <a:endParaRPr lang="fr-FR"/>
          </a:p>
        </p:txBody>
      </p:sp>
    </p:spTree>
    <p:extLst>
      <p:ext uri="{BB962C8B-B14F-4D97-AF65-F5344CB8AC3E}">
        <p14:creationId xmlns:p14="http://schemas.microsoft.com/office/powerpoint/2010/main" val="1641601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rtl="0" fontAlgn="base"/>
            <a:r>
              <a:rPr lang="fr-FR" sz="1800" b="0" i="0">
                <a:solidFill>
                  <a:srgbClr val="000000"/>
                </a:solidFill>
                <a:effectLst/>
                <a:latin typeface="Times New Roman" panose="02020603050405020304" pitchFamily="18" charset="0"/>
              </a:rPr>
              <a:t>Alors la matrice dimensionnelle C’est une étape importante en amont de la réalisation d’un entrepôt de données elle permet également : </a:t>
            </a:r>
            <a:endParaRPr lang="fr-FR" b="0" i="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a:solidFill>
                  <a:srgbClr val="000000"/>
                </a:solidFill>
                <a:effectLst/>
                <a:latin typeface="Times New Roman" panose="02020603050405020304" pitchFamily="18" charset="0"/>
              </a:rPr>
              <a:t>D’avoir une vision exhaustive des   dimensions qui doivent croiser un           processus.  </a:t>
            </a:r>
          </a:p>
          <a:p>
            <a:pPr algn="l" rtl="0" fontAlgn="base">
              <a:buFont typeface="Arial" panose="020B0604020202020204" pitchFamily="34" charset="0"/>
              <a:buChar char="•"/>
            </a:pPr>
            <a:r>
              <a:rPr lang="fr-FR" sz="1800" b="0" i="0">
                <a:solidFill>
                  <a:srgbClr val="000000"/>
                </a:solidFill>
                <a:effectLst/>
                <a:latin typeface="Times New Roman" panose="02020603050405020304" pitchFamily="18" charset="0"/>
              </a:rPr>
              <a:t>De mettre en exergue les difficultés à venir au niveau des dimensions. </a:t>
            </a:r>
          </a:p>
          <a:p>
            <a:pPr algn="l" rtl="0" fontAlgn="base"/>
            <a:r>
              <a:rPr lang="fr-FR" sz="1800" b="0" i="0">
                <a:solidFill>
                  <a:srgbClr val="000000"/>
                </a:solidFill>
                <a:effectLst/>
                <a:latin typeface="Times New Roman" panose="02020603050405020304" pitchFamily="18" charset="0"/>
              </a:rPr>
              <a:t> </a:t>
            </a:r>
            <a:endParaRPr lang="fr-FR" b="0" i="0">
              <a:solidFill>
                <a:srgbClr val="000000"/>
              </a:solidFill>
              <a:effectLst/>
              <a:latin typeface="Segoe UI" panose="020B0502040204020203" pitchFamily="34" charset="0"/>
            </a:endParaRPr>
          </a:p>
          <a:p>
            <a:pPr algn="l" rtl="0" fontAlgn="base"/>
            <a:r>
              <a:rPr lang="fr-FR" sz="1800" b="0" i="0">
                <a:solidFill>
                  <a:srgbClr val="000000"/>
                </a:solidFill>
                <a:effectLst/>
                <a:latin typeface="Times New Roman" panose="02020603050405020304" pitchFamily="18" charset="0"/>
              </a:rPr>
              <a:t>Voici une matrice en synthèse montrant les faits de chaque table et les axes d’analyses correspondants : </a:t>
            </a:r>
            <a:endParaRPr lang="fr-FR" b="0" i="0">
              <a:solidFill>
                <a:srgbClr val="000000"/>
              </a:solidFill>
              <a:effectLst/>
              <a:latin typeface="Segoe UI" panose="020B0502040204020203" pitchFamily="34" charset="0"/>
            </a:endParaRPr>
          </a:p>
          <a:p>
            <a:endParaRPr lang="fr-FR"/>
          </a:p>
        </p:txBody>
      </p:sp>
      <p:sp>
        <p:nvSpPr>
          <p:cNvPr id="4" name="Espace réservé du numéro de diapositive 3"/>
          <p:cNvSpPr>
            <a:spLocks noGrp="1"/>
          </p:cNvSpPr>
          <p:nvPr>
            <p:ph type="sldNum" sz="quarter" idx="5"/>
          </p:nvPr>
        </p:nvSpPr>
        <p:spPr/>
        <p:txBody>
          <a:bodyPr/>
          <a:lstStyle/>
          <a:p>
            <a:fld id="{8907ED89-A597-436C-AED2-37409F3D846B}" type="slidenum">
              <a:rPr lang="fr-FR" smtClean="0"/>
              <a:t>10</a:t>
            </a:fld>
            <a:endParaRPr lang="fr-FR"/>
          </a:p>
        </p:txBody>
      </p:sp>
    </p:spTree>
    <p:extLst>
      <p:ext uri="{BB962C8B-B14F-4D97-AF65-F5344CB8AC3E}">
        <p14:creationId xmlns:p14="http://schemas.microsoft.com/office/powerpoint/2010/main" val="3028916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a:t>On choisi d’adopter  le schéma en étoile comme modèle pour la modélisation de nos </a:t>
            </a:r>
            <a:r>
              <a:rPr lang="fr-FR" sz="1200" b="0" baseline="0"/>
              <a:t> tables de fait</a:t>
            </a:r>
          </a:p>
          <a:p>
            <a:endParaRPr lang="fr-FR" sz="1200" b="0" baseline="0"/>
          </a:p>
          <a:p>
            <a:pPr marL="457200" marR="0" lvl="1" indent="0" algn="l" defTabSz="914400" rtl="0" eaLnBrk="1" fontAlgn="base" latinLnBrk="0" hangingPunct="1">
              <a:lnSpc>
                <a:spcPct val="100000"/>
              </a:lnSpc>
              <a:spcBef>
                <a:spcPct val="0"/>
              </a:spcBef>
              <a:spcAft>
                <a:spcPct val="0"/>
              </a:spcAft>
              <a:buClrTx/>
              <a:buSzTx/>
              <a:buFontTx/>
              <a:buAutoNum type="arabicPeriod"/>
              <a:tabLst/>
            </a:pPr>
            <a:r>
              <a:rPr kumimoji="0" lang="en-US" altLang="fr-FR" sz="1300" b="1" i="0" u="sng" strike="noStrike" cap="none" normalizeH="0" baseline="0">
                <a:ln>
                  <a:noFill/>
                </a:ln>
                <a:solidFill>
                  <a:srgbClr val="A28E6A"/>
                </a:solidFill>
                <a:effectLst/>
                <a:latin typeface="Arial" pitchFamily="34" charset="0"/>
                <a:ea typeface="Times New Roman" pitchFamily="18" charset="0"/>
                <a:cs typeface="Times New Roman" pitchFamily="18" charset="0"/>
              </a:rPr>
              <a:t>M</a:t>
            </a:r>
            <a:r>
              <a:rPr kumimoji="0" lang="en-US" altLang="fr-FR" sz="1300" b="1" i="0" u="sng" strike="noStrike" cap="none" normalizeH="0" baseline="0" bmk="">
                <a:ln>
                  <a:noFill/>
                </a:ln>
                <a:solidFill>
                  <a:srgbClr val="A28E6A"/>
                </a:solidFill>
                <a:effectLst/>
                <a:latin typeface="Arial" pitchFamily="34" charset="0"/>
                <a:ea typeface="Times New Roman" pitchFamily="18" charset="0"/>
                <a:cs typeface="Times New Roman" pitchFamily="18" charset="0"/>
              </a:rPr>
              <a:t>odélisation </a:t>
            </a:r>
            <a:r>
              <a:rPr kumimoji="0" lang="en-US" altLang="fr-FR" sz="1300" b="1" i="0" u="sng" strike="noStrike" cap="none" normalizeH="0" baseline="0" err="1" bmk="">
                <a:ln>
                  <a:noFill/>
                </a:ln>
                <a:solidFill>
                  <a:srgbClr val="A28E6A"/>
                </a:solidFill>
                <a:effectLst/>
                <a:latin typeface="Arial" pitchFamily="34" charset="0"/>
                <a:ea typeface="Times New Roman" pitchFamily="18" charset="0"/>
                <a:cs typeface="Times New Roman" pitchFamily="18" charset="0"/>
              </a:rPr>
              <a:t>Modéle</a:t>
            </a:r>
            <a:r>
              <a:rPr kumimoji="0" lang="en-US" altLang="fr-FR" sz="1300" b="1" i="0" u="sng" strike="noStrike" cap="none" normalizeH="0" baseline="0" bmk="">
                <a:ln>
                  <a:noFill/>
                </a:ln>
                <a:solidFill>
                  <a:srgbClr val="A28E6A"/>
                </a:solidFill>
                <a:effectLst/>
                <a:latin typeface="Arial" pitchFamily="34" charset="0"/>
                <a:ea typeface="Times New Roman" pitchFamily="18" charset="0"/>
                <a:cs typeface="Times New Roman" pitchFamily="18" charset="0"/>
              </a:rPr>
              <a:t> </a:t>
            </a:r>
            <a:r>
              <a:rPr kumimoji="0" lang="en-US" altLang="fr-FR" sz="1300" b="1" i="0" u="sng" strike="noStrike" cap="none" normalizeH="0" baseline="0" err="1" bmk="">
                <a:ln>
                  <a:noFill/>
                </a:ln>
                <a:solidFill>
                  <a:srgbClr val="A28E6A"/>
                </a:solidFill>
                <a:effectLst/>
                <a:latin typeface="Arial" pitchFamily="34" charset="0"/>
                <a:ea typeface="Times New Roman" pitchFamily="18" charset="0"/>
                <a:cs typeface="Times New Roman" pitchFamily="18" charset="0"/>
              </a:rPr>
              <a:t>en</a:t>
            </a:r>
            <a:r>
              <a:rPr kumimoji="0" lang="en-US" altLang="fr-FR" sz="1300" b="1" i="0" u="sng" strike="noStrike" cap="none" normalizeH="0" baseline="0" bmk="">
                <a:ln>
                  <a:noFill/>
                </a:ln>
                <a:solidFill>
                  <a:srgbClr val="A28E6A"/>
                </a:solidFill>
                <a:effectLst/>
                <a:latin typeface="Arial" pitchFamily="34" charset="0"/>
                <a:ea typeface="Times New Roman" pitchFamily="18" charset="0"/>
                <a:cs typeface="Times New Roman" pitchFamily="18" charset="0"/>
              </a:rPr>
              <a:t> étoile</a:t>
            </a:r>
            <a:endParaRPr kumimoji="0" lang="fr-FR" altLang="fr-FR" sz="1300" b="1" i="0" u="sng" strike="noStrike" cap="none" normalizeH="0" baseline="0">
              <a:ln>
                <a:noFill/>
              </a:ln>
              <a:solidFill>
                <a:srgbClr val="A28E6A"/>
              </a:solidFill>
              <a:effectLst/>
              <a:latin typeface="Arial"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a:ln>
                  <a:noFill/>
                </a:ln>
                <a:solidFill>
                  <a:schemeClr val="tx1"/>
                </a:solidFill>
                <a:effectLst/>
                <a:latin typeface="Arial" pitchFamily="34" charset="0"/>
                <a:ea typeface="Perpetua" pitchFamily="18" charset="0"/>
                <a:cs typeface="Arial" pitchFamily="34" charset="0"/>
              </a:rPr>
              <a:t>Un sch</a:t>
            </a:r>
            <a:r>
              <a:rPr kumimoji="0" lang="fr-FR" altLang="fr-FR" sz="1100" b="0" i="0" u="none" strike="noStrike" cap="none" normalizeH="0" baseline="0">
                <a:ln>
                  <a:noFill/>
                </a:ln>
                <a:solidFill>
                  <a:schemeClr val="tx1"/>
                </a:solidFill>
                <a:effectLst/>
                <a:latin typeface="Perpetua"/>
                <a:ea typeface="Perpetua" pitchFamily="18" charset="0"/>
                <a:cs typeface="Arial" pitchFamily="34" charset="0"/>
              </a:rPr>
              <a:t>é</a:t>
            </a:r>
            <a:r>
              <a:rPr kumimoji="0" lang="fr-FR" altLang="fr-FR" sz="1100" b="0" i="0" u="none" strike="noStrike" cap="none" normalizeH="0" baseline="0">
                <a:ln>
                  <a:noFill/>
                </a:ln>
                <a:solidFill>
                  <a:schemeClr val="tx1"/>
                </a:solidFill>
                <a:effectLst/>
                <a:latin typeface="Arial" pitchFamily="34" charset="0"/>
                <a:ea typeface="Perpetua" pitchFamily="18" charset="0"/>
                <a:cs typeface="Arial" pitchFamily="34" charset="0"/>
              </a:rPr>
              <a:t>ma en </a:t>
            </a:r>
            <a:r>
              <a:rPr kumimoji="0" lang="fr-FR" altLang="fr-FR" sz="1100" b="0" i="0" u="none" strike="noStrike" cap="none" normalizeH="0" baseline="0">
                <a:ln>
                  <a:noFill/>
                </a:ln>
                <a:solidFill>
                  <a:schemeClr val="tx1"/>
                </a:solidFill>
                <a:effectLst/>
                <a:latin typeface="Perpetua"/>
                <a:ea typeface="Perpetua" pitchFamily="18" charset="0"/>
                <a:cs typeface="Arial" pitchFamily="34" charset="0"/>
              </a:rPr>
              <a:t>é</a:t>
            </a:r>
            <a:r>
              <a:rPr kumimoji="0" lang="fr-FR" altLang="fr-FR" sz="1100" b="0" i="0" u="none" strike="noStrike" cap="none" normalizeH="0" baseline="0">
                <a:ln>
                  <a:noFill/>
                </a:ln>
                <a:solidFill>
                  <a:schemeClr val="tx1"/>
                </a:solidFill>
                <a:effectLst/>
                <a:latin typeface="Arial" pitchFamily="34" charset="0"/>
                <a:ea typeface="Perpetua" pitchFamily="18" charset="0"/>
                <a:cs typeface="Arial" pitchFamily="34" charset="0"/>
              </a:rPr>
              <a:t>toile est une structure dimensionnelle qui repr</a:t>
            </a:r>
            <a:r>
              <a:rPr kumimoji="0" lang="fr-FR" altLang="fr-FR" sz="1100" b="0" i="0" u="none" strike="noStrike" cap="none" normalizeH="0" baseline="0">
                <a:ln>
                  <a:noFill/>
                </a:ln>
                <a:solidFill>
                  <a:schemeClr val="tx1"/>
                </a:solidFill>
                <a:effectLst/>
                <a:latin typeface="Perpetua"/>
                <a:ea typeface="Perpetua" pitchFamily="18" charset="0"/>
                <a:cs typeface="Arial" pitchFamily="34" charset="0"/>
              </a:rPr>
              <a:t>é</a:t>
            </a:r>
            <a:r>
              <a:rPr kumimoji="0" lang="fr-FR" altLang="fr-FR" sz="1100" b="0" i="0" u="none" strike="noStrike" cap="none" normalizeH="0" baseline="0">
                <a:ln>
                  <a:noFill/>
                </a:ln>
                <a:solidFill>
                  <a:schemeClr val="tx1"/>
                </a:solidFill>
                <a:effectLst/>
                <a:latin typeface="Arial" pitchFamily="34" charset="0"/>
                <a:ea typeface="Perpetua" pitchFamily="18" charset="0"/>
                <a:cs typeface="Arial" pitchFamily="34" charset="0"/>
              </a:rPr>
              <a:t>sente une seule table de faits entour</a:t>
            </a:r>
            <a:r>
              <a:rPr kumimoji="0" lang="fr-FR" altLang="fr-FR" sz="1100" b="0" i="0" u="none" strike="noStrike" cap="none" normalizeH="0" baseline="0">
                <a:ln>
                  <a:noFill/>
                </a:ln>
                <a:solidFill>
                  <a:schemeClr val="tx1"/>
                </a:solidFill>
                <a:effectLst/>
                <a:latin typeface="Perpetua"/>
                <a:ea typeface="Perpetua" pitchFamily="18" charset="0"/>
                <a:cs typeface="Arial" pitchFamily="34" charset="0"/>
              </a:rPr>
              <a:t>é</a:t>
            </a:r>
            <a:r>
              <a:rPr kumimoji="0" lang="fr-FR" altLang="fr-FR" sz="1100" b="0" i="0" u="none" strike="noStrike" cap="none" normalizeH="0" baseline="0">
                <a:ln>
                  <a:noFill/>
                </a:ln>
                <a:solidFill>
                  <a:schemeClr val="tx1"/>
                </a:solidFill>
                <a:effectLst/>
                <a:latin typeface="Arial" pitchFamily="34" charset="0"/>
                <a:ea typeface="Perpetua" pitchFamily="18" charset="0"/>
                <a:cs typeface="Arial" pitchFamily="34" charset="0"/>
              </a:rPr>
              <a:t>e par un seul cercle de dimensions. Toute dimension </a:t>
            </a:r>
            <a:r>
              <a:rPr kumimoji="0" lang="fr-FR" altLang="fr-FR" sz="1100" b="0" i="0" u="none" strike="noStrike" cap="none" normalizeH="0" baseline="0">
                <a:ln>
                  <a:noFill/>
                </a:ln>
                <a:solidFill>
                  <a:schemeClr val="tx1"/>
                </a:solidFill>
                <a:effectLst/>
                <a:latin typeface="Perpetua"/>
                <a:ea typeface="Perpetua" pitchFamily="18" charset="0"/>
                <a:cs typeface="Arial" pitchFamily="34" charset="0"/>
              </a:rPr>
              <a:t>à</a:t>
            </a:r>
            <a:r>
              <a:rPr kumimoji="0" lang="fr-FR" altLang="fr-FR" sz="1100" b="0" i="0" u="none" strike="noStrike" cap="none" normalizeH="0" baseline="0">
                <a:ln>
                  <a:noFill/>
                </a:ln>
                <a:solidFill>
                  <a:schemeClr val="tx1"/>
                </a:solidFill>
                <a:effectLst/>
                <a:latin typeface="Arial" pitchFamily="34" charset="0"/>
                <a:ea typeface="Perpetua" pitchFamily="18" charset="0"/>
                <a:cs typeface="Arial" pitchFamily="34" charset="0"/>
              </a:rPr>
              <a:t> niveaux multiples est aplatie en une seule dimension. Le sch</a:t>
            </a:r>
            <a:r>
              <a:rPr kumimoji="0" lang="fr-FR" altLang="fr-FR" sz="1100" b="0" i="0" u="none" strike="noStrike" cap="none" normalizeH="0" baseline="0">
                <a:ln>
                  <a:noFill/>
                </a:ln>
                <a:solidFill>
                  <a:schemeClr val="tx1"/>
                </a:solidFill>
                <a:effectLst/>
                <a:latin typeface="Perpetua"/>
                <a:ea typeface="Perpetua" pitchFamily="18" charset="0"/>
                <a:cs typeface="Arial" pitchFamily="34" charset="0"/>
              </a:rPr>
              <a:t>é</a:t>
            </a:r>
            <a:r>
              <a:rPr kumimoji="0" lang="fr-FR" altLang="fr-FR" sz="1100" b="0" i="0" u="none" strike="noStrike" cap="none" normalizeH="0" baseline="0">
                <a:ln>
                  <a:noFill/>
                </a:ln>
                <a:solidFill>
                  <a:schemeClr val="tx1"/>
                </a:solidFill>
                <a:effectLst/>
                <a:latin typeface="Arial" pitchFamily="34" charset="0"/>
                <a:ea typeface="Perpetua" pitchFamily="18" charset="0"/>
                <a:cs typeface="Arial" pitchFamily="34" charset="0"/>
              </a:rPr>
              <a:t>ma en </a:t>
            </a:r>
            <a:r>
              <a:rPr kumimoji="0" lang="fr-FR" altLang="fr-FR" sz="1100" b="0" i="0" u="none" strike="noStrike" cap="none" normalizeH="0" baseline="0">
                <a:ln>
                  <a:noFill/>
                </a:ln>
                <a:solidFill>
                  <a:schemeClr val="tx1"/>
                </a:solidFill>
                <a:effectLst/>
                <a:latin typeface="Perpetua"/>
                <a:ea typeface="Perpetua" pitchFamily="18" charset="0"/>
                <a:cs typeface="Arial" pitchFamily="34" charset="0"/>
              </a:rPr>
              <a:t>é</a:t>
            </a:r>
            <a:r>
              <a:rPr kumimoji="0" lang="fr-FR" altLang="fr-FR" sz="1100" b="0" i="0" u="none" strike="noStrike" cap="none" normalizeH="0" baseline="0">
                <a:ln>
                  <a:noFill/>
                </a:ln>
                <a:solidFill>
                  <a:schemeClr val="tx1"/>
                </a:solidFill>
                <a:effectLst/>
                <a:latin typeface="Arial" pitchFamily="34" charset="0"/>
                <a:ea typeface="Perpetua" pitchFamily="18" charset="0"/>
                <a:cs typeface="Arial" pitchFamily="34" charset="0"/>
              </a:rPr>
              <a:t>toile est con</a:t>
            </a:r>
            <a:r>
              <a:rPr kumimoji="0" lang="fr-FR" altLang="fr-FR" sz="1100" b="0" i="0" u="none" strike="noStrike" cap="none" normalizeH="0" baseline="0">
                <a:ln>
                  <a:noFill/>
                </a:ln>
                <a:solidFill>
                  <a:schemeClr val="tx1"/>
                </a:solidFill>
                <a:effectLst/>
                <a:latin typeface="Perpetua"/>
                <a:ea typeface="Perpetua" pitchFamily="18" charset="0"/>
                <a:cs typeface="Arial" pitchFamily="34" charset="0"/>
              </a:rPr>
              <a:t>ç</a:t>
            </a:r>
            <a:r>
              <a:rPr kumimoji="0" lang="fr-FR" altLang="fr-FR" sz="1100" b="0" i="0" u="none" strike="noStrike" cap="none" normalizeH="0" baseline="0">
                <a:ln>
                  <a:noFill/>
                </a:ln>
                <a:solidFill>
                  <a:schemeClr val="tx1"/>
                </a:solidFill>
                <a:effectLst/>
                <a:latin typeface="Arial" pitchFamily="34" charset="0"/>
                <a:ea typeface="Perpetua" pitchFamily="18" charset="0"/>
                <a:cs typeface="Arial" pitchFamily="34" charset="0"/>
              </a:rPr>
              <a:t>u pour r</a:t>
            </a:r>
            <a:r>
              <a:rPr kumimoji="0" lang="fr-FR" altLang="fr-FR" sz="1100" b="0" i="0" u="none" strike="noStrike" cap="none" normalizeH="0" baseline="0">
                <a:ln>
                  <a:noFill/>
                </a:ln>
                <a:solidFill>
                  <a:schemeClr val="tx1"/>
                </a:solidFill>
                <a:effectLst/>
                <a:latin typeface="Perpetua"/>
                <a:ea typeface="Perpetua" pitchFamily="18" charset="0"/>
                <a:cs typeface="Arial" pitchFamily="34" charset="0"/>
              </a:rPr>
              <a:t>é</a:t>
            </a:r>
            <a:r>
              <a:rPr kumimoji="0" lang="fr-FR" altLang="fr-FR" sz="1100" b="0" i="0" u="none" strike="noStrike" cap="none" normalizeH="0" baseline="0">
                <a:ln>
                  <a:noFill/>
                </a:ln>
                <a:solidFill>
                  <a:schemeClr val="tx1"/>
                </a:solidFill>
                <a:effectLst/>
                <a:latin typeface="Arial" pitchFamily="34" charset="0"/>
                <a:ea typeface="Perpetua" pitchFamily="18" charset="0"/>
                <a:cs typeface="Arial" pitchFamily="34" charset="0"/>
              </a:rPr>
              <a:t>pondre </a:t>
            </a:r>
            <a:r>
              <a:rPr kumimoji="0" lang="fr-FR" altLang="fr-FR" sz="1100" b="0" i="0" u="none" strike="noStrike" cap="none" normalizeH="0" baseline="0">
                <a:ln>
                  <a:noFill/>
                </a:ln>
                <a:solidFill>
                  <a:schemeClr val="tx1"/>
                </a:solidFill>
                <a:effectLst/>
                <a:latin typeface="Perpetua"/>
                <a:ea typeface="Perpetua" pitchFamily="18" charset="0"/>
                <a:cs typeface="Arial" pitchFamily="34" charset="0"/>
              </a:rPr>
              <a:t>à</a:t>
            </a:r>
            <a:r>
              <a:rPr kumimoji="0" lang="fr-FR" altLang="fr-FR" sz="1100" b="0" i="0" u="none" strike="noStrike" cap="none" normalizeH="0" baseline="0">
                <a:ln>
                  <a:noFill/>
                </a:ln>
                <a:solidFill>
                  <a:schemeClr val="tx1"/>
                </a:solidFill>
                <a:effectLst/>
                <a:latin typeface="Arial" pitchFamily="34" charset="0"/>
                <a:ea typeface="Perpetua" pitchFamily="18" charset="0"/>
                <a:cs typeface="Arial" pitchFamily="34" charset="0"/>
              </a:rPr>
              <a:t> des requêtes inh</a:t>
            </a:r>
            <a:r>
              <a:rPr kumimoji="0" lang="fr-FR" altLang="fr-FR" sz="1100" b="0" i="0" u="none" strike="noStrike" cap="none" normalizeH="0" baseline="0">
                <a:ln>
                  <a:noFill/>
                </a:ln>
                <a:solidFill>
                  <a:schemeClr val="tx1"/>
                </a:solidFill>
                <a:effectLst/>
                <a:latin typeface="Perpetua"/>
                <a:ea typeface="Perpetua" pitchFamily="18" charset="0"/>
                <a:cs typeface="Arial" pitchFamily="34" charset="0"/>
              </a:rPr>
              <a:t>é</a:t>
            </a:r>
            <a:r>
              <a:rPr kumimoji="0" lang="fr-FR" altLang="fr-FR" sz="1100" b="0" i="0" u="none" strike="noStrike" cap="none" normalizeH="0" baseline="0">
                <a:ln>
                  <a:noFill/>
                </a:ln>
                <a:solidFill>
                  <a:schemeClr val="tx1"/>
                </a:solidFill>
                <a:effectLst/>
                <a:latin typeface="Arial" pitchFamily="34" charset="0"/>
                <a:ea typeface="Perpetua" pitchFamily="18" charset="0"/>
                <a:cs typeface="Arial" pitchFamily="34" charset="0"/>
              </a:rPr>
              <a:t>rentes </a:t>
            </a:r>
            <a:r>
              <a:rPr kumimoji="0" lang="fr-FR" altLang="fr-FR" sz="1100" b="0" i="0" u="none" strike="noStrike" cap="none" normalizeH="0" baseline="0">
                <a:ln>
                  <a:noFill/>
                </a:ln>
                <a:solidFill>
                  <a:schemeClr val="tx1"/>
                </a:solidFill>
                <a:effectLst/>
                <a:latin typeface="Perpetua"/>
                <a:ea typeface="Perpetua" pitchFamily="18" charset="0"/>
                <a:cs typeface="Arial" pitchFamily="34" charset="0"/>
              </a:rPr>
              <a:t>à</a:t>
            </a:r>
            <a:r>
              <a:rPr kumimoji="0" lang="fr-FR" altLang="fr-FR" sz="1100" b="0" i="0" u="none" strike="noStrike" cap="none" normalizeH="0" baseline="0">
                <a:ln>
                  <a:noFill/>
                </a:ln>
                <a:solidFill>
                  <a:schemeClr val="tx1"/>
                </a:solidFill>
                <a:effectLst/>
                <a:latin typeface="Arial" pitchFamily="34" charset="0"/>
                <a:ea typeface="Perpetua" pitchFamily="18" charset="0"/>
                <a:cs typeface="Arial" pitchFamily="34" charset="0"/>
              </a:rPr>
              <a:t> la structure dimension-fait.</a:t>
            </a:r>
            <a:r>
              <a:rPr kumimoji="0" lang="fr-FR" altLang="fr-FR" sz="1100" b="0" i="0" u="none" strike="noStrike" cap="none" normalizeH="0" baseline="0">
                <a:ln>
                  <a:noFill/>
                </a:ln>
                <a:solidFill>
                  <a:schemeClr val="tx1"/>
                </a:solidFill>
                <a:effectLst/>
                <a:latin typeface="Perpetua"/>
                <a:ea typeface="Perpetua" pitchFamily="18" charset="0"/>
                <a:cs typeface="Arial" pitchFamily="34" charset="0"/>
              </a:rPr>
              <a:t> </a:t>
            </a:r>
            <a:endParaRPr kumimoji="0" lang="fr-FR" altLang="fr-FR" sz="7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itchFamily="34" charset="0"/>
              <a:cs typeface="Arial" pitchFamily="34" charset="0"/>
            </a:endParaRPr>
          </a:p>
          <a:p>
            <a:endParaRPr lang="fr-FR"/>
          </a:p>
        </p:txBody>
      </p:sp>
      <p:sp>
        <p:nvSpPr>
          <p:cNvPr id="4" name="Espace réservé du numéro de diapositive 3"/>
          <p:cNvSpPr>
            <a:spLocks noGrp="1"/>
          </p:cNvSpPr>
          <p:nvPr>
            <p:ph type="sldNum" sz="quarter" idx="5"/>
          </p:nvPr>
        </p:nvSpPr>
        <p:spPr/>
        <p:txBody>
          <a:bodyPr/>
          <a:lstStyle/>
          <a:p>
            <a:fld id="{8907ED89-A597-436C-AED2-37409F3D846B}" type="slidenum">
              <a:rPr lang="fr-FR" smtClean="0"/>
              <a:t>11</a:t>
            </a:fld>
            <a:endParaRPr lang="fr-FR"/>
          </a:p>
        </p:txBody>
      </p:sp>
    </p:spTree>
    <p:extLst>
      <p:ext uri="{BB962C8B-B14F-4D97-AF65-F5344CB8AC3E}">
        <p14:creationId xmlns:p14="http://schemas.microsoft.com/office/powerpoint/2010/main" val="4275777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8907ED89-A597-436C-AED2-37409F3D846B}" type="slidenum">
              <a:rPr lang="fr-FR" smtClean="0"/>
              <a:t>12</a:t>
            </a:fld>
            <a:endParaRPr lang="fr-FR"/>
          </a:p>
        </p:txBody>
      </p:sp>
    </p:spTree>
    <p:extLst>
      <p:ext uri="{BB962C8B-B14F-4D97-AF65-F5344CB8AC3E}">
        <p14:creationId xmlns:p14="http://schemas.microsoft.com/office/powerpoint/2010/main" val="3254386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8907ED89-A597-436C-AED2-37409F3D846B}" type="slidenum">
              <a:rPr lang="fr-FR" smtClean="0"/>
              <a:t>15</a:t>
            </a:fld>
            <a:endParaRPr lang="fr-FR"/>
          </a:p>
        </p:txBody>
      </p:sp>
    </p:spTree>
    <p:extLst>
      <p:ext uri="{BB962C8B-B14F-4D97-AF65-F5344CB8AC3E}">
        <p14:creationId xmlns:p14="http://schemas.microsoft.com/office/powerpoint/2010/main" val="1978700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371600" indent="-1257300" algn="l">
              <a:lnSpc>
                <a:spcPct val="200000"/>
              </a:lnSpc>
              <a:spcBef>
                <a:spcPts val="1200"/>
              </a:spcBef>
              <a:spcAft>
                <a:spcPts val="300"/>
              </a:spcAft>
            </a:pPr>
            <a:r>
              <a:rPr lang="fr-FR" sz="1800" b="0">
                <a:solidFill>
                  <a:srgbClr val="0000FF"/>
                </a:solidFill>
                <a:effectLst/>
                <a:latin typeface="Bookman Old Style" panose="02050604050505020204" pitchFamily="18" charset="0"/>
                <a:ea typeface="SimSun" panose="02010600030101010101" pitchFamily="2" charset="-122"/>
                <a:cs typeface="Arial" panose="020B0604020202020204" pitchFamily="34" charset="0"/>
              </a:rPr>
              <a:t>la dimension Client est traitée depuis une source extraite du client  sur un fichier Excel</a:t>
            </a:r>
            <a:endParaRPr lang="fr-FR" sz="1800" b="1">
              <a:solidFill>
                <a:srgbClr val="0000FF"/>
              </a:solidFill>
              <a:effectLst/>
              <a:latin typeface="Times New Roman" panose="02020603050405020304" pitchFamily="18" charset="0"/>
              <a:ea typeface="Calibri" panose="020F0502020204030204" pitchFamily="34" charset="0"/>
            </a:endParaRPr>
          </a:p>
          <a:p>
            <a:pPr marL="1371600" indent="-1257300" algn="l">
              <a:lnSpc>
                <a:spcPct val="200000"/>
              </a:lnSpc>
              <a:spcBef>
                <a:spcPts val="1200"/>
              </a:spcBef>
              <a:spcAft>
                <a:spcPts val="300"/>
              </a:spcAft>
            </a:pPr>
            <a:r>
              <a:rPr lang="fr-FR" sz="1800" b="0">
                <a:solidFill>
                  <a:srgbClr val="0000FF"/>
                </a:solidFill>
                <a:effectLst/>
                <a:latin typeface="Bookman Old Style" panose="02050604050505020204" pitchFamily="18" charset="0"/>
                <a:ea typeface="SimSun" panose="02010600030101010101" pitchFamily="2" charset="-122"/>
                <a:cs typeface="Arial" panose="020B0604020202020204" pitchFamily="34" charset="0"/>
              </a:rPr>
              <a:t>ces données seront envoyées vers une table nommée « Client » qui est sur la base de donnée cible</a:t>
            </a:r>
            <a:endParaRPr lang="fr-FR" sz="1800" b="1">
              <a:solidFill>
                <a:srgbClr val="0000FF"/>
              </a:solidFill>
              <a:effectLst/>
              <a:latin typeface="Times New Roman" panose="02020603050405020304" pitchFamily="18" charset="0"/>
              <a:ea typeface="Calibri" panose="020F0502020204030204" pitchFamily="34" charset="0"/>
            </a:endParaRPr>
          </a:p>
          <a:p>
            <a:endParaRPr lang="fr-FR"/>
          </a:p>
        </p:txBody>
      </p:sp>
      <p:sp>
        <p:nvSpPr>
          <p:cNvPr id="4" name="Espace réservé du numéro de diapositive 3"/>
          <p:cNvSpPr>
            <a:spLocks noGrp="1"/>
          </p:cNvSpPr>
          <p:nvPr>
            <p:ph type="sldNum" sz="quarter" idx="5"/>
          </p:nvPr>
        </p:nvSpPr>
        <p:spPr/>
        <p:txBody>
          <a:bodyPr/>
          <a:lstStyle/>
          <a:p>
            <a:fld id="{8907ED89-A597-436C-AED2-37409F3D846B}" type="slidenum">
              <a:rPr lang="fr-FR" smtClean="0"/>
              <a:t>16</a:t>
            </a:fld>
            <a:endParaRPr lang="fr-FR"/>
          </a:p>
        </p:txBody>
      </p:sp>
    </p:spTree>
    <p:extLst>
      <p:ext uri="{BB962C8B-B14F-4D97-AF65-F5344CB8AC3E}">
        <p14:creationId xmlns:p14="http://schemas.microsoft.com/office/powerpoint/2010/main" val="3958370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14300" indent="-1257300" algn="just">
              <a:lnSpc>
                <a:spcPct val="200000"/>
              </a:lnSpc>
              <a:spcBef>
                <a:spcPts val="1200"/>
              </a:spcBef>
              <a:spcAft>
                <a:spcPts val="300"/>
              </a:spcAft>
            </a:pPr>
            <a:r>
              <a:rPr lang="fr-FR" sz="1800" b="0">
                <a:solidFill>
                  <a:srgbClr val="0000FF"/>
                </a:solidFill>
                <a:effectLst/>
                <a:latin typeface="Bookman Old Style" panose="02050604050505020204" pitchFamily="18" charset="0"/>
                <a:ea typeface="SimSun" panose="02010600030101010101" pitchFamily="2" charset="-122"/>
                <a:cs typeface="Arial" panose="020B0604020202020204" pitchFamily="34" charset="0"/>
              </a:rPr>
              <a:t>la dimension logiciel est traitée depuis une source extraite du logiciel sur un fichier Excel</a:t>
            </a:r>
            <a:endParaRPr lang="fr-FR" sz="1800" b="1">
              <a:solidFill>
                <a:srgbClr val="0000FF"/>
              </a:solidFill>
              <a:effectLst/>
              <a:latin typeface="Times New Roman" panose="02020603050405020304" pitchFamily="18" charset="0"/>
              <a:ea typeface="Calibri" panose="020F0502020204030204" pitchFamily="34" charset="0"/>
            </a:endParaRPr>
          </a:p>
          <a:p>
            <a:pPr marL="114300" indent="-1257300" algn="just">
              <a:lnSpc>
                <a:spcPct val="200000"/>
              </a:lnSpc>
              <a:spcBef>
                <a:spcPts val="1200"/>
              </a:spcBef>
              <a:spcAft>
                <a:spcPts val="300"/>
              </a:spcAft>
            </a:pPr>
            <a:r>
              <a:rPr lang="fr-FR" sz="1800" b="0">
                <a:solidFill>
                  <a:srgbClr val="0000FF"/>
                </a:solidFill>
                <a:effectLst/>
                <a:latin typeface="Bookman Old Style" panose="02050604050505020204" pitchFamily="18" charset="0"/>
                <a:ea typeface="SimSun" panose="02010600030101010101" pitchFamily="2" charset="-122"/>
                <a:cs typeface="Arial" panose="020B0604020202020204" pitchFamily="34" charset="0"/>
              </a:rPr>
              <a:t>ces données seront envoyées vers une table nommée «logiciel» qui est sur la base de donnée cible</a:t>
            </a:r>
            <a:endParaRPr lang="fr-FR" sz="1800" b="1">
              <a:solidFill>
                <a:srgbClr val="0000FF"/>
              </a:solidFill>
              <a:effectLst/>
              <a:latin typeface="Times New Roman" panose="02020603050405020304" pitchFamily="18" charset="0"/>
              <a:ea typeface="Calibri" panose="020F0502020204030204" pitchFamily="34" charset="0"/>
            </a:endParaRPr>
          </a:p>
          <a:p>
            <a:endParaRPr lang="fr-FR"/>
          </a:p>
        </p:txBody>
      </p:sp>
      <p:sp>
        <p:nvSpPr>
          <p:cNvPr id="4" name="Espace réservé du numéro de diapositive 3"/>
          <p:cNvSpPr>
            <a:spLocks noGrp="1"/>
          </p:cNvSpPr>
          <p:nvPr>
            <p:ph type="sldNum" sz="quarter" idx="5"/>
          </p:nvPr>
        </p:nvSpPr>
        <p:spPr/>
        <p:txBody>
          <a:bodyPr/>
          <a:lstStyle/>
          <a:p>
            <a:fld id="{8907ED89-A597-436C-AED2-37409F3D846B}" type="slidenum">
              <a:rPr lang="fr-FR" smtClean="0"/>
              <a:t>17</a:t>
            </a:fld>
            <a:endParaRPr lang="fr-FR"/>
          </a:p>
        </p:txBody>
      </p:sp>
    </p:spTree>
    <p:extLst>
      <p:ext uri="{BB962C8B-B14F-4D97-AF65-F5344CB8AC3E}">
        <p14:creationId xmlns:p14="http://schemas.microsoft.com/office/powerpoint/2010/main" val="4244068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14300" indent="-1257300" algn="just">
              <a:lnSpc>
                <a:spcPct val="200000"/>
              </a:lnSpc>
              <a:spcBef>
                <a:spcPts val="1200"/>
              </a:spcBef>
              <a:spcAft>
                <a:spcPts val="300"/>
              </a:spcAft>
            </a:pPr>
            <a:r>
              <a:rPr lang="fr-FR" sz="1800" b="0">
                <a:solidFill>
                  <a:srgbClr val="0000FF"/>
                </a:solidFill>
                <a:effectLst/>
                <a:latin typeface="Bookman Old Style" panose="02050604050505020204" pitchFamily="18" charset="0"/>
                <a:ea typeface="SimSun" panose="02010600030101010101" pitchFamily="2" charset="-122"/>
                <a:cs typeface="Arial" panose="020B0604020202020204" pitchFamily="34" charset="0"/>
              </a:rPr>
              <a:t>la table de fait vente est traitée depuis une source extraite du </a:t>
            </a:r>
            <a:r>
              <a:rPr lang="fr-FR" sz="1800" b="0" err="1">
                <a:solidFill>
                  <a:srgbClr val="0000FF"/>
                </a:solidFill>
                <a:effectLst/>
                <a:latin typeface="Bookman Old Style" panose="02050604050505020204" pitchFamily="18" charset="0"/>
                <a:ea typeface="SimSun" panose="02010600030101010101" pitchFamily="2" charset="-122"/>
                <a:cs typeface="Arial" panose="020B0604020202020204" pitchFamily="34" charset="0"/>
              </a:rPr>
              <a:t>vente_logiciel</a:t>
            </a:r>
            <a:r>
              <a:rPr lang="fr-FR" sz="1800" b="0">
                <a:solidFill>
                  <a:srgbClr val="0000FF"/>
                </a:solidFill>
                <a:effectLst/>
                <a:latin typeface="Bookman Old Style" panose="02050604050505020204" pitchFamily="18" charset="0"/>
                <a:ea typeface="SimSun" panose="02010600030101010101" pitchFamily="2" charset="-122"/>
                <a:cs typeface="Arial" panose="020B0604020202020204" pitchFamily="34" charset="0"/>
              </a:rPr>
              <a:t>  sur un fichier plat (un fichier txt)</a:t>
            </a:r>
            <a:endParaRPr lang="fr-FR" sz="1800" b="1">
              <a:solidFill>
                <a:srgbClr val="0000FF"/>
              </a:solidFill>
              <a:effectLst/>
              <a:latin typeface="Times New Roman" panose="02020603050405020304" pitchFamily="18" charset="0"/>
              <a:ea typeface="Calibri" panose="020F0502020204030204" pitchFamily="34" charset="0"/>
            </a:endParaRPr>
          </a:p>
          <a:p>
            <a:pPr marL="114300" marR="0" lvl="0" indent="-1257300" algn="just" defTabSz="914400" rtl="0" eaLnBrk="1" fontAlgn="auto" latinLnBrk="0" hangingPunct="1">
              <a:lnSpc>
                <a:spcPct val="200000"/>
              </a:lnSpc>
              <a:spcBef>
                <a:spcPts val="1200"/>
              </a:spcBef>
              <a:spcAft>
                <a:spcPts val="300"/>
              </a:spcAft>
              <a:buClrTx/>
              <a:buSzTx/>
              <a:buFontTx/>
              <a:buNone/>
              <a:tabLst/>
              <a:defRPr/>
            </a:pPr>
            <a:r>
              <a:rPr lang="fr-FR" sz="1800" b="0">
                <a:solidFill>
                  <a:srgbClr val="0000FF"/>
                </a:solidFill>
                <a:effectLst/>
                <a:latin typeface="Bookman Old Style" panose="02050604050505020204" pitchFamily="18" charset="0"/>
                <a:ea typeface="SimSun" panose="02010600030101010101" pitchFamily="2" charset="-122"/>
                <a:cs typeface="Arial" panose="020B0604020202020204" pitchFamily="34" charset="0"/>
              </a:rPr>
              <a:t>ces données seront envoyées vers une table nommée «</a:t>
            </a:r>
            <a:r>
              <a:rPr lang="fr-FR" sz="1800" err="1"/>
              <a:t>f_ventelogiciel</a:t>
            </a:r>
            <a:endParaRPr lang="fr-FR" sz="1800"/>
          </a:p>
          <a:p>
            <a:pPr marL="114300" indent="-1257300" algn="just">
              <a:lnSpc>
                <a:spcPct val="200000"/>
              </a:lnSpc>
              <a:spcBef>
                <a:spcPts val="1200"/>
              </a:spcBef>
              <a:spcAft>
                <a:spcPts val="300"/>
              </a:spcAft>
            </a:pPr>
            <a:r>
              <a:rPr lang="fr-FR" sz="1800" b="0">
                <a:solidFill>
                  <a:srgbClr val="0000FF"/>
                </a:solidFill>
                <a:effectLst/>
                <a:latin typeface="Bookman Old Style" panose="02050604050505020204" pitchFamily="18" charset="0"/>
                <a:ea typeface="SimSun" panose="02010600030101010101" pitchFamily="2" charset="-122"/>
                <a:cs typeface="Arial" panose="020B0604020202020204" pitchFamily="34" charset="0"/>
              </a:rPr>
              <a:t>» qui est sur la base de donnée cible</a:t>
            </a:r>
            <a:endParaRPr lang="fr-FR" sz="1800" b="1">
              <a:solidFill>
                <a:srgbClr val="0000FF"/>
              </a:solidFill>
              <a:effectLst/>
              <a:latin typeface="Times New Roman" panose="02020603050405020304" pitchFamily="18" charset="0"/>
              <a:ea typeface="Calibri" panose="020F0502020204030204" pitchFamily="34" charset="0"/>
            </a:endParaRPr>
          </a:p>
          <a:p>
            <a:endParaRPr lang="fr-FR"/>
          </a:p>
        </p:txBody>
      </p:sp>
      <p:sp>
        <p:nvSpPr>
          <p:cNvPr id="4" name="Espace réservé du numéro de diapositive 3"/>
          <p:cNvSpPr>
            <a:spLocks noGrp="1"/>
          </p:cNvSpPr>
          <p:nvPr>
            <p:ph type="sldNum" sz="quarter" idx="5"/>
          </p:nvPr>
        </p:nvSpPr>
        <p:spPr/>
        <p:txBody>
          <a:bodyPr/>
          <a:lstStyle/>
          <a:p>
            <a:fld id="{8907ED89-A597-436C-AED2-37409F3D846B}" type="slidenum">
              <a:rPr lang="fr-FR" smtClean="0"/>
              <a:t>18</a:t>
            </a:fld>
            <a:endParaRPr lang="fr-FR"/>
          </a:p>
        </p:txBody>
      </p:sp>
    </p:spTree>
    <p:extLst>
      <p:ext uri="{BB962C8B-B14F-4D97-AF65-F5344CB8AC3E}">
        <p14:creationId xmlns:p14="http://schemas.microsoft.com/office/powerpoint/2010/main" val="3248564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08/06/2022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08/06/2022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08/06/2022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08/06/2022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08/06/2022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08/06/2022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08/06/2022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08/06/2022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08/06/2022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08/06/2022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08/06/2022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fr-FR" smtClean="0"/>
              <a:t>08/06/2022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go">
            <a:extLst>
              <a:ext uri="{FF2B5EF4-FFF2-40B4-BE49-F238E27FC236}">
                <a16:creationId xmlns:a16="http://schemas.microsoft.com/office/drawing/2014/main" id="{0F16DCC1-B636-8F09-2D12-2C26EB707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81" y="595607"/>
            <a:ext cx="2781232" cy="60361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C15C998D-AC63-32B1-8433-E042CFC10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0144" y="480249"/>
            <a:ext cx="2591186" cy="868399"/>
          </a:xfrm>
          <a:prstGeom prst="rect">
            <a:avLst/>
          </a:prstGeom>
        </p:spPr>
      </p:pic>
      <p:sp>
        <p:nvSpPr>
          <p:cNvPr id="10" name="ZoneTexte 9">
            <a:extLst>
              <a:ext uri="{FF2B5EF4-FFF2-40B4-BE49-F238E27FC236}">
                <a16:creationId xmlns:a16="http://schemas.microsoft.com/office/drawing/2014/main" id="{1426A472-F606-21AC-AFB8-E132DDF36A6A}"/>
              </a:ext>
            </a:extLst>
          </p:cNvPr>
          <p:cNvSpPr txBox="1"/>
          <p:nvPr/>
        </p:nvSpPr>
        <p:spPr>
          <a:xfrm>
            <a:off x="3619426" y="4881301"/>
            <a:ext cx="2421123" cy="3652282"/>
          </a:xfrm>
          <a:prstGeom prst="rect">
            <a:avLst/>
          </a:prstGeom>
          <a:noFill/>
        </p:spPr>
        <p:txBody>
          <a:bodyPr wrap="square">
            <a:spAutoFit/>
          </a:bodyPr>
          <a:lstStyle/>
          <a:p>
            <a:pPr rtl="0">
              <a:spcBef>
                <a:spcPts val="1000"/>
              </a:spcBef>
              <a:spcAft>
                <a:spcPts val="0"/>
              </a:spcAft>
            </a:pPr>
            <a:r>
              <a:rPr lang="fr-FR" sz="1800" b="1" i="0" u="none" strike="noStrike">
                <a:solidFill>
                  <a:srgbClr val="000000"/>
                </a:solidFill>
                <a:effectLst/>
                <a:latin typeface="Calibri" panose="020F0502020204030204" pitchFamily="34" charset="0"/>
              </a:rPr>
              <a:t>Réalisé par:</a:t>
            </a:r>
            <a:endParaRPr lang="fr-FR" b="0">
              <a:effectLst/>
            </a:endParaRPr>
          </a:p>
          <a:p>
            <a:pPr rtl="0">
              <a:spcBef>
                <a:spcPts val="1000"/>
              </a:spcBef>
              <a:spcAft>
                <a:spcPts val="0"/>
              </a:spcAft>
            </a:pPr>
            <a:r>
              <a:rPr lang="fr-FR" sz="1800" b="0" i="0" u="none" strike="noStrike">
                <a:solidFill>
                  <a:srgbClr val="000000"/>
                </a:solidFill>
                <a:effectLst/>
                <a:latin typeface="Calibri" panose="020F0502020204030204" pitchFamily="34" charset="0"/>
              </a:rPr>
              <a:t>NAOUR </a:t>
            </a:r>
            <a:r>
              <a:rPr lang="fr-FR" sz="1800" b="0" i="0" u="none" strike="noStrike" err="1">
                <a:solidFill>
                  <a:srgbClr val="000000"/>
                </a:solidFill>
                <a:effectLst/>
                <a:latin typeface="Calibri" panose="020F0502020204030204" pitchFamily="34" charset="0"/>
              </a:rPr>
              <a:t>Boutaina</a:t>
            </a:r>
            <a:endParaRPr lang="fr-FR" sz="1800" b="0" i="0" u="none" strike="noStrike">
              <a:solidFill>
                <a:srgbClr val="000000"/>
              </a:solidFill>
              <a:effectLst/>
              <a:latin typeface="Calibri" panose="020F0502020204030204" pitchFamily="34" charset="0"/>
            </a:endParaRPr>
          </a:p>
          <a:p>
            <a:pPr rtl="0">
              <a:spcBef>
                <a:spcPts val="1000"/>
              </a:spcBef>
              <a:spcAft>
                <a:spcPts val="0"/>
              </a:spcAft>
            </a:pPr>
            <a:r>
              <a:rPr lang="fr-FR">
                <a:solidFill>
                  <a:srgbClr val="000000"/>
                </a:solidFill>
                <a:latin typeface="Calibri" panose="020F0502020204030204" pitchFamily="34" charset="0"/>
              </a:rPr>
              <a:t>MEJJATI ALAMI </a:t>
            </a:r>
            <a:r>
              <a:rPr lang="fr-FR" err="1">
                <a:solidFill>
                  <a:srgbClr val="000000"/>
                </a:solidFill>
                <a:latin typeface="Calibri" panose="020F0502020204030204" pitchFamily="34" charset="0"/>
              </a:rPr>
              <a:t>Ayat</a:t>
            </a:r>
            <a:r>
              <a:rPr lang="fr-FR">
                <a:solidFill>
                  <a:srgbClr val="000000"/>
                </a:solidFill>
                <a:latin typeface="Calibri" panose="020F0502020204030204" pitchFamily="34" charset="0"/>
              </a:rPr>
              <a:t> </a:t>
            </a:r>
            <a:endParaRPr lang="fr-FR" b="0">
              <a:effectLst/>
            </a:endParaRPr>
          </a:p>
          <a:p>
            <a:pPr>
              <a:spcBef>
                <a:spcPts val="1000"/>
              </a:spcBef>
            </a:pPr>
            <a:r>
              <a:rPr lang="fr-FR">
                <a:solidFill>
                  <a:srgbClr val="000000"/>
                </a:solidFill>
                <a:latin typeface="Calibri" panose="020F0502020204030204" pitchFamily="34" charset="0"/>
              </a:rPr>
              <a:t>LANOUNI Souhayl</a:t>
            </a:r>
            <a:br>
              <a:rPr lang="fr-FR" b="0">
                <a:effectLst/>
              </a:rPr>
            </a:br>
            <a:r>
              <a:rPr lang="fr-FR" b="0">
                <a:effectLst/>
              </a:rPr>
              <a:t>                                           </a:t>
            </a:r>
            <a:br>
              <a:rPr lang="fr-FR" b="0">
                <a:effectLst/>
              </a:rPr>
            </a:br>
            <a:endParaRPr lang="fr-FR"/>
          </a:p>
          <a:p>
            <a:pPr>
              <a:spcBef>
                <a:spcPts val="1000"/>
              </a:spcBef>
            </a:pPr>
            <a:endParaRPr lang="fr-FR"/>
          </a:p>
          <a:p>
            <a:pPr marL="158750" indent="-298450"/>
            <a:br>
              <a:rPr lang="fr-FR"/>
            </a:br>
            <a:r>
              <a:rPr lang="fr-FR"/>
              <a:t>                                           </a:t>
            </a:r>
            <a:br>
              <a:rPr lang="fr-FR"/>
            </a:br>
            <a:br>
              <a:rPr lang="fr-FR"/>
            </a:br>
            <a:endParaRPr lang="fr-FR"/>
          </a:p>
        </p:txBody>
      </p:sp>
      <p:sp>
        <p:nvSpPr>
          <p:cNvPr id="9" name="ZoneTexte 1">
            <a:extLst>
              <a:ext uri="{FF2B5EF4-FFF2-40B4-BE49-F238E27FC236}">
                <a16:creationId xmlns:a16="http://schemas.microsoft.com/office/drawing/2014/main" id="{393CC497-A53C-A40A-F0DC-17D357127B42}"/>
              </a:ext>
            </a:extLst>
          </p:cNvPr>
          <p:cNvSpPr txBox="1"/>
          <p:nvPr/>
        </p:nvSpPr>
        <p:spPr>
          <a:xfrm>
            <a:off x="6204611" y="4881301"/>
            <a:ext cx="2283351" cy="923330"/>
          </a:xfrm>
          <a:prstGeom prst="rect">
            <a:avLst/>
          </a:prstGeom>
          <a:noFill/>
        </p:spPr>
        <p:txBody>
          <a:bodyPr wrap="square" rtlCol="0">
            <a:spAutoFit/>
          </a:bodyPr>
          <a:lstStyle>
            <a:defPPr>
              <a:defRPr lang="fr-FR"/>
            </a:defPPr>
          </a:lstStyle>
          <a:p>
            <a:r>
              <a:rPr lang="fr-FR" b="1"/>
              <a:t>Encadré par:</a:t>
            </a:r>
          </a:p>
          <a:p>
            <a:r>
              <a:rPr lang="fr-FR" i="0">
                <a:solidFill>
                  <a:srgbClr val="242424"/>
                </a:solidFill>
                <a:effectLst/>
                <a:latin typeface="-apple-system"/>
              </a:rPr>
              <a:t>Abdessamad Riad El Idrissi</a:t>
            </a:r>
            <a:endParaRPr lang="fr-FR"/>
          </a:p>
        </p:txBody>
      </p:sp>
      <p:sp>
        <p:nvSpPr>
          <p:cNvPr id="13" name="ZoneTexte 2">
            <a:extLst>
              <a:ext uri="{FF2B5EF4-FFF2-40B4-BE49-F238E27FC236}">
                <a16:creationId xmlns:a16="http://schemas.microsoft.com/office/drawing/2014/main" id="{29F845AF-B32B-794B-2B96-2FC923FD0E82}"/>
              </a:ext>
            </a:extLst>
          </p:cNvPr>
          <p:cNvSpPr txBox="1"/>
          <p:nvPr/>
        </p:nvSpPr>
        <p:spPr>
          <a:xfrm>
            <a:off x="9030324" y="4873520"/>
            <a:ext cx="2662908" cy="1477328"/>
          </a:xfrm>
          <a:prstGeom prst="rect">
            <a:avLst/>
          </a:prstGeom>
          <a:noFill/>
        </p:spPr>
        <p:txBody>
          <a:bodyPr wrap="none" rtlCol="0">
            <a:spAutoFit/>
          </a:bodyPr>
          <a:lstStyle/>
          <a:p>
            <a:r>
              <a:rPr lang="fr-FR" b="1"/>
              <a:t>Membres de jury :</a:t>
            </a:r>
          </a:p>
          <a:p>
            <a:r>
              <a:rPr lang="fr-FR">
                <a:solidFill>
                  <a:srgbClr val="242424"/>
                </a:solidFill>
                <a:latin typeface="-apple-system"/>
              </a:rPr>
              <a:t>Abdessamad Riad El Idrissi</a:t>
            </a:r>
            <a:endParaRPr lang="fr-FR" b="1">
              <a:solidFill>
                <a:srgbClr val="242424"/>
              </a:solidFill>
              <a:latin typeface="-apple-system"/>
            </a:endParaRPr>
          </a:p>
          <a:p>
            <a:r>
              <a:rPr lang="fr-FR" err="1">
                <a:solidFill>
                  <a:srgbClr val="252424"/>
                </a:solidFill>
                <a:latin typeface="Segoe UI" panose="020B0502040204020203" pitchFamily="34" charset="0"/>
              </a:rPr>
              <a:t>Mouhanad</a:t>
            </a:r>
            <a:r>
              <a:rPr lang="fr-FR">
                <a:solidFill>
                  <a:srgbClr val="252424"/>
                </a:solidFill>
                <a:latin typeface="Segoe UI" panose="020B0502040204020203" pitchFamily="34" charset="0"/>
              </a:rPr>
              <a:t> El Filali</a:t>
            </a:r>
          </a:p>
          <a:p>
            <a:endParaRPr lang="fr-FR" b="1">
              <a:solidFill>
                <a:srgbClr val="242424"/>
              </a:solidFill>
              <a:latin typeface="-apple-system"/>
            </a:endParaRPr>
          </a:p>
          <a:p>
            <a:endParaRPr lang="fr-FR" b="1"/>
          </a:p>
        </p:txBody>
      </p:sp>
      <p:sp>
        <p:nvSpPr>
          <p:cNvPr id="11" name="Rectangle 10"/>
          <p:cNvSpPr/>
          <p:nvPr/>
        </p:nvSpPr>
        <p:spPr>
          <a:xfrm>
            <a:off x="0" y="-7374"/>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2" name="Rectangle 11"/>
          <p:cNvSpPr/>
          <p:nvPr/>
        </p:nvSpPr>
        <p:spPr>
          <a:xfrm>
            <a:off x="0" y="304800"/>
            <a:ext cx="12200965" cy="986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A3279DA3-E359-240D-69D9-4A38FABBF9E4}"/>
              </a:ext>
            </a:extLst>
          </p:cNvPr>
          <p:cNvSpPr/>
          <p:nvPr/>
        </p:nvSpPr>
        <p:spPr>
          <a:xfrm>
            <a:off x="1618761" y="1589035"/>
            <a:ext cx="9026191" cy="27128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ZoneTexte 7">
            <a:extLst>
              <a:ext uri="{FF2B5EF4-FFF2-40B4-BE49-F238E27FC236}">
                <a16:creationId xmlns:a16="http://schemas.microsoft.com/office/drawing/2014/main" id="{E58EEB27-4880-5711-D0BD-391889DC4D85}"/>
              </a:ext>
            </a:extLst>
          </p:cNvPr>
          <p:cNvSpPr txBox="1"/>
          <p:nvPr/>
        </p:nvSpPr>
        <p:spPr>
          <a:xfrm>
            <a:off x="2139359" y="1647500"/>
            <a:ext cx="7913281" cy="31393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fr-FR" sz="3600" b="1">
                <a:solidFill>
                  <a:schemeClr val="accent6">
                    <a:lumMod val="75000"/>
                  </a:schemeClr>
                </a:solidFill>
                <a:latin typeface="Libre Franklin" pitchFamily="2" charset="0"/>
              </a:rPr>
              <a:t>Thème :</a:t>
            </a:r>
          </a:p>
          <a:p>
            <a:pPr algn="ctr"/>
            <a:endParaRPr lang="fr-FR" sz="3600" b="1">
              <a:solidFill>
                <a:schemeClr val="accent6">
                  <a:lumMod val="75000"/>
                </a:schemeClr>
              </a:solidFill>
              <a:latin typeface="Libre Franklin" pitchFamily="2" charset="0"/>
            </a:endParaRPr>
          </a:p>
          <a:p>
            <a:pPr algn="ctr" rtl="0">
              <a:spcBef>
                <a:spcPts val="0"/>
              </a:spcBef>
              <a:spcAft>
                <a:spcPts val="0"/>
              </a:spcAft>
            </a:pPr>
            <a:r>
              <a:rPr lang="fr-FR" sz="3600" b="1">
                <a:solidFill>
                  <a:schemeClr val="accent6">
                    <a:lumMod val="75000"/>
                  </a:schemeClr>
                </a:solidFill>
                <a:latin typeface="Libre Franklin" pitchFamily="2" charset="0"/>
              </a:rPr>
              <a:t>Mise  en  place  d’un datamart Financier </a:t>
            </a:r>
            <a:br>
              <a:rPr lang="fr-FR" sz="3600" b="1">
                <a:solidFill>
                  <a:schemeClr val="accent6">
                    <a:lumMod val="75000"/>
                  </a:schemeClr>
                </a:solidFill>
                <a:latin typeface="Libre Franklin" pitchFamily="2" charset="0"/>
              </a:rPr>
            </a:br>
            <a:endParaRPr lang="fr-FR" b="0">
              <a:solidFill>
                <a:schemeClr val="accent6">
                  <a:lumMod val="75000"/>
                </a:schemeClr>
              </a:solidFill>
              <a:effectLst/>
            </a:endParaRPr>
          </a:p>
          <a:p>
            <a:br>
              <a:rPr lang="fr-FR">
                <a:solidFill>
                  <a:schemeClr val="accent6">
                    <a:lumMod val="75000"/>
                  </a:schemeClr>
                </a:solidFill>
              </a:rPr>
            </a:br>
            <a:endParaRPr lang="fr-FR">
              <a:solidFill>
                <a:schemeClr val="accent6">
                  <a:lumMod val="75000"/>
                </a:schemeClr>
              </a:solidFill>
            </a:endParaRPr>
          </a:p>
        </p:txBody>
      </p:sp>
      <p:sp>
        <p:nvSpPr>
          <p:cNvPr id="16" name="Freeform 37"/>
          <p:cNvSpPr/>
          <p:nvPr/>
        </p:nvSpPr>
        <p:spPr>
          <a:xfrm rot="18900000">
            <a:off x="536614" y="5581005"/>
            <a:ext cx="2553990" cy="2553991"/>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lumMod val="60000"/>
              <a:lumOff val="40000"/>
            </a:schemeClr>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36"/>
          <p:cNvSpPr/>
          <p:nvPr/>
        </p:nvSpPr>
        <p:spPr>
          <a:xfrm rot="18900000">
            <a:off x="-1135325" y="3708715"/>
            <a:ext cx="2559410" cy="2967775"/>
          </a:xfrm>
          <a:custGeom>
            <a:avLst/>
            <a:gdLst>
              <a:gd name="connsiteX0" fmla="*/ 2559410 w 2559410"/>
              <a:gd name="connsiteY0" fmla="*/ 0 h 2967775"/>
              <a:gd name="connsiteX1" fmla="*/ 2559410 w 2559410"/>
              <a:gd name="connsiteY1" fmla="*/ 2967775 h 2967775"/>
              <a:gd name="connsiteX2" fmla="*/ 408364 w 2559410"/>
              <a:gd name="connsiteY2" fmla="*/ 2967774 h 2967775"/>
              <a:gd name="connsiteX3" fmla="*/ 0 w 2559410"/>
              <a:gd name="connsiteY3" fmla="*/ 2559411 h 2967775"/>
            </a:gdLst>
            <a:ahLst/>
            <a:cxnLst>
              <a:cxn ang="0">
                <a:pos x="connsiteX0" y="connsiteY0"/>
              </a:cxn>
              <a:cxn ang="0">
                <a:pos x="connsiteX1" y="connsiteY1"/>
              </a:cxn>
              <a:cxn ang="0">
                <a:pos x="connsiteX2" y="connsiteY2"/>
              </a:cxn>
              <a:cxn ang="0">
                <a:pos x="connsiteX3" y="connsiteY3"/>
              </a:cxn>
            </a:cxnLst>
            <a:rect l="l" t="t" r="r" b="b"/>
            <a:pathLst>
              <a:path w="2559410" h="2967775">
                <a:moveTo>
                  <a:pt x="2559410" y="0"/>
                </a:moveTo>
                <a:lnTo>
                  <a:pt x="2559410" y="2967775"/>
                </a:lnTo>
                <a:lnTo>
                  <a:pt x="408364" y="2967774"/>
                </a:lnTo>
                <a:lnTo>
                  <a:pt x="0" y="2559411"/>
                </a:lnTo>
                <a:close/>
              </a:path>
            </a:pathLst>
          </a:custGeom>
          <a:solidFill>
            <a:schemeClr val="accent6">
              <a:lumMod val="75000"/>
            </a:schemeClr>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14" name="Rectangle à coins arrondis 13"/>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Contexte général</a:t>
            </a:r>
          </a:p>
        </p:txBody>
      </p:sp>
      <p:sp>
        <p:nvSpPr>
          <p:cNvPr id="15" name="Rectangle à coins arrondis 14"/>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bg1"/>
                </a:solidFill>
              </a:rPr>
              <a:t>Gestion de projet</a:t>
            </a:r>
          </a:p>
        </p:txBody>
      </p:sp>
      <p:sp>
        <p:nvSpPr>
          <p:cNvPr id="16" name="Rectangle à coins arrondis 15"/>
          <p:cNvSpPr/>
          <p:nvPr/>
        </p:nvSpPr>
        <p:spPr>
          <a:xfrm>
            <a:off x="3811632" y="91894"/>
            <a:ext cx="2057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Etude préliminaire</a:t>
            </a:r>
          </a:p>
        </p:txBody>
      </p:sp>
      <p:sp>
        <p:nvSpPr>
          <p:cNvPr id="17" name="Rectangle à coins arrondis 16"/>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Analyse et Conception</a:t>
            </a:r>
          </a:p>
        </p:txBody>
      </p:sp>
      <p:sp>
        <p:nvSpPr>
          <p:cNvPr id="18" name="Rectangle à coins arrondis 17"/>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19" name="Rectangle à coins arrondis 18"/>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sp>
        <p:nvSpPr>
          <p:cNvPr id="11" name="Rectangle 10">
            <a:extLst>
              <a:ext uri="{FF2B5EF4-FFF2-40B4-BE49-F238E27FC236}">
                <a16:creationId xmlns:a16="http://schemas.microsoft.com/office/drawing/2014/main" id="{30082705-9AF9-7FB0-E841-4E98D582E451}"/>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B40F9952-5728-0BF7-BB48-0C78DFFB876E}"/>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21" name="Rectangle à coins arrondis 13">
            <a:extLst>
              <a:ext uri="{FF2B5EF4-FFF2-40B4-BE49-F238E27FC236}">
                <a16:creationId xmlns:a16="http://schemas.microsoft.com/office/drawing/2014/main" id="{AA73610F-1B3D-BD3E-1813-4F5726D0EDA4}"/>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Contexte général</a:t>
            </a:r>
          </a:p>
        </p:txBody>
      </p:sp>
      <p:sp>
        <p:nvSpPr>
          <p:cNvPr id="22" name="Rectangle à coins arrondis 14">
            <a:extLst>
              <a:ext uri="{FF2B5EF4-FFF2-40B4-BE49-F238E27FC236}">
                <a16:creationId xmlns:a16="http://schemas.microsoft.com/office/drawing/2014/main" id="{DF10C08D-270A-47E1-1493-5937ED262839}"/>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Gestion de projet</a:t>
            </a:r>
          </a:p>
        </p:txBody>
      </p:sp>
      <p:sp>
        <p:nvSpPr>
          <p:cNvPr id="23" name="Rectangle à coins arrondis 16">
            <a:extLst>
              <a:ext uri="{FF2B5EF4-FFF2-40B4-BE49-F238E27FC236}">
                <a16:creationId xmlns:a16="http://schemas.microsoft.com/office/drawing/2014/main" id="{F10C8400-6EC3-C42B-1284-08CF728D3B20}"/>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Analyse et Conception</a:t>
            </a:r>
          </a:p>
        </p:txBody>
      </p:sp>
      <p:sp>
        <p:nvSpPr>
          <p:cNvPr id="24" name="Rectangle à coins arrondis 17">
            <a:extLst>
              <a:ext uri="{FF2B5EF4-FFF2-40B4-BE49-F238E27FC236}">
                <a16:creationId xmlns:a16="http://schemas.microsoft.com/office/drawing/2014/main" id="{9341B0D2-BB9A-61B5-E6FF-881758159AD2}"/>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25" name="Rectangle à coins arrondis 18">
            <a:extLst>
              <a:ext uri="{FF2B5EF4-FFF2-40B4-BE49-F238E27FC236}">
                <a16:creationId xmlns:a16="http://schemas.microsoft.com/office/drawing/2014/main" id="{C95591A0-2A68-7804-9F7B-047A05C34562}"/>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sp>
        <p:nvSpPr>
          <p:cNvPr id="26" name="Rectangle 25">
            <a:extLst>
              <a:ext uri="{FF2B5EF4-FFF2-40B4-BE49-F238E27FC236}">
                <a16:creationId xmlns:a16="http://schemas.microsoft.com/office/drawing/2014/main" id="{B43B2DBC-CF7F-CD27-2E83-29733559CCDE}"/>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6EA346E8-C313-B217-165D-7A0D45F837F5}"/>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28" name="Rectangle à coins arrondis 13">
            <a:extLst>
              <a:ext uri="{FF2B5EF4-FFF2-40B4-BE49-F238E27FC236}">
                <a16:creationId xmlns:a16="http://schemas.microsoft.com/office/drawing/2014/main" id="{2A9E57E3-35C7-638B-5380-A8E0A37E9DEF}"/>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85000"/>
                  </a:schemeClr>
                </a:solidFill>
              </a:rPr>
              <a:t>Contexte général</a:t>
            </a:r>
          </a:p>
        </p:txBody>
      </p:sp>
      <p:sp>
        <p:nvSpPr>
          <p:cNvPr id="29" name="Rectangle à coins arrondis 14">
            <a:extLst>
              <a:ext uri="{FF2B5EF4-FFF2-40B4-BE49-F238E27FC236}">
                <a16:creationId xmlns:a16="http://schemas.microsoft.com/office/drawing/2014/main" id="{171C42F0-2EA0-6187-762E-F0F4C1A9E533}"/>
              </a:ext>
            </a:extLst>
          </p:cNvPr>
          <p:cNvSpPr/>
          <p:nvPr/>
        </p:nvSpPr>
        <p:spPr>
          <a:xfrm>
            <a:off x="2485456" y="38256"/>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85000"/>
                  </a:schemeClr>
                </a:solidFill>
              </a:rPr>
              <a:t>Gestion de projet</a:t>
            </a:r>
          </a:p>
        </p:txBody>
      </p:sp>
      <p:sp>
        <p:nvSpPr>
          <p:cNvPr id="30" name="Rectangle à coins arrondis 16">
            <a:extLst>
              <a:ext uri="{FF2B5EF4-FFF2-40B4-BE49-F238E27FC236}">
                <a16:creationId xmlns:a16="http://schemas.microsoft.com/office/drawing/2014/main" id="{D8E25D9D-1A50-28E5-F6E5-5CAF0172D03D}"/>
              </a:ext>
            </a:extLst>
          </p:cNvPr>
          <p:cNvSpPr/>
          <p:nvPr/>
        </p:nvSpPr>
        <p:spPr>
          <a:xfrm>
            <a:off x="4966183" y="3620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Analyse et Conception</a:t>
            </a:r>
          </a:p>
        </p:txBody>
      </p:sp>
      <p:sp>
        <p:nvSpPr>
          <p:cNvPr id="31" name="Rectangle à coins arrondis 17">
            <a:extLst>
              <a:ext uri="{FF2B5EF4-FFF2-40B4-BE49-F238E27FC236}">
                <a16:creationId xmlns:a16="http://schemas.microsoft.com/office/drawing/2014/main" id="{B94F9703-7BE9-0AC9-4989-C68794522DCC}"/>
              </a:ext>
            </a:extLst>
          </p:cNvPr>
          <p:cNvSpPr/>
          <p:nvPr/>
        </p:nvSpPr>
        <p:spPr>
          <a:xfrm>
            <a:off x="7158223" y="28246"/>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32" name="Rectangle à coins arrondis 18">
            <a:extLst>
              <a:ext uri="{FF2B5EF4-FFF2-40B4-BE49-F238E27FC236}">
                <a16:creationId xmlns:a16="http://schemas.microsoft.com/office/drawing/2014/main" id="{7883A3E0-E54D-28BC-E73E-4E2C568F0C62}"/>
              </a:ext>
            </a:extLst>
          </p:cNvPr>
          <p:cNvSpPr/>
          <p:nvPr/>
        </p:nvSpPr>
        <p:spPr>
          <a:xfrm>
            <a:off x="9462326" y="36822"/>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sp>
        <p:nvSpPr>
          <p:cNvPr id="33" name="ZoneTexte 32">
            <a:extLst>
              <a:ext uri="{FF2B5EF4-FFF2-40B4-BE49-F238E27FC236}">
                <a16:creationId xmlns:a16="http://schemas.microsoft.com/office/drawing/2014/main" id="{A08A93E6-E62C-F59C-0AD8-ACD72403FA3D}"/>
              </a:ext>
            </a:extLst>
          </p:cNvPr>
          <p:cNvSpPr txBox="1"/>
          <p:nvPr/>
        </p:nvSpPr>
        <p:spPr>
          <a:xfrm>
            <a:off x="0" y="985893"/>
            <a:ext cx="4501008" cy="523220"/>
          </a:xfrm>
          <a:prstGeom prst="rect">
            <a:avLst/>
          </a:prstGeom>
          <a:noFill/>
          <a:ln w="12700">
            <a:noFill/>
          </a:ln>
        </p:spPr>
        <p:txBody>
          <a:bodyPr wrap="square" rtlCol="0">
            <a:spAutoFit/>
          </a:bodyPr>
          <a:lstStyle/>
          <a:p>
            <a:pPr algn="ctr"/>
            <a:r>
              <a:rPr lang="fr-FR" sz="2800" b="1" dirty="0">
                <a:solidFill>
                  <a:schemeClr val="bg2">
                    <a:lumMod val="50000"/>
                  </a:schemeClr>
                </a:solidFill>
                <a:latin typeface="Arial"/>
                <a:cs typeface="Arial" pitchFamily="34" charset="0"/>
              </a:rPr>
              <a:t>Matrice dimensionnelle</a:t>
            </a:r>
          </a:p>
        </p:txBody>
      </p:sp>
      <p:graphicFrame>
        <p:nvGraphicFramePr>
          <p:cNvPr id="3" name="Tableau 2">
            <a:extLst>
              <a:ext uri="{FF2B5EF4-FFF2-40B4-BE49-F238E27FC236}">
                <a16:creationId xmlns:a16="http://schemas.microsoft.com/office/drawing/2014/main" id="{3283A651-5ADD-D446-8CF7-9640F82CF5A0}"/>
              </a:ext>
            </a:extLst>
          </p:cNvPr>
          <p:cNvGraphicFramePr>
            <a:graphicFrameLocks noGrp="1"/>
          </p:cNvGraphicFramePr>
          <p:nvPr>
            <p:extLst>
              <p:ext uri="{D42A27DB-BD31-4B8C-83A1-F6EECF244321}">
                <p14:modId xmlns:p14="http://schemas.microsoft.com/office/powerpoint/2010/main" val="3890829935"/>
              </p:ext>
            </p:extLst>
          </p:nvPr>
        </p:nvGraphicFramePr>
        <p:xfrm>
          <a:off x="2468767" y="1906453"/>
          <a:ext cx="7247957" cy="4203798"/>
        </p:xfrm>
        <a:graphic>
          <a:graphicData uri="http://schemas.openxmlformats.org/drawingml/2006/table">
            <a:tbl>
              <a:tblPr firstRow="1" firstCol="1" bandRow="1">
                <a:tableStyleId>{93296810-A885-4BE3-A3E7-6D5BEEA58F35}</a:tableStyleId>
              </a:tblPr>
              <a:tblGrid>
                <a:gridCol w="2306379">
                  <a:extLst>
                    <a:ext uri="{9D8B030D-6E8A-4147-A177-3AD203B41FA5}">
                      <a16:colId xmlns:a16="http://schemas.microsoft.com/office/drawing/2014/main" val="1142904611"/>
                    </a:ext>
                  </a:extLst>
                </a:gridCol>
                <a:gridCol w="894667">
                  <a:extLst>
                    <a:ext uri="{9D8B030D-6E8A-4147-A177-3AD203B41FA5}">
                      <a16:colId xmlns:a16="http://schemas.microsoft.com/office/drawing/2014/main" val="111651117"/>
                    </a:ext>
                  </a:extLst>
                </a:gridCol>
                <a:gridCol w="895828">
                  <a:extLst>
                    <a:ext uri="{9D8B030D-6E8A-4147-A177-3AD203B41FA5}">
                      <a16:colId xmlns:a16="http://schemas.microsoft.com/office/drawing/2014/main" val="1483534216"/>
                    </a:ext>
                  </a:extLst>
                </a:gridCol>
                <a:gridCol w="754076">
                  <a:extLst>
                    <a:ext uri="{9D8B030D-6E8A-4147-A177-3AD203B41FA5}">
                      <a16:colId xmlns:a16="http://schemas.microsoft.com/office/drawing/2014/main" val="1278731267"/>
                    </a:ext>
                  </a:extLst>
                </a:gridCol>
                <a:gridCol w="822628">
                  <a:extLst>
                    <a:ext uri="{9D8B030D-6E8A-4147-A177-3AD203B41FA5}">
                      <a16:colId xmlns:a16="http://schemas.microsoft.com/office/drawing/2014/main" val="288331139"/>
                    </a:ext>
                  </a:extLst>
                </a:gridCol>
                <a:gridCol w="750590">
                  <a:extLst>
                    <a:ext uri="{9D8B030D-6E8A-4147-A177-3AD203B41FA5}">
                      <a16:colId xmlns:a16="http://schemas.microsoft.com/office/drawing/2014/main" val="200587350"/>
                    </a:ext>
                  </a:extLst>
                </a:gridCol>
                <a:gridCol w="823789">
                  <a:extLst>
                    <a:ext uri="{9D8B030D-6E8A-4147-A177-3AD203B41FA5}">
                      <a16:colId xmlns:a16="http://schemas.microsoft.com/office/drawing/2014/main" val="1528019923"/>
                    </a:ext>
                  </a:extLst>
                </a:gridCol>
              </a:tblGrid>
              <a:tr h="1849711">
                <a:tc>
                  <a:txBody>
                    <a:bodyPr/>
                    <a:lstStyle/>
                    <a:p>
                      <a:pPr algn="just">
                        <a:lnSpc>
                          <a:spcPct val="107000"/>
                        </a:lnSpc>
                        <a:spcAft>
                          <a:spcPts val="1200"/>
                        </a:spcAft>
                      </a:pPr>
                      <a:r>
                        <a:rPr lang="fr-FR" sz="1100">
                          <a:effectLst/>
                        </a:rPr>
                        <a:t>     Axes d’analyse        </a:t>
                      </a:r>
                    </a:p>
                    <a:p>
                      <a:pPr algn="just">
                        <a:lnSpc>
                          <a:spcPct val="107000"/>
                        </a:lnSpc>
                        <a:spcAft>
                          <a:spcPts val="1200"/>
                        </a:spcAft>
                      </a:pPr>
                      <a:r>
                        <a:rPr lang="fr-FR" sz="1100">
                          <a:effectLst/>
                        </a:rPr>
                        <a:t> </a:t>
                      </a:r>
                    </a:p>
                    <a:p>
                      <a:pPr algn="just">
                        <a:lnSpc>
                          <a:spcPct val="107000"/>
                        </a:lnSpc>
                        <a:spcAft>
                          <a:spcPts val="1200"/>
                        </a:spcAft>
                      </a:pPr>
                      <a:r>
                        <a:rPr lang="fr-FR" sz="1100">
                          <a:effectLst/>
                        </a:rPr>
                        <a:t>Indicateur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71755" marR="71755" algn="just">
                        <a:lnSpc>
                          <a:spcPct val="107000"/>
                        </a:lnSpc>
                        <a:spcAft>
                          <a:spcPts val="1200"/>
                        </a:spcAft>
                      </a:pPr>
                      <a:r>
                        <a:rPr lang="fr-FR" sz="1100">
                          <a:effectLst/>
                        </a:rPr>
                        <a:t>      Temps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tc>
                <a:tc>
                  <a:txBody>
                    <a:bodyPr/>
                    <a:lstStyle/>
                    <a:p>
                      <a:pPr marL="71755" marR="71755" algn="just">
                        <a:lnSpc>
                          <a:spcPct val="107000"/>
                        </a:lnSpc>
                        <a:spcAft>
                          <a:spcPts val="1200"/>
                        </a:spcAft>
                      </a:pPr>
                      <a:r>
                        <a:rPr lang="fr-FR" sz="1100">
                          <a:effectLst/>
                        </a:rPr>
                        <a:t>      Client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tc>
                <a:tc>
                  <a:txBody>
                    <a:bodyPr/>
                    <a:lstStyle/>
                    <a:p>
                      <a:pPr marL="71755" marR="71755" algn="just">
                        <a:lnSpc>
                          <a:spcPct val="107000"/>
                        </a:lnSpc>
                        <a:spcAft>
                          <a:spcPts val="1200"/>
                        </a:spcAft>
                      </a:pPr>
                      <a:r>
                        <a:rPr lang="fr-FR" sz="1100">
                          <a:effectLst/>
                        </a:rPr>
                        <a:t>   Géographie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tc>
                <a:tc>
                  <a:txBody>
                    <a:bodyPr/>
                    <a:lstStyle/>
                    <a:p>
                      <a:pPr marL="71755" marR="71755" algn="just">
                        <a:lnSpc>
                          <a:spcPct val="107000"/>
                        </a:lnSpc>
                        <a:spcAft>
                          <a:spcPts val="1200"/>
                        </a:spcAft>
                      </a:pPr>
                      <a:r>
                        <a:rPr lang="fr-FR" sz="1100">
                          <a:effectLst/>
                        </a:rPr>
                        <a:t>   Fournisseur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tc>
                <a:tc>
                  <a:txBody>
                    <a:bodyPr/>
                    <a:lstStyle/>
                    <a:p>
                      <a:pPr marL="71755" marR="71755" algn="just">
                        <a:lnSpc>
                          <a:spcPct val="107000"/>
                        </a:lnSpc>
                        <a:spcAft>
                          <a:spcPts val="1200"/>
                        </a:spcAft>
                      </a:pPr>
                      <a:r>
                        <a:rPr lang="fr-FR" sz="1100">
                          <a:effectLst/>
                        </a:rPr>
                        <a:t>   Logiciel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tc>
                <a:tc>
                  <a:txBody>
                    <a:bodyPr/>
                    <a:lstStyle/>
                    <a:p>
                      <a:pPr marL="71755" marR="71755" algn="just">
                        <a:lnSpc>
                          <a:spcPct val="107000"/>
                        </a:lnSpc>
                        <a:spcAft>
                          <a:spcPts val="1200"/>
                        </a:spcAft>
                      </a:pPr>
                      <a:r>
                        <a:rPr lang="fr-FR" sz="1100">
                          <a:effectLst/>
                        </a:rPr>
                        <a:t> Département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tc>
                <a:extLst>
                  <a:ext uri="{0D108BD9-81ED-4DB2-BD59-A6C34878D82A}">
                    <a16:rowId xmlns:a16="http://schemas.microsoft.com/office/drawing/2014/main" val="1501952836"/>
                  </a:ext>
                </a:extLst>
              </a:tr>
              <a:tr h="920467">
                <a:tc>
                  <a:txBody>
                    <a:bodyPr/>
                    <a:lstStyle/>
                    <a:p>
                      <a:pPr algn="just">
                        <a:lnSpc>
                          <a:spcPct val="107000"/>
                        </a:lnSpc>
                        <a:spcAft>
                          <a:spcPts val="1200"/>
                        </a:spcAft>
                      </a:pPr>
                      <a:r>
                        <a:rPr lang="fr-FR" sz="1100">
                          <a:effectLst/>
                        </a:rPr>
                        <a:t>CA  Vente logiciel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1200"/>
                        </a:spcAft>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0479510"/>
                  </a:ext>
                </a:extLst>
              </a:tr>
              <a:tr h="358405">
                <a:tc>
                  <a:txBody>
                    <a:bodyPr/>
                    <a:lstStyle/>
                    <a:p>
                      <a:pPr algn="just">
                        <a:lnSpc>
                          <a:spcPct val="107000"/>
                        </a:lnSpc>
                        <a:spcAft>
                          <a:spcPts val="1200"/>
                        </a:spcAft>
                      </a:pPr>
                      <a:r>
                        <a:rPr lang="fr-FR" sz="1100">
                          <a:effectLst/>
                        </a:rPr>
                        <a:t>Marge Logiciel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1200"/>
                        </a:spcAft>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9276391"/>
                  </a:ext>
                </a:extLst>
              </a:tr>
              <a:tr h="358405">
                <a:tc>
                  <a:txBody>
                    <a:bodyPr/>
                    <a:lstStyle/>
                    <a:p>
                      <a:pPr algn="just">
                        <a:lnSpc>
                          <a:spcPct val="107000"/>
                        </a:lnSpc>
                        <a:spcAft>
                          <a:spcPts val="1200"/>
                        </a:spcAft>
                      </a:pPr>
                      <a:r>
                        <a:rPr lang="fr-FR" sz="1100">
                          <a:effectLst/>
                        </a:rPr>
                        <a:t>Quantité</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1200"/>
                        </a:spcAft>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2502507"/>
                  </a:ext>
                </a:extLst>
              </a:tr>
              <a:tr h="358405">
                <a:tc>
                  <a:txBody>
                    <a:bodyPr/>
                    <a:lstStyle/>
                    <a:p>
                      <a:pPr algn="just">
                        <a:lnSpc>
                          <a:spcPct val="107000"/>
                        </a:lnSpc>
                        <a:spcAft>
                          <a:spcPts val="1200"/>
                        </a:spcAft>
                      </a:pPr>
                      <a:r>
                        <a:rPr lang="fr-FR" sz="1100">
                          <a:effectLst/>
                        </a:rPr>
                        <a:t>CA achat Logiciel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1200"/>
                        </a:spcAft>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8899146"/>
                  </a:ext>
                </a:extLst>
              </a:tr>
              <a:tr h="358405">
                <a:tc>
                  <a:txBody>
                    <a:bodyPr/>
                    <a:lstStyle/>
                    <a:p>
                      <a:pPr algn="just">
                        <a:lnSpc>
                          <a:spcPct val="107000"/>
                        </a:lnSpc>
                        <a:spcAft>
                          <a:spcPts val="1200"/>
                        </a:spcAft>
                      </a:pPr>
                      <a:r>
                        <a:rPr lang="fr-FR" sz="1100">
                          <a:effectLst/>
                        </a:rPr>
                        <a:t>Quantité</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1200"/>
                        </a:spcAft>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15000"/>
                        </a:lnSpc>
                        <a:spcAft>
                          <a:spcPts val="1200"/>
                        </a:spcAft>
                        <a:buSzPts val="1500"/>
                        <a:buFont typeface="Wingdings" panose="05000000000000000000" pitchFamily="2" charset="2"/>
                        <a:buChar char=""/>
                      </a:pPr>
                      <a:r>
                        <a:rPr lang="fr-FR" sz="1100">
                          <a:effectLst/>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8255087"/>
                  </a:ext>
                </a:extLst>
              </a:tr>
            </a:tbl>
          </a:graphicData>
        </a:graphic>
      </p:graphicFrame>
      <p:cxnSp>
        <p:nvCxnSpPr>
          <p:cNvPr id="34" name="Connecteur droit 33">
            <a:extLst>
              <a:ext uri="{FF2B5EF4-FFF2-40B4-BE49-F238E27FC236}">
                <a16:creationId xmlns:a16="http://schemas.microsoft.com/office/drawing/2014/main" id="{1AC66D4A-5FBE-69E1-61E0-9DDC0E1A92E9}"/>
              </a:ext>
            </a:extLst>
          </p:cNvPr>
          <p:cNvCxnSpPr>
            <a:cxnSpLocks/>
          </p:cNvCxnSpPr>
          <p:nvPr/>
        </p:nvCxnSpPr>
        <p:spPr>
          <a:xfrm>
            <a:off x="2499606" y="1906453"/>
            <a:ext cx="2340726" cy="1893037"/>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37630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AD4538C-DB83-5C22-9E3D-C8CEE823BC98}"/>
              </a:ext>
            </a:extLst>
          </p:cNvPr>
          <p:cNvSpPr txBox="1"/>
          <p:nvPr/>
        </p:nvSpPr>
        <p:spPr>
          <a:xfrm>
            <a:off x="482895" y="947715"/>
            <a:ext cx="6858948" cy="523220"/>
          </a:xfrm>
          <a:prstGeom prst="rect">
            <a:avLst/>
          </a:prstGeom>
          <a:noFill/>
        </p:spPr>
        <p:txBody>
          <a:bodyPr wrap="square" rtlCol="0">
            <a:spAutoFit/>
          </a:bodyPr>
          <a:lstStyle/>
          <a:p>
            <a:pPr marL="0" lvl="1"/>
            <a:r>
              <a:rPr lang="en-US" sz="2800" b="1" dirty="0" err="1">
                <a:solidFill>
                  <a:schemeClr val="bg2">
                    <a:lumMod val="50000"/>
                  </a:schemeClr>
                </a:solidFill>
                <a:latin typeface="Arial"/>
                <a:cs typeface="Arial" pitchFamily="34" charset="0"/>
              </a:rPr>
              <a:t>Modélisation</a:t>
            </a:r>
            <a:r>
              <a:rPr lang="en-US" sz="2800" b="1" dirty="0">
                <a:solidFill>
                  <a:schemeClr val="bg2">
                    <a:lumMod val="50000"/>
                  </a:schemeClr>
                </a:solidFill>
                <a:latin typeface="Arial"/>
                <a:cs typeface="Arial" pitchFamily="34" charset="0"/>
              </a:rPr>
              <a:t> </a:t>
            </a:r>
            <a:r>
              <a:rPr lang="en-US" sz="2800" b="1" dirty="0" err="1">
                <a:solidFill>
                  <a:schemeClr val="bg2">
                    <a:lumMod val="50000"/>
                  </a:schemeClr>
                </a:solidFill>
                <a:latin typeface="Arial"/>
                <a:cs typeface="Arial" pitchFamily="34" charset="0"/>
              </a:rPr>
              <a:t>Modéle</a:t>
            </a:r>
            <a:r>
              <a:rPr lang="en-US" sz="2800" b="1" dirty="0">
                <a:solidFill>
                  <a:schemeClr val="bg2">
                    <a:lumMod val="50000"/>
                  </a:schemeClr>
                </a:solidFill>
                <a:latin typeface="Arial"/>
                <a:cs typeface="Arial" pitchFamily="34" charset="0"/>
              </a:rPr>
              <a:t> </a:t>
            </a:r>
            <a:r>
              <a:rPr lang="en-US" sz="2800" b="1" dirty="0" err="1">
                <a:solidFill>
                  <a:schemeClr val="bg2">
                    <a:lumMod val="50000"/>
                  </a:schemeClr>
                </a:solidFill>
                <a:latin typeface="Arial"/>
                <a:cs typeface="Arial" pitchFamily="34" charset="0"/>
              </a:rPr>
              <a:t>en</a:t>
            </a:r>
            <a:r>
              <a:rPr lang="en-US" sz="2800" b="1" dirty="0">
                <a:solidFill>
                  <a:schemeClr val="bg2">
                    <a:lumMod val="50000"/>
                  </a:schemeClr>
                </a:solidFill>
                <a:latin typeface="Arial"/>
                <a:cs typeface="Arial" pitchFamily="34" charset="0"/>
              </a:rPr>
              <a:t> étoile</a:t>
            </a:r>
            <a:endParaRPr lang="fr-FR" sz="2800" b="1" dirty="0">
              <a:solidFill>
                <a:schemeClr val="bg2">
                  <a:lumMod val="50000"/>
                </a:schemeClr>
              </a:solidFill>
              <a:latin typeface="Arial"/>
              <a:cs typeface="Arial" pitchFamily="34" charset="0"/>
            </a:endParaRPr>
          </a:p>
        </p:txBody>
      </p:sp>
      <p:sp>
        <p:nvSpPr>
          <p:cNvPr id="53" name="Rectangle 52">
            <a:extLst>
              <a:ext uri="{FF2B5EF4-FFF2-40B4-BE49-F238E27FC236}">
                <a16:creationId xmlns:a16="http://schemas.microsoft.com/office/drawing/2014/main" id="{2737125A-7438-74FC-EFD3-759141EC9E19}"/>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Rectangle 53">
            <a:extLst>
              <a:ext uri="{FF2B5EF4-FFF2-40B4-BE49-F238E27FC236}">
                <a16:creationId xmlns:a16="http://schemas.microsoft.com/office/drawing/2014/main" id="{98C9E51B-077A-4086-615B-DD8893F063BB}"/>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55" name="Rectangle à coins arrondis 13">
            <a:extLst>
              <a:ext uri="{FF2B5EF4-FFF2-40B4-BE49-F238E27FC236}">
                <a16:creationId xmlns:a16="http://schemas.microsoft.com/office/drawing/2014/main" id="{FA06A0BB-0A89-6021-513D-BDF657ED7776}"/>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Contexte général</a:t>
            </a:r>
          </a:p>
        </p:txBody>
      </p:sp>
      <p:sp>
        <p:nvSpPr>
          <p:cNvPr id="56" name="Rectangle à coins arrondis 14">
            <a:extLst>
              <a:ext uri="{FF2B5EF4-FFF2-40B4-BE49-F238E27FC236}">
                <a16:creationId xmlns:a16="http://schemas.microsoft.com/office/drawing/2014/main" id="{9861287A-227D-BDA3-0921-3992A776244D}"/>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Gestion de projet</a:t>
            </a:r>
          </a:p>
        </p:txBody>
      </p:sp>
      <p:sp>
        <p:nvSpPr>
          <p:cNvPr id="57" name="Rectangle à coins arrondis 15">
            <a:extLst>
              <a:ext uri="{FF2B5EF4-FFF2-40B4-BE49-F238E27FC236}">
                <a16:creationId xmlns:a16="http://schemas.microsoft.com/office/drawing/2014/main" id="{9138513E-07F8-9E34-80AF-ED54DEA0CED9}"/>
              </a:ext>
            </a:extLst>
          </p:cNvPr>
          <p:cNvSpPr/>
          <p:nvPr/>
        </p:nvSpPr>
        <p:spPr>
          <a:xfrm>
            <a:off x="3811632" y="91894"/>
            <a:ext cx="2057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Etude préliminaire</a:t>
            </a:r>
          </a:p>
        </p:txBody>
      </p:sp>
      <p:sp>
        <p:nvSpPr>
          <p:cNvPr id="58" name="Rectangle à coins arrondis 16">
            <a:extLst>
              <a:ext uri="{FF2B5EF4-FFF2-40B4-BE49-F238E27FC236}">
                <a16:creationId xmlns:a16="http://schemas.microsoft.com/office/drawing/2014/main" id="{C4874D11-A4F2-D192-F53F-1477A5D84CB7}"/>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Analyse et Conception</a:t>
            </a:r>
          </a:p>
        </p:txBody>
      </p:sp>
      <p:sp>
        <p:nvSpPr>
          <p:cNvPr id="59" name="Rectangle à coins arrondis 17">
            <a:extLst>
              <a:ext uri="{FF2B5EF4-FFF2-40B4-BE49-F238E27FC236}">
                <a16:creationId xmlns:a16="http://schemas.microsoft.com/office/drawing/2014/main" id="{C05F9E2D-7265-EA29-ACBC-525BB2D7A5C0}"/>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60" name="Rectangle à coins arrondis 18">
            <a:extLst>
              <a:ext uri="{FF2B5EF4-FFF2-40B4-BE49-F238E27FC236}">
                <a16:creationId xmlns:a16="http://schemas.microsoft.com/office/drawing/2014/main" id="{C353F3C1-8FCB-F435-58EF-AD77FDA226E0}"/>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sp>
        <p:nvSpPr>
          <p:cNvPr id="61" name="Rectangle 60">
            <a:extLst>
              <a:ext uri="{FF2B5EF4-FFF2-40B4-BE49-F238E27FC236}">
                <a16:creationId xmlns:a16="http://schemas.microsoft.com/office/drawing/2014/main" id="{3D178095-A147-EF49-C8A9-9790DAED23AD}"/>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Rectangle 61">
            <a:extLst>
              <a:ext uri="{FF2B5EF4-FFF2-40B4-BE49-F238E27FC236}">
                <a16:creationId xmlns:a16="http://schemas.microsoft.com/office/drawing/2014/main" id="{22C9A236-402D-071F-F432-A5F5821A4443}"/>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63" name="Rectangle à coins arrondis 13">
            <a:extLst>
              <a:ext uri="{FF2B5EF4-FFF2-40B4-BE49-F238E27FC236}">
                <a16:creationId xmlns:a16="http://schemas.microsoft.com/office/drawing/2014/main" id="{D003D539-ADC9-8751-20B3-D2EB942C03AC}"/>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Contexte général</a:t>
            </a:r>
          </a:p>
        </p:txBody>
      </p:sp>
      <p:sp>
        <p:nvSpPr>
          <p:cNvPr id="64" name="Rectangle à coins arrondis 14">
            <a:extLst>
              <a:ext uri="{FF2B5EF4-FFF2-40B4-BE49-F238E27FC236}">
                <a16:creationId xmlns:a16="http://schemas.microsoft.com/office/drawing/2014/main" id="{92CFF1A2-CD73-C982-FB03-BA65E0778F4A}"/>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Gestion de projet</a:t>
            </a:r>
          </a:p>
        </p:txBody>
      </p:sp>
      <p:sp>
        <p:nvSpPr>
          <p:cNvPr id="65" name="Rectangle à coins arrondis 16">
            <a:extLst>
              <a:ext uri="{FF2B5EF4-FFF2-40B4-BE49-F238E27FC236}">
                <a16:creationId xmlns:a16="http://schemas.microsoft.com/office/drawing/2014/main" id="{0EE4E25C-7DA3-E1DD-739E-0E66EAF44AEC}"/>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Analyse et Conception</a:t>
            </a:r>
          </a:p>
        </p:txBody>
      </p:sp>
      <p:sp>
        <p:nvSpPr>
          <p:cNvPr id="66" name="Rectangle à coins arrondis 17">
            <a:extLst>
              <a:ext uri="{FF2B5EF4-FFF2-40B4-BE49-F238E27FC236}">
                <a16:creationId xmlns:a16="http://schemas.microsoft.com/office/drawing/2014/main" id="{2825CB69-8C98-55AC-9F28-93E51B704A9B}"/>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67" name="Rectangle à coins arrondis 18">
            <a:extLst>
              <a:ext uri="{FF2B5EF4-FFF2-40B4-BE49-F238E27FC236}">
                <a16:creationId xmlns:a16="http://schemas.microsoft.com/office/drawing/2014/main" id="{920759E7-0DBF-23A8-11F6-FF2999147C07}"/>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sp>
        <p:nvSpPr>
          <p:cNvPr id="68" name="Rectangle 67">
            <a:extLst>
              <a:ext uri="{FF2B5EF4-FFF2-40B4-BE49-F238E27FC236}">
                <a16:creationId xmlns:a16="http://schemas.microsoft.com/office/drawing/2014/main" id="{AF24E4BB-011F-5A8A-34CF-D21B6E38BDD7}"/>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Rectangle 68">
            <a:extLst>
              <a:ext uri="{FF2B5EF4-FFF2-40B4-BE49-F238E27FC236}">
                <a16:creationId xmlns:a16="http://schemas.microsoft.com/office/drawing/2014/main" id="{8A1733C0-9020-B05F-C58A-7CD2571EAB26}"/>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70" name="Rectangle à coins arrondis 13">
            <a:extLst>
              <a:ext uri="{FF2B5EF4-FFF2-40B4-BE49-F238E27FC236}">
                <a16:creationId xmlns:a16="http://schemas.microsoft.com/office/drawing/2014/main" id="{03482CC1-5805-0C73-F8BE-FB43153F0FDE}"/>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85000"/>
                  </a:schemeClr>
                </a:solidFill>
              </a:rPr>
              <a:t>Contexte général</a:t>
            </a:r>
          </a:p>
        </p:txBody>
      </p:sp>
      <p:sp>
        <p:nvSpPr>
          <p:cNvPr id="71" name="Rectangle à coins arrondis 14">
            <a:extLst>
              <a:ext uri="{FF2B5EF4-FFF2-40B4-BE49-F238E27FC236}">
                <a16:creationId xmlns:a16="http://schemas.microsoft.com/office/drawing/2014/main" id="{B8DE3964-9EF4-A0BA-F2AD-F87A1CDDE3B0}"/>
              </a:ext>
            </a:extLst>
          </p:cNvPr>
          <p:cNvSpPr/>
          <p:nvPr/>
        </p:nvSpPr>
        <p:spPr>
          <a:xfrm>
            <a:off x="2485456" y="38256"/>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85000"/>
                  </a:schemeClr>
                </a:solidFill>
              </a:rPr>
              <a:t>Gestion de projet</a:t>
            </a:r>
          </a:p>
        </p:txBody>
      </p:sp>
      <p:sp>
        <p:nvSpPr>
          <p:cNvPr id="72" name="Rectangle à coins arrondis 16">
            <a:extLst>
              <a:ext uri="{FF2B5EF4-FFF2-40B4-BE49-F238E27FC236}">
                <a16:creationId xmlns:a16="http://schemas.microsoft.com/office/drawing/2014/main" id="{0D9B7B75-DA0C-722D-B5B3-2A8AB6360586}"/>
              </a:ext>
            </a:extLst>
          </p:cNvPr>
          <p:cNvSpPr/>
          <p:nvPr/>
        </p:nvSpPr>
        <p:spPr>
          <a:xfrm>
            <a:off x="4966183" y="3620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Analyse et Conception</a:t>
            </a:r>
          </a:p>
        </p:txBody>
      </p:sp>
      <p:sp>
        <p:nvSpPr>
          <p:cNvPr id="73" name="Rectangle à coins arrondis 17">
            <a:extLst>
              <a:ext uri="{FF2B5EF4-FFF2-40B4-BE49-F238E27FC236}">
                <a16:creationId xmlns:a16="http://schemas.microsoft.com/office/drawing/2014/main" id="{2D2B8C75-CBE0-10AC-6D78-235F1A50395D}"/>
              </a:ext>
            </a:extLst>
          </p:cNvPr>
          <p:cNvSpPr/>
          <p:nvPr/>
        </p:nvSpPr>
        <p:spPr>
          <a:xfrm>
            <a:off x="7158223" y="28246"/>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74" name="Rectangle à coins arrondis 18">
            <a:extLst>
              <a:ext uri="{FF2B5EF4-FFF2-40B4-BE49-F238E27FC236}">
                <a16:creationId xmlns:a16="http://schemas.microsoft.com/office/drawing/2014/main" id="{DE298F26-466C-DCED-0028-6E9941153C31}"/>
              </a:ext>
            </a:extLst>
          </p:cNvPr>
          <p:cNvSpPr/>
          <p:nvPr/>
        </p:nvSpPr>
        <p:spPr>
          <a:xfrm>
            <a:off x="9462326" y="36822"/>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sp>
        <p:nvSpPr>
          <p:cNvPr id="26" name="Rectangle 25">
            <a:extLst>
              <a:ext uri="{FF2B5EF4-FFF2-40B4-BE49-F238E27FC236}">
                <a16:creationId xmlns:a16="http://schemas.microsoft.com/office/drawing/2014/main" id="{D82B3706-72F9-47E5-D631-070AC65A1CFF}"/>
              </a:ext>
            </a:extLst>
          </p:cNvPr>
          <p:cNvSpPr/>
          <p:nvPr/>
        </p:nvSpPr>
        <p:spPr>
          <a:xfrm>
            <a:off x="8337374" y="3172335"/>
            <a:ext cx="1367347" cy="90189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Table de faits </a:t>
            </a:r>
          </a:p>
          <a:p>
            <a:pPr algn="ctr"/>
            <a:r>
              <a:rPr lang="fr-FR" dirty="0"/>
              <a:t>Achat </a:t>
            </a:r>
          </a:p>
        </p:txBody>
      </p:sp>
      <p:sp>
        <p:nvSpPr>
          <p:cNvPr id="27" name="Rectangle : coins arrondis 26">
            <a:extLst>
              <a:ext uri="{FF2B5EF4-FFF2-40B4-BE49-F238E27FC236}">
                <a16:creationId xmlns:a16="http://schemas.microsoft.com/office/drawing/2014/main" id="{CD523A71-D311-08FF-4E9B-494FF7F48E16}"/>
              </a:ext>
            </a:extLst>
          </p:cNvPr>
          <p:cNvSpPr/>
          <p:nvPr/>
        </p:nvSpPr>
        <p:spPr>
          <a:xfrm>
            <a:off x="6391703" y="2134876"/>
            <a:ext cx="1196164" cy="58262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cs typeface="Calibri"/>
              </a:rPr>
              <a:t>Dim 1</a:t>
            </a:r>
          </a:p>
          <a:p>
            <a:pPr algn="ctr"/>
            <a:r>
              <a:rPr lang="fr-FR">
                <a:cs typeface="Calibri"/>
              </a:rPr>
              <a:t>DATE</a:t>
            </a:r>
          </a:p>
        </p:txBody>
      </p:sp>
      <p:sp>
        <p:nvSpPr>
          <p:cNvPr id="28" name="Rectangle : coins arrondis 27">
            <a:extLst>
              <a:ext uri="{FF2B5EF4-FFF2-40B4-BE49-F238E27FC236}">
                <a16:creationId xmlns:a16="http://schemas.microsoft.com/office/drawing/2014/main" id="{0A5F6B72-C58D-40C5-2C3A-959DF614D8B5}"/>
              </a:ext>
            </a:extLst>
          </p:cNvPr>
          <p:cNvSpPr/>
          <p:nvPr/>
        </p:nvSpPr>
        <p:spPr>
          <a:xfrm>
            <a:off x="8152640" y="5058459"/>
            <a:ext cx="1842349" cy="599929"/>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t>Dim 3</a:t>
            </a:r>
          </a:p>
          <a:p>
            <a:pPr algn="ctr"/>
            <a:r>
              <a:rPr lang="fr-FR">
                <a:cs typeface="Calibri"/>
              </a:rPr>
              <a:t>FOURNISSEUR</a:t>
            </a:r>
          </a:p>
        </p:txBody>
      </p:sp>
      <p:sp>
        <p:nvSpPr>
          <p:cNvPr id="29" name="Rectangle : coins arrondis 28">
            <a:extLst>
              <a:ext uri="{FF2B5EF4-FFF2-40B4-BE49-F238E27FC236}">
                <a16:creationId xmlns:a16="http://schemas.microsoft.com/office/drawing/2014/main" id="{32E3ECAF-1858-694B-DB6B-810BA375BAE2}"/>
              </a:ext>
            </a:extLst>
          </p:cNvPr>
          <p:cNvSpPr/>
          <p:nvPr/>
        </p:nvSpPr>
        <p:spPr>
          <a:xfrm>
            <a:off x="10249620" y="2108773"/>
            <a:ext cx="1087200" cy="57303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Dim 2</a:t>
            </a:r>
          </a:p>
          <a:p>
            <a:pPr algn="ctr"/>
            <a:r>
              <a:rPr lang="fr-FR" dirty="0"/>
              <a:t>LOGICIEL</a:t>
            </a:r>
          </a:p>
        </p:txBody>
      </p:sp>
      <p:cxnSp>
        <p:nvCxnSpPr>
          <p:cNvPr id="30" name="Connecteur droit avec flèche 29">
            <a:extLst>
              <a:ext uri="{FF2B5EF4-FFF2-40B4-BE49-F238E27FC236}">
                <a16:creationId xmlns:a16="http://schemas.microsoft.com/office/drawing/2014/main" id="{0B9F9234-C1D3-7BD7-9B92-3801D1B3F3E6}"/>
              </a:ext>
            </a:extLst>
          </p:cNvPr>
          <p:cNvCxnSpPr>
            <a:cxnSpLocks/>
          </p:cNvCxnSpPr>
          <p:nvPr/>
        </p:nvCxnSpPr>
        <p:spPr>
          <a:xfrm flipV="1">
            <a:off x="9704721" y="2681808"/>
            <a:ext cx="678330" cy="490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3729AF7E-1C48-2B6D-CC9E-13FEE81E63BF}"/>
              </a:ext>
            </a:extLst>
          </p:cNvPr>
          <p:cNvCxnSpPr>
            <a:cxnSpLocks/>
          </p:cNvCxnSpPr>
          <p:nvPr/>
        </p:nvCxnSpPr>
        <p:spPr>
          <a:xfrm flipH="1" flipV="1">
            <a:off x="7564759" y="2681808"/>
            <a:ext cx="813535" cy="490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96A2E284-91F0-4195-B00B-F3B936D6288D}"/>
              </a:ext>
            </a:extLst>
          </p:cNvPr>
          <p:cNvCxnSpPr>
            <a:cxnSpLocks/>
          </p:cNvCxnSpPr>
          <p:nvPr/>
        </p:nvCxnSpPr>
        <p:spPr>
          <a:xfrm>
            <a:off x="9021048" y="4074230"/>
            <a:ext cx="1" cy="984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761C554-0CAD-B02F-3AD4-8882FB8B07FE}"/>
              </a:ext>
            </a:extLst>
          </p:cNvPr>
          <p:cNvSpPr/>
          <p:nvPr/>
        </p:nvSpPr>
        <p:spPr>
          <a:xfrm>
            <a:off x="2593285" y="3172335"/>
            <a:ext cx="1367347" cy="90189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Table de faits </a:t>
            </a:r>
          </a:p>
          <a:p>
            <a:pPr algn="ctr"/>
            <a:r>
              <a:rPr lang="fr-FR"/>
              <a:t>Ventes </a:t>
            </a:r>
          </a:p>
        </p:txBody>
      </p:sp>
      <p:sp>
        <p:nvSpPr>
          <p:cNvPr id="34" name="Rectangle : coins arrondis 33">
            <a:extLst>
              <a:ext uri="{FF2B5EF4-FFF2-40B4-BE49-F238E27FC236}">
                <a16:creationId xmlns:a16="http://schemas.microsoft.com/office/drawing/2014/main" id="{5B751043-8CFB-697C-7051-62A35BBC802C}"/>
              </a:ext>
            </a:extLst>
          </p:cNvPr>
          <p:cNvSpPr/>
          <p:nvPr/>
        </p:nvSpPr>
        <p:spPr>
          <a:xfrm>
            <a:off x="950698" y="2134876"/>
            <a:ext cx="1276739" cy="614373"/>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Dim 1  TEMPS</a:t>
            </a:r>
          </a:p>
        </p:txBody>
      </p:sp>
      <p:sp>
        <p:nvSpPr>
          <p:cNvPr id="35" name="Rectangle : coins arrondis 34">
            <a:extLst>
              <a:ext uri="{FF2B5EF4-FFF2-40B4-BE49-F238E27FC236}">
                <a16:creationId xmlns:a16="http://schemas.microsoft.com/office/drawing/2014/main" id="{3F589F22-2572-8B16-9AB5-5460E0CCFB55}"/>
              </a:ext>
            </a:extLst>
          </p:cNvPr>
          <p:cNvSpPr/>
          <p:nvPr/>
        </p:nvSpPr>
        <p:spPr>
          <a:xfrm>
            <a:off x="2409571" y="5077509"/>
            <a:ext cx="1734774" cy="580879"/>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Dim 3</a:t>
            </a:r>
          </a:p>
          <a:p>
            <a:pPr algn="ctr"/>
            <a:r>
              <a:rPr lang="fr-FR"/>
              <a:t>CLIENT</a:t>
            </a:r>
          </a:p>
        </p:txBody>
      </p:sp>
      <p:sp>
        <p:nvSpPr>
          <p:cNvPr id="36" name="Rectangle : coins arrondis 35">
            <a:extLst>
              <a:ext uri="{FF2B5EF4-FFF2-40B4-BE49-F238E27FC236}">
                <a16:creationId xmlns:a16="http://schemas.microsoft.com/office/drawing/2014/main" id="{07BAA1EF-D826-A31C-2368-708A99B76240}"/>
              </a:ext>
            </a:extLst>
          </p:cNvPr>
          <p:cNvSpPr/>
          <p:nvPr/>
        </p:nvSpPr>
        <p:spPr>
          <a:xfrm>
            <a:off x="4521676" y="2134876"/>
            <a:ext cx="1087200" cy="57303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Dim 2</a:t>
            </a:r>
          </a:p>
          <a:p>
            <a:pPr algn="ctr"/>
            <a:r>
              <a:rPr lang="fr-FR"/>
              <a:t>LOGICIEL</a:t>
            </a:r>
          </a:p>
        </p:txBody>
      </p:sp>
      <p:cxnSp>
        <p:nvCxnSpPr>
          <p:cNvPr id="37" name="Connecteur droit avec flèche 36">
            <a:extLst>
              <a:ext uri="{FF2B5EF4-FFF2-40B4-BE49-F238E27FC236}">
                <a16:creationId xmlns:a16="http://schemas.microsoft.com/office/drawing/2014/main" id="{403D515D-DAB6-8081-A402-A783C5173375}"/>
              </a:ext>
            </a:extLst>
          </p:cNvPr>
          <p:cNvCxnSpPr>
            <a:cxnSpLocks/>
          </p:cNvCxnSpPr>
          <p:nvPr/>
        </p:nvCxnSpPr>
        <p:spPr>
          <a:xfrm flipV="1">
            <a:off x="3960632" y="2681808"/>
            <a:ext cx="678330" cy="490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a:extLst>
              <a:ext uri="{FF2B5EF4-FFF2-40B4-BE49-F238E27FC236}">
                <a16:creationId xmlns:a16="http://schemas.microsoft.com/office/drawing/2014/main" id="{CC331EAE-2FDE-E4ED-B916-DA64FE694605}"/>
              </a:ext>
            </a:extLst>
          </p:cNvPr>
          <p:cNvCxnSpPr>
            <a:cxnSpLocks/>
          </p:cNvCxnSpPr>
          <p:nvPr/>
        </p:nvCxnSpPr>
        <p:spPr>
          <a:xfrm flipH="1" flipV="1">
            <a:off x="1808949" y="2749249"/>
            <a:ext cx="825256" cy="423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a:extLst>
              <a:ext uri="{FF2B5EF4-FFF2-40B4-BE49-F238E27FC236}">
                <a16:creationId xmlns:a16="http://schemas.microsoft.com/office/drawing/2014/main" id="{993437EA-BC6D-486C-255B-279CDE439B69}"/>
              </a:ext>
            </a:extLst>
          </p:cNvPr>
          <p:cNvCxnSpPr>
            <a:cxnSpLocks/>
            <a:stCxn id="33" idx="2"/>
            <a:endCxn id="35" idx="0"/>
          </p:cNvCxnSpPr>
          <p:nvPr/>
        </p:nvCxnSpPr>
        <p:spPr>
          <a:xfrm flipH="1">
            <a:off x="3276958" y="4074230"/>
            <a:ext cx="1" cy="1003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173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ZoneTexte 39">
            <a:extLst>
              <a:ext uri="{FF2B5EF4-FFF2-40B4-BE49-F238E27FC236}">
                <a16:creationId xmlns:a16="http://schemas.microsoft.com/office/drawing/2014/main" id="{0028DF58-7697-5455-2132-1D01DE593CAA}"/>
              </a:ext>
            </a:extLst>
          </p:cNvPr>
          <p:cNvSpPr txBox="1"/>
          <p:nvPr/>
        </p:nvSpPr>
        <p:spPr>
          <a:xfrm>
            <a:off x="-141041" y="809048"/>
            <a:ext cx="6105524" cy="523220"/>
          </a:xfrm>
          <a:prstGeom prst="rect">
            <a:avLst/>
          </a:prstGeom>
          <a:noFill/>
        </p:spPr>
        <p:txBody>
          <a:bodyPr wrap="square" lIns="91440" tIns="45720" rIns="91440" bIns="45720" anchor="t">
            <a:spAutoFit/>
          </a:bodyPr>
          <a:lstStyle/>
          <a:p>
            <a:pPr algn="ctr"/>
            <a:r>
              <a:rPr lang="fr-FR" sz="2800" b="1" dirty="0">
                <a:solidFill>
                  <a:schemeClr val="bg2">
                    <a:lumMod val="50000"/>
                  </a:schemeClr>
                </a:solidFill>
                <a:latin typeface="Arial"/>
                <a:cs typeface="Arial"/>
              </a:rPr>
              <a:t>Tables de fait : ventes et achats</a:t>
            </a:r>
          </a:p>
        </p:txBody>
      </p:sp>
      <p:sp>
        <p:nvSpPr>
          <p:cNvPr id="41" name="Rectangle 40">
            <a:extLst>
              <a:ext uri="{FF2B5EF4-FFF2-40B4-BE49-F238E27FC236}">
                <a16:creationId xmlns:a16="http://schemas.microsoft.com/office/drawing/2014/main" id="{96994C18-A893-D97F-DFFD-8F2EA002024C}"/>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41">
            <a:extLst>
              <a:ext uri="{FF2B5EF4-FFF2-40B4-BE49-F238E27FC236}">
                <a16:creationId xmlns:a16="http://schemas.microsoft.com/office/drawing/2014/main" id="{AF1666A0-E3DC-813D-9235-E04A8778CA08}"/>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43" name="Rectangle à coins arrondis 13">
            <a:extLst>
              <a:ext uri="{FF2B5EF4-FFF2-40B4-BE49-F238E27FC236}">
                <a16:creationId xmlns:a16="http://schemas.microsoft.com/office/drawing/2014/main" id="{13091F56-BF4A-A53E-F814-8BEFC9EF57B1}"/>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Contexte général</a:t>
            </a:r>
          </a:p>
        </p:txBody>
      </p:sp>
      <p:sp>
        <p:nvSpPr>
          <p:cNvPr id="44" name="Rectangle à coins arrondis 14">
            <a:extLst>
              <a:ext uri="{FF2B5EF4-FFF2-40B4-BE49-F238E27FC236}">
                <a16:creationId xmlns:a16="http://schemas.microsoft.com/office/drawing/2014/main" id="{CE2A8D22-855C-257B-85D5-E09C1761B524}"/>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Gestion de projet</a:t>
            </a:r>
          </a:p>
        </p:txBody>
      </p:sp>
      <p:sp>
        <p:nvSpPr>
          <p:cNvPr id="45" name="Rectangle à coins arrondis 15">
            <a:extLst>
              <a:ext uri="{FF2B5EF4-FFF2-40B4-BE49-F238E27FC236}">
                <a16:creationId xmlns:a16="http://schemas.microsoft.com/office/drawing/2014/main" id="{F07D9C4D-954C-0291-3BDC-97F5FFE070B4}"/>
              </a:ext>
            </a:extLst>
          </p:cNvPr>
          <p:cNvSpPr/>
          <p:nvPr/>
        </p:nvSpPr>
        <p:spPr>
          <a:xfrm>
            <a:off x="3811632" y="91894"/>
            <a:ext cx="2057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Etude préliminaire</a:t>
            </a:r>
          </a:p>
        </p:txBody>
      </p:sp>
      <p:sp>
        <p:nvSpPr>
          <p:cNvPr id="46" name="Rectangle à coins arrondis 16">
            <a:extLst>
              <a:ext uri="{FF2B5EF4-FFF2-40B4-BE49-F238E27FC236}">
                <a16:creationId xmlns:a16="http://schemas.microsoft.com/office/drawing/2014/main" id="{F7B274CA-3E7F-DFC5-2580-EA7D7FC7FE4C}"/>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Analyse et Conception</a:t>
            </a:r>
          </a:p>
        </p:txBody>
      </p:sp>
      <p:sp>
        <p:nvSpPr>
          <p:cNvPr id="47" name="Rectangle à coins arrondis 17">
            <a:extLst>
              <a:ext uri="{FF2B5EF4-FFF2-40B4-BE49-F238E27FC236}">
                <a16:creationId xmlns:a16="http://schemas.microsoft.com/office/drawing/2014/main" id="{DD276D99-795C-BC32-E5D5-16779FE19A46}"/>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48" name="Rectangle à coins arrondis 18">
            <a:extLst>
              <a:ext uri="{FF2B5EF4-FFF2-40B4-BE49-F238E27FC236}">
                <a16:creationId xmlns:a16="http://schemas.microsoft.com/office/drawing/2014/main" id="{1CEAF379-37B8-5C43-F6F8-730DCE2F95BF}"/>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sp>
        <p:nvSpPr>
          <p:cNvPr id="49" name="Rectangle 48">
            <a:extLst>
              <a:ext uri="{FF2B5EF4-FFF2-40B4-BE49-F238E27FC236}">
                <a16:creationId xmlns:a16="http://schemas.microsoft.com/office/drawing/2014/main" id="{352CABE5-337C-5984-98A4-A14439E37DDF}"/>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Rectangle 49">
            <a:extLst>
              <a:ext uri="{FF2B5EF4-FFF2-40B4-BE49-F238E27FC236}">
                <a16:creationId xmlns:a16="http://schemas.microsoft.com/office/drawing/2014/main" id="{7B0C504A-8AD7-FC91-846E-AB2966E45F8B}"/>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51" name="Rectangle à coins arrondis 13">
            <a:extLst>
              <a:ext uri="{FF2B5EF4-FFF2-40B4-BE49-F238E27FC236}">
                <a16:creationId xmlns:a16="http://schemas.microsoft.com/office/drawing/2014/main" id="{5C5A91EB-022B-8AB6-B1A7-D3A6CA075E94}"/>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Contexte général</a:t>
            </a:r>
          </a:p>
        </p:txBody>
      </p:sp>
      <p:sp>
        <p:nvSpPr>
          <p:cNvPr id="52" name="Rectangle à coins arrondis 14">
            <a:extLst>
              <a:ext uri="{FF2B5EF4-FFF2-40B4-BE49-F238E27FC236}">
                <a16:creationId xmlns:a16="http://schemas.microsoft.com/office/drawing/2014/main" id="{F72DB70D-1893-5124-C5E9-96D80E770064}"/>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Gestion de projet</a:t>
            </a:r>
          </a:p>
        </p:txBody>
      </p:sp>
      <p:sp>
        <p:nvSpPr>
          <p:cNvPr id="53" name="Rectangle à coins arrondis 16">
            <a:extLst>
              <a:ext uri="{FF2B5EF4-FFF2-40B4-BE49-F238E27FC236}">
                <a16:creationId xmlns:a16="http://schemas.microsoft.com/office/drawing/2014/main" id="{2E0B4A7D-3924-5F97-8897-A5BBBF571782}"/>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Analyse et Conception</a:t>
            </a:r>
          </a:p>
        </p:txBody>
      </p:sp>
      <p:sp>
        <p:nvSpPr>
          <p:cNvPr id="54" name="Rectangle à coins arrondis 17">
            <a:extLst>
              <a:ext uri="{FF2B5EF4-FFF2-40B4-BE49-F238E27FC236}">
                <a16:creationId xmlns:a16="http://schemas.microsoft.com/office/drawing/2014/main" id="{F24836E8-F8CA-7572-6DF2-4BF5D4D64A4E}"/>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55" name="Rectangle à coins arrondis 18">
            <a:extLst>
              <a:ext uri="{FF2B5EF4-FFF2-40B4-BE49-F238E27FC236}">
                <a16:creationId xmlns:a16="http://schemas.microsoft.com/office/drawing/2014/main" id="{2F48BF5B-45D4-9176-C132-B3A09FB58116}"/>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sp>
        <p:nvSpPr>
          <p:cNvPr id="56" name="Rectangle 55">
            <a:extLst>
              <a:ext uri="{FF2B5EF4-FFF2-40B4-BE49-F238E27FC236}">
                <a16:creationId xmlns:a16="http://schemas.microsoft.com/office/drawing/2014/main" id="{41E3CFBB-EFAB-B7C0-0A9D-1319F4B1879D}"/>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Rectangle 56">
            <a:extLst>
              <a:ext uri="{FF2B5EF4-FFF2-40B4-BE49-F238E27FC236}">
                <a16:creationId xmlns:a16="http://schemas.microsoft.com/office/drawing/2014/main" id="{357B755E-B8F3-D87F-9916-C63D0C9D423F}"/>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58" name="Rectangle à coins arrondis 13">
            <a:extLst>
              <a:ext uri="{FF2B5EF4-FFF2-40B4-BE49-F238E27FC236}">
                <a16:creationId xmlns:a16="http://schemas.microsoft.com/office/drawing/2014/main" id="{38935812-A484-4475-BE06-1DAF654E1EC4}"/>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85000"/>
                  </a:schemeClr>
                </a:solidFill>
              </a:rPr>
              <a:t>Contexte général</a:t>
            </a:r>
          </a:p>
        </p:txBody>
      </p:sp>
      <p:sp>
        <p:nvSpPr>
          <p:cNvPr id="59" name="Rectangle à coins arrondis 14">
            <a:extLst>
              <a:ext uri="{FF2B5EF4-FFF2-40B4-BE49-F238E27FC236}">
                <a16:creationId xmlns:a16="http://schemas.microsoft.com/office/drawing/2014/main" id="{5C71BCC9-916A-C852-B5EF-0320E48B2554}"/>
              </a:ext>
            </a:extLst>
          </p:cNvPr>
          <p:cNvSpPr/>
          <p:nvPr/>
        </p:nvSpPr>
        <p:spPr>
          <a:xfrm>
            <a:off x="2485456" y="38256"/>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85000"/>
                  </a:schemeClr>
                </a:solidFill>
              </a:rPr>
              <a:t>Gestion de projet</a:t>
            </a:r>
          </a:p>
        </p:txBody>
      </p:sp>
      <p:sp>
        <p:nvSpPr>
          <p:cNvPr id="60" name="Rectangle à coins arrondis 16">
            <a:extLst>
              <a:ext uri="{FF2B5EF4-FFF2-40B4-BE49-F238E27FC236}">
                <a16:creationId xmlns:a16="http://schemas.microsoft.com/office/drawing/2014/main" id="{5910F3E3-09CB-6A51-04FE-A6C7BD557FFA}"/>
              </a:ext>
            </a:extLst>
          </p:cNvPr>
          <p:cNvSpPr/>
          <p:nvPr/>
        </p:nvSpPr>
        <p:spPr>
          <a:xfrm>
            <a:off x="4966183" y="3620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Analyse et Conception</a:t>
            </a:r>
          </a:p>
        </p:txBody>
      </p:sp>
      <p:sp>
        <p:nvSpPr>
          <p:cNvPr id="61" name="Rectangle à coins arrondis 17">
            <a:extLst>
              <a:ext uri="{FF2B5EF4-FFF2-40B4-BE49-F238E27FC236}">
                <a16:creationId xmlns:a16="http://schemas.microsoft.com/office/drawing/2014/main" id="{ECC59138-E363-4280-C054-384A27630F72}"/>
              </a:ext>
            </a:extLst>
          </p:cNvPr>
          <p:cNvSpPr/>
          <p:nvPr/>
        </p:nvSpPr>
        <p:spPr>
          <a:xfrm>
            <a:off x="7158223" y="28246"/>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62" name="Rectangle à coins arrondis 18">
            <a:extLst>
              <a:ext uri="{FF2B5EF4-FFF2-40B4-BE49-F238E27FC236}">
                <a16:creationId xmlns:a16="http://schemas.microsoft.com/office/drawing/2014/main" id="{315DCB3A-1AE6-191E-9D49-89A591BCA18D}"/>
              </a:ext>
            </a:extLst>
          </p:cNvPr>
          <p:cNvSpPr/>
          <p:nvPr/>
        </p:nvSpPr>
        <p:spPr>
          <a:xfrm>
            <a:off x="9462326" y="36822"/>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pic>
        <p:nvPicPr>
          <p:cNvPr id="26" name="Image 25">
            <a:extLst>
              <a:ext uri="{FF2B5EF4-FFF2-40B4-BE49-F238E27FC236}">
                <a16:creationId xmlns:a16="http://schemas.microsoft.com/office/drawing/2014/main" id="{1F4D454B-BCA7-1862-5614-15410FBA8C5E}"/>
              </a:ext>
            </a:extLst>
          </p:cNvPr>
          <p:cNvPicPr>
            <a:picLocks noChangeAspect="1"/>
          </p:cNvPicPr>
          <p:nvPr/>
        </p:nvPicPr>
        <p:blipFill rotWithShape="1">
          <a:blip r:embed="rId3">
            <a:extLst>
              <a:ext uri="{28A0092B-C50C-407E-A947-70E740481C1C}">
                <a14:useLocalDpi xmlns:a14="http://schemas.microsoft.com/office/drawing/2010/main" val="0"/>
              </a:ext>
            </a:extLst>
          </a:blip>
          <a:srcRect l="13360" t="10524" r="15860" b="7853"/>
          <a:stretch/>
        </p:blipFill>
        <p:spPr>
          <a:xfrm>
            <a:off x="1781174" y="1395272"/>
            <a:ext cx="8629651" cy="5303524"/>
          </a:xfrm>
          <a:prstGeom prst="rect">
            <a:avLst/>
          </a:prstGeom>
        </p:spPr>
      </p:pic>
    </p:spTree>
    <p:extLst>
      <p:ext uri="{BB962C8B-B14F-4D97-AF65-F5344CB8AC3E}">
        <p14:creationId xmlns:p14="http://schemas.microsoft.com/office/powerpoint/2010/main" val="2025464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EAA7580-D228-01DD-CAA2-CF33D86D9E44}"/>
              </a:ext>
            </a:extLst>
          </p:cNvPr>
          <p:cNvSpPr txBox="1"/>
          <p:nvPr/>
        </p:nvSpPr>
        <p:spPr>
          <a:xfrm>
            <a:off x="574764" y="907860"/>
            <a:ext cx="5294268" cy="523220"/>
          </a:xfrm>
          <a:prstGeom prst="rect">
            <a:avLst/>
          </a:prstGeom>
          <a:noFill/>
        </p:spPr>
        <p:txBody>
          <a:bodyPr wrap="square" rtlCol="0">
            <a:spAutoFit/>
          </a:bodyPr>
          <a:lstStyle/>
          <a:p>
            <a:r>
              <a:rPr lang="fr-FR" sz="2800" b="1" dirty="0">
                <a:solidFill>
                  <a:schemeClr val="bg2">
                    <a:lumMod val="50000"/>
                  </a:schemeClr>
                </a:solidFill>
                <a:latin typeface="Arial"/>
                <a:cs typeface="Arial" pitchFamily="34" charset="0"/>
              </a:rPr>
              <a:t>Architecture technique</a:t>
            </a:r>
          </a:p>
        </p:txBody>
      </p:sp>
      <p:pic>
        <p:nvPicPr>
          <p:cNvPr id="3" name="Image 3">
            <a:extLst>
              <a:ext uri="{FF2B5EF4-FFF2-40B4-BE49-F238E27FC236}">
                <a16:creationId xmlns:a16="http://schemas.microsoft.com/office/drawing/2014/main" id="{7EFA2072-F2D8-4EA6-A819-B61A31ADE2D6}"/>
              </a:ext>
            </a:extLst>
          </p:cNvPr>
          <p:cNvPicPr>
            <a:picLocks noChangeAspect="1"/>
          </p:cNvPicPr>
          <p:nvPr/>
        </p:nvPicPr>
        <p:blipFill>
          <a:blip r:embed="rId2"/>
          <a:stretch>
            <a:fillRect/>
          </a:stretch>
        </p:blipFill>
        <p:spPr>
          <a:xfrm>
            <a:off x="1077687" y="1850570"/>
            <a:ext cx="9873342" cy="4245428"/>
          </a:xfrm>
          <a:prstGeom prst="rect">
            <a:avLst/>
          </a:prstGeom>
        </p:spPr>
      </p:pic>
      <p:sp>
        <p:nvSpPr>
          <p:cNvPr id="4" name="Rectangle 3">
            <a:extLst>
              <a:ext uri="{FF2B5EF4-FFF2-40B4-BE49-F238E27FC236}">
                <a16:creationId xmlns:a16="http://schemas.microsoft.com/office/drawing/2014/main" id="{BB9C5965-059F-A5C5-2879-F7C5798F4E1F}"/>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5" name="Rectangle 4">
            <a:extLst>
              <a:ext uri="{FF2B5EF4-FFF2-40B4-BE49-F238E27FC236}">
                <a16:creationId xmlns:a16="http://schemas.microsoft.com/office/drawing/2014/main" id="{77ADA336-722C-5560-D698-25A741972848}"/>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6" name="Rectangle à coins arrondis 13">
            <a:extLst>
              <a:ext uri="{FF2B5EF4-FFF2-40B4-BE49-F238E27FC236}">
                <a16:creationId xmlns:a16="http://schemas.microsoft.com/office/drawing/2014/main" id="{5099BC6A-A83F-7FF9-7B45-8A64E3B08264}"/>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Contexte général</a:t>
            </a:r>
          </a:p>
        </p:txBody>
      </p:sp>
      <p:sp>
        <p:nvSpPr>
          <p:cNvPr id="7" name="Rectangle à coins arrondis 14">
            <a:extLst>
              <a:ext uri="{FF2B5EF4-FFF2-40B4-BE49-F238E27FC236}">
                <a16:creationId xmlns:a16="http://schemas.microsoft.com/office/drawing/2014/main" id="{231E49E6-31A7-6400-8B78-11357D68A188}"/>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Gestion de projet</a:t>
            </a:r>
          </a:p>
        </p:txBody>
      </p:sp>
      <p:sp>
        <p:nvSpPr>
          <p:cNvPr id="8" name="Rectangle à coins arrondis 15">
            <a:extLst>
              <a:ext uri="{FF2B5EF4-FFF2-40B4-BE49-F238E27FC236}">
                <a16:creationId xmlns:a16="http://schemas.microsoft.com/office/drawing/2014/main" id="{E46C8D9D-2CD2-9F1F-60C2-F42EF743BA0D}"/>
              </a:ext>
            </a:extLst>
          </p:cNvPr>
          <p:cNvSpPr/>
          <p:nvPr/>
        </p:nvSpPr>
        <p:spPr>
          <a:xfrm>
            <a:off x="3811632" y="91894"/>
            <a:ext cx="2057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Etude préliminaire</a:t>
            </a:r>
          </a:p>
        </p:txBody>
      </p:sp>
      <p:sp>
        <p:nvSpPr>
          <p:cNvPr id="9" name="Rectangle à coins arrondis 16">
            <a:extLst>
              <a:ext uri="{FF2B5EF4-FFF2-40B4-BE49-F238E27FC236}">
                <a16:creationId xmlns:a16="http://schemas.microsoft.com/office/drawing/2014/main" id="{D0F18168-1A15-CBD1-E6B8-7225C7B442A3}"/>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Analyse et Conception</a:t>
            </a:r>
          </a:p>
        </p:txBody>
      </p:sp>
      <p:sp>
        <p:nvSpPr>
          <p:cNvPr id="10" name="Rectangle à coins arrondis 17">
            <a:extLst>
              <a:ext uri="{FF2B5EF4-FFF2-40B4-BE49-F238E27FC236}">
                <a16:creationId xmlns:a16="http://schemas.microsoft.com/office/drawing/2014/main" id="{FBF9EA7B-D7A8-355E-091D-58DAE5010DF7}"/>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Réalisation</a:t>
            </a:r>
          </a:p>
        </p:txBody>
      </p:sp>
      <p:sp>
        <p:nvSpPr>
          <p:cNvPr id="11" name="Rectangle à coins arrondis 18">
            <a:extLst>
              <a:ext uri="{FF2B5EF4-FFF2-40B4-BE49-F238E27FC236}">
                <a16:creationId xmlns:a16="http://schemas.microsoft.com/office/drawing/2014/main" id="{126472D4-FDC9-CE26-0203-A61F617BE720}"/>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sp>
        <p:nvSpPr>
          <p:cNvPr id="12" name="Rectangle 11">
            <a:extLst>
              <a:ext uri="{FF2B5EF4-FFF2-40B4-BE49-F238E27FC236}">
                <a16:creationId xmlns:a16="http://schemas.microsoft.com/office/drawing/2014/main" id="{91C4FE3A-A75D-14EE-9719-C6639B9A0CFF}"/>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3" name="Rectangle 12">
            <a:extLst>
              <a:ext uri="{FF2B5EF4-FFF2-40B4-BE49-F238E27FC236}">
                <a16:creationId xmlns:a16="http://schemas.microsoft.com/office/drawing/2014/main" id="{4590C61C-1DBD-1B1A-8C6D-0632DEB7B837}"/>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14" name="Rectangle à coins arrondis 13">
            <a:extLst>
              <a:ext uri="{FF2B5EF4-FFF2-40B4-BE49-F238E27FC236}">
                <a16:creationId xmlns:a16="http://schemas.microsoft.com/office/drawing/2014/main" id="{39F6B5F1-C156-8F8D-A985-E9A36852753C}"/>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Contexte général</a:t>
            </a:r>
          </a:p>
        </p:txBody>
      </p:sp>
      <p:sp>
        <p:nvSpPr>
          <p:cNvPr id="15" name="Rectangle à coins arrondis 14">
            <a:extLst>
              <a:ext uri="{FF2B5EF4-FFF2-40B4-BE49-F238E27FC236}">
                <a16:creationId xmlns:a16="http://schemas.microsoft.com/office/drawing/2014/main" id="{3B8D6558-702F-900D-5D3A-6E6A7467F9CA}"/>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Gestion de projet</a:t>
            </a:r>
          </a:p>
        </p:txBody>
      </p:sp>
      <p:sp>
        <p:nvSpPr>
          <p:cNvPr id="16" name="Rectangle à coins arrondis 16">
            <a:extLst>
              <a:ext uri="{FF2B5EF4-FFF2-40B4-BE49-F238E27FC236}">
                <a16:creationId xmlns:a16="http://schemas.microsoft.com/office/drawing/2014/main" id="{379730F5-0C2D-0DCE-ECE1-5308C58EAAF8}"/>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Analyse et Conception</a:t>
            </a:r>
          </a:p>
        </p:txBody>
      </p:sp>
      <p:sp>
        <p:nvSpPr>
          <p:cNvPr id="17" name="Rectangle à coins arrondis 17">
            <a:extLst>
              <a:ext uri="{FF2B5EF4-FFF2-40B4-BE49-F238E27FC236}">
                <a16:creationId xmlns:a16="http://schemas.microsoft.com/office/drawing/2014/main" id="{A689872C-5F99-E427-6775-9F7471F3C5EC}"/>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Réalisation</a:t>
            </a:r>
          </a:p>
        </p:txBody>
      </p:sp>
      <p:sp>
        <p:nvSpPr>
          <p:cNvPr id="18" name="Rectangle à coins arrondis 18">
            <a:extLst>
              <a:ext uri="{FF2B5EF4-FFF2-40B4-BE49-F238E27FC236}">
                <a16:creationId xmlns:a16="http://schemas.microsoft.com/office/drawing/2014/main" id="{177893F7-8DB4-1786-C7EB-7721B80DDFD9}"/>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sp>
        <p:nvSpPr>
          <p:cNvPr id="19" name="Rectangle 18">
            <a:extLst>
              <a:ext uri="{FF2B5EF4-FFF2-40B4-BE49-F238E27FC236}">
                <a16:creationId xmlns:a16="http://schemas.microsoft.com/office/drawing/2014/main" id="{4C336D5D-DCC8-1DB5-0FE5-1CF7A3A7E95B}"/>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20" name="Rectangle 19">
            <a:extLst>
              <a:ext uri="{FF2B5EF4-FFF2-40B4-BE49-F238E27FC236}">
                <a16:creationId xmlns:a16="http://schemas.microsoft.com/office/drawing/2014/main" id="{C65DE6D7-09D6-E5DA-F35A-26668F1079BE}"/>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21" name="Rectangle à coins arrondis 13">
            <a:extLst>
              <a:ext uri="{FF2B5EF4-FFF2-40B4-BE49-F238E27FC236}">
                <a16:creationId xmlns:a16="http://schemas.microsoft.com/office/drawing/2014/main" id="{6E363797-4CAC-EB1C-36B0-2E0DAFC8B994}"/>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Contexte général</a:t>
            </a:r>
          </a:p>
        </p:txBody>
      </p:sp>
      <p:sp>
        <p:nvSpPr>
          <p:cNvPr id="22" name="Rectangle à coins arrondis 14">
            <a:extLst>
              <a:ext uri="{FF2B5EF4-FFF2-40B4-BE49-F238E27FC236}">
                <a16:creationId xmlns:a16="http://schemas.microsoft.com/office/drawing/2014/main" id="{F24C80F2-9B0E-133B-9A9A-088FBE0AC7D6}"/>
              </a:ext>
            </a:extLst>
          </p:cNvPr>
          <p:cNvSpPr/>
          <p:nvPr/>
        </p:nvSpPr>
        <p:spPr>
          <a:xfrm>
            <a:off x="2485456" y="38256"/>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Gestion de projet</a:t>
            </a:r>
          </a:p>
        </p:txBody>
      </p:sp>
      <p:sp>
        <p:nvSpPr>
          <p:cNvPr id="23" name="Rectangle à coins arrondis 16">
            <a:extLst>
              <a:ext uri="{FF2B5EF4-FFF2-40B4-BE49-F238E27FC236}">
                <a16:creationId xmlns:a16="http://schemas.microsoft.com/office/drawing/2014/main" id="{1E9D2586-65E2-EB5F-F6E9-6C7BA17948AD}"/>
              </a:ext>
            </a:extLst>
          </p:cNvPr>
          <p:cNvSpPr/>
          <p:nvPr/>
        </p:nvSpPr>
        <p:spPr>
          <a:xfrm>
            <a:off x="4966183" y="3620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Analyse et Conception</a:t>
            </a:r>
          </a:p>
        </p:txBody>
      </p:sp>
      <p:sp>
        <p:nvSpPr>
          <p:cNvPr id="24" name="Rectangle à coins arrondis 17">
            <a:extLst>
              <a:ext uri="{FF2B5EF4-FFF2-40B4-BE49-F238E27FC236}">
                <a16:creationId xmlns:a16="http://schemas.microsoft.com/office/drawing/2014/main" id="{234580EE-EFC3-0EBA-0B23-1F332713251C}"/>
              </a:ext>
            </a:extLst>
          </p:cNvPr>
          <p:cNvSpPr/>
          <p:nvPr/>
        </p:nvSpPr>
        <p:spPr>
          <a:xfrm>
            <a:off x="7158223" y="28246"/>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Réalisation</a:t>
            </a:r>
          </a:p>
        </p:txBody>
      </p:sp>
      <p:sp>
        <p:nvSpPr>
          <p:cNvPr id="25" name="Rectangle à coins arrondis 18">
            <a:extLst>
              <a:ext uri="{FF2B5EF4-FFF2-40B4-BE49-F238E27FC236}">
                <a16:creationId xmlns:a16="http://schemas.microsoft.com/office/drawing/2014/main" id="{BF186EAF-F940-E4DB-12AF-829D836A8FBE}"/>
              </a:ext>
            </a:extLst>
          </p:cNvPr>
          <p:cNvSpPr/>
          <p:nvPr/>
        </p:nvSpPr>
        <p:spPr>
          <a:xfrm>
            <a:off x="9462326" y="36822"/>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spTree>
    <p:extLst>
      <p:ext uri="{BB962C8B-B14F-4D97-AF65-F5344CB8AC3E}">
        <p14:creationId xmlns:p14="http://schemas.microsoft.com/office/powerpoint/2010/main" val="411647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ZoneTexte 39">
            <a:extLst>
              <a:ext uri="{FF2B5EF4-FFF2-40B4-BE49-F238E27FC236}">
                <a16:creationId xmlns:a16="http://schemas.microsoft.com/office/drawing/2014/main" id="{0028DF58-7697-5455-2132-1D01DE593CAA}"/>
              </a:ext>
            </a:extLst>
          </p:cNvPr>
          <p:cNvSpPr txBox="1"/>
          <p:nvPr/>
        </p:nvSpPr>
        <p:spPr>
          <a:xfrm>
            <a:off x="264947" y="967298"/>
            <a:ext cx="6105524" cy="523220"/>
          </a:xfrm>
          <a:prstGeom prst="rect">
            <a:avLst/>
          </a:prstGeom>
          <a:noFill/>
        </p:spPr>
        <p:txBody>
          <a:bodyPr wrap="square">
            <a:spAutoFit/>
          </a:bodyPr>
          <a:lstStyle/>
          <a:p>
            <a:pPr algn="ctr"/>
            <a:r>
              <a:rPr lang="fr-FR" sz="2800" b="1" dirty="0">
                <a:solidFill>
                  <a:schemeClr val="bg2">
                    <a:lumMod val="50000"/>
                  </a:schemeClr>
                </a:solidFill>
                <a:latin typeface="Arial"/>
                <a:cs typeface="Arial" pitchFamily="34" charset="0"/>
              </a:rPr>
              <a:t>TECHNOLOGIES ET TECHNIQUES</a:t>
            </a:r>
          </a:p>
        </p:txBody>
      </p:sp>
      <p:sp>
        <p:nvSpPr>
          <p:cNvPr id="41" name="Rectangle 40">
            <a:extLst>
              <a:ext uri="{FF2B5EF4-FFF2-40B4-BE49-F238E27FC236}">
                <a16:creationId xmlns:a16="http://schemas.microsoft.com/office/drawing/2014/main" id="{96994C18-A893-D97F-DFFD-8F2EA002024C}"/>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41">
            <a:extLst>
              <a:ext uri="{FF2B5EF4-FFF2-40B4-BE49-F238E27FC236}">
                <a16:creationId xmlns:a16="http://schemas.microsoft.com/office/drawing/2014/main" id="{AF1666A0-E3DC-813D-9235-E04A8778CA08}"/>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43" name="Rectangle à coins arrondis 13">
            <a:extLst>
              <a:ext uri="{FF2B5EF4-FFF2-40B4-BE49-F238E27FC236}">
                <a16:creationId xmlns:a16="http://schemas.microsoft.com/office/drawing/2014/main" id="{13091F56-BF4A-A53E-F814-8BEFC9EF57B1}"/>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Contexte général</a:t>
            </a:r>
          </a:p>
        </p:txBody>
      </p:sp>
      <p:sp>
        <p:nvSpPr>
          <p:cNvPr id="44" name="Rectangle à coins arrondis 14">
            <a:extLst>
              <a:ext uri="{FF2B5EF4-FFF2-40B4-BE49-F238E27FC236}">
                <a16:creationId xmlns:a16="http://schemas.microsoft.com/office/drawing/2014/main" id="{CE2A8D22-855C-257B-85D5-E09C1761B524}"/>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Gestion de projet</a:t>
            </a:r>
          </a:p>
        </p:txBody>
      </p:sp>
      <p:sp>
        <p:nvSpPr>
          <p:cNvPr id="45" name="Rectangle à coins arrondis 15">
            <a:extLst>
              <a:ext uri="{FF2B5EF4-FFF2-40B4-BE49-F238E27FC236}">
                <a16:creationId xmlns:a16="http://schemas.microsoft.com/office/drawing/2014/main" id="{F07D9C4D-954C-0291-3BDC-97F5FFE070B4}"/>
              </a:ext>
            </a:extLst>
          </p:cNvPr>
          <p:cNvSpPr/>
          <p:nvPr/>
        </p:nvSpPr>
        <p:spPr>
          <a:xfrm>
            <a:off x="3811632" y="91894"/>
            <a:ext cx="2057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Etude préliminaire</a:t>
            </a:r>
          </a:p>
        </p:txBody>
      </p:sp>
      <p:sp>
        <p:nvSpPr>
          <p:cNvPr id="46" name="Rectangle à coins arrondis 16">
            <a:extLst>
              <a:ext uri="{FF2B5EF4-FFF2-40B4-BE49-F238E27FC236}">
                <a16:creationId xmlns:a16="http://schemas.microsoft.com/office/drawing/2014/main" id="{F7B274CA-3E7F-DFC5-2580-EA7D7FC7FE4C}"/>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Analyse et Conception</a:t>
            </a:r>
          </a:p>
        </p:txBody>
      </p:sp>
      <p:sp>
        <p:nvSpPr>
          <p:cNvPr id="47" name="Rectangle à coins arrondis 17">
            <a:extLst>
              <a:ext uri="{FF2B5EF4-FFF2-40B4-BE49-F238E27FC236}">
                <a16:creationId xmlns:a16="http://schemas.microsoft.com/office/drawing/2014/main" id="{DD276D99-795C-BC32-E5D5-16779FE19A46}"/>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48" name="Rectangle à coins arrondis 18">
            <a:extLst>
              <a:ext uri="{FF2B5EF4-FFF2-40B4-BE49-F238E27FC236}">
                <a16:creationId xmlns:a16="http://schemas.microsoft.com/office/drawing/2014/main" id="{1CEAF379-37B8-5C43-F6F8-730DCE2F95BF}"/>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sp>
        <p:nvSpPr>
          <p:cNvPr id="49" name="Rectangle 48">
            <a:extLst>
              <a:ext uri="{FF2B5EF4-FFF2-40B4-BE49-F238E27FC236}">
                <a16:creationId xmlns:a16="http://schemas.microsoft.com/office/drawing/2014/main" id="{352CABE5-337C-5984-98A4-A14439E37DDF}"/>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Rectangle 49">
            <a:extLst>
              <a:ext uri="{FF2B5EF4-FFF2-40B4-BE49-F238E27FC236}">
                <a16:creationId xmlns:a16="http://schemas.microsoft.com/office/drawing/2014/main" id="{7B0C504A-8AD7-FC91-846E-AB2966E45F8B}"/>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51" name="Rectangle à coins arrondis 13">
            <a:extLst>
              <a:ext uri="{FF2B5EF4-FFF2-40B4-BE49-F238E27FC236}">
                <a16:creationId xmlns:a16="http://schemas.microsoft.com/office/drawing/2014/main" id="{5C5A91EB-022B-8AB6-B1A7-D3A6CA075E94}"/>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Contexte général</a:t>
            </a:r>
          </a:p>
        </p:txBody>
      </p:sp>
      <p:sp>
        <p:nvSpPr>
          <p:cNvPr id="52" name="Rectangle à coins arrondis 14">
            <a:extLst>
              <a:ext uri="{FF2B5EF4-FFF2-40B4-BE49-F238E27FC236}">
                <a16:creationId xmlns:a16="http://schemas.microsoft.com/office/drawing/2014/main" id="{F72DB70D-1893-5124-C5E9-96D80E770064}"/>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Gestion de projet</a:t>
            </a:r>
          </a:p>
        </p:txBody>
      </p:sp>
      <p:sp>
        <p:nvSpPr>
          <p:cNvPr id="53" name="Rectangle à coins arrondis 16">
            <a:extLst>
              <a:ext uri="{FF2B5EF4-FFF2-40B4-BE49-F238E27FC236}">
                <a16:creationId xmlns:a16="http://schemas.microsoft.com/office/drawing/2014/main" id="{2E0B4A7D-3924-5F97-8897-A5BBBF571782}"/>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Analyse et Conception</a:t>
            </a:r>
          </a:p>
        </p:txBody>
      </p:sp>
      <p:sp>
        <p:nvSpPr>
          <p:cNvPr id="54" name="Rectangle à coins arrondis 17">
            <a:extLst>
              <a:ext uri="{FF2B5EF4-FFF2-40B4-BE49-F238E27FC236}">
                <a16:creationId xmlns:a16="http://schemas.microsoft.com/office/drawing/2014/main" id="{F24836E8-F8CA-7572-6DF2-4BF5D4D64A4E}"/>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55" name="Rectangle à coins arrondis 18">
            <a:extLst>
              <a:ext uri="{FF2B5EF4-FFF2-40B4-BE49-F238E27FC236}">
                <a16:creationId xmlns:a16="http://schemas.microsoft.com/office/drawing/2014/main" id="{2F48BF5B-45D4-9176-C132-B3A09FB58116}"/>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sp>
        <p:nvSpPr>
          <p:cNvPr id="56" name="Rectangle 55">
            <a:extLst>
              <a:ext uri="{FF2B5EF4-FFF2-40B4-BE49-F238E27FC236}">
                <a16:creationId xmlns:a16="http://schemas.microsoft.com/office/drawing/2014/main" id="{41E3CFBB-EFAB-B7C0-0A9D-1319F4B1879D}"/>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Rectangle 56">
            <a:extLst>
              <a:ext uri="{FF2B5EF4-FFF2-40B4-BE49-F238E27FC236}">
                <a16:creationId xmlns:a16="http://schemas.microsoft.com/office/drawing/2014/main" id="{357B755E-B8F3-D87F-9916-C63D0C9D423F}"/>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58" name="Rectangle à coins arrondis 13">
            <a:extLst>
              <a:ext uri="{FF2B5EF4-FFF2-40B4-BE49-F238E27FC236}">
                <a16:creationId xmlns:a16="http://schemas.microsoft.com/office/drawing/2014/main" id="{38935812-A484-4475-BE06-1DAF654E1EC4}"/>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85000"/>
                  </a:schemeClr>
                </a:solidFill>
              </a:rPr>
              <a:t>Contexte général</a:t>
            </a:r>
          </a:p>
        </p:txBody>
      </p:sp>
      <p:sp>
        <p:nvSpPr>
          <p:cNvPr id="59" name="Rectangle à coins arrondis 14">
            <a:extLst>
              <a:ext uri="{FF2B5EF4-FFF2-40B4-BE49-F238E27FC236}">
                <a16:creationId xmlns:a16="http://schemas.microsoft.com/office/drawing/2014/main" id="{5C71BCC9-916A-C852-B5EF-0320E48B2554}"/>
              </a:ext>
            </a:extLst>
          </p:cNvPr>
          <p:cNvSpPr/>
          <p:nvPr/>
        </p:nvSpPr>
        <p:spPr>
          <a:xfrm>
            <a:off x="2485456" y="38256"/>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85000"/>
                  </a:schemeClr>
                </a:solidFill>
              </a:rPr>
              <a:t>Gestion de projet</a:t>
            </a:r>
          </a:p>
        </p:txBody>
      </p:sp>
      <p:sp>
        <p:nvSpPr>
          <p:cNvPr id="60" name="Rectangle à coins arrondis 16">
            <a:extLst>
              <a:ext uri="{FF2B5EF4-FFF2-40B4-BE49-F238E27FC236}">
                <a16:creationId xmlns:a16="http://schemas.microsoft.com/office/drawing/2014/main" id="{5910F3E3-09CB-6A51-04FE-A6C7BD557FFA}"/>
              </a:ext>
            </a:extLst>
          </p:cNvPr>
          <p:cNvSpPr/>
          <p:nvPr/>
        </p:nvSpPr>
        <p:spPr>
          <a:xfrm>
            <a:off x="4966183" y="3620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a:solidFill>
                  <a:schemeClr val="bg1">
                    <a:lumMod val="85000"/>
                  </a:schemeClr>
                </a:solidFill>
              </a:rPr>
              <a:t>Analyse et Conception</a:t>
            </a:r>
          </a:p>
        </p:txBody>
      </p:sp>
      <p:sp>
        <p:nvSpPr>
          <p:cNvPr id="61" name="Rectangle à coins arrondis 17">
            <a:extLst>
              <a:ext uri="{FF2B5EF4-FFF2-40B4-BE49-F238E27FC236}">
                <a16:creationId xmlns:a16="http://schemas.microsoft.com/office/drawing/2014/main" id="{ECC59138-E363-4280-C054-384A27630F72}"/>
              </a:ext>
            </a:extLst>
          </p:cNvPr>
          <p:cNvSpPr/>
          <p:nvPr/>
        </p:nvSpPr>
        <p:spPr>
          <a:xfrm>
            <a:off x="7158223" y="28246"/>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b="1">
                <a:solidFill>
                  <a:schemeClr val="bg1"/>
                </a:solidFill>
              </a:rPr>
              <a:t>Réalisation</a:t>
            </a:r>
          </a:p>
        </p:txBody>
      </p:sp>
      <p:sp>
        <p:nvSpPr>
          <p:cNvPr id="62" name="Rectangle à coins arrondis 18">
            <a:extLst>
              <a:ext uri="{FF2B5EF4-FFF2-40B4-BE49-F238E27FC236}">
                <a16:creationId xmlns:a16="http://schemas.microsoft.com/office/drawing/2014/main" id="{315DCB3A-1AE6-191E-9D49-89A591BCA18D}"/>
              </a:ext>
            </a:extLst>
          </p:cNvPr>
          <p:cNvSpPr/>
          <p:nvPr/>
        </p:nvSpPr>
        <p:spPr>
          <a:xfrm>
            <a:off x="9462326" y="36822"/>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graphicFrame>
        <p:nvGraphicFramePr>
          <p:cNvPr id="30" name="Tableau 29">
            <a:extLst>
              <a:ext uri="{FF2B5EF4-FFF2-40B4-BE49-F238E27FC236}">
                <a16:creationId xmlns:a16="http://schemas.microsoft.com/office/drawing/2014/main" id="{F4D8972B-CE04-B0B5-69BD-A5154AEB259F}"/>
              </a:ext>
            </a:extLst>
          </p:cNvPr>
          <p:cNvGraphicFramePr>
            <a:graphicFrameLocks noGrp="1"/>
          </p:cNvGraphicFramePr>
          <p:nvPr>
            <p:extLst>
              <p:ext uri="{D42A27DB-BD31-4B8C-83A1-F6EECF244321}">
                <p14:modId xmlns:p14="http://schemas.microsoft.com/office/powerpoint/2010/main" val="243814926"/>
              </p:ext>
            </p:extLst>
          </p:nvPr>
        </p:nvGraphicFramePr>
        <p:xfrm>
          <a:off x="1132379" y="1995272"/>
          <a:ext cx="7516028" cy="3889396"/>
        </p:xfrm>
        <a:graphic>
          <a:graphicData uri="http://schemas.openxmlformats.org/drawingml/2006/table">
            <a:tbl>
              <a:tblPr firstRow="1" bandRow="1">
                <a:tableStyleId>{10A1B5D5-9B99-4C35-A422-299274C87663}</a:tableStyleId>
              </a:tblPr>
              <a:tblGrid>
                <a:gridCol w="4303704">
                  <a:extLst>
                    <a:ext uri="{9D8B030D-6E8A-4147-A177-3AD203B41FA5}">
                      <a16:colId xmlns:a16="http://schemas.microsoft.com/office/drawing/2014/main" val="20000"/>
                    </a:ext>
                  </a:extLst>
                </a:gridCol>
                <a:gridCol w="3212324">
                  <a:extLst>
                    <a:ext uri="{9D8B030D-6E8A-4147-A177-3AD203B41FA5}">
                      <a16:colId xmlns:a16="http://schemas.microsoft.com/office/drawing/2014/main" val="20001"/>
                    </a:ext>
                  </a:extLst>
                </a:gridCol>
              </a:tblGrid>
              <a:tr h="519793">
                <a:tc>
                  <a:txBody>
                    <a:bodyPr/>
                    <a:lstStyle/>
                    <a:p>
                      <a:pPr algn="ctr"/>
                      <a:r>
                        <a:rPr lang="fr-FR" sz="1600" dirty="0"/>
                        <a:t>TECHNOLOGIES ET TECHNIQUES</a:t>
                      </a:r>
                      <a:endParaRPr lang="fr-F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a:effectLst/>
                        </a:rPr>
                        <a:t>OUTILS</a:t>
                      </a:r>
                    </a:p>
                  </a:txBody>
                  <a:tcPr/>
                </a:tc>
                <a:extLst>
                  <a:ext uri="{0D108BD9-81ED-4DB2-BD59-A6C34878D82A}">
                    <a16:rowId xmlns:a16="http://schemas.microsoft.com/office/drawing/2014/main" val="10000"/>
                  </a:ext>
                </a:extLst>
              </a:tr>
              <a:tr h="1164109">
                <a:tc>
                  <a:txBody>
                    <a:bodyPr/>
                    <a:lstStyle/>
                    <a:p>
                      <a:pPr marL="0" marR="0" lvl="0" indent="0" algn="ctr" defTabSz="914400">
                        <a:lnSpc>
                          <a:spcPct val="100000"/>
                        </a:lnSpc>
                        <a:spcBef>
                          <a:spcPts val="0"/>
                        </a:spcBef>
                        <a:spcAft>
                          <a:spcPts val="0"/>
                        </a:spcAft>
                        <a:buNone/>
                        <a:tabLst/>
                        <a:defRPr/>
                      </a:pPr>
                      <a:r>
                        <a:rPr lang="fr-FR" sz="1800" b="0" i="0" u="none" strike="noStrike" kern="1200" noProof="0">
                          <a:latin typeface="Calibri"/>
                        </a:rPr>
                        <a:t>ETL</a:t>
                      </a:r>
                      <a:endParaRPr lang="fr-FR" sz="1800"/>
                    </a:p>
                  </a:txBody>
                  <a:tcPr anchor="ctr"/>
                </a:tc>
                <a:tc>
                  <a:txBody>
                    <a:bodyPr/>
                    <a:lstStyle/>
                    <a:p>
                      <a:pPr lvl="0" algn="ctr">
                        <a:buNone/>
                      </a:pPr>
                      <a:endParaRPr lang="fr-FR" sz="1800" b="0" i="0" u="none" strike="noStrike" noProof="0">
                        <a:latin typeface="Calibri"/>
                      </a:endParaRPr>
                    </a:p>
                    <a:p>
                      <a:pPr lvl="0" algn="ctr">
                        <a:buNone/>
                      </a:pPr>
                      <a:r>
                        <a:rPr lang="fr-FR" sz="1800" b="0" i="0" u="none" strike="noStrike" noProof="0">
                          <a:latin typeface="Calibri"/>
                        </a:rPr>
                        <a:t>SSIS</a:t>
                      </a:r>
                      <a:endParaRPr lang="fr-FR"/>
                    </a:p>
                  </a:txBody>
                  <a:tcPr/>
                </a:tc>
                <a:extLst>
                  <a:ext uri="{0D108BD9-81ED-4DB2-BD59-A6C34878D82A}">
                    <a16:rowId xmlns:a16="http://schemas.microsoft.com/office/drawing/2014/main" val="10001"/>
                  </a:ext>
                </a:extLst>
              </a:tr>
              <a:tr h="1138694">
                <a:tc>
                  <a:txBody>
                    <a:bodyPr/>
                    <a:lstStyle/>
                    <a:p>
                      <a:pPr marL="0" marR="0" indent="0" algn="ctr" rtl="0" eaLnBrk="1" fontAlgn="auto" latinLnBrk="0" hangingPunct="1">
                        <a:lnSpc>
                          <a:spcPct val="100000"/>
                        </a:lnSpc>
                        <a:spcBef>
                          <a:spcPts val="0"/>
                        </a:spcBef>
                        <a:spcAft>
                          <a:spcPts val="0"/>
                        </a:spcAft>
                        <a:buClrTx/>
                        <a:buSzTx/>
                        <a:buFontTx/>
                        <a:buNone/>
                      </a:pPr>
                      <a:r>
                        <a:rPr lang="fr-FR" sz="1800" b="0" i="0" u="none" strike="noStrike" noProof="0">
                          <a:latin typeface="Calibri"/>
                        </a:rPr>
                        <a:t>SGBD</a:t>
                      </a:r>
                      <a:endParaRPr lang="fr-FR" sz="180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kern="1200"/>
                    </a:p>
                    <a:p>
                      <a:pPr lvl="0" algn="ctr">
                        <a:lnSpc>
                          <a:spcPct val="100000"/>
                        </a:lnSpc>
                        <a:spcBef>
                          <a:spcPts val="0"/>
                        </a:spcBef>
                        <a:spcAft>
                          <a:spcPts val="0"/>
                        </a:spcAft>
                        <a:buNone/>
                      </a:pPr>
                      <a:r>
                        <a:rPr lang="fr-FR" sz="1800" b="0" i="0" u="none" strike="noStrike" kern="1200" noProof="0" err="1">
                          <a:solidFill>
                            <a:schemeClr val="dk1"/>
                          </a:solidFill>
                          <a:latin typeface="Calibri"/>
                          <a:ea typeface="+mn-ea"/>
                          <a:cs typeface="+mn-cs"/>
                        </a:rPr>
                        <a:t>Sql</a:t>
                      </a:r>
                      <a:r>
                        <a:rPr lang="fr-FR" sz="1800" b="0" i="0" u="none" strike="noStrike" kern="1200" noProof="0">
                          <a:solidFill>
                            <a:schemeClr val="dk1"/>
                          </a:solidFill>
                          <a:latin typeface="Calibri"/>
                          <a:ea typeface="+mn-ea"/>
                          <a:cs typeface="+mn-cs"/>
                        </a:rPr>
                        <a:t> server </a:t>
                      </a:r>
                      <a:endParaRPr lang="fr-FR" sz="1800" b="0" i="0" u="none" strike="noStrike" kern="1200">
                        <a:solidFill>
                          <a:schemeClr val="dk1"/>
                        </a:solidFill>
                        <a:latin typeface="Calibri"/>
                        <a:ea typeface="+mn-ea"/>
                        <a:cs typeface="+mn-cs"/>
                      </a:endParaRPr>
                    </a:p>
                    <a:p>
                      <a:pPr marL="0" marR="0" lvl="0" indent="0" algn="ctr" defTabSz="914400">
                        <a:lnSpc>
                          <a:spcPct val="100000"/>
                        </a:lnSpc>
                        <a:spcBef>
                          <a:spcPts val="0"/>
                        </a:spcBef>
                        <a:spcAft>
                          <a:spcPts val="0"/>
                        </a:spcAft>
                        <a:buClrTx/>
                        <a:buSzTx/>
                        <a:buFontTx/>
                        <a:buNone/>
                        <a:tabLst/>
                        <a:defRPr/>
                      </a:pPr>
                      <a:endParaRPr lang="fr-FR" sz="1400" kern="1200"/>
                    </a:p>
                  </a:txBody>
                  <a:tcPr/>
                </a:tc>
                <a:extLst>
                  <a:ext uri="{0D108BD9-81ED-4DB2-BD59-A6C34878D82A}">
                    <a16:rowId xmlns:a16="http://schemas.microsoft.com/office/drawing/2014/main" val="10002"/>
                  </a:ext>
                </a:extLst>
              </a:tr>
              <a:tr h="904015">
                <a:tc>
                  <a:txBody>
                    <a:bodyPr/>
                    <a:lstStyle/>
                    <a:p>
                      <a:pPr lvl="0" algn="ctr">
                        <a:lnSpc>
                          <a:spcPct val="100000"/>
                        </a:lnSpc>
                        <a:spcBef>
                          <a:spcPts val="0"/>
                        </a:spcBef>
                        <a:spcAft>
                          <a:spcPts val="0"/>
                        </a:spcAft>
                        <a:buNone/>
                      </a:pPr>
                      <a:endParaRPr lang="fr-FR" b="0" i="0"/>
                    </a:p>
                    <a:p>
                      <a:pPr lvl="0" algn="ctr">
                        <a:lnSpc>
                          <a:spcPct val="100000"/>
                        </a:lnSpc>
                        <a:spcBef>
                          <a:spcPts val="0"/>
                        </a:spcBef>
                        <a:spcAft>
                          <a:spcPts val="0"/>
                        </a:spcAft>
                        <a:buNone/>
                      </a:pPr>
                      <a:r>
                        <a:rPr lang="fr-FR" b="0" i="0"/>
                        <a:t>Analyser les données</a:t>
                      </a:r>
                      <a:endParaRPr lang="fr-FR"/>
                    </a:p>
                    <a:p>
                      <a:pPr lvl="0" algn="ctr">
                        <a:buNone/>
                      </a:pPr>
                      <a:endParaRPr lang="fr-FR" sz="1400"/>
                    </a:p>
                    <a:p>
                      <a:pPr algn="ctr"/>
                      <a:endParaRPr lang="fr-FR" sz="1400"/>
                    </a:p>
                  </a:txBody>
                  <a:tcPr anchor="ctr"/>
                </a:tc>
                <a:tc>
                  <a:txBody>
                    <a:bodyPr/>
                    <a:lstStyle/>
                    <a:p>
                      <a:endParaRPr lang="fr-FR" dirty="0"/>
                    </a:p>
                    <a:p>
                      <a:r>
                        <a:rPr lang="fr-FR" dirty="0"/>
                        <a:t>            Microsoft  Power BI</a:t>
                      </a:r>
                    </a:p>
                  </a:txBody>
                  <a:tcPr/>
                </a:tc>
                <a:extLst>
                  <a:ext uri="{0D108BD9-81ED-4DB2-BD59-A6C34878D82A}">
                    <a16:rowId xmlns:a16="http://schemas.microsoft.com/office/drawing/2014/main" val="10003"/>
                  </a:ext>
                </a:extLst>
              </a:tr>
            </a:tbl>
          </a:graphicData>
        </a:graphic>
      </p:graphicFrame>
      <p:pic>
        <p:nvPicPr>
          <p:cNvPr id="4" name="Image 4">
            <a:extLst>
              <a:ext uri="{FF2B5EF4-FFF2-40B4-BE49-F238E27FC236}">
                <a16:creationId xmlns:a16="http://schemas.microsoft.com/office/drawing/2014/main" id="{DA1B11A8-1527-F946-720D-FE509F927C05}"/>
              </a:ext>
            </a:extLst>
          </p:cNvPr>
          <p:cNvPicPr>
            <a:picLocks noChangeAspect="1"/>
          </p:cNvPicPr>
          <p:nvPr/>
        </p:nvPicPr>
        <p:blipFill>
          <a:blip r:embed="rId2"/>
          <a:stretch>
            <a:fillRect/>
          </a:stretch>
        </p:blipFill>
        <p:spPr>
          <a:xfrm>
            <a:off x="9410701" y="3553943"/>
            <a:ext cx="1312129" cy="1340006"/>
          </a:xfrm>
          <a:prstGeom prst="rect">
            <a:avLst/>
          </a:prstGeom>
        </p:spPr>
      </p:pic>
      <p:pic>
        <p:nvPicPr>
          <p:cNvPr id="5" name="Image 5">
            <a:extLst>
              <a:ext uri="{FF2B5EF4-FFF2-40B4-BE49-F238E27FC236}">
                <a16:creationId xmlns:a16="http://schemas.microsoft.com/office/drawing/2014/main" id="{1A2A3736-706B-1877-33AB-FF67FC1B6B7E}"/>
              </a:ext>
            </a:extLst>
          </p:cNvPr>
          <p:cNvPicPr>
            <a:picLocks noChangeAspect="1"/>
          </p:cNvPicPr>
          <p:nvPr/>
        </p:nvPicPr>
        <p:blipFill>
          <a:blip r:embed="rId3"/>
          <a:stretch>
            <a:fillRect/>
          </a:stretch>
        </p:blipFill>
        <p:spPr>
          <a:xfrm>
            <a:off x="9556594" y="4966009"/>
            <a:ext cx="847494" cy="847494"/>
          </a:xfrm>
          <a:prstGeom prst="rect">
            <a:avLst/>
          </a:prstGeom>
        </p:spPr>
      </p:pic>
      <p:pic>
        <p:nvPicPr>
          <p:cNvPr id="3" name="Image 6">
            <a:extLst>
              <a:ext uri="{FF2B5EF4-FFF2-40B4-BE49-F238E27FC236}">
                <a16:creationId xmlns:a16="http://schemas.microsoft.com/office/drawing/2014/main" id="{E5869F35-3FD1-9D1C-F1F4-E0FFA9C84162}"/>
              </a:ext>
            </a:extLst>
          </p:cNvPr>
          <p:cNvPicPr>
            <a:picLocks noChangeAspect="1"/>
          </p:cNvPicPr>
          <p:nvPr/>
        </p:nvPicPr>
        <p:blipFill>
          <a:blip r:embed="rId4"/>
          <a:stretch>
            <a:fillRect/>
          </a:stretch>
        </p:blipFill>
        <p:spPr>
          <a:xfrm>
            <a:off x="9181578" y="2329820"/>
            <a:ext cx="2018371" cy="1099180"/>
          </a:xfrm>
          <a:prstGeom prst="rect">
            <a:avLst/>
          </a:prstGeom>
        </p:spPr>
      </p:pic>
    </p:spTree>
    <p:extLst>
      <p:ext uri="{BB962C8B-B14F-4D97-AF65-F5344CB8AC3E}">
        <p14:creationId xmlns:p14="http://schemas.microsoft.com/office/powerpoint/2010/main" val="1357997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ZoneTexte 39">
            <a:extLst>
              <a:ext uri="{FF2B5EF4-FFF2-40B4-BE49-F238E27FC236}">
                <a16:creationId xmlns:a16="http://schemas.microsoft.com/office/drawing/2014/main" id="{0028DF58-7697-5455-2132-1D01DE593CAA}"/>
              </a:ext>
            </a:extLst>
          </p:cNvPr>
          <p:cNvSpPr txBox="1"/>
          <p:nvPr/>
        </p:nvSpPr>
        <p:spPr>
          <a:xfrm>
            <a:off x="366144" y="776292"/>
            <a:ext cx="6105524" cy="523220"/>
          </a:xfrm>
          <a:prstGeom prst="rect">
            <a:avLst/>
          </a:prstGeom>
          <a:noFill/>
        </p:spPr>
        <p:txBody>
          <a:bodyPr wrap="square">
            <a:spAutoFit/>
          </a:bodyPr>
          <a:lstStyle/>
          <a:p>
            <a:r>
              <a:rPr lang="fr-FR" sz="2800" b="1" dirty="0">
                <a:solidFill>
                  <a:schemeClr val="bg2">
                    <a:lumMod val="50000"/>
                  </a:schemeClr>
                </a:solidFill>
                <a:latin typeface="Arial"/>
                <a:cs typeface="Arial" pitchFamily="34" charset="0"/>
              </a:rPr>
              <a:t>Architecture</a:t>
            </a:r>
            <a:r>
              <a:rPr lang="fr-FR" dirty="0"/>
              <a:t> </a:t>
            </a:r>
            <a:r>
              <a:rPr lang="fr-FR" sz="2800" b="1" dirty="0">
                <a:solidFill>
                  <a:schemeClr val="bg2">
                    <a:lumMod val="50000"/>
                  </a:schemeClr>
                </a:solidFill>
                <a:latin typeface="Arial"/>
                <a:cs typeface="Arial" pitchFamily="34" charset="0"/>
              </a:rPr>
              <a:t>technique</a:t>
            </a:r>
            <a:r>
              <a:rPr lang="fr-FR" dirty="0"/>
              <a:t> </a:t>
            </a:r>
            <a:r>
              <a:rPr lang="fr-FR" sz="2800" b="1" dirty="0">
                <a:solidFill>
                  <a:schemeClr val="bg2">
                    <a:lumMod val="50000"/>
                  </a:schemeClr>
                </a:solidFill>
                <a:latin typeface="Arial"/>
                <a:cs typeface="Arial" pitchFamily="34" charset="0"/>
              </a:rPr>
              <a:t>(SSIS)</a:t>
            </a:r>
          </a:p>
        </p:txBody>
      </p:sp>
      <p:sp>
        <p:nvSpPr>
          <p:cNvPr id="27" name="ZoneTexte 26">
            <a:extLst>
              <a:ext uri="{FF2B5EF4-FFF2-40B4-BE49-F238E27FC236}">
                <a16:creationId xmlns:a16="http://schemas.microsoft.com/office/drawing/2014/main" id="{E30F792E-E706-FDBD-B896-CDF82D837B97}"/>
              </a:ext>
            </a:extLst>
          </p:cNvPr>
          <p:cNvSpPr txBox="1"/>
          <p:nvPr/>
        </p:nvSpPr>
        <p:spPr>
          <a:xfrm>
            <a:off x="436789" y="5363458"/>
            <a:ext cx="9725704" cy="923330"/>
          </a:xfrm>
          <a:prstGeom prst="rect">
            <a:avLst/>
          </a:prstGeom>
          <a:noFill/>
        </p:spPr>
        <p:txBody>
          <a:bodyPr wrap="square">
            <a:spAutoFit/>
          </a:bodyPr>
          <a:lstStyle/>
          <a:p>
            <a:r>
              <a:rPr lang="fr-FR" b="1"/>
              <a:t>SSIS (SQL  Server </a:t>
            </a:r>
            <a:r>
              <a:rPr lang="fr-FR" b="1" err="1"/>
              <a:t>Integration</a:t>
            </a:r>
            <a:r>
              <a:rPr lang="fr-FR" b="1"/>
              <a:t> Services) </a:t>
            </a:r>
            <a:r>
              <a:rPr lang="fr-FR"/>
              <a:t>: c'est l'ETL (</a:t>
            </a:r>
            <a:r>
              <a:rPr lang="fr-FR" err="1"/>
              <a:t>Extract</a:t>
            </a:r>
            <a:r>
              <a:rPr lang="fr-FR"/>
              <a:t>, </a:t>
            </a:r>
            <a:r>
              <a:rPr lang="fr-FR" err="1"/>
              <a:t>Transform</a:t>
            </a:r>
            <a:r>
              <a:rPr lang="fr-FR"/>
              <a:t> and </a:t>
            </a:r>
            <a:r>
              <a:rPr lang="fr-FR" err="1"/>
              <a:t>Load</a:t>
            </a:r>
            <a:r>
              <a:rPr lang="fr-FR"/>
              <a:t>). </a:t>
            </a:r>
          </a:p>
          <a:p>
            <a:r>
              <a:rPr lang="fr-FR"/>
              <a:t>C'est l'outil qui vous permet d'extraire les données de votre SI ou d'autres sources de données </a:t>
            </a:r>
          </a:p>
          <a:p>
            <a:r>
              <a:rPr lang="fr-FR"/>
              <a:t>et de le charger dans l'infocentre.</a:t>
            </a:r>
          </a:p>
        </p:txBody>
      </p:sp>
      <p:pic>
        <p:nvPicPr>
          <p:cNvPr id="2" name="Image 2">
            <a:extLst>
              <a:ext uri="{FF2B5EF4-FFF2-40B4-BE49-F238E27FC236}">
                <a16:creationId xmlns:a16="http://schemas.microsoft.com/office/drawing/2014/main" id="{39CAC0EB-CF3F-D8E8-AEA2-7E6D4153BA51}"/>
              </a:ext>
            </a:extLst>
          </p:cNvPr>
          <p:cNvPicPr>
            <a:picLocks noChangeAspect="1"/>
          </p:cNvPicPr>
          <p:nvPr/>
        </p:nvPicPr>
        <p:blipFill>
          <a:blip r:embed="rId3"/>
          <a:stretch>
            <a:fillRect/>
          </a:stretch>
        </p:blipFill>
        <p:spPr>
          <a:xfrm>
            <a:off x="436789" y="1571441"/>
            <a:ext cx="6672942" cy="3520087"/>
          </a:xfrm>
          <a:prstGeom prst="rect">
            <a:avLst/>
          </a:prstGeom>
        </p:spPr>
      </p:pic>
      <p:pic>
        <p:nvPicPr>
          <p:cNvPr id="3" name="Image 3" descr="Une image contenant table&#10;&#10;Description générée automatiquement">
            <a:extLst>
              <a:ext uri="{FF2B5EF4-FFF2-40B4-BE49-F238E27FC236}">
                <a16:creationId xmlns:a16="http://schemas.microsoft.com/office/drawing/2014/main" id="{92DCBB46-292B-11FD-720B-33146C5F5EC1}"/>
              </a:ext>
            </a:extLst>
          </p:cNvPr>
          <p:cNvPicPr>
            <a:picLocks noChangeAspect="1"/>
          </p:cNvPicPr>
          <p:nvPr/>
        </p:nvPicPr>
        <p:blipFill>
          <a:blip r:embed="rId4"/>
          <a:stretch>
            <a:fillRect/>
          </a:stretch>
        </p:blipFill>
        <p:spPr>
          <a:xfrm>
            <a:off x="8164286" y="1150089"/>
            <a:ext cx="2743200" cy="3599880"/>
          </a:xfrm>
          <a:prstGeom prst="rect">
            <a:avLst/>
          </a:prstGeom>
        </p:spPr>
      </p:pic>
      <p:sp>
        <p:nvSpPr>
          <p:cNvPr id="4" name="Rectangle 3">
            <a:extLst>
              <a:ext uri="{FF2B5EF4-FFF2-40B4-BE49-F238E27FC236}">
                <a16:creationId xmlns:a16="http://schemas.microsoft.com/office/drawing/2014/main" id="{BB9C5965-059F-A5C5-2879-F7C5798F4E1F}"/>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5" name="Rectangle 4">
            <a:extLst>
              <a:ext uri="{FF2B5EF4-FFF2-40B4-BE49-F238E27FC236}">
                <a16:creationId xmlns:a16="http://schemas.microsoft.com/office/drawing/2014/main" id="{77ADA336-722C-5560-D698-25A741972848}"/>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6" name="Rectangle à coins arrondis 13">
            <a:extLst>
              <a:ext uri="{FF2B5EF4-FFF2-40B4-BE49-F238E27FC236}">
                <a16:creationId xmlns:a16="http://schemas.microsoft.com/office/drawing/2014/main" id="{5099BC6A-A83F-7FF9-7B45-8A64E3B08264}"/>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Contexte général</a:t>
            </a:r>
          </a:p>
        </p:txBody>
      </p:sp>
      <p:sp>
        <p:nvSpPr>
          <p:cNvPr id="7" name="Rectangle à coins arrondis 14">
            <a:extLst>
              <a:ext uri="{FF2B5EF4-FFF2-40B4-BE49-F238E27FC236}">
                <a16:creationId xmlns:a16="http://schemas.microsoft.com/office/drawing/2014/main" id="{231E49E6-31A7-6400-8B78-11357D68A188}"/>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Gestion de projet</a:t>
            </a:r>
          </a:p>
        </p:txBody>
      </p:sp>
      <p:sp>
        <p:nvSpPr>
          <p:cNvPr id="8" name="Rectangle à coins arrondis 15">
            <a:extLst>
              <a:ext uri="{FF2B5EF4-FFF2-40B4-BE49-F238E27FC236}">
                <a16:creationId xmlns:a16="http://schemas.microsoft.com/office/drawing/2014/main" id="{E46C8D9D-2CD2-9F1F-60C2-F42EF743BA0D}"/>
              </a:ext>
            </a:extLst>
          </p:cNvPr>
          <p:cNvSpPr/>
          <p:nvPr/>
        </p:nvSpPr>
        <p:spPr>
          <a:xfrm>
            <a:off x="3811632" y="91894"/>
            <a:ext cx="2057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Etude préliminaire</a:t>
            </a:r>
          </a:p>
        </p:txBody>
      </p:sp>
      <p:sp>
        <p:nvSpPr>
          <p:cNvPr id="9" name="Rectangle à coins arrondis 16">
            <a:extLst>
              <a:ext uri="{FF2B5EF4-FFF2-40B4-BE49-F238E27FC236}">
                <a16:creationId xmlns:a16="http://schemas.microsoft.com/office/drawing/2014/main" id="{D0F18168-1A15-CBD1-E6B8-7225C7B442A3}"/>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Analyse et Conception</a:t>
            </a:r>
          </a:p>
        </p:txBody>
      </p:sp>
      <p:sp>
        <p:nvSpPr>
          <p:cNvPr id="10" name="Rectangle à coins arrondis 17">
            <a:extLst>
              <a:ext uri="{FF2B5EF4-FFF2-40B4-BE49-F238E27FC236}">
                <a16:creationId xmlns:a16="http://schemas.microsoft.com/office/drawing/2014/main" id="{FBF9EA7B-D7A8-355E-091D-58DAE5010DF7}"/>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Réalisation</a:t>
            </a:r>
          </a:p>
        </p:txBody>
      </p:sp>
      <p:sp>
        <p:nvSpPr>
          <p:cNvPr id="11" name="Rectangle à coins arrondis 18">
            <a:extLst>
              <a:ext uri="{FF2B5EF4-FFF2-40B4-BE49-F238E27FC236}">
                <a16:creationId xmlns:a16="http://schemas.microsoft.com/office/drawing/2014/main" id="{126472D4-FDC9-CE26-0203-A61F617BE720}"/>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sp>
        <p:nvSpPr>
          <p:cNvPr id="12" name="Rectangle 11">
            <a:extLst>
              <a:ext uri="{FF2B5EF4-FFF2-40B4-BE49-F238E27FC236}">
                <a16:creationId xmlns:a16="http://schemas.microsoft.com/office/drawing/2014/main" id="{91C4FE3A-A75D-14EE-9719-C6639B9A0CFF}"/>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3" name="Rectangle 12">
            <a:extLst>
              <a:ext uri="{FF2B5EF4-FFF2-40B4-BE49-F238E27FC236}">
                <a16:creationId xmlns:a16="http://schemas.microsoft.com/office/drawing/2014/main" id="{4590C61C-1DBD-1B1A-8C6D-0632DEB7B837}"/>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14" name="Rectangle à coins arrondis 13">
            <a:extLst>
              <a:ext uri="{FF2B5EF4-FFF2-40B4-BE49-F238E27FC236}">
                <a16:creationId xmlns:a16="http://schemas.microsoft.com/office/drawing/2014/main" id="{39F6B5F1-C156-8F8D-A985-E9A36852753C}"/>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Contexte général</a:t>
            </a:r>
          </a:p>
        </p:txBody>
      </p:sp>
      <p:sp>
        <p:nvSpPr>
          <p:cNvPr id="15" name="Rectangle à coins arrondis 14">
            <a:extLst>
              <a:ext uri="{FF2B5EF4-FFF2-40B4-BE49-F238E27FC236}">
                <a16:creationId xmlns:a16="http://schemas.microsoft.com/office/drawing/2014/main" id="{3B8D6558-702F-900D-5D3A-6E6A7467F9CA}"/>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Gestion de projet</a:t>
            </a:r>
          </a:p>
        </p:txBody>
      </p:sp>
      <p:sp>
        <p:nvSpPr>
          <p:cNvPr id="16" name="Rectangle à coins arrondis 16">
            <a:extLst>
              <a:ext uri="{FF2B5EF4-FFF2-40B4-BE49-F238E27FC236}">
                <a16:creationId xmlns:a16="http://schemas.microsoft.com/office/drawing/2014/main" id="{379730F5-0C2D-0DCE-ECE1-5308C58EAAF8}"/>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Analyse et Conception</a:t>
            </a:r>
          </a:p>
        </p:txBody>
      </p:sp>
      <p:sp>
        <p:nvSpPr>
          <p:cNvPr id="17" name="Rectangle à coins arrondis 17">
            <a:extLst>
              <a:ext uri="{FF2B5EF4-FFF2-40B4-BE49-F238E27FC236}">
                <a16:creationId xmlns:a16="http://schemas.microsoft.com/office/drawing/2014/main" id="{A689872C-5F99-E427-6775-9F7471F3C5EC}"/>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Réalisation</a:t>
            </a:r>
          </a:p>
        </p:txBody>
      </p:sp>
      <p:sp>
        <p:nvSpPr>
          <p:cNvPr id="18" name="Rectangle à coins arrondis 18">
            <a:extLst>
              <a:ext uri="{FF2B5EF4-FFF2-40B4-BE49-F238E27FC236}">
                <a16:creationId xmlns:a16="http://schemas.microsoft.com/office/drawing/2014/main" id="{177893F7-8DB4-1786-C7EB-7721B80DDFD9}"/>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sp>
        <p:nvSpPr>
          <p:cNvPr id="19" name="Rectangle 18">
            <a:extLst>
              <a:ext uri="{FF2B5EF4-FFF2-40B4-BE49-F238E27FC236}">
                <a16:creationId xmlns:a16="http://schemas.microsoft.com/office/drawing/2014/main" id="{4C336D5D-DCC8-1DB5-0FE5-1CF7A3A7E95B}"/>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20" name="Rectangle 19">
            <a:extLst>
              <a:ext uri="{FF2B5EF4-FFF2-40B4-BE49-F238E27FC236}">
                <a16:creationId xmlns:a16="http://schemas.microsoft.com/office/drawing/2014/main" id="{C65DE6D7-09D6-E5DA-F35A-26668F1079BE}"/>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21" name="Rectangle à coins arrondis 13">
            <a:extLst>
              <a:ext uri="{FF2B5EF4-FFF2-40B4-BE49-F238E27FC236}">
                <a16:creationId xmlns:a16="http://schemas.microsoft.com/office/drawing/2014/main" id="{6E363797-4CAC-EB1C-36B0-2E0DAFC8B994}"/>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Contexte général</a:t>
            </a:r>
          </a:p>
        </p:txBody>
      </p:sp>
      <p:sp>
        <p:nvSpPr>
          <p:cNvPr id="22" name="Rectangle à coins arrondis 14">
            <a:extLst>
              <a:ext uri="{FF2B5EF4-FFF2-40B4-BE49-F238E27FC236}">
                <a16:creationId xmlns:a16="http://schemas.microsoft.com/office/drawing/2014/main" id="{F24C80F2-9B0E-133B-9A9A-088FBE0AC7D6}"/>
              </a:ext>
            </a:extLst>
          </p:cNvPr>
          <p:cNvSpPr/>
          <p:nvPr/>
        </p:nvSpPr>
        <p:spPr>
          <a:xfrm>
            <a:off x="2485456" y="38256"/>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Gestion de projet</a:t>
            </a:r>
          </a:p>
        </p:txBody>
      </p:sp>
      <p:sp>
        <p:nvSpPr>
          <p:cNvPr id="23" name="Rectangle à coins arrondis 16">
            <a:extLst>
              <a:ext uri="{FF2B5EF4-FFF2-40B4-BE49-F238E27FC236}">
                <a16:creationId xmlns:a16="http://schemas.microsoft.com/office/drawing/2014/main" id="{1E9D2586-65E2-EB5F-F6E9-6C7BA17948AD}"/>
              </a:ext>
            </a:extLst>
          </p:cNvPr>
          <p:cNvSpPr/>
          <p:nvPr/>
        </p:nvSpPr>
        <p:spPr>
          <a:xfrm>
            <a:off x="4966183" y="3620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Analyse et Conception</a:t>
            </a:r>
          </a:p>
        </p:txBody>
      </p:sp>
      <p:sp>
        <p:nvSpPr>
          <p:cNvPr id="24" name="Rectangle à coins arrondis 17">
            <a:extLst>
              <a:ext uri="{FF2B5EF4-FFF2-40B4-BE49-F238E27FC236}">
                <a16:creationId xmlns:a16="http://schemas.microsoft.com/office/drawing/2014/main" id="{234580EE-EFC3-0EBA-0B23-1F332713251C}"/>
              </a:ext>
            </a:extLst>
          </p:cNvPr>
          <p:cNvSpPr/>
          <p:nvPr/>
        </p:nvSpPr>
        <p:spPr>
          <a:xfrm>
            <a:off x="7158223" y="28246"/>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Réalisation</a:t>
            </a:r>
          </a:p>
        </p:txBody>
      </p:sp>
      <p:sp>
        <p:nvSpPr>
          <p:cNvPr id="25" name="Rectangle à coins arrondis 18">
            <a:extLst>
              <a:ext uri="{FF2B5EF4-FFF2-40B4-BE49-F238E27FC236}">
                <a16:creationId xmlns:a16="http://schemas.microsoft.com/office/drawing/2014/main" id="{BF186EAF-F940-E4DB-12AF-829D836A8FBE}"/>
              </a:ext>
            </a:extLst>
          </p:cNvPr>
          <p:cNvSpPr/>
          <p:nvPr/>
        </p:nvSpPr>
        <p:spPr>
          <a:xfrm>
            <a:off x="9462326" y="36822"/>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spTree>
    <p:extLst>
      <p:ext uri="{BB962C8B-B14F-4D97-AF65-F5344CB8AC3E}">
        <p14:creationId xmlns:p14="http://schemas.microsoft.com/office/powerpoint/2010/main" val="427920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ZoneTexte 39">
            <a:extLst>
              <a:ext uri="{FF2B5EF4-FFF2-40B4-BE49-F238E27FC236}">
                <a16:creationId xmlns:a16="http://schemas.microsoft.com/office/drawing/2014/main" id="{0028DF58-7697-5455-2132-1D01DE593CAA}"/>
              </a:ext>
            </a:extLst>
          </p:cNvPr>
          <p:cNvSpPr txBox="1"/>
          <p:nvPr/>
        </p:nvSpPr>
        <p:spPr>
          <a:xfrm>
            <a:off x="366144" y="776292"/>
            <a:ext cx="6105524" cy="523220"/>
          </a:xfrm>
          <a:prstGeom prst="rect">
            <a:avLst/>
          </a:prstGeom>
          <a:noFill/>
        </p:spPr>
        <p:txBody>
          <a:bodyPr wrap="square" lIns="91440" tIns="45720" rIns="91440" bIns="45720" anchor="t">
            <a:spAutoFit/>
          </a:bodyPr>
          <a:lstStyle/>
          <a:p>
            <a:r>
              <a:rPr lang="fr-FR" sz="2800" b="1" dirty="0">
                <a:solidFill>
                  <a:schemeClr val="bg2">
                    <a:lumMod val="50000"/>
                  </a:schemeClr>
                </a:solidFill>
                <a:latin typeface="Arial"/>
                <a:cs typeface="Arial" pitchFamily="34" charset="0"/>
              </a:rPr>
              <a:t>La</a:t>
            </a:r>
            <a:r>
              <a:rPr lang="fr-FR" dirty="0">
                <a:cs typeface="Calibri"/>
              </a:rPr>
              <a:t> </a:t>
            </a:r>
            <a:r>
              <a:rPr lang="fr-FR" sz="2800" b="1" dirty="0">
                <a:solidFill>
                  <a:schemeClr val="bg2">
                    <a:lumMod val="50000"/>
                  </a:schemeClr>
                </a:solidFill>
                <a:latin typeface="Arial"/>
                <a:cs typeface="Arial" pitchFamily="34" charset="0"/>
              </a:rPr>
              <a:t>dimension</a:t>
            </a:r>
            <a:r>
              <a:rPr lang="fr-FR" dirty="0">
                <a:cs typeface="Calibri"/>
              </a:rPr>
              <a:t>  </a:t>
            </a:r>
            <a:r>
              <a:rPr lang="fr-FR" sz="2800" b="1" dirty="0">
                <a:solidFill>
                  <a:schemeClr val="bg2">
                    <a:lumMod val="50000"/>
                  </a:schemeClr>
                </a:solidFill>
                <a:latin typeface="Arial"/>
                <a:cs typeface="Arial" pitchFamily="34" charset="0"/>
              </a:rPr>
              <a:t>"Client"</a:t>
            </a:r>
          </a:p>
        </p:txBody>
      </p:sp>
      <p:pic>
        <p:nvPicPr>
          <p:cNvPr id="7" name="Image 7" descr="Une image contenant texte, capture d’écran, équipement électronique, ordinateur&#10;&#10;Description générée automatiquement">
            <a:extLst>
              <a:ext uri="{FF2B5EF4-FFF2-40B4-BE49-F238E27FC236}">
                <a16:creationId xmlns:a16="http://schemas.microsoft.com/office/drawing/2014/main" id="{B30493A8-7169-A9B1-BB97-D27A16CE0930}"/>
              </a:ext>
            </a:extLst>
          </p:cNvPr>
          <p:cNvPicPr>
            <a:picLocks noChangeAspect="1"/>
          </p:cNvPicPr>
          <p:nvPr/>
        </p:nvPicPr>
        <p:blipFill rotWithShape="1">
          <a:blip r:embed="rId3"/>
          <a:srcRect l="11261" t="26104" r="71959" b="44578"/>
          <a:stretch/>
        </p:blipFill>
        <p:spPr>
          <a:xfrm>
            <a:off x="636637" y="1504799"/>
            <a:ext cx="2456483" cy="2419568"/>
          </a:xfrm>
          <a:prstGeom prst="rect">
            <a:avLst/>
          </a:prstGeom>
        </p:spPr>
      </p:pic>
      <p:pic>
        <p:nvPicPr>
          <p:cNvPr id="2" name="Image 2" descr="Une image contenant texte, table&#10;&#10;Description générée automatiquement">
            <a:extLst>
              <a:ext uri="{FF2B5EF4-FFF2-40B4-BE49-F238E27FC236}">
                <a16:creationId xmlns:a16="http://schemas.microsoft.com/office/drawing/2014/main" id="{2FFD0BB0-29FC-83BA-EC75-03D2D2680122}"/>
              </a:ext>
            </a:extLst>
          </p:cNvPr>
          <p:cNvPicPr>
            <a:picLocks noChangeAspect="1"/>
          </p:cNvPicPr>
          <p:nvPr/>
        </p:nvPicPr>
        <p:blipFill>
          <a:blip r:embed="rId4"/>
          <a:stretch>
            <a:fillRect/>
          </a:stretch>
        </p:blipFill>
        <p:spPr>
          <a:xfrm>
            <a:off x="2288418" y="4085212"/>
            <a:ext cx="7239000" cy="2700779"/>
          </a:xfrm>
          <a:prstGeom prst="rect">
            <a:avLst/>
          </a:prstGeom>
        </p:spPr>
      </p:pic>
      <p:sp>
        <p:nvSpPr>
          <p:cNvPr id="3" name="Rectangle 2">
            <a:extLst>
              <a:ext uri="{FF2B5EF4-FFF2-40B4-BE49-F238E27FC236}">
                <a16:creationId xmlns:a16="http://schemas.microsoft.com/office/drawing/2014/main" id="{BB9C5965-059F-A5C5-2879-F7C5798F4E1F}"/>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5" name="Rectangle 4">
            <a:extLst>
              <a:ext uri="{FF2B5EF4-FFF2-40B4-BE49-F238E27FC236}">
                <a16:creationId xmlns:a16="http://schemas.microsoft.com/office/drawing/2014/main" id="{77ADA336-722C-5560-D698-25A741972848}"/>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6" name="Rectangle à coins arrondis 13">
            <a:extLst>
              <a:ext uri="{FF2B5EF4-FFF2-40B4-BE49-F238E27FC236}">
                <a16:creationId xmlns:a16="http://schemas.microsoft.com/office/drawing/2014/main" id="{5099BC6A-A83F-7FF9-7B45-8A64E3B08264}"/>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Contexte général</a:t>
            </a:r>
          </a:p>
        </p:txBody>
      </p:sp>
      <p:sp>
        <p:nvSpPr>
          <p:cNvPr id="8" name="Rectangle à coins arrondis 14">
            <a:extLst>
              <a:ext uri="{FF2B5EF4-FFF2-40B4-BE49-F238E27FC236}">
                <a16:creationId xmlns:a16="http://schemas.microsoft.com/office/drawing/2014/main" id="{231E49E6-31A7-6400-8B78-11357D68A188}"/>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Gestion de projet</a:t>
            </a:r>
          </a:p>
        </p:txBody>
      </p:sp>
      <p:sp>
        <p:nvSpPr>
          <p:cNvPr id="9" name="Rectangle à coins arrondis 15">
            <a:extLst>
              <a:ext uri="{FF2B5EF4-FFF2-40B4-BE49-F238E27FC236}">
                <a16:creationId xmlns:a16="http://schemas.microsoft.com/office/drawing/2014/main" id="{E46C8D9D-2CD2-9F1F-60C2-F42EF743BA0D}"/>
              </a:ext>
            </a:extLst>
          </p:cNvPr>
          <p:cNvSpPr/>
          <p:nvPr/>
        </p:nvSpPr>
        <p:spPr>
          <a:xfrm>
            <a:off x="3811632" y="91894"/>
            <a:ext cx="2057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Etude préliminaire</a:t>
            </a:r>
          </a:p>
        </p:txBody>
      </p:sp>
      <p:sp>
        <p:nvSpPr>
          <p:cNvPr id="10" name="Rectangle à coins arrondis 16">
            <a:extLst>
              <a:ext uri="{FF2B5EF4-FFF2-40B4-BE49-F238E27FC236}">
                <a16:creationId xmlns:a16="http://schemas.microsoft.com/office/drawing/2014/main" id="{D0F18168-1A15-CBD1-E6B8-7225C7B442A3}"/>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Analyse et Conception</a:t>
            </a:r>
          </a:p>
        </p:txBody>
      </p:sp>
      <p:sp>
        <p:nvSpPr>
          <p:cNvPr id="11" name="Rectangle à coins arrondis 17">
            <a:extLst>
              <a:ext uri="{FF2B5EF4-FFF2-40B4-BE49-F238E27FC236}">
                <a16:creationId xmlns:a16="http://schemas.microsoft.com/office/drawing/2014/main" id="{FBF9EA7B-D7A8-355E-091D-58DAE5010DF7}"/>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Réalisation</a:t>
            </a:r>
          </a:p>
        </p:txBody>
      </p:sp>
      <p:sp>
        <p:nvSpPr>
          <p:cNvPr id="12" name="Rectangle à coins arrondis 18">
            <a:extLst>
              <a:ext uri="{FF2B5EF4-FFF2-40B4-BE49-F238E27FC236}">
                <a16:creationId xmlns:a16="http://schemas.microsoft.com/office/drawing/2014/main" id="{126472D4-FDC9-CE26-0203-A61F617BE720}"/>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sp>
        <p:nvSpPr>
          <p:cNvPr id="13" name="Rectangle 12">
            <a:extLst>
              <a:ext uri="{FF2B5EF4-FFF2-40B4-BE49-F238E27FC236}">
                <a16:creationId xmlns:a16="http://schemas.microsoft.com/office/drawing/2014/main" id="{91C4FE3A-A75D-14EE-9719-C6639B9A0CFF}"/>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4" name="Rectangle 13">
            <a:extLst>
              <a:ext uri="{FF2B5EF4-FFF2-40B4-BE49-F238E27FC236}">
                <a16:creationId xmlns:a16="http://schemas.microsoft.com/office/drawing/2014/main" id="{4590C61C-1DBD-1B1A-8C6D-0632DEB7B837}"/>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15" name="Rectangle à coins arrondis 13">
            <a:extLst>
              <a:ext uri="{FF2B5EF4-FFF2-40B4-BE49-F238E27FC236}">
                <a16:creationId xmlns:a16="http://schemas.microsoft.com/office/drawing/2014/main" id="{39F6B5F1-C156-8F8D-A985-E9A36852753C}"/>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Contexte général</a:t>
            </a:r>
          </a:p>
        </p:txBody>
      </p:sp>
      <p:sp>
        <p:nvSpPr>
          <p:cNvPr id="16" name="Rectangle à coins arrondis 14">
            <a:extLst>
              <a:ext uri="{FF2B5EF4-FFF2-40B4-BE49-F238E27FC236}">
                <a16:creationId xmlns:a16="http://schemas.microsoft.com/office/drawing/2014/main" id="{3B8D6558-702F-900D-5D3A-6E6A7467F9CA}"/>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Gestion de projet</a:t>
            </a:r>
          </a:p>
        </p:txBody>
      </p:sp>
      <p:sp>
        <p:nvSpPr>
          <p:cNvPr id="17" name="Rectangle à coins arrondis 16">
            <a:extLst>
              <a:ext uri="{FF2B5EF4-FFF2-40B4-BE49-F238E27FC236}">
                <a16:creationId xmlns:a16="http://schemas.microsoft.com/office/drawing/2014/main" id="{379730F5-0C2D-0DCE-ECE1-5308C58EAAF8}"/>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Analyse et Conception</a:t>
            </a:r>
          </a:p>
        </p:txBody>
      </p:sp>
      <p:sp>
        <p:nvSpPr>
          <p:cNvPr id="18" name="Rectangle à coins arrondis 17">
            <a:extLst>
              <a:ext uri="{FF2B5EF4-FFF2-40B4-BE49-F238E27FC236}">
                <a16:creationId xmlns:a16="http://schemas.microsoft.com/office/drawing/2014/main" id="{A689872C-5F99-E427-6775-9F7471F3C5EC}"/>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Réalisation</a:t>
            </a:r>
          </a:p>
        </p:txBody>
      </p:sp>
      <p:sp>
        <p:nvSpPr>
          <p:cNvPr id="19" name="Rectangle à coins arrondis 18">
            <a:extLst>
              <a:ext uri="{FF2B5EF4-FFF2-40B4-BE49-F238E27FC236}">
                <a16:creationId xmlns:a16="http://schemas.microsoft.com/office/drawing/2014/main" id="{177893F7-8DB4-1786-C7EB-7721B80DDFD9}"/>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sp>
        <p:nvSpPr>
          <p:cNvPr id="20" name="Rectangle 19">
            <a:extLst>
              <a:ext uri="{FF2B5EF4-FFF2-40B4-BE49-F238E27FC236}">
                <a16:creationId xmlns:a16="http://schemas.microsoft.com/office/drawing/2014/main" id="{4C336D5D-DCC8-1DB5-0FE5-1CF7A3A7E95B}"/>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21" name="Rectangle 20">
            <a:extLst>
              <a:ext uri="{FF2B5EF4-FFF2-40B4-BE49-F238E27FC236}">
                <a16:creationId xmlns:a16="http://schemas.microsoft.com/office/drawing/2014/main" id="{C65DE6D7-09D6-E5DA-F35A-26668F1079BE}"/>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22" name="Rectangle à coins arrondis 13">
            <a:extLst>
              <a:ext uri="{FF2B5EF4-FFF2-40B4-BE49-F238E27FC236}">
                <a16:creationId xmlns:a16="http://schemas.microsoft.com/office/drawing/2014/main" id="{6E363797-4CAC-EB1C-36B0-2E0DAFC8B994}"/>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Contexte général</a:t>
            </a:r>
          </a:p>
        </p:txBody>
      </p:sp>
      <p:sp>
        <p:nvSpPr>
          <p:cNvPr id="23" name="Rectangle à coins arrondis 14">
            <a:extLst>
              <a:ext uri="{FF2B5EF4-FFF2-40B4-BE49-F238E27FC236}">
                <a16:creationId xmlns:a16="http://schemas.microsoft.com/office/drawing/2014/main" id="{F24C80F2-9B0E-133B-9A9A-088FBE0AC7D6}"/>
              </a:ext>
            </a:extLst>
          </p:cNvPr>
          <p:cNvSpPr/>
          <p:nvPr/>
        </p:nvSpPr>
        <p:spPr>
          <a:xfrm>
            <a:off x="2485456" y="38256"/>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Gestion de projet</a:t>
            </a:r>
          </a:p>
        </p:txBody>
      </p:sp>
      <p:sp>
        <p:nvSpPr>
          <p:cNvPr id="24" name="Rectangle à coins arrondis 16">
            <a:extLst>
              <a:ext uri="{FF2B5EF4-FFF2-40B4-BE49-F238E27FC236}">
                <a16:creationId xmlns:a16="http://schemas.microsoft.com/office/drawing/2014/main" id="{1E9D2586-65E2-EB5F-F6E9-6C7BA17948AD}"/>
              </a:ext>
            </a:extLst>
          </p:cNvPr>
          <p:cNvSpPr/>
          <p:nvPr/>
        </p:nvSpPr>
        <p:spPr>
          <a:xfrm>
            <a:off x="4966183" y="3620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Analyse et Conception</a:t>
            </a:r>
          </a:p>
        </p:txBody>
      </p:sp>
      <p:sp>
        <p:nvSpPr>
          <p:cNvPr id="25" name="Rectangle à coins arrondis 17">
            <a:extLst>
              <a:ext uri="{FF2B5EF4-FFF2-40B4-BE49-F238E27FC236}">
                <a16:creationId xmlns:a16="http://schemas.microsoft.com/office/drawing/2014/main" id="{234580EE-EFC3-0EBA-0B23-1F332713251C}"/>
              </a:ext>
            </a:extLst>
          </p:cNvPr>
          <p:cNvSpPr/>
          <p:nvPr/>
        </p:nvSpPr>
        <p:spPr>
          <a:xfrm>
            <a:off x="7158223" y="28246"/>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Réalisation</a:t>
            </a:r>
          </a:p>
        </p:txBody>
      </p:sp>
      <p:sp>
        <p:nvSpPr>
          <p:cNvPr id="26" name="Rectangle à coins arrondis 18">
            <a:extLst>
              <a:ext uri="{FF2B5EF4-FFF2-40B4-BE49-F238E27FC236}">
                <a16:creationId xmlns:a16="http://schemas.microsoft.com/office/drawing/2014/main" id="{BF186EAF-F940-E4DB-12AF-829D836A8FBE}"/>
              </a:ext>
            </a:extLst>
          </p:cNvPr>
          <p:cNvSpPr/>
          <p:nvPr/>
        </p:nvSpPr>
        <p:spPr>
          <a:xfrm>
            <a:off x="9462326" y="36822"/>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pic>
        <p:nvPicPr>
          <p:cNvPr id="27" name="Image 27" descr="Une image contenant table&#10;&#10;Description générée automatiquement">
            <a:extLst>
              <a:ext uri="{FF2B5EF4-FFF2-40B4-BE49-F238E27FC236}">
                <a16:creationId xmlns:a16="http://schemas.microsoft.com/office/drawing/2014/main" id="{D5DD26A3-09CF-7D9D-4578-5E29F4540D6A}"/>
              </a:ext>
            </a:extLst>
          </p:cNvPr>
          <p:cNvPicPr>
            <a:picLocks noChangeAspect="1"/>
          </p:cNvPicPr>
          <p:nvPr/>
        </p:nvPicPr>
        <p:blipFill>
          <a:blip r:embed="rId5"/>
          <a:stretch>
            <a:fillRect/>
          </a:stretch>
        </p:blipFill>
        <p:spPr>
          <a:xfrm>
            <a:off x="4264783" y="1262234"/>
            <a:ext cx="7690152" cy="2688578"/>
          </a:xfrm>
          <a:prstGeom prst="rect">
            <a:avLst/>
          </a:prstGeom>
        </p:spPr>
      </p:pic>
      <p:sp>
        <p:nvSpPr>
          <p:cNvPr id="30" name="Flèche : droite 29">
            <a:extLst>
              <a:ext uri="{FF2B5EF4-FFF2-40B4-BE49-F238E27FC236}">
                <a16:creationId xmlns:a16="http://schemas.microsoft.com/office/drawing/2014/main" id="{45EFB453-7E58-4941-35F0-09200B721AE2}"/>
              </a:ext>
            </a:extLst>
          </p:cNvPr>
          <p:cNvSpPr/>
          <p:nvPr/>
        </p:nvSpPr>
        <p:spPr>
          <a:xfrm rot="900000">
            <a:off x="2648964" y="1833722"/>
            <a:ext cx="1681237" cy="483809"/>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73714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ZoneTexte 39">
            <a:extLst>
              <a:ext uri="{FF2B5EF4-FFF2-40B4-BE49-F238E27FC236}">
                <a16:creationId xmlns:a16="http://schemas.microsoft.com/office/drawing/2014/main" id="{0028DF58-7697-5455-2132-1D01DE593CAA}"/>
              </a:ext>
            </a:extLst>
          </p:cNvPr>
          <p:cNvSpPr txBox="1"/>
          <p:nvPr/>
        </p:nvSpPr>
        <p:spPr>
          <a:xfrm>
            <a:off x="366144" y="776292"/>
            <a:ext cx="6105524" cy="523220"/>
          </a:xfrm>
          <a:prstGeom prst="rect">
            <a:avLst/>
          </a:prstGeom>
          <a:noFill/>
        </p:spPr>
        <p:txBody>
          <a:bodyPr wrap="square" lIns="91440" tIns="45720" rIns="91440" bIns="45720" anchor="t">
            <a:spAutoFit/>
          </a:bodyPr>
          <a:lstStyle/>
          <a:p>
            <a:r>
              <a:rPr lang="fr-FR" sz="2800" b="1" dirty="0">
                <a:solidFill>
                  <a:schemeClr val="bg2">
                    <a:lumMod val="50000"/>
                  </a:schemeClr>
                </a:solidFill>
                <a:latin typeface="Arial"/>
                <a:cs typeface="Arial" pitchFamily="34" charset="0"/>
              </a:rPr>
              <a:t>La dimension  "Logiciel"</a:t>
            </a:r>
          </a:p>
        </p:txBody>
      </p:sp>
      <p:pic>
        <p:nvPicPr>
          <p:cNvPr id="3" name="Image 3" descr="Une image contenant texte, équipement électronique, capture d’écran, ordinateur&#10;&#10;Description générée automatiquement">
            <a:extLst>
              <a:ext uri="{FF2B5EF4-FFF2-40B4-BE49-F238E27FC236}">
                <a16:creationId xmlns:a16="http://schemas.microsoft.com/office/drawing/2014/main" id="{C0EAADD7-B662-CC0C-B3B1-810269EC9E51}"/>
              </a:ext>
            </a:extLst>
          </p:cNvPr>
          <p:cNvPicPr>
            <a:picLocks noChangeAspect="1"/>
          </p:cNvPicPr>
          <p:nvPr/>
        </p:nvPicPr>
        <p:blipFill rotWithShape="1">
          <a:blip r:embed="rId3"/>
          <a:srcRect l="395" t="17021" r="71937" b="20567"/>
          <a:stretch/>
        </p:blipFill>
        <p:spPr>
          <a:xfrm>
            <a:off x="816429" y="1362075"/>
            <a:ext cx="2511591" cy="3205498"/>
          </a:xfrm>
          <a:prstGeom prst="rect">
            <a:avLst/>
          </a:prstGeom>
        </p:spPr>
      </p:pic>
      <p:pic>
        <p:nvPicPr>
          <p:cNvPr id="4" name="Image 4" descr="Une image contenant table&#10;&#10;Description générée automatiquement">
            <a:extLst>
              <a:ext uri="{FF2B5EF4-FFF2-40B4-BE49-F238E27FC236}">
                <a16:creationId xmlns:a16="http://schemas.microsoft.com/office/drawing/2014/main" id="{A53A79E8-B4EB-A668-0AC6-AC2BC3012699}"/>
              </a:ext>
            </a:extLst>
          </p:cNvPr>
          <p:cNvPicPr>
            <a:picLocks noChangeAspect="1"/>
          </p:cNvPicPr>
          <p:nvPr/>
        </p:nvPicPr>
        <p:blipFill>
          <a:blip r:embed="rId4"/>
          <a:stretch>
            <a:fillRect/>
          </a:stretch>
        </p:blipFill>
        <p:spPr>
          <a:xfrm>
            <a:off x="3999270" y="3682709"/>
            <a:ext cx="7023705" cy="3212625"/>
          </a:xfrm>
          <a:prstGeom prst="rect">
            <a:avLst/>
          </a:prstGeom>
        </p:spPr>
      </p:pic>
      <p:sp>
        <p:nvSpPr>
          <p:cNvPr id="5" name="Rectangle 4">
            <a:extLst>
              <a:ext uri="{FF2B5EF4-FFF2-40B4-BE49-F238E27FC236}">
                <a16:creationId xmlns:a16="http://schemas.microsoft.com/office/drawing/2014/main" id="{BB9C5965-059F-A5C5-2879-F7C5798F4E1F}"/>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6" name="Rectangle 5">
            <a:extLst>
              <a:ext uri="{FF2B5EF4-FFF2-40B4-BE49-F238E27FC236}">
                <a16:creationId xmlns:a16="http://schemas.microsoft.com/office/drawing/2014/main" id="{77ADA336-722C-5560-D698-25A741972848}"/>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8" name="Rectangle à coins arrondis 13">
            <a:extLst>
              <a:ext uri="{FF2B5EF4-FFF2-40B4-BE49-F238E27FC236}">
                <a16:creationId xmlns:a16="http://schemas.microsoft.com/office/drawing/2014/main" id="{5099BC6A-A83F-7FF9-7B45-8A64E3B08264}"/>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Contexte général</a:t>
            </a:r>
          </a:p>
        </p:txBody>
      </p:sp>
      <p:sp>
        <p:nvSpPr>
          <p:cNvPr id="9" name="Rectangle à coins arrondis 14">
            <a:extLst>
              <a:ext uri="{FF2B5EF4-FFF2-40B4-BE49-F238E27FC236}">
                <a16:creationId xmlns:a16="http://schemas.microsoft.com/office/drawing/2014/main" id="{231E49E6-31A7-6400-8B78-11357D68A188}"/>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Gestion de projet</a:t>
            </a:r>
          </a:p>
        </p:txBody>
      </p:sp>
      <p:sp>
        <p:nvSpPr>
          <p:cNvPr id="10" name="Rectangle à coins arrondis 15">
            <a:extLst>
              <a:ext uri="{FF2B5EF4-FFF2-40B4-BE49-F238E27FC236}">
                <a16:creationId xmlns:a16="http://schemas.microsoft.com/office/drawing/2014/main" id="{E46C8D9D-2CD2-9F1F-60C2-F42EF743BA0D}"/>
              </a:ext>
            </a:extLst>
          </p:cNvPr>
          <p:cNvSpPr/>
          <p:nvPr/>
        </p:nvSpPr>
        <p:spPr>
          <a:xfrm>
            <a:off x="3811632" y="91894"/>
            <a:ext cx="2057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Etude préliminaire</a:t>
            </a:r>
          </a:p>
        </p:txBody>
      </p:sp>
      <p:sp>
        <p:nvSpPr>
          <p:cNvPr id="11" name="Rectangle à coins arrondis 16">
            <a:extLst>
              <a:ext uri="{FF2B5EF4-FFF2-40B4-BE49-F238E27FC236}">
                <a16:creationId xmlns:a16="http://schemas.microsoft.com/office/drawing/2014/main" id="{D0F18168-1A15-CBD1-E6B8-7225C7B442A3}"/>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Analyse et Conception</a:t>
            </a:r>
          </a:p>
        </p:txBody>
      </p:sp>
      <p:sp>
        <p:nvSpPr>
          <p:cNvPr id="12" name="Rectangle à coins arrondis 17">
            <a:extLst>
              <a:ext uri="{FF2B5EF4-FFF2-40B4-BE49-F238E27FC236}">
                <a16:creationId xmlns:a16="http://schemas.microsoft.com/office/drawing/2014/main" id="{FBF9EA7B-D7A8-355E-091D-58DAE5010DF7}"/>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Réalisation</a:t>
            </a:r>
          </a:p>
        </p:txBody>
      </p:sp>
      <p:sp>
        <p:nvSpPr>
          <p:cNvPr id="13" name="Rectangle à coins arrondis 18">
            <a:extLst>
              <a:ext uri="{FF2B5EF4-FFF2-40B4-BE49-F238E27FC236}">
                <a16:creationId xmlns:a16="http://schemas.microsoft.com/office/drawing/2014/main" id="{126472D4-FDC9-CE26-0203-A61F617BE720}"/>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sp>
        <p:nvSpPr>
          <p:cNvPr id="14" name="Rectangle 13">
            <a:extLst>
              <a:ext uri="{FF2B5EF4-FFF2-40B4-BE49-F238E27FC236}">
                <a16:creationId xmlns:a16="http://schemas.microsoft.com/office/drawing/2014/main" id="{91C4FE3A-A75D-14EE-9719-C6639B9A0CFF}"/>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5" name="Rectangle 14">
            <a:extLst>
              <a:ext uri="{FF2B5EF4-FFF2-40B4-BE49-F238E27FC236}">
                <a16:creationId xmlns:a16="http://schemas.microsoft.com/office/drawing/2014/main" id="{4590C61C-1DBD-1B1A-8C6D-0632DEB7B837}"/>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16" name="Rectangle à coins arrondis 13">
            <a:extLst>
              <a:ext uri="{FF2B5EF4-FFF2-40B4-BE49-F238E27FC236}">
                <a16:creationId xmlns:a16="http://schemas.microsoft.com/office/drawing/2014/main" id="{39F6B5F1-C156-8F8D-A985-E9A36852753C}"/>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Contexte général</a:t>
            </a:r>
          </a:p>
        </p:txBody>
      </p:sp>
      <p:sp>
        <p:nvSpPr>
          <p:cNvPr id="17" name="Rectangle à coins arrondis 14">
            <a:extLst>
              <a:ext uri="{FF2B5EF4-FFF2-40B4-BE49-F238E27FC236}">
                <a16:creationId xmlns:a16="http://schemas.microsoft.com/office/drawing/2014/main" id="{3B8D6558-702F-900D-5D3A-6E6A7467F9CA}"/>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Gestion de projet</a:t>
            </a:r>
          </a:p>
        </p:txBody>
      </p:sp>
      <p:sp>
        <p:nvSpPr>
          <p:cNvPr id="18" name="Rectangle à coins arrondis 16">
            <a:extLst>
              <a:ext uri="{FF2B5EF4-FFF2-40B4-BE49-F238E27FC236}">
                <a16:creationId xmlns:a16="http://schemas.microsoft.com/office/drawing/2014/main" id="{379730F5-0C2D-0DCE-ECE1-5308C58EAAF8}"/>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Analyse et Conception</a:t>
            </a:r>
          </a:p>
        </p:txBody>
      </p:sp>
      <p:sp>
        <p:nvSpPr>
          <p:cNvPr id="19" name="Rectangle à coins arrondis 17">
            <a:extLst>
              <a:ext uri="{FF2B5EF4-FFF2-40B4-BE49-F238E27FC236}">
                <a16:creationId xmlns:a16="http://schemas.microsoft.com/office/drawing/2014/main" id="{A689872C-5F99-E427-6775-9F7471F3C5EC}"/>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Réalisation</a:t>
            </a:r>
          </a:p>
        </p:txBody>
      </p:sp>
      <p:sp>
        <p:nvSpPr>
          <p:cNvPr id="20" name="Rectangle à coins arrondis 18">
            <a:extLst>
              <a:ext uri="{FF2B5EF4-FFF2-40B4-BE49-F238E27FC236}">
                <a16:creationId xmlns:a16="http://schemas.microsoft.com/office/drawing/2014/main" id="{177893F7-8DB4-1786-C7EB-7721B80DDFD9}"/>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sp>
        <p:nvSpPr>
          <p:cNvPr id="21" name="Rectangle 20">
            <a:extLst>
              <a:ext uri="{FF2B5EF4-FFF2-40B4-BE49-F238E27FC236}">
                <a16:creationId xmlns:a16="http://schemas.microsoft.com/office/drawing/2014/main" id="{4C336D5D-DCC8-1DB5-0FE5-1CF7A3A7E95B}"/>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22" name="Rectangle 21">
            <a:extLst>
              <a:ext uri="{FF2B5EF4-FFF2-40B4-BE49-F238E27FC236}">
                <a16:creationId xmlns:a16="http://schemas.microsoft.com/office/drawing/2014/main" id="{C65DE6D7-09D6-E5DA-F35A-26668F1079BE}"/>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23" name="Rectangle à coins arrondis 13">
            <a:extLst>
              <a:ext uri="{FF2B5EF4-FFF2-40B4-BE49-F238E27FC236}">
                <a16:creationId xmlns:a16="http://schemas.microsoft.com/office/drawing/2014/main" id="{6E363797-4CAC-EB1C-36B0-2E0DAFC8B994}"/>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Contexte général</a:t>
            </a:r>
          </a:p>
        </p:txBody>
      </p:sp>
      <p:sp>
        <p:nvSpPr>
          <p:cNvPr id="24" name="Rectangle à coins arrondis 14">
            <a:extLst>
              <a:ext uri="{FF2B5EF4-FFF2-40B4-BE49-F238E27FC236}">
                <a16:creationId xmlns:a16="http://schemas.microsoft.com/office/drawing/2014/main" id="{F24C80F2-9B0E-133B-9A9A-088FBE0AC7D6}"/>
              </a:ext>
            </a:extLst>
          </p:cNvPr>
          <p:cNvSpPr/>
          <p:nvPr/>
        </p:nvSpPr>
        <p:spPr>
          <a:xfrm>
            <a:off x="2485456" y="38256"/>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Gestion de projet</a:t>
            </a:r>
          </a:p>
        </p:txBody>
      </p:sp>
      <p:sp>
        <p:nvSpPr>
          <p:cNvPr id="25" name="Rectangle à coins arrondis 16">
            <a:extLst>
              <a:ext uri="{FF2B5EF4-FFF2-40B4-BE49-F238E27FC236}">
                <a16:creationId xmlns:a16="http://schemas.microsoft.com/office/drawing/2014/main" id="{1E9D2586-65E2-EB5F-F6E9-6C7BA17948AD}"/>
              </a:ext>
            </a:extLst>
          </p:cNvPr>
          <p:cNvSpPr/>
          <p:nvPr/>
        </p:nvSpPr>
        <p:spPr>
          <a:xfrm>
            <a:off x="4966183" y="3620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Analyse et Conception</a:t>
            </a:r>
          </a:p>
        </p:txBody>
      </p:sp>
      <p:sp>
        <p:nvSpPr>
          <p:cNvPr id="26" name="Rectangle à coins arrondis 17">
            <a:extLst>
              <a:ext uri="{FF2B5EF4-FFF2-40B4-BE49-F238E27FC236}">
                <a16:creationId xmlns:a16="http://schemas.microsoft.com/office/drawing/2014/main" id="{234580EE-EFC3-0EBA-0B23-1F332713251C}"/>
              </a:ext>
            </a:extLst>
          </p:cNvPr>
          <p:cNvSpPr/>
          <p:nvPr/>
        </p:nvSpPr>
        <p:spPr>
          <a:xfrm>
            <a:off x="7158223" y="28246"/>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Réalisation</a:t>
            </a:r>
          </a:p>
        </p:txBody>
      </p:sp>
      <p:sp>
        <p:nvSpPr>
          <p:cNvPr id="27" name="Rectangle à coins arrondis 18">
            <a:extLst>
              <a:ext uri="{FF2B5EF4-FFF2-40B4-BE49-F238E27FC236}">
                <a16:creationId xmlns:a16="http://schemas.microsoft.com/office/drawing/2014/main" id="{BF186EAF-F940-E4DB-12AF-829D836A8FBE}"/>
              </a:ext>
            </a:extLst>
          </p:cNvPr>
          <p:cNvSpPr/>
          <p:nvPr/>
        </p:nvSpPr>
        <p:spPr>
          <a:xfrm>
            <a:off x="9462326" y="36822"/>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sp>
        <p:nvSpPr>
          <p:cNvPr id="29" name="Flèche : droite 28">
            <a:extLst>
              <a:ext uri="{FF2B5EF4-FFF2-40B4-BE49-F238E27FC236}">
                <a16:creationId xmlns:a16="http://schemas.microsoft.com/office/drawing/2014/main" id="{4E6E4DA8-1B46-B3CD-7F95-5F9B87266448}"/>
              </a:ext>
            </a:extLst>
          </p:cNvPr>
          <p:cNvSpPr/>
          <p:nvPr/>
        </p:nvSpPr>
        <p:spPr>
          <a:xfrm rot="720000">
            <a:off x="2286107" y="2015151"/>
            <a:ext cx="1681237" cy="483809"/>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30" descr="Une image contenant table&#10;&#10;Description générée automatiquement">
            <a:extLst>
              <a:ext uri="{FF2B5EF4-FFF2-40B4-BE49-F238E27FC236}">
                <a16:creationId xmlns:a16="http://schemas.microsoft.com/office/drawing/2014/main" id="{CD6D13E5-BBBB-1AB3-2CC2-A4C61B209F8E}"/>
              </a:ext>
            </a:extLst>
          </p:cNvPr>
          <p:cNvPicPr>
            <a:picLocks noChangeAspect="1"/>
          </p:cNvPicPr>
          <p:nvPr/>
        </p:nvPicPr>
        <p:blipFill>
          <a:blip r:embed="rId5"/>
          <a:stretch>
            <a:fillRect/>
          </a:stretch>
        </p:blipFill>
        <p:spPr>
          <a:xfrm>
            <a:off x="4028952" y="1307888"/>
            <a:ext cx="4315580" cy="2270869"/>
          </a:xfrm>
          <a:prstGeom prst="rect">
            <a:avLst/>
          </a:prstGeom>
        </p:spPr>
      </p:pic>
    </p:spTree>
    <p:extLst>
      <p:ext uri="{BB962C8B-B14F-4D97-AF65-F5344CB8AC3E}">
        <p14:creationId xmlns:p14="http://schemas.microsoft.com/office/powerpoint/2010/main" val="197568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ZoneTexte 39">
            <a:extLst>
              <a:ext uri="{FF2B5EF4-FFF2-40B4-BE49-F238E27FC236}">
                <a16:creationId xmlns:a16="http://schemas.microsoft.com/office/drawing/2014/main" id="{0028DF58-7697-5455-2132-1D01DE593CAA}"/>
              </a:ext>
            </a:extLst>
          </p:cNvPr>
          <p:cNvSpPr txBox="1"/>
          <p:nvPr/>
        </p:nvSpPr>
        <p:spPr>
          <a:xfrm>
            <a:off x="550702" y="902694"/>
            <a:ext cx="8579260" cy="523220"/>
          </a:xfrm>
          <a:prstGeom prst="rect">
            <a:avLst/>
          </a:prstGeom>
          <a:noFill/>
        </p:spPr>
        <p:txBody>
          <a:bodyPr wrap="square" lIns="91440" tIns="45720" rIns="91440" bIns="45720" anchor="t">
            <a:spAutoFit/>
          </a:bodyPr>
          <a:lstStyle/>
          <a:p>
            <a:r>
              <a:rPr lang="fr-FR" sz="2800" b="1" dirty="0">
                <a:solidFill>
                  <a:schemeClr val="bg2">
                    <a:lumMod val="50000"/>
                  </a:schemeClr>
                </a:solidFill>
                <a:latin typeface="Arial"/>
                <a:cs typeface="Arial" pitchFamily="34" charset="0"/>
              </a:rPr>
              <a:t>La Table de fait "VENTE LOGICIEL"</a:t>
            </a:r>
          </a:p>
        </p:txBody>
      </p:sp>
      <p:pic>
        <p:nvPicPr>
          <p:cNvPr id="2" name="Image 4" descr="Une image contenant table&#10;&#10;Description générée automatiquement">
            <a:extLst>
              <a:ext uri="{FF2B5EF4-FFF2-40B4-BE49-F238E27FC236}">
                <a16:creationId xmlns:a16="http://schemas.microsoft.com/office/drawing/2014/main" id="{62927407-9A45-77CF-A519-CBA0D00D3D1D}"/>
              </a:ext>
            </a:extLst>
          </p:cNvPr>
          <p:cNvPicPr>
            <a:picLocks noChangeAspect="1"/>
          </p:cNvPicPr>
          <p:nvPr/>
        </p:nvPicPr>
        <p:blipFill>
          <a:blip r:embed="rId3"/>
          <a:stretch>
            <a:fillRect/>
          </a:stretch>
        </p:blipFill>
        <p:spPr>
          <a:xfrm>
            <a:off x="7339390" y="2466534"/>
            <a:ext cx="4576839" cy="4259314"/>
          </a:xfrm>
          <a:prstGeom prst="rect">
            <a:avLst/>
          </a:prstGeom>
        </p:spPr>
      </p:pic>
      <p:pic>
        <p:nvPicPr>
          <p:cNvPr id="5" name="Image 5" descr="Une image contenant texte, équipement électronique, capture d’écran, ordinateur&#10;&#10;Description générée automatiquement">
            <a:extLst>
              <a:ext uri="{FF2B5EF4-FFF2-40B4-BE49-F238E27FC236}">
                <a16:creationId xmlns:a16="http://schemas.microsoft.com/office/drawing/2014/main" id="{8455DAA3-DFF3-6BB2-9D5B-CDCE7098A344}"/>
              </a:ext>
            </a:extLst>
          </p:cNvPr>
          <p:cNvPicPr>
            <a:picLocks noChangeAspect="1"/>
          </p:cNvPicPr>
          <p:nvPr/>
        </p:nvPicPr>
        <p:blipFill rotWithShape="1">
          <a:blip r:embed="rId4"/>
          <a:srcRect l="15476" t="15603" r="51587" b="6383"/>
          <a:stretch/>
        </p:blipFill>
        <p:spPr>
          <a:xfrm>
            <a:off x="550885" y="1717544"/>
            <a:ext cx="3581402" cy="4806970"/>
          </a:xfrm>
          <a:prstGeom prst="rect">
            <a:avLst/>
          </a:prstGeom>
        </p:spPr>
      </p:pic>
      <p:sp>
        <p:nvSpPr>
          <p:cNvPr id="6" name="Rectangle 5">
            <a:extLst>
              <a:ext uri="{FF2B5EF4-FFF2-40B4-BE49-F238E27FC236}">
                <a16:creationId xmlns:a16="http://schemas.microsoft.com/office/drawing/2014/main" id="{BB9C5965-059F-A5C5-2879-F7C5798F4E1F}"/>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7" name="Rectangle 6">
            <a:extLst>
              <a:ext uri="{FF2B5EF4-FFF2-40B4-BE49-F238E27FC236}">
                <a16:creationId xmlns:a16="http://schemas.microsoft.com/office/drawing/2014/main" id="{77ADA336-722C-5560-D698-25A741972848}"/>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8" name="Rectangle à coins arrondis 13">
            <a:extLst>
              <a:ext uri="{FF2B5EF4-FFF2-40B4-BE49-F238E27FC236}">
                <a16:creationId xmlns:a16="http://schemas.microsoft.com/office/drawing/2014/main" id="{5099BC6A-A83F-7FF9-7B45-8A64E3B08264}"/>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Contexte général</a:t>
            </a:r>
          </a:p>
        </p:txBody>
      </p:sp>
      <p:sp>
        <p:nvSpPr>
          <p:cNvPr id="9" name="Rectangle à coins arrondis 14">
            <a:extLst>
              <a:ext uri="{FF2B5EF4-FFF2-40B4-BE49-F238E27FC236}">
                <a16:creationId xmlns:a16="http://schemas.microsoft.com/office/drawing/2014/main" id="{231E49E6-31A7-6400-8B78-11357D68A188}"/>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Gestion de projet</a:t>
            </a:r>
          </a:p>
        </p:txBody>
      </p:sp>
      <p:sp>
        <p:nvSpPr>
          <p:cNvPr id="10" name="Rectangle à coins arrondis 15">
            <a:extLst>
              <a:ext uri="{FF2B5EF4-FFF2-40B4-BE49-F238E27FC236}">
                <a16:creationId xmlns:a16="http://schemas.microsoft.com/office/drawing/2014/main" id="{E46C8D9D-2CD2-9F1F-60C2-F42EF743BA0D}"/>
              </a:ext>
            </a:extLst>
          </p:cNvPr>
          <p:cNvSpPr/>
          <p:nvPr/>
        </p:nvSpPr>
        <p:spPr>
          <a:xfrm>
            <a:off x="3811632" y="91894"/>
            <a:ext cx="2057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Etude préliminaire</a:t>
            </a:r>
          </a:p>
        </p:txBody>
      </p:sp>
      <p:sp>
        <p:nvSpPr>
          <p:cNvPr id="11" name="Rectangle à coins arrondis 16">
            <a:extLst>
              <a:ext uri="{FF2B5EF4-FFF2-40B4-BE49-F238E27FC236}">
                <a16:creationId xmlns:a16="http://schemas.microsoft.com/office/drawing/2014/main" id="{D0F18168-1A15-CBD1-E6B8-7225C7B442A3}"/>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Analyse et Conception</a:t>
            </a:r>
          </a:p>
        </p:txBody>
      </p:sp>
      <p:sp>
        <p:nvSpPr>
          <p:cNvPr id="12" name="Rectangle à coins arrondis 17">
            <a:extLst>
              <a:ext uri="{FF2B5EF4-FFF2-40B4-BE49-F238E27FC236}">
                <a16:creationId xmlns:a16="http://schemas.microsoft.com/office/drawing/2014/main" id="{FBF9EA7B-D7A8-355E-091D-58DAE5010DF7}"/>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Réalisation</a:t>
            </a:r>
          </a:p>
        </p:txBody>
      </p:sp>
      <p:sp>
        <p:nvSpPr>
          <p:cNvPr id="13" name="Rectangle à coins arrondis 18">
            <a:extLst>
              <a:ext uri="{FF2B5EF4-FFF2-40B4-BE49-F238E27FC236}">
                <a16:creationId xmlns:a16="http://schemas.microsoft.com/office/drawing/2014/main" id="{126472D4-FDC9-CE26-0203-A61F617BE720}"/>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sp>
        <p:nvSpPr>
          <p:cNvPr id="14" name="Rectangle 13">
            <a:extLst>
              <a:ext uri="{FF2B5EF4-FFF2-40B4-BE49-F238E27FC236}">
                <a16:creationId xmlns:a16="http://schemas.microsoft.com/office/drawing/2014/main" id="{91C4FE3A-A75D-14EE-9719-C6639B9A0CFF}"/>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5" name="Rectangle 14">
            <a:extLst>
              <a:ext uri="{FF2B5EF4-FFF2-40B4-BE49-F238E27FC236}">
                <a16:creationId xmlns:a16="http://schemas.microsoft.com/office/drawing/2014/main" id="{4590C61C-1DBD-1B1A-8C6D-0632DEB7B837}"/>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16" name="Rectangle à coins arrondis 13">
            <a:extLst>
              <a:ext uri="{FF2B5EF4-FFF2-40B4-BE49-F238E27FC236}">
                <a16:creationId xmlns:a16="http://schemas.microsoft.com/office/drawing/2014/main" id="{39F6B5F1-C156-8F8D-A985-E9A36852753C}"/>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Contexte général</a:t>
            </a:r>
          </a:p>
        </p:txBody>
      </p:sp>
      <p:sp>
        <p:nvSpPr>
          <p:cNvPr id="17" name="Rectangle à coins arrondis 14">
            <a:extLst>
              <a:ext uri="{FF2B5EF4-FFF2-40B4-BE49-F238E27FC236}">
                <a16:creationId xmlns:a16="http://schemas.microsoft.com/office/drawing/2014/main" id="{3B8D6558-702F-900D-5D3A-6E6A7467F9CA}"/>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Gestion de projet</a:t>
            </a:r>
          </a:p>
        </p:txBody>
      </p:sp>
      <p:sp>
        <p:nvSpPr>
          <p:cNvPr id="18" name="Rectangle à coins arrondis 16">
            <a:extLst>
              <a:ext uri="{FF2B5EF4-FFF2-40B4-BE49-F238E27FC236}">
                <a16:creationId xmlns:a16="http://schemas.microsoft.com/office/drawing/2014/main" id="{379730F5-0C2D-0DCE-ECE1-5308C58EAAF8}"/>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Analyse et Conception</a:t>
            </a:r>
          </a:p>
        </p:txBody>
      </p:sp>
      <p:sp>
        <p:nvSpPr>
          <p:cNvPr id="19" name="Rectangle à coins arrondis 17">
            <a:extLst>
              <a:ext uri="{FF2B5EF4-FFF2-40B4-BE49-F238E27FC236}">
                <a16:creationId xmlns:a16="http://schemas.microsoft.com/office/drawing/2014/main" id="{A689872C-5F99-E427-6775-9F7471F3C5EC}"/>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Réalisation</a:t>
            </a:r>
          </a:p>
        </p:txBody>
      </p:sp>
      <p:sp>
        <p:nvSpPr>
          <p:cNvPr id="20" name="Rectangle à coins arrondis 18">
            <a:extLst>
              <a:ext uri="{FF2B5EF4-FFF2-40B4-BE49-F238E27FC236}">
                <a16:creationId xmlns:a16="http://schemas.microsoft.com/office/drawing/2014/main" id="{177893F7-8DB4-1786-C7EB-7721B80DDFD9}"/>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sp>
        <p:nvSpPr>
          <p:cNvPr id="21" name="Rectangle 20">
            <a:extLst>
              <a:ext uri="{FF2B5EF4-FFF2-40B4-BE49-F238E27FC236}">
                <a16:creationId xmlns:a16="http://schemas.microsoft.com/office/drawing/2014/main" id="{4C336D5D-DCC8-1DB5-0FE5-1CF7A3A7E95B}"/>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22" name="Rectangle 21">
            <a:extLst>
              <a:ext uri="{FF2B5EF4-FFF2-40B4-BE49-F238E27FC236}">
                <a16:creationId xmlns:a16="http://schemas.microsoft.com/office/drawing/2014/main" id="{C65DE6D7-09D6-E5DA-F35A-26668F1079BE}"/>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23" name="Rectangle à coins arrondis 13">
            <a:extLst>
              <a:ext uri="{FF2B5EF4-FFF2-40B4-BE49-F238E27FC236}">
                <a16:creationId xmlns:a16="http://schemas.microsoft.com/office/drawing/2014/main" id="{6E363797-4CAC-EB1C-36B0-2E0DAFC8B994}"/>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Contexte général</a:t>
            </a:r>
          </a:p>
        </p:txBody>
      </p:sp>
      <p:sp>
        <p:nvSpPr>
          <p:cNvPr id="24" name="Rectangle à coins arrondis 14">
            <a:extLst>
              <a:ext uri="{FF2B5EF4-FFF2-40B4-BE49-F238E27FC236}">
                <a16:creationId xmlns:a16="http://schemas.microsoft.com/office/drawing/2014/main" id="{F24C80F2-9B0E-133B-9A9A-088FBE0AC7D6}"/>
              </a:ext>
            </a:extLst>
          </p:cNvPr>
          <p:cNvSpPr/>
          <p:nvPr/>
        </p:nvSpPr>
        <p:spPr>
          <a:xfrm>
            <a:off x="2485456" y="38256"/>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Gestion de projet</a:t>
            </a:r>
          </a:p>
        </p:txBody>
      </p:sp>
      <p:sp>
        <p:nvSpPr>
          <p:cNvPr id="25" name="Rectangle à coins arrondis 16">
            <a:extLst>
              <a:ext uri="{FF2B5EF4-FFF2-40B4-BE49-F238E27FC236}">
                <a16:creationId xmlns:a16="http://schemas.microsoft.com/office/drawing/2014/main" id="{1E9D2586-65E2-EB5F-F6E9-6C7BA17948AD}"/>
              </a:ext>
            </a:extLst>
          </p:cNvPr>
          <p:cNvSpPr/>
          <p:nvPr/>
        </p:nvSpPr>
        <p:spPr>
          <a:xfrm>
            <a:off x="4966183" y="3620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Analyse et Conception</a:t>
            </a:r>
          </a:p>
        </p:txBody>
      </p:sp>
      <p:sp>
        <p:nvSpPr>
          <p:cNvPr id="26" name="Rectangle à coins arrondis 17">
            <a:extLst>
              <a:ext uri="{FF2B5EF4-FFF2-40B4-BE49-F238E27FC236}">
                <a16:creationId xmlns:a16="http://schemas.microsoft.com/office/drawing/2014/main" id="{234580EE-EFC3-0EBA-0B23-1F332713251C}"/>
              </a:ext>
            </a:extLst>
          </p:cNvPr>
          <p:cNvSpPr/>
          <p:nvPr/>
        </p:nvSpPr>
        <p:spPr>
          <a:xfrm>
            <a:off x="7158223" y="28246"/>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Réalisation</a:t>
            </a:r>
          </a:p>
        </p:txBody>
      </p:sp>
      <p:sp>
        <p:nvSpPr>
          <p:cNvPr id="27" name="Rectangle à coins arrondis 18">
            <a:extLst>
              <a:ext uri="{FF2B5EF4-FFF2-40B4-BE49-F238E27FC236}">
                <a16:creationId xmlns:a16="http://schemas.microsoft.com/office/drawing/2014/main" id="{BF186EAF-F940-E4DB-12AF-829D836A8FBE}"/>
              </a:ext>
            </a:extLst>
          </p:cNvPr>
          <p:cNvSpPr/>
          <p:nvPr/>
        </p:nvSpPr>
        <p:spPr>
          <a:xfrm>
            <a:off x="9462326" y="36822"/>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pic>
        <p:nvPicPr>
          <p:cNvPr id="28" name="Image 28">
            <a:extLst>
              <a:ext uri="{FF2B5EF4-FFF2-40B4-BE49-F238E27FC236}">
                <a16:creationId xmlns:a16="http://schemas.microsoft.com/office/drawing/2014/main" id="{0B671CDE-227C-DC51-EB05-6917426D014A}"/>
              </a:ext>
            </a:extLst>
          </p:cNvPr>
          <p:cNvPicPr>
            <a:picLocks noChangeAspect="1"/>
          </p:cNvPicPr>
          <p:nvPr/>
        </p:nvPicPr>
        <p:blipFill>
          <a:blip r:embed="rId5"/>
          <a:stretch>
            <a:fillRect/>
          </a:stretch>
        </p:blipFill>
        <p:spPr>
          <a:xfrm>
            <a:off x="4511681" y="1848937"/>
            <a:ext cx="2743200" cy="2650331"/>
          </a:xfrm>
          <a:prstGeom prst="rect">
            <a:avLst/>
          </a:prstGeom>
        </p:spPr>
      </p:pic>
      <p:sp>
        <p:nvSpPr>
          <p:cNvPr id="30" name="Flèche : droite 29">
            <a:extLst>
              <a:ext uri="{FF2B5EF4-FFF2-40B4-BE49-F238E27FC236}">
                <a16:creationId xmlns:a16="http://schemas.microsoft.com/office/drawing/2014/main" id="{CAEFC27B-2723-3734-BBD0-157D21150FB8}"/>
              </a:ext>
            </a:extLst>
          </p:cNvPr>
          <p:cNvSpPr/>
          <p:nvPr/>
        </p:nvSpPr>
        <p:spPr>
          <a:xfrm rot="720000">
            <a:off x="2817516" y="2292609"/>
            <a:ext cx="1681237" cy="483809"/>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45717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ZoneTexte 39">
            <a:extLst>
              <a:ext uri="{FF2B5EF4-FFF2-40B4-BE49-F238E27FC236}">
                <a16:creationId xmlns:a16="http://schemas.microsoft.com/office/drawing/2014/main" id="{0028DF58-7697-5455-2132-1D01DE593CAA}"/>
              </a:ext>
            </a:extLst>
          </p:cNvPr>
          <p:cNvSpPr txBox="1"/>
          <p:nvPr/>
        </p:nvSpPr>
        <p:spPr>
          <a:xfrm>
            <a:off x="349326" y="829306"/>
            <a:ext cx="6139159" cy="523220"/>
          </a:xfrm>
          <a:prstGeom prst="rect">
            <a:avLst/>
          </a:prstGeom>
          <a:noFill/>
        </p:spPr>
        <p:txBody>
          <a:bodyPr wrap="square" lIns="91440" tIns="45720" rIns="91440" bIns="45720" anchor="t">
            <a:spAutoFit/>
          </a:bodyPr>
          <a:lstStyle/>
          <a:p>
            <a:r>
              <a:rPr lang="fr-FR" sz="2800" b="1">
                <a:solidFill>
                  <a:schemeClr val="bg2">
                    <a:lumMod val="50000"/>
                  </a:schemeClr>
                </a:solidFill>
                <a:latin typeface="Arial"/>
                <a:cs typeface="Arial" pitchFamily="34" charset="0"/>
              </a:rPr>
              <a:t>Power BI</a:t>
            </a:r>
          </a:p>
        </p:txBody>
      </p:sp>
      <p:sp>
        <p:nvSpPr>
          <p:cNvPr id="6" name="Rectangle 5">
            <a:extLst>
              <a:ext uri="{FF2B5EF4-FFF2-40B4-BE49-F238E27FC236}">
                <a16:creationId xmlns:a16="http://schemas.microsoft.com/office/drawing/2014/main" id="{BB9C5965-059F-A5C5-2879-F7C5798F4E1F}"/>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7" name="Rectangle 6">
            <a:extLst>
              <a:ext uri="{FF2B5EF4-FFF2-40B4-BE49-F238E27FC236}">
                <a16:creationId xmlns:a16="http://schemas.microsoft.com/office/drawing/2014/main" id="{77ADA336-722C-5560-D698-25A741972848}"/>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8" name="Rectangle à coins arrondis 13">
            <a:extLst>
              <a:ext uri="{FF2B5EF4-FFF2-40B4-BE49-F238E27FC236}">
                <a16:creationId xmlns:a16="http://schemas.microsoft.com/office/drawing/2014/main" id="{5099BC6A-A83F-7FF9-7B45-8A64E3B08264}"/>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Contexte général</a:t>
            </a:r>
          </a:p>
        </p:txBody>
      </p:sp>
      <p:sp>
        <p:nvSpPr>
          <p:cNvPr id="9" name="Rectangle à coins arrondis 14">
            <a:extLst>
              <a:ext uri="{FF2B5EF4-FFF2-40B4-BE49-F238E27FC236}">
                <a16:creationId xmlns:a16="http://schemas.microsoft.com/office/drawing/2014/main" id="{231E49E6-31A7-6400-8B78-11357D68A188}"/>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Gestion de projet</a:t>
            </a:r>
          </a:p>
        </p:txBody>
      </p:sp>
      <p:sp>
        <p:nvSpPr>
          <p:cNvPr id="10" name="Rectangle à coins arrondis 15">
            <a:extLst>
              <a:ext uri="{FF2B5EF4-FFF2-40B4-BE49-F238E27FC236}">
                <a16:creationId xmlns:a16="http://schemas.microsoft.com/office/drawing/2014/main" id="{E46C8D9D-2CD2-9F1F-60C2-F42EF743BA0D}"/>
              </a:ext>
            </a:extLst>
          </p:cNvPr>
          <p:cNvSpPr/>
          <p:nvPr/>
        </p:nvSpPr>
        <p:spPr>
          <a:xfrm>
            <a:off x="3811632" y="91894"/>
            <a:ext cx="2057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Etude préliminaire</a:t>
            </a:r>
          </a:p>
        </p:txBody>
      </p:sp>
      <p:sp>
        <p:nvSpPr>
          <p:cNvPr id="11" name="Rectangle à coins arrondis 16">
            <a:extLst>
              <a:ext uri="{FF2B5EF4-FFF2-40B4-BE49-F238E27FC236}">
                <a16:creationId xmlns:a16="http://schemas.microsoft.com/office/drawing/2014/main" id="{D0F18168-1A15-CBD1-E6B8-7225C7B442A3}"/>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Analyse et Conception</a:t>
            </a:r>
          </a:p>
        </p:txBody>
      </p:sp>
      <p:sp>
        <p:nvSpPr>
          <p:cNvPr id="12" name="Rectangle à coins arrondis 17">
            <a:extLst>
              <a:ext uri="{FF2B5EF4-FFF2-40B4-BE49-F238E27FC236}">
                <a16:creationId xmlns:a16="http://schemas.microsoft.com/office/drawing/2014/main" id="{FBF9EA7B-D7A8-355E-091D-58DAE5010DF7}"/>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Réalisation</a:t>
            </a:r>
          </a:p>
        </p:txBody>
      </p:sp>
      <p:sp>
        <p:nvSpPr>
          <p:cNvPr id="13" name="Rectangle à coins arrondis 18">
            <a:extLst>
              <a:ext uri="{FF2B5EF4-FFF2-40B4-BE49-F238E27FC236}">
                <a16:creationId xmlns:a16="http://schemas.microsoft.com/office/drawing/2014/main" id="{126472D4-FDC9-CE26-0203-A61F617BE720}"/>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sp>
        <p:nvSpPr>
          <p:cNvPr id="14" name="Rectangle 13">
            <a:extLst>
              <a:ext uri="{FF2B5EF4-FFF2-40B4-BE49-F238E27FC236}">
                <a16:creationId xmlns:a16="http://schemas.microsoft.com/office/drawing/2014/main" id="{91C4FE3A-A75D-14EE-9719-C6639B9A0CFF}"/>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5" name="Rectangle 14">
            <a:extLst>
              <a:ext uri="{FF2B5EF4-FFF2-40B4-BE49-F238E27FC236}">
                <a16:creationId xmlns:a16="http://schemas.microsoft.com/office/drawing/2014/main" id="{4590C61C-1DBD-1B1A-8C6D-0632DEB7B837}"/>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16" name="Rectangle à coins arrondis 13">
            <a:extLst>
              <a:ext uri="{FF2B5EF4-FFF2-40B4-BE49-F238E27FC236}">
                <a16:creationId xmlns:a16="http://schemas.microsoft.com/office/drawing/2014/main" id="{39F6B5F1-C156-8F8D-A985-E9A36852753C}"/>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Contexte général</a:t>
            </a:r>
          </a:p>
        </p:txBody>
      </p:sp>
      <p:sp>
        <p:nvSpPr>
          <p:cNvPr id="17" name="Rectangle à coins arrondis 14">
            <a:extLst>
              <a:ext uri="{FF2B5EF4-FFF2-40B4-BE49-F238E27FC236}">
                <a16:creationId xmlns:a16="http://schemas.microsoft.com/office/drawing/2014/main" id="{3B8D6558-702F-900D-5D3A-6E6A7467F9CA}"/>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Gestion de projet</a:t>
            </a:r>
          </a:p>
        </p:txBody>
      </p:sp>
      <p:sp>
        <p:nvSpPr>
          <p:cNvPr id="18" name="Rectangle à coins arrondis 16">
            <a:extLst>
              <a:ext uri="{FF2B5EF4-FFF2-40B4-BE49-F238E27FC236}">
                <a16:creationId xmlns:a16="http://schemas.microsoft.com/office/drawing/2014/main" id="{379730F5-0C2D-0DCE-ECE1-5308C58EAAF8}"/>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Analyse et Conception</a:t>
            </a:r>
          </a:p>
        </p:txBody>
      </p:sp>
      <p:sp>
        <p:nvSpPr>
          <p:cNvPr id="19" name="Rectangle à coins arrondis 17">
            <a:extLst>
              <a:ext uri="{FF2B5EF4-FFF2-40B4-BE49-F238E27FC236}">
                <a16:creationId xmlns:a16="http://schemas.microsoft.com/office/drawing/2014/main" id="{A689872C-5F99-E427-6775-9F7471F3C5EC}"/>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Réalisation</a:t>
            </a:r>
          </a:p>
        </p:txBody>
      </p:sp>
      <p:sp>
        <p:nvSpPr>
          <p:cNvPr id="20" name="Rectangle à coins arrondis 18">
            <a:extLst>
              <a:ext uri="{FF2B5EF4-FFF2-40B4-BE49-F238E27FC236}">
                <a16:creationId xmlns:a16="http://schemas.microsoft.com/office/drawing/2014/main" id="{177893F7-8DB4-1786-C7EB-7721B80DDFD9}"/>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sp>
        <p:nvSpPr>
          <p:cNvPr id="21" name="Rectangle 20">
            <a:extLst>
              <a:ext uri="{FF2B5EF4-FFF2-40B4-BE49-F238E27FC236}">
                <a16:creationId xmlns:a16="http://schemas.microsoft.com/office/drawing/2014/main" id="{4C336D5D-DCC8-1DB5-0FE5-1CF7A3A7E95B}"/>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22" name="Rectangle 21">
            <a:extLst>
              <a:ext uri="{FF2B5EF4-FFF2-40B4-BE49-F238E27FC236}">
                <a16:creationId xmlns:a16="http://schemas.microsoft.com/office/drawing/2014/main" id="{C65DE6D7-09D6-E5DA-F35A-26668F1079BE}"/>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23" name="Rectangle à coins arrondis 13">
            <a:extLst>
              <a:ext uri="{FF2B5EF4-FFF2-40B4-BE49-F238E27FC236}">
                <a16:creationId xmlns:a16="http://schemas.microsoft.com/office/drawing/2014/main" id="{6E363797-4CAC-EB1C-36B0-2E0DAFC8B994}"/>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Contexte général</a:t>
            </a:r>
          </a:p>
        </p:txBody>
      </p:sp>
      <p:sp>
        <p:nvSpPr>
          <p:cNvPr id="24" name="Rectangle à coins arrondis 14">
            <a:extLst>
              <a:ext uri="{FF2B5EF4-FFF2-40B4-BE49-F238E27FC236}">
                <a16:creationId xmlns:a16="http://schemas.microsoft.com/office/drawing/2014/main" id="{F24C80F2-9B0E-133B-9A9A-088FBE0AC7D6}"/>
              </a:ext>
            </a:extLst>
          </p:cNvPr>
          <p:cNvSpPr/>
          <p:nvPr/>
        </p:nvSpPr>
        <p:spPr>
          <a:xfrm>
            <a:off x="2485456" y="38256"/>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Gestion de projet</a:t>
            </a:r>
          </a:p>
        </p:txBody>
      </p:sp>
      <p:sp>
        <p:nvSpPr>
          <p:cNvPr id="25" name="Rectangle à coins arrondis 16">
            <a:extLst>
              <a:ext uri="{FF2B5EF4-FFF2-40B4-BE49-F238E27FC236}">
                <a16:creationId xmlns:a16="http://schemas.microsoft.com/office/drawing/2014/main" id="{1E9D2586-65E2-EB5F-F6E9-6C7BA17948AD}"/>
              </a:ext>
            </a:extLst>
          </p:cNvPr>
          <p:cNvSpPr/>
          <p:nvPr/>
        </p:nvSpPr>
        <p:spPr>
          <a:xfrm>
            <a:off x="4966183" y="3620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Analyse et Conception</a:t>
            </a:r>
          </a:p>
        </p:txBody>
      </p:sp>
      <p:sp>
        <p:nvSpPr>
          <p:cNvPr id="26" name="Rectangle à coins arrondis 17">
            <a:extLst>
              <a:ext uri="{FF2B5EF4-FFF2-40B4-BE49-F238E27FC236}">
                <a16:creationId xmlns:a16="http://schemas.microsoft.com/office/drawing/2014/main" id="{234580EE-EFC3-0EBA-0B23-1F332713251C}"/>
              </a:ext>
            </a:extLst>
          </p:cNvPr>
          <p:cNvSpPr/>
          <p:nvPr/>
        </p:nvSpPr>
        <p:spPr>
          <a:xfrm>
            <a:off x="7158223" y="28246"/>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Réalisation</a:t>
            </a:r>
          </a:p>
        </p:txBody>
      </p:sp>
      <p:sp>
        <p:nvSpPr>
          <p:cNvPr id="27" name="Rectangle à coins arrondis 18">
            <a:extLst>
              <a:ext uri="{FF2B5EF4-FFF2-40B4-BE49-F238E27FC236}">
                <a16:creationId xmlns:a16="http://schemas.microsoft.com/office/drawing/2014/main" id="{BF186EAF-F940-E4DB-12AF-829D836A8FBE}"/>
              </a:ext>
            </a:extLst>
          </p:cNvPr>
          <p:cNvSpPr/>
          <p:nvPr/>
        </p:nvSpPr>
        <p:spPr>
          <a:xfrm>
            <a:off x="9462326" y="36822"/>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pic>
        <p:nvPicPr>
          <p:cNvPr id="3" name="Image 3">
            <a:extLst>
              <a:ext uri="{FF2B5EF4-FFF2-40B4-BE49-F238E27FC236}">
                <a16:creationId xmlns:a16="http://schemas.microsoft.com/office/drawing/2014/main" id="{EF40B46D-0118-2018-066C-9F94570C6340}"/>
              </a:ext>
            </a:extLst>
          </p:cNvPr>
          <p:cNvPicPr>
            <a:picLocks noChangeAspect="1"/>
          </p:cNvPicPr>
          <p:nvPr/>
        </p:nvPicPr>
        <p:blipFill>
          <a:blip r:embed="rId3"/>
          <a:stretch>
            <a:fillRect/>
          </a:stretch>
        </p:blipFill>
        <p:spPr>
          <a:xfrm>
            <a:off x="3587448" y="1198638"/>
            <a:ext cx="5222723" cy="5222723"/>
          </a:xfrm>
          <a:prstGeom prst="rect">
            <a:avLst/>
          </a:prstGeom>
        </p:spPr>
      </p:pic>
    </p:spTree>
    <p:extLst>
      <p:ext uri="{BB962C8B-B14F-4D97-AF65-F5344CB8AC3E}">
        <p14:creationId xmlns:p14="http://schemas.microsoft.com/office/powerpoint/2010/main" val="156484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7374"/>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a:t>Mise en place d’un DATAMART Financier</a:t>
            </a:r>
          </a:p>
        </p:txBody>
      </p:sp>
      <p:sp>
        <p:nvSpPr>
          <p:cNvPr id="8" name="Rectangle 7"/>
          <p:cNvSpPr/>
          <p:nvPr/>
        </p:nvSpPr>
        <p:spPr>
          <a:xfrm>
            <a:off x="4103291" y="1962080"/>
            <a:ext cx="4476383" cy="342901"/>
          </a:xfrm>
          <a:prstGeom prst="rect">
            <a:avLst/>
          </a:prstGeom>
          <a:solidFill>
            <a:srgbClr val="2F3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Contexte général du projet</a:t>
            </a:r>
          </a:p>
        </p:txBody>
      </p:sp>
      <p:sp>
        <p:nvSpPr>
          <p:cNvPr id="10" name="Rectangle 9"/>
          <p:cNvSpPr/>
          <p:nvPr/>
        </p:nvSpPr>
        <p:spPr>
          <a:xfrm>
            <a:off x="4103289" y="3296106"/>
            <a:ext cx="4476383" cy="342901"/>
          </a:xfrm>
          <a:prstGeom prst="rect">
            <a:avLst/>
          </a:prstGeom>
          <a:solidFill>
            <a:srgbClr val="2F3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Analyse et Conception</a:t>
            </a:r>
          </a:p>
        </p:txBody>
      </p:sp>
      <p:sp>
        <p:nvSpPr>
          <p:cNvPr id="11" name="Rectangle 10"/>
          <p:cNvSpPr/>
          <p:nvPr/>
        </p:nvSpPr>
        <p:spPr>
          <a:xfrm>
            <a:off x="4103289" y="3971333"/>
            <a:ext cx="4476383" cy="342901"/>
          </a:xfrm>
          <a:prstGeom prst="rect">
            <a:avLst/>
          </a:prstGeom>
          <a:solidFill>
            <a:srgbClr val="2F3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Réalisation</a:t>
            </a:r>
          </a:p>
        </p:txBody>
      </p:sp>
      <p:sp>
        <p:nvSpPr>
          <p:cNvPr id="12" name="Rectangle 11"/>
          <p:cNvSpPr/>
          <p:nvPr/>
        </p:nvSpPr>
        <p:spPr>
          <a:xfrm>
            <a:off x="4103290" y="4715015"/>
            <a:ext cx="4476383" cy="342901"/>
          </a:xfrm>
          <a:prstGeom prst="rect">
            <a:avLst/>
          </a:prstGeom>
          <a:solidFill>
            <a:srgbClr val="2F3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Conclusion</a:t>
            </a:r>
          </a:p>
        </p:txBody>
      </p:sp>
      <p:sp>
        <p:nvSpPr>
          <p:cNvPr id="13" name="Rectangle à coins arrondis 12"/>
          <p:cNvSpPr/>
          <p:nvPr/>
        </p:nvSpPr>
        <p:spPr>
          <a:xfrm>
            <a:off x="3104915" y="3352800"/>
            <a:ext cx="340660" cy="233082"/>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6000" b="1">
                <a:solidFill>
                  <a:schemeClr val="accent6"/>
                </a:solidFill>
              </a:rPr>
              <a:t>P</a:t>
            </a:r>
          </a:p>
          <a:p>
            <a:pPr lvl="0" algn="ctr"/>
            <a:r>
              <a:rPr lang="fr-FR" sz="6000" b="1">
                <a:solidFill>
                  <a:schemeClr val="accent6"/>
                </a:solidFill>
              </a:rPr>
              <a:t>L</a:t>
            </a:r>
          </a:p>
          <a:p>
            <a:pPr lvl="0" algn="ctr"/>
            <a:r>
              <a:rPr lang="fr-FR" sz="6000" b="1">
                <a:solidFill>
                  <a:schemeClr val="accent6"/>
                </a:solidFill>
              </a:rPr>
              <a:t>A</a:t>
            </a:r>
          </a:p>
          <a:p>
            <a:pPr lvl="0" algn="ctr"/>
            <a:r>
              <a:rPr lang="fr-FR" sz="6000" b="1">
                <a:solidFill>
                  <a:schemeClr val="accent6"/>
                </a:solidFill>
              </a:rPr>
              <a:t>N</a:t>
            </a:r>
          </a:p>
        </p:txBody>
      </p:sp>
      <p:sp>
        <p:nvSpPr>
          <p:cNvPr id="3" name="Rectangle 2"/>
          <p:cNvSpPr/>
          <p:nvPr/>
        </p:nvSpPr>
        <p:spPr>
          <a:xfrm>
            <a:off x="0" y="304800"/>
            <a:ext cx="12200965" cy="986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639B5B7E-8338-18F8-85B5-A7D352D259E4}"/>
              </a:ext>
            </a:extLst>
          </p:cNvPr>
          <p:cNvSpPr/>
          <p:nvPr/>
        </p:nvSpPr>
        <p:spPr>
          <a:xfrm>
            <a:off x="4103289" y="2606056"/>
            <a:ext cx="4476383" cy="342901"/>
          </a:xfrm>
          <a:prstGeom prst="rect">
            <a:avLst/>
          </a:prstGeom>
          <a:solidFill>
            <a:srgbClr val="2F3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Gestion de projet </a:t>
            </a:r>
          </a:p>
        </p:txBody>
      </p:sp>
    </p:spTree>
    <p:extLst>
      <p:ext uri="{BB962C8B-B14F-4D97-AF65-F5344CB8AC3E}">
        <p14:creationId xmlns:p14="http://schemas.microsoft.com/office/powerpoint/2010/main" val="2924683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ZoneTexte 39">
            <a:extLst>
              <a:ext uri="{FF2B5EF4-FFF2-40B4-BE49-F238E27FC236}">
                <a16:creationId xmlns:a16="http://schemas.microsoft.com/office/drawing/2014/main" id="{0028DF58-7697-5455-2132-1D01DE593CAA}"/>
              </a:ext>
            </a:extLst>
          </p:cNvPr>
          <p:cNvSpPr txBox="1"/>
          <p:nvPr/>
        </p:nvSpPr>
        <p:spPr>
          <a:xfrm>
            <a:off x="366144" y="776292"/>
            <a:ext cx="6105524" cy="523220"/>
          </a:xfrm>
          <a:prstGeom prst="rect">
            <a:avLst/>
          </a:prstGeom>
          <a:noFill/>
        </p:spPr>
        <p:txBody>
          <a:bodyPr wrap="square" lIns="91440" tIns="45720" rIns="91440" bIns="45720" anchor="t">
            <a:spAutoFit/>
          </a:bodyPr>
          <a:lstStyle/>
          <a:p>
            <a:r>
              <a:rPr lang="fr-FR" sz="2800" b="1">
                <a:solidFill>
                  <a:schemeClr val="bg2">
                    <a:lumMod val="50000"/>
                  </a:schemeClr>
                </a:solidFill>
                <a:latin typeface="Arial"/>
                <a:cs typeface="Arial" pitchFamily="34" charset="0"/>
              </a:rPr>
              <a:t>Pour</a:t>
            </a:r>
            <a:r>
              <a:rPr lang="fr-FR">
                <a:cs typeface="Calibri"/>
              </a:rPr>
              <a:t> </a:t>
            </a:r>
            <a:r>
              <a:rPr lang="fr-FR" sz="2800" b="1">
                <a:solidFill>
                  <a:schemeClr val="bg2">
                    <a:lumMod val="50000"/>
                  </a:schemeClr>
                </a:solidFill>
                <a:latin typeface="Arial"/>
                <a:cs typeface="Arial" pitchFamily="34" charset="0"/>
              </a:rPr>
              <a:t>la</a:t>
            </a:r>
            <a:r>
              <a:rPr lang="fr-FR">
                <a:cs typeface="Calibri"/>
              </a:rPr>
              <a:t> </a:t>
            </a:r>
            <a:r>
              <a:rPr lang="fr-FR" sz="2800" b="1">
                <a:solidFill>
                  <a:schemeClr val="bg2">
                    <a:lumMod val="50000"/>
                  </a:schemeClr>
                </a:solidFill>
                <a:latin typeface="Arial"/>
                <a:cs typeface="Arial" pitchFamily="34" charset="0"/>
              </a:rPr>
              <a:t>table</a:t>
            </a:r>
            <a:r>
              <a:rPr lang="fr-FR">
                <a:cs typeface="Calibri"/>
              </a:rPr>
              <a:t> </a:t>
            </a:r>
            <a:r>
              <a:rPr lang="fr-FR" sz="2800" b="1">
                <a:solidFill>
                  <a:schemeClr val="bg2">
                    <a:lumMod val="50000"/>
                  </a:schemeClr>
                </a:solidFill>
                <a:latin typeface="Arial"/>
                <a:cs typeface="Arial" pitchFamily="34" charset="0"/>
              </a:rPr>
              <a:t>de</a:t>
            </a:r>
            <a:r>
              <a:rPr lang="fr-FR">
                <a:cs typeface="Calibri"/>
              </a:rPr>
              <a:t> </a:t>
            </a:r>
            <a:r>
              <a:rPr lang="fr-FR" sz="2800" b="1">
                <a:solidFill>
                  <a:schemeClr val="bg2">
                    <a:lumMod val="50000"/>
                  </a:schemeClr>
                </a:solidFill>
                <a:latin typeface="Arial"/>
                <a:cs typeface="Arial" pitchFamily="34" charset="0"/>
              </a:rPr>
              <a:t>fait</a:t>
            </a:r>
            <a:r>
              <a:rPr lang="fr-FR">
                <a:cs typeface="Calibri"/>
              </a:rPr>
              <a:t> </a:t>
            </a:r>
            <a:r>
              <a:rPr lang="fr-FR" sz="2800" b="1">
                <a:solidFill>
                  <a:schemeClr val="bg2">
                    <a:lumMod val="50000"/>
                  </a:schemeClr>
                </a:solidFill>
                <a:latin typeface="Arial"/>
                <a:cs typeface="Arial" pitchFamily="34" charset="0"/>
              </a:rPr>
              <a:t>Achat</a:t>
            </a:r>
          </a:p>
        </p:txBody>
      </p:sp>
      <p:sp>
        <p:nvSpPr>
          <p:cNvPr id="6" name="Rectangle 5">
            <a:extLst>
              <a:ext uri="{FF2B5EF4-FFF2-40B4-BE49-F238E27FC236}">
                <a16:creationId xmlns:a16="http://schemas.microsoft.com/office/drawing/2014/main" id="{BB9C5965-059F-A5C5-2879-F7C5798F4E1F}"/>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7" name="Rectangle 6">
            <a:extLst>
              <a:ext uri="{FF2B5EF4-FFF2-40B4-BE49-F238E27FC236}">
                <a16:creationId xmlns:a16="http://schemas.microsoft.com/office/drawing/2014/main" id="{77ADA336-722C-5560-D698-25A741972848}"/>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8" name="Rectangle à coins arrondis 13">
            <a:extLst>
              <a:ext uri="{FF2B5EF4-FFF2-40B4-BE49-F238E27FC236}">
                <a16:creationId xmlns:a16="http://schemas.microsoft.com/office/drawing/2014/main" id="{5099BC6A-A83F-7FF9-7B45-8A64E3B08264}"/>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Contexte général</a:t>
            </a:r>
          </a:p>
        </p:txBody>
      </p:sp>
      <p:sp>
        <p:nvSpPr>
          <p:cNvPr id="9" name="Rectangle à coins arrondis 14">
            <a:extLst>
              <a:ext uri="{FF2B5EF4-FFF2-40B4-BE49-F238E27FC236}">
                <a16:creationId xmlns:a16="http://schemas.microsoft.com/office/drawing/2014/main" id="{231E49E6-31A7-6400-8B78-11357D68A188}"/>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Gestion de projet</a:t>
            </a:r>
          </a:p>
        </p:txBody>
      </p:sp>
      <p:sp>
        <p:nvSpPr>
          <p:cNvPr id="10" name="Rectangle à coins arrondis 15">
            <a:extLst>
              <a:ext uri="{FF2B5EF4-FFF2-40B4-BE49-F238E27FC236}">
                <a16:creationId xmlns:a16="http://schemas.microsoft.com/office/drawing/2014/main" id="{E46C8D9D-2CD2-9F1F-60C2-F42EF743BA0D}"/>
              </a:ext>
            </a:extLst>
          </p:cNvPr>
          <p:cNvSpPr/>
          <p:nvPr/>
        </p:nvSpPr>
        <p:spPr>
          <a:xfrm>
            <a:off x="3811632" y="91894"/>
            <a:ext cx="2057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Etude préliminaire</a:t>
            </a:r>
          </a:p>
        </p:txBody>
      </p:sp>
      <p:sp>
        <p:nvSpPr>
          <p:cNvPr id="11" name="Rectangle à coins arrondis 16">
            <a:extLst>
              <a:ext uri="{FF2B5EF4-FFF2-40B4-BE49-F238E27FC236}">
                <a16:creationId xmlns:a16="http://schemas.microsoft.com/office/drawing/2014/main" id="{D0F18168-1A15-CBD1-E6B8-7225C7B442A3}"/>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Analyse et Conception</a:t>
            </a:r>
          </a:p>
        </p:txBody>
      </p:sp>
      <p:sp>
        <p:nvSpPr>
          <p:cNvPr id="12" name="Rectangle à coins arrondis 17">
            <a:extLst>
              <a:ext uri="{FF2B5EF4-FFF2-40B4-BE49-F238E27FC236}">
                <a16:creationId xmlns:a16="http://schemas.microsoft.com/office/drawing/2014/main" id="{FBF9EA7B-D7A8-355E-091D-58DAE5010DF7}"/>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Réalisation</a:t>
            </a:r>
          </a:p>
        </p:txBody>
      </p:sp>
      <p:sp>
        <p:nvSpPr>
          <p:cNvPr id="13" name="Rectangle à coins arrondis 18">
            <a:extLst>
              <a:ext uri="{FF2B5EF4-FFF2-40B4-BE49-F238E27FC236}">
                <a16:creationId xmlns:a16="http://schemas.microsoft.com/office/drawing/2014/main" id="{126472D4-FDC9-CE26-0203-A61F617BE720}"/>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sp>
        <p:nvSpPr>
          <p:cNvPr id="14" name="Rectangle 13">
            <a:extLst>
              <a:ext uri="{FF2B5EF4-FFF2-40B4-BE49-F238E27FC236}">
                <a16:creationId xmlns:a16="http://schemas.microsoft.com/office/drawing/2014/main" id="{91C4FE3A-A75D-14EE-9719-C6639B9A0CFF}"/>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5" name="Rectangle 14">
            <a:extLst>
              <a:ext uri="{FF2B5EF4-FFF2-40B4-BE49-F238E27FC236}">
                <a16:creationId xmlns:a16="http://schemas.microsoft.com/office/drawing/2014/main" id="{4590C61C-1DBD-1B1A-8C6D-0632DEB7B837}"/>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16" name="Rectangle à coins arrondis 13">
            <a:extLst>
              <a:ext uri="{FF2B5EF4-FFF2-40B4-BE49-F238E27FC236}">
                <a16:creationId xmlns:a16="http://schemas.microsoft.com/office/drawing/2014/main" id="{39F6B5F1-C156-8F8D-A985-E9A36852753C}"/>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Contexte général</a:t>
            </a:r>
          </a:p>
        </p:txBody>
      </p:sp>
      <p:sp>
        <p:nvSpPr>
          <p:cNvPr id="17" name="Rectangle à coins arrondis 14">
            <a:extLst>
              <a:ext uri="{FF2B5EF4-FFF2-40B4-BE49-F238E27FC236}">
                <a16:creationId xmlns:a16="http://schemas.microsoft.com/office/drawing/2014/main" id="{3B8D6558-702F-900D-5D3A-6E6A7467F9CA}"/>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Gestion de projet</a:t>
            </a:r>
          </a:p>
        </p:txBody>
      </p:sp>
      <p:sp>
        <p:nvSpPr>
          <p:cNvPr id="18" name="Rectangle à coins arrondis 16">
            <a:extLst>
              <a:ext uri="{FF2B5EF4-FFF2-40B4-BE49-F238E27FC236}">
                <a16:creationId xmlns:a16="http://schemas.microsoft.com/office/drawing/2014/main" id="{379730F5-0C2D-0DCE-ECE1-5308C58EAAF8}"/>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Analyse et Conception</a:t>
            </a:r>
          </a:p>
        </p:txBody>
      </p:sp>
      <p:sp>
        <p:nvSpPr>
          <p:cNvPr id="19" name="Rectangle à coins arrondis 17">
            <a:extLst>
              <a:ext uri="{FF2B5EF4-FFF2-40B4-BE49-F238E27FC236}">
                <a16:creationId xmlns:a16="http://schemas.microsoft.com/office/drawing/2014/main" id="{A689872C-5F99-E427-6775-9F7471F3C5EC}"/>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Réalisation</a:t>
            </a:r>
          </a:p>
        </p:txBody>
      </p:sp>
      <p:sp>
        <p:nvSpPr>
          <p:cNvPr id="20" name="Rectangle à coins arrondis 18">
            <a:extLst>
              <a:ext uri="{FF2B5EF4-FFF2-40B4-BE49-F238E27FC236}">
                <a16:creationId xmlns:a16="http://schemas.microsoft.com/office/drawing/2014/main" id="{177893F7-8DB4-1786-C7EB-7721B80DDFD9}"/>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sp>
        <p:nvSpPr>
          <p:cNvPr id="21" name="Rectangle 20">
            <a:extLst>
              <a:ext uri="{FF2B5EF4-FFF2-40B4-BE49-F238E27FC236}">
                <a16:creationId xmlns:a16="http://schemas.microsoft.com/office/drawing/2014/main" id="{4C336D5D-DCC8-1DB5-0FE5-1CF7A3A7E95B}"/>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22" name="Rectangle 21">
            <a:extLst>
              <a:ext uri="{FF2B5EF4-FFF2-40B4-BE49-F238E27FC236}">
                <a16:creationId xmlns:a16="http://schemas.microsoft.com/office/drawing/2014/main" id="{C65DE6D7-09D6-E5DA-F35A-26668F1079BE}"/>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23" name="Rectangle à coins arrondis 13">
            <a:extLst>
              <a:ext uri="{FF2B5EF4-FFF2-40B4-BE49-F238E27FC236}">
                <a16:creationId xmlns:a16="http://schemas.microsoft.com/office/drawing/2014/main" id="{6E363797-4CAC-EB1C-36B0-2E0DAFC8B994}"/>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Contexte général</a:t>
            </a:r>
          </a:p>
        </p:txBody>
      </p:sp>
      <p:sp>
        <p:nvSpPr>
          <p:cNvPr id="24" name="Rectangle à coins arrondis 14">
            <a:extLst>
              <a:ext uri="{FF2B5EF4-FFF2-40B4-BE49-F238E27FC236}">
                <a16:creationId xmlns:a16="http://schemas.microsoft.com/office/drawing/2014/main" id="{F24C80F2-9B0E-133B-9A9A-088FBE0AC7D6}"/>
              </a:ext>
            </a:extLst>
          </p:cNvPr>
          <p:cNvSpPr/>
          <p:nvPr/>
        </p:nvSpPr>
        <p:spPr>
          <a:xfrm>
            <a:off x="2485456" y="38256"/>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Gestion de projet</a:t>
            </a:r>
          </a:p>
        </p:txBody>
      </p:sp>
      <p:sp>
        <p:nvSpPr>
          <p:cNvPr id="25" name="Rectangle à coins arrondis 16">
            <a:extLst>
              <a:ext uri="{FF2B5EF4-FFF2-40B4-BE49-F238E27FC236}">
                <a16:creationId xmlns:a16="http://schemas.microsoft.com/office/drawing/2014/main" id="{1E9D2586-65E2-EB5F-F6E9-6C7BA17948AD}"/>
              </a:ext>
            </a:extLst>
          </p:cNvPr>
          <p:cNvSpPr/>
          <p:nvPr/>
        </p:nvSpPr>
        <p:spPr>
          <a:xfrm>
            <a:off x="4966183" y="3620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Analyse et Conception</a:t>
            </a:r>
          </a:p>
        </p:txBody>
      </p:sp>
      <p:sp>
        <p:nvSpPr>
          <p:cNvPr id="26" name="Rectangle à coins arrondis 17">
            <a:extLst>
              <a:ext uri="{FF2B5EF4-FFF2-40B4-BE49-F238E27FC236}">
                <a16:creationId xmlns:a16="http://schemas.microsoft.com/office/drawing/2014/main" id="{234580EE-EFC3-0EBA-0B23-1F332713251C}"/>
              </a:ext>
            </a:extLst>
          </p:cNvPr>
          <p:cNvSpPr/>
          <p:nvPr/>
        </p:nvSpPr>
        <p:spPr>
          <a:xfrm>
            <a:off x="7158223" y="28246"/>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Réalisation</a:t>
            </a:r>
          </a:p>
        </p:txBody>
      </p:sp>
      <p:sp>
        <p:nvSpPr>
          <p:cNvPr id="27" name="Rectangle à coins arrondis 18">
            <a:extLst>
              <a:ext uri="{FF2B5EF4-FFF2-40B4-BE49-F238E27FC236}">
                <a16:creationId xmlns:a16="http://schemas.microsoft.com/office/drawing/2014/main" id="{BF186EAF-F940-E4DB-12AF-829D836A8FBE}"/>
              </a:ext>
            </a:extLst>
          </p:cNvPr>
          <p:cNvSpPr/>
          <p:nvPr/>
        </p:nvSpPr>
        <p:spPr>
          <a:xfrm>
            <a:off x="9462326" y="36822"/>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pic>
        <p:nvPicPr>
          <p:cNvPr id="2" name="Image 3">
            <a:extLst>
              <a:ext uri="{FF2B5EF4-FFF2-40B4-BE49-F238E27FC236}">
                <a16:creationId xmlns:a16="http://schemas.microsoft.com/office/drawing/2014/main" id="{7E7A7C89-0ED9-DF28-BB1B-2B5D4AA49464}"/>
              </a:ext>
            </a:extLst>
          </p:cNvPr>
          <p:cNvPicPr>
            <a:picLocks noChangeAspect="1"/>
          </p:cNvPicPr>
          <p:nvPr/>
        </p:nvPicPr>
        <p:blipFill>
          <a:blip r:embed="rId2"/>
          <a:stretch>
            <a:fillRect/>
          </a:stretch>
        </p:blipFill>
        <p:spPr>
          <a:xfrm>
            <a:off x="1519165" y="1256932"/>
            <a:ext cx="9915674" cy="4960990"/>
          </a:xfrm>
          <a:prstGeom prst="rect">
            <a:avLst/>
          </a:prstGeom>
        </p:spPr>
      </p:pic>
    </p:spTree>
    <p:extLst>
      <p:ext uri="{BB962C8B-B14F-4D97-AF65-F5344CB8AC3E}">
        <p14:creationId xmlns:p14="http://schemas.microsoft.com/office/powerpoint/2010/main" val="3864720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ZoneTexte 39">
            <a:extLst>
              <a:ext uri="{FF2B5EF4-FFF2-40B4-BE49-F238E27FC236}">
                <a16:creationId xmlns:a16="http://schemas.microsoft.com/office/drawing/2014/main" id="{0028DF58-7697-5455-2132-1D01DE593CAA}"/>
              </a:ext>
            </a:extLst>
          </p:cNvPr>
          <p:cNvSpPr txBox="1"/>
          <p:nvPr/>
        </p:nvSpPr>
        <p:spPr>
          <a:xfrm>
            <a:off x="366144" y="776292"/>
            <a:ext cx="6105524" cy="523220"/>
          </a:xfrm>
          <a:prstGeom prst="rect">
            <a:avLst/>
          </a:prstGeom>
          <a:noFill/>
        </p:spPr>
        <p:txBody>
          <a:bodyPr wrap="square" lIns="91440" tIns="45720" rIns="91440" bIns="45720" anchor="t">
            <a:spAutoFit/>
          </a:bodyPr>
          <a:lstStyle/>
          <a:p>
            <a:r>
              <a:rPr lang="fr-FR" sz="2800" b="1" dirty="0">
                <a:solidFill>
                  <a:schemeClr val="bg2">
                    <a:lumMod val="50000"/>
                  </a:schemeClr>
                </a:solidFill>
                <a:latin typeface="Arial"/>
                <a:cs typeface="Arial" pitchFamily="34" charset="0"/>
              </a:rPr>
              <a:t>Pour la table de fait Vente</a:t>
            </a:r>
          </a:p>
        </p:txBody>
      </p:sp>
      <p:sp>
        <p:nvSpPr>
          <p:cNvPr id="6" name="Rectangle 5">
            <a:extLst>
              <a:ext uri="{FF2B5EF4-FFF2-40B4-BE49-F238E27FC236}">
                <a16:creationId xmlns:a16="http://schemas.microsoft.com/office/drawing/2014/main" id="{BB9C5965-059F-A5C5-2879-F7C5798F4E1F}"/>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7" name="Rectangle 6">
            <a:extLst>
              <a:ext uri="{FF2B5EF4-FFF2-40B4-BE49-F238E27FC236}">
                <a16:creationId xmlns:a16="http://schemas.microsoft.com/office/drawing/2014/main" id="{77ADA336-722C-5560-D698-25A741972848}"/>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8" name="Rectangle à coins arrondis 13">
            <a:extLst>
              <a:ext uri="{FF2B5EF4-FFF2-40B4-BE49-F238E27FC236}">
                <a16:creationId xmlns:a16="http://schemas.microsoft.com/office/drawing/2014/main" id="{5099BC6A-A83F-7FF9-7B45-8A64E3B08264}"/>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Contexte général</a:t>
            </a:r>
          </a:p>
        </p:txBody>
      </p:sp>
      <p:sp>
        <p:nvSpPr>
          <p:cNvPr id="9" name="Rectangle à coins arrondis 14">
            <a:extLst>
              <a:ext uri="{FF2B5EF4-FFF2-40B4-BE49-F238E27FC236}">
                <a16:creationId xmlns:a16="http://schemas.microsoft.com/office/drawing/2014/main" id="{231E49E6-31A7-6400-8B78-11357D68A188}"/>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Gestion de projet</a:t>
            </a:r>
          </a:p>
        </p:txBody>
      </p:sp>
      <p:sp>
        <p:nvSpPr>
          <p:cNvPr id="10" name="Rectangle à coins arrondis 15">
            <a:extLst>
              <a:ext uri="{FF2B5EF4-FFF2-40B4-BE49-F238E27FC236}">
                <a16:creationId xmlns:a16="http://schemas.microsoft.com/office/drawing/2014/main" id="{E46C8D9D-2CD2-9F1F-60C2-F42EF743BA0D}"/>
              </a:ext>
            </a:extLst>
          </p:cNvPr>
          <p:cNvSpPr/>
          <p:nvPr/>
        </p:nvSpPr>
        <p:spPr>
          <a:xfrm>
            <a:off x="3811632" y="91894"/>
            <a:ext cx="2057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Etude préliminaire</a:t>
            </a:r>
          </a:p>
        </p:txBody>
      </p:sp>
      <p:sp>
        <p:nvSpPr>
          <p:cNvPr id="11" name="Rectangle à coins arrondis 16">
            <a:extLst>
              <a:ext uri="{FF2B5EF4-FFF2-40B4-BE49-F238E27FC236}">
                <a16:creationId xmlns:a16="http://schemas.microsoft.com/office/drawing/2014/main" id="{D0F18168-1A15-CBD1-E6B8-7225C7B442A3}"/>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Analyse et Conception</a:t>
            </a:r>
          </a:p>
        </p:txBody>
      </p:sp>
      <p:sp>
        <p:nvSpPr>
          <p:cNvPr id="12" name="Rectangle à coins arrondis 17">
            <a:extLst>
              <a:ext uri="{FF2B5EF4-FFF2-40B4-BE49-F238E27FC236}">
                <a16:creationId xmlns:a16="http://schemas.microsoft.com/office/drawing/2014/main" id="{FBF9EA7B-D7A8-355E-091D-58DAE5010DF7}"/>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Réalisation</a:t>
            </a:r>
          </a:p>
        </p:txBody>
      </p:sp>
      <p:sp>
        <p:nvSpPr>
          <p:cNvPr id="13" name="Rectangle à coins arrondis 18">
            <a:extLst>
              <a:ext uri="{FF2B5EF4-FFF2-40B4-BE49-F238E27FC236}">
                <a16:creationId xmlns:a16="http://schemas.microsoft.com/office/drawing/2014/main" id="{126472D4-FDC9-CE26-0203-A61F617BE720}"/>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sp>
        <p:nvSpPr>
          <p:cNvPr id="14" name="Rectangle 13">
            <a:extLst>
              <a:ext uri="{FF2B5EF4-FFF2-40B4-BE49-F238E27FC236}">
                <a16:creationId xmlns:a16="http://schemas.microsoft.com/office/drawing/2014/main" id="{91C4FE3A-A75D-14EE-9719-C6639B9A0CFF}"/>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5" name="Rectangle 14">
            <a:extLst>
              <a:ext uri="{FF2B5EF4-FFF2-40B4-BE49-F238E27FC236}">
                <a16:creationId xmlns:a16="http://schemas.microsoft.com/office/drawing/2014/main" id="{4590C61C-1DBD-1B1A-8C6D-0632DEB7B837}"/>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16" name="Rectangle à coins arrondis 13">
            <a:extLst>
              <a:ext uri="{FF2B5EF4-FFF2-40B4-BE49-F238E27FC236}">
                <a16:creationId xmlns:a16="http://schemas.microsoft.com/office/drawing/2014/main" id="{39F6B5F1-C156-8F8D-A985-E9A36852753C}"/>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Contexte général</a:t>
            </a:r>
          </a:p>
        </p:txBody>
      </p:sp>
      <p:sp>
        <p:nvSpPr>
          <p:cNvPr id="17" name="Rectangle à coins arrondis 14">
            <a:extLst>
              <a:ext uri="{FF2B5EF4-FFF2-40B4-BE49-F238E27FC236}">
                <a16:creationId xmlns:a16="http://schemas.microsoft.com/office/drawing/2014/main" id="{3B8D6558-702F-900D-5D3A-6E6A7467F9CA}"/>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Gestion de projet</a:t>
            </a:r>
          </a:p>
        </p:txBody>
      </p:sp>
      <p:sp>
        <p:nvSpPr>
          <p:cNvPr id="18" name="Rectangle à coins arrondis 16">
            <a:extLst>
              <a:ext uri="{FF2B5EF4-FFF2-40B4-BE49-F238E27FC236}">
                <a16:creationId xmlns:a16="http://schemas.microsoft.com/office/drawing/2014/main" id="{379730F5-0C2D-0DCE-ECE1-5308C58EAAF8}"/>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Analyse et Conception</a:t>
            </a:r>
          </a:p>
        </p:txBody>
      </p:sp>
      <p:sp>
        <p:nvSpPr>
          <p:cNvPr id="19" name="Rectangle à coins arrondis 17">
            <a:extLst>
              <a:ext uri="{FF2B5EF4-FFF2-40B4-BE49-F238E27FC236}">
                <a16:creationId xmlns:a16="http://schemas.microsoft.com/office/drawing/2014/main" id="{A689872C-5F99-E427-6775-9F7471F3C5EC}"/>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Réalisation</a:t>
            </a:r>
          </a:p>
        </p:txBody>
      </p:sp>
      <p:sp>
        <p:nvSpPr>
          <p:cNvPr id="20" name="Rectangle à coins arrondis 18">
            <a:extLst>
              <a:ext uri="{FF2B5EF4-FFF2-40B4-BE49-F238E27FC236}">
                <a16:creationId xmlns:a16="http://schemas.microsoft.com/office/drawing/2014/main" id="{177893F7-8DB4-1786-C7EB-7721B80DDFD9}"/>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sp>
        <p:nvSpPr>
          <p:cNvPr id="21" name="Rectangle 20">
            <a:extLst>
              <a:ext uri="{FF2B5EF4-FFF2-40B4-BE49-F238E27FC236}">
                <a16:creationId xmlns:a16="http://schemas.microsoft.com/office/drawing/2014/main" id="{4C336D5D-DCC8-1DB5-0FE5-1CF7A3A7E95B}"/>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22" name="Rectangle 21">
            <a:extLst>
              <a:ext uri="{FF2B5EF4-FFF2-40B4-BE49-F238E27FC236}">
                <a16:creationId xmlns:a16="http://schemas.microsoft.com/office/drawing/2014/main" id="{C65DE6D7-09D6-E5DA-F35A-26668F1079BE}"/>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23" name="Rectangle à coins arrondis 13">
            <a:extLst>
              <a:ext uri="{FF2B5EF4-FFF2-40B4-BE49-F238E27FC236}">
                <a16:creationId xmlns:a16="http://schemas.microsoft.com/office/drawing/2014/main" id="{6E363797-4CAC-EB1C-36B0-2E0DAFC8B994}"/>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Contexte général</a:t>
            </a:r>
          </a:p>
        </p:txBody>
      </p:sp>
      <p:sp>
        <p:nvSpPr>
          <p:cNvPr id="24" name="Rectangle à coins arrondis 14">
            <a:extLst>
              <a:ext uri="{FF2B5EF4-FFF2-40B4-BE49-F238E27FC236}">
                <a16:creationId xmlns:a16="http://schemas.microsoft.com/office/drawing/2014/main" id="{F24C80F2-9B0E-133B-9A9A-088FBE0AC7D6}"/>
              </a:ext>
            </a:extLst>
          </p:cNvPr>
          <p:cNvSpPr/>
          <p:nvPr/>
        </p:nvSpPr>
        <p:spPr>
          <a:xfrm>
            <a:off x="2485456" y="38256"/>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Gestion de projet</a:t>
            </a:r>
          </a:p>
        </p:txBody>
      </p:sp>
      <p:sp>
        <p:nvSpPr>
          <p:cNvPr id="25" name="Rectangle à coins arrondis 16">
            <a:extLst>
              <a:ext uri="{FF2B5EF4-FFF2-40B4-BE49-F238E27FC236}">
                <a16:creationId xmlns:a16="http://schemas.microsoft.com/office/drawing/2014/main" id="{1E9D2586-65E2-EB5F-F6E9-6C7BA17948AD}"/>
              </a:ext>
            </a:extLst>
          </p:cNvPr>
          <p:cNvSpPr/>
          <p:nvPr/>
        </p:nvSpPr>
        <p:spPr>
          <a:xfrm>
            <a:off x="4966183" y="3620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Analyse et Conception</a:t>
            </a:r>
          </a:p>
        </p:txBody>
      </p:sp>
      <p:sp>
        <p:nvSpPr>
          <p:cNvPr id="26" name="Rectangle à coins arrondis 17">
            <a:extLst>
              <a:ext uri="{FF2B5EF4-FFF2-40B4-BE49-F238E27FC236}">
                <a16:creationId xmlns:a16="http://schemas.microsoft.com/office/drawing/2014/main" id="{234580EE-EFC3-0EBA-0B23-1F332713251C}"/>
              </a:ext>
            </a:extLst>
          </p:cNvPr>
          <p:cNvSpPr/>
          <p:nvPr/>
        </p:nvSpPr>
        <p:spPr>
          <a:xfrm>
            <a:off x="7158223" y="28246"/>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Réalisation</a:t>
            </a:r>
          </a:p>
        </p:txBody>
      </p:sp>
      <p:sp>
        <p:nvSpPr>
          <p:cNvPr id="27" name="Rectangle à coins arrondis 18">
            <a:extLst>
              <a:ext uri="{FF2B5EF4-FFF2-40B4-BE49-F238E27FC236}">
                <a16:creationId xmlns:a16="http://schemas.microsoft.com/office/drawing/2014/main" id="{BF186EAF-F940-E4DB-12AF-829D836A8FBE}"/>
              </a:ext>
            </a:extLst>
          </p:cNvPr>
          <p:cNvSpPr/>
          <p:nvPr/>
        </p:nvSpPr>
        <p:spPr>
          <a:xfrm>
            <a:off x="9462326" y="36822"/>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pic>
        <p:nvPicPr>
          <p:cNvPr id="4" name="Image 4">
            <a:extLst>
              <a:ext uri="{FF2B5EF4-FFF2-40B4-BE49-F238E27FC236}">
                <a16:creationId xmlns:a16="http://schemas.microsoft.com/office/drawing/2014/main" id="{74695BAE-8F4D-0914-7B8B-A23C01BB4D15}"/>
              </a:ext>
            </a:extLst>
          </p:cNvPr>
          <p:cNvPicPr>
            <a:picLocks noChangeAspect="1"/>
          </p:cNvPicPr>
          <p:nvPr/>
        </p:nvPicPr>
        <p:blipFill>
          <a:blip r:embed="rId2"/>
          <a:stretch>
            <a:fillRect/>
          </a:stretch>
        </p:blipFill>
        <p:spPr>
          <a:xfrm>
            <a:off x="1555448" y="1498484"/>
            <a:ext cx="8440056" cy="4743986"/>
          </a:xfrm>
          <a:prstGeom prst="rect">
            <a:avLst/>
          </a:prstGeom>
        </p:spPr>
      </p:pic>
    </p:spTree>
    <p:extLst>
      <p:ext uri="{BB962C8B-B14F-4D97-AF65-F5344CB8AC3E}">
        <p14:creationId xmlns:p14="http://schemas.microsoft.com/office/powerpoint/2010/main" val="1015088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B9C5965-059F-A5C5-2879-F7C5798F4E1F}"/>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7" name="Rectangle 6">
            <a:extLst>
              <a:ext uri="{FF2B5EF4-FFF2-40B4-BE49-F238E27FC236}">
                <a16:creationId xmlns:a16="http://schemas.microsoft.com/office/drawing/2014/main" id="{77ADA336-722C-5560-D698-25A741972848}"/>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8" name="Rectangle à coins arrondis 13">
            <a:extLst>
              <a:ext uri="{FF2B5EF4-FFF2-40B4-BE49-F238E27FC236}">
                <a16:creationId xmlns:a16="http://schemas.microsoft.com/office/drawing/2014/main" id="{5099BC6A-A83F-7FF9-7B45-8A64E3B08264}"/>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Contexte général</a:t>
            </a:r>
          </a:p>
        </p:txBody>
      </p:sp>
      <p:sp>
        <p:nvSpPr>
          <p:cNvPr id="9" name="Rectangle à coins arrondis 14">
            <a:extLst>
              <a:ext uri="{FF2B5EF4-FFF2-40B4-BE49-F238E27FC236}">
                <a16:creationId xmlns:a16="http://schemas.microsoft.com/office/drawing/2014/main" id="{231E49E6-31A7-6400-8B78-11357D68A188}"/>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Gestion de projet</a:t>
            </a:r>
          </a:p>
        </p:txBody>
      </p:sp>
      <p:sp>
        <p:nvSpPr>
          <p:cNvPr id="10" name="Rectangle à coins arrondis 15">
            <a:extLst>
              <a:ext uri="{FF2B5EF4-FFF2-40B4-BE49-F238E27FC236}">
                <a16:creationId xmlns:a16="http://schemas.microsoft.com/office/drawing/2014/main" id="{E46C8D9D-2CD2-9F1F-60C2-F42EF743BA0D}"/>
              </a:ext>
            </a:extLst>
          </p:cNvPr>
          <p:cNvSpPr/>
          <p:nvPr/>
        </p:nvSpPr>
        <p:spPr>
          <a:xfrm>
            <a:off x="3811632" y="91894"/>
            <a:ext cx="2057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Etude préliminaire</a:t>
            </a:r>
          </a:p>
        </p:txBody>
      </p:sp>
      <p:sp>
        <p:nvSpPr>
          <p:cNvPr id="11" name="Rectangle à coins arrondis 16">
            <a:extLst>
              <a:ext uri="{FF2B5EF4-FFF2-40B4-BE49-F238E27FC236}">
                <a16:creationId xmlns:a16="http://schemas.microsoft.com/office/drawing/2014/main" id="{D0F18168-1A15-CBD1-E6B8-7225C7B442A3}"/>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Analyse et Conception</a:t>
            </a:r>
          </a:p>
        </p:txBody>
      </p:sp>
      <p:sp>
        <p:nvSpPr>
          <p:cNvPr id="12" name="Rectangle à coins arrondis 17">
            <a:extLst>
              <a:ext uri="{FF2B5EF4-FFF2-40B4-BE49-F238E27FC236}">
                <a16:creationId xmlns:a16="http://schemas.microsoft.com/office/drawing/2014/main" id="{FBF9EA7B-D7A8-355E-091D-58DAE5010DF7}"/>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Réalisation</a:t>
            </a:r>
          </a:p>
        </p:txBody>
      </p:sp>
      <p:sp>
        <p:nvSpPr>
          <p:cNvPr id="13" name="Rectangle à coins arrondis 18">
            <a:extLst>
              <a:ext uri="{FF2B5EF4-FFF2-40B4-BE49-F238E27FC236}">
                <a16:creationId xmlns:a16="http://schemas.microsoft.com/office/drawing/2014/main" id="{126472D4-FDC9-CE26-0203-A61F617BE720}"/>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sp>
        <p:nvSpPr>
          <p:cNvPr id="14" name="Rectangle 13">
            <a:extLst>
              <a:ext uri="{FF2B5EF4-FFF2-40B4-BE49-F238E27FC236}">
                <a16:creationId xmlns:a16="http://schemas.microsoft.com/office/drawing/2014/main" id="{91C4FE3A-A75D-14EE-9719-C6639B9A0CFF}"/>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5" name="Rectangle 14">
            <a:extLst>
              <a:ext uri="{FF2B5EF4-FFF2-40B4-BE49-F238E27FC236}">
                <a16:creationId xmlns:a16="http://schemas.microsoft.com/office/drawing/2014/main" id="{4590C61C-1DBD-1B1A-8C6D-0632DEB7B837}"/>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16" name="Rectangle à coins arrondis 13">
            <a:extLst>
              <a:ext uri="{FF2B5EF4-FFF2-40B4-BE49-F238E27FC236}">
                <a16:creationId xmlns:a16="http://schemas.microsoft.com/office/drawing/2014/main" id="{39F6B5F1-C156-8F8D-A985-E9A36852753C}"/>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Contexte général</a:t>
            </a:r>
          </a:p>
        </p:txBody>
      </p:sp>
      <p:sp>
        <p:nvSpPr>
          <p:cNvPr id="17" name="Rectangle à coins arrondis 14">
            <a:extLst>
              <a:ext uri="{FF2B5EF4-FFF2-40B4-BE49-F238E27FC236}">
                <a16:creationId xmlns:a16="http://schemas.microsoft.com/office/drawing/2014/main" id="{3B8D6558-702F-900D-5D3A-6E6A7467F9CA}"/>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Gestion de projet</a:t>
            </a:r>
          </a:p>
        </p:txBody>
      </p:sp>
      <p:sp>
        <p:nvSpPr>
          <p:cNvPr id="18" name="Rectangle à coins arrondis 16">
            <a:extLst>
              <a:ext uri="{FF2B5EF4-FFF2-40B4-BE49-F238E27FC236}">
                <a16:creationId xmlns:a16="http://schemas.microsoft.com/office/drawing/2014/main" id="{379730F5-0C2D-0DCE-ECE1-5308C58EAAF8}"/>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Analyse et Conception</a:t>
            </a:r>
          </a:p>
        </p:txBody>
      </p:sp>
      <p:sp>
        <p:nvSpPr>
          <p:cNvPr id="19" name="Rectangle à coins arrondis 17">
            <a:extLst>
              <a:ext uri="{FF2B5EF4-FFF2-40B4-BE49-F238E27FC236}">
                <a16:creationId xmlns:a16="http://schemas.microsoft.com/office/drawing/2014/main" id="{A689872C-5F99-E427-6775-9F7471F3C5EC}"/>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Réalisation</a:t>
            </a:r>
          </a:p>
        </p:txBody>
      </p:sp>
      <p:sp>
        <p:nvSpPr>
          <p:cNvPr id="20" name="Rectangle à coins arrondis 18">
            <a:extLst>
              <a:ext uri="{FF2B5EF4-FFF2-40B4-BE49-F238E27FC236}">
                <a16:creationId xmlns:a16="http://schemas.microsoft.com/office/drawing/2014/main" id="{177893F7-8DB4-1786-C7EB-7721B80DDFD9}"/>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sp>
        <p:nvSpPr>
          <p:cNvPr id="21" name="Rectangle 20">
            <a:extLst>
              <a:ext uri="{FF2B5EF4-FFF2-40B4-BE49-F238E27FC236}">
                <a16:creationId xmlns:a16="http://schemas.microsoft.com/office/drawing/2014/main" id="{4C336D5D-DCC8-1DB5-0FE5-1CF7A3A7E95B}"/>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22" name="Rectangle 21">
            <a:extLst>
              <a:ext uri="{FF2B5EF4-FFF2-40B4-BE49-F238E27FC236}">
                <a16:creationId xmlns:a16="http://schemas.microsoft.com/office/drawing/2014/main" id="{C65DE6D7-09D6-E5DA-F35A-26668F1079BE}"/>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23" name="Rectangle à coins arrondis 13">
            <a:extLst>
              <a:ext uri="{FF2B5EF4-FFF2-40B4-BE49-F238E27FC236}">
                <a16:creationId xmlns:a16="http://schemas.microsoft.com/office/drawing/2014/main" id="{6E363797-4CAC-EB1C-36B0-2E0DAFC8B994}"/>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Contexte général</a:t>
            </a:r>
          </a:p>
        </p:txBody>
      </p:sp>
      <p:sp>
        <p:nvSpPr>
          <p:cNvPr id="24" name="Rectangle à coins arrondis 14">
            <a:extLst>
              <a:ext uri="{FF2B5EF4-FFF2-40B4-BE49-F238E27FC236}">
                <a16:creationId xmlns:a16="http://schemas.microsoft.com/office/drawing/2014/main" id="{F24C80F2-9B0E-133B-9A9A-088FBE0AC7D6}"/>
              </a:ext>
            </a:extLst>
          </p:cNvPr>
          <p:cNvSpPr/>
          <p:nvPr/>
        </p:nvSpPr>
        <p:spPr>
          <a:xfrm>
            <a:off x="2485456" y="38256"/>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Gestion de projet</a:t>
            </a:r>
          </a:p>
        </p:txBody>
      </p:sp>
      <p:sp>
        <p:nvSpPr>
          <p:cNvPr id="25" name="Rectangle à coins arrondis 16">
            <a:extLst>
              <a:ext uri="{FF2B5EF4-FFF2-40B4-BE49-F238E27FC236}">
                <a16:creationId xmlns:a16="http://schemas.microsoft.com/office/drawing/2014/main" id="{1E9D2586-65E2-EB5F-F6E9-6C7BA17948AD}"/>
              </a:ext>
            </a:extLst>
          </p:cNvPr>
          <p:cNvSpPr/>
          <p:nvPr/>
        </p:nvSpPr>
        <p:spPr>
          <a:xfrm>
            <a:off x="4966183" y="3620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Analyse et Conception</a:t>
            </a:r>
          </a:p>
        </p:txBody>
      </p:sp>
      <p:sp>
        <p:nvSpPr>
          <p:cNvPr id="26" name="Rectangle à coins arrondis 17">
            <a:extLst>
              <a:ext uri="{FF2B5EF4-FFF2-40B4-BE49-F238E27FC236}">
                <a16:creationId xmlns:a16="http://schemas.microsoft.com/office/drawing/2014/main" id="{234580EE-EFC3-0EBA-0B23-1F332713251C}"/>
              </a:ext>
            </a:extLst>
          </p:cNvPr>
          <p:cNvSpPr/>
          <p:nvPr/>
        </p:nvSpPr>
        <p:spPr>
          <a:xfrm>
            <a:off x="7158223" y="28246"/>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85000"/>
                  </a:schemeClr>
                </a:solidFill>
              </a:rPr>
              <a:t>Réalisation</a:t>
            </a:r>
          </a:p>
        </p:txBody>
      </p:sp>
      <p:sp>
        <p:nvSpPr>
          <p:cNvPr id="27" name="Rectangle à coins arrondis 18">
            <a:extLst>
              <a:ext uri="{FF2B5EF4-FFF2-40B4-BE49-F238E27FC236}">
                <a16:creationId xmlns:a16="http://schemas.microsoft.com/office/drawing/2014/main" id="{BF186EAF-F940-E4DB-12AF-829D836A8FBE}"/>
              </a:ext>
            </a:extLst>
          </p:cNvPr>
          <p:cNvSpPr/>
          <p:nvPr/>
        </p:nvSpPr>
        <p:spPr>
          <a:xfrm>
            <a:off x="9462326" y="36822"/>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Conclusion et Perspective</a:t>
            </a:r>
          </a:p>
        </p:txBody>
      </p:sp>
      <p:sp>
        <p:nvSpPr>
          <p:cNvPr id="2" name="ZoneTexte 1">
            <a:extLst>
              <a:ext uri="{FF2B5EF4-FFF2-40B4-BE49-F238E27FC236}">
                <a16:creationId xmlns:a16="http://schemas.microsoft.com/office/drawing/2014/main" id="{83D728FD-511C-D3E8-8C42-5C959D5387EE}"/>
              </a:ext>
            </a:extLst>
          </p:cNvPr>
          <p:cNvSpPr txBox="1"/>
          <p:nvPr/>
        </p:nvSpPr>
        <p:spPr>
          <a:xfrm>
            <a:off x="1437942" y="1836606"/>
            <a:ext cx="948248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2400" dirty="0">
                <a:latin typeface="Perpetua"/>
              </a:rPr>
              <a:t>Notre projet de fin d'année a été pour nous non seulement une étape à franchir pour compléter notre parcours académique mais aussi a été une expérience fort enrichissante dans la mesure où il nous a permis  d’intégrer le monde professionnel et d’avoir l’occasion de mettre en pratique notre savoir faire et compétences acquises tout en apprenant à développer et améliorer d’autres qualités telle que le travail en équipe, l’agilité, l’investigation, ainsi que l’esprit d’analyse .</a:t>
            </a:r>
          </a:p>
          <a:p>
            <a:pPr algn="just"/>
            <a:endParaRPr lang="fr-FR" dirty="0"/>
          </a:p>
          <a:p>
            <a:pPr algn="just"/>
            <a:r>
              <a:rPr lang="fr-FR" sz="2400" dirty="0">
                <a:latin typeface="Perpetua"/>
              </a:rPr>
              <a:t>Au stade actuel le projet est passé en phase finale de réalisation. </a:t>
            </a:r>
            <a:r>
              <a:rPr lang="fr-FR" sz="2400">
                <a:latin typeface="Perpetua"/>
              </a:rPr>
              <a:t>Mais nous visons des perspectives pour notre solution , d’autres fonctionnalités peuvent être rajoutées.</a:t>
            </a:r>
          </a:p>
        </p:txBody>
      </p:sp>
      <p:sp>
        <p:nvSpPr>
          <p:cNvPr id="28" name="ZoneTexte 27">
            <a:extLst>
              <a:ext uri="{FF2B5EF4-FFF2-40B4-BE49-F238E27FC236}">
                <a16:creationId xmlns:a16="http://schemas.microsoft.com/office/drawing/2014/main" id="{4EF6C667-7C79-5034-06DC-42CB31E4C2EC}"/>
              </a:ext>
            </a:extLst>
          </p:cNvPr>
          <p:cNvSpPr txBox="1"/>
          <p:nvPr/>
        </p:nvSpPr>
        <p:spPr>
          <a:xfrm>
            <a:off x="366144" y="958401"/>
            <a:ext cx="6105524" cy="523220"/>
          </a:xfrm>
          <a:prstGeom prst="rect">
            <a:avLst/>
          </a:prstGeom>
          <a:noFill/>
        </p:spPr>
        <p:txBody>
          <a:bodyPr wrap="square" lIns="91440" tIns="45720" rIns="91440" bIns="45720" anchor="t">
            <a:spAutoFit/>
          </a:bodyPr>
          <a:lstStyle/>
          <a:p>
            <a:r>
              <a:rPr lang="fr-FR" sz="2800" b="1" dirty="0">
                <a:solidFill>
                  <a:schemeClr val="bg2">
                    <a:lumMod val="50000"/>
                  </a:schemeClr>
                </a:solidFill>
                <a:latin typeface="Arial"/>
                <a:cs typeface="Arial" pitchFamily="34" charset="0"/>
              </a:rPr>
              <a:t>Conclusion générale </a:t>
            </a:r>
          </a:p>
        </p:txBody>
      </p:sp>
    </p:spTree>
    <p:extLst>
      <p:ext uri="{BB962C8B-B14F-4D97-AF65-F5344CB8AC3E}">
        <p14:creationId xmlns:p14="http://schemas.microsoft.com/office/powerpoint/2010/main" val="280743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B9C5965-059F-A5C5-2879-F7C5798F4E1F}"/>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7" name="Rectangle 6">
            <a:extLst>
              <a:ext uri="{FF2B5EF4-FFF2-40B4-BE49-F238E27FC236}">
                <a16:creationId xmlns:a16="http://schemas.microsoft.com/office/drawing/2014/main" id="{77ADA336-722C-5560-D698-25A741972848}"/>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8" name="Rectangle à coins arrondis 13">
            <a:extLst>
              <a:ext uri="{FF2B5EF4-FFF2-40B4-BE49-F238E27FC236}">
                <a16:creationId xmlns:a16="http://schemas.microsoft.com/office/drawing/2014/main" id="{5099BC6A-A83F-7FF9-7B45-8A64E3B08264}"/>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Contexte général</a:t>
            </a:r>
          </a:p>
        </p:txBody>
      </p:sp>
      <p:sp>
        <p:nvSpPr>
          <p:cNvPr id="9" name="Rectangle à coins arrondis 14">
            <a:extLst>
              <a:ext uri="{FF2B5EF4-FFF2-40B4-BE49-F238E27FC236}">
                <a16:creationId xmlns:a16="http://schemas.microsoft.com/office/drawing/2014/main" id="{231E49E6-31A7-6400-8B78-11357D68A188}"/>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Gestion de projet</a:t>
            </a:r>
          </a:p>
        </p:txBody>
      </p:sp>
      <p:sp>
        <p:nvSpPr>
          <p:cNvPr id="10" name="Rectangle à coins arrondis 15">
            <a:extLst>
              <a:ext uri="{FF2B5EF4-FFF2-40B4-BE49-F238E27FC236}">
                <a16:creationId xmlns:a16="http://schemas.microsoft.com/office/drawing/2014/main" id="{E46C8D9D-2CD2-9F1F-60C2-F42EF743BA0D}"/>
              </a:ext>
            </a:extLst>
          </p:cNvPr>
          <p:cNvSpPr/>
          <p:nvPr/>
        </p:nvSpPr>
        <p:spPr>
          <a:xfrm>
            <a:off x="3811632" y="91894"/>
            <a:ext cx="2057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Etude préliminaire</a:t>
            </a:r>
          </a:p>
        </p:txBody>
      </p:sp>
      <p:sp>
        <p:nvSpPr>
          <p:cNvPr id="11" name="Rectangle à coins arrondis 16">
            <a:extLst>
              <a:ext uri="{FF2B5EF4-FFF2-40B4-BE49-F238E27FC236}">
                <a16:creationId xmlns:a16="http://schemas.microsoft.com/office/drawing/2014/main" id="{D0F18168-1A15-CBD1-E6B8-7225C7B442A3}"/>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Analyse et Conception</a:t>
            </a:r>
          </a:p>
        </p:txBody>
      </p:sp>
      <p:sp>
        <p:nvSpPr>
          <p:cNvPr id="12" name="Rectangle à coins arrondis 17">
            <a:extLst>
              <a:ext uri="{FF2B5EF4-FFF2-40B4-BE49-F238E27FC236}">
                <a16:creationId xmlns:a16="http://schemas.microsoft.com/office/drawing/2014/main" id="{FBF9EA7B-D7A8-355E-091D-58DAE5010DF7}"/>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Réalisation</a:t>
            </a:r>
          </a:p>
        </p:txBody>
      </p:sp>
      <p:sp>
        <p:nvSpPr>
          <p:cNvPr id="13" name="Rectangle à coins arrondis 18">
            <a:extLst>
              <a:ext uri="{FF2B5EF4-FFF2-40B4-BE49-F238E27FC236}">
                <a16:creationId xmlns:a16="http://schemas.microsoft.com/office/drawing/2014/main" id="{126472D4-FDC9-CE26-0203-A61F617BE720}"/>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sp>
        <p:nvSpPr>
          <p:cNvPr id="14" name="Rectangle 13">
            <a:extLst>
              <a:ext uri="{FF2B5EF4-FFF2-40B4-BE49-F238E27FC236}">
                <a16:creationId xmlns:a16="http://schemas.microsoft.com/office/drawing/2014/main" id="{91C4FE3A-A75D-14EE-9719-C6639B9A0CFF}"/>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5" name="Rectangle 14">
            <a:extLst>
              <a:ext uri="{FF2B5EF4-FFF2-40B4-BE49-F238E27FC236}">
                <a16:creationId xmlns:a16="http://schemas.microsoft.com/office/drawing/2014/main" id="{4590C61C-1DBD-1B1A-8C6D-0632DEB7B837}"/>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16" name="Rectangle à coins arrondis 13">
            <a:extLst>
              <a:ext uri="{FF2B5EF4-FFF2-40B4-BE49-F238E27FC236}">
                <a16:creationId xmlns:a16="http://schemas.microsoft.com/office/drawing/2014/main" id="{39F6B5F1-C156-8F8D-A985-E9A36852753C}"/>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Contexte général</a:t>
            </a:r>
          </a:p>
        </p:txBody>
      </p:sp>
      <p:sp>
        <p:nvSpPr>
          <p:cNvPr id="17" name="Rectangle à coins arrondis 14">
            <a:extLst>
              <a:ext uri="{FF2B5EF4-FFF2-40B4-BE49-F238E27FC236}">
                <a16:creationId xmlns:a16="http://schemas.microsoft.com/office/drawing/2014/main" id="{3B8D6558-702F-900D-5D3A-6E6A7467F9CA}"/>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solidFill>
              </a:rPr>
              <a:t>Gestion de projet</a:t>
            </a:r>
          </a:p>
        </p:txBody>
      </p:sp>
      <p:sp>
        <p:nvSpPr>
          <p:cNvPr id="18" name="Rectangle à coins arrondis 16">
            <a:extLst>
              <a:ext uri="{FF2B5EF4-FFF2-40B4-BE49-F238E27FC236}">
                <a16:creationId xmlns:a16="http://schemas.microsoft.com/office/drawing/2014/main" id="{379730F5-0C2D-0DCE-ECE1-5308C58EAAF8}"/>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Analyse et Conception</a:t>
            </a:r>
          </a:p>
        </p:txBody>
      </p:sp>
      <p:sp>
        <p:nvSpPr>
          <p:cNvPr id="19" name="Rectangle à coins arrondis 17">
            <a:extLst>
              <a:ext uri="{FF2B5EF4-FFF2-40B4-BE49-F238E27FC236}">
                <a16:creationId xmlns:a16="http://schemas.microsoft.com/office/drawing/2014/main" id="{A689872C-5F99-E427-6775-9F7471F3C5EC}"/>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Réalisation</a:t>
            </a:r>
          </a:p>
        </p:txBody>
      </p:sp>
      <p:sp>
        <p:nvSpPr>
          <p:cNvPr id="20" name="Rectangle à coins arrondis 18">
            <a:extLst>
              <a:ext uri="{FF2B5EF4-FFF2-40B4-BE49-F238E27FC236}">
                <a16:creationId xmlns:a16="http://schemas.microsoft.com/office/drawing/2014/main" id="{177893F7-8DB4-1786-C7EB-7721B80DDFD9}"/>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b="1">
                <a:solidFill>
                  <a:schemeClr val="bg1">
                    <a:lumMod val="75000"/>
                  </a:schemeClr>
                </a:solidFill>
              </a:rPr>
              <a:t>Conclusion et Perspective</a:t>
            </a:r>
          </a:p>
        </p:txBody>
      </p:sp>
      <p:sp>
        <p:nvSpPr>
          <p:cNvPr id="21" name="Rectangle 20">
            <a:extLst>
              <a:ext uri="{FF2B5EF4-FFF2-40B4-BE49-F238E27FC236}">
                <a16:creationId xmlns:a16="http://schemas.microsoft.com/office/drawing/2014/main" id="{4C336D5D-DCC8-1DB5-0FE5-1CF7A3A7E95B}"/>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22" name="Rectangle 21">
            <a:extLst>
              <a:ext uri="{FF2B5EF4-FFF2-40B4-BE49-F238E27FC236}">
                <a16:creationId xmlns:a16="http://schemas.microsoft.com/office/drawing/2014/main" id="{C65DE6D7-09D6-E5DA-F35A-26668F1079BE}"/>
              </a:ext>
            </a:extLst>
          </p:cNvPr>
          <p:cNvSpPr/>
          <p:nvPr/>
        </p:nvSpPr>
        <p:spPr>
          <a:xfrm>
            <a:off x="-3254" y="532942"/>
            <a:ext cx="12192000" cy="2135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solidFill>
                <a:schemeClr val="accent6"/>
              </a:solidFill>
            </a:endParaRPr>
          </a:p>
        </p:txBody>
      </p:sp>
      <p:sp>
        <p:nvSpPr>
          <p:cNvPr id="3" name="Parchemin : horizontal 2">
            <a:extLst>
              <a:ext uri="{FF2B5EF4-FFF2-40B4-BE49-F238E27FC236}">
                <a16:creationId xmlns:a16="http://schemas.microsoft.com/office/drawing/2014/main" id="{5FE6709F-216B-730D-E10C-F9B1CC997869}"/>
              </a:ext>
            </a:extLst>
          </p:cNvPr>
          <p:cNvSpPr/>
          <p:nvPr/>
        </p:nvSpPr>
        <p:spPr>
          <a:xfrm>
            <a:off x="908431" y="1283774"/>
            <a:ext cx="10415191" cy="5200346"/>
          </a:xfrm>
          <a:prstGeom prst="horizontalScroll">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D0C423B4-4AC7-5459-6C0B-63C1124AE48E}"/>
              </a:ext>
            </a:extLst>
          </p:cNvPr>
          <p:cNvSpPr txBox="1"/>
          <p:nvPr/>
        </p:nvSpPr>
        <p:spPr>
          <a:xfrm>
            <a:off x="2379886" y="2356218"/>
            <a:ext cx="8903683" cy="2800767"/>
          </a:xfrm>
          <a:prstGeom prst="rect">
            <a:avLst/>
          </a:prstGeom>
          <a:noFill/>
        </p:spPr>
        <p:txBody>
          <a:bodyPr wrap="square" lIns="91440" tIns="45720" rIns="91440" bIns="45720" anchor="t">
            <a:spAutoFit/>
          </a:bodyPr>
          <a:lstStyle/>
          <a:p>
            <a:r>
              <a:rPr lang="fr-FR" sz="8800" b="1" dirty="0">
                <a:solidFill>
                  <a:schemeClr val="bg2">
                    <a:lumMod val="50000"/>
                  </a:schemeClr>
                </a:solidFill>
                <a:latin typeface="Arial"/>
                <a:cs typeface="Arial" pitchFamily="34" charset="0"/>
              </a:rPr>
              <a:t>Merci  Pour Votre  Attention</a:t>
            </a:r>
          </a:p>
        </p:txBody>
      </p:sp>
    </p:spTree>
    <p:extLst>
      <p:ext uri="{BB962C8B-B14F-4D97-AF65-F5344CB8AC3E}">
        <p14:creationId xmlns:p14="http://schemas.microsoft.com/office/powerpoint/2010/main" val="1362179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go">
            <a:extLst>
              <a:ext uri="{FF2B5EF4-FFF2-40B4-BE49-F238E27FC236}">
                <a16:creationId xmlns:a16="http://schemas.microsoft.com/office/drawing/2014/main" id="{0F16DCC1-B636-8F09-2D12-2C26EB707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81" y="595607"/>
            <a:ext cx="2781232" cy="60361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C15C998D-AC63-32B1-8433-E042CFC10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0144" y="480249"/>
            <a:ext cx="2591186" cy="868399"/>
          </a:xfrm>
          <a:prstGeom prst="rect">
            <a:avLst/>
          </a:prstGeom>
        </p:spPr>
      </p:pic>
      <p:sp>
        <p:nvSpPr>
          <p:cNvPr id="10" name="ZoneTexte 9">
            <a:extLst>
              <a:ext uri="{FF2B5EF4-FFF2-40B4-BE49-F238E27FC236}">
                <a16:creationId xmlns:a16="http://schemas.microsoft.com/office/drawing/2014/main" id="{1426A472-F606-21AC-AFB8-E132DDF36A6A}"/>
              </a:ext>
            </a:extLst>
          </p:cNvPr>
          <p:cNvSpPr txBox="1"/>
          <p:nvPr/>
        </p:nvSpPr>
        <p:spPr>
          <a:xfrm>
            <a:off x="3619426" y="4881301"/>
            <a:ext cx="2421123" cy="3652282"/>
          </a:xfrm>
          <a:prstGeom prst="rect">
            <a:avLst/>
          </a:prstGeom>
          <a:noFill/>
        </p:spPr>
        <p:txBody>
          <a:bodyPr wrap="square">
            <a:spAutoFit/>
          </a:bodyPr>
          <a:lstStyle/>
          <a:p>
            <a:pPr rtl="0">
              <a:spcBef>
                <a:spcPts val="1000"/>
              </a:spcBef>
              <a:spcAft>
                <a:spcPts val="0"/>
              </a:spcAft>
            </a:pPr>
            <a:r>
              <a:rPr lang="fr-FR" sz="1800" b="1" i="0" u="none" strike="noStrike">
                <a:solidFill>
                  <a:srgbClr val="000000"/>
                </a:solidFill>
                <a:effectLst/>
                <a:latin typeface="Calibri" panose="020F0502020204030204" pitchFamily="34" charset="0"/>
              </a:rPr>
              <a:t>Réalisé par:</a:t>
            </a:r>
            <a:endParaRPr lang="fr-FR" b="0">
              <a:effectLst/>
            </a:endParaRPr>
          </a:p>
          <a:p>
            <a:pPr rtl="0">
              <a:spcBef>
                <a:spcPts val="1000"/>
              </a:spcBef>
              <a:spcAft>
                <a:spcPts val="0"/>
              </a:spcAft>
            </a:pPr>
            <a:r>
              <a:rPr lang="fr-FR" sz="1800" b="0" i="0" u="none" strike="noStrike">
                <a:solidFill>
                  <a:srgbClr val="000000"/>
                </a:solidFill>
                <a:effectLst/>
                <a:latin typeface="Calibri" panose="020F0502020204030204" pitchFamily="34" charset="0"/>
              </a:rPr>
              <a:t>NAOUR </a:t>
            </a:r>
            <a:r>
              <a:rPr lang="fr-FR" sz="1800" b="0" i="0" u="none" strike="noStrike" err="1">
                <a:solidFill>
                  <a:srgbClr val="000000"/>
                </a:solidFill>
                <a:effectLst/>
                <a:latin typeface="Calibri" panose="020F0502020204030204" pitchFamily="34" charset="0"/>
              </a:rPr>
              <a:t>Boutaina</a:t>
            </a:r>
            <a:endParaRPr lang="fr-FR" sz="1800" b="0" i="0" u="none" strike="noStrike">
              <a:solidFill>
                <a:srgbClr val="000000"/>
              </a:solidFill>
              <a:effectLst/>
              <a:latin typeface="Calibri" panose="020F0502020204030204" pitchFamily="34" charset="0"/>
            </a:endParaRPr>
          </a:p>
          <a:p>
            <a:pPr rtl="0">
              <a:spcBef>
                <a:spcPts val="1000"/>
              </a:spcBef>
              <a:spcAft>
                <a:spcPts val="0"/>
              </a:spcAft>
            </a:pPr>
            <a:r>
              <a:rPr lang="fr-FR">
                <a:solidFill>
                  <a:srgbClr val="000000"/>
                </a:solidFill>
                <a:latin typeface="Calibri" panose="020F0502020204030204" pitchFamily="34" charset="0"/>
              </a:rPr>
              <a:t>MEJJATI ALAMI </a:t>
            </a:r>
            <a:r>
              <a:rPr lang="fr-FR" err="1">
                <a:solidFill>
                  <a:srgbClr val="000000"/>
                </a:solidFill>
                <a:latin typeface="Calibri" panose="020F0502020204030204" pitchFamily="34" charset="0"/>
              </a:rPr>
              <a:t>Ayat</a:t>
            </a:r>
            <a:r>
              <a:rPr lang="fr-FR">
                <a:solidFill>
                  <a:srgbClr val="000000"/>
                </a:solidFill>
                <a:latin typeface="Calibri" panose="020F0502020204030204" pitchFamily="34" charset="0"/>
              </a:rPr>
              <a:t> </a:t>
            </a:r>
            <a:endParaRPr lang="fr-FR" b="0">
              <a:effectLst/>
            </a:endParaRPr>
          </a:p>
          <a:p>
            <a:pPr>
              <a:spcBef>
                <a:spcPts val="1000"/>
              </a:spcBef>
            </a:pPr>
            <a:r>
              <a:rPr lang="fr-FR">
                <a:solidFill>
                  <a:srgbClr val="000000"/>
                </a:solidFill>
                <a:latin typeface="Calibri" panose="020F0502020204030204" pitchFamily="34" charset="0"/>
              </a:rPr>
              <a:t>LANOUNI Souhayl</a:t>
            </a:r>
            <a:br>
              <a:rPr lang="fr-FR" b="0">
                <a:effectLst/>
              </a:rPr>
            </a:br>
            <a:r>
              <a:rPr lang="fr-FR" b="0">
                <a:effectLst/>
              </a:rPr>
              <a:t>                                           </a:t>
            </a:r>
            <a:br>
              <a:rPr lang="fr-FR" b="0">
                <a:effectLst/>
              </a:rPr>
            </a:br>
            <a:endParaRPr lang="fr-FR"/>
          </a:p>
          <a:p>
            <a:pPr>
              <a:spcBef>
                <a:spcPts val="1000"/>
              </a:spcBef>
            </a:pPr>
            <a:endParaRPr lang="fr-FR"/>
          </a:p>
          <a:p>
            <a:pPr marL="158750" indent="-298450"/>
            <a:br>
              <a:rPr lang="fr-FR"/>
            </a:br>
            <a:r>
              <a:rPr lang="fr-FR"/>
              <a:t>                                           </a:t>
            </a:r>
            <a:br>
              <a:rPr lang="fr-FR"/>
            </a:br>
            <a:br>
              <a:rPr lang="fr-FR"/>
            </a:br>
            <a:endParaRPr lang="fr-FR"/>
          </a:p>
        </p:txBody>
      </p:sp>
      <p:sp>
        <p:nvSpPr>
          <p:cNvPr id="9" name="ZoneTexte 1">
            <a:extLst>
              <a:ext uri="{FF2B5EF4-FFF2-40B4-BE49-F238E27FC236}">
                <a16:creationId xmlns:a16="http://schemas.microsoft.com/office/drawing/2014/main" id="{393CC497-A53C-A40A-F0DC-17D357127B42}"/>
              </a:ext>
            </a:extLst>
          </p:cNvPr>
          <p:cNvSpPr txBox="1"/>
          <p:nvPr/>
        </p:nvSpPr>
        <p:spPr>
          <a:xfrm>
            <a:off x="6204611" y="4881301"/>
            <a:ext cx="2283351" cy="923330"/>
          </a:xfrm>
          <a:prstGeom prst="rect">
            <a:avLst/>
          </a:prstGeom>
          <a:noFill/>
        </p:spPr>
        <p:txBody>
          <a:bodyPr wrap="square" rtlCol="0">
            <a:spAutoFit/>
          </a:bodyPr>
          <a:lstStyle>
            <a:defPPr>
              <a:defRPr lang="fr-FR"/>
            </a:defPPr>
          </a:lstStyle>
          <a:p>
            <a:r>
              <a:rPr lang="fr-FR" b="1"/>
              <a:t>Encadré par:</a:t>
            </a:r>
          </a:p>
          <a:p>
            <a:r>
              <a:rPr lang="fr-FR" i="0">
                <a:solidFill>
                  <a:srgbClr val="242424"/>
                </a:solidFill>
                <a:effectLst/>
                <a:latin typeface="-apple-system"/>
              </a:rPr>
              <a:t>Abdessamad Riad El Idrissi</a:t>
            </a:r>
            <a:endParaRPr lang="fr-FR"/>
          </a:p>
        </p:txBody>
      </p:sp>
      <p:sp>
        <p:nvSpPr>
          <p:cNvPr id="13" name="ZoneTexte 2">
            <a:extLst>
              <a:ext uri="{FF2B5EF4-FFF2-40B4-BE49-F238E27FC236}">
                <a16:creationId xmlns:a16="http://schemas.microsoft.com/office/drawing/2014/main" id="{29F845AF-B32B-794B-2B96-2FC923FD0E82}"/>
              </a:ext>
            </a:extLst>
          </p:cNvPr>
          <p:cNvSpPr txBox="1"/>
          <p:nvPr/>
        </p:nvSpPr>
        <p:spPr>
          <a:xfrm>
            <a:off x="9030324" y="4873520"/>
            <a:ext cx="2662908" cy="1477328"/>
          </a:xfrm>
          <a:prstGeom prst="rect">
            <a:avLst/>
          </a:prstGeom>
          <a:noFill/>
        </p:spPr>
        <p:txBody>
          <a:bodyPr wrap="none" rtlCol="0">
            <a:spAutoFit/>
          </a:bodyPr>
          <a:lstStyle/>
          <a:p>
            <a:r>
              <a:rPr lang="fr-FR" b="1"/>
              <a:t>Membres de jury :</a:t>
            </a:r>
          </a:p>
          <a:p>
            <a:r>
              <a:rPr lang="fr-FR">
                <a:solidFill>
                  <a:srgbClr val="242424"/>
                </a:solidFill>
                <a:latin typeface="-apple-system"/>
              </a:rPr>
              <a:t>Abdessamad Riad El Idrissi</a:t>
            </a:r>
            <a:endParaRPr lang="fr-FR" b="1">
              <a:solidFill>
                <a:srgbClr val="242424"/>
              </a:solidFill>
              <a:latin typeface="-apple-system"/>
            </a:endParaRPr>
          </a:p>
          <a:p>
            <a:r>
              <a:rPr lang="fr-FR" err="1">
                <a:solidFill>
                  <a:srgbClr val="252424"/>
                </a:solidFill>
                <a:latin typeface="Segoe UI" panose="020B0502040204020203" pitchFamily="34" charset="0"/>
              </a:rPr>
              <a:t>Mouhanad</a:t>
            </a:r>
            <a:r>
              <a:rPr lang="fr-FR">
                <a:solidFill>
                  <a:srgbClr val="252424"/>
                </a:solidFill>
                <a:latin typeface="Segoe UI" panose="020B0502040204020203" pitchFamily="34" charset="0"/>
              </a:rPr>
              <a:t> El Filali</a:t>
            </a:r>
          </a:p>
          <a:p>
            <a:endParaRPr lang="fr-FR" b="1">
              <a:solidFill>
                <a:srgbClr val="242424"/>
              </a:solidFill>
              <a:latin typeface="-apple-system"/>
            </a:endParaRPr>
          </a:p>
          <a:p>
            <a:endParaRPr lang="fr-FR" b="1"/>
          </a:p>
        </p:txBody>
      </p:sp>
      <p:sp>
        <p:nvSpPr>
          <p:cNvPr id="11" name="Rectangle 10"/>
          <p:cNvSpPr/>
          <p:nvPr/>
        </p:nvSpPr>
        <p:spPr>
          <a:xfrm>
            <a:off x="0" y="-7374"/>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2" name="Rectangle 11"/>
          <p:cNvSpPr/>
          <p:nvPr/>
        </p:nvSpPr>
        <p:spPr>
          <a:xfrm>
            <a:off x="0" y="304800"/>
            <a:ext cx="12200965" cy="986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A3279DA3-E359-240D-69D9-4A38FABBF9E4}"/>
              </a:ext>
            </a:extLst>
          </p:cNvPr>
          <p:cNvSpPr/>
          <p:nvPr/>
        </p:nvSpPr>
        <p:spPr>
          <a:xfrm>
            <a:off x="1618761" y="1589035"/>
            <a:ext cx="9026191" cy="27128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ZoneTexte 7">
            <a:extLst>
              <a:ext uri="{FF2B5EF4-FFF2-40B4-BE49-F238E27FC236}">
                <a16:creationId xmlns:a16="http://schemas.microsoft.com/office/drawing/2014/main" id="{E58EEB27-4880-5711-D0BD-391889DC4D85}"/>
              </a:ext>
            </a:extLst>
          </p:cNvPr>
          <p:cNvSpPr txBox="1"/>
          <p:nvPr/>
        </p:nvSpPr>
        <p:spPr>
          <a:xfrm>
            <a:off x="2139359" y="1647500"/>
            <a:ext cx="7913281" cy="31393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fr-FR" sz="3600" b="1">
                <a:solidFill>
                  <a:schemeClr val="accent6">
                    <a:lumMod val="75000"/>
                  </a:schemeClr>
                </a:solidFill>
                <a:latin typeface="Libre Franklin" pitchFamily="2" charset="0"/>
              </a:rPr>
              <a:t>Thème :</a:t>
            </a:r>
          </a:p>
          <a:p>
            <a:pPr algn="ctr"/>
            <a:endParaRPr lang="fr-FR" sz="3600" b="1">
              <a:solidFill>
                <a:schemeClr val="accent6">
                  <a:lumMod val="75000"/>
                </a:schemeClr>
              </a:solidFill>
              <a:latin typeface="Libre Franklin" pitchFamily="2" charset="0"/>
            </a:endParaRPr>
          </a:p>
          <a:p>
            <a:pPr algn="ctr" rtl="0">
              <a:spcBef>
                <a:spcPts val="0"/>
              </a:spcBef>
              <a:spcAft>
                <a:spcPts val="0"/>
              </a:spcAft>
            </a:pPr>
            <a:r>
              <a:rPr lang="fr-FR" sz="3600" b="1">
                <a:solidFill>
                  <a:schemeClr val="accent6">
                    <a:lumMod val="75000"/>
                  </a:schemeClr>
                </a:solidFill>
                <a:latin typeface="Libre Franklin" pitchFamily="2" charset="0"/>
              </a:rPr>
              <a:t>Mise  en  place  d’un datamart Financier </a:t>
            </a:r>
            <a:br>
              <a:rPr lang="fr-FR" sz="3600" b="1">
                <a:solidFill>
                  <a:schemeClr val="accent6">
                    <a:lumMod val="75000"/>
                  </a:schemeClr>
                </a:solidFill>
                <a:latin typeface="Libre Franklin" pitchFamily="2" charset="0"/>
              </a:rPr>
            </a:br>
            <a:endParaRPr lang="fr-FR" b="0">
              <a:solidFill>
                <a:schemeClr val="accent6">
                  <a:lumMod val="75000"/>
                </a:schemeClr>
              </a:solidFill>
              <a:effectLst/>
            </a:endParaRPr>
          </a:p>
          <a:p>
            <a:br>
              <a:rPr lang="fr-FR">
                <a:solidFill>
                  <a:schemeClr val="accent6">
                    <a:lumMod val="75000"/>
                  </a:schemeClr>
                </a:solidFill>
              </a:rPr>
            </a:br>
            <a:endParaRPr lang="fr-FR">
              <a:solidFill>
                <a:schemeClr val="accent6">
                  <a:lumMod val="75000"/>
                </a:schemeClr>
              </a:solidFill>
            </a:endParaRPr>
          </a:p>
        </p:txBody>
      </p:sp>
      <p:sp>
        <p:nvSpPr>
          <p:cNvPr id="16" name="Freeform 37"/>
          <p:cNvSpPr/>
          <p:nvPr/>
        </p:nvSpPr>
        <p:spPr>
          <a:xfrm rot="18900000">
            <a:off x="536614" y="5581005"/>
            <a:ext cx="2553990" cy="2553991"/>
          </a:xfrm>
          <a:custGeom>
            <a:avLst/>
            <a:gdLst>
              <a:gd name="connsiteX0" fmla="*/ 2553990 w 2553990"/>
              <a:gd name="connsiteY0" fmla="*/ 0 h 2553991"/>
              <a:gd name="connsiteX1" fmla="*/ 2553990 w 2553990"/>
              <a:gd name="connsiteY1" fmla="*/ 2553991 h 2553991"/>
              <a:gd name="connsiteX2" fmla="*/ 0 w 2553990"/>
              <a:gd name="connsiteY2" fmla="*/ 0 h 2553991"/>
            </a:gdLst>
            <a:ahLst/>
            <a:cxnLst>
              <a:cxn ang="0">
                <a:pos x="connsiteX0" y="connsiteY0"/>
              </a:cxn>
              <a:cxn ang="0">
                <a:pos x="connsiteX1" y="connsiteY1"/>
              </a:cxn>
              <a:cxn ang="0">
                <a:pos x="connsiteX2" y="connsiteY2"/>
              </a:cxn>
            </a:cxnLst>
            <a:rect l="l" t="t" r="r" b="b"/>
            <a:pathLst>
              <a:path w="2553990" h="2553991">
                <a:moveTo>
                  <a:pt x="2553990" y="0"/>
                </a:moveTo>
                <a:lnTo>
                  <a:pt x="2553990" y="2553991"/>
                </a:lnTo>
                <a:lnTo>
                  <a:pt x="0" y="0"/>
                </a:lnTo>
                <a:close/>
              </a:path>
            </a:pathLst>
          </a:custGeom>
          <a:solidFill>
            <a:schemeClr val="accent6">
              <a:lumMod val="60000"/>
              <a:lumOff val="40000"/>
            </a:schemeClr>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36"/>
          <p:cNvSpPr/>
          <p:nvPr/>
        </p:nvSpPr>
        <p:spPr>
          <a:xfrm rot="18900000">
            <a:off x="-1135325" y="3708715"/>
            <a:ext cx="2559410" cy="2967775"/>
          </a:xfrm>
          <a:custGeom>
            <a:avLst/>
            <a:gdLst>
              <a:gd name="connsiteX0" fmla="*/ 2559410 w 2559410"/>
              <a:gd name="connsiteY0" fmla="*/ 0 h 2967775"/>
              <a:gd name="connsiteX1" fmla="*/ 2559410 w 2559410"/>
              <a:gd name="connsiteY1" fmla="*/ 2967775 h 2967775"/>
              <a:gd name="connsiteX2" fmla="*/ 408364 w 2559410"/>
              <a:gd name="connsiteY2" fmla="*/ 2967774 h 2967775"/>
              <a:gd name="connsiteX3" fmla="*/ 0 w 2559410"/>
              <a:gd name="connsiteY3" fmla="*/ 2559411 h 2967775"/>
            </a:gdLst>
            <a:ahLst/>
            <a:cxnLst>
              <a:cxn ang="0">
                <a:pos x="connsiteX0" y="connsiteY0"/>
              </a:cxn>
              <a:cxn ang="0">
                <a:pos x="connsiteX1" y="connsiteY1"/>
              </a:cxn>
              <a:cxn ang="0">
                <a:pos x="connsiteX2" y="connsiteY2"/>
              </a:cxn>
              <a:cxn ang="0">
                <a:pos x="connsiteX3" y="connsiteY3"/>
              </a:cxn>
            </a:cxnLst>
            <a:rect l="l" t="t" r="r" b="b"/>
            <a:pathLst>
              <a:path w="2559410" h="2967775">
                <a:moveTo>
                  <a:pt x="2559410" y="0"/>
                </a:moveTo>
                <a:lnTo>
                  <a:pt x="2559410" y="2967775"/>
                </a:lnTo>
                <a:lnTo>
                  <a:pt x="408364" y="2967774"/>
                </a:lnTo>
                <a:lnTo>
                  <a:pt x="0" y="2559411"/>
                </a:lnTo>
                <a:close/>
              </a:path>
            </a:pathLst>
          </a:custGeom>
          <a:solidFill>
            <a:schemeClr val="accent6">
              <a:lumMod val="75000"/>
            </a:schemeClr>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030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32">
            <a:extLst>
              <a:ext uri="{FF2B5EF4-FFF2-40B4-BE49-F238E27FC236}">
                <a16:creationId xmlns:a16="http://schemas.microsoft.com/office/drawing/2014/main" id="{06337612-DF0A-B4A2-5DB0-27905E125D13}"/>
              </a:ext>
            </a:extLst>
          </p:cNvPr>
          <p:cNvSpPr/>
          <p:nvPr/>
        </p:nvSpPr>
        <p:spPr>
          <a:xfrm>
            <a:off x="1225173" y="2187285"/>
            <a:ext cx="1241715" cy="1241715"/>
          </a:xfrm>
          <a:prstGeom prst="ellipse">
            <a:avLst/>
          </a:prstGeom>
          <a:solidFill>
            <a:sysClr val="window" lastClr="FFFFFF"/>
          </a:solidFill>
          <a:ln w="63500" cap="flat" cmpd="sng" algn="ctr">
            <a:solidFill>
              <a:schemeClr val="accent6">
                <a:lumMod val="75000"/>
              </a:schemeClr>
            </a:solidFill>
            <a:prstDash val="solid"/>
          </a:ln>
          <a:effectLst/>
        </p:spPr>
        <p:txBody>
          <a:bodyPr lIns="121912" tIns="60956" rIns="121912" bIns="60956" rtlCol="0" anchor="ctr"/>
          <a:lstStyle/>
          <a:p>
            <a:pPr algn="ctr" defTabSz="1219110" latinLnBrk="1"/>
            <a:endParaRPr lang="ko-KR" altLang="en-US" kern="0">
              <a:solidFill>
                <a:schemeClr val="bg2">
                  <a:lumMod val="10000"/>
                </a:schemeClr>
              </a:solidFill>
              <a:latin typeface="Arial"/>
              <a:ea typeface="Arial Unicode MS"/>
            </a:endParaRPr>
          </a:p>
        </p:txBody>
      </p:sp>
      <p:sp>
        <p:nvSpPr>
          <p:cNvPr id="11" name="Oval 33">
            <a:extLst>
              <a:ext uri="{FF2B5EF4-FFF2-40B4-BE49-F238E27FC236}">
                <a16:creationId xmlns:a16="http://schemas.microsoft.com/office/drawing/2014/main" id="{C4F504B2-CB3B-5F76-ACED-D2651702A866}"/>
              </a:ext>
            </a:extLst>
          </p:cNvPr>
          <p:cNvSpPr/>
          <p:nvPr/>
        </p:nvSpPr>
        <p:spPr>
          <a:xfrm>
            <a:off x="5214027" y="2187285"/>
            <a:ext cx="1310009" cy="1241715"/>
          </a:xfrm>
          <a:prstGeom prst="ellipse">
            <a:avLst/>
          </a:prstGeom>
          <a:solidFill>
            <a:sysClr val="window" lastClr="FFFFFF"/>
          </a:solidFill>
          <a:ln w="63500" cap="flat" cmpd="sng" algn="ctr">
            <a:solidFill>
              <a:schemeClr val="accent6">
                <a:lumMod val="75000"/>
              </a:schemeClr>
            </a:solidFill>
            <a:prstDash val="solid"/>
          </a:ln>
          <a:effectLst/>
        </p:spPr>
        <p:txBody>
          <a:bodyPr lIns="121912" tIns="60956" rIns="121912" bIns="60956" rtlCol="0" anchor="ctr"/>
          <a:lstStyle/>
          <a:p>
            <a:pPr algn="ctr" defTabSz="1219110" latinLnBrk="1"/>
            <a:endParaRPr lang="ko-KR" altLang="en-US" kern="0">
              <a:solidFill>
                <a:prstClr val="black">
                  <a:lumMod val="75000"/>
                  <a:lumOff val="25000"/>
                </a:prstClr>
              </a:solidFill>
              <a:latin typeface="Arial"/>
              <a:ea typeface="Arial Unicode MS"/>
            </a:endParaRPr>
          </a:p>
        </p:txBody>
      </p:sp>
      <p:sp>
        <p:nvSpPr>
          <p:cNvPr id="20" name="Oval 34">
            <a:extLst>
              <a:ext uri="{FF2B5EF4-FFF2-40B4-BE49-F238E27FC236}">
                <a16:creationId xmlns:a16="http://schemas.microsoft.com/office/drawing/2014/main" id="{D2E30E0D-6DB0-77A4-BE16-DC428DFA8DE9}"/>
              </a:ext>
            </a:extLst>
          </p:cNvPr>
          <p:cNvSpPr/>
          <p:nvPr/>
        </p:nvSpPr>
        <p:spPr>
          <a:xfrm>
            <a:off x="9326824" y="2207489"/>
            <a:ext cx="1241715" cy="1241715"/>
          </a:xfrm>
          <a:prstGeom prst="ellipse">
            <a:avLst/>
          </a:prstGeom>
          <a:solidFill>
            <a:sysClr val="window" lastClr="FFFFFF"/>
          </a:solidFill>
          <a:ln w="63500" cap="flat" cmpd="sng" algn="ctr">
            <a:solidFill>
              <a:schemeClr val="accent6">
                <a:lumMod val="75000"/>
              </a:schemeClr>
            </a:solidFill>
            <a:prstDash val="solid"/>
          </a:ln>
          <a:effectLst/>
        </p:spPr>
        <p:txBody>
          <a:bodyPr lIns="121912" tIns="60956" rIns="121912" bIns="60956" rtlCol="0" anchor="ctr"/>
          <a:lstStyle/>
          <a:p>
            <a:pPr algn="ctr" defTabSz="1219110" latinLnBrk="1"/>
            <a:endParaRPr lang="ko-KR" altLang="en-US" kern="0">
              <a:solidFill>
                <a:prstClr val="black">
                  <a:lumMod val="75000"/>
                  <a:lumOff val="25000"/>
                </a:prstClr>
              </a:solidFill>
              <a:latin typeface="Arial"/>
              <a:ea typeface="Arial Unicode MS"/>
            </a:endParaRPr>
          </a:p>
        </p:txBody>
      </p:sp>
      <p:sp>
        <p:nvSpPr>
          <p:cNvPr id="22" name="TextBox 36">
            <a:extLst>
              <a:ext uri="{FF2B5EF4-FFF2-40B4-BE49-F238E27FC236}">
                <a16:creationId xmlns:a16="http://schemas.microsoft.com/office/drawing/2014/main" id="{85794A8C-8E0C-0AEB-5E4C-41C73941DC06}"/>
              </a:ext>
            </a:extLst>
          </p:cNvPr>
          <p:cNvSpPr txBox="1"/>
          <p:nvPr/>
        </p:nvSpPr>
        <p:spPr>
          <a:xfrm>
            <a:off x="111533" y="1411544"/>
            <a:ext cx="3614697" cy="553990"/>
          </a:xfrm>
          <a:prstGeom prst="rect">
            <a:avLst/>
          </a:prstGeom>
          <a:noFill/>
        </p:spPr>
        <p:txBody>
          <a:bodyPr wrap="square" lIns="121912" tIns="60956" rIns="121912" bIns="60956" rtlCol="0" anchor="ctr">
            <a:spAutoFit/>
          </a:bodyPr>
          <a:lstStyle/>
          <a:p>
            <a:pPr algn="ctr" defTabSz="1219110" latinLnBrk="1"/>
            <a:r>
              <a:rPr lang="en-US" altLang="ko-KR" sz="2800" b="1" err="1">
                <a:solidFill>
                  <a:schemeClr val="bg2">
                    <a:lumMod val="50000"/>
                  </a:schemeClr>
                </a:solidFill>
                <a:latin typeface="Arial"/>
                <a:cs typeface="Arial" pitchFamily="34" charset="0"/>
              </a:rPr>
              <a:t>Contexte</a:t>
            </a:r>
            <a:r>
              <a:rPr lang="en-US" altLang="ko-KR" sz="2800" b="1">
                <a:solidFill>
                  <a:schemeClr val="bg2">
                    <a:lumMod val="50000"/>
                  </a:schemeClr>
                </a:solidFill>
                <a:latin typeface="Arial"/>
                <a:cs typeface="Arial" pitchFamily="34" charset="0"/>
              </a:rPr>
              <a:t> </a:t>
            </a:r>
            <a:r>
              <a:rPr lang="en-US" altLang="ko-KR" sz="2800" b="1" err="1">
                <a:solidFill>
                  <a:schemeClr val="bg2">
                    <a:lumMod val="50000"/>
                  </a:schemeClr>
                </a:solidFill>
                <a:latin typeface="Arial"/>
                <a:cs typeface="Arial" pitchFamily="34" charset="0"/>
              </a:rPr>
              <a:t>général</a:t>
            </a:r>
            <a:endParaRPr lang="ko-KR" altLang="en-US" sz="2800" b="1">
              <a:solidFill>
                <a:schemeClr val="bg2">
                  <a:lumMod val="50000"/>
                </a:schemeClr>
              </a:solidFill>
              <a:latin typeface="Arial"/>
              <a:cs typeface="Arial" pitchFamily="34" charset="0"/>
            </a:endParaRPr>
          </a:p>
        </p:txBody>
      </p:sp>
      <p:sp>
        <p:nvSpPr>
          <p:cNvPr id="23" name="TextBox 37">
            <a:extLst>
              <a:ext uri="{FF2B5EF4-FFF2-40B4-BE49-F238E27FC236}">
                <a16:creationId xmlns:a16="http://schemas.microsoft.com/office/drawing/2014/main" id="{A5560391-6AEB-6C5B-9020-DC64F17771B8}"/>
              </a:ext>
            </a:extLst>
          </p:cNvPr>
          <p:cNvSpPr txBox="1"/>
          <p:nvPr/>
        </p:nvSpPr>
        <p:spPr>
          <a:xfrm>
            <a:off x="4556398" y="1411544"/>
            <a:ext cx="2814831" cy="553990"/>
          </a:xfrm>
          <a:prstGeom prst="rect">
            <a:avLst/>
          </a:prstGeom>
          <a:noFill/>
        </p:spPr>
        <p:txBody>
          <a:bodyPr wrap="square" lIns="121912" tIns="60956" rIns="121912" bIns="60956" rtlCol="0" anchor="ctr">
            <a:spAutoFit/>
          </a:bodyPr>
          <a:lstStyle/>
          <a:p>
            <a:pPr algn="ctr" defTabSz="1219110" latinLnBrk="1"/>
            <a:r>
              <a:rPr lang="en-US" altLang="ko-KR" sz="2800" b="1" err="1">
                <a:solidFill>
                  <a:schemeClr val="bg2">
                    <a:lumMod val="50000"/>
                  </a:schemeClr>
                </a:solidFill>
                <a:latin typeface="Arial"/>
                <a:cs typeface="Arial" pitchFamily="34" charset="0"/>
              </a:rPr>
              <a:t>Problématique</a:t>
            </a:r>
            <a:endParaRPr lang="ko-KR" altLang="en-US" sz="2800" b="1">
              <a:solidFill>
                <a:schemeClr val="bg2">
                  <a:lumMod val="50000"/>
                </a:schemeClr>
              </a:solidFill>
              <a:latin typeface="Arial"/>
              <a:cs typeface="Arial" pitchFamily="34" charset="0"/>
            </a:endParaRPr>
          </a:p>
        </p:txBody>
      </p:sp>
      <p:sp>
        <p:nvSpPr>
          <p:cNvPr id="24" name="TextBox 38">
            <a:extLst>
              <a:ext uri="{FF2B5EF4-FFF2-40B4-BE49-F238E27FC236}">
                <a16:creationId xmlns:a16="http://schemas.microsoft.com/office/drawing/2014/main" id="{BC623730-5742-8F13-7470-FDD9769C8ABF}"/>
              </a:ext>
            </a:extLst>
          </p:cNvPr>
          <p:cNvSpPr txBox="1"/>
          <p:nvPr/>
        </p:nvSpPr>
        <p:spPr>
          <a:xfrm>
            <a:off x="8822716" y="1407496"/>
            <a:ext cx="2208245" cy="553990"/>
          </a:xfrm>
          <a:prstGeom prst="rect">
            <a:avLst/>
          </a:prstGeom>
          <a:noFill/>
        </p:spPr>
        <p:txBody>
          <a:bodyPr wrap="square" lIns="121912" tIns="60956" rIns="121912" bIns="60956" rtlCol="0" anchor="ctr">
            <a:spAutoFit/>
          </a:bodyPr>
          <a:lstStyle/>
          <a:p>
            <a:pPr algn="ctr" defTabSz="1219110" latinLnBrk="1"/>
            <a:r>
              <a:rPr lang="en-US" altLang="ko-KR" sz="2800" b="1" err="1">
                <a:solidFill>
                  <a:schemeClr val="bg2">
                    <a:lumMod val="50000"/>
                  </a:schemeClr>
                </a:solidFill>
                <a:latin typeface="Arial"/>
                <a:cs typeface="Arial" pitchFamily="34" charset="0"/>
              </a:rPr>
              <a:t>Objectifs</a:t>
            </a:r>
            <a:endParaRPr lang="ko-KR" altLang="en-US" sz="2800" b="1">
              <a:solidFill>
                <a:schemeClr val="bg2">
                  <a:lumMod val="50000"/>
                </a:schemeClr>
              </a:solidFill>
              <a:latin typeface="Arial"/>
              <a:cs typeface="Arial" pitchFamily="34" charset="0"/>
            </a:endParaRPr>
          </a:p>
        </p:txBody>
      </p:sp>
      <p:sp>
        <p:nvSpPr>
          <p:cNvPr id="25" name="Rectangle 28">
            <a:extLst>
              <a:ext uri="{FF2B5EF4-FFF2-40B4-BE49-F238E27FC236}">
                <a16:creationId xmlns:a16="http://schemas.microsoft.com/office/drawing/2014/main" id="{C0076CA3-E169-5224-068A-DE95A0FEBD92}"/>
              </a:ext>
            </a:extLst>
          </p:cNvPr>
          <p:cNvSpPr/>
          <p:nvPr/>
        </p:nvSpPr>
        <p:spPr>
          <a:xfrm>
            <a:off x="2438829" y="2566716"/>
            <a:ext cx="2814831" cy="531544"/>
          </a:xfrm>
          <a:custGeom>
            <a:avLst/>
            <a:gdLst>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0" h="360000">
                <a:moveTo>
                  <a:pt x="0" y="0"/>
                </a:moveTo>
                <a:cubicBezTo>
                  <a:pt x="568995" y="98854"/>
                  <a:pt x="608413" y="81203"/>
                  <a:pt x="1188000" y="0"/>
                </a:cubicBezTo>
                <a:lnTo>
                  <a:pt x="1188000" y="360000"/>
                </a:lnTo>
                <a:cubicBezTo>
                  <a:pt x="608414" y="268206"/>
                  <a:pt x="576056" y="268206"/>
                  <a:pt x="0" y="360000"/>
                </a:cubicBezTo>
                <a:lnTo>
                  <a:pt x="0" y="0"/>
                </a:lnTo>
                <a:close/>
              </a:path>
            </a:pathLst>
          </a:custGeom>
          <a:solidFill>
            <a:schemeClr val="accent6">
              <a:lumMod val="75000"/>
            </a:schemeClr>
          </a:solidFill>
          <a:ln w="25400" cap="flat" cmpd="sng" algn="ctr">
            <a:noFill/>
            <a:prstDash val="solid"/>
          </a:ln>
          <a:effectLst/>
        </p:spPr>
        <p:txBody>
          <a:bodyPr lIns="121912" tIns="60956" rIns="121912" bIns="60956" rtlCol="0" anchor="ctr"/>
          <a:lstStyle/>
          <a:p>
            <a:pPr algn="ctr" defTabSz="1219110" latinLnBrk="1"/>
            <a:endParaRPr lang="ko-KR" altLang="en-US" kern="0">
              <a:solidFill>
                <a:schemeClr val="accent2">
                  <a:lumMod val="75000"/>
                </a:schemeClr>
              </a:solidFill>
              <a:latin typeface="Arial"/>
              <a:ea typeface="Arial Unicode MS"/>
            </a:endParaRPr>
          </a:p>
        </p:txBody>
      </p:sp>
      <p:sp>
        <p:nvSpPr>
          <p:cNvPr id="26" name="Rectangle 28">
            <a:extLst>
              <a:ext uri="{FF2B5EF4-FFF2-40B4-BE49-F238E27FC236}">
                <a16:creationId xmlns:a16="http://schemas.microsoft.com/office/drawing/2014/main" id="{79CA9736-BE5E-85A5-0128-FB0DE7691162}"/>
              </a:ext>
            </a:extLst>
          </p:cNvPr>
          <p:cNvSpPr/>
          <p:nvPr/>
        </p:nvSpPr>
        <p:spPr>
          <a:xfrm>
            <a:off x="6511993" y="2597484"/>
            <a:ext cx="2814831" cy="461045"/>
          </a:xfrm>
          <a:custGeom>
            <a:avLst/>
            <a:gdLst>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0" h="360000">
                <a:moveTo>
                  <a:pt x="0" y="0"/>
                </a:moveTo>
                <a:cubicBezTo>
                  <a:pt x="568995" y="98854"/>
                  <a:pt x="608413" y="81203"/>
                  <a:pt x="1188000" y="0"/>
                </a:cubicBezTo>
                <a:lnTo>
                  <a:pt x="1188000" y="360000"/>
                </a:lnTo>
                <a:cubicBezTo>
                  <a:pt x="608414" y="268206"/>
                  <a:pt x="576056" y="268206"/>
                  <a:pt x="0" y="360000"/>
                </a:cubicBezTo>
                <a:lnTo>
                  <a:pt x="0" y="0"/>
                </a:lnTo>
                <a:close/>
              </a:path>
            </a:pathLst>
          </a:custGeom>
          <a:solidFill>
            <a:schemeClr val="accent6">
              <a:lumMod val="75000"/>
            </a:schemeClr>
          </a:solidFill>
          <a:ln w="25400" cap="flat" cmpd="sng" algn="ctr">
            <a:solidFill>
              <a:schemeClr val="accent6">
                <a:lumMod val="75000"/>
              </a:schemeClr>
            </a:solidFill>
            <a:prstDash val="solid"/>
          </a:ln>
          <a:effectLst/>
        </p:spPr>
        <p:txBody>
          <a:bodyPr lIns="121912" tIns="60956" rIns="121912" bIns="60956" rtlCol="0" anchor="ctr"/>
          <a:lstStyle/>
          <a:p>
            <a:pPr algn="ctr" defTabSz="1219110" latinLnBrk="1"/>
            <a:endParaRPr lang="ko-KR" altLang="en-US" kern="0">
              <a:solidFill>
                <a:prstClr val="black">
                  <a:lumMod val="75000"/>
                  <a:lumOff val="25000"/>
                </a:prstClr>
              </a:solidFill>
              <a:latin typeface="Arial"/>
              <a:ea typeface="Arial Unicode MS"/>
            </a:endParaRPr>
          </a:p>
        </p:txBody>
      </p:sp>
      <p:pic>
        <p:nvPicPr>
          <p:cNvPr id="28" name="Picture 2">
            <a:extLst>
              <a:ext uri="{FF2B5EF4-FFF2-40B4-BE49-F238E27FC236}">
                <a16:creationId xmlns:a16="http://schemas.microsoft.com/office/drawing/2014/main" id="{1ABE858F-963B-6A41-F4C4-728D3EEF6A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0359" y="2630799"/>
            <a:ext cx="469197" cy="469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a:extLst>
              <a:ext uri="{FF2B5EF4-FFF2-40B4-BE49-F238E27FC236}">
                <a16:creationId xmlns:a16="http://schemas.microsoft.com/office/drawing/2014/main" id="{303C8EF3-1EE0-08E1-0C1D-F4A5EF33950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86728" y="2557754"/>
            <a:ext cx="352564" cy="50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4">
            <a:extLst>
              <a:ext uri="{FF2B5EF4-FFF2-40B4-BE49-F238E27FC236}">
                <a16:creationId xmlns:a16="http://schemas.microsoft.com/office/drawing/2014/main" id="{83C05B5A-EBB6-5BDE-E2DC-E3AF6F67D32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07428" y="2571682"/>
            <a:ext cx="508885" cy="508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ectangle 31">
            <a:extLst>
              <a:ext uri="{FF2B5EF4-FFF2-40B4-BE49-F238E27FC236}">
                <a16:creationId xmlns:a16="http://schemas.microsoft.com/office/drawing/2014/main" id="{1328A916-1340-BCEA-2C2A-9FA4D5923AC0}"/>
              </a:ext>
            </a:extLst>
          </p:cNvPr>
          <p:cNvSpPr/>
          <p:nvPr/>
        </p:nvSpPr>
        <p:spPr>
          <a:xfrm>
            <a:off x="536388" y="3699442"/>
            <a:ext cx="2613211" cy="1569658"/>
          </a:xfrm>
          <a:prstGeom prst="rect">
            <a:avLst/>
          </a:prstGeom>
        </p:spPr>
        <p:txBody>
          <a:bodyPr wrap="square" lIns="91438" tIns="45719" rIns="91438" bIns="45719">
            <a:spAutoFit/>
          </a:bodyPr>
          <a:lstStyle/>
          <a:p>
            <a:pPr marL="285750" indent="-285750" algn="just">
              <a:buFont typeface="Arial" panose="020B0604020202020204" pitchFamily="34" charset="0"/>
              <a:buChar char="•"/>
            </a:pPr>
            <a:r>
              <a:rPr lang="fr-FR" sz="1600">
                <a:solidFill>
                  <a:prstClr val="black">
                    <a:lumMod val="75000"/>
                    <a:lumOff val="25000"/>
                  </a:prstClr>
                </a:solidFill>
                <a:latin typeface="Arial"/>
                <a:ea typeface="Arial Unicode MS"/>
                <a:cs typeface="Arial" pitchFamily="34" charset="0"/>
              </a:rPr>
              <a:t>Il s’agit donc d’un datamart financier base sur un système de gestion des ventes et des achats d’une entreprise</a:t>
            </a:r>
          </a:p>
        </p:txBody>
      </p:sp>
      <p:sp>
        <p:nvSpPr>
          <p:cNvPr id="33" name="Rectangle 32">
            <a:extLst>
              <a:ext uri="{FF2B5EF4-FFF2-40B4-BE49-F238E27FC236}">
                <a16:creationId xmlns:a16="http://schemas.microsoft.com/office/drawing/2014/main" id="{FD2D4B0B-CD68-7C22-4617-11383E5CD144}"/>
              </a:ext>
            </a:extLst>
          </p:cNvPr>
          <p:cNvSpPr/>
          <p:nvPr/>
        </p:nvSpPr>
        <p:spPr>
          <a:xfrm>
            <a:off x="4222750" y="3759741"/>
            <a:ext cx="3280520" cy="3570206"/>
          </a:xfrm>
          <a:prstGeom prst="rect">
            <a:avLst/>
          </a:prstGeom>
        </p:spPr>
        <p:txBody>
          <a:bodyPr wrap="square" lIns="91438" tIns="45719" rIns="91438" bIns="45719">
            <a:spAutoFit/>
          </a:bodyPr>
          <a:lstStyle/>
          <a:p>
            <a:pPr marL="285750" indent="-285750" rtl="0" fontAlgn="base">
              <a:spcBef>
                <a:spcPts val="0"/>
              </a:spcBef>
              <a:spcAft>
                <a:spcPts val="0"/>
              </a:spcAft>
              <a:buFont typeface="Arial" panose="020B0604020202020204" pitchFamily="34" charset="0"/>
              <a:buChar char="•"/>
            </a:pPr>
            <a:r>
              <a:rPr lang="fr-FR" sz="1600">
                <a:solidFill>
                  <a:prstClr val="black">
                    <a:lumMod val="75000"/>
                    <a:lumOff val="25000"/>
                  </a:prstClr>
                </a:solidFill>
                <a:latin typeface="Arial"/>
                <a:cs typeface="Arial" pitchFamily="34" charset="0"/>
              </a:rPr>
              <a:t>Sources multiples et nulles de données.</a:t>
            </a:r>
          </a:p>
          <a:p>
            <a:pPr marL="285750" indent="-285750" rtl="0" fontAlgn="base">
              <a:spcBef>
                <a:spcPts val="0"/>
              </a:spcBef>
              <a:spcAft>
                <a:spcPts val="0"/>
              </a:spcAft>
              <a:buFont typeface="Arial" panose="020B0604020202020204" pitchFamily="34" charset="0"/>
              <a:buChar char="•"/>
            </a:pPr>
            <a:r>
              <a:rPr lang="fr-FR" sz="1600">
                <a:solidFill>
                  <a:prstClr val="black">
                    <a:lumMod val="75000"/>
                    <a:lumOff val="25000"/>
                  </a:prstClr>
                </a:solidFill>
                <a:latin typeface="Arial"/>
                <a:cs typeface="Arial" pitchFamily="34" charset="0"/>
              </a:rPr>
              <a:t>Lenteur  de la procédure de </a:t>
            </a:r>
            <a:r>
              <a:rPr lang="fr-FR" sz="1600" err="1">
                <a:solidFill>
                  <a:prstClr val="black">
                    <a:lumMod val="75000"/>
                    <a:lumOff val="25000"/>
                  </a:prstClr>
                </a:solidFill>
                <a:latin typeface="Arial"/>
                <a:cs typeface="Arial" pitchFamily="34" charset="0"/>
              </a:rPr>
              <a:t>Reporting</a:t>
            </a:r>
            <a:r>
              <a:rPr lang="fr-FR" sz="1600">
                <a:solidFill>
                  <a:prstClr val="black">
                    <a:lumMod val="75000"/>
                    <a:lumOff val="25000"/>
                  </a:prstClr>
                </a:solidFill>
                <a:latin typeface="Arial"/>
                <a:cs typeface="Arial" pitchFamily="34" charset="0"/>
              </a:rPr>
              <a:t>.</a:t>
            </a:r>
          </a:p>
          <a:p>
            <a:pPr marL="285750" indent="-285750" rtl="0" fontAlgn="base">
              <a:spcBef>
                <a:spcPts val="0"/>
              </a:spcBef>
              <a:spcAft>
                <a:spcPts val="0"/>
              </a:spcAft>
              <a:buFont typeface="Arial" panose="020B0604020202020204" pitchFamily="34" charset="0"/>
              <a:buChar char="•"/>
            </a:pPr>
            <a:r>
              <a:rPr lang="fr-FR" sz="1600">
                <a:solidFill>
                  <a:prstClr val="black">
                    <a:lumMod val="75000"/>
                    <a:lumOff val="25000"/>
                  </a:prstClr>
                </a:solidFill>
                <a:latin typeface="Arial"/>
                <a:cs typeface="Arial" pitchFamily="34" charset="0"/>
              </a:rPr>
              <a:t>Coût élevé de la procédure de </a:t>
            </a:r>
            <a:r>
              <a:rPr lang="fr-FR" sz="1600" err="1">
                <a:solidFill>
                  <a:prstClr val="black">
                    <a:lumMod val="75000"/>
                    <a:lumOff val="25000"/>
                  </a:prstClr>
                </a:solidFill>
                <a:latin typeface="Arial"/>
                <a:cs typeface="Arial" pitchFamily="34" charset="0"/>
              </a:rPr>
              <a:t>Reporting</a:t>
            </a:r>
            <a:r>
              <a:rPr lang="fr-FR" sz="1600">
                <a:solidFill>
                  <a:prstClr val="black">
                    <a:lumMod val="75000"/>
                    <a:lumOff val="25000"/>
                  </a:prstClr>
                </a:solidFill>
                <a:latin typeface="Arial"/>
                <a:cs typeface="Arial" pitchFamily="34" charset="0"/>
              </a:rPr>
              <a:t>.</a:t>
            </a:r>
          </a:p>
          <a:p>
            <a:pPr rtl="0" fontAlgn="base">
              <a:spcBef>
                <a:spcPts val="0"/>
              </a:spcBef>
              <a:spcAft>
                <a:spcPts val="0"/>
              </a:spcAft>
            </a:pPr>
            <a:endParaRPr lang="fr-FR" sz="1600">
              <a:solidFill>
                <a:prstClr val="black">
                  <a:lumMod val="75000"/>
                  <a:lumOff val="25000"/>
                </a:prstClr>
              </a:solidFill>
              <a:latin typeface="Arial"/>
              <a:cs typeface="Arial" pitchFamily="34" charset="0"/>
            </a:endParaRPr>
          </a:p>
          <a:p>
            <a:pPr marL="285750" indent="-285750" rtl="0">
              <a:spcBef>
                <a:spcPts val="0"/>
              </a:spcBef>
              <a:spcAft>
                <a:spcPts val="0"/>
              </a:spcAft>
              <a:buFont typeface="Wingdings" panose="05000000000000000000" pitchFamily="2" charset="2"/>
              <a:buChar char="Ø"/>
            </a:pPr>
            <a:r>
              <a:rPr lang="fr-FR" sz="1600">
                <a:solidFill>
                  <a:prstClr val="black">
                    <a:lumMod val="75000"/>
                    <a:lumOff val="25000"/>
                  </a:prstClr>
                </a:solidFill>
                <a:latin typeface="Arial"/>
                <a:cs typeface="Arial" pitchFamily="34" charset="0"/>
              </a:rPr>
              <a:t> Alors ces problèmes résultent  la    non-fiabilité du système existant</a:t>
            </a:r>
            <a:endParaRPr lang="fr-FR" sz="1600" b="0">
              <a:effectLst/>
            </a:endParaRPr>
          </a:p>
          <a:p>
            <a:br>
              <a:rPr lang="fr-FR" sz="1600"/>
            </a:br>
            <a:endParaRPr lang="fr-FR" sz="1600">
              <a:solidFill>
                <a:prstClr val="black">
                  <a:lumMod val="75000"/>
                  <a:lumOff val="25000"/>
                </a:prstClr>
              </a:solidFill>
              <a:latin typeface="Arial"/>
              <a:cs typeface="Arial" pitchFamily="34" charset="0"/>
            </a:endParaRPr>
          </a:p>
          <a:p>
            <a:pPr rtl="0" fontAlgn="base">
              <a:spcBef>
                <a:spcPts val="0"/>
              </a:spcBef>
              <a:spcAft>
                <a:spcPts val="0"/>
              </a:spcAft>
            </a:pPr>
            <a:endParaRPr lang="fr-FR" sz="1800" b="0" i="0" u="none" strike="noStrike">
              <a:solidFill>
                <a:srgbClr val="464646"/>
              </a:solidFill>
              <a:effectLst/>
              <a:latin typeface="Arial" panose="020B0604020202020204" pitchFamily="34" charset="0"/>
            </a:endParaRPr>
          </a:p>
          <a:p>
            <a:pPr algn="just"/>
            <a:endParaRPr lang="fr-FR" sz="1600">
              <a:solidFill>
                <a:prstClr val="black">
                  <a:lumMod val="75000"/>
                  <a:lumOff val="25000"/>
                </a:prstClr>
              </a:solidFill>
              <a:latin typeface="Arial"/>
              <a:cs typeface="Arial" pitchFamily="34" charset="0"/>
            </a:endParaRPr>
          </a:p>
        </p:txBody>
      </p:sp>
      <p:sp>
        <p:nvSpPr>
          <p:cNvPr id="34" name="Rectangle 33">
            <a:extLst>
              <a:ext uri="{FF2B5EF4-FFF2-40B4-BE49-F238E27FC236}">
                <a16:creationId xmlns:a16="http://schemas.microsoft.com/office/drawing/2014/main" id="{7373E477-F7F4-968B-AC66-AD29149C3DCC}"/>
              </a:ext>
            </a:extLst>
          </p:cNvPr>
          <p:cNvSpPr/>
          <p:nvPr/>
        </p:nvSpPr>
        <p:spPr>
          <a:xfrm>
            <a:off x="8822716" y="3776536"/>
            <a:ext cx="2378846" cy="2800765"/>
          </a:xfrm>
          <a:prstGeom prst="rect">
            <a:avLst/>
          </a:prstGeom>
        </p:spPr>
        <p:txBody>
          <a:bodyPr wrap="square" lIns="91438" tIns="45719" rIns="91438" bIns="45719">
            <a:spAutoFit/>
          </a:bodyPr>
          <a:lstStyle/>
          <a:p>
            <a:pPr marL="285750" indent="-285750">
              <a:buFont typeface="Arial" panose="020B0604020202020204" pitchFamily="34" charset="0"/>
              <a:buChar char="•"/>
            </a:pPr>
            <a:r>
              <a:rPr lang="fr-FR" sz="1600" dirty="0">
                <a:solidFill>
                  <a:prstClr val="black">
                    <a:lumMod val="75000"/>
                    <a:lumOff val="25000"/>
                  </a:prstClr>
                </a:solidFill>
                <a:latin typeface="Arial"/>
                <a:cs typeface="Arial" pitchFamily="34" charset="0"/>
              </a:rPr>
              <a:t>Création d’un datamart financier gérant les ventes et achats </a:t>
            </a:r>
          </a:p>
          <a:p>
            <a:pPr marL="285750" indent="-285750">
              <a:buFont typeface="Arial" panose="020B0604020202020204" pitchFamily="34" charset="0"/>
              <a:buChar char="•"/>
            </a:pPr>
            <a:r>
              <a:rPr lang="fr-FR" sz="1600" dirty="0">
                <a:solidFill>
                  <a:prstClr val="black">
                    <a:lumMod val="75000"/>
                    <a:lumOff val="25000"/>
                  </a:prstClr>
                </a:solidFill>
                <a:latin typeface="Arial"/>
                <a:cs typeface="Arial" pitchFamily="34" charset="0"/>
              </a:rPr>
              <a:t>Permettre une prise de décision facile et rapide.</a:t>
            </a:r>
          </a:p>
          <a:p>
            <a:pPr marL="285750" indent="-285750">
              <a:buFont typeface="Arial" panose="020B0604020202020204" pitchFamily="34" charset="0"/>
              <a:buChar char="•"/>
            </a:pPr>
            <a:r>
              <a:rPr lang="fr-FR" sz="1600" dirty="0">
                <a:solidFill>
                  <a:prstClr val="black">
                    <a:lumMod val="75000"/>
                    <a:lumOff val="25000"/>
                  </a:prstClr>
                </a:solidFill>
                <a:latin typeface="Arial"/>
                <a:cs typeface="Arial" pitchFamily="34" charset="0"/>
              </a:rPr>
              <a:t>Elaborer des Tableaux de bord</a:t>
            </a:r>
          </a:p>
          <a:p>
            <a:pPr marL="285750" indent="-285750">
              <a:buFont typeface="Arial" panose="020B0604020202020204" pitchFamily="34" charset="0"/>
              <a:buChar char="•"/>
            </a:pPr>
            <a:endParaRPr lang="fr-FR" sz="1600" dirty="0">
              <a:solidFill>
                <a:prstClr val="black">
                  <a:lumMod val="75000"/>
                  <a:lumOff val="25000"/>
                </a:prstClr>
              </a:solidFill>
              <a:latin typeface="Arial"/>
              <a:cs typeface="Arial" pitchFamily="34" charset="0"/>
            </a:endParaRPr>
          </a:p>
          <a:p>
            <a:pPr marL="285750" indent="-285750">
              <a:buFont typeface="Arial" panose="020B0604020202020204" pitchFamily="34" charset="0"/>
              <a:buChar char="•"/>
            </a:pPr>
            <a:endParaRPr lang="fr-FR" sz="1600" dirty="0">
              <a:solidFill>
                <a:prstClr val="black">
                  <a:lumMod val="75000"/>
                  <a:lumOff val="25000"/>
                </a:prstClr>
              </a:solidFill>
              <a:latin typeface="Arial"/>
              <a:cs typeface="Arial" pitchFamily="34" charset="0"/>
            </a:endParaRPr>
          </a:p>
        </p:txBody>
      </p:sp>
      <p:sp>
        <p:nvSpPr>
          <p:cNvPr id="36" name="Rectangle 35">
            <a:extLst>
              <a:ext uri="{FF2B5EF4-FFF2-40B4-BE49-F238E27FC236}">
                <a16:creationId xmlns:a16="http://schemas.microsoft.com/office/drawing/2014/main" id="{877BABF5-5718-A21D-0C93-ADA5FBDB1DA0}"/>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ACD3F31F-318B-6083-44CF-492CD6F01B93}"/>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38" name="Rectangle à coins arrondis 13">
            <a:extLst>
              <a:ext uri="{FF2B5EF4-FFF2-40B4-BE49-F238E27FC236}">
                <a16:creationId xmlns:a16="http://schemas.microsoft.com/office/drawing/2014/main" id="{3475D74A-54B7-D800-9437-C9498D5666C1}"/>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Contexte général</a:t>
            </a:r>
          </a:p>
        </p:txBody>
      </p:sp>
      <p:sp>
        <p:nvSpPr>
          <p:cNvPr id="39" name="Rectangle à coins arrondis 14">
            <a:extLst>
              <a:ext uri="{FF2B5EF4-FFF2-40B4-BE49-F238E27FC236}">
                <a16:creationId xmlns:a16="http://schemas.microsoft.com/office/drawing/2014/main" id="{84ECD712-B1C9-17C6-1453-DDEB49867CD1}"/>
              </a:ext>
            </a:extLst>
          </p:cNvPr>
          <p:cNvSpPr/>
          <p:nvPr/>
        </p:nvSpPr>
        <p:spPr>
          <a:xfrm>
            <a:off x="2485456" y="38256"/>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Gestion de projet</a:t>
            </a:r>
          </a:p>
        </p:txBody>
      </p:sp>
      <p:sp>
        <p:nvSpPr>
          <p:cNvPr id="40" name="Rectangle à coins arrondis 16">
            <a:extLst>
              <a:ext uri="{FF2B5EF4-FFF2-40B4-BE49-F238E27FC236}">
                <a16:creationId xmlns:a16="http://schemas.microsoft.com/office/drawing/2014/main" id="{9A20C980-DB4E-1E25-3183-3DBF99A899C7}"/>
              </a:ext>
            </a:extLst>
          </p:cNvPr>
          <p:cNvSpPr/>
          <p:nvPr/>
        </p:nvSpPr>
        <p:spPr>
          <a:xfrm>
            <a:off x="4966183" y="3620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Analyse et Conception</a:t>
            </a:r>
          </a:p>
        </p:txBody>
      </p:sp>
      <p:sp>
        <p:nvSpPr>
          <p:cNvPr id="41" name="Rectangle à coins arrondis 17">
            <a:extLst>
              <a:ext uri="{FF2B5EF4-FFF2-40B4-BE49-F238E27FC236}">
                <a16:creationId xmlns:a16="http://schemas.microsoft.com/office/drawing/2014/main" id="{F56E74FA-1B59-A7B6-283C-571737CFCCA9}"/>
              </a:ext>
            </a:extLst>
          </p:cNvPr>
          <p:cNvSpPr/>
          <p:nvPr/>
        </p:nvSpPr>
        <p:spPr>
          <a:xfrm>
            <a:off x="7158223" y="28246"/>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42" name="Rectangle à coins arrondis 18">
            <a:extLst>
              <a:ext uri="{FF2B5EF4-FFF2-40B4-BE49-F238E27FC236}">
                <a16:creationId xmlns:a16="http://schemas.microsoft.com/office/drawing/2014/main" id="{EBB0B3E0-B0BC-CD8A-0BC4-A5B5D2D67CB2}"/>
              </a:ext>
            </a:extLst>
          </p:cNvPr>
          <p:cNvSpPr/>
          <p:nvPr/>
        </p:nvSpPr>
        <p:spPr>
          <a:xfrm>
            <a:off x="9462326" y="36822"/>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spTree>
    <p:extLst>
      <p:ext uri="{BB962C8B-B14F-4D97-AF65-F5344CB8AC3E}">
        <p14:creationId xmlns:p14="http://schemas.microsoft.com/office/powerpoint/2010/main" val="1675014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38">
            <a:extLst>
              <a:ext uri="{FF2B5EF4-FFF2-40B4-BE49-F238E27FC236}">
                <a16:creationId xmlns:a16="http://schemas.microsoft.com/office/drawing/2014/main" id="{BC623730-5742-8F13-7470-FDD9769C8ABF}"/>
              </a:ext>
            </a:extLst>
          </p:cNvPr>
          <p:cNvSpPr txBox="1"/>
          <p:nvPr/>
        </p:nvSpPr>
        <p:spPr>
          <a:xfrm>
            <a:off x="4670431" y="1364331"/>
            <a:ext cx="2208245" cy="553990"/>
          </a:xfrm>
          <a:prstGeom prst="rect">
            <a:avLst/>
          </a:prstGeom>
          <a:noFill/>
        </p:spPr>
        <p:txBody>
          <a:bodyPr wrap="square" lIns="121912" tIns="60956" rIns="121912" bIns="60956" rtlCol="0" anchor="ctr">
            <a:spAutoFit/>
          </a:bodyPr>
          <a:lstStyle/>
          <a:p>
            <a:pPr algn="ctr" defTabSz="1219110" latinLnBrk="1"/>
            <a:r>
              <a:rPr lang="en-US" altLang="ko-KR" sz="2800" b="1" err="1">
                <a:solidFill>
                  <a:schemeClr val="bg2">
                    <a:lumMod val="50000"/>
                  </a:schemeClr>
                </a:solidFill>
                <a:latin typeface="Arial"/>
                <a:ea typeface="Arial Unicode MS"/>
                <a:cs typeface="Arial" pitchFamily="34" charset="0"/>
              </a:rPr>
              <a:t>L’existant</a:t>
            </a:r>
            <a:endParaRPr lang="en-US" altLang="ko-KR" sz="2800" b="1">
              <a:solidFill>
                <a:schemeClr val="bg2">
                  <a:lumMod val="50000"/>
                </a:schemeClr>
              </a:solidFill>
              <a:latin typeface="Arial"/>
              <a:ea typeface="Arial Unicode MS"/>
              <a:cs typeface="Arial" pitchFamily="34" charset="0"/>
            </a:endParaRPr>
          </a:p>
        </p:txBody>
      </p:sp>
      <p:sp>
        <p:nvSpPr>
          <p:cNvPr id="34" name="Rectangle 33">
            <a:extLst>
              <a:ext uri="{FF2B5EF4-FFF2-40B4-BE49-F238E27FC236}">
                <a16:creationId xmlns:a16="http://schemas.microsoft.com/office/drawing/2014/main" id="{7373E477-F7F4-968B-AC66-AD29149C3DCC}"/>
              </a:ext>
            </a:extLst>
          </p:cNvPr>
          <p:cNvSpPr/>
          <p:nvPr/>
        </p:nvSpPr>
        <p:spPr>
          <a:xfrm>
            <a:off x="3541570" y="2728065"/>
            <a:ext cx="4711297" cy="338552"/>
          </a:xfrm>
          <a:prstGeom prst="rect">
            <a:avLst/>
          </a:prstGeom>
        </p:spPr>
        <p:txBody>
          <a:bodyPr wrap="square" lIns="91438" tIns="45719" rIns="91438" bIns="45719">
            <a:spAutoFit/>
          </a:bodyPr>
          <a:lstStyle/>
          <a:p>
            <a:r>
              <a:rPr lang="fr-FR" sz="1600">
                <a:solidFill>
                  <a:prstClr val="black">
                    <a:lumMod val="75000"/>
                    <a:lumOff val="25000"/>
                  </a:prstClr>
                </a:solidFill>
                <a:latin typeface="Arial"/>
                <a:cs typeface="Arial" pitchFamily="34" charset="0"/>
              </a:rPr>
              <a:t>Base de donnée financière de différentes sources</a:t>
            </a:r>
          </a:p>
        </p:txBody>
      </p:sp>
      <p:sp>
        <p:nvSpPr>
          <p:cNvPr id="36" name="Rectangle 35">
            <a:extLst>
              <a:ext uri="{FF2B5EF4-FFF2-40B4-BE49-F238E27FC236}">
                <a16:creationId xmlns:a16="http://schemas.microsoft.com/office/drawing/2014/main" id="{877BABF5-5718-A21D-0C93-ADA5FBDB1DA0}"/>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ACD3F31F-318B-6083-44CF-492CD6F01B93}"/>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38" name="Rectangle à coins arrondis 13">
            <a:extLst>
              <a:ext uri="{FF2B5EF4-FFF2-40B4-BE49-F238E27FC236}">
                <a16:creationId xmlns:a16="http://schemas.microsoft.com/office/drawing/2014/main" id="{3475D74A-54B7-D800-9437-C9498D5666C1}"/>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Contexte général</a:t>
            </a:r>
          </a:p>
        </p:txBody>
      </p:sp>
      <p:sp>
        <p:nvSpPr>
          <p:cNvPr id="39" name="Rectangle à coins arrondis 14">
            <a:extLst>
              <a:ext uri="{FF2B5EF4-FFF2-40B4-BE49-F238E27FC236}">
                <a16:creationId xmlns:a16="http://schemas.microsoft.com/office/drawing/2014/main" id="{84ECD712-B1C9-17C6-1453-DDEB49867CD1}"/>
              </a:ext>
            </a:extLst>
          </p:cNvPr>
          <p:cNvSpPr/>
          <p:nvPr/>
        </p:nvSpPr>
        <p:spPr>
          <a:xfrm>
            <a:off x="2485456" y="38256"/>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Gestion de projet</a:t>
            </a:r>
          </a:p>
        </p:txBody>
      </p:sp>
      <p:sp>
        <p:nvSpPr>
          <p:cNvPr id="40" name="Rectangle à coins arrondis 16">
            <a:extLst>
              <a:ext uri="{FF2B5EF4-FFF2-40B4-BE49-F238E27FC236}">
                <a16:creationId xmlns:a16="http://schemas.microsoft.com/office/drawing/2014/main" id="{9A20C980-DB4E-1E25-3183-3DBF99A899C7}"/>
              </a:ext>
            </a:extLst>
          </p:cNvPr>
          <p:cNvSpPr/>
          <p:nvPr/>
        </p:nvSpPr>
        <p:spPr>
          <a:xfrm>
            <a:off x="4966183" y="3620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Analyse et Conception</a:t>
            </a:r>
          </a:p>
        </p:txBody>
      </p:sp>
      <p:sp>
        <p:nvSpPr>
          <p:cNvPr id="41" name="Rectangle à coins arrondis 17">
            <a:extLst>
              <a:ext uri="{FF2B5EF4-FFF2-40B4-BE49-F238E27FC236}">
                <a16:creationId xmlns:a16="http://schemas.microsoft.com/office/drawing/2014/main" id="{F56E74FA-1B59-A7B6-283C-571737CFCCA9}"/>
              </a:ext>
            </a:extLst>
          </p:cNvPr>
          <p:cNvSpPr/>
          <p:nvPr/>
        </p:nvSpPr>
        <p:spPr>
          <a:xfrm>
            <a:off x="7158223" y="28246"/>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42" name="Rectangle à coins arrondis 18">
            <a:extLst>
              <a:ext uri="{FF2B5EF4-FFF2-40B4-BE49-F238E27FC236}">
                <a16:creationId xmlns:a16="http://schemas.microsoft.com/office/drawing/2014/main" id="{EBB0B3E0-B0BC-CD8A-0BC4-A5B5D2D67CB2}"/>
              </a:ext>
            </a:extLst>
          </p:cNvPr>
          <p:cNvSpPr/>
          <p:nvPr/>
        </p:nvSpPr>
        <p:spPr>
          <a:xfrm>
            <a:off x="9462326" y="36822"/>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pic>
        <p:nvPicPr>
          <p:cNvPr id="3" name="Image 2">
            <a:extLst>
              <a:ext uri="{FF2B5EF4-FFF2-40B4-BE49-F238E27FC236}">
                <a16:creationId xmlns:a16="http://schemas.microsoft.com/office/drawing/2014/main" id="{8D5F6D5E-956E-2709-E3A6-502FB5FC02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84646" y="4294347"/>
            <a:ext cx="2031767" cy="2031767"/>
          </a:xfrm>
          <a:prstGeom prst="rect">
            <a:avLst/>
          </a:prstGeom>
        </p:spPr>
      </p:pic>
      <p:pic>
        <p:nvPicPr>
          <p:cNvPr id="5" name="Image 4">
            <a:extLst>
              <a:ext uri="{FF2B5EF4-FFF2-40B4-BE49-F238E27FC236}">
                <a16:creationId xmlns:a16="http://schemas.microsoft.com/office/drawing/2014/main" id="{73F52D1F-BFD0-86D3-096C-1ED4C1D064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8620" y="4193707"/>
            <a:ext cx="2031768" cy="2031767"/>
          </a:xfrm>
          <a:prstGeom prst="rect">
            <a:avLst/>
          </a:prstGeom>
        </p:spPr>
      </p:pic>
      <p:sp>
        <p:nvSpPr>
          <p:cNvPr id="6" name="Flèche : droite 5">
            <a:extLst>
              <a:ext uri="{FF2B5EF4-FFF2-40B4-BE49-F238E27FC236}">
                <a16:creationId xmlns:a16="http://schemas.microsoft.com/office/drawing/2014/main" id="{F60EDBA0-7BD0-D8AC-DF73-D4E4916143B4}"/>
              </a:ext>
            </a:extLst>
          </p:cNvPr>
          <p:cNvSpPr/>
          <p:nvPr/>
        </p:nvSpPr>
        <p:spPr>
          <a:xfrm rot="5400000">
            <a:off x="5454156" y="1856993"/>
            <a:ext cx="662289" cy="784950"/>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75000"/>
                </a:schemeClr>
              </a:solidFill>
            </a:endParaRPr>
          </a:p>
        </p:txBody>
      </p:sp>
      <p:sp>
        <p:nvSpPr>
          <p:cNvPr id="43" name="Flèche : droite 42">
            <a:extLst>
              <a:ext uri="{FF2B5EF4-FFF2-40B4-BE49-F238E27FC236}">
                <a16:creationId xmlns:a16="http://schemas.microsoft.com/office/drawing/2014/main" id="{93418C71-4D5B-3153-0D82-2E4A5026CC83}"/>
              </a:ext>
            </a:extLst>
          </p:cNvPr>
          <p:cNvSpPr/>
          <p:nvPr/>
        </p:nvSpPr>
        <p:spPr>
          <a:xfrm rot="3369633">
            <a:off x="6931398" y="3258852"/>
            <a:ext cx="818846" cy="784950"/>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75000"/>
                </a:schemeClr>
              </a:solidFill>
            </a:endParaRPr>
          </a:p>
        </p:txBody>
      </p:sp>
      <p:sp>
        <p:nvSpPr>
          <p:cNvPr id="44" name="Flèche : droite 43">
            <a:extLst>
              <a:ext uri="{FF2B5EF4-FFF2-40B4-BE49-F238E27FC236}">
                <a16:creationId xmlns:a16="http://schemas.microsoft.com/office/drawing/2014/main" id="{D95B11F9-0EC8-EFBB-2671-0DDA35C0449A}"/>
              </a:ext>
            </a:extLst>
          </p:cNvPr>
          <p:cNvSpPr/>
          <p:nvPr/>
        </p:nvSpPr>
        <p:spPr>
          <a:xfrm rot="8093634">
            <a:off x="3815859" y="3247530"/>
            <a:ext cx="837503" cy="784950"/>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75000"/>
                </a:schemeClr>
              </a:solidFill>
            </a:endParaRPr>
          </a:p>
        </p:txBody>
      </p:sp>
    </p:spTree>
    <p:extLst>
      <p:ext uri="{BB962C8B-B14F-4D97-AF65-F5344CB8AC3E}">
        <p14:creationId xmlns:p14="http://schemas.microsoft.com/office/powerpoint/2010/main" val="2175446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14" name="Rectangle à coins arrondis 13"/>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Contexte général</a:t>
            </a:r>
          </a:p>
        </p:txBody>
      </p:sp>
      <p:sp>
        <p:nvSpPr>
          <p:cNvPr id="15" name="Rectangle à coins arrondis 14"/>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Gestion de projet</a:t>
            </a:r>
          </a:p>
        </p:txBody>
      </p:sp>
      <p:sp>
        <p:nvSpPr>
          <p:cNvPr id="16" name="Rectangle à coins arrondis 15"/>
          <p:cNvSpPr/>
          <p:nvPr/>
        </p:nvSpPr>
        <p:spPr>
          <a:xfrm>
            <a:off x="3811632" y="91894"/>
            <a:ext cx="2057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Etude préliminaire</a:t>
            </a:r>
          </a:p>
        </p:txBody>
      </p:sp>
      <p:sp>
        <p:nvSpPr>
          <p:cNvPr id="17" name="Rectangle à coins arrondis 16"/>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Analyse et Conception</a:t>
            </a:r>
          </a:p>
        </p:txBody>
      </p:sp>
      <p:sp>
        <p:nvSpPr>
          <p:cNvPr id="18" name="Rectangle à coins arrondis 17"/>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19" name="Rectangle à coins arrondis 18"/>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pic>
        <p:nvPicPr>
          <p:cNvPr id="2050" name="Picture 2">
            <a:extLst>
              <a:ext uri="{FF2B5EF4-FFF2-40B4-BE49-F238E27FC236}">
                <a16:creationId xmlns:a16="http://schemas.microsoft.com/office/drawing/2014/main" id="{23136F18-40D1-DE7C-1D23-54DA5DCD9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2746" y="2001247"/>
            <a:ext cx="7620000" cy="4429125"/>
          </a:xfrm>
          <a:prstGeom prst="rect">
            <a:avLst/>
          </a:prstGeom>
          <a:noFill/>
          <a:extLst>
            <a:ext uri="{909E8E84-426E-40DD-AFC4-6F175D3DCCD1}">
              <a14:hiddenFill xmlns:a14="http://schemas.microsoft.com/office/drawing/2010/main">
                <a:solidFill>
                  <a:srgbClr val="FFFFFF"/>
                </a:solidFill>
              </a14:hiddenFill>
            </a:ext>
          </a:extLst>
        </p:spPr>
      </p:pic>
      <p:sp>
        <p:nvSpPr>
          <p:cNvPr id="27" name="ZoneTexte 26">
            <a:extLst>
              <a:ext uri="{FF2B5EF4-FFF2-40B4-BE49-F238E27FC236}">
                <a16:creationId xmlns:a16="http://schemas.microsoft.com/office/drawing/2014/main" id="{DE4FBE2F-4B16-9869-72B2-CB4ADF8582E8}"/>
              </a:ext>
            </a:extLst>
          </p:cNvPr>
          <p:cNvSpPr txBox="1"/>
          <p:nvPr/>
        </p:nvSpPr>
        <p:spPr>
          <a:xfrm>
            <a:off x="-1073273" y="1110234"/>
            <a:ext cx="6103088" cy="523220"/>
          </a:xfrm>
          <a:prstGeom prst="rect">
            <a:avLst/>
          </a:prstGeom>
          <a:noFill/>
        </p:spPr>
        <p:txBody>
          <a:bodyPr wrap="square">
            <a:spAutoFit/>
          </a:bodyPr>
          <a:lstStyle/>
          <a:p>
            <a:pPr algn="ctr" defTabSz="1219110" latinLnBrk="1"/>
            <a:r>
              <a:rPr lang="en-US" altLang="ko-KR" sz="2800" b="1">
                <a:solidFill>
                  <a:schemeClr val="bg2">
                    <a:lumMod val="50000"/>
                  </a:schemeClr>
                </a:solidFill>
                <a:latin typeface="Arial"/>
                <a:cs typeface="Arial" pitchFamily="34" charset="0"/>
              </a:rPr>
              <a:t>Solution </a:t>
            </a:r>
            <a:endParaRPr lang="ko-KR" altLang="en-US" sz="2800" b="1">
              <a:solidFill>
                <a:schemeClr val="bg2">
                  <a:lumMod val="50000"/>
                </a:schemeClr>
              </a:solidFill>
              <a:latin typeface="Arial"/>
              <a:cs typeface="Arial" pitchFamily="34" charset="0"/>
            </a:endParaRPr>
          </a:p>
        </p:txBody>
      </p:sp>
      <p:sp>
        <p:nvSpPr>
          <p:cNvPr id="35" name="Rectangle 34">
            <a:extLst>
              <a:ext uri="{FF2B5EF4-FFF2-40B4-BE49-F238E27FC236}">
                <a16:creationId xmlns:a16="http://schemas.microsoft.com/office/drawing/2014/main" id="{677627B8-E42D-76B8-C542-5AF4D12DD107}"/>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a:extLst>
              <a:ext uri="{FF2B5EF4-FFF2-40B4-BE49-F238E27FC236}">
                <a16:creationId xmlns:a16="http://schemas.microsoft.com/office/drawing/2014/main" id="{9667B4C8-046C-AD26-A32D-2C84062FF9B5}"/>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37" name="Rectangle à coins arrondis 13">
            <a:extLst>
              <a:ext uri="{FF2B5EF4-FFF2-40B4-BE49-F238E27FC236}">
                <a16:creationId xmlns:a16="http://schemas.microsoft.com/office/drawing/2014/main" id="{5503FB78-A354-72A5-AE4F-2C6C3EE2CD9F}"/>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Contexte général</a:t>
            </a:r>
          </a:p>
        </p:txBody>
      </p:sp>
      <p:sp>
        <p:nvSpPr>
          <p:cNvPr id="38" name="Rectangle à coins arrondis 14">
            <a:extLst>
              <a:ext uri="{FF2B5EF4-FFF2-40B4-BE49-F238E27FC236}">
                <a16:creationId xmlns:a16="http://schemas.microsoft.com/office/drawing/2014/main" id="{6C1BFE0E-92AA-C9F8-8EF2-C8FD3FF457A4}"/>
              </a:ext>
            </a:extLst>
          </p:cNvPr>
          <p:cNvSpPr/>
          <p:nvPr/>
        </p:nvSpPr>
        <p:spPr>
          <a:xfrm>
            <a:off x="2485456" y="38256"/>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Gestion de projet</a:t>
            </a:r>
          </a:p>
        </p:txBody>
      </p:sp>
      <p:sp>
        <p:nvSpPr>
          <p:cNvPr id="39" name="Rectangle à coins arrondis 16">
            <a:extLst>
              <a:ext uri="{FF2B5EF4-FFF2-40B4-BE49-F238E27FC236}">
                <a16:creationId xmlns:a16="http://schemas.microsoft.com/office/drawing/2014/main" id="{1F5A07B9-7764-4F61-4FDA-5E5611FCD6B6}"/>
              </a:ext>
            </a:extLst>
          </p:cNvPr>
          <p:cNvSpPr/>
          <p:nvPr/>
        </p:nvSpPr>
        <p:spPr>
          <a:xfrm>
            <a:off x="4966183" y="3620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Analyse et Conception</a:t>
            </a:r>
          </a:p>
        </p:txBody>
      </p:sp>
      <p:sp>
        <p:nvSpPr>
          <p:cNvPr id="40" name="Rectangle à coins arrondis 17">
            <a:extLst>
              <a:ext uri="{FF2B5EF4-FFF2-40B4-BE49-F238E27FC236}">
                <a16:creationId xmlns:a16="http://schemas.microsoft.com/office/drawing/2014/main" id="{42D0C1E8-101F-D743-2287-11AFE875686A}"/>
              </a:ext>
            </a:extLst>
          </p:cNvPr>
          <p:cNvSpPr/>
          <p:nvPr/>
        </p:nvSpPr>
        <p:spPr>
          <a:xfrm>
            <a:off x="7158223" y="28246"/>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41" name="Rectangle à coins arrondis 18">
            <a:extLst>
              <a:ext uri="{FF2B5EF4-FFF2-40B4-BE49-F238E27FC236}">
                <a16:creationId xmlns:a16="http://schemas.microsoft.com/office/drawing/2014/main" id="{16842B31-5069-1AE9-55F8-8A7108A66426}"/>
              </a:ext>
            </a:extLst>
          </p:cNvPr>
          <p:cNvSpPr/>
          <p:nvPr/>
        </p:nvSpPr>
        <p:spPr>
          <a:xfrm>
            <a:off x="9462326" y="36822"/>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spTree>
    <p:extLst>
      <p:ext uri="{BB962C8B-B14F-4D97-AF65-F5344CB8AC3E}">
        <p14:creationId xmlns:p14="http://schemas.microsoft.com/office/powerpoint/2010/main" val="3065651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14" name="Rectangle à coins arrondis 13"/>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Contexte général</a:t>
            </a:r>
          </a:p>
        </p:txBody>
      </p:sp>
      <p:sp>
        <p:nvSpPr>
          <p:cNvPr id="15" name="Rectangle à coins arrondis 14"/>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Gestion de projet</a:t>
            </a:r>
          </a:p>
        </p:txBody>
      </p:sp>
      <p:sp>
        <p:nvSpPr>
          <p:cNvPr id="16" name="Rectangle à coins arrondis 15"/>
          <p:cNvSpPr/>
          <p:nvPr/>
        </p:nvSpPr>
        <p:spPr>
          <a:xfrm>
            <a:off x="3811632" y="91894"/>
            <a:ext cx="2057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Etude préliminaire</a:t>
            </a:r>
          </a:p>
        </p:txBody>
      </p:sp>
      <p:sp>
        <p:nvSpPr>
          <p:cNvPr id="17" name="Rectangle à coins arrondis 16"/>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Analyse et Conception</a:t>
            </a:r>
          </a:p>
        </p:txBody>
      </p:sp>
      <p:sp>
        <p:nvSpPr>
          <p:cNvPr id="18" name="Rectangle à coins arrondis 17"/>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19" name="Rectangle à coins arrondis 18"/>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sp>
        <p:nvSpPr>
          <p:cNvPr id="31" name="Rectangle 30">
            <a:extLst>
              <a:ext uri="{FF2B5EF4-FFF2-40B4-BE49-F238E27FC236}">
                <a16:creationId xmlns:a16="http://schemas.microsoft.com/office/drawing/2014/main" id="{A5A80022-89E8-D839-FA46-E8E885276117}"/>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4BCF65E4-880E-23C8-0311-F3BF01A42FD4}"/>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33" name="Rectangle à coins arrondis 13">
            <a:extLst>
              <a:ext uri="{FF2B5EF4-FFF2-40B4-BE49-F238E27FC236}">
                <a16:creationId xmlns:a16="http://schemas.microsoft.com/office/drawing/2014/main" id="{A7503526-177C-B634-C2BE-596B2FD90745}"/>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Contexte général</a:t>
            </a:r>
          </a:p>
        </p:txBody>
      </p:sp>
      <p:sp>
        <p:nvSpPr>
          <p:cNvPr id="34" name="Rectangle à coins arrondis 14">
            <a:extLst>
              <a:ext uri="{FF2B5EF4-FFF2-40B4-BE49-F238E27FC236}">
                <a16:creationId xmlns:a16="http://schemas.microsoft.com/office/drawing/2014/main" id="{B9F548B4-F415-122A-4676-5A96D9775636}"/>
              </a:ext>
            </a:extLst>
          </p:cNvPr>
          <p:cNvSpPr/>
          <p:nvPr/>
        </p:nvSpPr>
        <p:spPr>
          <a:xfrm>
            <a:off x="2485456" y="38256"/>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Gestion de projet</a:t>
            </a:r>
          </a:p>
        </p:txBody>
      </p:sp>
      <p:sp>
        <p:nvSpPr>
          <p:cNvPr id="35" name="Rectangle à coins arrondis 16">
            <a:extLst>
              <a:ext uri="{FF2B5EF4-FFF2-40B4-BE49-F238E27FC236}">
                <a16:creationId xmlns:a16="http://schemas.microsoft.com/office/drawing/2014/main" id="{5652F5E4-F2BF-70FB-B6A5-A161FE03FDEC}"/>
              </a:ext>
            </a:extLst>
          </p:cNvPr>
          <p:cNvSpPr/>
          <p:nvPr/>
        </p:nvSpPr>
        <p:spPr>
          <a:xfrm>
            <a:off x="4966183" y="3620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Analyse et Conception</a:t>
            </a:r>
          </a:p>
        </p:txBody>
      </p:sp>
      <p:sp>
        <p:nvSpPr>
          <p:cNvPr id="36" name="Rectangle à coins arrondis 17">
            <a:extLst>
              <a:ext uri="{FF2B5EF4-FFF2-40B4-BE49-F238E27FC236}">
                <a16:creationId xmlns:a16="http://schemas.microsoft.com/office/drawing/2014/main" id="{51F26ECE-9EA6-E8C1-ADD7-13F6D671143D}"/>
              </a:ext>
            </a:extLst>
          </p:cNvPr>
          <p:cNvSpPr/>
          <p:nvPr/>
        </p:nvSpPr>
        <p:spPr>
          <a:xfrm>
            <a:off x="7158223" y="28246"/>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37" name="Rectangle à coins arrondis 18">
            <a:extLst>
              <a:ext uri="{FF2B5EF4-FFF2-40B4-BE49-F238E27FC236}">
                <a16:creationId xmlns:a16="http://schemas.microsoft.com/office/drawing/2014/main" id="{BD7D220B-CB8D-F885-87E6-A7A070A089EC}"/>
              </a:ext>
            </a:extLst>
          </p:cNvPr>
          <p:cNvSpPr/>
          <p:nvPr/>
        </p:nvSpPr>
        <p:spPr>
          <a:xfrm>
            <a:off x="9462326" y="36822"/>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pic>
        <p:nvPicPr>
          <p:cNvPr id="38" name="Picture 1114">
            <a:extLst>
              <a:ext uri="{FF2B5EF4-FFF2-40B4-BE49-F238E27FC236}">
                <a16:creationId xmlns:a16="http://schemas.microsoft.com/office/drawing/2014/main" id="{BEE52CEC-79DE-1516-764A-9047974019C6}"/>
              </a:ext>
            </a:extLst>
          </p:cNvPr>
          <p:cNvPicPr>
            <a:picLocks noChangeAspect="1" noChangeArrowheads="1"/>
          </p:cNvPicPr>
          <p:nvPr/>
        </p:nvPicPr>
        <p:blipFill>
          <a:blip r:embed="rId2"/>
          <a:srcRect/>
          <a:stretch>
            <a:fillRect/>
          </a:stretch>
        </p:blipFill>
        <p:spPr bwMode="auto">
          <a:xfrm flipH="1">
            <a:off x="2609904" y="2596872"/>
            <a:ext cx="1440000" cy="1275914"/>
          </a:xfrm>
          <a:prstGeom prst="rect">
            <a:avLst/>
          </a:prstGeom>
          <a:noFill/>
          <a:ln w="9525">
            <a:noFill/>
            <a:miter lim="800000"/>
            <a:headEnd/>
            <a:tailEnd/>
          </a:ln>
        </p:spPr>
      </p:pic>
      <p:pic>
        <p:nvPicPr>
          <p:cNvPr id="39" name="Picture 1115">
            <a:extLst>
              <a:ext uri="{FF2B5EF4-FFF2-40B4-BE49-F238E27FC236}">
                <a16:creationId xmlns:a16="http://schemas.microsoft.com/office/drawing/2014/main" id="{384BCEBD-BAD0-0303-DF9F-85192D7F44FA}"/>
              </a:ext>
            </a:extLst>
          </p:cNvPr>
          <p:cNvPicPr>
            <a:picLocks noChangeAspect="1" noChangeArrowheads="1"/>
          </p:cNvPicPr>
          <p:nvPr/>
        </p:nvPicPr>
        <p:blipFill>
          <a:blip r:embed="rId3"/>
          <a:srcRect/>
          <a:stretch>
            <a:fillRect/>
          </a:stretch>
        </p:blipFill>
        <p:spPr bwMode="auto">
          <a:xfrm>
            <a:off x="7682002" y="2453996"/>
            <a:ext cx="1440000" cy="1393600"/>
          </a:xfrm>
          <a:prstGeom prst="rect">
            <a:avLst/>
          </a:prstGeom>
          <a:noFill/>
          <a:ln w="9525">
            <a:noFill/>
            <a:miter lim="800000"/>
            <a:headEnd/>
            <a:tailEnd/>
          </a:ln>
        </p:spPr>
      </p:pic>
      <p:sp>
        <p:nvSpPr>
          <p:cNvPr id="40" name="ZoneTexte 39">
            <a:extLst>
              <a:ext uri="{FF2B5EF4-FFF2-40B4-BE49-F238E27FC236}">
                <a16:creationId xmlns:a16="http://schemas.microsoft.com/office/drawing/2014/main" id="{2BC87837-BC57-441E-40E6-C940037AC526}"/>
              </a:ext>
            </a:extLst>
          </p:cNvPr>
          <p:cNvSpPr txBox="1"/>
          <p:nvPr/>
        </p:nvSpPr>
        <p:spPr>
          <a:xfrm rot="1333977">
            <a:off x="2280309" y="3584122"/>
            <a:ext cx="1137299" cy="369332"/>
          </a:xfrm>
          <a:prstGeom prst="rect">
            <a:avLst/>
          </a:prstGeom>
          <a:noFill/>
        </p:spPr>
        <p:txBody>
          <a:bodyPr wrap="square" rtlCol="0">
            <a:spAutoFit/>
          </a:bodyPr>
          <a:lstStyle/>
          <a:p>
            <a:r>
              <a:rPr b="1"/>
              <a:t>Top-down</a:t>
            </a:r>
            <a:endParaRPr lang="fr-FR" b="1"/>
          </a:p>
        </p:txBody>
      </p:sp>
      <p:sp>
        <p:nvSpPr>
          <p:cNvPr id="41" name="ZoneTexte 40">
            <a:extLst>
              <a:ext uri="{FF2B5EF4-FFF2-40B4-BE49-F238E27FC236}">
                <a16:creationId xmlns:a16="http://schemas.microsoft.com/office/drawing/2014/main" id="{DD855880-CC0A-72C2-26A3-6A341EFB2ECA}"/>
              </a:ext>
            </a:extLst>
          </p:cNvPr>
          <p:cNvSpPr txBox="1"/>
          <p:nvPr/>
        </p:nvSpPr>
        <p:spPr>
          <a:xfrm rot="19778624">
            <a:off x="8252570" y="3597892"/>
            <a:ext cx="1288050" cy="369332"/>
          </a:xfrm>
          <a:prstGeom prst="rect">
            <a:avLst/>
          </a:prstGeom>
          <a:noFill/>
        </p:spPr>
        <p:txBody>
          <a:bodyPr wrap="square" rtlCol="0">
            <a:spAutoFit/>
          </a:bodyPr>
          <a:lstStyle/>
          <a:p>
            <a:r>
              <a:rPr b="1"/>
              <a:t>Bottom-up</a:t>
            </a:r>
          </a:p>
        </p:txBody>
      </p:sp>
      <p:sp>
        <p:nvSpPr>
          <p:cNvPr id="42" name="ZoneTexte 41">
            <a:extLst>
              <a:ext uri="{FF2B5EF4-FFF2-40B4-BE49-F238E27FC236}">
                <a16:creationId xmlns:a16="http://schemas.microsoft.com/office/drawing/2014/main" id="{5624361F-D57F-CF87-4027-9EF2E726FA86}"/>
              </a:ext>
            </a:extLst>
          </p:cNvPr>
          <p:cNvSpPr txBox="1"/>
          <p:nvPr/>
        </p:nvSpPr>
        <p:spPr>
          <a:xfrm>
            <a:off x="5622904" y="6034394"/>
            <a:ext cx="939681" cy="369332"/>
          </a:xfrm>
          <a:prstGeom prst="rect">
            <a:avLst/>
          </a:prstGeom>
          <a:noFill/>
        </p:spPr>
        <p:txBody>
          <a:bodyPr wrap="none" rtlCol="0">
            <a:spAutoFit/>
          </a:bodyPr>
          <a:lstStyle/>
          <a:p>
            <a:r>
              <a:rPr b="1" err="1"/>
              <a:t>Hybride</a:t>
            </a:r>
            <a:endParaRPr lang="fr-FR" b="1"/>
          </a:p>
        </p:txBody>
      </p:sp>
      <p:sp>
        <p:nvSpPr>
          <p:cNvPr id="43" name="ZoneTexte 42">
            <a:extLst>
              <a:ext uri="{FF2B5EF4-FFF2-40B4-BE49-F238E27FC236}">
                <a16:creationId xmlns:a16="http://schemas.microsoft.com/office/drawing/2014/main" id="{BA5F05C1-7EE9-91BA-9446-90B36DC182A5}"/>
              </a:ext>
            </a:extLst>
          </p:cNvPr>
          <p:cNvSpPr txBox="1"/>
          <p:nvPr/>
        </p:nvSpPr>
        <p:spPr>
          <a:xfrm>
            <a:off x="4610168" y="1668178"/>
            <a:ext cx="2643206" cy="369332"/>
          </a:xfrm>
          <a:prstGeom prst="rect">
            <a:avLst/>
          </a:prstGeom>
          <a:noFill/>
        </p:spPr>
        <p:txBody>
          <a:bodyPr wrap="square" rtlCol="0">
            <a:spAutoFit/>
          </a:bodyPr>
          <a:lstStyle/>
          <a:p>
            <a:r>
              <a:t>Approches incrémentalles</a:t>
            </a:r>
            <a:endParaRPr lang="fr-FR"/>
          </a:p>
        </p:txBody>
      </p:sp>
      <p:cxnSp>
        <p:nvCxnSpPr>
          <p:cNvPr id="44" name="Forme 10">
            <a:extLst>
              <a:ext uri="{FF2B5EF4-FFF2-40B4-BE49-F238E27FC236}">
                <a16:creationId xmlns:a16="http://schemas.microsoft.com/office/drawing/2014/main" id="{69CB1FFA-4711-5D03-691A-D742CC2D43C9}"/>
              </a:ext>
            </a:extLst>
          </p:cNvPr>
          <p:cNvCxnSpPr/>
          <p:nvPr/>
        </p:nvCxnSpPr>
        <p:spPr>
          <a:xfrm rot="10800000" flipV="1">
            <a:off x="3324284" y="1953930"/>
            <a:ext cx="1280264" cy="74402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Forme 11">
            <a:extLst>
              <a:ext uri="{FF2B5EF4-FFF2-40B4-BE49-F238E27FC236}">
                <a16:creationId xmlns:a16="http://schemas.microsoft.com/office/drawing/2014/main" id="{A9FBCDF5-F1B7-C824-8334-329C1006F8EB}"/>
              </a:ext>
            </a:extLst>
          </p:cNvPr>
          <p:cNvCxnSpPr/>
          <p:nvPr/>
        </p:nvCxnSpPr>
        <p:spPr>
          <a:xfrm>
            <a:off x="7253374" y="1953930"/>
            <a:ext cx="1102820" cy="5297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46" name="Picture 47">
            <a:extLst>
              <a:ext uri="{FF2B5EF4-FFF2-40B4-BE49-F238E27FC236}">
                <a16:creationId xmlns:a16="http://schemas.microsoft.com/office/drawing/2014/main" id="{FA39EB93-365A-6334-C348-F299C61CCA67}"/>
              </a:ext>
            </a:extLst>
          </p:cNvPr>
          <p:cNvPicPr>
            <a:picLocks noChangeAspect="1" noChangeArrowheads="1"/>
          </p:cNvPicPr>
          <p:nvPr/>
        </p:nvPicPr>
        <p:blipFill>
          <a:blip r:embed="rId4"/>
          <a:stretch>
            <a:fillRect/>
          </a:stretch>
        </p:blipFill>
        <p:spPr bwMode="auto">
          <a:xfrm>
            <a:off x="5495049" y="4717919"/>
            <a:ext cx="1195389" cy="1392686"/>
          </a:xfrm>
          <a:prstGeom prst="rect">
            <a:avLst/>
          </a:prstGeom>
          <a:noFill/>
          <a:ln>
            <a:noFill/>
          </a:ln>
        </p:spPr>
      </p:pic>
      <p:sp>
        <p:nvSpPr>
          <p:cNvPr id="47" name="Rectangle 46">
            <a:extLst>
              <a:ext uri="{FF2B5EF4-FFF2-40B4-BE49-F238E27FC236}">
                <a16:creationId xmlns:a16="http://schemas.microsoft.com/office/drawing/2014/main" id="{1AAB82BB-E0FE-D313-8128-40660963180B}"/>
              </a:ext>
            </a:extLst>
          </p:cNvPr>
          <p:cNvSpPr/>
          <p:nvPr/>
        </p:nvSpPr>
        <p:spPr>
          <a:xfrm rot="10800000" flipV="1">
            <a:off x="175768" y="823607"/>
            <a:ext cx="9838644" cy="523220"/>
          </a:xfrm>
          <a:prstGeom prst="rect">
            <a:avLst/>
          </a:prstGeom>
        </p:spPr>
        <p:txBody>
          <a:bodyPr wrap="square">
            <a:spAutoFit/>
          </a:bodyPr>
          <a:lstStyle/>
          <a:p>
            <a:pPr marL="0" lvl="1"/>
            <a:r>
              <a:rPr lang="fr-FR" sz="2800" b="1" dirty="0">
                <a:solidFill>
                  <a:schemeClr val="bg2">
                    <a:lumMod val="50000"/>
                  </a:schemeClr>
                </a:solidFill>
                <a:latin typeface="Arial"/>
                <a:cs typeface="Arial" pitchFamily="34" charset="0"/>
              </a:rPr>
              <a:t>Apparences sur les approches de modélisation:</a:t>
            </a:r>
          </a:p>
        </p:txBody>
      </p:sp>
      <p:sp>
        <p:nvSpPr>
          <p:cNvPr id="48" name="ZoneTexte 47">
            <a:extLst>
              <a:ext uri="{FF2B5EF4-FFF2-40B4-BE49-F238E27FC236}">
                <a16:creationId xmlns:a16="http://schemas.microsoft.com/office/drawing/2014/main" id="{3D5E0C98-A2D4-9EC6-2A65-2498F1625B5B}"/>
              </a:ext>
            </a:extLst>
          </p:cNvPr>
          <p:cNvSpPr txBox="1"/>
          <p:nvPr/>
        </p:nvSpPr>
        <p:spPr>
          <a:xfrm>
            <a:off x="1824086" y="2311120"/>
            <a:ext cx="1428760" cy="369332"/>
          </a:xfrm>
          <a:prstGeom prst="rect">
            <a:avLst/>
          </a:prstGeom>
          <a:noFill/>
        </p:spPr>
        <p:txBody>
          <a:bodyPr wrap="square" rtlCol="0">
            <a:spAutoFit/>
          </a:bodyPr>
          <a:lstStyle/>
          <a:p>
            <a:r>
              <a:rPr lang="fr-FR" b="1"/>
              <a:t>Bill Inmon</a:t>
            </a:r>
          </a:p>
        </p:txBody>
      </p:sp>
      <p:sp>
        <p:nvSpPr>
          <p:cNvPr id="49" name="ZoneTexte 48">
            <a:extLst>
              <a:ext uri="{FF2B5EF4-FFF2-40B4-BE49-F238E27FC236}">
                <a16:creationId xmlns:a16="http://schemas.microsoft.com/office/drawing/2014/main" id="{EF07BB97-8F65-6424-8F57-1BC5979B17D9}"/>
              </a:ext>
            </a:extLst>
          </p:cNvPr>
          <p:cNvSpPr txBox="1"/>
          <p:nvPr/>
        </p:nvSpPr>
        <p:spPr>
          <a:xfrm>
            <a:off x="8610696" y="2168244"/>
            <a:ext cx="1500198" cy="369332"/>
          </a:xfrm>
          <a:prstGeom prst="rect">
            <a:avLst/>
          </a:prstGeom>
          <a:noFill/>
        </p:spPr>
        <p:txBody>
          <a:bodyPr wrap="square" rtlCol="0">
            <a:spAutoFit/>
          </a:bodyPr>
          <a:lstStyle/>
          <a:p>
            <a:r>
              <a:rPr lang="fr-FR" b="1"/>
              <a:t>Ralph Kimball</a:t>
            </a:r>
          </a:p>
        </p:txBody>
      </p:sp>
      <p:sp>
        <p:nvSpPr>
          <p:cNvPr id="50" name="Explosion 2 23">
            <a:extLst>
              <a:ext uri="{FF2B5EF4-FFF2-40B4-BE49-F238E27FC236}">
                <a16:creationId xmlns:a16="http://schemas.microsoft.com/office/drawing/2014/main" id="{85817FC8-0CEB-0C6E-F17C-2FF7E21FB53D}"/>
              </a:ext>
            </a:extLst>
          </p:cNvPr>
          <p:cNvSpPr/>
          <p:nvPr/>
        </p:nvSpPr>
        <p:spPr>
          <a:xfrm>
            <a:off x="1622862" y="4069812"/>
            <a:ext cx="2857488" cy="1143008"/>
          </a:xfrm>
          <a:prstGeom prst="irregularSeal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a:solidFill>
                  <a:srgbClr val="002060"/>
                </a:solidFill>
              </a:rPr>
              <a:t>Consolidation des données</a:t>
            </a:r>
          </a:p>
        </p:txBody>
      </p:sp>
      <p:sp>
        <p:nvSpPr>
          <p:cNvPr id="51" name="Explosion 2 24">
            <a:extLst>
              <a:ext uri="{FF2B5EF4-FFF2-40B4-BE49-F238E27FC236}">
                <a16:creationId xmlns:a16="http://schemas.microsoft.com/office/drawing/2014/main" id="{C283A52F-9ACE-2961-2F0F-C964139F2CFA}"/>
              </a:ext>
            </a:extLst>
          </p:cNvPr>
          <p:cNvSpPr/>
          <p:nvPr/>
        </p:nvSpPr>
        <p:spPr>
          <a:xfrm>
            <a:off x="7507081" y="4019758"/>
            <a:ext cx="3000396" cy="1214446"/>
          </a:xfrm>
          <a:prstGeom prst="irregularSeal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a:t>Identification des besoins utilisateurs</a:t>
            </a:r>
          </a:p>
        </p:txBody>
      </p:sp>
    </p:spTree>
    <p:extLst>
      <p:ext uri="{BB962C8B-B14F-4D97-AF65-F5344CB8AC3E}">
        <p14:creationId xmlns:p14="http://schemas.microsoft.com/office/powerpoint/2010/main" val="2708837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19889"/>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14" name="Rectangle à coins arrondis 13"/>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Contexte général</a:t>
            </a:r>
          </a:p>
        </p:txBody>
      </p:sp>
      <p:sp>
        <p:nvSpPr>
          <p:cNvPr id="15" name="Rectangle à coins arrondis 14"/>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Gestion de projet</a:t>
            </a:r>
          </a:p>
        </p:txBody>
      </p:sp>
      <p:sp>
        <p:nvSpPr>
          <p:cNvPr id="17" name="Rectangle à coins arrondis 16"/>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Analyse et Conception</a:t>
            </a:r>
          </a:p>
        </p:txBody>
      </p:sp>
      <p:sp>
        <p:nvSpPr>
          <p:cNvPr id="18" name="Rectangle à coins arrondis 17"/>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19" name="Rectangle à coins arrondis 18"/>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sp>
        <p:nvSpPr>
          <p:cNvPr id="2" name="ZoneTexte 1">
            <a:extLst>
              <a:ext uri="{FF2B5EF4-FFF2-40B4-BE49-F238E27FC236}">
                <a16:creationId xmlns:a16="http://schemas.microsoft.com/office/drawing/2014/main" id="{6CC1AF55-7A4C-A690-31C2-8EB01EE3758B}"/>
              </a:ext>
            </a:extLst>
          </p:cNvPr>
          <p:cNvSpPr txBox="1"/>
          <p:nvPr/>
        </p:nvSpPr>
        <p:spPr>
          <a:xfrm>
            <a:off x="312592" y="941719"/>
            <a:ext cx="4827443" cy="523220"/>
          </a:xfrm>
          <a:prstGeom prst="rect">
            <a:avLst/>
          </a:prstGeom>
          <a:noFill/>
        </p:spPr>
        <p:txBody>
          <a:bodyPr wrap="square" rtlCol="0">
            <a:spAutoFit/>
          </a:bodyPr>
          <a:lstStyle/>
          <a:p>
            <a:r>
              <a:rPr lang="fr-FR" sz="2800" b="1">
                <a:solidFill>
                  <a:schemeClr val="bg2">
                    <a:lumMod val="50000"/>
                  </a:schemeClr>
                </a:solidFill>
                <a:latin typeface="Arial"/>
                <a:cs typeface="Arial" pitchFamily="34" charset="0"/>
              </a:rPr>
              <a:t>Planning prévisionnel</a:t>
            </a:r>
          </a:p>
        </p:txBody>
      </p:sp>
      <p:sp>
        <p:nvSpPr>
          <p:cNvPr id="11" name="Rectangle 10">
            <a:extLst>
              <a:ext uri="{FF2B5EF4-FFF2-40B4-BE49-F238E27FC236}">
                <a16:creationId xmlns:a16="http://schemas.microsoft.com/office/drawing/2014/main" id="{9519B175-B63D-9A02-F4BA-09B3B205EF81}"/>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509CBF5B-555D-2359-3854-0B789BA7958B}"/>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21" name="Rectangle à coins arrondis 13">
            <a:extLst>
              <a:ext uri="{FF2B5EF4-FFF2-40B4-BE49-F238E27FC236}">
                <a16:creationId xmlns:a16="http://schemas.microsoft.com/office/drawing/2014/main" id="{5614AA3F-DCDE-B189-86AE-1A67A01CD1DD}"/>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85000"/>
                  </a:schemeClr>
                </a:solidFill>
              </a:rPr>
              <a:t>Contexte général</a:t>
            </a:r>
          </a:p>
        </p:txBody>
      </p:sp>
      <p:sp>
        <p:nvSpPr>
          <p:cNvPr id="22" name="Rectangle à coins arrondis 14">
            <a:extLst>
              <a:ext uri="{FF2B5EF4-FFF2-40B4-BE49-F238E27FC236}">
                <a16:creationId xmlns:a16="http://schemas.microsoft.com/office/drawing/2014/main" id="{A06D5F04-D052-F83C-7A88-22E64E75FC5B}"/>
              </a:ext>
            </a:extLst>
          </p:cNvPr>
          <p:cNvSpPr/>
          <p:nvPr/>
        </p:nvSpPr>
        <p:spPr>
          <a:xfrm>
            <a:off x="2485456" y="38256"/>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Gestion de projet</a:t>
            </a:r>
          </a:p>
        </p:txBody>
      </p:sp>
      <p:sp>
        <p:nvSpPr>
          <p:cNvPr id="23" name="Rectangle à coins arrondis 16">
            <a:extLst>
              <a:ext uri="{FF2B5EF4-FFF2-40B4-BE49-F238E27FC236}">
                <a16:creationId xmlns:a16="http://schemas.microsoft.com/office/drawing/2014/main" id="{40084CD2-4F7C-9C2A-C3EB-55BF41C0D607}"/>
              </a:ext>
            </a:extLst>
          </p:cNvPr>
          <p:cNvSpPr/>
          <p:nvPr/>
        </p:nvSpPr>
        <p:spPr>
          <a:xfrm>
            <a:off x="4966183" y="3620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Analyse et Conception</a:t>
            </a:r>
          </a:p>
        </p:txBody>
      </p:sp>
      <p:sp>
        <p:nvSpPr>
          <p:cNvPr id="24" name="Rectangle à coins arrondis 17">
            <a:extLst>
              <a:ext uri="{FF2B5EF4-FFF2-40B4-BE49-F238E27FC236}">
                <a16:creationId xmlns:a16="http://schemas.microsoft.com/office/drawing/2014/main" id="{0901310A-91F8-54DC-3845-3E593C973716}"/>
              </a:ext>
            </a:extLst>
          </p:cNvPr>
          <p:cNvSpPr/>
          <p:nvPr/>
        </p:nvSpPr>
        <p:spPr>
          <a:xfrm>
            <a:off x="7158223" y="28246"/>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25" name="Rectangle à coins arrondis 18">
            <a:extLst>
              <a:ext uri="{FF2B5EF4-FFF2-40B4-BE49-F238E27FC236}">
                <a16:creationId xmlns:a16="http://schemas.microsoft.com/office/drawing/2014/main" id="{B255582C-7552-1A2E-6576-1D570E68F170}"/>
              </a:ext>
            </a:extLst>
          </p:cNvPr>
          <p:cNvSpPr/>
          <p:nvPr/>
        </p:nvSpPr>
        <p:spPr>
          <a:xfrm>
            <a:off x="9462326" y="36822"/>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pic>
        <p:nvPicPr>
          <p:cNvPr id="3" name="Image 3">
            <a:extLst>
              <a:ext uri="{FF2B5EF4-FFF2-40B4-BE49-F238E27FC236}">
                <a16:creationId xmlns:a16="http://schemas.microsoft.com/office/drawing/2014/main" id="{DE85FADB-2237-095D-D4DA-0C500D4C3CDF}"/>
              </a:ext>
            </a:extLst>
          </p:cNvPr>
          <p:cNvPicPr>
            <a:picLocks noChangeAspect="1"/>
          </p:cNvPicPr>
          <p:nvPr/>
        </p:nvPicPr>
        <p:blipFill>
          <a:blip r:embed="rId2"/>
          <a:stretch>
            <a:fillRect/>
          </a:stretch>
        </p:blipFill>
        <p:spPr>
          <a:xfrm>
            <a:off x="48016" y="1818106"/>
            <a:ext cx="12095967" cy="4380447"/>
          </a:xfrm>
          <a:prstGeom prst="rect">
            <a:avLst/>
          </a:prstGeom>
        </p:spPr>
      </p:pic>
    </p:spTree>
    <p:extLst>
      <p:ext uri="{BB962C8B-B14F-4D97-AF65-F5344CB8AC3E}">
        <p14:creationId xmlns:p14="http://schemas.microsoft.com/office/powerpoint/2010/main" val="3663274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14" name="Rectangle à coins arrondis 13"/>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Contexte général</a:t>
            </a:r>
          </a:p>
        </p:txBody>
      </p:sp>
      <p:sp>
        <p:nvSpPr>
          <p:cNvPr id="15" name="Rectangle à coins arrondis 14"/>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Gestion de projet</a:t>
            </a:r>
          </a:p>
        </p:txBody>
      </p:sp>
      <p:sp>
        <p:nvSpPr>
          <p:cNvPr id="16" name="Rectangle à coins arrondis 15"/>
          <p:cNvSpPr/>
          <p:nvPr/>
        </p:nvSpPr>
        <p:spPr>
          <a:xfrm>
            <a:off x="3811632" y="91894"/>
            <a:ext cx="2057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Etude préliminaire</a:t>
            </a:r>
          </a:p>
        </p:txBody>
      </p:sp>
      <p:sp>
        <p:nvSpPr>
          <p:cNvPr id="17" name="Rectangle à coins arrondis 16"/>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Analyse et Conception</a:t>
            </a:r>
          </a:p>
        </p:txBody>
      </p:sp>
      <p:sp>
        <p:nvSpPr>
          <p:cNvPr id="18" name="Rectangle à coins arrondis 17"/>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19" name="Rectangle à coins arrondis 18"/>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sp>
        <p:nvSpPr>
          <p:cNvPr id="2" name="ZoneTexte 1">
            <a:extLst>
              <a:ext uri="{FF2B5EF4-FFF2-40B4-BE49-F238E27FC236}">
                <a16:creationId xmlns:a16="http://schemas.microsoft.com/office/drawing/2014/main" id="{8AD4538C-DB83-5C22-9E3D-C8CEE823BC98}"/>
              </a:ext>
            </a:extLst>
          </p:cNvPr>
          <p:cNvSpPr txBox="1"/>
          <p:nvPr/>
        </p:nvSpPr>
        <p:spPr>
          <a:xfrm>
            <a:off x="424949" y="901216"/>
            <a:ext cx="3731414" cy="523220"/>
          </a:xfrm>
          <a:prstGeom prst="rect">
            <a:avLst/>
          </a:prstGeom>
          <a:noFill/>
        </p:spPr>
        <p:txBody>
          <a:bodyPr wrap="square" rtlCol="0">
            <a:spAutoFit/>
          </a:bodyPr>
          <a:lstStyle/>
          <a:p>
            <a:r>
              <a:rPr lang="fr-FR" sz="2800" b="1">
                <a:solidFill>
                  <a:schemeClr val="bg2">
                    <a:lumMod val="50000"/>
                  </a:schemeClr>
                </a:solidFill>
                <a:latin typeface="Arial"/>
                <a:cs typeface="Arial" pitchFamily="34" charset="0"/>
              </a:rPr>
              <a:t>Planning réel</a:t>
            </a:r>
          </a:p>
        </p:txBody>
      </p:sp>
      <p:sp>
        <p:nvSpPr>
          <p:cNvPr id="11" name="Rectangle 10">
            <a:extLst>
              <a:ext uri="{FF2B5EF4-FFF2-40B4-BE49-F238E27FC236}">
                <a16:creationId xmlns:a16="http://schemas.microsoft.com/office/drawing/2014/main" id="{EA4AAA05-C457-D132-F775-A30FE2A54703}"/>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8E9050D8-F00B-2D25-1B69-81E4F7CC6B22}"/>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21" name="Rectangle à coins arrondis 13">
            <a:extLst>
              <a:ext uri="{FF2B5EF4-FFF2-40B4-BE49-F238E27FC236}">
                <a16:creationId xmlns:a16="http://schemas.microsoft.com/office/drawing/2014/main" id="{E095C3DE-2EBB-7339-3A67-0B9CF107E751}"/>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Contexte général</a:t>
            </a:r>
          </a:p>
        </p:txBody>
      </p:sp>
      <p:sp>
        <p:nvSpPr>
          <p:cNvPr id="22" name="Rectangle à coins arrondis 14">
            <a:extLst>
              <a:ext uri="{FF2B5EF4-FFF2-40B4-BE49-F238E27FC236}">
                <a16:creationId xmlns:a16="http://schemas.microsoft.com/office/drawing/2014/main" id="{02CA35D3-EE5D-2696-EF89-AAD9547C159E}"/>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Gestion de projet</a:t>
            </a:r>
          </a:p>
        </p:txBody>
      </p:sp>
      <p:sp>
        <p:nvSpPr>
          <p:cNvPr id="23" name="Rectangle à coins arrondis 16">
            <a:extLst>
              <a:ext uri="{FF2B5EF4-FFF2-40B4-BE49-F238E27FC236}">
                <a16:creationId xmlns:a16="http://schemas.microsoft.com/office/drawing/2014/main" id="{7FED4A18-7E00-3D7B-C8C9-67F4EA8FF71F}"/>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Analyse et Conception</a:t>
            </a:r>
          </a:p>
        </p:txBody>
      </p:sp>
      <p:sp>
        <p:nvSpPr>
          <p:cNvPr id="24" name="Rectangle à coins arrondis 17">
            <a:extLst>
              <a:ext uri="{FF2B5EF4-FFF2-40B4-BE49-F238E27FC236}">
                <a16:creationId xmlns:a16="http://schemas.microsoft.com/office/drawing/2014/main" id="{C06F3B2C-C3A2-3A43-22EF-141B00767B10}"/>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25" name="Rectangle à coins arrondis 18">
            <a:extLst>
              <a:ext uri="{FF2B5EF4-FFF2-40B4-BE49-F238E27FC236}">
                <a16:creationId xmlns:a16="http://schemas.microsoft.com/office/drawing/2014/main" id="{59638C2D-A172-FED4-D2EA-D2D1C4A786D1}"/>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sp>
        <p:nvSpPr>
          <p:cNvPr id="26" name="Rectangle 25">
            <a:extLst>
              <a:ext uri="{FF2B5EF4-FFF2-40B4-BE49-F238E27FC236}">
                <a16:creationId xmlns:a16="http://schemas.microsoft.com/office/drawing/2014/main" id="{D0D5256F-3E31-5E89-38B4-C57538A43153}"/>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350B7D26-BE32-E782-E4BC-8370C75A9888}"/>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28" name="Rectangle à coins arrondis 13">
            <a:extLst>
              <a:ext uri="{FF2B5EF4-FFF2-40B4-BE49-F238E27FC236}">
                <a16:creationId xmlns:a16="http://schemas.microsoft.com/office/drawing/2014/main" id="{1CC67CBC-5AFA-861E-1C21-03A691425EA7}"/>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85000"/>
                  </a:schemeClr>
                </a:solidFill>
              </a:rPr>
              <a:t>Contexte général</a:t>
            </a:r>
          </a:p>
        </p:txBody>
      </p:sp>
      <p:sp>
        <p:nvSpPr>
          <p:cNvPr id="29" name="Rectangle à coins arrondis 14">
            <a:extLst>
              <a:ext uri="{FF2B5EF4-FFF2-40B4-BE49-F238E27FC236}">
                <a16:creationId xmlns:a16="http://schemas.microsoft.com/office/drawing/2014/main" id="{29F4AA2E-F34B-B5C1-0D2C-506D548E0B55}"/>
              </a:ext>
            </a:extLst>
          </p:cNvPr>
          <p:cNvSpPr/>
          <p:nvPr/>
        </p:nvSpPr>
        <p:spPr>
          <a:xfrm>
            <a:off x="2485456" y="38256"/>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Gestion de projet</a:t>
            </a:r>
          </a:p>
        </p:txBody>
      </p:sp>
      <p:sp>
        <p:nvSpPr>
          <p:cNvPr id="30" name="Rectangle à coins arrondis 16">
            <a:extLst>
              <a:ext uri="{FF2B5EF4-FFF2-40B4-BE49-F238E27FC236}">
                <a16:creationId xmlns:a16="http://schemas.microsoft.com/office/drawing/2014/main" id="{5CBA1B89-7724-2125-7350-B567F6BAB4B9}"/>
              </a:ext>
            </a:extLst>
          </p:cNvPr>
          <p:cNvSpPr/>
          <p:nvPr/>
        </p:nvSpPr>
        <p:spPr>
          <a:xfrm>
            <a:off x="4966183" y="3620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Analyse et Conception</a:t>
            </a:r>
          </a:p>
        </p:txBody>
      </p:sp>
      <p:sp>
        <p:nvSpPr>
          <p:cNvPr id="31" name="Rectangle à coins arrondis 17">
            <a:extLst>
              <a:ext uri="{FF2B5EF4-FFF2-40B4-BE49-F238E27FC236}">
                <a16:creationId xmlns:a16="http://schemas.microsoft.com/office/drawing/2014/main" id="{90C81E59-7D5A-98CF-5B98-7E60D36887D6}"/>
              </a:ext>
            </a:extLst>
          </p:cNvPr>
          <p:cNvSpPr/>
          <p:nvPr/>
        </p:nvSpPr>
        <p:spPr>
          <a:xfrm>
            <a:off x="7158223" y="28246"/>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32" name="Rectangle à coins arrondis 18">
            <a:extLst>
              <a:ext uri="{FF2B5EF4-FFF2-40B4-BE49-F238E27FC236}">
                <a16:creationId xmlns:a16="http://schemas.microsoft.com/office/drawing/2014/main" id="{D485645C-52B4-074A-5F87-7E55F16AFC02}"/>
              </a:ext>
            </a:extLst>
          </p:cNvPr>
          <p:cNvSpPr/>
          <p:nvPr/>
        </p:nvSpPr>
        <p:spPr>
          <a:xfrm>
            <a:off x="9462326" y="36822"/>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pic>
        <p:nvPicPr>
          <p:cNvPr id="4" name="Image 4">
            <a:extLst>
              <a:ext uri="{FF2B5EF4-FFF2-40B4-BE49-F238E27FC236}">
                <a16:creationId xmlns:a16="http://schemas.microsoft.com/office/drawing/2014/main" id="{2C5B3BD5-E484-513F-07D1-93A4C889D73A}"/>
              </a:ext>
            </a:extLst>
          </p:cNvPr>
          <p:cNvPicPr>
            <a:picLocks noChangeAspect="1"/>
          </p:cNvPicPr>
          <p:nvPr/>
        </p:nvPicPr>
        <p:blipFill>
          <a:blip r:embed="rId2"/>
          <a:stretch>
            <a:fillRect/>
          </a:stretch>
        </p:blipFill>
        <p:spPr>
          <a:xfrm>
            <a:off x="139854" y="1708719"/>
            <a:ext cx="11905784" cy="4606447"/>
          </a:xfrm>
          <a:prstGeom prst="rect">
            <a:avLst/>
          </a:prstGeom>
        </p:spPr>
      </p:pic>
    </p:spTree>
    <p:extLst>
      <p:ext uri="{BB962C8B-B14F-4D97-AF65-F5344CB8AC3E}">
        <p14:creationId xmlns:p14="http://schemas.microsoft.com/office/powerpoint/2010/main" val="330665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2700" y="-15966"/>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14" name="Rectangle à coins arrondis 13"/>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Contexte général</a:t>
            </a:r>
          </a:p>
        </p:txBody>
      </p:sp>
      <p:sp>
        <p:nvSpPr>
          <p:cNvPr id="15" name="Rectangle à coins arrondis 14"/>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Gestion de projet</a:t>
            </a:r>
          </a:p>
        </p:txBody>
      </p:sp>
      <p:sp>
        <p:nvSpPr>
          <p:cNvPr id="16" name="Rectangle à coins arrondis 15"/>
          <p:cNvSpPr/>
          <p:nvPr/>
        </p:nvSpPr>
        <p:spPr>
          <a:xfrm>
            <a:off x="3811632" y="91894"/>
            <a:ext cx="2057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Etude préliminaire</a:t>
            </a:r>
          </a:p>
        </p:txBody>
      </p:sp>
      <p:sp>
        <p:nvSpPr>
          <p:cNvPr id="17" name="Rectangle à coins arrondis 16"/>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Analyse et Conception</a:t>
            </a:r>
          </a:p>
        </p:txBody>
      </p:sp>
      <p:sp>
        <p:nvSpPr>
          <p:cNvPr id="18" name="Rectangle à coins arrondis 17"/>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19" name="Rectangle à coins arrondis 18"/>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graphicFrame>
        <p:nvGraphicFramePr>
          <p:cNvPr id="10" name="Espace réservé du contenu 3">
            <a:extLst>
              <a:ext uri="{FF2B5EF4-FFF2-40B4-BE49-F238E27FC236}">
                <a16:creationId xmlns:a16="http://schemas.microsoft.com/office/drawing/2014/main" id="{3519C7B5-0ABF-734D-F293-BEAF2C0878DB}"/>
              </a:ext>
            </a:extLst>
          </p:cNvPr>
          <p:cNvGraphicFramePr>
            <a:graphicFrameLocks/>
          </p:cNvGraphicFramePr>
          <p:nvPr>
            <p:extLst>
              <p:ext uri="{D42A27DB-BD31-4B8C-83A1-F6EECF244321}">
                <p14:modId xmlns:p14="http://schemas.microsoft.com/office/powerpoint/2010/main" val="1386249676"/>
              </p:ext>
            </p:extLst>
          </p:nvPr>
        </p:nvGraphicFramePr>
        <p:xfrm>
          <a:off x="1909350" y="1899394"/>
          <a:ext cx="8373300" cy="4489200"/>
        </p:xfrm>
        <a:graphic>
          <a:graphicData uri="http://schemas.openxmlformats.org/drawingml/2006/table">
            <a:tbl>
              <a:tblPr firstRow="1" firstCol="1" bandRow="1">
                <a:tableStyleId>{93296810-A885-4BE3-A3E7-6D5BEEA58F35}</a:tableStyleId>
              </a:tblPr>
              <a:tblGrid>
                <a:gridCol w="5518801">
                  <a:extLst>
                    <a:ext uri="{9D8B030D-6E8A-4147-A177-3AD203B41FA5}">
                      <a16:colId xmlns:a16="http://schemas.microsoft.com/office/drawing/2014/main" val="20000"/>
                    </a:ext>
                  </a:extLst>
                </a:gridCol>
                <a:gridCol w="1555958">
                  <a:extLst>
                    <a:ext uri="{9D8B030D-6E8A-4147-A177-3AD203B41FA5}">
                      <a16:colId xmlns:a16="http://schemas.microsoft.com/office/drawing/2014/main" val="20001"/>
                    </a:ext>
                  </a:extLst>
                </a:gridCol>
                <a:gridCol w="1298541">
                  <a:extLst>
                    <a:ext uri="{9D8B030D-6E8A-4147-A177-3AD203B41FA5}">
                      <a16:colId xmlns:a16="http://schemas.microsoft.com/office/drawing/2014/main" val="20003"/>
                    </a:ext>
                  </a:extLst>
                </a:gridCol>
              </a:tblGrid>
              <a:tr h="817634">
                <a:tc>
                  <a:txBody>
                    <a:bodyPr/>
                    <a:lstStyle/>
                    <a:p>
                      <a:pPr algn="ctr">
                        <a:lnSpc>
                          <a:spcPct val="115000"/>
                        </a:lnSpc>
                        <a:spcAft>
                          <a:spcPts val="0"/>
                        </a:spcAft>
                      </a:pPr>
                      <a:r>
                        <a:rPr lang="fr-FR" sz="1600">
                          <a:effectLst/>
                        </a:rPr>
                        <a:t>Cause d’écart</a:t>
                      </a:r>
                      <a:endParaRPr lang="fr-FR" sz="1600">
                        <a:solidFill>
                          <a:srgbClr val="365F91"/>
                        </a:solidFill>
                        <a:effectLst/>
                        <a:latin typeface="Arial"/>
                        <a:ea typeface="Arial"/>
                        <a:cs typeface="Tahoma"/>
                      </a:endParaRPr>
                    </a:p>
                  </a:txBody>
                  <a:tcPr marL="68580" marR="68580" marT="0" marB="0" anchor="ctr"/>
                </a:tc>
                <a:tc>
                  <a:txBody>
                    <a:bodyPr/>
                    <a:lstStyle/>
                    <a:p>
                      <a:pPr algn="ctr">
                        <a:lnSpc>
                          <a:spcPct val="115000"/>
                        </a:lnSpc>
                        <a:spcAft>
                          <a:spcPts val="0"/>
                        </a:spcAft>
                      </a:pPr>
                      <a:r>
                        <a:rPr lang="fr-FR" sz="1600">
                          <a:effectLst/>
                        </a:rPr>
                        <a:t>Nombre de jours</a:t>
                      </a:r>
                      <a:endParaRPr lang="fr-FR" sz="1600">
                        <a:solidFill>
                          <a:srgbClr val="365F91"/>
                        </a:solidFill>
                        <a:effectLst/>
                        <a:latin typeface="Arial"/>
                        <a:ea typeface="Arial"/>
                        <a:cs typeface="Tahoma"/>
                      </a:endParaRPr>
                    </a:p>
                  </a:txBody>
                  <a:tcPr marL="68580" marR="68580" marT="0" marB="0" anchor="ctr"/>
                </a:tc>
                <a:tc>
                  <a:txBody>
                    <a:bodyPr/>
                    <a:lstStyle/>
                    <a:p>
                      <a:pPr algn="ctr">
                        <a:lnSpc>
                          <a:spcPct val="115000"/>
                        </a:lnSpc>
                        <a:spcAft>
                          <a:spcPts val="0"/>
                        </a:spcAft>
                      </a:pPr>
                      <a:r>
                        <a:rPr lang="fr-FR" sz="1600">
                          <a:effectLst/>
                        </a:rPr>
                        <a:t>Type d’écart</a:t>
                      </a:r>
                      <a:endParaRPr lang="fr-FR" sz="1600">
                        <a:solidFill>
                          <a:srgbClr val="365F91"/>
                        </a:solidFill>
                        <a:effectLst/>
                        <a:latin typeface="Arial"/>
                        <a:ea typeface="Arial"/>
                        <a:cs typeface="Tahoma"/>
                      </a:endParaRPr>
                    </a:p>
                  </a:txBody>
                  <a:tcPr marL="68580" marR="68580" marT="0" marB="0" anchor="ctr"/>
                </a:tc>
                <a:extLst>
                  <a:ext uri="{0D108BD9-81ED-4DB2-BD59-A6C34878D82A}">
                    <a16:rowId xmlns:a16="http://schemas.microsoft.com/office/drawing/2014/main" val="10000"/>
                  </a:ext>
                </a:extLst>
              </a:tr>
              <a:tr h="1043793">
                <a:tc>
                  <a:txBody>
                    <a:bodyPr/>
                    <a:lstStyle/>
                    <a:p>
                      <a:pPr lvl="0">
                        <a:lnSpc>
                          <a:spcPct val="114999"/>
                        </a:lnSpc>
                        <a:spcAft>
                          <a:spcPts val="0"/>
                        </a:spcAft>
                        <a:buNone/>
                      </a:pPr>
                      <a:r>
                        <a:rPr lang="fr-FR" sz="1600" b="1" i="0" u="none" strike="noStrike" noProof="0">
                          <a:effectLst/>
                          <a:latin typeface="Calibri"/>
                        </a:rPr>
                        <a:t>Identification des objectifs et périmètres</a:t>
                      </a:r>
                      <a:endParaRPr lang="fr-FR" b="1" err="1"/>
                    </a:p>
                  </a:txBody>
                  <a:tcPr marL="68580" marR="68580" marT="0" marB="0" anchor="ctr"/>
                </a:tc>
                <a:tc>
                  <a:txBody>
                    <a:bodyPr/>
                    <a:lstStyle/>
                    <a:p>
                      <a:r>
                        <a:rPr lang="fr-FR" sz="1600">
                          <a:effectLst/>
                        </a:rPr>
                        <a:t>+1</a:t>
                      </a:r>
                      <a:endParaRPr lang="fr-FR"/>
                    </a:p>
                  </a:txBody>
                  <a:tcPr marL="68580" marR="68580" marT="0" marB="0" anchor="ctr"/>
                </a:tc>
                <a:tc>
                  <a:txBody>
                    <a:bodyPr/>
                    <a:lstStyle/>
                    <a:p>
                      <a:pPr algn="ctr">
                        <a:lnSpc>
                          <a:spcPct val="115000"/>
                        </a:lnSpc>
                        <a:spcAft>
                          <a:spcPts val="0"/>
                        </a:spcAft>
                      </a:pPr>
                      <a:r>
                        <a:rPr lang="fr-FR" sz="1600">
                          <a:effectLst/>
                        </a:rPr>
                        <a:t>Retard</a:t>
                      </a:r>
                      <a:endParaRPr lang="fr-FR" sz="1600">
                        <a:solidFill>
                          <a:srgbClr val="365F91"/>
                        </a:solidFill>
                        <a:effectLst/>
                        <a:latin typeface="Arial"/>
                        <a:ea typeface="Arial"/>
                        <a:cs typeface="Tahoma"/>
                      </a:endParaRPr>
                    </a:p>
                  </a:txBody>
                  <a:tcPr marL="68580" marR="68580" marT="0" marB="0" anchor="ctr"/>
                </a:tc>
                <a:extLst>
                  <a:ext uri="{0D108BD9-81ED-4DB2-BD59-A6C34878D82A}">
                    <a16:rowId xmlns:a16="http://schemas.microsoft.com/office/drawing/2014/main" val="10001"/>
                  </a:ext>
                </a:extLst>
              </a:tr>
              <a:tr h="1401325">
                <a:tc>
                  <a:txBody>
                    <a:bodyPr/>
                    <a:lstStyle/>
                    <a:p>
                      <a:pPr lvl="0">
                        <a:lnSpc>
                          <a:spcPct val="114999"/>
                        </a:lnSpc>
                        <a:spcAft>
                          <a:spcPts val="0"/>
                        </a:spcAft>
                        <a:buNone/>
                      </a:pPr>
                      <a:r>
                        <a:rPr lang="fr-FR" sz="1600" b="1" i="0" u="none" strike="noStrike" noProof="0">
                          <a:effectLst/>
                          <a:latin typeface="Calibri"/>
                        </a:rPr>
                        <a:t>Création de la base des achats</a:t>
                      </a:r>
                      <a:endParaRPr lang="fr-FR" b="1"/>
                    </a:p>
                  </a:txBody>
                  <a:tcPr marL="68580" marR="68580" marT="0" marB="0" anchor="ctr"/>
                </a:tc>
                <a:tc>
                  <a:txBody>
                    <a:bodyPr/>
                    <a:lstStyle/>
                    <a:p>
                      <a:r>
                        <a:rPr lang="fr-FR" sz="1600">
                          <a:effectLst/>
                        </a:rPr>
                        <a:t>+1</a:t>
                      </a:r>
                      <a:endParaRPr lang="fr-FR"/>
                    </a:p>
                  </a:txBody>
                  <a:tcPr marL="68580" marR="68580" marT="0" marB="0" anchor="ctr"/>
                </a:tc>
                <a:tc>
                  <a:txBody>
                    <a:bodyPr/>
                    <a:lstStyle/>
                    <a:p>
                      <a:pPr algn="ctr">
                        <a:lnSpc>
                          <a:spcPct val="115000"/>
                        </a:lnSpc>
                        <a:spcAft>
                          <a:spcPts val="0"/>
                        </a:spcAft>
                      </a:pPr>
                      <a:r>
                        <a:rPr lang="fr-FR" sz="1600">
                          <a:effectLst/>
                        </a:rPr>
                        <a:t>Retard</a:t>
                      </a:r>
                      <a:endParaRPr lang="fr-FR" sz="1600">
                        <a:solidFill>
                          <a:srgbClr val="365F91"/>
                        </a:solidFill>
                        <a:effectLst/>
                        <a:latin typeface="Arial"/>
                        <a:ea typeface="Arial"/>
                        <a:cs typeface="Tahoma"/>
                      </a:endParaRPr>
                    </a:p>
                  </a:txBody>
                  <a:tcPr marL="68580" marR="68580" marT="0" marB="0" anchor="ctr"/>
                </a:tc>
                <a:extLst>
                  <a:ext uri="{0D108BD9-81ED-4DB2-BD59-A6C34878D82A}">
                    <a16:rowId xmlns:a16="http://schemas.microsoft.com/office/drawing/2014/main" val="10002"/>
                  </a:ext>
                </a:extLst>
              </a:tr>
              <a:tr h="1226448">
                <a:tc>
                  <a:txBody>
                    <a:bodyPr/>
                    <a:lstStyle/>
                    <a:p>
                      <a:pPr lvl="0">
                        <a:lnSpc>
                          <a:spcPct val="114999"/>
                        </a:lnSpc>
                        <a:spcAft>
                          <a:spcPts val="0"/>
                        </a:spcAft>
                        <a:buNone/>
                      </a:pPr>
                      <a:r>
                        <a:rPr lang="fr-FR" sz="1600" b="0" i="0" u="none" strike="noStrike" noProof="0">
                          <a:effectLst/>
                          <a:latin typeface="Calibri"/>
                        </a:rPr>
                        <a:t> C</a:t>
                      </a:r>
                      <a:r>
                        <a:rPr lang="fr-FR" sz="1600" b="1" i="0" u="none" strike="noStrike" noProof="0">
                          <a:effectLst/>
                          <a:latin typeface="Calibri"/>
                        </a:rPr>
                        <a:t>réation de la base des ventes</a:t>
                      </a:r>
                      <a:endParaRPr lang="fr-FR" b="1"/>
                    </a:p>
                  </a:txBody>
                  <a:tcPr marL="68580" marR="68580" marT="0" marB="0" anchor="ctr"/>
                </a:tc>
                <a:tc>
                  <a:txBody>
                    <a:bodyPr/>
                    <a:lstStyle/>
                    <a:p>
                      <a:r>
                        <a:rPr lang="fr-FR" sz="1600">
                          <a:effectLst/>
                        </a:rPr>
                        <a:t>+1</a:t>
                      </a:r>
                      <a:endParaRPr lang="fr-FR"/>
                    </a:p>
                  </a:txBody>
                  <a:tcPr marL="68580" marR="68580" marT="0" marB="0" anchor="ctr"/>
                </a:tc>
                <a:tc>
                  <a:txBody>
                    <a:bodyPr/>
                    <a:lstStyle/>
                    <a:p>
                      <a:pPr algn="ctr">
                        <a:lnSpc>
                          <a:spcPct val="115000"/>
                        </a:lnSpc>
                        <a:spcAft>
                          <a:spcPts val="0"/>
                        </a:spcAft>
                      </a:pPr>
                      <a:r>
                        <a:rPr lang="fr-FR" sz="1600">
                          <a:effectLst/>
                        </a:rPr>
                        <a:t>Retard</a:t>
                      </a:r>
                      <a:endParaRPr lang="fr-FR" sz="1600">
                        <a:solidFill>
                          <a:srgbClr val="365F91"/>
                        </a:solidFill>
                        <a:effectLst/>
                        <a:latin typeface="Arial"/>
                        <a:ea typeface="Arial"/>
                        <a:cs typeface="Tahoma"/>
                      </a:endParaRPr>
                    </a:p>
                  </a:txBody>
                  <a:tcPr marL="68580" marR="68580" marT="0" marB="0" anchor="ctr"/>
                </a:tc>
                <a:extLst>
                  <a:ext uri="{0D108BD9-81ED-4DB2-BD59-A6C34878D82A}">
                    <a16:rowId xmlns:a16="http://schemas.microsoft.com/office/drawing/2014/main" val="10003"/>
                  </a:ext>
                </a:extLst>
              </a:tr>
            </a:tbl>
          </a:graphicData>
        </a:graphic>
      </p:graphicFrame>
      <p:sp>
        <p:nvSpPr>
          <p:cNvPr id="21" name="ZoneTexte 20">
            <a:extLst>
              <a:ext uri="{FF2B5EF4-FFF2-40B4-BE49-F238E27FC236}">
                <a16:creationId xmlns:a16="http://schemas.microsoft.com/office/drawing/2014/main" id="{4E866E7C-317E-898E-38E0-A8F84EE7AD11}"/>
              </a:ext>
            </a:extLst>
          </p:cNvPr>
          <p:cNvSpPr txBox="1"/>
          <p:nvPr/>
        </p:nvSpPr>
        <p:spPr>
          <a:xfrm>
            <a:off x="-741292" y="973824"/>
            <a:ext cx="6103088" cy="523220"/>
          </a:xfrm>
          <a:prstGeom prst="rect">
            <a:avLst/>
          </a:prstGeom>
          <a:noFill/>
        </p:spPr>
        <p:txBody>
          <a:bodyPr wrap="square">
            <a:spAutoFit/>
          </a:bodyPr>
          <a:lstStyle/>
          <a:p>
            <a:pPr algn="ctr" defTabSz="1219110" latinLnBrk="1"/>
            <a:r>
              <a:rPr lang="fr-FR" altLang="ko-KR" sz="2800" b="1">
                <a:solidFill>
                  <a:schemeClr val="bg2">
                    <a:lumMod val="50000"/>
                  </a:schemeClr>
                </a:solidFill>
                <a:latin typeface="Arial"/>
                <a:cs typeface="Arial" pitchFamily="34" charset="0"/>
              </a:rPr>
              <a:t>Analyse des écarts</a:t>
            </a:r>
            <a:endParaRPr lang="ko-KR" altLang="en-US" sz="2800" b="1">
              <a:solidFill>
                <a:schemeClr val="bg2">
                  <a:lumMod val="50000"/>
                </a:schemeClr>
              </a:solidFill>
              <a:latin typeface="Arial"/>
              <a:cs typeface="Arial" pitchFamily="34" charset="0"/>
            </a:endParaRPr>
          </a:p>
        </p:txBody>
      </p:sp>
      <p:sp>
        <p:nvSpPr>
          <p:cNvPr id="22" name="Rectangle 21">
            <a:extLst>
              <a:ext uri="{FF2B5EF4-FFF2-40B4-BE49-F238E27FC236}">
                <a16:creationId xmlns:a16="http://schemas.microsoft.com/office/drawing/2014/main" id="{7634E435-598A-5F71-2C7B-7CD5D0A46BEC}"/>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7D862149-8440-F1FE-FE72-B5BBDDFB56DA}"/>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24" name="Rectangle à coins arrondis 13">
            <a:extLst>
              <a:ext uri="{FF2B5EF4-FFF2-40B4-BE49-F238E27FC236}">
                <a16:creationId xmlns:a16="http://schemas.microsoft.com/office/drawing/2014/main" id="{D9A23114-FA52-5F48-B3F0-C15B09F83F92}"/>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Contexte général</a:t>
            </a:r>
          </a:p>
        </p:txBody>
      </p:sp>
      <p:sp>
        <p:nvSpPr>
          <p:cNvPr id="25" name="Rectangle à coins arrondis 14">
            <a:extLst>
              <a:ext uri="{FF2B5EF4-FFF2-40B4-BE49-F238E27FC236}">
                <a16:creationId xmlns:a16="http://schemas.microsoft.com/office/drawing/2014/main" id="{C1E43DCC-4B51-DD30-5176-4C39FB38FCA2}"/>
              </a:ext>
            </a:extLst>
          </p:cNvPr>
          <p:cNvSpPr/>
          <p:nvPr/>
        </p:nvSpPr>
        <p:spPr>
          <a:xfrm>
            <a:off x="1978271" y="90397"/>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Gestion de projet</a:t>
            </a:r>
          </a:p>
        </p:txBody>
      </p:sp>
      <p:sp>
        <p:nvSpPr>
          <p:cNvPr id="26" name="Rectangle à coins arrondis 16">
            <a:extLst>
              <a:ext uri="{FF2B5EF4-FFF2-40B4-BE49-F238E27FC236}">
                <a16:creationId xmlns:a16="http://schemas.microsoft.com/office/drawing/2014/main" id="{98793A74-0BA1-27C1-F90B-6AF721B97F4C}"/>
              </a:ext>
            </a:extLst>
          </p:cNvPr>
          <p:cNvSpPr/>
          <p:nvPr/>
        </p:nvSpPr>
        <p:spPr>
          <a:xfrm>
            <a:off x="5790876" y="8255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Analyse et Conception</a:t>
            </a:r>
          </a:p>
        </p:txBody>
      </p:sp>
      <p:sp>
        <p:nvSpPr>
          <p:cNvPr id="27" name="Rectangle à coins arrondis 17">
            <a:extLst>
              <a:ext uri="{FF2B5EF4-FFF2-40B4-BE49-F238E27FC236}">
                <a16:creationId xmlns:a16="http://schemas.microsoft.com/office/drawing/2014/main" id="{5CFFB5C5-FE7E-A311-D532-E7A95D8A48FB}"/>
              </a:ext>
            </a:extLst>
          </p:cNvPr>
          <p:cNvSpPr/>
          <p:nvPr/>
        </p:nvSpPr>
        <p:spPr>
          <a:xfrm>
            <a:off x="7610564" y="90397"/>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28" name="Rectangle à coins arrondis 18">
            <a:extLst>
              <a:ext uri="{FF2B5EF4-FFF2-40B4-BE49-F238E27FC236}">
                <a16:creationId xmlns:a16="http://schemas.microsoft.com/office/drawing/2014/main" id="{FA7D3CA3-FC4D-77AC-D7A9-905486A7BE5D}"/>
              </a:ext>
            </a:extLst>
          </p:cNvPr>
          <p:cNvSpPr/>
          <p:nvPr/>
        </p:nvSpPr>
        <p:spPr>
          <a:xfrm>
            <a:off x="9410701" y="90397"/>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sp>
        <p:nvSpPr>
          <p:cNvPr id="29" name="Rectangle 28">
            <a:extLst>
              <a:ext uri="{FF2B5EF4-FFF2-40B4-BE49-F238E27FC236}">
                <a16:creationId xmlns:a16="http://schemas.microsoft.com/office/drawing/2014/main" id="{AC30BC7C-B673-174D-FF61-664EC90FFA6D}"/>
              </a:ext>
            </a:extLst>
          </p:cNvPr>
          <p:cNvSpPr/>
          <p:nvPr/>
        </p:nvSpPr>
        <p:spPr>
          <a:xfrm>
            <a:off x="0" y="-33251"/>
            <a:ext cx="12192000" cy="558800"/>
          </a:xfrm>
          <a:prstGeom prst="rect">
            <a:avLst/>
          </a:prstGeom>
          <a:solidFill>
            <a:srgbClr val="4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38C4A19B-0BFC-43B3-E9EB-C967E74979C4}"/>
              </a:ext>
            </a:extLst>
          </p:cNvPr>
          <p:cNvSpPr/>
          <p:nvPr/>
        </p:nvSpPr>
        <p:spPr>
          <a:xfrm>
            <a:off x="-3254" y="542834"/>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solidFill>
            </a:endParaRPr>
          </a:p>
        </p:txBody>
      </p:sp>
      <p:sp>
        <p:nvSpPr>
          <p:cNvPr id="31" name="Rectangle à coins arrondis 13">
            <a:extLst>
              <a:ext uri="{FF2B5EF4-FFF2-40B4-BE49-F238E27FC236}">
                <a16:creationId xmlns:a16="http://schemas.microsoft.com/office/drawing/2014/main" id="{AABA7C4E-E1D2-B2C4-B085-0A5443DDD88C}"/>
              </a:ext>
            </a:extLst>
          </p:cNvPr>
          <p:cNvSpPr/>
          <p:nvPr/>
        </p:nvSpPr>
        <p:spPr>
          <a:xfrm>
            <a:off x="-12700" y="83004"/>
            <a:ext cx="21844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85000"/>
                  </a:schemeClr>
                </a:solidFill>
              </a:rPr>
              <a:t>Contexte général</a:t>
            </a:r>
          </a:p>
        </p:txBody>
      </p:sp>
      <p:sp>
        <p:nvSpPr>
          <p:cNvPr id="32" name="Rectangle à coins arrondis 14">
            <a:extLst>
              <a:ext uri="{FF2B5EF4-FFF2-40B4-BE49-F238E27FC236}">
                <a16:creationId xmlns:a16="http://schemas.microsoft.com/office/drawing/2014/main" id="{08B5CF23-FC9A-C8DB-C556-6A308FF96DD5}"/>
              </a:ext>
            </a:extLst>
          </p:cNvPr>
          <p:cNvSpPr/>
          <p:nvPr/>
        </p:nvSpPr>
        <p:spPr>
          <a:xfrm>
            <a:off x="2485456" y="38256"/>
            <a:ext cx="1866900"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Gestion de projet</a:t>
            </a:r>
          </a:p>
        </p:txBody>
      </p:sp>
      <p:sp>
        <p:nvSpPr>
          <p:cNvPr id="33" name="Rectangle à coins arrondis 16">
            <a:extLst>
              <a:ext uri="{FF2B5EF4-FFF2-40B4-BE49-F238E27FC236}">
                <a16:creationId xmlns:a16="http://schemas.microsoft.com/office/drawing/2014/main" id="{47B0E6BC-92F7-EA9A-3C02-459288B31D91}"/>
              </a:ext>
            </a:extLst>
          </p:cNvPr>
          <p:cNvSpPr/>
          <p:nvPr/>
        </p:nvSpPr>
        <p:spPr>
          <a:xfrm>
            <a:off x="4966183" y="36200"/>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Analyse et Conception</a:t>
            </a:r>
          </a:p>
        </p:txBody>
      </p:sp>
      <p:sp>
        <p:nvSpPr>
          <p:cNvPr id="34" name="Rectangle à coins arrondis 17">
            <a:extLst>
              <a:ext uri="{FF2B5EF4-FFF2-40B4-BE49-F238E27FC236}">
                <a16:creationId xmlns:a16="http://schemas.microsoft.com/office/drawing/2014/main" id="{A1F5BF9D-C435-1FA9-9C0D-D9D6C0898F6F}"/>
              </a:ext>
            </a:extLst>
          </p:cNvPr>
          <p:cNvSpPr/>
          <p:nvPr/>
        </p:nvSpPr>
        <p:spPr>
          <a:xfrm>
            <a:off x="7158223" y="28246"/>
            <a:ext cx="2372619"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Réalisation</a:t>
            </a:r>
          </a:p>
        </p:txBody>
      </p:sp>
      <p:sp>
        <p:nvSpPr>
          <p:cNvPr id="35" name="Rectangle à coins arrondis 18">
            <a:extLst>
              <a:ext uri="{FF2B5EF4-FFF2-40B4-BE49-F238E27FC236}">
                <a16:creationId xmlns:a16="http://schemas.microsoft.com/office/drawing/2014/main" id="{8B4A5745-6B9C-84B1-2A28-89281752DCFB}"/>
              </a:ext>
            </a:extLst>
          </p:cNvPr>
          <p:cNvSpPr/>
          <p:nvPr/>
        </p:nvSpPr>
        <p:spPr>
          <a:xfrm>
            <a:off x="9462326" y="36822"/>
            <a:ext cx="2661788" cy="3937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lumMod val="75000"/>
                  </a:schemeClr>
                </a:solidFill>
              </a:rPr>
              <a:t>Conclusion et Perspective</a:t>
            </a:r>
          </a:p>
        </p:txBody>
      </p:sp>
    </p:spTree>
    <p:extLst>
      <p:ext uri="{BB962C8B-B14F-4D97-AF65-F5344CB8AC3E}">
        <p14:creationId xmlns:p14="http://schemas.microsoft.com/office/powerpoint/2010/main" val="54730576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1626</Words>
  <Application>Microsoft Office PowerPoint</Application>
  <PresentationFormat>Grand écran</PresentationFormat>
  <Paragraphs>495</Paragraphs>
  <Slides>24</Slides>
  <Notes>10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24</vt:i4>
      </vt:variant>
    </vt:vector>
  </HeadingPairs>
  <TitlesOfParts>
    <vt:vector size="35" baseType="lpstr">
      <vt:lpstr>-apple-system</vt:lpstr>
      <vt:lpstr>Arial</vt:lpstr>
      <vt:lpstr>Bookman Old Style</vt:lpstr>
      <vt:lpstr>Calibri</vt:lpstr>
      <vt:lpstr>Calibri Light</vt:lpstr>
      <vt:lpstr>Libre Franklin</vt:lpstr>
      <vt:lpstr>Perpetua</vt:lpstr>
      <vt:lpstr>Segoe UI</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lenovo</dc:creator>
  <cp:lastModifiedBy>Boutaina Naour</cp:lastModifiedBy>
  <cp:revision>33</cp:revision>
  <dcterms:created xsi:type="dcterms:W3CDTF">2022-05-23T21:05:54Z</dcterms:created>
  <dcterms:modified xsi:type="dcterms:W3CDTF">2022-06-08T13:53:19Z</dcterms:modified>
</cp:coreProperties>
</file>