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7" r:id="rId2"/>
    <p:sldId id="314" r:id="rId3"/>
    <p:sldId id="317" r:id="rId4"/>
    <p:sldId id="366" r:id="rId5"/>
    <p:sldId id="270" r:id="rId6"/>
    <p:sldId id="364" r:id="rId7"/>
    <p:sldId id="328" r:id="rId8"/>
    <p:sldId id="324" r:id="rId9"/>
    <p:sldId id="325" r:id="rId10"/>
    <p:sldId id="356" r:id="rId11"/>
    <p:sldId id="348" r:id="rId12"/>
    <p:sldId id="297" r:id="rId13"/>
    <p:sldId id="3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3AA78"/>
    <a:srgbClr val="FBFBFB"/>
    <a:srgbClr val="CC6600"/>
    <a:srgbClr val="F19B61"/>
    <a:srgbClr val="ED7E33"/>
    <a:srgbClr val="F4B099"/>
    <a:srgbClr val="A54013"/>
    <a:srgbClr val="FF9900"/>
    <a:srgbClr val="C00000"/>
    <a:srgbClr val="8497B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15" autoAdjust="0"/>
    <p:restoredTop sz="95460" autoAdjust="0"/>
  </p:normalViewPr>
  <p:slideViewPr>
    <p:cSldViewPr snapToGrid="0">
      <p:cViewPr>
        <p:scale>
          <a:sx n="69" d="100"/>
          <a:sy n="69" d="100"/>
        </p:scale>
        <p:origin x="-1338" y="-12"/>
      </p:cViewPr>
      <p:guideLst>
        <p:guide orient="horz" pos="2160"/>
        <p:guide pos="2880"/>
      </p:guideLst>
    </p:cSldViewPr>
  </p:slideViewPr>
  <p:notesTextViewPr>
    <p:cViewPr>
      <p:scale>
        <a:sx n="1" d="1"/>
        <a:sy n="1" d="1"/>
      </p:scale>
      <p:origin x="0" y="0"/>
    </p:cViewPr>
  </p:notesTextViewPr>
  <p:notesViewPr>
    <p:cSldViewPr snapToGrid="0">
      <p:cViewPr varScale="1">
        <p:scale>
          <a:sx n="74" d="100"/>
          <a:sy n="74" d="100"/>
        </p:scale>
        <p:origin x="2964" y="6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B47533-A2E6-4D33-98E1-98D56FFADE96}" type="datetimeFigureOut">
              <a:rPr lang="en-US" smtClean="0"/>
              <a:pPr/>
              <a:t>7/9/2021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1B891E-8E9A-4B93-AAA4-8B310EEFC3B4}" type="slidenum">
              <a:rPr lang="en-US" smtClean="0"/>
              <a:pPr/>
              <a:t>‹N°›</a:t>
            </a:fld>
            <a:endParaRPr lang="en-US"/>
          </a:p>
        </p:txBody>
      </p:sp>
    </p:spTree>
    <p:extLst>
      <p:ext uri="{BB962C8B-B14F-4D97-AF65-F5344CB8AC3E}">
        <p14:creationId xmlns="" xmlns:p14="http://schemas.microsoft.com/office/powerpoint/2010/main" val="832315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F6156-B298-4722-99C3-9516A668D5CE}" type="datetimeFigureOut">
              <a:rPr lang="en-US" smtClean="0"/>
              <a:pPr/>
              <a:t>7/9/2021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0DC80-B9DA-491D-ADF7-9651F85543D7}" type="slidenum">
              <a:rPr lang="en-US" smtClean="0"/>
              <a:pPr/>
              <a:t>‹N°›</a:t>
            </a:fld>
            <a:endParaRPr lang="en-US"/>
          </a:p>
        </p:txBody>
      </p:sp>
    </p:spTree>
    <p:extLst>
      <p:ext uri="{BB962C8B-B14F-4D97-AF65-F5344CB8AC3E}">
        <p14:creationId xmlns="" xmlns:p14="http://schemas.microsoft.com/office/powerpoint/2010/main" val="120147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8DEC73D-5956-4AEE-B763-4975F2AE3BE1}" type="slidenum">
              <a:rPr lang="fr-FR" smtClean="0"/>
              <a:pPr/>
              <a:t>1</a:t>
            </a:fld>
            <a:endParaRPr lang="fr-FR"/>
          </a:p>
        </p:txBody>
      </p:sp>
    </p:spTree>
    <p:extLst>
      <p:ext uri="{BB962C8B-B14F-4D97-AF65-F5344CB8AC3E}">
        <p14:creationId xmlns="" xmlns:p14="http://schemas.microsoft.com/office/powerpoint/2010/main" val="2037008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8DEC73D-5956-4AEE-B763-4975F2AE3BE1}" type="slidenum">
              <a:rPr lang="fr-FR" smtClean="0"/>
              <a:pPr/>
              <a:t>11</a:t>
            </a:fld>
            <a:endParaRPr lang="fr-FR"/>
          </a:p>
        </p:txBody>
      </p:sp>
    </p:spTree>
    <p:extLst>
      <p:ext uri="{BB962C8B-B14F-4D97-AF65-F5344CB8AC3E}">
        <p14:creationId xmlns="" xmlns:p14="http://schemas.microsoft.com/office/powerpoint/2010/main" val="2243830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8DEC73D-5956-4AEE-B763-4975F2AE3BE1}" type="slidenum">
              <a:rPr lang="fr-FR" smtClean="0"/>
              <a:pPr/>
              <a:t>12</a:t>
            </a:fld>
            <a:endParaRPr lang="fr-FR"/>
          </a:p>
        </p:txBody>
      </p:sp>
    </p:spTree>
    <p:extLst>
      <p:ext uri="{BB962C8B-B14F-4D97-AF65-F5344CB8AC3E}">
        <p14:creationId xmlns="" xmlns:p14="http://schemas.microsoft.com/office/powerpoint/2010/main" val="80651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8DEC73D-5956-4AEE-B763-4975F2AE3BE1}" type="slidenum">
              <a:rPr lang="fr-FR" smtClean="0"/>
              <a:pPr/>
              <a:t>13</a:t>
            </a:fld>
            <a:endParaRPr lang="fr-FR"/>
          </a:p>
        </p:txBody>
      </p:sp>
    </p:spTree>
    <p:extLst>
      <p:ext uri="{BB962C8B-B14F-4D97-AF65-F5344CB8AC3E}">
        <p14:creationId xmlns="" xmlns:p14="http://schemas.microsoft.com/office/powerpoint/2010/main" val="274533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FR" dirty="0"/>
              <a:t>Je commencerai d’abord </a:t>
            </a:r>
            <a:r>
              <a:rPr lang="fr-FR" baseline="0" dirty="0"/>
              <a:t>par définir le contexte général du projet. </a:t>
            </a:r>
          </a:p>
          <a:p>
            <a:r>
              <a:rPr lang="fr-FR" baseline="0" dirty="0"/>
              <a:t>Puis </a:t>
            </a:r>
            <a:r>
              <a:rPr lang="fr-FR" baseline="0" dirty="0" err="1"/>
              <a:t>decrire</a:t>
            </a:r>
            <a:r>
              <a:rPr lang="fr-FR" baseline="0" dirty="0"/>
              <a:t> l’existant et spécifier les besoins du client</a:t>
            </a:r>
          </a:p>
          <a:p>
            <a:r>
              <a:rPr lang="fr-FR" baseline="0" dirty="0"/>
              <a:t>Ensuite, je vais expliquer la conception de la solution</a:t>
            </a:r>
          </a:p>
          <a:p>
            <a:r>
              <a:rPr lang="fr-FR" baseline="0" dirty="0"/>
              <a:t>Son illustration </a:t>
            </a:r>
            <a:r>
              <a:rPr lang="fr-FR" baseline="0" dirty="0" err="1"/>
              <a:t>viend</a:t>
            </a:r>
            <a:r>
              <a:rPr lang="fr-FR" baseline="0" dirty="0"/>
              <a:t> juste </a:t>
            </a:r>
            <a:r>
              <a:rPr lang="fr-FR" baseline="0" dirty="0" err="1"/>
              <a:t>apres</a:t>
            </a:r>
            <a:r>
              <a:rPr lang="fr-FR" baseline="0" dirty="0"/>
              <a:t> dans la partie de mise en </a:t>
            </a:r>
            <a:r>
              <a:rPr lang="fr-FR" baseline="0" dirty="0" err="1"/>
              <a:t>oeuvre</a:t>
            </a:r>
            <a:endParaRPr lang="fr-FR" baseline="0" dirty="0"/>
          </a:p>
          <a:p>
            <a:r>
              <a:rPr lang="fr-FR" baseline="0" dirty="0"/>
              <a:t>Pour </a:t>
            </a:r>
            <a:r>
              <a:rPr lang="fr-FR" baseline="0" dirty="0" err="1"/>
              <a:t>cloturer</a:t>
            </a:r>
            <a:r>
              <a:rPr lang="fr-FR" baseline="0" dirty="0"/>
              <a:t> sur un récapitulatif du </a:t>
            </a:r>
            <a:r>
              <a:rPr lang="fr-FR" baseline="0" dirty="0" err="1"/>
              <a:t>travai</a:t>
            </a:r>
            <a:r>
              <a:rPr lang="fr-FR" baseline="0" dirty="0"/>
              <a:t> effectuée et les perspectives.. </a:t>
            </a:r>
            <a:endParaRPr lang="en-US" dirty="0"/>
          </a:p>
        </p:txBody>
      </p:sp>
      <p:sp>
        <p:nvSpPr>
          <p:cNvPr id="4" name="Slide Number Placeholder 3"/>
          <p:cNvSpPr>
            <a:spLocks noGrp="1"/>
          </p:cNvSpPr>
          <p:nvPr>
            <p:ph type="sldNum" sz="quarter" idx="10"/>
          </p:nvPr>
        </p:nvSpPr>
        <p:spPr/>
        <p:txBody>
          <a:bodyPr/>
          <a:lstStyle/>
          <a:p>
            <a:fld id="{D590DC80-B9DA-491D-ADF7-9651F85543D7}" type="slidenum">
              <a:rPr lang="en-US" smtClean="0"/>
              <a:pPr/>
              <a:t>2</a:t>
            </a:fld>
            <a:endParaRPr lang="en-US"/>
          </a:p>
        </p:txBody>
      </p:sp>
    </p:spTree>
    <p:extLst>
      <p:ext uri="{BB962C8B-B14F-4D97-AF65-F5344CB8AC3E}">
        <p14:creationId xmlns="" xmlns:p14="http://schemas.microsoft.com/office/powerpoint/2010/main" val="1704491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FR" dirty="0"/>
              <a:t>Le projet</a:t>
            </a:r>
            <a:r>
              <a:rPr lang="fr-FR" baseline="0" dirty="0"/>
              <a:t> a permis pour l’équipe </a:t>
            </a:r>
            <a:r>
              <a:rPr lang="fr-FR" baseline="0" dirty="0" err="1"/>
              <a:t>accenture</a:t>
            </a:r>
            <a:r>
              <a:rPr lang="fr-FR" baseline="0" dirty="0"/>
              <a:t> d’</a:t>
            </a:r>
            <a:r>
              <a:rPr lang="fr-FR" baseline="0" dirty="0" err="1"/>
              <a:t>integrer</a:t>
            </a:r>
            <a:r>
              <a:rPr lang="fr-FR" baseline="0" dirty="0"/>
              <a:t> une solution SAP</a:t>
            </a:r>
            <a:r>
              <a:rPr lang="fr-FR" sz="1200" b="0" i="0" kern="1200" dirty="0">
                <a:solidFill>
                  <a:schemeClr val="tx1"/>
                </a:solidFill>
                <a:effectLst/>
                <a:latin typeface="+mn-lt"/>
                <a:ea typeface="+mn-ea"/>
                <a:cs typeface="+mn-cs"/>
              </a:rPr>
              <a:t>,</a:t>
            </a:r>
            <a:r>
              <a:rPr lang="fr-FR" baseline="0" dirty="0"/>
              <a:t> pour le client royal air </a:t>
            </a:r>
            <a:r>
              <a:rPr lang="fr-FR" baseline="0" dirty="0" err="1"/>
              <a:t>maroc</a:t>
            </a:r>
            <a:r>
              <a:rPr lang="fr-FR" baseline="0" dirty="0"/>
              <a:t>, qui est l’unique compagnie nationale du transport aérien</a:t>
            </a:r>
          </a:p>
          <a:p>
            <a:r>
              <a:rPr lang="fr-FR" baseline="0" dirty="0"/>
              <a:t>La solution est composé de BPC qui permettra la planification et la consolidation financière, reposé sur BW qui est la solution </a:t>
            </a:r>
            <a:r>
              <a:rPr lang="fr-FR" baseline="0" dirty="0" err="1"/>
              <a:t>decisionnelle</a:t>
            </a:r>
            <a:r>
              <a:rPr lang="fr-FR" baseline="0" dirty="0"/>
              <a:t> de SAP ou seront effectuées les </a:t>
            </a:r>
            <a:r>
              <a:rPr lang="fr-FR" baseline="0" dirty="0" err="1"/>
              <a:t>parametrages</a:t>
            </a:r>
            <a:r>
              <a:rPr lang="fr-FR" baseline="0" dirty="0"/>
              <a:t> dans le data Warehouse </a:t>
            </a:r>
            <a:r>
              <a:rPr lang="fr-FR" baseline="0" dirty="0" err="1"/>
              <a:t>workbench</a:t>
            </a:r>
            <a:r>
              <a:rPr lang="fr-FR" baseline="0" dirty="0"/>
              <a:t> en plus de </a:t>
            </a:r>
            <a:r>
              <a:rPr lang="fr-FR" baseline="0" dirty="0" err="1"/>
              <a:t>apm</a:t>
            </a:r>
            <a:r>
              <a:rPr lang="fr-FR" baseline="0" dirty="0"/>
              <a:t> </a:t>
            </a:r>
            <a:r>
              <a:rPr lang="fr-FR" baseline="0" dirty="0" err="1"/>
              <a:t>add-in</a:t>
            </a:r>
            <a:r>
              <a:rPr lang="fr-FR" baseline="0" dirty="0"/>
              <a:t> qui est une solution aidant a la pilotage des performances d’entreprise et </a:t>
            </a:r>
            <a:r>
              <a:rPr lang="fr-FR" baseline="0" dirty="0" err="1"/>
              <a:t>qu</a:t>
            </a:r>
            <a:r>
              <a:rPr lang="fr-FR" baseline="0" dirty="0"/>
              <a:t> </a:t>
            </a:r>
            <a:r>
              <a:rPr lang="fr-FR" baseline="0" dirty="0" err="1"/>
              <a:t>isera</a:t>
            </a:r>
            <a:r>
              <a:rPr lang="fr-FR" baseline="0" dirty="0"/>
              <a:t> ajouté a </a:t>
            </a:r>
            <a:r>
              <a:rPr lang="fr-FR" baseline="0" dirty="0" err="1"/>
              <a:t>escel</a:t>
            </a:r>
            <a:r>
              <a:rPr lang="fr-FR" baseline="0" dirty="0"/>
              <a:t> pour pouvoir </a:t>
            </a:r>
            <a:r>
              <a:rPr lang="fr-FR" baseline="0" dirty="0" err="1"/>
              <a:t>creer</a:t>
            </a:r>
            <a:r>
              <a:rPr lang="fr-FR" baseline="0" dirty="0"/>
              <a:t> les </a:t>
            </a:r>
            <a:r>
              <a:rPr lang="fr-FR" baseline="0" dirty="0" err="1"/>
              <a:t>rappots</a:t>
            </a:r>
            <a:r>
              <a:rPr lang="fr-FR" baseline="0" dirty="0"/>
              <a:t> et les formulaires d’entrées</a:t>
            </a:r>
          </a:p>
          <a:p>
            <a:r>
              <a:rPr lang="fr-FR" baseline="0" dirty="0"/>
              <a:t>Cela permettra donc de concentrer les ressources, c’st à dire les utilisateurs de la </a:t>
            </a:r>
            <a:r>
              <a:rPr lang="fr-FR" baseline="0" dirty="0" err="1"/>
              <a:t>solution,sur</a:t>
            </a:r>
            <a:r>
              <a:rPr lang="fr-FR" baseline="0" dirty="0"/>
              <a:t> l’amélioration des </a:t>
            </a:r>
            <a:r>
              <a:rPr lang="fr-FR" baseline="0" dirty="0" err="1"/>
              <a:t>béniices</a:t>
            </a:r>
            <a:r>
              <a:rPr lang="fr-FR" baseline="0" dirty="0"/>
              <a:t> et la </a:t>
            </a:r>
            <a:r>
              <a:rPr lang="fr-FR" baseline="0" dirty="0" err="1"/>
              <a:t>reduction</a:t>
            </a:r>
            <a:r>
              <a:rPr lang="fr-FR" baseline="0" dirty="0"/>
              <a:t> des couts</a:t>
            </a:r>
            <a:endParaRPr lang="fr-FR" dirty="0"/>
          </a:p>
        </p:txBody>
      </p:sp>
      <p:sp>
        <p:nvSpPr>
          <p:cNvPr id="4" name="Slide Number Placeholder 3"/>
          <p:cNvSpPr>
            <a:spLocks noGrp="1"/>
          </p:cNvSpPr>
          <p:nvPr>
            <p:ph type="sldNum" sz="quarter" idx="10"/>
          </p:nvPr>
        </p:nvSpPr>
        <p:spPr/>
        <p:txBody>
          <a:bodyPr/>
          <a:lstStyle/>
          <a:p>
            <a:fld id="{E8DEC73D-5956-4AEE-B763-4975F2AE3BE1}" type="slidenum">
              <a:rPr lang="fr-FR" smtClean="0"/>
              <a:pPr/>
              <a:t>3</a:t>
            </a:fld>
            <a:endParaRPr lang="fr-FR"/>
          </a:p>
        </p:txBody>
      </p:sp>
    </p:spTree>
    <p:extLst>
      <p:ext uri="{BB962C8B-B14F-4D97-AF65-F5344CB8AC3E}">
        <p14:creationId xmlns="" xmlns:p14="http://schemas.microsoft.com/office/powerpoint/2010/main" val="200009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FR" dirty="0"/>
              <a:t>Cette</a:t>
            </a:r>
            <a:r>
              <a:rPr lang="fr-FR" baseline="0" dirty="0"/>
              <a:t> solution aura comme objectifs de </a:t>
            </a:r>
            <a:endParaRPr lang="fr-FR" dirty="0"/>
          </a:p>
        </p:txBody>
      </p:sp>
      <p:sp>
        <p:nvSpPr>
          <p:cNvPr id="4" name="Slide Number Placeholder 3"/>
          <p:cNvSpPr>
            <a:spLocks noGrp="1"/>
          </p:cNvSpPr>
          <p:nvPr>
            <p:ph type="sldNum" sz="quarter" idx="10"/>
          </p:nvPr>
        </p:nvSpPr>
        <p:spPr/>
        <p:txBody>
          <a:bodyPr/>
          <a:lstStyle/>
          <a:p>
            <a:fld id="{E8DEC73D-5956-4AEE-B763-4975F2AE3BE1}" type="slidenum">
              <a:rPr lang="fr-FR" smtClean="0"/>
              <a:pPr/>
              <a:t>4</a:t>
            </a:fld>
            <a:endParaRPr lang="fr-FR"/>
          </a:p>
        </p:txBody>
      </p:sp>
    </p:spTree>
    <p:extLst>
      <p:ext uri="{BB962C8B-B14F-4D97-AF65-F5344CB8AC3E}">
        <p14:creationId xmlns="" xmlns:p14="http://schemas.microsoft.com/office/powerpoint/2010/main" val="1483608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FR" dirty="0"/>
              <a:t>Cette</a:t>
            </a:r>
            <a:r>
              <a:rPr lang="fr-FR" baseline="0" dirty="0"/>
              <a:t> solution aura comme objectifs de </a:t>
            </a:r>
            <a:endParaRPr lang="fr-FR" dirty="0"/>
          </a:p>
        </p:txBody>
      </p:sp>
      <p:sp>
        <p:nvSpPr>
          <p:cNvPr id="4" name="Slide Number Placeholder 3"/>
          <p:cNvSpPr>
            <a:spLocks noGrp="1"/>
          </p:cNvSpPr>
          <p:nvPr>
            <p:ph type="sldNum" sz="quarter" idx="10"/>
          </p:nvPr>
        </p:nvSpPr>
        <p:spPr/>
        <p:txBody>
          <a:bodyPr/>
          <a:lstStyle/>
          <a:p>
            <a:fld id="{E8DEC73D-5956-4AEE-B763-4975F2AE3BE1}" type="slidenum">
              <a:rPr lang="fr-FR" smtClean="0"/>
              <a:pPr/>
              <a:t>5</a:t>
            </a:fld>
            <a:endParaRPr lang="fr-FR"/>
          </a:p>
        </p:txBody>
      </p:sp>
    </p:spTree>
    <p:extLst>
      <p:ext uri="{BB962C8B-B14F-4D97-AF65-F5344CB8AC3E}">
        <p14:creationId xmlns="" xmlns:p14="http://schemas.microsoft.com/office/powerpoint/2010/main" val="189371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0" kern="1200" dirty="0">
                <a:solidFill>
                  <a:schemeClr val="tx1"/>
                </a:solidFill>
                <a:effectLst/>
                <a:latin typeface="+mn-lt"/>
                <a:ea typeface="+mn-ea"/>
                <a:cs typeface="+mn-cs"/>
              </a:rPr>
              <a:t>méthodologie </a:t>
            </a:r>
            <a:r>
              <a:rPr lang="fr-FR" sz="1200" i="0" kern="1200" dirty="0" err="1">
                <a:solidFill>
                  <a:schemeClr val="tx1"/>
                </a:solidFill>
                <a:effectLst/>
                <a:latin typeface="+mn-lt"/>
                <a:ea typeface="+mn-ea"/>
                <a:cs typeface="+mn-cs"/>
              </a:rPr>
              <a:t>Accenture</a:t>
            </a:r>
            <a:r>
              <a:rPr lang="fr-FR" sz="1200" i="0" kern="1200" dirty="0">
                <a:solidFill>
                  <a:schemeClr val="tx1"/>
                </a:solidFill>
                <a:effectLst/>
                <a:latin typeface="+mn-lt"/>
                <a:ea typeface="+mn-ea"/>
                <a:cs typeface="+mn-cs"/>
              </a:rPr>
              <a:t> repose sur 5 phases essentielles :</a:t>
            </a:r>
            <a:endParaRPr lang="en-US" sz="1200" i="1"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Délimitation du projet ; </a:t>
            </a:r>
            <a:endParaRPr lang="en-US"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Définir les acteurs du projet et attribuer les ressources :</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Identifier les livrables.</a:t>
            </a:r>
            <a:endParaRPr lang="en-US"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Analyse et conception :Conception générale / détaillée. </a:t>
            </a:r>
            <a:endParaRPr lang="en-US"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Mise en œuvre :</a:t>
            </a:r>
            <a:r>
              <a:rPr lang="en-US"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Développement des spécifications techniques ;</a:t>
            </a:r>
            <a:r>
              <a:rPr lang="en-US"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Paramétrage et test unitaire</a:t>
            </a:r>
            <a:r>
              <a:rPr lang="fr-FR" sz="1200" kern="1200" baseline="0" dirty="0">
                <a:solidFill>
                  <a:schemeClr val="tx1"/>
                </a:solidFill>
                <a:effectLst/>
                <a:latin typeface="+mn-lt"/>
                <a:ea typeface="+mn-ea"/>
                <a:cs typeface="+mn-cs"/>
              </a:rPr>
              <a:t> </a:t>
            </a:r>
          </a:p>
          <a:p>
            <a:pPr lvl="0"/>
            <a:r>
              <a:rPr lang="fr-FR" sz="1200" kern="1200" dirty="0">
                <a:solidFill>
                  <a:schemeClr val="tx1"/>
                </a:solidFill>
                <a:effectLst/>
                <a:latin typeface="+mn-lt"/>
                <a:ea typeface="+mn-ea"/>
                <a:cs typeface="+mn-cs"/>
              </a:rPr>
              <a:t>Test :</a:t>
            </a:r>
            <a:r>
              <a:rPr lang="en-US"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Test au niveau du client.</a:t>
            </a:r>
            <a:endParaRPr lang="en-US"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Déploiement ou </a:t>
            </a:r>
            <a:r>
              <a:rPr lang="fr-FR" sz="1200" kern="1200" dirty="0" err="1">
                <a:solidFill>
                  <a:schemeClr val="tx1"/>
                </a:solidFill>
                <a:effectLst/>
                <a:latin typeface="+mn-lt"/>
                <a:ea typeface="+mn-ea"/>
                <a:cs typeface="+mn-cs"/>
              </a:rPr>
              <a:t>GoLive</a:t>
            </a:r>
            <a:r>
              <a:rPr lang="fr-FR"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 </a:t>
            </a:r>
            <a:r>
              <a:rPr lang="fr-FR" sz="1200" kern="1200" dirty="0">
                <a:solidFill>
                  <a:schemeClr val="tx1"/>
                </a:solidFill>
                <a:effectLst/>
                <a:latin typeface="+mn-lt"/>
                <a:ea typeface="+mn-ea"/>
                <a:cs typeface="+mn-cs"/>
              </a:rPr>
              <a:t>basculement vers le nouveau système.</a:t>
            </a:r>
          </a:p>
          <a:p>
            <a:endParaRPr lang="fr-FR" dirty="0"/>
          </a:p>
          <a:p>
            <a:endParaRPr lang="en-US" dirty="0"/>
          </a:p>
        </p:txBody>
      </p:sp>
      <p:sp>
        <p:nvSpPr>
          <p:cNvPr id="4" name="Slide Number Placeholder 3"/>
          <p:cNvSpPr>
            <a:spLocks noGrp="1"/>
          </p:cNvSpPr>
          <p:nvPr>
            <p:ph type="sldNum" sz="quarter" idx="10"/>
          </p:nvPr>
        </p:nvSpPr>
        <p:spPr/>
        <p:txBody>
          <a:bodyPr/>
          <a:lstStyle/>
          <a:p>
            <a:fld id="{D590DC80-B9DA-491D-ADF7-9651F85543D7}" type="slidenum">
              <a:rPr lang="en-US" smtClean="0"/>
              <a:pPr/>
              <a:t>6</a:t>
            </a:fld>
            <a:endParaRPr lang="en-US"/>
          </a:p>
        </p:txBody>
      </p:sp>
    </p:spTree>
    <p:extLst>
      <p:ext uri="{BB962C8B-B14F-4D97-AF65-F5344CB8AC3E}">
        <p14:creationId xmlns="" xmlns:p14="http://schemas.microsoft.com/office/powerpoint/2010/main" val="229291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FR" dirty="0"/>
              <a:t>L’approche utilisé lors de</a:t>
            </a:r>
            <a:r>
              <a:rPr lang="fr-FR" baseline="0" dirty="0"/>
              <a:t> la modélisation est l’</a:t>
            </a:r>
            <a:r>
              <a:rPr lang="fr-FR" baseline="0" dirty="0" err="1"/>
              <a:t>pproche</a:t>
            </a:r>
            <a:r>
              <a:rPr lang="fr-FR" baseline="0" dirty="0"/>
              <a:t> ascendante et qui est basé sur le faite de faire la conception du </a:t>
            </a:r>
            <a:r>
              <a:rPr lang="fr-FR" baseline="0" dirty="0" err="1"/>
              <a:t>datamart</a:t>
            </a:r>
            <a:r>
              <a:rPr lang="fr-FR" baseline="0" dirty="0"/>
              <a:t> d’un </a:t>
            </a:r>
            <a:r>
              <a:rPr lang="fr-FR" baseline="0" dirty="0" err="1"/>
              <a:t>metier</a:t>
            </a:r>
            <a:r>
              <a:rPr lang="fr-FR" baseline="0" dirty="0"/>
              <a:t> </a:t>
            </a:r>
            <a:r>
              <a:rPr lang="fr-FR" baseline="0" dirty="0" err="1"/>
              <a:t>ettravailler</a:t>
            </a:r>
            <a:r>
              <a:rPr lang="fr-FR" baseline="0" dirty="0"/>
              <a:t> avec au lieu de faire le </a:t>
            </a:r>
            <a:r>
              <a:rPr lang="fr-FR" baseline="0" dirty="0" err="1"/>
              <a:t>datawarehouse</a:t>
            </a:r>
            <a:r>
              <a:rPr lang="fr-FR" baseline="0" dirty="0"/>
              <a:t> comportant tous les </a:t>
            </a:r>
            <a:r>
              <a:rPr lang="fr-FR" baseline="0" dirty="0" err="1"/>
              <a:t>mitiers</a:t>
            </a:r>
            <a:r>
              <a:rPr lang="fr-FR" baseline="0" dirty="0"/>
              <a:t> de l’entreprise</a:t>
            </a:r>
            <a:endParaRPr lang="fr-FR" dirty="0"/>
          </a:p>
        </p:txBody>
      </p:sp>
      <p:sp>
        <p:nvSpPr>
          <p:cNvPr id="4" name="Slide Number Placeholder 3"/>
          <p:cNvSpPr>
            <a:spLocks noGrp="1"/>
          </p:cNvSpPr>
          <p:nvPr>
            <p:ph type="sldNum" sz="quarter" idx="10"/>
          </p:nvPr>
        </p:nvSpPr>
        <p:spPr/>
        <p:txBody>
          <a:bodyPr/>
          <a:lstStyle/>
          <a:p>
            <a:fld id="{E8DEC73D-5956-4AEE-B763-4975F2AE3BE1}" type="slidenum">
              <a:rPr lang="fr-FR" smtClean="0"/>
              <a:pPr/>
              <a:t>7</a:t>
            </a:fld>
            <a:endParaRPr lang="fr-FR"/>
          </a:p>
        </p:txBody>
      </p:sp>
    </p:spTree>
    <p:extLst>
      <p:ext uri="{BB962C8B-B14F-4D97-AF65-F5344CB8AC3E}">
        <p14:creationId xmlns="" xmlns:p14="http://schemas.microsoft.com/office/powerpoint/2010/main" val="128427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FR" dirty="0"/>
              <a:t>Pour la couche</a:t>
            </a:r>
            <a:r>
              <a:rPr lang="fr-FR" baseline="0" dirty="0"/>
              <a:t> présentation, les utilisateurs accèdent aux </a:t>
            </a:r>
            <a:r>
              <a:rPr lang="fr-FR" baseline="0" dirty="0" err="1"/>
              <a:t>systemes</a:t>
            </a:r>
            <a:r>
              <a:rPr lang="fr-FR" baseline="0" dirty="0"/>
              <a:t> SAP à </a:t>
            </a:r>
            <a:r>
              <a:rPr lang="fr-FR" baseline="0" dirty="0" err="1"/>
              <a:t>travaer</a:t>
            </a:r>
            <a:r>
              <a:rPr lang="fr-FR" baseline="0" dirty="0"/>
              <a:t> le SAP GUI pour l’ECC et BW. SRM et BPC sont géré dans un </a:t>
            </a:r>
            <a:r>
              <a:rPr lang="fr-FR" baseline="0" dirty="0" err="1"/>
              <a:t>potail</a:t>
            </a:r>
            <a:r>
              <a:rPr lang="fr-FR" baseline="0" dirty="0"/>
              <a:t> web et finalement les rapports sont au niveau d’Excel.</a:t>
            </a:r>
          </a:p>
          <a:p>
            <a:endParaRPr lang="fr-FR" baseline="0" dirty="0"/>
          </a:p>
          <a:p>
            <a:r>
              <a:rPr lang="fr-FR" baseline="0" dirty="0"/>
              <a:t>Pour la couche application du projet, </a:t>
            </a:r>
            <a:r>
              <a:rPr lang="fr-FR" sz="1200" kern="1200" dirty="0">
                <a:solidFill>
                  <a:schemeClr val="tx1"/>
                </a:solidFill>
                <a:effectLst/>
                <a:latin typeface="+mn-lt"/>
                <a:ea typeface="+mn-ea"/>
                <a:cs typeface="+mn-cs"/>
              </a:rPr>
              <a:t>elle permet la  communication</a:t>
            </a:r>
            <a:r>
              <a:rPr lang="fr-FR" sz="1200" kern="1200" baseline="0" dirty="0">
                <a:solidFill>
                  <a:schemeClr val="tx1"/>
                </a:solidFill>
                <a:effectLst/>
                <a:latin typeface="+mn-lt"/>
                <a:ea typeface="+mn-ea"/>
                <a:cs typeface="+mn-cs"/>
              </a:rPr>
              <a:t> des </a:t>
            </a:r>
            <a:r>
              <a:rPr lang="fr-FR" sz="1200" kern="1200" baseline="0" dirty="0" err="1">
                <a:solidFill>
                  <a:schemeClr val="tx1"/>
                </a:solidFill>
                <a:effectLst/>
                <a:latin typeface="+mn-lt"/>
                <a:ea typeface="+mn-ea"/>
                <a:cs typeface="+mn-cs"/>
              </a:rPr>
              <a:t>requetes</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au système de gestion de bases de données (SGBD) afin de consulter ou écrire des données dans la base de données </a:t>
            </a:r>
          </a:p>
          <a:p>
            <a:endParaRPr lang="fr-FR" baseline="0" dirty="0"/>
          </a:p>
          <a:p>
            <a:r>
              <a:rPr lang="fr-FR" baseline="0" dirty="0"/>
              <a:t>Et finalement la couche de BD.</a:t>
            </a:r>
            <a:endParaRPr lang="fr-FR" dirty="0"/>
          </a:p>
        </p:txBody>
      </p:sp>
      <p:sp>
        <p:nvSpPr>
          <p:cNvPr id="4" name="Slide Number Placeholder 3"/>
          <p:cNvSpPr>
            <a:spLocks noGrp="1"/>
          </p:cNvSpPr>
          <p:nvPr>
            <p:ph type="sldNum" sz="quarter" idx="10"/>
          </p:nvPr>
        </p:nvSpPr>
        <p:spPr/>
        <p:txBody>
          <a:bodyPr/>
          <a:lstStyle/>
          <a:p>
            <a:fld id="{E8DEC73D-5956-4AEE-B763-4975F2AE3BE1}" type="slidenum">
              <a:rPr lang="fr-FR" smtClean="0"/>
              <a:pPr/>
              <a:t>8</a:t>
            </a:fld>
            <a:endParaRPr lang="fr-FR"/>
          </a:p>
        </p:txBody>
      </p:sp>
    </p:spTree>
    <p:extLst>
      <p:ext uri="{BB962C8B-B14F-4D97-AF65-F5344CB8AC3E}">
        <p14:creationId xmlns="" xmlns:p14="http://schemas.microsoft.com/office/powerpoint/2010/main" val="113462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8DEC73D-5956-4AEE-B763-4975F2AE3BE1}" type="slidenum">
              <a:rPr lang="fr-FR" smtClean="0"/>
              <a:pPr/>
              <a:t>9</a:t>
            </a:fld>
            <a:endParaRPr lang="fr-FR"/>
          </a:p>
        </p:txBody>
      </p:sp>
    </p:spTree>
    <p:extLst>
      <p:ext uri="{BB962C8B-B14F-4D97-AF65-F5344CB8AC3E}">
        <p14:creationId xmlns="" xmlns:p14="http://schemas.microsoft.com/office/powerpoint/2010/main" val="244820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4E5C5E-D866-4439-860A-ACEB82595D43}" type="datetime1">
              <a:rPr lang="en-US" smtClean="0"/>
              <a:pPr/>
              <a:t>7/9/2021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77BAE7B2-6628-4967-8F9A-02DC2B5D2EF2}" type="slidenum">
              <a:rPr lang="en-US" smtClean="0"/>
              <a:pPr/>
              <a:t>‹N°›</a:t>
            </a:fld>
            <a:endParaRPr lang="en-US" dirty="0"/>
          </a:p>
        </p:txBody>
      </p:sp>
    </p:spTree>
    <p:extLst>
      <p:ext uri="{BB962C8B-B14F-4D97-AF65-F5344CB8AC3E}">
        <p14:creationId xmlns="" xmlns:p14="http://schemas.microsoft.com/office/powerpoint/2010/main" val="327587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9DC90-C3EC-46EC-9B05-82A15D12CC35}" type="datetime1">
              <a:rPr lang="en-US" smtClean="0"/>
              <a:pPr/>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AE7B2-6628-4967-8F9A-02DC2B5D2EF2}" type="slidenum">
              <a:rPr lang="en-US" smtClean="0"/>
              <a:pPr/>
              <a:t>‹N°›</a:t>
            </a:fld>
            <a:endParaRPr lang="en-US"/>
          </a:p>
        </p:txBody>
      </p:sp>
    </p:spTree>
    <p:extLst>
      <p:ext uri="{BB962C8B-B14F-4D97-AF65-F5344CB8AC3E}">
        <p14:creationId xmlns="" xmlns:p14="http://schemas.microsoft.com/office/powerpoint/2010/main" val="5415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07073-6C2A-494E-A1EF-F563A64A3A4B}" type="datetime1">
              <a:rPr lang="en-US" smtClean="0"/>
              <a:pPr/>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AE7B2-6628-4967-8F9A-02DC2B5D2EF2}" type="slidenum">
              <a:rPr lang="en-US" smtClean="0"/>
              <a:pPr/>
              <a:t>‹N°›</a:t>
            </a:fld>
            <a:endParaRPr lang="en-US"/>
          </a:p>
        </p:txBody>
      </p:sp>
    </p:spTree>
    <p:extLst>
      <p:ext uri="{BB962C8B-B14F-4D97-AF65-F5344CB8AC3E}">
        <p14:creationId xmlns="" xmlns:p14="http://schemas.microsoft.com/office/powerpoint/2010/main" val="84954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9EEB9-FE4D-40F2-93D1-5939E1D2E8BC}" type="datetime1">
              <a:rPr lang="en-US" smtClean="0"/>
              <a:pPr/>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AE7B2-6628-4967-8F9A-02DC2B5D2EF2}" type="slidenum">
              <a:rPr lang="en-US" smtClean="0"/>
              <a:pPr/>
              <a:t>‹N°›</a:t>
            </a:fld>
            <a:r>
              <a:rPr lang="en-US"/>
              <a:t>/30</a:t>
            </a:r>
          </a:p>
          <a:p>
            <a:endParaRPr lang="en-US" dirty="0"/>
          </a:p>
        </p:txBody>
      </p:sp>
    </p:spTree>
    <p:extLst>
      <p:ext uri="{BB962C8B-B14F-4D97-AF65-F5344CB8AC3E}">
        <p14:creationId xmlns="" xmlns:p14="http://schemas.microsoft.com/office/powerpoint/2010/main" val="363911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3790C1-161B-48AC-9091-C5C57BDF50C3}" type="datetime1">
              <a:rPr lang="en-US" smtClean="0"/>
              <a:pPr/>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77BAE7B2-6628-4967-8F9A-02DC2B5D2EF2}" type="slidenum">
              <a:rPr lang="en-US" smtClean="0"/>
              <a:pPr/>
              <a:t>‹N°›</a:t>
            </a:fld>
            <a:endParaRPr lang="en-US" dirty="0"/>
          </a:p>
        </p:txBody>
      </p:sp>
    </p:spTree>
    <p:extLst>
      <p:ext uri="{BB962C8B-B14F-4D97-AF65-F5344CB8AC3E}">
        <p14:creationId xmlns="" xmlns:p14="http://schemas.microsoft.com/office/powerpoint/2010/main" val="234248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A60758-45F3-4E1E-8AE3-B82A46E800B6}" type="datetime1">
              <a:rPr lang="en-US" smtClean="0"/>
              <a:pPr/>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AE7B2-6628-4967-8F9A-02DC2B5D2EF2}" type="slidenum">
              <a:rPr lang="en-US" smtClean="0"/>
              <a:pPr/>
              <a:t>‹N°›</a:t>
            </a:fld>
            <a:endParaRPr lang="en-US"/>
          </a:p>
        </p:txBody>
      </p:sp>
    </p:spTree>
    <p:extLst>
      <p:ext uri="{BB962C8B-B14F-4D97-AF65-F5344CB8AC3E}">
        <p14:creationId xmlns="" xmlns:p14="http://schemas.microsoft.com/office/powerpoint/2010/main" val="46227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22195-BA0E-4959-AB57-A5C5C04B505E}" type="datetime1">
              <a:rPr lang="en-US" smtClean="0"/>
              <a:pPr/>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BAE7B2-6628-4967-8F9A-02DC2B5D2EF2}" type="slidenum">
              <a:rPr lang="en-US" smtClean="0"/>
              <a:pPr/>
              <a:t>‹N°›</a:t>
            </a:fld>
            <a:endParaRPr lang="en-US"/>
          </a:p>
        </p:txBody>
      </p:sp>
    </p:spTree>
    <p:extLst>
      <p:ext uri="{BB962C8B-B14F-4D97-AF65-F5344CB8AC3E}">
        <p14:creationId xmlns="" xmlns:p14="http://schemas.microsoft.com/office/powerpoint/2010/main" val="418507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7F3FE0-B84B-49FA-AD2D-6AFEDED64B77}" type="datetime1">
              <a:rPr lang="en-US" smtClean="0"/>
              <a:pPr/>
              <a:t>7/9/2021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800" b="1">
                <a:solidFill>
                  <a:schemeClr val="tx1"/>
                </a:solidFill>
              </a:defRPr>
            </a:lvl1pPr>
          </a:lstStyle>
          <a:p>
            <a:fld id="{77BAE7B2-6628-4967-8F9A-02DC2B5D2EF2}" type="slidenum">
              <a:rPr lang="en-US" smtClean="0"/>
              <a:pPr/>
              <a:t>‹N°›</a:t>
            </a:fld>
            <a:endParaRPr lang="en-US" dirty="0"/>
          </a:p>
        </p:txBody>
      </p:sp>
    </p:spTree>
    <p:extLst>
      <p:ext uri="{BB962C8B-B14F-4D97-AF65-F5344CB8AC3E}">
        <p14:creationId xmlns="" xmlns:p14="http://schemas.microsoft.com/office/powerpoint/2010/main" val="228833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AACCF-1477-4740-909C-3905827979D0}" type="datetime1">
              <a:rPr lang="en-US" smtClean="0"/>
              <a:pPr/>
              <a:t>7/9/2021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BAE7B2-6628-4967-8F9A-02DC2B5D2EF2}" type="slidenum">
              <a:rPr lang="en-US" smtClean="0"/>
              <a:pPr/>
              <a:t>‹N°›</a:t>
            </a:fld>
            <a:endParaRPr lang="en-US"/>
          </a:p>
        </p:txBody>
      </p:sp>
    </p:spTree>
    <p:extLst>
      <p:ext uri="{BB962C8B-B14F-4D97-AF65-F5344CB8AC3E}">
        <p14:creationId xmlns="" xmlns:p14="http://schemas.microsoft.com/office/powerpoint/2010/main" val="37686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55B1D-5C3C-472C-A1F0-584728C1F13E}" type="datetime1">
              <a:rPr lang="en-US" smtClean="0"/>
              <a:pPr/>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AE7B2-6628-4967-8F9A-02DC2B5D2EF2}" type="slidenum">
              <a:rPr lang="en-US" smtClean="0"/>
              <a:pPr/>
              <a:t>‹N°›</a:t>
            </a:fld>
            <a:endParaRPr lang="en-US"/>
          </a:p>
        </p:txBody>
      </p:sp>
    </p:spTree>
    <p:extLst>
      <p:ext uri="{BB962C8B-B14F-4D97-AF65-F5344CB8AC3E}">
        <p14:creationId xmlns="" xmlns:p14="http://schemas.microsoft.com/office/powerpoint/2010/main" val="145019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1E2427-7402-4149-B86D-FBD500CD2A76}" type="datetime1">
              <a:rPr lang="en-US" smtClean="0"/>
              <a:pPr/>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AE7B2-6628-4967-8F9A-02DC2B5D2EF2}" type="slidenum">
              <a:rPr lang="en-US" smtClean="0"/>
              <a:pPr/>
              <a:t>‹N°›</a:t>
            </a:fld>
            <a:endParaRPr lang="en-US"/>
          </a:p>
        </p:txBody>
      </p:sp>
    </p:spTree>
    <p:extLst>
      <p:ext uri="{BB962C8B-B14F-4D97-AF65-F5344CB8AC3E}">
        <p14:creationId xmlns="" xmlns:p14="http://schemas.microsoft.com/office/powerpoint/2010/main" val="247269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F681A-B8B8-4596-BBCC-1014D15565EA}" type="datetime1">
              <a:rPr lang="en-US" smtClean="0"/>
              <a:pPr/>
              <a:t>7/9/2021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AE7B2-6628-4967-8F9A-02DC2B5D2EF2}" type="slidenum">
              <a:rPr lang="en-US" smtClean="0"/>
              <a:pPr/>
              <a:t>‹N°›</a:t>
            </a:fld>
            <a:r>
              <a:rPr lang="en-US"/>
              <a:t>/30</a:t>
            </a:r>
            <a:endParaRPr lang="en-US" dirty="0"/>
          </a:p>
        </p:txBody>
      </p:sp>
    </p:spTree>
    <p:extLst>
      <p:ext uri="{BB962C8B-B14F-4D97-AF65-F5344CB8AC3E}">
        <p14:creationId xmlns="" xmlns:p14="http://schemas.microsoft.com/office/powerpoint/2010/main" val="887281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401" y="1479864"/>
            <a:ext cx="6858000" cy="425599"/>
          </a:xfrm>
        </p:spPr>
        <p:txBody>
          <a:bodyPr>
            <a:noAutofit/>
          </a:bodyPr>
          <a:lstStyle/>
          <a:p>
            <a:pPr algn="ctr"/>
            <a:r>
              <a:rPr lang="fr-FR" sz="2700" b="1" dirty="0"/>
              <a:t>PROJET </a:t>
            </a:r>
            <a:r>
              <a:rPr lang="fr-FR" sz="2700" b="1" dirty="0" smtClean="0"/>
              <a:t>INTEGREE</a:t>
            </a:r>
            <a:endParaRPr lang="fr-FR" sz="2700" dirty="0"/>
          </a:p>
        </p:txBody>
      </p:sp>
      <p:sp>
        <p:nvSpPr>
          <p:cNvPr id="5" name="Rectangle 4"/>
          <p:cNvSpPr>
            <a:spLocks noChangeArrowheads="1"/>
          </p:cNvSpPr>
          <p:nvPr/>
        </p:nvSpPr>
        <p:spPr bwMode="auto">
          <a:xfrm>
            <a:off x="0" y="2439503"/>
            <a:ext cx="9143999" cy="1042830"/>
          </a:xfrm>
          <a:prstGeom prst="rect">
            <a:avLst/>
          </a:prstGeom>
          <a:noFill/>
          <a:ln w="28575">
            <a:solidFill>
              <a:schemeClr val="accent6">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68580" tIns="34290" rIns="68580" bIns="34290" anchor="t" anchorCtr="0" upright="1">
            <a:noAutofit/>
          </a:bodyPr>
          <a:lstStyle/>
          <a:p>
            <a:pPr algn="ctr"/>
            <a:endParaRPr lang="fr-FR" b="1" dirty="0"/>
          </a:p>
          <a:p>
            <a:pPr algn="ctr"/>
            <a:r>
              <a:rPr lang="fr-FR" b="1" dirty="0"/>
              <a:t>Mise en place </a:t>
            </a:r>
            <a:r>
              <a:rPr lang="fr-FR" b="1" dirty="0" smtClean="0"/>
              <a:t>d'un site web pour la gestion des services </a:t>
            </a:r>
            <a:endParaRPr lang="fr-FR" b="1" dirty="0"/>
          </a:p>
        </p:txBody>
      </p:sp>
      <p:sp>
        <p:nvSpPr>
          <p:cNvPr id="9" name="TextBox 8"/>
          <p:cNvSpPr txBox="1"/>
          <p:nvPr/>
        </p:nvSpPr>
        <p:spPr>
          <a:xfrm>
            <a:off x="397299" y="4395622"/>
            <a:ext cx="2662085" cy="715581"/>
          </a:xfrm>
          <a:prstGeom prst="rect">
            <a:avLst/>
          </a:prstGeom>
          <a:noFill/>
        </p:spPr>
        <p:txBody>
          <a:bodyPr wrap="square" rtlCol="0">
            <a:spAutoFit/>
          </a:bodyPr>
          <a:lstStyle/>
          <a:p>
            <a:r>
              <a:rPr lang="fr-FR" sz="1350" dirty="0"/>
              <a:t>Réalisé par:</a:t>
            </a:r>
          </a:p>
          <a:p>
            <a:r>
              <a:rPr lang="fr-FR" sz="1350" b="1" dirty="0" smtClean="0"/>
              <a:t>LANOUNI</a:t>
            </a:r>
            <a:r>
              <a:rPr lang="fr-FR" sz="1350" dirty="0" smtClean="0"/>
              <a:t> Souhayl</a:t>
            </a:r>
            <a:endParaRPr lang="fr-FR" sz="1350" dirty="0"/>
          </a:p>
          <a:p>
            <a:r>
              <a:rPr lang="fr-FR" sz="1350" b="1" dirty="0" smtClean="0"/>
              <a:t>NAOUR</a:t>
            </a:r>
            <a:r>
              <a:rPr lang="fr-FR" sz="1350" dirty="0" smtClean="0"/>
              <a:t> Boutaina                                               </a:t>
            </a:r>
            <a:endParaRPr lang="fr-FR" sz="1350" dirty="0"/>
          </a:p>
        </p:txBody>
      </p:sp>
      <p:sp>
        <p:nvSpPr>
          <p:cNvPr id="3" name="Rectangle 12"/>
          <p:cNvSpPr>
            <a:spLocks noChangeArrowheads="1"/>
          </p:cNvSpPr>
          <p:nvPr/>
        </p:nvSpPr>
        <p:spPr bwMode="auto">
          <a:xfrm>
            <a:off x="1" y="891383"/>
            <a:ext cx="13856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fr-FR" sz="1350"/>
          </a:p>
        </p:txBody>
      </p:sp>
      <p:sp>
        <p:nvSpPr>
          <p:cNvPr id="7" name="Rectangle 14"/>
          <p:cNvSpPr>
            <a:spLocks noChangeArrowheads="1"/>
          </p:cNvSpPr>
          <p:nvPr/>
        </p:nvSpPr>
        <p:spPr bwMode="auto">
          <a:xfrm>
            <a:off x="0" y="1200150"/>
            <a:ext cx="0" cy="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endParaRPr lang="fr-FR" sz="1350"/>
          </a:p>
        </p:txBody>
      </p:sp>
      <p:sp>
        <p:nvSpPr>
          <p:cNvPr id="16" name="Rectangle 18"/>
          <p:cNvSpPr>
            <a:spLocks noChangeArrowheads="1"/>
          </p:cNvSpPr>
          <p:nvPr/>
        </p:nvSpPr>
        <p:spPr bwMode="auto">
          <a:xfrm>
            <a:off x="0" y="2021681"/>
            <a:ext cx="0" cy="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endParaRPr lang="fr-FR" sz="1350"/>
          </a:p>
        </p:txBody>
      </p:sp>
      <p:sp>
        <p:nvSpPr>
          <p:cNvPr id="24" name="Rectangle 20"/>
          <p:cNvSpPr>
            <a:spLocks noChangeArrowheads="1"/>
          </p:cNvSpPr>
          <p:nvPr/>
        </p:nvSpPr>
        <p:spPr bwMode="auto">
          <a:xfrm>
            <a:off x="1" y="2711857"/>
            <a:ext cx="13856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fr-FR" sz="1350">
              <a:latin typeface="Arial" pitchFamily="34" charset="0"/>
              <a:cs typeface="Arial" pitchFamily="34" charset="0"/>
            </a:endParaRPr>
          </a:p>
        </p:txBody>
      </p:sp>
      <p:sp>
        <p:nvSpPr>
          <p:cNvPr id="23" name="TextBox 22"/>
          <p:cNvSpPr txBox="1"/>
          <p:nvPr/>
        </p:nvSpPr>
        <p:spPr>
          <a:xfrm>
            <a:off x="3157777" y="4394425"/>
            <a:ext cx="2847950" cy="515526"/>
          </a:xfrm>
          <a:prstGeom prst="rect">
            <a:avLst/>
          </a:prstGeom>
          <a:noFill/>
        </p:spPr>
        <p:txBody>
          <a:bodyPr wrap="square" rtlCol="0">
            <a:spAutoFit/>
          </a:bodyPr>
          <a:lstStyle/>
          <a:p>
            <a:r>
              <a:rPr lang="fr-FR" sz="1350" dirty="0"/>
              <a:t>Encadré par:</a:t>
            </a:r>
          </a:p>
          <a:p>
            <a:r>
              <a:rPr lang="fr-FR" sz="1350" dirty="0"/>
              <a:t>Prof. </a:t>
            </a:r>
            <a:r>
              <a:rPr lang="fr-FR" sz="1400" b="1" dirty="0"/>
              <a:t>ABDELMAJID BOUSSELHAM </a:t>
            </a:r>
          </a:p>
        </p:txBody>
      </p:sp>
      <p:sp>
        <p:nvSpPr>
          <p:cNvPr id="25" name="TextBox 24"/>
          <p:cNvSpPr txBox="1"/>
          <p:nvPr/>
        </p:nvSpPr>
        <p:spPr>
          <a:xfrm>
            <a:off x="6491667" y="4395622"/>
            <a:ext cx="2662085" cy="1138773"/>
          </a:xfrm>
          <a:prstGeom prst="rect">
            <a:avLst/>
          </a:prstGeom>
          <a:noFill/>
        </p:spPr>
        <p:txBody>
          <a:bodyPr wrap="square" rtlCol="0">
            <a:spAutoFit/>
          </a:bodyPr>
          <a:lstStyle/>
          <a:p>
            <a:r>
              <a:rPr lang="fr-FR" sz="1350" dirty="0"/>
              <a:t>Membres du jury:</a:t>
            </a:r>
          </a:p>
          <a:p>
            <a:pPr marL="0" lvl="5"/>
            <a:r>
              <a:rPr lang="fr-FR" sz="1350" dirty="0"/>
              <a:t>Prof. </a:t>
            </a:r>
            <a:r>
              <a:rPr lang="fr-FR" sz="1400" b="1" dirty="0"/>
              <a:t>ABDELMAJID BOUSSELHAM </a:t>
            </a:r>
            <a:endParaRPr lang="fr-FR" sz="1350" dirty="0"/>
          </a:p>
          <a:p>
            <a:endParaRPr lang="fr-FR" sz="1350" b="1" dirty="0"/>
          </a:p>
          <a:p>
            <a:endParaRPr lang="fr-FR" sz="1350" b="1" dirty="0"/>
          </a:p>
          <a:p>
            <a:r>
              <a:rPr lang="fr-FR" sz="1350" dirty="0"/>
              <a:t>                                               </a:t>
            </a:r>
          </a:p>
        </p:txBody>
      </p:sp>
      <p:sp>
        <p:nvSpPr>
          <p:cNvPr id="18" name="Rectangle 17"/>
          <p:cNvSpPr/>
          <p:nvPr/>
        </p:nvSpPr>
        <p:spPr>
          <a:xfrm>
            <a:off x="0" y="6556375"/>
            <a:ext cx="9144000" cy="30162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6" name="ZoneTexte 21"/>
          <p:cNvSpPr txBox="1">
            <a:spLocks noChangeArrowheads="1"/>
          </p:cNvSpPr>
          <p:nvPr/>
        </p:nvSpPr>
        <p:spPr bwMode="auto">
          <a:xfrm>
            <a:off x="2682874" y="6519863"/>
            <a:ext cx="359980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auto" hangingPunct="1">
              <a:spcBef>
                <a:spcPts val="0"/>
              </a:spcBef>
              <a:spcAft>
                <a:spcPts val="0"/>
              </a:spcAft>
              <a:defRPr/>
            </a:pPr>
            <a:r>
              <a:rPr lang="fr-FR" sz="1600" b="1" dirty="0">
                <a:solidFill>
                  <a:schemeClr val="bg1"/>
                </a:solidFill>
                <a:latin typeface="Helvetica Neue Light"/>
                <a:cs typeface="Helvetica Neue Light"/>
              </a:rPr>
              <a:t> </a:t>
            </a:r>
            <a:r>
              <a:rPr lang="fr-FR" sz="1400" dirty="0">
                <a:solidFill>
                  <a:schemeClr val="bg1"/>
                </a:solidFill>
                <a:latin typeface="Helvetica Neue Light"/>
                <a:cs typeface="Helvetica Neue Light"/>
              </a:rPr>
              <a:t>Année Universitaire : </a:t>
            </a:r>
            <a:r>
              <a:rPr lang="fr-FR" sz="1400" dirty="0" smtClean="0">
                <a:solidFill>
                  <a:schemeClr val="bg1"/>
                </a:solidFill>
                <a:latin typeface="Helvetica Neue Light"/>
                <a:cs typeface="Helvetica Neue Light"/>
              </a:rPr>
              <a:t>2020/2021</a:t>
            </a:r>
            <a:endParaRPr lang="fr-FR" sz="1400" dirty="0">
              <a:solidFill>
                <a:schemeClr val="bg1"/>
              </a:solidFill>
              <a:latin typeface="Helvetica Neue Light"/>
              <a:cs typeface="Helvetica Neue Light"/>
            </a:endParaRPr>
          </a:p>
        </p:txBody>
      </p:sp>
      <p:sp>
        <p:nvSpPr>
          <p:cNvPr id="8" name="TextBox 7"/>
          <p:cNvSpPr txBox="1"/>
          <p:nvPr/>
        </p:nvSpPr>
        <p:spPr>
          <a:xfrm>
            <a:off x="4323724" y="1868109"/>
            <a:ext cx="773353" cy="369332"/>
          </a:xfrm>
          <a:prstGeom prst="rect">
            <a:avLst/>
          </a:prstGeom>
          <a:noFill/>
        </p:spPr>
        <p:txBody>
          <a:bodyPr wrap="none" rtlCol="0">
            <a:spAutoFit/>
          </a:bodyPr>
          <a:lstStyle/>
          <a:p>
            <a:r>
              <a:rPr lang="fr-FR" dirty="0"/>
              <a:t>Sujet: </a:t>
            </a:r>
            <a:endParaRPr lang="en-US"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38565" y="154302"/>
            <a:ext cx="3009460" cy="839069"/>
          </a:xfrm>
          <a:prstGeom prst="rect">
            <a:avLst/>
          </a:prstGeom>
        </p:spPr>
      </p:pic>
    </p:spTree>
    <p:extLst>
      <p:ext uri="{BB962C8B-B14F-4D97-AF65-F5344CB8AC3E}">
        <p14:creationId xmlns="" xmlns:p14="http://schemas.microsoft.com/office/powerpoint/2010/main" val="3650762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7BAE7B2-6628-4967-8F9A-02DC2B5D2EF2}" type="slidenum">
              <a:rPr lang="en-US" smtClean="0"/>
              <a:pPr/>
              <a:t>10</a:t>
            </a:fld>
            <a:endParaRPr lang="en-US" dirty="0"/>
          </a:p>
        </p:txBody>
      </p:sp>
      <p:sp>
        <p:nvSpPr>
          <p:cNvPr id="4" name="Rectangle 3"/>
          <p:cNvSpPr/>
          <p:nvPr/>
        </p:nvSpPr>
        <p:spPr>
          <a:xfrm>
            <a:off x="357188" y="115888"/>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6" name="Triangle isocèle 23"/>
          <p:cNvSpPr/>
          <p:nvPr/>
        </p:nvSpPr>
        <p:spPr>
          <a:xfrm flipV="1">
            <a:off x="245032" y="836602"/>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7" name="Rectangle 6"/>
          <p:cNvSpPr/>
          <p:nvPr/>
        </p:nvSpPr>
        <p:spPr>
          <a:xfrm>
            <a:off x="230609" y="187002"/>
            <a:ext cx="8918196" cy="649600"/>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2000" dirty="0">
              <a:solidFill>
                <a:schemeClr val="bg1">
                  <a:lumMod val="85000"/>
                </a:schemeClr>
              </a:solidFill>
              <a:latin typeface="Helvetica Neue Light"/>
              <a:cs typeface="Helvetica Neue Light"/>
            </a:endParaRPr>
          </a:p>
        </p:txBody>
      </p:sp>
      <p:sp>
        <p:nvSpPr>
          <p:cNvPr id="8" name="Parenthèse ouvrante 27"/>
          <p:cNvSpPr/>
          <p:nvPr/>
        </p:nvSpPr>
        <p:spPr>
          <a:xfrm>
            <a:off x="4796348" y="297756"/>
            <a:ext cx="215900" cy="360363"/>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9" name="Parenthèse ouvrante 31"/>
          <p:cNvSpPr/>
          <p:nvPr/>
        </p:nvSpPr>
        <p:spPr>
          <a:xfrm flipH="1">
            <a:off x="6143954" y="297756"/>
            <a:ext cx="207963" cy="368300"/>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12" name="ZoneTexte 22"/>
          <p:cNvSpPr txBox="1">
            <a:spLocks noChangeArrowheads="1"/>
          </p:cNvSpPr>
          <p:nvPr/>
        </p:nvSpPr>
        <p:spPr bwMode="auto">
          <a:xfrm>
            <a:off x="2835960" y="291304"/>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Conception</a:t>
            </a:r>
          </a:p>
        </p:txBody>
      </p:sp>
      <p:sp>
        <p:nvSpPr>
          <p:cNvPr id="13" name="ZoneTexte 22"/>
          <p:cNvSpPr txBox="1">
            <a:spLocks noChangeArrowheads="1"/>
          </p:cNvSpPr>
          <p:nvPr/>
        </p:nvSpPr>
        <p:spPr bwMode="auto">
          <a:xfrm>
            <a:off x="4661622" y="297756"/>
            <a:ext cx="1864223" cy="338554"/>
          </a:xfrm>
          <a:prstGeom prst="rect">
            <a:avLst/>
          </a:prstGeom>
          <a:noFill/>
          <a:ln w="9525">
            <a:noFill/>
            <a:miter lim="800000"/>
            <a:headEnd/>
            <a:tailEnd/>
          </a:ln>
        </p:spPr>
        <p:txBody>
          <a:bodyPr wrap="square">
            <a:spAutoFit/>
          </a:bodyPr>
          <a:lstStyle/>
          <a:p>
            <a:pPr algn="ctr">
              <a:defRPr/>
            </a:pPr>
            <a:r>
              <a:rPr lang="fr-FR" sz="1600" b="1" dirty="0">
                <a:solidFill>
                  <a:schemeClr val="bg1"/>
                </a:solidFill>
                <a:latin typeface="Helvetica Neue Light"/>
                <a:ea typeface="Helvetica Neue Light"/>
                <a:cs typeface="Helvetica Neue Light"/>
              </a:rPr>
              <a:t>Mise en œuvre</a:t>
            </a:r>
          </a:p>
        </p:txBody>
      </p:sp>
      <p:sp>
        <p:nvSpPr>
          <p:cNvPr id="14" name="ZoneTexte 25"/>
          <p:cNvSpPr txBox="1"/>
          <p:nvPr/>
        </p:nvSpPr>
        <p:spPr>
          <a:xfrm>
            <a:off x="6546454" y="209160"/>
            <a:ext cx="1753766"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Conclusion et perspectives</a:t>
            </a:r>
          </a:p>
        </p:txBody>
      </p:sp>
      <p:sp>
        <p:nvSpPr>
          <p:cNvPr id="31" name="ZoneTexte 24"/>
          <p:cNvSpPr txBox="1"/>
          <p:nvPr/>
        </p:nvSpPr>
        <p:spPr>
          <a:xfrm>
            <a:off x="170618" y="227838"/>
            <a:ext cx="2088604"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Présentation du projet</a:t>
            </a:r>
          </a:p>
        </p:txBody>
      </p:sp>
      <p:sp>
        <p:nvSpPr>
          <p:cNvPr id="32" name="Sous-titre 2"/>
          <p:cNvSpPr txBox="1">
            <a:spLocks/>
          </p:cNvSpPr>
          <p:nvPr/>
        </p:nvSpPr>
        <p:spPr>
          <a:xfrm>
            <a:off x="1944687" y="817228"/>
            <a:ext cx="7056438" cy="354347"/>
          </a:xfrm>
          <a:prstGeom prst="rect">
            <a:avLst/>
          </a:prstGeom>
          <a:noFill/>
          <a:ln>
            <a:solidFill>
              <a:schemeClr val="bg1">
                <a:lumMod val="65000"/>
              </a:schemeClr>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sz="1300" dirty="0" smtClean="0">
                <a:latin typeface="Helvetica Neue Light"/>
                <a:cs typeface="Helvetica Neue Light"/>
              </a:rPr>
              <a:t>Outils utiliser 		</a:t>
            </a:r>
            <a:r>
              <a:rPr lang="fr-FR" sz="1300" dirty="0" smtClean="0">
                <a:solidFill>
                  <a:schemeClr val="accent6"/>
                </a:solidFill>
                <a:latin typeface="Helvetica Neue Light"/>
                <a:cs typeface="Helvetica Neue Light"/>
              </a:rPr>
              <a:t>simulation </a:t>
            </a:r>
            <a:endParaRPr lang="fr-FR" sz="1300" dirty="0">
              <a:solidFill>
                <a:schemeClr val="accent6"/>
              </a:solidFill>
              <a:latin typeface="Helvetica Neue Light"/>
              <a:cs typeface="Helvetica Neue Light"/>
            </a:endParaRPr>
          </a:p>
        </p:txBody>
      </p:sp>
      <p:pic>
        <p:nvPicPr>
          <p:cNvPr id="1026" name="Picture 2" descr="C:\Users\Dell2017\Desktop\unnamed.png"/>
          <p:cNvPicPr>
            <a:picLocks noChangeAspect="1" noChangeArrowheads="1"/>
          </p:cNvPicPr>
          <p:nvPr/>
        </p:nvPicPr>
        <p:blipFill>
          <a:blip r:embed="rId2" cstate="print"/>
          <a:srcRect/>
          <a:stretch>
            <a:fillRect/>
          </a:stretch>
        </p:blipFill>
        <p:spPr bwMode="auto">
          <a:xfrm>
            <a:off x="1770744" y="2191431"/>
            <a:ext cx="6067424" cy="3033712"/>
          </a:xfrm>
          <a:prstGeom prst="rect">
            <a:avLst/>
          </a:prstGeom>
          <a:noFill/>
        </p:spPr>
      </p:pic>
    </p:spTree>
    <p:extLst>
      <p:ext uri="{BB962C8B-B14F-4D97-AF65-F5344CB8AC3E}">
        <p14:creationId xmlns="" xmlns:p14="http://schemas.microsoft.com/office/powerpoint/2010/main" val="340397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77BAE7B2-6628-4967-8F9A-02DC2B5D2EF2}" type="slidenum">
              <a:rPr lang="en-US" smtClean="0"/>
              <a:pPr/>
              <a:t>11</a:t>
            </a:fld>
            <a:endParaRPr lang="en-US"/>
          </a:p>
        </p:txBody>
      </p:sp>
      <p:sp>
        <p:nvSpPr>
          <p:cNvPr id="110" name="Rectangle 109"/>
          <p:cNvSpPr/>
          <p:nvPr/>
        </p:nvSpPr>
        <p:spPr>
          <a:xfrm>
            <a:off x="357188" y="115888"/>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5" name="Triangle isocèle 23"/>
          <p:cNvSpPr/>
          <p:nvPr/>
        </p:nvSpPr>
        <p:spPr>
          <a:xfrm flipV="1">
            <a:off x="245032" y="836602"/>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119" name="Rectangle 118"/>
          <p:cNvSpPr/>
          <p:nvPr/>
        </p:nvSpPr>
        <p:spPr>
          <a:xfrm>
            <a:off x="245032" y="181016"/>
            <a:ext cx="8918196" cy="649600"/>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2000" dirty="0">
              <a:solidFill>
                <a:schemeClr val="bg1">
                  <a:lumMod val="85000"/>
                </a:schemeClr>
              </a:solidFill>
              <a:latin typeface="Helvetica Neue Light"/>
              <a:cs typeface="Helvetica Neue Light"/>
            </a:endParaRPr>
          </a:p>
        </p:txBody>
      </p:sp>
      <p:sp>
        <p:nvSpPr>
          <p:cNvPr id="127" name="Parenthèse ouvrante 27"/>
          <p:cNvSpPr/>
          <p:nvPr/>
        </p:nvSpPr>
        <p:spPr>
          <a:xfrm>
            <a:off x="6361455" y="268690"/>
            <a:ext cx="64280" cy="461045"/>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131" name="Parenthèse ouvrante 31"/>
          <p:cNvSpPr/>
          <p:nvPr/>
        </p:nvSpPr>
        <p:spPr>
          <a:xfrm flipH="1">
            <a:off x="7791941" y="253581"/>
            <a:ext cx="61917" cy="471200"/>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134" name="ZoneTexte 22"/>
          <p:cNvSpPr txBox="1">
            <a:spLocks noChangeArrowheads="1"/>
          </p:cNvSpPr>
          <p:nvPr/>
        </p:nvSpPr>
        <p:spPr bwMode="auto">
          <a:xfrm>
            <a:off x="2549318" y="268690"/>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Conception</a:t>
            </a:r>
          </a:p>
        </p:txBody>
      </p:sp>
      <p:sp>
        <p:nvSpPr>
          <p:cNvPr id="135" name="ZoneTexte 22"/>
          <p:cNvSpPr txBox="1">
            <a:spLocks noChangeArrowheads="1"/>
          </p:cNvSpPr>
          <p:nvPr/>
        </p:nvSpPr>
        <p:spPr bwMode="auto">
          <a:xfrm>
            <a:off x="4356823" y="268727"/>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Mise en œuvre</a:t>
            </a:r>
          </a:p>
        </p:txBody>
      </p:sp>
      <p:sp>
        <p:nvSpPr>
          <p:cNvPr id="136" name="ZoneTexte 25"/>
          <p:cNvSpPr txBox="1"/>
          <p:nvPr/>
        </p:nvSpPr>
        <p:spPr>
          <a:xfrm>
            <a:off x="6241655" y="180131"/>
            <a:ext cx="1753766" cy="584775"/>
          </a:xfrm>
          <a:prstGeom prst="rect">
            <a:avLst/>
          </a:prstGeom>
          <a:noFill/>
        </p:spPr>
        <p:txBody>
          <a:bodyPr wrap="square">
            <a:spAutoFit/>
          </a:bodyPr>
          <a:lstStyle/>
          <a:p>
            <a:pPr algn="ctr" fontAlgn="auto">
              <a:spcBef>
                <a:spcPts val="0"/>
              </a:spcBef>
              <a:spcAft>
                <a:spcPts val="0"/>
              </a:spcAft>
              <a:defRPr/>
            </a:pPr>
            <a:r>
              <a:rPr lang="fr-FR" sz="1600" b="1" dirty="0">
                <a:solidFill>
                  <a:schemeClr val="bg1"/>
                </a:solidFill>
                <a:latin typeface="Helvetica Neue Light"/>
                <a:ea typeface="Helvetica Neue Light"/>
                <a:cs typeface="Helvetica Neue Light"/>
              </a:rPr>
              <a:t>Conclusion et perspectives</a:t>
            </a:r>
          </a:p>
        </p:txBody>
      </p:sp>
      <p:sp>
        <p:nvSpPr>
          <p:cNvPr id="17" name="ZoneTexte 24"/>
          <p:cNvSpPr txBox="1"/>
          <p:nvPr/>
        </p:nvSpPr>
        <p:spPr>
          <a:xfrm>
            <a:off x="170618" y="227838"/>
            <a:ext cx="2088604"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Présentation du projet</a:t>
            </a:r>
          </a:p>
        </p:txBody>
      </p:sp>
      <p:sp>
        <p:nvSpPr>
          <p:cNvPr id="13" name="Rectangle 12"/>
          <p:cNvSpPr/>
          <p:nvPr/>
        </p:nvSpPr>
        <p:spPr>
          <a:xfrm>
            <a:off x="1074057" y="1930401"/>
            <a:ext cx="7249886" cy="2862322"/>
          </a:xfrm>
          <a:prstGeom prst="rect">
            <a:avLst/>
          </a:prstGeom>
        </p:spPr>
        <p:txBody>
          <a:bodyPr wrap="square">
            <a:spAutoFit/>
          </a:bodyPr>
          <a:lstStyle/>
          <a:p>
            <a:r>
              <a:rPr lang="fr-FR" dirty="0" smtClean="0"/>
              <a:t>Ce projet nous a permis d'avoir une approche complète du développement d’une application et une bonne initiation du développement de l’application, de la conception à la validation en passant par les différentes étapes incrémentales de codage et de tests et nous a appris aussi à concevoir une base de données complète. On a évalués les principaux avantages et les points forts de l’application</a:t>
            </a:r>
          </a:p>
          <a:p>
            <a:r>
              <a:rPr lang="fr-FR" dirty="0" smtClean="0"/>
              <a:t>pour améliorer la gestion des services. Comme une autre expérience au</a:t>
            </a:r>
          </a:p>
          <a:p>
            <a:r>
              <a:rPr lang="fr-FR" dirty="0" smtClean="0"/>
              <a:t>niveau de l'application des concepts de langages, c'est normal de ne pas pouvoir éviter certains problèmes et difficultés au niveau de la modélisation conceptuelle et au niveau de l'implémentation et la  programmation.</a:t>
            </a:r>
            <a:endParaRPr lang="fr-FR" dirty="0"/>
          </a:p>
        </p:txBody>
      </p:sp>
    </p:spTree>
    <p:extLst>
      <p:ext uri="{BB962C8B-B14F-4D97-AF65-F5344CB8AC3E}">
        <p14:creationId xmlns="" xmlns:p14="http://schemas.microsoft.com/office/powerpoint/2010/main" val="261013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1" y="890201"/>
            <a:ext cx="13856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fr-FR" sz="1350"/>
          </a:p>
        </p:txBody>
      </p:sp>
      <p:sp>
        <p:nvSpPr>
          <p:cNvPr id="5" name="Title 1"/>
          <p:cNvSpPr>
            <a:spLocks noGrp="1"/>
          </p:cNvSpPr>
          <p:nvPr>
            <p:ph type="title"/>
          </p:nvPr>
        </p:nvSpPr>
        <p:spPr>
          <a:xfrm>
            <a:off x="1210368" y="1916628"/>
            <a:ext cx="7543800" cy="3024743"/>
          </a:xfrm>
        </p:spPr>
        <p:txBody>
          <a:bodyPr>
            <a:normAutofit fontScale="90000"/>
          </a:bodyPr>
          <a:lstStyle/>
          <a:p>
            <a:pPr algn="ctr"/>
            <a:r>
              <a:rPr lang="fr-FR" sz="8000" b="1" dirty="0">
                <a:latin typeface="Helvetica Neue Light"/>
                <a:ea typeface="+mn-ea"/>
                <a:cs typeface="+mn-cs"/>
              </a:rPr>
              <a:t>Merci </a:t>
            </a:r>
            <a:r>
              <a:rPr lang="fr-FR" sz="8000" b="1" dirty="0" smtClean="0">
                <a:latin typeface="Helvetica Neue Light"/>
                <a:ea typeface="+mn-ea"/>
                <a:cs typeface="+mn-cs"/>
              </a:rPr>
              <a:t>pour</a:t>
            </a:r>
            <a:r>
              <a:rPr lang="fr-FR" sz="8000" b="1" dirty="0" smtClean="0">
                <a:latin typeface="Helvetica Neue Light"/>
                <a:ea typeface="+mn-ea"/>
                <a:cs typeface="+mn-cs"/>
              </a:rPr>
              <a:t> </a:t>
            </a:r>
            <a:r>
              <a:rPr lang="fr-FR" sz="8000" b="1" dirty="0">
                <a:latin typeface="Helvetica Neue Light"/>
                <a:ea typeface="+mn-ea"/>
                <a:cs typeface="+mn-cs"/>
              </a:rPr>
              <a:t>votre </a:t>
            </a:r>
            <a:br>
              <a:rPr lang="fr-FR" sz="8000" b="1" dirty="0">
                <a:latin typeface="Helvetica Neue Light"/>
                <a:ea typeface="+mn-ea"/>
                <a:cs typeface="+mn-cs"/>
              </a:rPr>
            </a:br>
            <a:r>
              <a:rPr lang="fr-FR" sz="8000" b="1" dirty="0">
                <a:latin typeface="Helvetica Neue Light"/>
                <a:ea typeface="+mn-ea"/>
                <a:cs typeface="+mn-cs"/>
              </a:rPr>
              <a:t>attention </a:t>
            </a:r>
            <a:r>
              <a:rPr lang="fr-FR" sz="8000" dirty="0">
                <a:sym typeface="Wingdings" panose="05000000000000000000" pitchFamily="2" charset="2"/>
              </a:rPr>
              <a:t> </a:t>
            </a:r>
            <a:endParaRPr lang="fr-FR" sz="8000" dirty="0"/>
          </a:p>
        </p:txBody>
      </p:sp>
      <p:sp>
        <p:nvSpPr>
          <p:cNvPr id="18" name="Slide Number Placeholder 17"/>
          <p:cNvSpPr>
            <a:spLocks noGrp="1"/>
          </p:cNvSpPr>
          <p:nvPr>
            <p:ph type="sldNum" sz="quarter" idx="12"/>
          </p:nvPr>
        </p:nvSpPr>
        <p:spPr/>
        <p:txBody>
          <a:bodyPr/>
          <a:lstStyle/>
          <a:p>
            <a:fld id="{77BAE7B2-6628-4967-8F9A-02DC2B5D2EF2}" type="slidenum">
              <a:rPr lang="en-US" smtClean="0"/>
              <a:pPr/>
              <a:t>12</a:t>
            </a:fld>
            <a:endParaRPr lang="en-US" dirty="0"/>
          </a:p>
        </p:txBody>
      </p:sp>
      <p:sp>
        <p:nvSpPr>
          <p:cNvPr id="12" name="Rectangle 11"/>
          <p:cNvSpPr/>
          <p:nvPr/>
        </p:nvSpPr>
        <p:spPr bwMode="gray">
          <a:xfrm>
            <a:off x="-6465" y="0"/>
            <a:ext cx="807905" cy="6858000"/>
          </a:xfrm>
          <a:prstGeom prst="rect">
            <a:avLst/>
          </a:prstGeom>
          <a:solidFill>
            <a:schemeClr val="accent6"/>
          </a:solidFill>
          <a:ln w="6350">
            <a:noFill/>
            <a:miter lim="800000"/>
            <a:headEnd/>
            <a:tailEnd/>
          </a:ln>
          <a:effectLst/>
        </p:spPr>
        <p:txBody>
          <a:bodyPr vert="horz" wrap="square" lIns="0" tIns="0" rIns="0" bIns="0" numCol="1" rtlCol="0" anchor="ctr" anchorCtr="0" compatLnSpc="1">
            <a:prstTxWarp prst="textNoShape">
              <a:avLst/>
            </a:prstTxWarp>
            <a:noAutofit/>
          </a:bodyPr>
          <a:lstStyle/>
          <a:p>
            <a:pPr algn="ctr">
              <a:lnSpc>
                <a:spcPts val="675"/>
              </a:lnSpc>
            </a:pPr>
            <a:endParaRPr lang="en-US" sz="675" dirty="0">
              <a:solidFill>
                <a:srgbClr val="333333"/>
              </a:solidFill>
              <a:latin typeface="Agfa Rotis Sans Serif" panose="00000700000000000000"/>
            </a:endParaRPr>
          </a:p>
        </p:txBody>
      </p:sp>
    </p:spTree>
    <p:extLst>
      <p:ext uri="{BB962C8B-B14F-4D97-AF65-F5344CB8AC3E}">
        <p14:creationId xmlns="" xmlns:p14="http://schemas.microsoft.com/office/powerpoint/2010/main" val="1425629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401" y="1479864"/>
            <a:ext cx="6858000" cy="425599"/>
          </a:xfrm>
        </p:spPr>
        <p:txBody>
          <a:bodyPr>
            <a:noAutofit/>
          </a:bodyPr>
          <a:lstStyle/>
          <a:p>
            <a:pPr algn="ctr"/>
            <a:r>
              <a:rPr lang="fr-FR" sz="2700" b="1" dirty="0"/>
              <a:t>PROJET </a:t>
            </a:r>
            <a:r>
              <a:rPr lang="fr-FR" sz="2700" b="1" dirty="0" smtClean="0"/>
              <a:t>INTEGREE</a:t>
            </a:r>
            <a:endParaRPr lang="fr-FR" sz="2700" dirty="0"/>
          </a:p>
        </p:txBody>
      </p:sp>
      <p:sp>
        <p:nvSpPr>
          <p:cNvPr id="5" name="Rectangle 4"/>
          <p:cNvSpPr>
            <a:spLocks noChangeArrowheads="1"/>
          </p:cNvSpPr>
          <p:nvPr/>
        </p:nvSpPr>
        <p:spPr bwMode="auto">
          <a:xfrm>
            <a:off x="0" y="2439503"/>
            <a:ext cx="9143999" cy="1042830"/>
          </a:xfrm>
          <a:prstGeom prst="rect">
            <a:avLst/>
          </a:prstGeom>
          <a:noFill/>
          <a:ln w="28575">
            <a:solidFill>
              <a:schemeClr val="accent6">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68580" tIns="34290" rIns="68580" bIns="34290" anchor="t" anchorCtr="0" upright="1">
            <a:noAutofit/>
          </a:bodyPr>
          <a:lstStyle/>
          <a:p>
            <a:pPr algn="ctr"/>
            <a:endParaRPr lang="fr-FR" b="1" dirty="0"/>
          </a:p>
          <a:p>
            <a:pPr algn="ctr"/>
            <a:r>
              <a:rPr lang="fr-FR" b="1" dirty="0"/>
              <a:t>Mise en place </a:t>
            </a:r>
            <a:r>
              <a:rPr lang="fr-FR" b="1" dirty="0" smtClean="0"/>
              <a:t>d'un site web pour la gestion des services </a:t>
            </a:r>
            <a:endParaRPr lang="fr-FR" b="1" dirty="0"/>
          </a:p>
        </p:txBody>
      </p:sp>
      <p:sp>
        <p:nvSpPr>
          <p:cNvPr id="9" name="TextBox 8"/>
          <p:cNvSpPr txBox="1"/>
          <p:nvPr/>
        </p:nvSpPr>
        <p:spPr>
          <a:xfrm>
            <a:off x="397299" y="4395622"/>
            <a:ext cx="2662085" cy="715581"/>
          </a:xfrm>
          <a:prstGeom prst="rect">
            <a:avLst/>
          </a:prstGeom>
          <a:noFill/>
        </p:spPr>
        <p:txBody>
          <a:bodyPr wrap="square" rtlCol="0">
            <a:spAutoFit/>
          </a:bodyPr>
          <a:lstStyle/>
          <a:p>
            <a:r>
              <a:rPr lang="fr-FR" sz="1350" dirty="0"/>
              <a:t>Réalisé par:</a:t>
            </a:r>
          </a:p>
          <a:p>
            <a:r>
              <a:rPr lang="fr-FR" sz="1350" b="1" dirty="0" smtClean="0"/>
              <a:t>LANOUNI</a:t>
            </a:r>
            <a:r>
              <a:rPr lang="fr-FR" sz="1350" dirty="0" smtClean="0"/>
              <a:t> Souhayl</a:t>
            </a:r>
            <a:endParaRPr lang="fr-FR" sz="1350" dirty="0"/>
          </a:p>
          <a:p>
            <a:r>
              <a:rPr lang="fr-FR" sz="1350" b="1" dirty="0" smtClean="0"/>
              <a:t>NAOUR</a:t>
            </a:r>
            <a:r>
              <a:rPr lang="fr-FR" sz="1350" dirty="0" smtClean="0"/>
              <a:t> Boutaina                                               </a:t>
            </a:r>
            <a:endParaRPr lang="fr-FR" sz="1350" dirty="0"/>
          </a:p>
        </p:txBody>
      </p:sp>
      <p:sp>
        <p:nvSpPr>
          <p:cNvPr id="3" name="Rectangle 12"/>
          <p:cNvSpPr>
            <a:spLocks noChangeArrowheads="1"/>
          </p:cNvSpPr>
          <p:nvPr/>
        </p:nvSpPr>
        <p:spPr bwMode="auto">
          <a:xfrm>
            <a:off x="1" y="891383"/>
            <a:ext cx="13856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fr-FR" sz="1350"/>
          </a:p>
        </p:txBody>
      </p:sp>
      <p:sp>
        <p:nvSpPr>
          <p:cNvPr id="7" name="Rectangle 14"/>
          <p:cNvSpPr>
            <a:spLocks noChangeArrowheads="1"/>
          </p:cNvSpPr>
          <p:nvPr/>
        </p:nvSpPr>
        <p:spPr bwMode="auto">
          <a:xfrm>
            <a:off x="0" y="1200150"/>
            <a:ext cx="0" cy="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endParaRPr lang="fr-FR" sz="1350"/>
          </a:p>
        </p:txBody>
      </p:sp>
      <p:sp>
        <p:nvSpPr>
          <p:cNvPr id="16" name="Rectangle 18"/>
          <p:cNvSpPr>
            <a:spLocks noChangeArrowheads="1"/>
          </p:cNvSpPr>
          <p:nvPr/>
        </p:nvSpPr>
        <p:spPr bwMode="auto">
          <a:xfrm>
            <a:off x="0" y="2021681"/>
            <a:ext cx="0" cy="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endParaRPr lang="fr-FR" sz="1350"/>
          </a:p>
        </p:txBody>
      </p:sp>
      <p:sp>
        <p:nvSpPr>
          <p:cNvPr id="24" name="Rectangle 20"/>
          <p:cNvSpPr>
            <a:spLocks noChangeArrowheads="1"/>
          </p:cNvSpPr>
          <p:nvPr/>
        </p:nvSpPr>
        <p:spPr bwMode="auto">
          <a:xfrm>
            <a:off x="1" y="2711857"/>
            <a:ext cx="13856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fr-FR" sz="1350">
              <a:latin typeface="Arial" pitchFamily="34" charset="0"/>
              <a:cs typeface="Arial" pitchFamily="34" charset="0"/>
            </a:endParaRPr>
          </a:p>
        </p:txBody>
      </p:sp>
      <p:sp>
        <p:nvSpPr>
          <p:cNvPr id="23" name="TextBox 22"/>
          <p:cNvSpPr txBox="1"/>
          <p:nvPr/>
        </p:nvSpPr>
        <p:spPr>
          <a:xfrm>
            <a:off x="3157777" y="4394425"/>
            <a:ext cx="2847950" cy="515526"/>
          </a:xfrm>
          <a:prstGeom prst="rect">
            <a:avLst/>
          </a:prstGeom>
          <a:noFill/>
        </p:spPr>
        <p:txBody>
          <a:bodyPr wrap="square" rtlCol="0">
            <a:spAutoFit/>
          </a:bodyPr>
          <a:lstStyle/>
          <a:p>
            <a:r>
              <a:rPr lang="fr-FR" sz="1350" dirty="0"/>
              <a:t>Encadré par:</a:t>
            </a:r>
          </a:p>
          <a:p>
            <a:r>
              <a:rPr lang="fr-FR" sz="1350" dirty="0"/>
              <a:t>Prof. </a:t>
            </a:r>
            <a:r>
              <a:rPr lang="fr-FR" sz="1400" b="1" dirty="0"/>
              <a:t>ABDELMAJID BOUSSELHAM </a:t>
            </a:r>
          </a:p>
        </p:txBody>
      </p:sp>
      <p:sp>
        <p:nvSpPr>
          <p:cNvPr id="25" name="TextBox 24"/>
          <p:cNvSpPr txBox="1"/>
          <p:nvPr/>
        </p:nvSpPr>
        <p:spPr>
          <a:xfrm>
            <a:off x="6491667" y="4395622"/>
            <a:ext cx="2662085" cy="1138773"/>
          </a:xfrm>
          <a:prstGeom prst="rect">
            <a:avLst/>
          </a:prstGeom>
          <a:noFill/>
        </p:spPr>
        <p:txBody>
          <a:bodyPr wrap="square" rtlCol="0">
            <a:spAutoFit/>
          </a:bodyPr>
          <a:lstStyle/>
          <a:p>
            <a:r>
              <a:rPr lang="fr-FR" sz="1350" dirty="0"/>
              <a:t>Membres du jury:</a:t>
            </a:r>
          </a:p>
          <a:p>
            <a:pPr marL="0" lvl="5"/>
            <a:r>
              <a:rPr lang="fr-FR" sz="1350" dirty="0"/>
              <a:t>Prof. </a:t>
            </a:r>
            <a:r>
              <a:rPr lang="fr-FR" sz="1400" b="1" dirty="0"/>
              <a:t>ABDELMAJID BOUSSELHAM </a:t>
            </a:r>
            <a:endParaRPr lang="fr-FR" sz="1350" dirty="0"/>
          </a:p>
          <a:p>
            <a:endParaRPr lang="fr-FR" sz="1350" b="1" dirty="0"/>
          </a:p>
          <a:p>
            <a:endParaRPr lang="fr-FR" sz="1350" b="1" dirty="0"/>
          </a:p>
          <a:p>
            <a:r>
              <a:rPr lang="fr-FR" sz="1350" dirty="0"/>
              <a:t>                                               </a:t>
            </a:r>
          </a:p>
        </p:txBody>
      </p:sp>
      <p:sp>
        <p:nvSpPr>
          <p:cNvPr id="18" name="Rectangle 17"/>
          <p:cNvSpPr/>
          <p:nvPr/>
        </p:nvSpPr>
        <p:spPr>
          <a:xfrm>
            <a:off x="0" y="6556375"/>
            <a:ext cx="9144000" cy="30162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6" name="ZoneTexte 21"/>
          <p:cNvSpPr txBox="1">
            <a:spLocks noChangeArrowheads="1"/>
          </p:cNvSpPr>
          <p:nvPr/>
        </p:nvSpPr>
        <p:spPr bwMode="auto">
          <a:xfrm>
            <a:off x="2682874" y="6519863"/>
            <a:ext cx="359980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auto" hangingPunct="1">
              <a:spcBef>
                <a:spcPts val="0"/>
              </a:spcBef>
              <a:spcAft>
                <a:spcPts val="0"/>
              </a:spcAft>
              <a:defRPr/>
            </a:pPr>
            <a:r>
              <a:rPr lang="fr-FR" sz="1600" b="1" dirty="0">
                <a:solidFill>
                  <a:schemeClr val="bg1"/>
                </a:solidFill>
                <a:latin typeface="Helvetica Neue Light"/>
                <a:cs typeface="Helvetica Neue Light"/>
              </a:rPr>
              <a:t> </a:t>
            </a:r>
            <a:r>
              <a:rPr lang="fr-FR" sz="1400" dirty="0">
                <a:solidFill>
                  <a:schemeClr val="bg1"/>
                </a:solidFill>
                <a:latin typeface="Helvetica Neue Light"/>
                <a:cs typeface="Helvetica Neue Light"/>
              </a:rPr>
              <a:t>Année Universitaire : </a:t>
            </a:r>
            <a:r>
              <a:rPr lang="fr-FR" sz="1400" dirty="0" smtClean="0">
                <a:solidFill>
                  <a:schemeClr val="bg1"/>
                </a:solidFill>
                <a:latin typeface="Helvetica Neue Light"/>
                <a:cs typeface="Helvetica Neue Light"/>
              </a:rPr>
              <a:t>2020/2021</a:t>
            </a:r>
            <a:endParaRPr lang="fr-FR" sz="1400" dirty="0">
              <a:solidFill>
                <a:schemeClr val="bg1"/>
              </a:solidFill>
              <a:latin typeface="Helvetica Neue Light"/>
              <a:cs typeface="Helvetica Neue Light"/>
            </a:endParaRPr>
          </a:p>
        </p:txBody>
      </p:sp>
      <p:sp>
        <p:nvSpPr>
          <p:cNvPr id="8" name="TextBox 7"/>
          <p:cNvSpPr txBox="1"/>
          <p:nvPr/>
        </p:nvSpPr>
        <p:spPr>
          <a:xfrm>
            <a:off x="4323724" y="1868109"/>
            <a:ext cx="773353" cy="369332"/>
          </a:xfrm>
          <a:prstGeom prst="rect">
            <a:avLst/>
          </a:prstGeom>
          <a:noFill/>
        </p:spPr>
        <p:txBody>
          <a:bodyPr wrap="none" rtlCol="0">
            <a:spAutoFit/>
          </a:bodyPr>
          <a:lstStyle/>
          <a:p>
            <a:r>
              <a:rPr lang="fr-FR" dirty="0"/>
              <a:t>Sujet: </a:t>
            </a:r>
            <a:endParaRPr lang="en-US"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38565" y="154302"/>
            <a:ext cx="3009460" cy="839069"/>
          </a:xfrm>
          <a:prstGeom prst="rect">
            <a:avLst/>
          </a:prstGeom>
        </p:spPr>
      </p:pic>
    </p:spTree>
    <p:extLst>
      <p:ext uri="{BB962C8B-B14F-4D97-AF65-F5344CB8AC3E}">
        <p14:creationId xmlns="" xmlns:p14="http://schemas.microsoft.com/office/powerpoint/2010/main" val="261393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7BAE7B2-6628-4967-8F9A-02DC2B5D2EF2}" type="slidenum">
              <a:rPr lang="en-US" smtClean="0"/>
              <a:pPr/>
              <a:t>2</a:t>
            </a:fld>
            <a:endParaRPr lang="en-US" dirty="0"/>
          </a:p>
        </p:txBody>
      </p:sp>
      <p:sp>
        <p:nvSpPr>
          <p:cNvPr id="71" name="AutoShape 43"/>
          <p:cNvSpPr>
            <a:spLocks noChangeArrowheads="1"/>
          </p:cNvSpPr>
          <p:nvPr/>
        </p:nvSpPr>
        <p:spPr bwMode="gray">
          <a:xfrm>
            <a:off x="2686424" y="4988304"/>
            <a:ext cx="4545862" cy="508000"/>
          </a:xfrm>
          <a:prstGeom prst="roundRect">
            <a:avLst>
              <a:gd name="adj" fmla="val 50000"/>
            </a:avLst>
          </a:prstGeom>
          <a:solidFill>
            <a:schemeClr val="bg1"/>
          </a:solidFill>
          <a:ln w="2857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en-US" sz="2800" dirty="0">
                <a:latin typeface="Helvetica Neue Light"/>
              </a:rPr>
              <a:t>Conclusion et perspectives</a:t>
            </a:r>
          </a:p>
        </p:txBody>
      </p:sp>
      <p:sp>
        <p:nvSpPr>
          <p:cNvPr id="72" name="AutoShape 44"/>
          <p:cNvSpPr>
            <a:spLocks noChangeArrowheads="1"/>
          </p:cNvSpPr>
          <p:nvPr/>
        </p:nvSpPr>
        <p:spPr bwMode="gray">
          <a:xfrm>
            <a:off x="3012785" y="3742730"/>
            <a:ext cx="4656170" cy="508000"/>
          </a:xfrm>
          <a:prstGeom prst="roundRect">
            <a:avLst>
              <a:gd name="adj" fmla="val 50000"/>
            </a:avLst>
          </a:prstGeom>
          <a:solidFill>
            <a:schemeClr val="bg1"/>
          </a:solidFill>
          <a:ln w="2857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fr-FR" sz="2800" dirty="0">
                <a:latin typeface="Helvetica Neue Light"/>
              </a:rPr>
              <a:t>Mise en œuvre</a:t>
            </a:r>
          </a:p>
        </p:txBody>
      </p:sp>
      <p:sp>
        <p:nvSpPr>
          <p:cNvPr id="73" name="AutoShape 46"/>
          <p:cNvSpPr>
            <a:spLocks noChangeArrowheads="1"/>
          </p:cNvSpPr>
          <p:nvPr/>
        </p:nvSpPr>
        <p:spPr bwMode="gray">
          <a:xfrm>
            <a:off x="2327622" y="1447406"/>
            <a:ext cx="4541808" cy="508000"/>
          </a:xfrm>
          <a:prstGeom prst="roundRect">
            <a:avLst>
              <a:gd name="adj" fmla="val 50000"/>
            </a:avLst>
          </a:prstGeom>
          <a:solidFill>
            <a:schemeClr val="bg1"/>
          </a:solidFill>
          <a:ln w="2857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fr-FR" sz="2800" dirty="0">
                <a:latin typeface="Helvetica Neue Light"/>
              </a:rPr>
              <a:t>Présentation du projet </a:t>
            </a:r>
          </a:p>
        </p:txBody>
      </p:sp>
      <p:grpSp>
        <p:nvGrpSpPr>
          <p:cNvPr id="81" name="Group 48"/>
          <p:cNvGrpSpPr>
            <a:grpSpLocks/>
          </p:cNvGrpSpPr>
          <p:nvPr/>
        </p:nvGrpSpPr>
        <p:grpSpPr bwMode="auto">
          <a:xfrm>
            <a:off x="2073779" y="4947961"/>
            <a:ext cx="381000" cy="381000"/>
            <a:chOff x="2078" y="1680"/>
            <a:chExt cx="1615" cy="1615"/>
          </a:xfrm>
          <a:solidFill>
            <a:schemeClr val="accent6"/>
          </a:solidFill>
        </p:grpSpPr>
        <p:sp>
          <p:nvSpPr>
            <p:cNvPr id="82" name="Oval 49"/>
            <p:cNvSpPr>
              <a:spLocks noChangeArrowheads="1"/>
            </p:cNvSpPr>
            <p:nvPr/>
          </p:nvSpPr>
          <p:spPr bwMode="gray">
            <a:xfrm>
              <a:off x="2078" y="1680"/>
              <a:ext cx="1615" cy="1615"/>
            </a:xfrm>
            <a:prstGeom prst="ellipse">
              <a:avLst/>
            </a:prstGeom>
            <a:grpFill/>
            <a:ln w="57150" algn="ctr">
              <a:noFill/>
              <a:round/>
              <a:headEnd/>
              <a:tailEnd/>
            </a:ln>
            <a:effectLst/>
          </p:spPr>
          <p:txBody>
            <a:bodyPr wrap="none" anchor="ctr"/>
            <a:lstStyle/>
            <a:p>
              <a:endParaRPr lang="fr-FR"/>
            </a:p>
          </p:txBody>
        </p:sp>
        <p:sp>
          <p:nvSpPr>
            <p:cNvPr id="83" name="Oval 50"/>
            <p:cNvSpPr>
              <a:spLocks noChangeArrowheads="1"/>
            </p:cNvSpPr>
            <p:nvPr/>
          </p:nvSpPr>
          <p:spPr bwMode="gray">
            <a:xfrm>
              <a:off x="2170" y="1771"/>
              <a:ext cx="1430" cy="1430"/>
            </a:xfrm>
            <a:prstGeom prst="ellipse">
              <a:avLst/>
            </a:prstGeom>
            <a:grpFill/>
            <a:ln w="9525" algn="ctr">
              <a:noFill/>
              <a:round/>
              <a:headEnd/>
              <a:tailEnd/>
            </a:ln>
            <a:effectLst/>
          </p:spPr>
          <p:txBody>
            <a:bodyPr wrap="none" anchor="ctr"/>
            <a:lstStyle/>
            <a:p>
              <a:endParaRPr lang="fr-FR"/>
            </a:p>
          </p:txBody>
        </p:sp>
        <p:sp>
          <p:nvSpPr>
            <p:cNvPr id="84" name="Oval 51"/>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85" name="Oval 52"/>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86" name="Oval 53"/>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sp>
          <p:nvSpPr>
            <p:cNvPr id="87" name="Oval 54"/>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grpSp>
      <p:grpSp>
        <p:nvGrpSpPr>
          <p:cNvPr id="88" name="Group 48"/>
          <p:cNvGrpSpPr>
            <a:grpSpLocks/>
          </p:cNvGrpSpPr>
          <p:nvPr/>
        </p:nvGrpSpPr>
        <p:grpSpPr bwMode="auto">
          <a:xfrm>
            <a:off x="2266521" y="2493216"/>
            <a:ext cx="381000" cy="381000"/>
            <a:chOff x="2078" y="1680"/>
            <a:chExt cx="1615" cy="1615"/>
          </a:xfrm>
          <a:solidFill>
            <a:schemeClr val="accent6"/>
          </a:solidFill>
        </p:grpSpPr>
        <p:sp>
          <p:nvSpPr>
            <p:cNvPr id="89" name="Oval 49"/>
            <p:cNvSpPr>
              <a:spLocks noChangeArrowheads="1"/>
            </p:cNvSpPr>
            <p:nvPr/>
          </p:nvSpPr>
          <p:spPr bwMode="gray">
            <a:xfrm>
              <a:off x="2078" y="1680"/>
              <a:ext cx="1615" cy="1615"/>
            </a:xfrm>
            <a:prstGeom prst="ellipse">
              <a:avLst/>
            </a:prstGeom>
            <a:grpFill/>
            <a:ln w="57150" algn="ctr">
              <a:noFill/>
              <a:round/>
              <a:headEnd/>
              <a:tailEnd/>
            </a:ln>
            <a:effectLst/>
          </p:spPr>
          <p:txBody>
            <a:bodyPr wrap="none" anchor="ctr"/>
            <a:lstStyle/>
            <a:p>
              <a:endParaRPr lang="fr-FR"/>
            </a:p>
          </p:txBody>
        </p:sp>
        <p:sp>
          <p:nvSpPr>
            <p:cNvPr id="90" name="Oval 50"/>
            <p:cNvSpPr>
              <a:spLocks noChangeArrowheads="1"/>
            </p:cNvSpPr>
            <p:nvPr/>
          </p:nvSpPr>
          <p:spPr bwMode="gray">
            <a:xfrm>
              <a:off x="2170" y="1771"/>
              <a:ext cx="1430" cy="1430"/>
            </a:xfrm>
            <a:prstGeom prst="ellipse">
              <a:avLst/>
            </a:prstGeom>
            <a:grpFill/>
            <a:ln w="9525" algn="ctr">
              <a:noFill/>
              <a:round/>
              <a:headEnd/>
              <a:tailEnd/>
            </a:ln>
            <a:effectLst/>
          </p:spPr>
          <p:txBody>
            <a:bodyPr wrap="none" anchor="ctr"/>
            <a:lstStyle/>
            <a:p>
              <a:endParaRPr lang="fr-FR"/>
            </a:p>
          </p:txBody>
        </p:sp>
        <p:sp>
          <p:nvSpPr>
            <p:cNvPr id="91" name="Oval 51"/>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92" name="Oval 52"/>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93" name="Oval 53"/>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sp>
          <p:nvSpPr>
            <p:cNvPr id="94" name="Oval 54"/>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grpSp>
      <p:grpSp>
        <p:nvGrpSpPr>
          <p:cNvPr id="95" name="Group 48"/>
          <p:cNvGrpSpPr>
            <a:grpSpLocks/>
          </p:cNvGrpSpPr>
          <p:nvPr/>
        </p:nvGrpSpPr>
        <p:grpSpPr bwMode="auto">
          <a:xfrm>
            <a:off x="1295702" y="1538764"/>
            <a:ext cx="381000" cy="381000"/>
            <a:chOff x="2078" y="1680"/>
            <a:chExt cx="1615" cy="1615"/>
          </a:xfrm>
          <a:solidFill>
            <a:schemeClr val="accent6"/>
          </a:solidFill>
        </p:grpSpPr>
        <p:sp>
          <p:nvSpPr>
            <p:cNvPr id="96" name="Oval 49"/>
            <p:cNvSpPr>
              <a:spLocks noChangeArrowheads="1"/>
            </p:cNvSpPr>
            <p:nvPr/>
          </p:nvSpPr>
          <p:spPr bwMode="gray">
            <a:xfrm>
              <a:off x="2078" y="1680"/>
              <a:ext cx="1615" cy="1615"/>
            </a:xfrm>
            <a:prstGeom prst="ellipse">
              <a:avLst/>
            </a:prstGeom>
            <a:grpFill/>
            <a:ln w="57150" algn="ctr">
              <a:noFill/>
              <a:round/>
              <a:headEnd/>
              <a:tailEnd/>
            </a:ln>
            <a:effectLst/>
          </p:spPr>
          <p:txBody>
            <a:bodyPr wrap="none" anchor="ctr"/>
            <a:lstStyle/>
            <a:p>
              <a:endParaRPr lang="fr-FR"/>
            </a:p>
          </p:txBody>
        </p:sp>
        <p:sp>
          <p:nvSpPr>
            <p:cNvPr id="97" name="Oval 50"/>
            <p:cNvSpPr>
              <a:spLocks noChangeArrowheads="1"/>
            </p:cNvSpPr>
            <p:nvPr/>
          </p:nvSpPr>
          <p:spPr bwMode="gray">
            <a:xfrm>
              <a:off x="2170" y="1771"/>
              <a:ext cx="1430" cy="1430"/>
            </a:xfrm>
            <a:prstGeom prst="ellipse">
              <a:avLst/>
            </a:prstGeom>
            <a:grpFill/>
            <a:ln w="9525" algn="ctr">
              <a:noFill/>
              <a:round/>
              <a:headEnd/>
              <a:tailEnd/>
            </a:ln>
            <a:effectLst/>
          </p:spPr>
          <p:txBody>
            <a:bodyPr wrap="none" anchor="ctr"/>
            <a:lstStyle/>
            <a:p>
              <a:endParaRPr lang="fr-FR"/>
            </a:p>
          </p:txBody>
        </p:sp>
        <p:sp>
          <p:nvSpPr>
            <p:cNvPr id="98" name="Oval 51"/>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99" name="Oval 52"/>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100" name="Oval 53"/>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sp>
          <p:nvSpPr>
            <p:cNvPr id="101" name="Oval 54"/>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grpSp>
      <p:sp>
        <p:nvSpPr>
          <p:cNvPr id="102" name="AutoShape 44"/>
          <p:cNvSpPr>
            <a:spLocks noChangeArrowheads="1"/>
          </p:cNvSpPr>
          <p:nvPr/>
        </p:nvSpPr>
        <p:spPr bwMode="gray">
          <a:xfrm>
            <a:off x="2929233" y="2518474"/>
            <a:ext cx="4656170" cy="508000"/>
          </a:xfrm>
          <a:prstGeom prst="roundRect">
            <a:avLst>
              <a:gd name="adj" fmla="val 50000"/>
            </a:avLst>
          </a:prstGeom>
          <a:solidFill>
            <a:schemeClr val="bg1"/>
          </a:solidFill>
          <a:ln w="2857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r>
              <a:rPr lang="fr-FR" sz="2800" dirty="0">
                <a:latin typeface="Helvetica Neue Light"/>
              </a:rPr>
              <a:t>Conception de la solution</a:t>
            </a:r>
          </a:p>
        </p:txBody>
      </p:sp>
      <p:sp>
        <p:nvSpPr>
          <p:cNvPr id="112" name="Triangle isocèle 24"/>
          <p:cNvSpPr/>
          <p:nvPr/>
        </p:nvSpPr>
        <p:spPr>
          <a:xfrm flipV="1">
            <a:off x="214313" y="692150"/>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113" name="Rectangle 112"/>
          <p:cNvSpPr/>
          <p:nvPr/>
        </p:nvSpPr>
        <p:spPr>
          <a:xfrm>
            <a:off x="357188" y="115888"/>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4" name="AutoShape 3"/>
          <p:cNvSpPr>
            <a:spLocks noChangeArrowheads="1"/>
          </p:cNvSpPr>
          <p:nvPr/>
        </p:nvSpPr>
        <p:spPr bwMode="ltGray">
          <a:xfrm rot="5400000">
            <a:off x="-2337419" y="989699"/>
            <a:ext cx="4674837" cy="5499314"/>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accent6"/>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fr-FR">
              <a:cs typeface="Arial" charset="0"/>
            </a:endParaRPr>
          </a:p>
        </p:txBody>
      </p:sp>
      <p:grpSp>
        <p:nvGrpSpPr>
          <p:cNvPr id="116" name="Group 48"/>
          <p:cNvGrpSpPr>
            <a:grpSpLocks/>
          </p:cNvGrpSpPr>
          <p:nvPr/>
        </p:nvGrpSpPr>
        <p:grpSpPr bwMode="auto">
          <a:xfrm>
            <a:off x="2531589" y="3666125"/>
            <a:ext cx="381000" cy="381000"/>
            <a:chOff x="2078" y="1680"/>
            <a:chExt cx="1615" cy="1615"/>
          </a:xfrm>
          <a:solidFill>
            <a:schemeClr val="accent6"/>
          </a:solidFill>
        </p:grpSpPr>
        <p:sp>
          <p:nvSpPr>
            <p:cNvPr id="117" name="Oval 49"/>
            <p:cNvSpPr>
              <a:spLocks noChangeArrowheads="1"/>
            </p:cNvSpPr>
            <p:nvPr/>
          </p:nvSpPr>
          <p:spPr bwMode="gray">
            <a:xfrm>
              <a:off x="2078" y="1680"/>
              <a:ext cx="1615" cy="1615"/>
            </a:xfrm>
            <a:prstGeom prst="ellipse">
              <a:avLst/>
            </a:prstGeom>
            <a:grpFill/>
            <a:ln w="57150" algn="ctr">
              <a:noFill/>
              <a:round/>
              <a:headEnd/>
              <a:tailEnd/>
            </a:ln>
            <a:effectLst/>
          </p:spPr>
          <p:txBody>
            <a:bodyPr wrap="none" anchor="ctr"/>
            <a:lstStyle/>
            <a:p>
              <a:endParaRPr lang="fr-FR"/>
            </a:p>
          </p:txBody>
        </p:sp>
        <p:sp>
          <p:nvSpPr>
            <p:cNvPr id="118" name="Oval 50"/>
            <p:cNvSpPr>
              <a:spLocks noChangeArrowheads="1"/>
            </p:cNvSpPr>
            <p:nvPr/>
          </p:nvSpPr>
          <p:spPr bwMode="gray">
            <a:xfrm>
              <a:off x="2170" y="1771"/>
              <a:ext cx="1430" cy="1430"/>
            </a:xfrm>
            <a:prstGeom prst="ellipse">
              <a:avLst/>
            </a:prstGeom>
            <a:grpFill/>
            <a:ln w="9525" algn="ctr">
              <a:noFill/>
              <a:round/>
              <a:headEnd/>
              <a:tailEnd/>
            </a:ln>
            <a:effectLst/>
          </p:spPr>
          <p:txBody>
            <a:bodyPr wrap="none" anchor="ctr"/>
            <a:lstStyle/>
            <a:p>
              <a:endParaRPr lang="fr-FR"/>
            </a:p>
          </p:txBody>
        </p:sp>
        <p:sp>
          <p:nvSpPr>
            <p:cNvPr id="119" name="Oval 51"/>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120" name="Oval 52"/>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121" name="Oval 53"/>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sp>
          <p:nvSpPr>
            <p:cNvPr id="122" name="Oval 54"/>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grpSp>
      <p:grpSp>
        <p:nvGrpSpPr>
          <p:cNvPr id="123" name="Group 48"/>
          <p:cNvGrpSpPr>
            <a:grpSpLocks/>
          </p:cNvGrpSpPr>
          <p:nvPr/>
        </p:nvGrpSpPr>
        <p:grpSpPr bwMode="auto">
          <a:xfrm>
            <a:off x="2263058" y="2480728"/>
            <a:ext cx="381000" cy="381000"/>
            <a:chOff x="2078" y="1680"/>
            <a:chExt cx="1615" cy="1615"/>
          </a:xfrm>
          <a:solidFill>
            <a:schemeClr val="accent6"/>
          </a:solidFill>
        </p:grpSpPr>
        <p:sp>
          <p:nvSpPr>
            <p:cNvPr id="124" name="Oval 49"/>
            <p:cNvSpPr>
              <a:spLocks noChangeArrowheads="1"/>
            </p:cNvSpPr>
            <p:nvPr/>
          </p:nvSpPr>
          <p:spPr bwMode="gray">
            <a:xfrm>
              <a:off x="2078" y="1680"/>
              <a:ext cx="1615" cy="1615"/>
            </a:xfrm>
            <a:prstGeom prst="ellipse">
              <a:avLst/>
            </a:prstGeom>
            <a:grpFill/>
            <a:ln w="57150" algn="ctr">
              <a:noFill/>
              <a:round/>
              <a:headEnd/>
              <a:tailEnd/>
            </a:ln>
            <a:effectLst/>
          </p:spPr>
          <p:txBody>
            <a:bodyPr wrap="none" anchor="ctr"/>
            <a:lstStyle/>
            <a:p>
              <a:endParaRPr lang="fr-FR"/>
            </a:p>
          </p:txBody>
        </p:sp>
        <p:sp>
          <p:nvSpPr>
            <p:cNvPr id="125" name="Oval 50"/>
            <p:cNvSpPr>
              <a:spLocks noChangeArrowheads="1"/>
            </p:cNvSpPr>
            <p:nvPr/>
          </p:nvSpPr>
          <p:spPr bwMode="gray">
            <a:xfrm>
              <a:off x="2170" y="1771"/>
              <a:ext cx="1430" cy="1430"/>
            </a:xfrm>
            <a:prstGeom prst="ellipse">
              <a:avLst/>
            </a:prstGeom>
            <a:grpFill/>
            <a:ln w="9525" algn="ctr">
              <a:noFill/>
              <a:round/>
              <a:headEnd/>
              <a:tailEnd/>
            </a:ln>
            <a:effectLst/>
          </p:spPr>
          <p:txBody>
            <a:bodyPr wrap="none" anchor="ctr"/>
            <a:lstStyle/>
            <a:p>
              <a:endParaRPr lang="fr-FR"/>
            </a:p>
          </p:txBody>
        </p:sp>
        <p:sp>
          <p:nvSpPr>
            <p:cNvPr id="126" name="Oval 51"/>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127" name="Oval 52"/>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128" name="Oval 53"/>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sp>
          <p:nvSpPr>
            <p:cNvPr id="129" name="Oval 54"/>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grpSp>
      <p:grpSp>
        <p:nvGrpSpPr>
          <p:cNvPr id="130" name="Group 48"/>
          <p:cNvGrpSpPr>
            <a:grpSpLocks/>
          </p:cNvGrpSpPr>
          <p:nvPr/>
        </p:nvGrpSpPr>
        <p:grpSpPr bwMode="auto">
          <a:xfrm>
            <a:off x="1293943" y="1538410"/>
            <a:ext cx="381000" cy="381000"/>
            <a:chOff x="2078" y="1680"/>
            <a:chExt cx="1615" cy="1615"/>
          </a:xfrm>
          <a:solidFill>
            <a:schemeClr val="accent6"/>
          </a:solidFill>
        </p:grpSpPr>
        <p:sp>
          <p:nvSpPr>
            <p:cNvPr id="131" name="Oval 49"/>
            <p:cNvSpPr>
              <a:spLocks noChangeArrowheads="1"/>
            </p:cNvSpPr>
            <p:nvPr/>
          </p:nvSpPr>
          <p:spPr bwMode="gray">
            <a:xfrm>
              <a:off x="2078" y="1680"/>
              <a:ext cx="1615" cy="1615"/>
            </a:xfrm>
            <a:prstGeom prst="ellipse">
              <a:avLst/>
            </a:prstGeom>
            <a:grpFill/>
            <a:ln w="57150" algn="ctr">
              <a:noFill/>
              <a:round/>
              <a:headEnd/>
              <a:tailEnd/>
            </a:ln>
            <a:effectLst/>
          </p:spPr>
          <p:txBody>
            <a:bodyPr wrap="none" anchor="ctr"/>
            <a:lstStyle/>
            <a:p>
              <a:endParaRPr lang="fr-FR"/>
            </a:p>
          </p:txBody>
        </p:sp>
        <p:sp>
          <p:nvSpPr>
            <p:cNvPr id="132" name="Oval 50"/>
            <p:cNvSpPr>
              <a:spLocks noChangeArrowheads="1"/>
            </p:cNvSpPr>
            <p:nvPr/>
          </p:nvSpPr>
          <p:spPr bwMode="gray">
            <a:xfrm>
              <a:off x="2170" y="1771"/>
              <a:ext cx="1430" cy="1430"/>
            </a:xfrm>
            <a:prstGeom prst="ellipse">
              <a:avLst/>
            </a:prstGeom>
            <a:grpFill/>
            <a:ln w="9525" algn="ctr">
              <a:noFill/>
              <a:round/>
              <a:headEnd/>
              <a:tailEnd/>
            </a:ln>
            <a:effectLst/>
          </p:spPr>
          <p:txBody>
            <a:bodyPr wrap="none" anchor="ctr"/>
            <a:lstStyle/>
            <a:p>
              <a:endParaRPr lang="fr-FR"/>
            </a:p>
          </p:txBody>
        </p:sp>
        <p:sp>
          <p:nvSpPr>
            <p:cNvPr id="133" name="Oval 51"/>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134" name="Oval 52"/>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135" name="Oval 53"/>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sp>
          <p:nvSpPr>
            <p:cNvPr id="136" name="Oval 54"/>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grpSp>
      <p:grpSp>
        <p:nvGrpSpPr>
          <p:cNvPr id="144" name="Group 48"/>
          <p:cNvGrpSpPr>
            <a:grpSpLocks/>
          </p:cNvGrpSpPr>
          <p:nvPr/>
        </p:nvGrpSpPr>
        <p:grpSpPr bwMode="auto">
          <a:xfrm>
            <a:off x="2068451" y="4954915"/>
            <a:ext cx="381000" cy="381000"/>
            <a:chOff x="2078" y="1680"/>
            <a:chExt cx="1615" cy="1615"/>
          </a:xfrm>
          <a:solidFill>
            <a:schemeClr val="accent6"/>
          </a:solidFill>
        </p:grpSpPr>
        <p:sp>
          <p:nvSpPr>
            <p:cNvPr id="145" name="Oval 49"/>
            <p:cNvSpPr>
              <a:spLocks noChangeArrowheads="1"/>
            </p:cNvSpPr>
            <p:nvPr/>
          </p:nvSpPr>
          <p:spPr bwMode="gray">
            <a:xfrm>
              <a:off x="2078" y="1680"/>
              <a:ext cx="1615" cy="1615"/>
            </a:xfrm>
            <a:prstGeom prst="ellipse">
              <a:avLst/>
            </a:prstGeom>
            <a:grpFill/>
            <a:ln w="57150" algn="ctr">
              <a:noFill/>
              <a:round/>
              <a:headEnd/>
              <a:tailEnd/>
            </a:ln>
            <a:effectLst/>
          </p:spPr>
          <p:txBody>
            <a:bodyPr wrap="none" anchor="ctr"/>
            <a:lstStyle/>
            <a:p>
              <a:endParaRPr lang="fr-FR"/>
            </a:p>
          </p:txBody>
        </p:sp>
        <p:sp>
          <p:nvSpPr>
            <p:cNvPr id="146" name="Oval 50"/>
            <p:cNvSpPr>
              <a:spLocks noChangeArrowheads="1"/>
            </p:cNvSpPr>
            <p:nvPr/>
          </p:nvSpPr>
          <p:spPr bwMode="gray">
            <a:xfrm>
              <a:off x="2170" y="1771"/>
              <a:ext cx="1430" cy="1430"/>
            </a:xfrm>
            <a:prstGeom prst="ellipse">
              <a:avLst/>
            </a:prstGeom>
            <a:grpFill/>
            <a:ln w="9525" algn="ctr">
              <a:noFill/>
              <a:round/>
              <a:headEnd/>
              <a:tailEnd/>
            </a:ln>
            <a:effectLst/>
          </p:spPr>
          <p:txBody>
            <a:bodyPr wrap="none" anchor="ctr"/>
            <a:lstStyle/>
            <a:p>
              <a:endParaRPr lang="fr-FR"/>
            </a:p>
          </p:txBody>
        </p:sp>
        <p:sp>
          <p:nvSpPr>
            <p:cNvPr id="147" name="Oval 51"/>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148" name="Oval 52"/>
            <p:cNvSpPr>
              <a:spLocks noChangeArrowheads="1"/>
            </p:cNvSpPr>
            <p:nvPr/>
          </p:nvSpPr>
          <p:spPr bwMode="gray">
            <a:xfrm>
              <a:off x="2254" y="1856"/>
              <a:ext cx="1262" cy="1264"/>
            </a:xfrm>
            <a:prstGeom prst="ellipse">
              <a:avLst/>
            </a:prstGeom>
            <a:grpFill/>
            <a:ln w="38100" algn="ctr">
              <a:noFill/>
              <a:round/>
              <a:headEnd/>
              <a:tailEnd/>
            </a:ln>
            <a:effectLst/>
          </p:spPr>
          <p:txBody>
            <a:bodyPr wrap="none" anchor="ctr">
              <a:spAutoFit/>
            </a:bodyPr>
            <a:lstStyle/>
            <a:p>
              <a:endParaRPr lang="fr-FR"/>
            </a:p>
          </p:txBody>
        </p:sp>
        <p:sp>
          <p:nvSpPr>
            <p:cNvPr id="149" name="Oval 53"/>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sp>
          <p:nvSpPr>
            <p:cNvPr id="150" name="Oval 54"/>
            <p:cNvSpPr>
              <a:spLocks noChangeArrowheads="1"/>
            </p:cNvSpPr>
            <p:nvPr/>
          </p:nvSpPr>
          <p:spPr bwMode="gray">
            <a:xfrm>
              <a:off x="2337" y="1939"/>
              <a:ext cx="1096" cy="1098"/>
            </a:xfrm>
            <a:prstGeom prst="ellipse">
              <a:avLst/>
            </a:prstGeom>
            <a:grpFill/>
            <a:ln w="38100" algn="ctr">
              <a:noFill/>
              <a:round/>
              <a:headEnd/>
              <a:tailEnd/>
            </a:ln>
            <a:effectLst/>
          </p:spPr>
          <p:txBody>
            <a:bodyPr anchor="ctr">
              <a:spAutoFit/>
            </a:bodyPr>
            <a:lstStyle/>
            <a:p>
              <a:endParaRPr lang="fr-FR"/>
            </a:p>
          </p:txBody>
        </p:sp>
      </p:grpSp>
      <p:sp>
        <p:nvSpPr>
          <p:cNvPr id="151" name="Rectangle 150"/>
          <p:cNvSpPr/>
          <p:nvPr/>
        </p:nvSpPr>
        <p:spPr>
          <a:xfrm>
            <a:off x="214313" y="188913"/>
            <a:ext cx="8929687" cy="503237"/>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2800" dirty="0">
                <a:solidFill>
                  <a:schemeClr val="bg1"/>
                </a:solidFill>
                <a:latin typeface="Helvetica Neue Light"/>
                <a:ea typeface="Helvetica Neue Light"/>
                <a:cs typeface="Arial" panose="020B0604020202020204" pitchFamily="34" charset="0"/>
              </a:rPr>
              <a:t>Plan</a:t>
            </a:r>
          </a:p>
        </p:txBody>
      </p:sp>
      <p:sp>
        <p:nvSpPr>
          <p:cNvPr id="155" name="Parenthèse ouvrante 22"/>
          <p:cNvSpPr/>
          <p:nvPr/>
        </p:nvSpPr>
        <p:spPr>
          <a:xfrm>
            <a:off x="3914774" y="260349"/>
            <a:ext cx="215900" cy="360363"/>
          </a:xfrm>
          <a:prstGeom prst="leftBracket">
            <a:avLst/>
          </a:prstGeom>
          <a:ln w="19050">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solidFill>
                <a:schemeClr val="bg1"/>
              </a:solidFill>
              <a:latin typeface="Helvetica Neue Light"/>
              <a:cs typeface="Helvetica Neue Light"/>
            </a:endParaRPr>
          </a:p>
        </p:txBody>
      </p:sp>
      <p:sp>
        <p:nvSpPr>
          <p:cNvPr id="156" name="Parenthèse ouvrante 23"/>
          <p:cNvSpPr/>
          <p:nvPr/>
        </p:nvSpPr>
        <p:spPr>
          <a:xfrm flipH="1">
            <a:off x="5156568" y="263955"/>
            <a:ext cx="223459" cy="368300"/>
          </a:xfrm>
          <a:prstGeom prst="leftBracket">
            <a:avLst/>
          </a:prstGeom>
          <a:ln w="19050">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solidFill>
                <a:schemeClr val="bg1"/>
              </a:solidFill>
              <a:latin typeface="Helvetica Neue Light"/>
              <a:cs typeface="Helvetica Neue Light"/>
            </a:endParaRPr>
          </a:p>
        </p:txBody>
      </p:sp>
    </p:spTree>
    <p:extLst>
      <p:ext uri="{BB962C8B-B14F-4D97-AF65-F5344CB8AC3E}">
        <p14:creationId xmlns="" xmlns:p14="http://schemas.microsoft.com/office/powerpoint/2010/main" val="3113321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lstStyle/>
          <a:p>
            <a:fld id="{77BAE7B2-6628-4967-8F9A-02DC2B5D2EF2}" type="slidenum">
              <a:rPr lang="en-US" smtClean="0"/>
              <a:pPr/>
              <a:t>3</a:t>
            </a:fld>
            <a:endParaRPr lang="en-US"/>
          </a:p>
        </p:txBody>
      </p:sp>
      <p:sp>
        <p:nvSpPr>
          <p:cNvPr id="56" name="Rectangle 55"/>
          <p:cNvSpPr/>
          <p:nvPr/>
        </p:nvSpPr>
        <p:spPr>
          <a:xfrm>
            <a:off x="357188" y="115888"/>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57" name="Sous-titre 2"/>
          <p:cNvSpPr txBox="1">
            <a:spLocks/>
          </p:cNvSpPr>
          <p:nvPr/>
        </p:nvSpPr>
        <p:spPr>
          <a:xfrm>
            <a:off x="1944687" y="817228"/>
            <a:ext cx="7056438" cy="288925"/>
          </a:xfrm>
          <a:prstGeom prst="rect">
            <a:avLst/>
          </a:prstGeom>
          <a:noFill/>
          <a:ln>
            <a:solidFill>
              <a:schemeClr val="bg1">
                <a:lumMod val="65000"/>
              </a:schemeClr>
            </a:solidFill>
          </a:ln>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sz="1500" b="1" dirty="0" smtClean="0">
                <a:solidFill>
                  <a:srgbClr val="C00000"/>
                </a:solidFill>
                <a:latin typeface="Helvetica Neue Light"/>
                <a:cs typeface="Helvetica Neue Light"/>
              </a:rPr>
              <a:t>	</a:t>
            </a:r>
            <a:r>
              <a:rPr lang="fr-FR" sz="1500" b="1" dirty="0" smtClean="0">
                <a:solidFill>
                  <a:schemeClr val="accent6"/>
                </a:solidFill>
                <a:latin typeface="Helvetica Neue Light"/>
                <a:cs typeface="Helvetica Neue Light"/>
              </a:rPr>
              <a:t>Contexte </a:t>
            </a:r>
            <a:r>
              <a:rPr lang="fr-FR" sz="1400" b="1" dirty="0" smtClean="0">
                <a:solidFill>
                  <a:schemeClr val="accent6"/>
                </a:solidFill>
                <a:latin typeface="Helvetica Neue Light"/>
                <a:cs typeface="Helvetica Neue Light"/>
              </a:rPr>
              <a:t>      </a:t>
            </a:r>
            <a:r>
              <a:rPr lang="fr-FR" sz="1400" dirty="0">
                <a:latin typeface="Helvetica Neue Light"/>
                <a:cs typeface="Helvetica Neue Light"/>
              </a:rPr>
              <a:t>Problématique </a:t>
            </a:r>
            <a:r>
              <a:rPr lang="fr-FR" sz="1400" dirty="0" smtClean="0">
                <a:latin typeface="Helvetica Neue Light"/>
                <a:cs typeface="Helvetica Neue Light"/>
              </a:rPr>
              <a:t>	Objectifs       Méthodologie</a:t>
            </a:r>
            <a:endParaRPr lang="fr-FR" sz="1400" dirty="0">
              <a:latin typeface="Helvetica Neue Light"/>
              <a:cs typeface="Helvetica Neue Light"/>
            </a:endParaRPr>
          </a:p>
        </p:txBody>
      </p:sp>
      <p:sp>
        <p:nvSpPr>
          <p:cNvPr id="58" name="Triangle isocèle 23"/>
          <p:cNvSpPr/>
          <p:nvPr/>
        </p:nvSpPr>
        <p:spPr>
          <a:xfrm flipV="1">
            <a:off x="245032" y="836602"/>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59" name="Rectangle 58"/>
          <p:cNvSpPr/>
          <p:nvPr/>
        </p:nvSpPr>
        <p:spPr>
          <a:xfrm>
            <a:off x="230609" y="187002"/>
            <a:ext cx="8918196" cy="649600"/>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2000" dirty="0">
              <a:solidFill>
                <a:schemeClr val="bg1">
                  <a:lumMod val="85000"/>
                </a:schemeClr>
              </a:solidFill>
              <a:latin typeface="Helvetica Neue Light"/>
              <a:cs typeface="Helvetica Neue Light"/>
            </a:endParaRPr>
          </a:p>
        </p:txBody>
      </p:sp>
      <p:sp>
        <p:nvSpPr>
          <p:cNvPr id="64" name="ZoneTexte 22"/>
          <p:cNvSpPr txBox="1">
            <a:spLocks noChangeArrowheads="1"/>
          </p:cNvSpPr>
          <p:nvPr/>
        </p:nvSpPr>
        <p:spPr bwMode="auto">
          <a:xfrm>
            <a:off x="2810575" y="283205"/>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Conception</a:t>
            </a:r>
          </a:p>
        </p:txBody>
      </p:sp>
      <p:sp>
        <p:nvSpPr>
          <p:cNvPr id="65" name="ZoneTexte 22"/>
          <p:cNvSpPr txBox="1">
            <a:spLocks noChangeArrowheads="1"/>
          </p:cNvSpPr>
          <p:nvPr/>
        </p:nvSpPr>
        <p:spPr bwMode="auto">
          <a:xfrm>
            <a:off x="4618080" y="283242"/>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Mise en œuvre</a:t>
            </a:r>
          </a:p>
        </p:txBody>
      </p:sp>
      <p:sp>
        <p:nvSpPr>
          <p:cNvPr id="66" name="ZoneTexte 25"/>
          <p:cNvSpPr txBox="1"/>
          <p:nvPr/>
        </p:nvSpPr>
        <p:spPr>
          <a:xfrm>
            <a:off x="6502912" y="194646"/>
            <a:ext cx="1753766"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Conclusion et perspectives</a:t>
            </a:r>
          </a:p>
        </p:txBody>
      </p:sp>
      <p:sp>
        <p:nvSpPr>
          <p:cNvPr id="22" name="Parenthèse ouvrante 27"/>
          <p:cNvSpPr/>
          <p:nvPr/>
        </p:nvSpPr>
        <p:spPr>
          <a:xfrm>
            <a:off x="369426" y="249677"/>
            <a:ext cx="215900" cy="499399"/>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23" name="Parenthèse ouvrante 31"/>
          <p:cNvSpPr/>
          <p:nvPr/>
        </p:nvSpPr>
        <p:spPr>
          <a:xfrm flipH="1">
            <a:off x="1876281" y="265902"/>
            <a:ext cx="225188" cy="507563"/>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24" name="ZoneTexte 24"/>
          <p:cNvSpPr txBox="1"/>
          <p:nvPr/>
        </p:nvSpPr>
        <p:spPr>
          <a:xfrm>
            <a:off x="487680" y="227581"/>
            <a:ext cx="1529398" cy="584775"/>
          </a:xfrm>
          <a:prstGeom prst="rect">
            <a:avLst/>
          </a:prstGeom>
          <a:noFill/>
        </p:spPr>
        <p:txBody>
          <a:bodyPr wrap="square">
            <a:spAutoFit/>
          </a:bodyPr>
          <a:lstStyle/>
          <a:p>
            <a:pPr algn="ctr" fontAlgn="auto">
              <a:spcBef>
                <a:spcPts val="0"/>
              </a:spcBef>
              <a:spcAft>
                <a:spcPts val="0"/>
              </a:spcAft>
              <a:defRPr/>
            </a:pPr>
            <a:r>
              <a:rPr lang="fr-FR" sz="1600" b="1" dirty="0">
                <a:solidFill>
                  <a:schemeClr val="bg1"/>
                </a:solidFill>
                <a:latin typeface="Helvetica Neue Light"/>
                <a:ea typeface="Helvetica Neue Light"/>
                <a:cs typeface="Helvetica Neue Light"/>
              </a:rPr>
              <a:t>Présentation du projet</a:t>
            </a:r>
          </a:p>
        </p:txBody>
      </p:sp>
      <p:sp>
        <p:nvSpPr>
          <p:cNvPr id="3" name="ZoneTexte 2"/>
          <p:cNvSpPr txBox="1"/>
          <p:nvPr/>
        </p:nvSpPr>
        <p:spPr>
          <a:xfrm>
            <a:off x="1352550" y="2364125"/>
            <a:ext cx="7162800" cy="2031325"/>
          </a:xfrm>
          <a:prstGeom prst="rect">
            <a:avLst/>
          </a:prstGeom>
          <a:noFill/>
        </p:spPr>
        <p:txBody>
          <a:bodyPr wrap="square" rtlCol="0">
            <a:spAutoFit/>
          </a:bodyPr>
          <a:lstStyle/>
          <a:p>
            <a:r>
              <a:rPr lang="fr-FR" dirty="0"/>
              <a:t>Le présent travail s’inscrit dans le cadre de la mise en pratique des </a:t>
            </a:r>
            <a:r>
              <a:rPr lang="fr-FR" dirty="0" smtClean="0"/>
              <a:t>connaissances acquises </a:t>
            </a:r>
            <a:r>
              <a:rPr lang="fr-FR" dirty="0"/>
              <a:t>lors de notre cursus à l’EMSI (Ecole Marocaine des Sciences de l’Ingénieur). </a:t>
            </a:r>
            <a:r>
              <a:rPr lang="fr-FR" dirty="0" smtClean="0"/>
              <a:t>Il ambitionne </a:t>
            </a:r>
            <a:r>
              <a:rPr lang="fr-FR" dirty="0"/>
              <a:t>de parfaire ces connaissances au regard des contraintes réelles du </a:t>
            </a:r>
            <a:r>
              <a:rPr lang="fr-FR" dirty="0" smtClean="0"/>
              <a:t>monde.</a:t>
            </a:r>
            <a:r>
              <a:rPr lang="fr-FR" dirty="0"/>
              <a:t/>
            </a:r>
            <a:br>
              <a:rPr lang="fr-FR" dirty="0"/>
            </a:br>
            <a:r>
              <a:rPr lang="fr-FR" dirty="0"/>
              <a:t>Dans cette perspective, ce document se propose de relater la genèse de mise en </a:t>
            </a:r>
            <a:r>
              <a:rPr lang="fr-FR" dirty="0" smtClean="0"/>
              <a:t>place d’une </a:t>
            </a:r>
            <a:r>
              <a:rPr lang="fr-FR" dirty="0"/>
              <a:t>application de gestion de </a:t>
            </a:r>
            <a:r>
              <a:rPr lang="fr-FR" dirty="0" smtClean="0"/>
              <a:t>services. Ce projet a pour </a:t>
            </a:r>
            <a:r>
              <a:rPr lang="fr-FR" dirty="0"/>
              <a:t>o</a:t>
            </a:r>
            <a:r>
              <a:rPr lang="fr-FR" dirty="0" smtClean="0"/>
              <a:t>bjectif:</a:t>
            </a:r>
            <a:endParaRPr lang="fr-FR" dirty="0"/>
          </a:p>
        </p:txBody>
      </p:sp>
    </p:spTree>
    <p:extLst>
      <p:ext uri="{BB962C8B-B14F-4D97-AF65-F5344CB8AC3E}">
        <p14:creationId xmlns="" xmlns:p14="http://schemas.microsoft.com/office/powerpoint/2010/main" val="1148455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41"/>
          <p:cNvSpPr>
            <a:spLocks noChangeShapeType="1"/>
          </p:cNvSpPr>
          <p:nvPr/>
        </p:nvSpPr>
        <p:spPr bwMode="auto">
          <a:xfrm rot="20251316" flipV="1">
            <a:off x="9024844" y="3046476"/>
            <a:ext cx="0" cy="31128"/>
          </a:xfrm>
          <a:prstGeom prst="line">
            <a:avLst/>
          </a:prstGeom>
          <a:noFill/>
          <a:ln w="15875" cap="flat">
            <a:solidFill>
              <a:schemeClr val="bg1"/>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Line 41"/>
          <p:cNvSpPr>
            <a:spLocks noChangeShapeType="1"/>
          </p:cNvSpPr>
          <p:nvPr/>
        </p:nvSpPr>
        <p:spPr bwMode="auto">
          <a:xfrm rot="20251316" flipV="1">
            <a:off x="9139144" y="3160776"/>
            <a:ext cx="0" cy="31128"/>
          </a:xfrm>
          <a:prstGeom prst="line">
            <a:avLst/>
          </a:prstGeom>
          <a:noFill/>
          <a:ln w="15875" cap="flat">
            <a:solidFill>
              <a:schemeClr val="bg1"/>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Line 41"/>
          <p:cNvSpPr>
            <a:spLocks noChangeShapeType="1"/>
          </p:cNvSpPr>
          <p:nvPr/>
        </p:nvSpPr>
        <p:spPr bwMode="auto">
          <a:xfrm rot="20251316" flipV="1">
            <a:off x="9024844" y="3046476"/>
            <a:ext cx="0" cy="31128"/>
          </a:xfrm>
          <a:prstGeom prst="line">
            <a:avLst/>
          </a:prstGeom>
          <a:noFill/>
          <a:ln w="15875" cap="flat">
            <a:solidFill>
              <a:schemeClr val="bg1"/>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82" name="Group 158"/>
          <p:cNvGrpSpPr/>
          <p:nvPr/>
        </p:nvGrpSpPr>
        <p:grpSpPr>
          <a:xfrm>
            <a:off x="6548591" y="3473010"/>
            <a:ext cx="1801740" cy="415498"/>
            <a:chOff x="7776443" y="4739713"/>
            <a:chExt cx="2402320" cy="553997"/>
          </a:xfrm>
        </p:grpSpPr>
        <p:sp>
          <p:nvSpPr>
            <p:cNvPr id="83" name="Rectangle 82"/>
            <p:cNvSpPr/>
            <p:nvPr/>
          </p:nvSpPr>
          <p:spPr>
            <a:xfrm>
              <a:off x="9932455" y="4773336"/>
              <a:ext cx="246308" cy="430886"/>
            </a:xfrm>
            <a:prstGeom prst="rect">
              <a:avLst/>
            </a:prstGeom>
          </p:spPr>
          <p:txBody>
            <a:bodyPr wrap="none">
              <a:spAutoFit/>
            </a:bodyPr>
            <a:lstStyle/>
            <a:p>
              <a:endParaRPr lang="id-ID" sz="1500" dirty="0">
                <a:solidFill>
                  <a:schemeClr val="accent5"/>
                </a:solidFill>
                <a:latin typeface="FontAwesome" pitchFamily="2" charset="0"/>
              </a:endParaRPr>
            </a:p>
          </p:txBody>
        </p:sp>
        <p:sp>
          <p:nvSpPr>
            <p:cNvPr id="84" name="TextBox 160"/>
            <p:cNvSpPr txBox="1"/>
            <p:nvPr/>
          </p:nvSpPr>
          <p:spPr>
            <a:xfrm>
              <a:off x="7776443" y="4739713"/>
              <a:ext cx="406400" cy="553997"/>
            </a:xfrm>
            <a:prstGeom prst="rect">
              <a:avLst/>
            </a:prstGeom>
            <a:noFill/>
          </p:spPr>
          <p:txBody>
            <a:bodyPr wrap="square" rtlCol="0">
              <a:spAutoFit/>
            </a:bodyPr>
            <a:lstStyle/>
            <a:p>
              <a:pPr algn="ctr"/>
              <a:r>
                <a:rPr lang="fr-FR" sz="2100" dirty="0">
                  <a:solidFill>
                    <a:schemeClr val="bg1">
                      <a:lumMod val="95000"/>
                    </a:schemeClr>
                  </a:solidFill>
                  <a:latin typeface="Arsenal" panose="02010504060200020004" pitchFamily="50" charset="0"/>
                </a:rPr>
                <a:t>1</a:t>
              </a:r>
              <a:endParaRPr lang="id-ID" sz="1350" dirty="0">
                <a:solidFill>
                  <a:schemeClr val="bg1">
                    <a:lumMod val="95000"/>
                  </a:schemeClr>
                </a:solidFill>
                <a:latin typeface="Arsenal" panose="02010504060200020004" pitchFamily="50" charset="0"/>
              </a:endParaRPr>
            </a:p>
          </p:txBody>
        </p:sp>
      </p:grpSp>
      <p:sp>
        <p:nvSpPr>
          <p:cNvPr id="16" name="Slide Number Placeholder 15"/>
          <p:cNvSpPr>
            <a:spLocks noGrp="1"/>
          </p:cNvSpPr>
          <p:nvPr>
            <p:ph type="sldNum" sz="quarter" idx="12"/>
          </p:nvPr>
        </p:nvSpPr>
        <p:spPr/>
        <p:txBody>
          <a:bodyPr/>
          <a:lstStyle/>
          <a:p>
            <a:fld id="{77BAE7B2-6628-4967-8F9A-02DC2B5D2EF2}" type="slidenum">
              <a:rPr lang="en-US" smtClean="0"/>
              <a:pPr/>
              <a:t>4</a:t>
            </a:fld>
            <a:endParaRPr lang="en-US"/>
          </a:p>
        </p:txBody>
      </p:sp>
      <p:grpSp>
        <p:nvGrpSpPr>
          <p:cNvPr id="147" name="Group 42"/>
          <p:cNvGrpSpPr>
            <a:grpSpLocks/>
          </p:cNvGrpSpPr>
          <p:nvPr/>
        </p:nvGrpSpPr>
        <p:grpSpPr bwMode="auto">
          <a:xfrm>
            <a:off x="1838185" y="4673680"/>
            <a:ext cx="2388445" cy="665259"/>
            <a:chOff x="1444" y="3218"/>
            <a:chExt cx="672" cy="192"/>
          </a:xfrm>
        </p:grpSpPr>
        <p:sp>
          <p:nvSpPr>
            <p:cNvPr id="148"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sp>
          <p:nvSpPr>
            <p:cNvPr id="149"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grpSp>
      <p:grpSp>
        <p:nvGrpSpPr>
          <p:cNvPr id="151" name="Group 39"/>
          <p:cNvGrpSpPr>
            <a:grpSpLocks/>
          </p:cNvGrpSpPr>
          <p:nvPr/>
        </p:nvGrpSpPr>
        <p:grpSpPr bwMode="auto">
          <a:xfrm>
            <a:off x="1997449" y="2269997"/>
            <a:ext cx="2277075" cy="559651"/>
            <a:chOff x="1492" y="1538"/>
            <a:chExt cx="624" cy="240"/>
          </a:xfrm>
        </p:grpSpPr>
        <p:sp>
          <p:nvSpPr>
            <p:cNvPr id="152"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sp>
          <p:nvSpPr>
            <p:cNvPr id="153"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grpSp>
      <p:sp>
        <p:nvSpPr>
          <p:cNvPr id="154" name="Line 36"/>
          <p:cNvSpPr>
            <a:spLocks noChangeShapeType="1"/>
          </p:cNvSpPr>
          <p:nvPr/>
        </p:nvSpPr>
        <p:spPr bwMode="auto">
          <a:xfrm flipV="1">
            <a:off x="2843520" y="3770487"/>
            <a:ext cx="1347053"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grpSp>
        <p:nvGrpSpPr>
          <p:cNvPr id="155" name="Group 60"/>
          <p:cNvGrpSpPr>
            <a:grpSpLocks/>
          </p:cNvGrpSpPr>
          <p:nvPr/>
        </p:nvGrpSpPr>
        <p:grpSpPr bwMode="auto">
          <a:xfrm>
            <a:off x="910072" y="2804735"/>
            <a:ext cx="2161831" cy="2124386"/>
            <a:chOff x="396" y="1835"/>
            <a:chExt cx="1276" cy="1277"/>
          </a:xfrm>
        </p:grpSpPr>
        <p:sp>
          <p:nvSpPr>
            <p:cNvPr id="160" name="Oval 65"/>
            <p:cNvSpPr>
              <a:spLocks noChangeArrowheads="1"/>
            </p:cNvSpPr>
            <p:nvPr/>
          </p:nvSpPr>
          <p:spPr bwMode="gray">
            <a:xfrm>
              <a:off x="396" y="1835"/>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fr-FR" sz="1350"/>
            </a:p>
          </p:txBody>
        </p:sp>
        <p:sp>
          <p:nvSpPr>
            <p:cNvPr id="161"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fr-FR" sz="1350"/>
            </a:p>
          </p:txBody>
        </p:sp>
        <p:sp>
          <p:nvSpPr>
            <p:cNvPr id="162" name="Oval 67"/>
            <p:cNvSpPr>
              <a:spLocks noChangeArrowheads="1"/>
            </p:cNvSpPr>
            <p:nvPr/>
          </p:nvSpPr>
          <p:spPr bwMode="gray">
            <a:xfrm>
              <a:off x="426" y="1854"/>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fr-FR" sz="1350"/>
            </a:p>
          </p:txBody>
        </p:sp>
        <p:sp>
          <p:nvSpPr>
            <p:cNvPr id="163" name="Oval 68"/>
            <p:cNvSpPr>
              <a:spLocks noChangeArrowheads="1"/>
            </p:cNvSpPr>
            <p:nvPr/>
          </p:nvSpPr>
          <p:spPr bwMode="gray">
            <a:xfrm>
              <a:off x="490" y="1974"/>
              <a:ext cx="1053" cy="94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fr-FR" sz="1350"/>
            </a:p>
          </p:txBody>
        </p:sp>
      </p:grpSp>
      <p:grpSp>
        <p:nvGrpSpPr>
          <p:cNvPr id="165" name="Groupe 47"/>
          <p:cNvGrpSpPr/>
          <p:nvPr/>
        </p:nvGrpSpPr>
        <p:grpSpPr>
          <a:xfrm>
            <a:off x="4274525" y="1920433"/>
            <a:ext cx="4458617" cy="872818"/>
            <a:chOff x="2958001" y="1944619"/>
            <a:chExt cx="5874376" cy="672693"/>
          </a:xfrm>
        </p:grpSpPr>
        <p:sp>
          <p:nvSpPr>
            <p:cNvPr id="166" name="AutoShape 45"/>
            <p:cNvSpPr>
              <a:spLocks noChangeArrowheads="1"/>
            </p:cNvSpPr>
            <p:nvPr/>
          </p:nvSpPr>
          <p:spPr bwMode="gray">
            <a:xfrm>
              <a:off x="2958001" y="1944619"/>
              <a:ext cx="5874376" cy="67269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fr-FR" sz="1350"/>
            </a:p>
          </p:txBody>
        </p:sp>
        <p:sp>
          <p:nvSpPr>
            <p:cNvPr id="167" name="Rectangle 46"/>
            <p:cNvSpPr>
              <a:spLocks noChangeArrowheads="1"/>
            </p:cNvSpPr>
            <p:nvPr/>
          </p:nvSpPr>
          <p:spPr bwMode="auto">
            <a:xfrm>
              <a:off x="3300449" y="2132245"/>
              <a:ext cx="5027561" cy="2846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endParaRPr lang="fr-FR" dirty="0">
                <a:latin typeface="Helvetica Neue Light"/>
                <a:cs typeface="Helvetica Neue Light"/>
              </a:endParaRPr>
            </a:p>
          </p:txBody>
        </p:sp>
      </p:grpSp>
      <p:grpSp>
        <p:nvGrpSpPr>
          <p:cNvPr id="168" name="Groupe 50"/>
          <p:cNvGrpSpPr/>
          <p:nvPr/>
        </p:nvGrpSpPr>
        <p:grpSpPr>
          <a:xfrm>
            <a:off x="4296572" y="3357033"/>
            <a:ext cx="4589920" cy="880625"/>
            <a:chOff x="3068879" y="2795166"/>
            <a:chExt cx="5486290" cy="433388"/>
          </a:xfrm>
        </p:grpSpPr>
        <p:sp>
          <p:nvSpPr>
            <p:cNvPr id="169" name="AutoShape 47"/>
            <p:cNvSpPr>
              <a:spLocks noChangeArrowheads="1"/>
            </p:cNvSpPr>
            <p:nvPr/>
          </p:nvSpPr>
          <p:spPr bwMode="gray">
            <a:xfrm>
              <a:off x="3068879" y="2795166"/>
              <a:ext cx="5369846"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fr-FR" sz="1350"/>
            </a:p>
          </p:txBody>
        </p:sp>
        <p:sp>
          <p:nvSpPr>
            <p:cNvPr id="170" name="Rectangle 48"/>
            <p:cNvSpPr>
              <a:spLocks noChangeArrowheads="1"/>
            </p:cNvSpPr>
            <p:nvPr/>
          </p:nvSpPr>
          <p:spPr bwMode="auto">
            <a:xfrm>
              <a:off x="3420910" y="2855000"/>
              <a:ext cx="5134259" cy="1476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endParaRPr lang="fr-FR" sz="1350" b="1" dirty="0"/>
            </a:p>
          </p:txBody>
        </p:sp>
      </p:grpSp>
      <p:sp>
        <p:nvSpPr>
          <p:cNvPr id="174" name="Oval 51"/>
          <p:cNvSpPr>
            <a:spLocks noChangeArrowheads="1"/>
          </p:cNvSpPr>
          <p:nvPr/>
        </p:nvSpPr>
        <p:spPr bwMode="gray">
          <a:xfrm>
            <a:off x="4164701" y="2209139"/>
            <a:ext cx="152400" cy="151209"/>
          </a:xfrm>
          <a:prstGeom prst="ellipse">
            <a:avLst/>
          </a:prstGeom>
          <a:solidFill>
            <a:srgbClr val="C0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sz="1350"/>
          </a:p>
        </p:txBody>
      </p:sp>
      <p:sp>
        <p:nvSpPr>
          <p:cNvPr id="183" name="Oval 59"/>
          <p:cNvSpPr>
            <a:spLocks noChangeArrowheads="1"/>
          </p:cNvSpPr>
          <p:nvPr/>
        </p:nvSpPr>
        <p:spPr bwMode="gray">
          <a:xfrm>
            <a:off x="4190573" y="5287985"/>
            <a:ext cx="152400" cy="152400"/>
          </a:xfrm>
          <a:prstGeom prst="ellipse">
            <a:avLst/>
          </a:prstGeom>
          <a:solidFill>
            <a:srgbClr val="C0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sz="1350"/>
          </a:p>
        </p:txBody>
      </p:sp>
      <p:sp>
        <p:nvSpPr>
          <p:cNvPr id="184" name="Oval 52"/>
          <p:cNvSpPr>
            <a:spLocks noChangeArrowheads="1"/>
          </p:cNvSpPr>
          <p:nvPr/>
        </p:nvSpPr>
        <p:spPr bwMode="gray">
          <a:xfrm>
            <a:off x="4158539" y="3679107"/>
            <a:ext cx="152400" cy="152400"/>
          </a:xfrm>
          <a:prstGeom prst="ellipse">
            <a:avLst/>
          </a:prstGeom>
          <a:solidFill>
            <a:srgbClr val="C0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sz="1350"/>
          </a:p>
        </p:txBody>
      </p:sp>
      <p:sp>
        <p:nvSpPr>
          <p:cNvPr id="2" name="Rectangle 1"/>
          <p:cNvSpPr/>
          <p:nvPr/>
        </p:nvSpPr>
        <p:spPr>
          <a:xfrm>
            <a:off x="1147548" y="3690254"/>
            <a:ext cx="1787669" cy="369332"/>
          </a:xfrm>
          <a:prstGeom prst="rect">
            <a:avLst/>
          </a:prstGeom>
        </p:spPr>
        <p:txBody>
          <a:bodyPr wrap="none">
            <a:spAutoFit/>
          </a:bodyPr>
          <a:lstStyle/>
          <a:p>
            <a:r>
              <a:rPr lang="fr-FR" dirty="0" smtClean="0">
                <a:latin typeface="Helvetica Neue Light"/>
                <a:cs typeface="Helvetica Neue Light"/>
              </a:rPr>
              <a:t>Problématiques</a:t>
            </a:r>
            <a:endParaRPr lang="en-US" dirty="0">
              <a:latin typeface="Helvetica Neue Light"/>
              <a:cs typeface="Helvetica Neue Light"/>
            </a:endParaRPr>
          </a:p>
        </p:txBody>
      </p:sp>
      <p:grpSp>
        <p:nvGrpSpPr>
          <p:cNvPr id="191" name="Groupe 50"/>
          <p:cNvGrpSpPr/>
          <p:nvPr/>
        </p:nvGrpSpPr>
        <p:grpSpPr>
          <a:xfrm>
            <a:off x="4296572" y="4933588"/>
            <a:ext cx="4458617" cy="908842"/>
            <a:chOff x="2978811" y="3193513"/>
            <a:chExt cx="5881731" cy="693366"/>
          </a:xfrm>
        </p:grpSpPr>
        <p:sp>
          <p:nvSpPr>
            <p:cNvPr id="192" name="AutoShape 47"/>
            <p:cNvSpPr>
              <a:spLocks noChangeArrowheads="1"/>
            </p:cNvSpPr>
            <p:nvPr/>
          </p:nvSpPr>
          <p:spPr bwMode="gray">
            <a:xfrm>
              <a:off x="2978811" y="3193513"/>
              <a:ext cx="5881731" cy="693366"/>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fr-FR" sz="1350"/>
            </a:p>
          </p:txBody>
        </p:sp>
        <p:sp>
          <p:nvSpPr>
            <p:cNvPr id="193" name="Rectangle 48"/>
            <p:cNvSpPr>
              <a:spLocks noChangeArrowheads="1"/>
            </p:cNvSpPr>
            <p:nvPr/>
          </p:nvSpPr>
          <p:spPr bwMode="auto">
            <a:xfrm>
              <a:off x="3374896" y="3384690"/>
              <a:ext cx="5134260" cy="387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lvl="0"/>
              <a:endParaRPr lang="fr-FR" sz="1350" dirty="0">
                <a:solidFill>
                  <a:schemeClr val="accent5">
                    <a:lumMod val="50000"/>
                  </a:schemeClr>
                </a:solidFill>
              </a:endParaRPr>
            </a:p>
            <a:p>
              <a:endParaRPr lang="fr-FR" sz="1350" b="1" dirty="0"/>
            </a:p>
          </p:txBody>
        </p:sp>
      </p:grpSp>
      <p:sp>
        <p:nvSpPr>
          <p:cNvPr id="91" name="Rectangle 90"/>
          <p:cNvSpPr/>
          <p:nvPr/>
        </p:nvSpPr>
        <p:spPr>
          <a:xfrm>
            <a:off x="357188" y="115888"/>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2" name="Sous-titre 2"/>
          <p:cNvSpPr txBox="1">
            <a:spLocks/>
          </p:cNvSpPr>
          <p:nvPr/>
        </p:nvSpPr>
        <p:spPr>
          <a:xfrm>
            <a:off x="1944687" y="817228"/>
            <a:ext cx="7056438" cy="288925"/>
          </a:xfrm>
          <a:prstGeom prst="rect">
            <a:avLst/>
          </a:prstGeom>
          <a:noFill/>
          <a:ln>
            <a:solidFill>
              <a:schemeClr val="bg1">
                <a:lumMod val="65000"/>
              </a:schemeClr>
            </a:solidFill>
          </a:ln>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sz="1400" dirty="0" smtClean="0">
                <a:latin typeface="Helvetica Neue Light"/>
                <a:cs typeface="Helvetica Neue Light"/>
              </a:rPr>
              <a:t>	Contexte</a:t>
            </a:r>
            <a:r>
              <a:rPr lang="fr-FR" sz="1400" b="1" dirty="0" smtClean="0">
                <a:solidFill>
                  <a:schemeClr val="accent1">
                    <a:lumMod val="75000"/>
                  </a:schemeClr>
                </a:solidFill>
                <a:latin typeface="Helvetica Neue Light"/>
                <a:cs typeface="Helvetica Neue Light"/>
              </a:rPr>
              <a:t>       </a:t>
            </a:r>
            <a:r>
              <a:rPr lang="fr-FR" sz="1400" b="1" dirty="0" smtClean="0">
                <a:solidFill>
                  <a:schemeClr val="accent6"/>
                </a:solidFill>
                <a:latin typeface="Helvetica Neue Light"/>
                <a:cs typeface="Helvetica Neue Light"/>
              </a:rPr>
              <a:t>Problématiques</a:t>
            </a:r>
            <a:r>
              <a:rPr lang="fr-FR" sz="1400" dirty="0" smtClean="0">
                <a:latin typeface="Helvetica Neue Light"/>
                <a:cs typeface="Helvetica Neue Light"/>
              </a:rPr>
              <a:t>	Objectifs</a:t>
            </a:r>
            <a:r>
              <a:rPr lang="fr-FR" sz="1200" dirty="0" smtClean="0">
                <a:latin typeface="Helvetica Neue Light"/>
                <a:cs typeface="Helvetica Neue Light"/>
              </a:rPr>
              <a:t> </a:t>
            </a:r>
            <a:r>
              <a:rPr lang="fr-FR" sz="1400" dirty="0" smtClean="0">
                <a:latin typeface="Helvetica Neue Light"/>
                <a:cs typeface="Helvetica Neue Light"/>
              </a:rPr>
              <a:t>	méthodologie </a:t>
            </a:r>
            <a:endParaRPr lang="fr-FR" sz="1400" dirty="0">
              <a:latin typeface="Helvetica Neue Light"/>
              <a:cs typeface="Helvetica Neue Light"/>
            </a:endParaRPr>
          </a:p>
        </p:txBody>
      </p:sp>
      <p:sp>
        <p:nvSpPr>
          <p:cNvPr id="93" name="Triangle isocèle 23"/>
          <p:cNvSpPr/>
          <p:nvPr/>
        </p:nvSpPr>
        <p:spPr>
          <a:xfrm flipV="1">
            <a:off x="245032" y="836602"/>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94" name="Rectangle 93"/>
          <p:cNvSpPr/>
          <p:nvPr/>
        </p:nvSpPr>
        <p:spPr>
          <a:xfrm>
            <a:off x="230609" y="170069"/>
            <a:ext cx="8918196" cy="649600"/>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2000" dirty="0">
              <a:solidFill>
                <a:schemeClr val="bg1">
                  <a:lumMod val="85000"/>
                </a:schemeClr>
              </a:solidFill>
              <a:latin typeface="Helvetica Neue Light"/>
              <a:cs typeface="Helvetica Neue Light"/>
            </a:endParaRPr>
          </a:p>
        </p:txBody>
      </p:sp>
      <p:sp>
        <p:nvSpPr>
          <p:cNvPr id="107" name="ZoneTexte 22"/>
          <p:cNvSpPr txBox="1">
            <a:spLocks noChangeArrowheads="1"/>
          </p:cNvSpPr>
          <p:nvPr/>
        </p:nvSpPr>
        <p:spPr bwMode="auto">
          <a:xfrm>
            <a:off x="2636404" y="326747"/>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Conception</a:t>
            </a:r>
          </a:p>
        </p:txBody>
      </p:sp>
      <p:sp>
        <p:nvSpPr>
          <p:cNvPr id="108" name="ZoneTexte 22"/>
          <p:cNvSpPr txBox="1">
            <a:spLocks noChangeArrowheads="1"/>
          </p:cNvSpPr>
          <p:nvPr/>
        </p:nvSpPr>
        <p:spPr bwMode="auto">
          <a:xfrm>
            <a:off x="4443909" y="326784"/>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Mise en œuvre</a:t>
            </a:r>
          </a:p>
        </p:txBody>
      </p:sp>
      <p:sp>
        <p:nvSpPr>
          <p:cNvPr id="109" name="ZoneTexte 25"/>
          <p:cNvSpPr txBox="1"/>
          <p:nvPr/>
        </p:nvSpPr>
        <p:spPr>
          <a:xfrm>
            <a:off x="6328741" y="238188"/>
            <a:ext cx="1753766"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Conclusion et perspectives</a:t>
            </a:r>
          </a:p>
        </p:txBody>
      </p:sp>
      <p:sp>
        <p:nvSpPr>
          <p:cNvPr id="55" name="Parenthèse ouvrante 27"/>
          <p:cNvSpPr/>
          <p:nvPr/>
        </p:nvSpPr>
        <p:spPr>
          <a:xfrm>
            <a:off x="369426" y="249677"/>
            <a:ext cx="215900" cy="499399"/>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56" name="Parenthèse ouvrante 31"/>
          <p:cNvSpPr/>
          <p:nvPr/>
        </p:nvSpPr>
        <p:spPr>
          <a:xfrm flipH="1">
            <a:off x="1876281" y="265902"/>
            <a:ext cx="225188" cy="507563"/>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57" name="ZoneTexte 24"/>
          <p:cNvSpPr txBox="1"/>
          <p:nvPr/>
        </p:nvSpPr>
        <p:spPr>
          <a:xfrm>
            <a:off x="487680" y="227581"/>
            <a:ext cx="1529398" cy="584775"/>
          </a:xfrm>
          <a:prstGeom prst="rect">
            <a:avLst/>
          </a:prstGeom>
          <a:noFill/>
        </p:spPr>
        <p:txBody>
          <a:bodyPr wrap="square">
            <a:spAutoFit/>
          </a:bodyPr>
          <a:lstStyle/>
          <a:p>
            <a:pPr algn="ctr" fontAlgn="auto">
              <a:spcBef>
                <a:spcPts val="0"/>
              </a:spcBef>
              <a:spcAft>
                <a:spcPts val="0"/>
              </a:spcAft>
              <a:defRPr/>
            </a:pPr>
            <a:r>
              <a:rPr lang="fr-FR" sz="1600" b="1" dirty="0">
                <a:solidFill>
                  <a:schemeClr val="bg1"/>
                </a:solidFill>
                <a:latin typeface="Helvetica Neue Light"/>
                <a:ea typeface="Helvetica Neue Light"/>
                <a:cs typeface="Helvetica Neue Light"/>
              </a:rPr>
              <a:t>Présentation du projet</a:t>
            </a:r>
          </a:p>
        </p:txBody>
      </p:sp>
      <p:sp>
        <p:nvSpPr>
          <p:cNvPr id="3" name="ZoneTexte 2"/>
          <p:cNvSpPr txBox="1"/>
          <p:nvPr/>
        </p:nvSpPr>
        <p:spPr>
          <a:xfrm>
            <a:off x="4596822" y="2163877"/>
            <a:ext cx="3568778" cy="369332"/>
          </a:xfrm>
          <a:prstGeom prst="rect">
            <a:avLst/>
          </a:prstGeom>
          <a:noFill/>
        </p:spPr>
        <p:txBody>
          <a:bodyPr wrap="square" rtlCol="0">
            <a:spAutoFit/>
          </a:bodyPr>
          <a:lstStyle/>
          <a:p>
            <a:r>
              <a:rPr lang="fr-FR" dirty="0" smtClean="0"/>
              <a:t>Difficulté de trouver des techniciens</a:t>
            </a:r>
            <a:endParaRPr lang="fr-FR" dirty="0"/>
          </a:p>
        </p:txBody>
      </p:sp>
      <p:sp>
        <p:nvSpPr>
          <p:cNvPr id="4" name="ZoneTexte 3"/>
          <p:cNvSpPr txBox="1"/>
          <p:nvPr/>
        </p:nvSpPr>
        <p:spPr>
          <a:xfrm>
            <a:off x="4791682" y="3565342"/>
            <a:ext cx="3694709" cy="646331"/>
          </a:xfrm>
          <a:prstGeom prst="rect">
            <a:avLst/>
          </a:prstGeom>
          <a:noFill/>
        </p:spPr>
        <p:txBody>
          <a:bodyPr wrap="square" rtlCol="0">
            <a:spAutoFit/>
          </a:bodyPr>
          <a:lstStyle/>
          <a:p>
            <a:r>
              <a:rPr lang="fr-FR" dirty="0" smtClean="0"/>
              <a:t>Perte de temps a la recherche des clients</a:t>
            </a:r>
            <a:endParaRPr lang="fr-FR" dirty="0"/>
          </a:p>
        </p:txBody>
      </p:sp>
      <p:sp>
        <p:nvSpPr>
          <p:cNvPr id="5" name="ZoneTexte 4"/>
          <p:cNvSpPr txBox="1"/>
          <p:nvPr/>
        </p:nvSpPr>
        <p:spPr>
          <a:xfrm>
            <a:off x="4689707" y="5150266"/>
            <a:ext cx="3796684" cy="646331"/>
          </a:xfrm>
          <a:prstGeom prst="rect">
            <a:avLst/>
          </a:prstGeom>
          <a:noFill/>
        </p:spPr>
        <p:txBody>
          <a:bodyPr wrap="square" rtlCol="0">
            <a:spAutoFit/>
          </a:bodyPr>
          <a:lstStyle/>
          <a:p>
            <a:r>
              <a:rPr lang="fr-FR" dirty="0" smtClean="0"/>
              <a:t>Difficulté de trouver des offres pour les techniciens</a:t>
            </a:r>
            <a:endParaRPr lang="fr-FR" dirty="0"/>
          </a:p>
        </p:txBody>
      </p:sp>
    </p:spTree>
    <p:extLst>
      <p:ext uri="{BB962C8B-B14F-4D97-AF65-F5344CB8AC3E}">
        <p14:creationId xmlns="" xmlns:p14="http://schemas.microsoft.com/office/powerpoint/2010/main" val="194585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41"/>
          <p:cNvSpPr>
            <a:spLocks noChangeShapeType="1"/>
          </p:cNvSpPr>
          <p:nvPr/>
        </p:nvSpPr>
        <p:spPr bwMode="auto">
          <a:xfrm rot="20251316" flipV="1">
            <a:off x="9024844" y="3046476"/>
            <a:ext cx="0" cy="31128"/>
          </a:xfrm>
          <a:prstGeom prst="line">
            <a:avLst/>
          </a:prstGeom>
          <a:noFill/>
          <a:ln w="15875" cap="flat">
            <a:solidFill>
              <a:schemeClr val="bg1"/>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Line 41"/>
          <p:cNvSpPr>
            <a:spLocks noChangeShapeType="1"/>
          </p:cNvSpPr>
          <p:nvPr/>
        </p:nvSpPr>
        <p:spPr bwMode="auto">
          <a:xfrm rot="20251316" flipV="1">
            <a:off x="9139144" y="3160776"/>
            <a:ext cx="0" cy="31128"/>
          </a:xfrm>
          <a:prstGeom prst="line">
            <a:avLst/>
          </a:prstGeom>
          <a:noFill/>
          <a:ln w="15875" cap="flat">
            <a:solidFill>
              <a:schemeClr val="bg1"/>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Line 41"/>
          <p:cNvSpPr>
            <a:spLocks noChangeShapeType="1"/>
          </p:cNvSpPr>
          <p:nvPr/>
        </p:nvSpPr>
        <p:spPr bwMode="auto">
          <a:xfrm rot="20251316" flipV="1">
            <a:off x="9024844" y="3046476"/>
            <a:ext cx="0" cy="31128"/>
          </a:xfrm>
          <a:prstGeom prst="line">
            <a:avLst/>
          </a:prstGeom>
          <a:noFill/>
          <a:ln w="15875" cap="flat">
            <a:solidFill>
              <a:schemeClr val="bg1"/>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82" name="Group 158"/>
          <p:cNvGrpSpPr/>
          <p:nvPr/>
        </p:nvGrpSpPr>
        <p:grpSpPr>
          <a:xfrm>
            <a:off x="6548591" y="3473010"/>
            <a:ext cx="1801740" cy="415498"/>
            <a:chOff x="7776443" y="4739713"/>
            <a:chExt cx="2402320" cy="553997"/>
          </a:xfrm>
        </p:grpSpPr>
        <p:sp>
          <p:nvSpPr>
            <p:cNvPr id="83" name="Rectangle 82"/>
            <p:cNvSpPr/>
            <p:nvPr/>
          </p:nvSpPr>
          <p:spPr>
            <a:xfrm>
              <a:off x="9932455" y="4773336"/>
              <a:ext cx="246308" cy="430886"/>
            </a:xfrm>
            <a:prstGeom prst="rect">
              <a:avLst/>
            </a:prstGeom>
          </p:spPr>
          <p:txBody>
            <a:bodyPr wrap="none">
              <a:spAutoFit/>
            </a:bodyPr>
            <a:lstStyle/>
            <a:p>
              <a:endParaRPr lang="id-ID" sz="1500" dirty="0">
                <a:solidFill>
                  <a:schemeClr val="accent5"/>
                </a:solidFill>
                <a:latin typeface="FontAwesome" pitchFamily="2" charset="0"/>
              </a:endParaRPr>
            </a:p>
          </p:txBody>
        </p:sp>
        <p:sp>
          <p:nvSpPr>
            <p:cNvPr id="84" name="TextBox 160"/>
            <p:cNvSpPr txBox="1"/>
            <p:nvPr/>
          </p:nvSpPr>
          <p:spPr>
            <a:xfrm>
              <a:off x="7776443" y="4739713"/>
              <a:ext cx="406400" cy="553997"/>
            </a:xfrm>
            <a:prstGeom prst="rect">
              <a:avLst/>
            </a:prstGeom>
            <a:noFill/>
          </p:spPr>
          <p:txBody>
            <a:bodyPr wrap="square" rtlCol="0">
              <a:spAutoFit/>
            </a:bodyPr>
            <a:lstStyle/>
            <a:p>
              <a:pPr algn="ctr"/>
              <a:r>
                <a:rPr lang="fr-FR" sz="2100" dirty="0">
                  <a:solidFill>
                    <a:schemeClr val="bg1">
                      <a:lumMod val="95000"/>
                    </a:schemeClr>
                  </a:solidFill>
                  <a:latin typeface="Arsenal" panose="02010504060200020004" pitchFamily="50" charset="0"/>
                </a:rPr>
                <a:t>1</a:t>
              </a:r>
              <a:endParaRPr lang="id-ID" sz="1350" dirty="0">
                <a:solidFill>
                  <a:schemeClr val="bg1">
                    <a:lumMod val="95000"/>
                  </a:schemeClr>
                </a:solidFill>
                <a:latin typeface="Arsenal" panose="02010504060200020004" pitchFamily="50" charset="0"/>
              </a:endParaRPr>
            </a:p>
          </p:txBody>
        </p:sp>
      </p:grpSp>
      <p:sp>
        <p:nvSpPr>
          <p:cNvPr id="16" name="Slide Number Placeholder 15"/>
          <p:cNvSpPr>
            <a:spLocks noGrp="1"/>
          </p:cNvSpPr>
          <p:nvPr>
            <p:ph type="sldNum" sz="quarter" idx="12"/>
          </p:nvPr>
        </p:nvSpPr>
        <p:spPr/>
        <p:txBody>
          <a:bodyPr/>
          <a:lstStyle/>
          <a:p>
            <a:fld id="{77BAE7B2-6628-4967-8F9A-02DC2B5D2EF2}" type="slidenum">
              <a:rPr lang="en-US" smtClean="0"/>
              <a:pPr/>
              <a:t>5</a:t>
            </a:fld>
            <a:endParaRPr lang="en-US"/>
          </a:p>
        </p:txBody>
      </p:sp>
      <p:grpSp>
        <p:nvGrpSpPr>
          <p:cNvPr id="147" name="Group 42"/>
          <p:cNvGrpSpPr>
            <a:grpSpLocks/>
          </p:cNvGrpSpPr>
          <p:nvPr/>
        </p:nvGrpSpPr>
        <p:grpSpPr bwMode="auto">
          <a:xfrm>
            <a:off x="1838185" y="4673680"/>
            <a:ext cx="2388445" cy="665259"/>
            <a:chOff x="1444" y="3218"/>
            <a:chExt cx="672" cy="192"/>
          </a:xfrm>
        </p:grpSpPr>
        <p:sp>
          <p:nvSpPr>
            <p:cNvPr id="148"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sp>
          <p:nvSpPr>
            <p:cNvPr id="149"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grpSp>
      <p:grpSp>
        <p:nvGrpSpPr>
          <p:cNvPr id="151" name="Group 39"/>
          <p:cNvGrpSpPr>
            <a:grpSpLocks/>
          </p:cNvGrpSpPr>
          <p:nvPr/>
        </p:nvGrpSpPr>
        <p:grpSpPr bwMode="auto">
          <a:xfrm>
            <a:off x="1997449" y="2269997"/>
            <a:ext cx="2277075" cy="559651"/>
            <a:chOff x="1492" y="1538"/>
            <a:chExt cx="624" cy="240"/>
          </a:xfrm>
        </p:grpSpPr>
        <p:sp>
          <p:nvSpPr>
            <p:cNvPr id="152"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sp>
          <p:nvSpPr>
            <p:cNvPr id="153"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grpSp>
      <p:sp>
        <p:nvSpPr>
          <p:cNvPr id="154" name="Line 36"/>
          <p:cNvSpPr>
            <a:spLocks noChangeShapeType="1"/>
          </p:cNvSpPr>
          <p:nvPr/>
        </p:nvSpPr>
        <p:spPr bwMode="auto">
          <a:xfrm flipV="1">
            <a:off x="2843520" y="3770487"/>
            <a:ext cx="1347053" cy="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sz="1350"/>
          </a:p>
        </p:txBody>
      </p:sp>
      <p:grpSp>
        <p:nvGrpSpPr>
          <p:cNvPr id="155" name="Group 60"/>
          <p:cNvGrpSpPr>
            <a:grpSpLocks/>
          </p:cNvGrpSpPr>
          <p:nvPr/>
        </p:nvGrpSpPr>
        <p:grpSpPr bwMode="auto">
          <a:xfrm>
            <a:off x="910072" y="2804735"/>
            <a:ext cx="2161831" cy="2124386"/>
            <a:chOff x="396" y="1835"/>
            <a:chExt cx="1276" cy="1277"/>
          </a:xfrm>
        </p:grpSpPr>
        <p:sp>
          <p:nvSpPr>
            <p:cNvPr id="160" name="Oval 65"/>
            <p:cNvSpPr>
              <a:spLocks noChangeArrowheads="1"/>
            </p:cNvSpPr>
            <p:nvPr/>
          </p:nvSpPr>
          <p:spPr bwMode="gray">
            <a:xfrm>
              <a:off x="396" y="1835"/>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fr-FR" sz="1350"/>
            </a:p>
          </p:txBody>
        </p:sp>
        <p:sp>
          <p:nvSpPr>
            <p:cNvPr id="161"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fr-FR" sz="1350"/>
            </a:p>
          </p:txBody>
        </p:sp>
        <p:sp>
          <p:nvSpPr>
            <p:cNvPr id="162" name="Oval 67"/>
            <p:cNvSpPr>
              <a:spLocks noChangeArrowheads="1"/>
            </p:cNvSpPr>
            <p:nvPr/>
          </p:nvSpPr>
          <p:spPr bwMode="gray">
            <a:xfrm>
              <a:off x="426" y="1854"/>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fr-FR" sz="1350"/>
            </a:p>
          </p:txBody>
        </p:sp>
        <p:sp>
          <p:nvSpPr>
            <p:cNvPr id="163" name="Oval 68"/>
            <p:cNvSpPr>
              <a:spLocks noChangeArrowheads="1"/>
            </p:cNvSpPr>
            <p:nvPr/>
          </p:nvSpPr>
          <p:spPr bwMode="gray">
            <a:xfrm>
              <a:off x="490" y="1974"/>
              <a:ext cx="1053" cy="94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fr-FR" sz="1350"/>
            </a:p>
          </p:txBody>
        </p:sp>
      </p:grpSp>
      <p:grpSp>
        <p:nvGrpSpPr>
          <p:cNvPr id="165" name="Groupe 47"/>
          <p:cNvGrpSpPr/>
          <p:nvPr/>
        </p:nvGrpSpPr>
        <p:grpSpPr>
          <a:xfrm>
            <a:off x="4274525" y="1920433"/>
            <a:ext cx="4458617" cy="889775"/>
            <a:chOff x="2958001" y="1944619"/>
            <a:chExt cx="5874376" cy="685762"/>
          </a:xfrm>
        </p:grpSpPr>
        <p:sp>
          <p:nvSpPr>
            <p:cNvPr id="166" name="AutoShape 45"/>
            <p:cNvSpPr>
              <a:spLocks noChangeArrowheads="1"/>
            </p:cNvSpPr>
            <p:nvPr/>
          </p:nvSpPr>
          <p:spPr bwMode="gray">
            <a:xfrm>
              <a:off x="2958001" y="1944619"/>
              <a:ext cx="5874376" cy="67269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fr-FR" sz="1350"/>
            </a:p>
          </p:txBody>
        </p:sp>
        <p:sp>
          <p:nvSpPr>
            <p:cNvPr id="167" name="Rectangle 46"/>
            <p:cNvSpPr>
              <a:spLocks noChangeArrowheads="1"/>
            </p:cNvSpPr>
            <p:nvPr/>
          </p:nvSpPr>
          <p:spPr bwMode="auto">
            <a:xfrm>
              <a:off x="3300449" y="2132245"/>
              <a:ext cx="5027561" cy="498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fr-FR" dirty="0">
                  <a:latin typeface="Helvetica Neue Light"/>
                  <a:cs typeface="Helvetica Neue Light"/>
                </a:rPr>
                <a:t>Faciliter de trouver des </a:t>
              </a:r>
              <a:r>
                <a:rPr lang="fr-FR" dirty="0" smtClean="0">
                  <a:latin typeface="Helvetica Neue Light"/>
                  <a:cs typeface="Helvetica Neue Light"/>
                </a:rPr>
                <a:t>techniciens par les clients</a:t>
              </a:r>
              <a:endParaRPr lang="fr-FR" dirty="0">
                <a:latin typeface="Helvetica Neue Light"/>
                <a:cs typeface="Helvetica Neue Light"/>
              </a:endParaRPr>
            </a:p>
          </p:txBody>
        </p:sp>
      </p:grpSp>
      <p:grpSp>
        <p:nvGrpSpPr>
          <p:cNvPr id="168" name="Groupe 50"/>
          <p:cNvGrpSpPr/>
          <p:nvPr/>
        </p:nvGrpSpPr>
        <p:grpSpPr>
          <a:xfrm>
            <a:off x="4265497" y="3375589"/>
            <a:ext cx="4589920" cy="975660"/>
            <a:chOff x="3068879" y="2795166"/>
            <a:chExt cx="5486290" cy="480158"/>
          </a:xfrm>
        </p:grpSpPr>
        <p:sp>
          <p:nvSpPr>
            <p:cNvPr id="169" name="AutoShape 47"/>
            <p:cNvSpPr>
              <a:spLocks noChangeArrowheads="1"/>
            </p:cNvSpPr>
            <p:nvPr/>
          </p:nvSpPr>
          <p:spPr bwMode="gray">
            <a:xfrm>
              <a:off x="3068879" y="2795166"/>
              <a:ext cx="5369846"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fr-FR" sz="1350"/>
            </a:p>
          </p:txBody>
        </p:sp>
        <p:sp>
          <p:nvSpPr>
            <p:cNvPr id="170" name="Rectangle 48"/>
            <p:cNvSpPr>
              <a:spLocks noChangeArrowheads="1"/>
            </p:cNvSpPr>
            <p:nvPr/>
          </p:nvSpPr>
          <p:spPr bwMode="auto">
            <a:xfrm>
              <a:off x="3420910" y="2855000"/>
              <a:ext cx="5134259" cy="420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lvl="0"/>
              <a:r>
                <a:rPr lang="fr-FR" dirty="0">
                  <a:latin typeface="Helvetica Neue Light"/>
                  <a:cs typeface="Helvetica Neue Light"/>
                </a:rPr>
                <a:t>Faciliter de trouver des offres de travails pour les techniciens</a:t>
              </a:r>
            </a:p>
            <a:p>
              <a:endParaRPr lang="fr-FR" sz="1350" b="1" dirty="0"/>
            </a:p>
          </p:txBody>
        </p:sp>
      </p:grpSp>
      <p:sp>
        <p:nvSpPr>
          <p:cNvPr id="174" name="Oval 51"/>
          <p:cNvSpPr>
            <a:spLocks noChangeArrowheads="1"/>
          </p:cNvSpPr>
          <p:nvPr/>
        </p:nvSpPr>
        <p:spPr bwMode="gray">
          <a:xfrm>
            <a:off x="4164701" y="2209139"/>
            <a:ext cx="152400" cy="151209"/>
          </a:xfrm>
          <a:prstGeom prst="ellipse">
            <a:avLst/>
          </a:prstGeom>
          <a:solidFill>
            <a:srgbClr val="C0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sz="1350"/>
          </a:p>
        </p:txBody>
      </p:sp>
      <p:sp>
        <p:nvSpPr>
          <p:cNvPr id="183" name="Oval 59"/>
          <p:cNvSpPr>
            <a:spLocks noChangeArrowheads="1"/>
          </p:cNvSpPr>
          <p:nvPr/>
        </p:nvSpPr>
        <p:spPr bwMode="gray">
          <a:xfrm>
            <a:off x="4190573" y="5287985"/>
            <a:ext cx="152400" cy="152400"/>
          </a:xfrm>
          <a:prstGeom prst="ellipse">
            <a:avLst/>
          </a:prstGeom>
          <a:solidFill>
            <a:srgbClr val="C0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sz="1350"/>
          </a:p>
        </p:txBody>
      </p:sp>
      <p:sp>
        <p:nvSpPr>
          <p:cNvPr id="184" name="Oval 52"/>
          <p:cNvSpPr>
            <a:spLocks noChangeArrowheads="1"/>
          </p:cNvSpPr>
          <p:nvPr/>
        </p:nvSpPr>
        <p:spPr bwMode="gray">
          <a:xfrm>
            <a:off x="4158539" y="3679107"/>
            <a:ext cx="152400" cy="152400"/>
          </a:xfrm>
          <a:prstGeom prst="ellipse">
            <a:avLst/>
          </a:prstGeom>
          <a:solidFill>
            <a:srgbClr val="C0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sz="1350"/>
          </a:p>
        </p:txBody>
      </p:sp>
      <p:sp>
        <p:nvSpPr>
          <p:cNvPr id="2" name="Rectangle 1"/>
          <p:cNvSpPr/>
          <p:nvPr/>
        </p:nvSpPr>
        <p:spPr>
          <a:xfrm>
            <a:off x="1335107" y="3703842"/>
            <a:ext cx="1082348" cy="369332"/>
          </a:xfrm>
          <a:prstGeom prst="rect">
            <a:avLst/>
          </a:prstGeom>
        </p:spPr>
        <p:txBody>
          <a:bodyPr wrap="none">
            <a:spAutoFit/>
          </a:bodyPr>
          <a:lstStyle/>
          <a:p>
            <a:r>
              <a:rPr lang="fr-FR" dirty="0">
                <a:latin typeface="Helvetica Neue Light"/>
                <a:cs typeface="Helvetica Neue Light"/>
              </a:rPr>
              <a:t>Objectifs</a:t>
            </a:r>
            <a:endParaRPr lang="en-US" dirty="0">
              <a:latin typeface="Helvetica Neue Light"/>
              <a:cs typeface="Helvetica Neue Light"/>
            </a:endParaRPr>
          </a:p>
        </p:txBody>
      </p:sp>
      <p:grpSp>
        <p:nvGrpSpPr>
          <p:cNvPr id="191" name="Groupe 50"/>
          <p:cNvGrpSpPr/>
          <p:nvPr/>
        </p:nvGrpSpPr>
        <p:grpSpPr>
          <a:xfrm>
            <a:off x="4296572" y="4933589"/>
            <a:ext cx="4458617" cy="1035421"/>
            <a:chOff x="2978811" y="3193512"/>
            <a:chExt cx="5881731" cy="789934"/>
          </a:xfrm>
        </p:grpSpPr>
        <p:sp>
          <p:nvSpPr>
            <p:cNvPr id="192" name="AutoShape 47"/>
            <p:cNvSpPr>
              <a:spLocks noChangeArrowheads="1"/>
            </p:cNvSpPr>
            <p:nvPr/>
          </p:nvSpPr>
          <p:spPr bwMode="gray">
            <a:xfrm>
              <a:off x="2978811" y="3193512"/>
              <a:ext cx="5881731" cy="693366"/>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fr-FR" sz="1350"/>
            </a:p>
          </p:txBody>
        </p:sp>
        <p:sp>
          <p:nvSpPr>
            <p:cNvPr id="193" name="Rectangle 48"/>
            <p:cNvSpPr>
              <a:spLocks noChangeArrowheads="1"/>
            </p:cNvSpPr>
            <p:nvPr/>
          </p:nvSpPr>
          <p:spPr bwMode="auto">
            <a:xfrm>
              <a:off x="3374896" y="3384690"/>
              <a:ext cx="5134260" cy="598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fr-FR" dirty="0" smtClean="0">
                  <a:latin typeface="Helvetica Neue Light"/>
                  <a:cs typeface="Helvetica Neue Light"/>
                </a:rPr>
                <a:t>Bonne qualité de services</a:t>
              </a:r>
              <a:endParaRPr lang="id-ID" dirty="0">
                <a:latin typeface="Helvetica Neue Light"/>
                <a:cs typeface="Helvetica Neue Light"/>
              </a:endParaRPr>
            </a:p>
            <a:p>
              <a:pPr lvl="0"/>
              <a:endParaRPr lang="fr-FR" sz="1350" dirty="0">
                <a:solidFill>
                  <a:schemeClr val="accent5">
                    <a:lumMod val="50000"/>
                  </a:schemeClr>
                </a:solidFill>
              </a:endParaRPr>
            </a:p>
            <a:p>
              <a:endParaRPr lang="fr-FR" sz="1350" b="1" dirty="0"/>
            </a:p>
          </p:txBody>
        </p:sp>
      </p:grpSp>
      <p:sp>
        <p:nvSpPr>
          <p:cNvPr id="91" name="Rectangle 90"/>
          <p:cNvSpPr/>
          <p:nvPr/>
        </p:nvSpPr>
        <p:spPr>
          <a:xfrm>
            <a:off x="357188" y="115888"/>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2" name="Sous-titre 2"/>
          <p:cNvSpPr txBox="1">
            <a:spLocks/>
          </p:cNvSpPr>
          <p:nvPr/>
        </p:nvSpPr>
        <p:spPr>
          <a:xfrm>
            <a:off x="1944687" y="817228"/>
            <a:ext cx="7056438" cy="288925"/>
          </a:xfrm>
          <a:prstGeom prst="rect">
            <a:avLst/>
          </a:prstGeom>
          <a:noFill/>
          <a:ln>
            <a:solidFill>
              <a:schemeClr val="bg1">
                <a:lumMod val="65000"/>
              </a:schemeClr>
            </a:solidFill>
          </a:ln>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sz="1400" dirty="0" smtClean="0">
                <a:latin typeface="Helvetica Neue Light"/>
                <a:cs typeface="Helvetica Neue Light"/>
              </a:rPr>
              <a:t>	Contexte</a:t>
            </a:r>
            <a:r>
              <a:rPr lang="fr-FR" sz="1400" b="1" dirty="0" smtClean="0">
                <a:solidFill>
                  <a:schemeClr val="accent1">
                    <a:lumMod val="75000"/>
                  </a:schemeClr>
                </a:solidFill>
                <a:latin typeface="Helvetica Neue Light"/>
                <a:cs typeface="Helvetica Neue Light"/>
              </a:rPr>
              <a:t>       </a:t>
            </a:r>
            <a:r>
              <a:rPr lang="fr-FR" sz="1600" dirty="0" smtClean="0">
                <a:latin typeface="Helvetica Neue Light"/>
                <a:cs typeface="Helvetica Neue Light"/>
              </a:rPr>
              <a:t>Problématique	</a:t>
            </a:r>
            <a:r>
              <a:rPr lang="fr-FR" sz="1500" b="1" dirty="0" smtClean="0">
                <a:solidFill>
                  <a:schemeClr val="accent6"/>
                </a:solidFill>
                <a:latin typeface="Helvetica Neue Light"/>
                <a:cs typeface="Helvetica Neue Light"/>
              </a:rPr>
              <a:t>Objectifs</a:t>
            </a:r>
            <a:r>
              <a:rPr lang="fr-FR" sz="1400" dirty="0" smtClean="0">
                <a:latin typeface="Helvetica Neue Light"/>
                <a:cs typeface="Helvetica Neue Light"/>
              </a:rPr>
              <a:t>       méthodologie</a:t>
            </a:r>
            <a:endParaRPr lang="fr-FR" sz="1400" dirty="0">
              <a:latin typeface="Helvetica Neue Light"/>
              <a:cs typeface="Helvetica Neue Light"/>
            </a:endParaRPr>
          </a:p>
        </p:txBody>
      </p:sp>
      <p:sp>
        <p:nvSpPr>
          <p:cNvPr id="93" name="Triangle isocèle 23"/>
          <p:cNvSpPr/>
          <p:nvPr/>
        </p:nvSpPr>
        <p:spPr>
          <a:xfrm flipV="1">
            <a:off x="245032" y="836602"/>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94" name="Rectangle 93"/>
          <p:cNvSpPr/>
          <p:nvPr/>
        </p:nvSpPr>
        <p:spPr>
          <a:xfrm>
            <a:off x="230609" y="170069"/>
            <a:ext cx="8918196" cy="649600"/>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2000" dirty="0">
              <a:solidFill>
                <a:schemeClr val="bg1">
                  <a:lumMod val="85000"/>
                </a:schemeClr>
              </a:solidFill>
              <a:latin typeface="Helvetica Neue Light"/>
              <a:cs typeface="Helvetica Neue Light"/>
            </a:endParaRPr>
          </a:p>
        </p:txBody>
      </p:sp>
      <p:sp>
        <p:nvSpPr>
          <p:cNvPr id="107" name="ZoneTexte 22"/>
          <p:cNvSpPr txBox="1">
            <a:spLocks noChangeArrowheads="1"/>
          </p:cNvSpPr>
          <p:nvPr/>
        </p:nvSpPr>
        <p:spPr bwMode="auto">
          <a:xfrm>
            <a:off x="2592861" y="326748"/>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Conception</a:t>
            </a:r>
          </a:p>
        </p:txBody>
      </p:sp>
      <p:sp>
        <p:nvSpPr>
          <p:cNvPr id="108" name="ZoneTexte 22"/>
          <p:cNvSpPr txBox="1">
            <a:spLocks noChangeArrowheads="1"/>
          </p:cNvSpPr>
          <p:nvPr/>
        </p:nvSpPr>
        <p:spPr bwMode="auto">
          <a:xfrm>
            <a:off x="4400366" y="326785"/>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Mise en œuvre</a:t>
            </a:r>
          </a:p>
        </p:txBody>
      </p:sp>
      <p:sp>
        <p:nvSpPr>
          <p:cNvPr id="109" name="ZoneTexte 25"/>
          <p:cNvSpPr txBox="1"/>
          <p:nvPr/>
        </p:nvSpPr>
        <p:spPr>
          <a:xfrm>
            <a:off x="6285198" y="238189"/>
            <a:ext cx="1753766"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Conclusion et perspectives</a:t>
            </a:r>
          </a:p>
        </p:txBody>
      </p:sp>
      <p:sp>
        <p:nvSpPr>
          <p:cNvPr id="55" name="Parenthèse ouvrante 27"/>
          <p:cNvSpPr/>
          <p:nvPr/>
        </p:nvSpPr>
        <p:spPr>
          <a:xfrm>
            <a:off x="369426" y="249677"/>
            <a:ext cx="215900" cy="499399"/>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56" name="Parenthèse ouvrante 31"/>
          <p:cNvSpPr/>
          <p:nvPr/>
        </p:nvSpPr>
        <p:spPr>
          <a:xfrm flipH="1">
            <a:off x="1876281" y="265902"/>
            <a:ext cx="225188" cy="507563"/>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57" name="ZoneTexte 24"/>
          <p:cNvSpPr txBox="1"/>
          <p:nvPr/>
        </p:nvSpPr>
        <p:spPr>
          <a:xfrm>
            <a:off x="487680" y="227581"/>
            <a:ext cx="1529398" cy="584775"/>
          </a:xfrm>
          <a:prstGeom prst="rect">
            <a:avLst/>
          </a:prstGeom>
          <a:noFill/>
        </p:spPr>
        <p:txBody>
          <a:bodyPr wrap="square">
            <a:spAutoFit/>
          </a:bodyPr>
          <a:lstStyle/>
          <a:p>
            <a:pPr algn="ctr" fontAlgn="auto">
              <a:spcBef>
                <a:spcPts val="0"/>
              </a:spcBef>
              <a:spcAft>
                <a:spcPts val="0"/>
              </a:spcAft>
              <a:defRPr/>
            </a:pPr>
            <a:r>
              <a:rPr lang="fr-FR" sz="1600" b="1" dirty="0">
                <a:solidFill>
                  <a:schemeClr val="bg1"/>
                </a:solidFill>
                <a:latin typeface="Helvetica Neue Light"/>
                <a:ea typeface="Helvetica Neue Light"/>
                <a:cs typeface="Helvetica Neue Light"/>
              </a:rPr>
              <a:t>Présentation du projet</a:t>
            </a:r>
          </a:p>
        </p:txBody>
      </p:sp>
    </p:spTree>
    <p:extLst>
      <p:ext uri="{BB962C8B-B14F-4D97-AF65-F5344CB8AC3E}">
        <p14:creationId xmlns="" xmlns:p14="http://schemas.microsoft.com/office/powerpoint/2010/main" val="3245824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7BAE7B2-6628-4967-8F9A-02DC2B5D2EF2}" type="slidenum">
              <a:rPr lang="en-US" smtClean="0"/>
              <a:pPr/>
              <a:t>6</a:t>
            </a:fld>
            <a:endParaRPr lang="en-US"/>
          </a:p>
        </p:txBody>
      </p:sp>
      <p:sp>
        <p:nvSpPr>
          <p:cNvPr id="4" name="任意多边形 100"/>
          <p:cNvSpPr/>
          <p:nvPr/>
        </p:nvSpPr>
        <p:spPr bwMode="auto">
          <a:xfrm flipH="1">
            <a:off x="3855262" y="2551919"/>
            <a:ext cx="823642" cy="706050"/>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9050" cap="flat" cmpd="sng" algn="ctr">
            <a:solidFill>
              <a:srgbClr val="000000">
                <a:lumMod val="75000"/>
                <a:lumOff val="25000"/>
              </a:srgbClr>
            </a:solidFill>
            <a:prstDash val="sysDot"/>
            <a:headEnd type="oval" w="med" len="med"/>
            <a:tailEnd type="triangl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rgbClr val="000000"/>
              </a:solidFill>
              <a:effectLst/>
              <a:uLnTx/>
              <a:uFillTx/>
              <a:latin typeface="Arial"/>
              <a:ea typeface="+mn-ea"/>
              <a:cs typeface="+mn-cs"/>
            </a:endParaRPr>
          </a:p>
        </p:txBody>
      </p:sp>
      <p:sp>
        <p:nvSpPr>
          <p:cNvPr id="5" name="任意多边形 108"/>
          <p:cNvSpPr/>
          <p:nvPr/>
        </p:nvSpPr>
        <p:spPr bwMode="auto">
          <a:xfrm rot="477281" flipH="1" flipV="1">
            <a:off x="1139875" y="5082576"/>
            <a:ext cx="1188247" cy="403165"/>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9050" cap="flat" cmpd="sng" algn="ctr">
            <a:solidFill>
              <a:srgbClr val="000000">
                <a:lumMod val="75000"/>
                <a:lumOff val="25000"/>
              </a:srgbClr>
            </a:solidFill>
            <a:prstDash val="sysDot"/>
            <a:headEnd type="oval" w="med" len="med"/>
            <a:tailEnd type="triangl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rgbClr val="000000"/>
              </a:solidFill>
              <a:effectLst/>
              <a:uLnTx/>
              <a:uFillTx/>
              <a:latin typeface="Arial"/>
              <a:ea typeface="+mn-ea"/>
              <a:cs typeface="+mn-cs"/>
            </a:endParaRPr>
          </a:p>
        </p:txBody>
      </p:sp>
      <p:sp>
        <p:nvSpPr>
          <p:cNvPr id="6" name="任意多边形 112"/>
          <p:cNvSpPr/>
          <p:nvPr/>
        </p:nvSpPr>
        <p:spPr>
          <a:xfrm>
            <a:off x="7395798" y="1885726"/>
            <a:ext cx="311003" cy="529016"/>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9050" cap="flat" cmpd="sng" algn="ctr">
            <a:solidFill>
              <a:srgbClr val="000000">
                <a:lumMod val="75000"/>
                <a:lumOff val="25000"/>
              </a:srgbClr>
            </a:solidFill>
            <a:prstDash val="sysDot"/>
            <a:headEnd type="oval" w="med" len="med"/>
            <a:tailEnd type="triangl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rgbClr val="000000"/>
              </a:solidFill>
              <a:effectLst/>
              <a:uLnTx/>
              <a:uFillTx/>
              <a:latin typeface="Arial"/>
              <a:ea typeface="+mn-ea"/>
              <a:cs typeface="+mn-cs"/>
            </a:endParaRPr>
          </a:p>
        </p:txBody>
      </p:sp>
      <p:sp>
        <p:nvSpPr>
          <p:cNvPr id="7" name="任意多边形 113"/>
          <p:cNvSpPr/>
          <p:nvPr/>
        </p:nvSpPr>
        <p:spPr>
          <a:xfrm flipH="1">
            <a:off x="2235185" y="3153204"/>
            <a:ext cx="1196390" cy="499028"/>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9050" cap="flat" cmpd="sng" algn="ctr">
            <a:solidFill>
              <a:srgbClr val="000000">
                <a:lumMod val="75000"/>
                <a:lumOff val="25000"/>
              </a:srgbClr>
            </a:solidFill>
            <a:prstDash val="sysDot"/>
            <a:headEnd type="oval" w="med" len="med"/>
            <a:tailEnd type="triangl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rgbClr val="000000"/>
              </a:solidFill>
              <a:effectLst/>
              <a:uLnTx/>
              <a:uFillTx/>
              <a:latin typeface="Arial"/>
              <a:ea typeface="+mn-ea"/>
              <a:cs typeface="+mn-cs"/>
            </a:endParaRPr>
          </a:p>
        </p:txBody>
      </p:sp>
      <p:sp>
        <p:nvSpPr>
          <p:cNvPr id="8" name="Content Placeholder 2"/>
          <p:cNvSpPr txBox="1">
            <a:spLocks/>
          </p:cNvSpPr>
          <p:nvPr/>
        </p:nvSpPr>
        <p:spPr>
          <a:xfrm>
            <a:off x="500063" y="4543745"/>
            <a:ext cx="1738083" cy="8372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buNone/>
            </a:pPr>
            <a:r>
              <a:rPr lang="fr-FR" sz="1400" b="1" dirty="0">
                <a:solidFill>
                  <a:schemeClr val="accent6"/>
                </a:solidFill>
                <a:latin typeface="Helvetica Neue Light"/>
                <a:cs typeface="Helvetica Neue Light"/>
              </a:rPr>
              <a:t>Phase 1</a:t>
            </a:r>
            <a:r>
              <a:rPr lang="fr-FR" sz="1400" b="1" dirty="0" smtClean="0">
                <a:solidFill>
                  <a:schemeClr val="accent6"/>
                </a:solidFill>
                <a:latin typeface="Helvetica Neue Light"/>
                <a:cs typeface="Helvetica Neue Light"/>
              </a:rPr>
              <a:t>:</a:t>
            </a:r>
          </a:p>
          <a:p>
            <a:pPr marL="0" lvl="0" indent="0">
              <a:buNone/>
            </a:pPr>
            <a:r>
              <a:rPr lang="fr-FR" sz="1400" dirty="0" smtClean="0">
                <a:latin typeface="Helvetica Neue Light"/>
                <a:cs typeface="Helvetica Neue Light"/>
              </a:rPr>
              <a:t>Analyse de l’existant </a:t>
            </a:r>
            <a:endParaRPr lang="fr-FR" sz="1400" dirty="0">
              <a:latin typeface="Helvetica Neue Light"/>
              <a:cs typeface="Helvetica Neue Light"/>
            </a:endParaRPr>
          </a:p>
        </p:txBody>
      </p:sp>
      <p:sp>
        <p:nvSpPr>
          <p:cNvPr id="9" name="Content Placeholder 2"/>
          <p:cNvSpPr txBox="1">
            <a:spLocks/>
          </p:cNvSpPr>
          <p:nvPr/>
        </p:nvSpPr>
        <p:spPr>
          <a:xfrm>
            <a:off x="2585171" y="2286922"/>
            <a:ext cx="2079381" cy="7805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buNone/>
            </a:pPr>
            <a:r>
              <a:rPr lang="fr-FR" sz="1400" b="1" dirty="0">
                <a:solidFill>
                  <a:schemeClr val="accent6"/>
                </a:solidFill>
                <a:latin typeface="Helvetica Neue Light"/>
                <a:cs typeface="Helvetica Neue Light"/>
              </a:rPr>
              <a:t>Phase 3:</a:t>
            </a:r>
          </a:p>
          <a:p>
            <a:pPr marL="0" indent="0" algn="just">
              <a:buNone/>
            </a:pPr>
            <a:r>
              <a:rPr lang="fr-FR" sz="1400" dirty="0">
                <a:latin typeface="Helvetica Neue Light"/>
                <a:cs typeface="Helvetica Neue Light"/>
              </a:rPr>
              <a:t>Analyse des exigences  et </a:t>
            </a:r>
            <a:r>
              <a:rPr lang="fr-FR" sz="1400" dirty="0" smtClean="0">
                <a:latin typeface="Helvetica Neue Light"/>
                <a:cs typeface="Helvetica Neue Light"/>
              </a:rPr>
              <a:t>conception</a:t>
            </a:r>
            <a:endParaRPr lang="fr-FR" sz="1400" dirty="0">
              <a:latin typeface="Helvetica Neue Light"/>
              <a:cs typeface="Helvetica Neue Light"/>
            </a:endParaRPr>
          </a:p>
        </p:txBody>
      </p:sp>
      <p:sp>
        <p:nvSpPr>
          <p:cNvPr id="10" name="Content Placeholder 2"/>
          <p:cNvSpPr txBox="1">
            <a:spLocks/>
          </p:cNvSpPr>
          <p:nvPr/>
        </p:nvSpPr>
        <p:spPr>
          <a:xfrm>
            <a:off x="1059777" y="2903068"/>
            <a:ext cx="1371045" cy="8372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fr-FR" sz="1400" b="1" dirty="0">
                <a:solidFill>
                  <a:schemeClr val="accent6"/>
                </a:solidFill>
                <a:latin typeface="Helvetica Neue Light"/>
                <a:cs typeface="Helvetica Neue Light"/>
              </a:rPr>
              <a:t>Phase 2:</a:t>
            </a:r>
          </a:p>
          <a:p>
            <a:pPr marL="0" indent="0">
              <a:buNone/>
            </a:pPr>
            <a:r>
              <a:rPr lang="fr-FR" sz="1400" dirty="0" smtClean="0">
                <a:latin typeface="Helvetica Neue Light"/>
                <a:cs typeface="Helvetica Neue Light"/>
              </a:rPr>
              <a:t>Préparation </a:t>
            </a:r>
            <a:r>
              <a:rPr lang="fr-FR" sz="1400" dirty="0">
                <a:latin typeface="Helvetica Neue Light"/>
                <a:cs typeface="Helvetica Neue Light"/>
              </a:rPr>
              <a:t>et Planification du projet</a:t>
            </a:r>
          </a:p>
          <a:p>
            <a:pPr marL="0" indent="0">
              <a:buNone/>
            </a:pPr>
            <a:endParaRPr lang="fr-FR" sz="1400" dirty="0">
              <a:latin typeface="Helvetica Neue Light"/>
              <a:cs typeface="Helvetica Neue Light"/>
            </a:endParaRPr>
          </a:p>
        </p:txBody>
      </p:sp>
      <p:sp>
        <p:nvSpPr>
          <p:cNvPr id="11" name="Content Placeholder 2"/>
          <p:cNvSpPr txBox="1">
            <a:spLocks/>
          </p:cNvSpPr>
          <p:nvPr/>
        </p:nvSpPr>
        <p:spPr>
          <a:xfrm>
            <a:off x="7694588" y="1493617"/>
            <a:ext cx="1331356" cy="8372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fr-FR" sz="1400" b="1" dirty="0">
                <a:solidFill>
                  <a:schemeClr val="accent6"/>
                </a:solidFill>
                <a:latin typeface="Helvetica Neue Light"/>
                <a:cs typeface="Helvetica Neue Light"/>
              </a:rPr>
              <a:t>Phase 5:</a:t>
            </a:r>
          </a:p>
          <a:p>
            <a:pPr marL="0" indent="0" algn="just">
              <a:buNone/>
            </a:pPr>
            <a:r>
              <a:rPr lang="fr-FR" sz="1400" dirty="0">
                <a:latin typeface="Helvetica Neue Light"/>
                <a:cs typeface="Helvetica Neue Light"/>
              </a:rPr>
              <a:t>Tests</a:t>
            </a:r>
          </a:p>
          <a:p>
            <a:pPr marL="0" indent="0" algn="just">
              <a:buNone/>
            </a:pPr>
            <a:endParaRPr lang="fr-FR" sz="1200" dirty="0"/>
          </a:p>
        </p:txBody>
      </p:sp>
      <p:grpSp>
        <p:nvGrpSpPr>
          <p:cNvPr id="12" name="Group 87"/>
          <p:cNvGrpSpPr/>
          <p:nvPr/>
        </p:nvGrpSpPr>
        <p:grpSpPr>
          <a:xfrm rot="20724144">
            <a:off x="2085115" y="2595544"/>
            <a:ext cx="6740298" cy="2517456"/>
            <a:chOff x="4002188" y="3562555"/>
            <a:chExt cx="5854694" cy="2517456"/>
          </a:xfrm>
        </p:grpSpPr>
        <p:sp>
          <p:nvSpPr>
            <p:cNvPr id="13" name="Freeform 16"/>
            <p:cNvSpPr>
              <a:spLocks noEditPoints="1"/>
            </p:cNvSpPr>
            <p:nvPr/>
          </p:nvSpPr>
          <p:spPr bwMode="auto">
            <a:xfrm>
              <a:off x="7919822" y="3562555"/>
              <a:ext cx="1937060" cy="2517456"/>
            </a:xfrm>
            <a:custGeom>
              <a:avLst/>
              <a:gdLst>
                <a:gd name="T0" fmla="*/ 3 w 179"/>
                <a:gd name="T1" fmla="*/ 165 h 167"/>
                <a:gd name="T2" fmla="*/ 0 w 179"/>
                <a:gd name="T3" fmla="*/ 158 h 167"/>
                <a:gd name="T4" fmla="*/ 8 w 179"/>
                <a:gd name="T5" fmla="*/ 126 h 167"/>
                <a:gd name="T6" fmla="*/ 62 w 179"/>
                <a:gd name="T7" fmla="*/ 92 h 167"/>
                <a:gd name="T8" fmla="*/ 25 w 179"/>
                <a:gd name="T9" fmla="*/ 51 h 167"/>
                <a:gd name="T10" fmla="*/ 35 w 179"/>
                <a:gd name="T11" fmla="*/ 8 h 167"/>
                <a:gd name="T12" fmla="*/ 43 w 179"/>
                <a:gd name="T13" fmla="*/ 1 h 167"/>
                <a:gd name="T14" fmla="*/ 52 w 179"/>
                <a:gd name="T15" fmla="*/ 3 h 167"/>
                <a:gd name="T16" fmla="*/ 171 w 179"/>
                <a:gd name="T17" fmla="*/ 75 h 167"/>
                <a:gd name="T18" fmla="*/ 179 w 179"/>
                <a:gd name="T19" fmla="*/ 88 h 167"/>
                <a:gd name="T20" fmla="*/ 171 w 179"/>
                <a:gd name="T21" fmla="*/ 96 h 167"/>
                <a:gd name="T22" fmla="*/ 10 w 179"/>
                <a:gd name="T23" fmla="*/ 167 h 167"/>
                <a:gd name="T24" fmla="*/ 3 w 179"/>
                <a:gd name="T25" fmla="*/ 165 h 167"/>
                <a:gd name="T26" fmla="*/ 113 w 179"/>
                <a:gd name="T27" fmla="*/ 65 h 167"/>
                <a:gd name="T28" fmla="*/ 100 w 179"/>
                <a:gd name="T29" fmla="*/ 74 h 167"/>
                <a:gd name="T30" fmla="*/ 113 w 179"/>
                <a:gd name="T31" fmla="*/ 84 h 167"/>
                <a:gd name="T32" fmla="*/ 126 w 179"/>
                <a:gd name="T33" fmla="*/ 74 h 167"/>
                <a:gd name="T34" fmla="*/ 113 w 179"/>
                <a:gd name="T35" fmla="*/ 6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9" h="167">
                  <a:moveTo>
                    <a:pt x="3" y="165"/>
                  </a:moveTo>
                  <a:cubicBezTo>
                    <a:pt x="0" y="162"/>
                    <a:pt x="0" y="158"/>
                    <a:pt x="0" y="158"/>
                  </a:cubicBezTo>
                  <a:cubicBezTo>
                    <a:pt x="8" y="126"/>
                    <a:pt x="8" y="126"/>
                    <a:pt x="8" y="126"/>
                  </a:cubicBezTo>
                  <a:cubicBezTo>
                    <a:pt x="8" y="126"/>
                    <a:pt x="58" y="115"/>
                    <a:pt x="62" y="92"/>
                  </a:cubicBezTo>
                  <a:cubicBezTo>
                    <a:pt x="66" y="71"/>
                    <a:pt x="25" y="51"/>
                    <a:pt x="25" y="51"/>
                  </a:cubicBezTo>
                  <a:cubicBezTo>
                    <a:pt x="35" y="8"/>
                    <a:pt x="35" y="8"/>
                    <a:pt x="35" y="8"/>
                  </a:cubicBezTo>
                  <a:cubicBezTo>
                    <a:pt x="35" y="8"/>
                    <a:pt x="37" y="3"/>
                    <a:pt x="43" y="1"/>
                  </a:cubicBezTo>
                  <a:cubicBezTo>
                    <a:pt x="47" y="0"/>
                    <a:pt x="52" y="3"/>
                    <a:pt x="52" y="3"/>
                  </a:cubicBezTo>
                  <a:cubicBezTo>
                    <a:pt x="171" y="75"/>
                    <a:pt x="171" y="75"/>
                    <a:pt x="171" y="75"/>
                  </a:cubicBezTo>
                  <a:cubicBezTo>
                    <a:pt x="171" y="75"/>
                    <a:pt x="179" y="80"/>
                    <a:pt x="179" y="88"/>
                  </a:cubicBezTo>
                  <a:cubicBezTo>
                    <a:pt x="179" y="93"/>
                    <a:pt x="171" y="96"/>
                    <a:pt x="171" y="96"/>
                  </a:cubicBezTo>
                  <a:cubicBezTo>
                    <a:pt x="10" y="167"/>
                    <a:pt x="10" y="167"/>
                    <a:pt x="10" y="167"/>
                  </a:cubicBezTo>
                  <a:cubicBezTo>
                    <a:pt x="10" y="167"/>
                    <a:pt x="5" y="167"/>
                    <a:pt x="3" y="165"/>
                  </a:cubicBezTo>
                  <a:close/>
                  <a:moveTo>
                    <a:pt x="113" y="65"/>
                  </a:moveTo>
                  <a:cubicBezTo>
                    <a:pt x="106" y="65"/>
                    <a:pt x="100" y="69"/>
                    <a:pt x="100" y="74"/>
                  </a:cubicBezTo>
                  <a:cubicBezTo>
                    <a:pt x="100" y="80"/>
                    <a:pt x="106" y="84"/>
                    <a:pt x="113" y="84"/>
                  </a:cubicBezTo>
                  <a:cubicBezTo>
                    <a:pt x="120" y="84"/>
                    <a:pt x="126" y="80"/>
                    <a:pt x="126" y="74"/>
                  </a:cubicBezTo>
                  <a:cubicBezTo>
                    <a:pt x="126" y="69"/>
                    <a:pt x="120" y="65"/>
                    <a:pt x="113" y="65"/>
                  </a:cubicBezTo>
                  <a:close/>
                </a:path>
              </a:pathLst>
            </a:custGeom>
            <a:gradFill flip="none" rotWithShape="1">
              <a:gsLst>
                <a:gs pos="0">
                  <a:srgbClr val="F3AA78">
                    <a:tint val="66000"/>
                    <a:satMod val="160000"/>
                  </a:srgbClr>
                </a:gs>
                <a:gs pos="50000">
                  <a:srgbClr val="F3AA78">
                    <a:tint val="44500"/>
                    <a:satMod val="160000"/>
                  </a:srgbClr>
                </a:gs>
                <a:gs pos="100000">
                  <a:srgbClr val="F3AA78">
                    <a:tint val="23500"/>
                    <a:satMod val="160000"/>
                  </a:srgbClr>
                </a:gs>
              </a:gsLst>
              <a:lin ang="10800000" scaled="1"/>
              <a:tileRect/>
            </a:gradFill>
            <a:ln w="3175" cap="flat" cmpd="sng" algn="ctr">
              <a:solidFill>
                <a:srgbClr val="C00000"/>
              </a:solidFill>
              <a:prstDash val="solid"/>
            </a:ln>
            <a:effectLst>
              <a:outerShdw blurRad="50800" dist="38100" dir="5400000" algn="t" rotWithShape="0">
                <a:prstClr val="black">
                  <a:alpha val="40000"/>
                </a:prstClr>
              </a:outerShdw>
            </a:effectLst>
          </p:spPr>
          <p:txBody>
            <a:bodyPr anchor="ctr"/>
            <a:lstStyle/>
            <a:p>
              <a:pPr algn="ctr"/>
              <a:endParaRPr lang="zh-CN" altLang="en-US" sz="900" kern="0">
                <a:solidFill>
                  <a:srgbClr val="FFFFFF"/>
                </a:solidFill>
                <a:latin typeface="Arial"/>
              </a:endParaRPr>
            </a:p>
          </p:txBody>
        </p:sp>
        <p:sp>
          <p:nvSpPr>
            <p:cNvPr id="14" name="Freeform 17"/>
            <p:cNvSpPr>
              <a:spLocks/>
            </p:cNvSpPr>
            <p:nvPr/>
          </p:nvSpPr>
          <p:spPr bwMode="auto">
            <a:xfrm>
              <a:off x="5741874" y="3882736"/>
              <a:ext cx="1570260" cy="2158864"/>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gradFill flip="none" rotWithShape="1">
              <a:gsLst>
                <a:gs pos="0">
                  <a:srgbClr val="F3AA78">
                    <a:tint val="66000"/>
                    <a:satMod val="160000"/>
                  </a:srgbClr>
                </a:gs>
                <a:gs pos="50000">
                  <a:srgbClr val="F3AA78">
                    <a:tint val="44500"/>
                    <a:satMod val="160000"/>
                  </a:srgbClr>
                </a:gs>
                <a:gs pos="100000">
                  <a:srgbClr val="F3AA78">
                    <a:tint val="23500"/>
                    <a:satMod val="160000"/>
                  </a:srgbClr>
                </a:gs>
              </a:gsLst>
              <a:lin ang="10800000" scaled="1"/>
              <a:tileRect/>
            </a:gradFill>
            <a:ln w="3175" cap="flat" cmpd="sng" algn="ctr">
              <a:solidFill>
                <a:srgbClr val="C00000"/>
              </a:solidFill>
              <a:prstDash val="solid"/>
            </a:ln>
            <a:effectLst>
              <a:outerShdw blurRad="50800" dist="38100" dir="5400000" algn="t" rotWithShape="0">
                <a:prstClr val="black">
                  <a:alpha val="40000"/>
                </a:prstClr>
              </a:outerShdw>
            </a:effectLst>
          </p:spPr>
          <p:txBody>
            <a:bodyPr anchor="ctr"/>
            <a:lstStyle/>
            <a:p>
              <a:pPr algn="ctr"/>
              <a:endParaRPr lang="zh-CN" altLang="en-US" sz="900" kern="0">
                <a:solidFill>
                  <a:srgbClr val="FFFFFF"/>
                </a:solidFill>
                <a:latin typeface="Arial"/>
              </a:endParaRPr>
            </a:p>
          </p:txBody>
        </p:sp>
        <p:sp>
          <p:nvSpPr>
            <p:cNvPr id="15" name="Freeform 18"/>
            <p:cNvSpPr>
              <a:spLocks/>
            </p:cNvSpPr>
            <p:nvPr/>
          </p:nvSpPr>
          <p:spPr bwMode="auto">
            <a:xfrm>
              <a:off x="4767231" y="4080327"/>
              <a:ext cx="1372885" cy="1873456"/>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gradFill flip="none" rotWithShape="1">
              <a:gsLst>
                <a:gs pos="0">
                  <a:srgbClr val="F3AA78">
                    <a:tint val="66000"/>
                    <a:satMod val="160000"/>
                  </a:srgbClr>
                </a:gs>
                <a:gs pos="50000">
                  <a:srgbClr val="F3AA78">
                    <a:tint val="44500"/>
                    <a:satMod val="160000"/>
                  </a:srgbClr>
                </a:gs>
                <a:gs pos="100000">
                  <a:srgbClr val="F3AA78">
                    <a:tint val="23500"/>
                    <a:satMod val="160000"/>
                  </a:srgbClr>
                </a:gs>
              </a:gsLst>
              <a:lin ang="10800000" scaled="1"/>
              <a:tileRect/>
            </a:gradFill>
            <a:ln w="3175" cap="flat" cmpd="sng" algn="ctr">
              <a:solidFill>
                <a:srgbClr val="C00000"/>
              </a:solidFill>
              <a:prstDash val="solid"/>
            </a:ln>
            <a:effectLst>
              <a:outerShdw blurRad="50800" dist="38100" dir="5400000" algn="t" rotWithShape="0">
                <a:prstClr val="black">
                  <a:alpha val="40000"/>
                </a:prstClr>
              </a:outerShdw>
            </a:effectLst>
          </p:spPr>
          <p:txBody>
            <a:bodyPr anchor="ctr"/>
            <a:lstStyle/>
            <a:p>
              <a:pPr algn="ctr"/>
              <a:endParaRPr lang="zh-CN" altLang="en-US" sz="900" kern="0">
                <a:solidFill>
                  <a:srgbClr val="FFFFFF"/>
                </a:solidFill>
                <a:latin typeface="Arial"/>
              </a:endParaRPr>
            </a:p>
          </p:txBody>
        </p:sp>
        <p:sp>
          <p:nvSpPr>
            <p:cNvPr id="16" name="Freeform 19"/>
            <p:cNvSpPr>
              <a:spLocks/>
            </p:cNvSpPr>
            <p:nvPr/>
          </p:nvSpPr>
          <p:spPr bwMode="auto">
            <a:xfrm>
              <a:off x="4002188" y="4246206"/>
              <a:ext cx="1089924" cy="1541698"/>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gradFill flip="none" rotWithShape="1">
              <a:gsLst>
                <a:gs pos="0">
                  <a:srgbClr val="F3AA78">
                    <a:tint val="66000"/>
                    <a:satMod val="160000"/>
                  </a:srgbClr>
                </a:gs>
                <a:gs pos="50000">
                  <a:srgbClr val="F3AA78">
                    <a:tint val="44500"/>
                    <a:satMod val="160000"/>
                  </a:srgbClr>
                </a:gs>
                <a:gs pos="100000">
                  <a:srgbClr val="F3AA78">
                    <a:tint val="23500"/>
                    <a:satMod val="160000"/>
                  </a:srgbClr>
                </a:gs>
              </a:gsLst>
              <a:lin ang="10800000" scaled="1"/>
              <a:tileRect/>
            </a:gradFill>
            <a:ln w="3175" cap="flat" cmpd="sng" algn="ctr">
              <a:solidFill>
                <a:srgbClr val="C00000"/>
              </a:solidFill>
              <a:prstDash val="solid"/>
            </a:ln>
            <a:effectLst>
              <a:outerShdw blurRad="50800" dist="38100" dir="5400000" algn="t" rotWithShape="0">
                <a:prstClr val="black">
                  <a:alpha val="40000"/>
                </a:prstClr>
              </a:outerShdw>
            </a:effectLst>
          </p:spPr>
          <p:txBody>
            <a:bodyPr anchor="ctr"/>
            <a:lstStyle/>
            <a:p>
              <a:pPr algn="ctr"/>
              <a:endParaRPr lang="zh-CN" altLang="en-US" sz="900" kern="0">
                <a:solidFill>
                  <a:srgbClr val="FFFFFF"/>
                </a:solidFill>
                <a:latin typeface="Arial"/>
              </a:endParaRPr>
            </a:p>
          </p:txBody>
        </p:sp>
      </p:grpSp>
      <p:sp>
        <p:nvSpPr>
          <p:cNvPr id="17" name="Freeform 18"/>
          <p:cNvSpPr>
            <a:spLocks/>
          </p:cNvSpPr>
          <p:nvPr/>
        </p:nvSpPr>
        <p:spPr bwMode="auto">
          <a:xfrm rot="20178818">
            <a:off x="5435009" y="2693972"/>
            <a:ext cx="1806883" cy="1987364"/>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gradFill flip="none" rotWithShape="1">
            <a:gsLst>
              <a:gs pos="0">
                <a:srgbClr val="F3AA78">
                  <a:tint val="66000"/>
                  <a:satMod val="160000"/>
                </a:srgbClr>
              </a:gs>
              <a:gs pos="50000">
                <a:srgbClr val="F3AA78">
                  <a:tint val="44500"/>
                  <a:satMod val="160000"/>
                </a:srgbClr>
              </a:gs>
              <a:gs pos="100000">
                <a:srgbClr val="F3AA78">
                  <a:tint val="23500"/>
                  <a:satMod val="160000"/>
                </a:srgbClr>
              </a:gs>
            </a:gsLst>
            <a:lin ang="10800000" scaled="1"/>
            <a:tileRect/>
          </a:gradFill>
          <a:ln w="3175" cap="flat" cmpd="sng" algn="ctr">
            <a:solidFill>
              <a:srgbClr val="C00000"/>
            </a:solidFill>
            <a:prstDash val="solid"/>
          </a:ln>
          <a:effectLst>
            <a:outerShdw blurRad="50800" dist="38100" dir="5400000" algn="t" rotWithShape="0">
              <a:prstClr val="black">
                <a:alpha val="40000"/>
              </a:prstClr>
            </a:outerShdw>
          </a:effectLst>
        </p:spPr>
        <p:txBody>
          <a:bodyPr anchor="ctr"/>
          <a:lstStyle/>
          <a:p>
            <a:pPr algn="ctr"/>
            <a:endParaRPr lang="zh-CN" altLang="en-US" sz="900" kern="0">
              <a:solidFill>
                <a:srgbClr val="FFFFFF"/>
              </a:solidFill>
              <a:latin typeface="Arial"/>
            </a:endParaRPr>
          </a:p>
        </p:txBody>
      </p:sp>
      <p:sp>
        <p:nvSpPr>
          <p:cNvPr id="18" name="任意多边形 113"/>
          <p:cNvSpPr/>
          <p:nvPr/>
        </p:nvSpPr>
        <p:spPr>
          <a:xfrm flipH="1">
            <a:off x="5462564" y="2261042"/>
            <a:ext cx="936582" cy="791480"/>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9050" cap="flat" cmpd="sng" algn="ctr">
            <a:solidFill>
              <a:srgbClr val="000000">
                <a:lumMod val="75000"/>
                <a:lumOff val="25000"/>
              </a:srgbClr>
            </a:solidFill>
            <a:prstDash val="sysDot"/>
            <a:headEnd type="oval" w="med" len="med"/>
            <a:tailEnd type="triangl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rgbClr val="000000"/>
              </a:solidFill>
              <a:effectLst/>
              <a:uLnTx/>
              <a:uFillTx/>
              <a:latin typeface="Arial"/>
              <a:ea typeface="+mn-ea"/>
              <a:cs typeface="+mn-cs"/>
            </a:endParaRPr>
          </a:p>
        </p:txBody>
      </p:sp>
      <p:sp>
        <p:nvSpPr>
          <p:cNvPr id="19" name="Content Placeholder 2"/>
          <p:cNvSpPr txBox="1">
            <a:spLocks/>
          </p:cNvSpPr>
          <p:nvPr/>
        </p:nvSpPr>
        <p:spPr>
          <a:xfrm>
            <a:off x="4805483" y="1714641"/>
            <a:ext cx="2118959" cy="8372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fr-FR" sz="1400" b="1" dirty="0">
                <a:solidFill>
                  <a:schemeClr val="accent6"/>
                </a:solidFill>
                <a:latin typeface="Helvetica Neue Light"/>
                <a:cs typeface="Helvetica Neue Light"/>
              </a:rPr>
              <a:t>Phase 4:</a:t>
            </a:r>
          </a:p>
          <a:p>
            <a:pPr marL="0" indent="0" algn="just">
              <a:buNone/>
            </a:pPr>
            <a:r>
              <a:rPr lang="fr-FR" sz="1400" dirty="0">
                <a:latin typeface="Helvetica Neue Light"/>
                <a:cs typeface="Helvetica Neue Light"/>
              </a:rPr>
              <a:t>Mise en </a:t>
            </a:r>
            <a:r>
              <a:rPr lang="fr-FR" sz="1400" dirty="0" smtClean="0">
                <a:latin typeface="Helvetica Neue Light"/>
                <a:cs typeface="Helvetica Neue Light"/>
              </a:rPr>
              <a:t>œuvre</a:t>
            </a:r>
            <a:endParaRPr lang="fr-FR" sz="1200" dirty="0"/>
          </a:p>
        </p:txBody>
      </p:sp>
      <p:sp>
        <p:nvSpPr>
          <p:cNvPr id="20" name="Content Placeholder 13"/>
          <p:cNvSpPr txBox="1">
            <a:spLocks/>
          </p:cNvSpPr>
          <p:nvPr/>
        </p:nvSpPr>
        <p:spPr>
          <a:xfrm>
            <a:off x="1064598" y="829372"/>
            <a:ext cx="6857303" cy="2747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fr-FR" b="1" dirty="0">
              <a:latin typeface="Helvetica Neue Light"/>
              <a:cs typeface="Helvetica Neue Light"/>
            </a:endParaRPr>
          </a:p>
        </p:txBody>
      </p:sp>
      <p:sp>
        <p:nvSpPr>
          <p:cNvPr id="21" name="Rectangle 20"/>
          <p:cNvSpPr/>
          <p:nvPr/>
        </p:nvSpPr>
        <p:spPr>
          <a:xfrm>
            <a:off x="357188" y="115888"/>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2" name="Sous-titre 2"/>
          <p:cNvSpPr txBox="1">
            <a:spLocks/>
          </p:cNvSpPr>
          <p:nvPr/>
        </p:nvSpPr>
        <p:spPr>
          <a:xfrm>
            <a:off x="1944687" y="817228"/>
            <a:ext cx="7056438" cy="288925"/>
          </a:xfrm>
          <a:prstGeom prst="rect">
            <a:avLst/>
          </a:prstGeom>
          <a:noFill/>
          <a:ln>
            <a:solidFill>
              <a:schemeClr val="bg1">
                <a:lumMod val="65000"/>
              </a:schemeClr>
            </a:solidFill>
          </a:ln>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sz="1400" dirty="0" smtClean="0">
                <a:latin typeface="Helvetica Neue Light"/>
                <a:cs typeface="Helvetica Neue Light"/>
              </a:rPr>
              <a:t>	Contexte</a:t>
            </a:r>
            <a:r>
              <a:rPr lang="fr-FR" sz="1400" b="1" dirty="0" smtClean="0">
                <a:solidFill>
                  <a:schemeClr val="accent1">
                    <a:lumMod val="75000"/>
                  </a:schemeClr>
                </a:solidFill>
                <a:latin typeface="Helvetica Neue Light"/>
                <a:cs typeface="Helvetica Neue Light"/>
              </a:rPr>
              <a:t>       </a:t>
            </a:r>
            <a:r>
              <a:rPr lang="fr-FR" sz="1400" dirty="0" smtClean="0">
                <a:latin typeface="Helvetica Neue Light"/>
                <a:cs typeface="Helvetica Neue Light"/>
              </a:rPr>
              <a:t>Problématique</a:t>
            </a:r>
            <a:r>
              <a:rPr lang="fr-FR" sz="1200" dirty="0" smtClean="0">
                <a:latin typeface="Helvetica Neue Light"/>
                <a:cs typeface="Helvetica Neue Light"/>
              </a:rPr>
              <a:t> 	</a:t>
            </a:r>
            <a:r>
              <a:rPr lang="fr-FR" sz="1400" dirty="0" smtClean="0">
                <a:latin typeface="Helvetica Neue Light"/>
                <a:cs typeface="Helvetica Neue Light"/>
              </a:rPr>
              <a:t>Objectifs       </a:t>
            </a:r>
            <a:r>
              <a:rPr lang="fr-FR" sz="1400" b="1" dirty="0" smtClean="0">
                <a:solidFill>
                  <a:schemeClr val="accent6"/>
                </a:solidFill>
                <a:latin typeface="Helvetica Neue Light"/>
                <a:cs typeface="Helvetica Neue Light"/>
              </a:rPr>
              <a:t>méthodologie</a:t>
            </a:r>
            <a:endParaRPr lang="fr-FR" sz="1400" dirty="0">
              <a:latin typeface="Helvetica Neue Light"/>
              <a:cs typeface="Helvetica Neue Light"/>
            </a:endParaRPr>
          </a:p>
        </p:txBody>
      </p:sp>
      <p:sp>
        <p:nvSpPr>
          <p:cNvPr id="23" name="Triangle isocèle 23"/>
          <p:cNvSpPr/>
          <p:nvPr/>
        </p:nvSpPr>
        <p:spPr>
          <a:xfrm flipV="1">
            <a:off x="245032" y="836602"/>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24" name="Rectangle 23"/>
          <p:cNvSpPr/>
          <p:nvPr/>
        </p:nvSpPr>
        <p:spPr>
          <a:xfrm>
            <a:off x="225804" y="187002"/>
            <a:ext cx="8918196" cy="649600"/>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2000" dirty="0">
              <a:solidFill>
                <a:schemeClr val="bg1">
                  <a:lumMod val="85000"/>
                </a:schemeClr>
              </a:solidFill>
              <a:latin typeface="Helvetica Neue Light"/>
              <a:cs typeface="Helvetica Neue Light"/>
            </a:endParaRPr>
          </a:p>
        </p:txBody>
      </p:sp>
      <p:sp>
        <p:nvSpPr>
          <p:cNvPr id="29" name="ZoneTexte 22"/>
          <p:cNvSpPr txBox="1">
            <a:spLocks noChangeArrowheads="1"/>
          </p:cNvSpPr>
          <p:nvPr/>
        </p:nvSpPr>
        <p:spPr bwMode="auto">
          <a:xfrm>
            <a:off x="2694461" y="312234"/>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Conception</a:t>
            </a:r>
          </a:p>
        </p:txBody>
      </p:sp>
      <p:sp>
        <p:nvSpPr>
          <p:cNvPr id="30" name="ZoneTexte 22"/>
          <p:cNvSpPr txBox="1">
            <a:spLocks noChangeArrowheads="1"/>
          </p:cNvSpPr>
          <p:nvPr/>
        </p:nvSpPr>
        <p:spPr bwMode="auto">
          <a:xfrm>
            <a:off x="4777737" y="297756"/>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Mise en œuvre</a:t>
            </a:r>
          </a:p>
        </p:txBody>
      </p:sp>
      <p:sp>
        <p:nvSpPr>
          <p:cNvPr id="31" name="ZoneTexte 25"/>
          <p:cNvSpPr txBox="1"/>
          <p:nvPr/>
        </p:nvSpPr>
        <p:spPr>
          <a:xfrm>
            <a:off x="6967369" y="194645"/>
            <a:ext cx="1753766"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Conclusion et perspectives</a:t>
            </a:r>
          </a:p>
        </p:txBody>
      </p:sp>
      <p:sp>
        <p:nvSpPr>
          <p:cNvPr id="32" name="Parenthèse ouvrante 27"/>
          <p:cNvSpPr/>
          <p:nvPr/>
        </p:nvSpPr>
        <p:spPr>
          <a:xfrm>
            <a:off x="369426" y="249677"/>
            <a:ext cx="215900" cy="499399"/>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33" name="Parenthèse ouvrante 31"/>
          <p:cNvSpPr/>
          <p:nvPr/>
        </p:nvSpPr>
        <p:spPr>
          <a:xfrm flipH="1">
            <a:off x="1876281" y="265902"/>
            <a:ext cx="225188" cy="507563"/>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34" name="ZoneTexte 24"/>
          <p:cNvSpPr txBox="1"/>
          <p:nvPr/>
        </p:nvSpPr>
        <p:spPr>
          <a:xfrm>
            <a:off x="487680" y="227581"/>
            <a:ext cx="1529398" cy="584775"/>
          </a:xfrm>
          <a:prstGeom prst="rect">
            <a:avLst/>
          </a:prstGeom>
          <a:noFill/>
        </p:spPr>
        <p:txBody>
          <a:bodyPr wrap="square">
            <a:spAutoFit/>
          </a:bodyPr>
          <a:lstStyle/>
          <a:p>
            <a:pPr algn="ctr" fontAlgn="auto">
              <a:spcBef>
                <a:spcPts val="0"/>
              </a:spcBef>
              <a:spcAft>
                <a:spcPts val="0"/>
              </a:spcAft>
              <a:defRPr/>
            </a:pPr>
            <a:r>
              <a:rPr lang="fr-FR" sz="1600" b="1" dirty="0">
                <a:solidFill>
                  <a:schemeClr val="bg1"/>
                </a:solidFill>
                <a:latin typeface="Helvetica Neue Light"/>
                <a:ea typeface="Helvetica Neue Light"/>
                <a:cs typeface="Helvetica Neue Light"/>
              </a:rPr>
              <a:t>Présentation du projet</a:t>
            </a:r>
          </a:p>
        </p:txBody>
      </p:sp>
    </p:spTree>
    <p:extLst>
      <p:ext uri="{BB962C8B-B14F-4D97-AF65-F5344CB8AC3E}">
        <p14:creationId xmlns="" xmlns:p14="http://schemas.microsoft.com/office/powerpoint/2010/main" val="14032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par>
                          <p:cTn id="47" fill="hold">
                            <p:stCondLst>
                              <p:cond delay="2500"/>
                            </p:stCondLst>
                            <p:childTnLst>
                              <p:par>
                                <p:cTn id="48" presetID="2" presetClass="entr" presetSubtype="4"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ppt_x"/>
                                          </p:val>
                                        </p:tav>
                                        <p:tav tm="100000">
                                          <p:val>
                                            <p:strVal val="#ppt_x"/>
                                          </p:val>
                                        </p:tav>
                                      </p:tavLst>
                                    </p:anim>
                                    <p:anim calcmode="lin" valueType="num">
                                      <p:cBhvr additive="base">
                                        <p:cTn id="5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13"/>
          <p:cNvSpPr txBox="1">
            <a:spLocks/>
          </p:cNvSpPr>
          <p:nvPr/>
        </p:nvSpPr>
        <p:spPr>
          <a:xfrm>
            <a:off x="2560438" y="1453921"/>
            <a:ext cx="5269832" cy="37606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accent6"/>
                </a:solidFill>
                <a:latin typeface="Helvetica Neue Light"/>
                <a:cs typeface="Helvetica Neue Light"/>
              </a:rPr>
              <a:t>Diagramme de cas d’utilisation</a:t>
            </a:r>
            <a:endParaRPr lang="fr-FR" sz="2100" dirty="0"/>
          </a:p>
        </p:txBody>
      </p:sp>
      <p:sp>
        <p:nvSpPr>
          <p:cNvPr id="69" name="Rectangle 68"/>
          <p:cNvSpPr/>
          <p:nvPr/>
        </p:nvSpPr>
        <p:spPr>
          <a:xfrm>
            <a:off x="357188" y="115888"/>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0" name="Sous-titre 2"/>
          <p:cNvSpPr txBox="1">
            <a:spLocks/>
          </p:cNvSpPr>
          <p:nvPr/>
        </p:nvSpPr>
        <p:spPr>
          <a:xfrm>
            <a:off x="1944687" y="817228"/>
            <a:ext cx="7056438" cy="506246"/>
          </a:xfrm>
          <a:prstGeom prst="rect">
            <a:avLst/>
          </a:prstGeom>
          <a:noFill/>
          <a:ln>
            <a:solidFill>
              <a:schemeClr val="bg1">
                <a:lumMod val="65000"/>
              </a:schemeClr>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sz="1400" b="1" dirty="0" smtClean="0">
                <a:solidFill>
                  <a:schemeClr val="accent6"/>
                </a:solidFill>
                <a:latin typeface="Helvetica Neue Light"/>
                <a:cs typeface="Helvetica Neue Light"/>
              </a:rPr>
              <a:t>Diagramme de cas d’utilisation </a:t>
            </a:r>
            <a:r>
              <a:rPr lang="fr-FR" sz="1400" dirty="0" smtClean="0">
                <a:latin typeface="Helvetica Neue Light"/>
                <a:cs typeface="Helvetica Neue Light"/>
              </a:rPr>
              <a:t>		Diagramme de classe</a:t>
            </a:r>
            <a:endParaRPr lang="fr-FR" sz="1400" dirty="0">
              <a:latin typeface="Helvetica Neue Light"/>
              <a:cs typeface="Helvetica Neue Light"/>
            </a:endParaRPr>
          </a:p>
        </p:txBody>
      </p:sp>
      <p:sp>
        <p:nvSpPr>
          <p:cNvPr id="71" name="Triangle isocèle 23"/>
          <p:cNvSpPr/>
          <p:nvPr/>
        </p:nvSpPr>
        <p:spPr>
          <a:xfrm flipV="1">
            <a:off x="245032" y="836602"/>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72" name="Rectangle 71"/>
          <p:cNvSpPr/>
          <p:nvPr/>
        </p:nvSpPr>
        <p:spPr>
          <a:xfrm>
            <a:off x="230609" y="187002"/>
            <a:ext cx="8918196" cy="649600"/>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2000" dirty="0">
              <a:solidFill>
                <a:schemeClr val="bg1">
                  <a:lumMod val="85000"/>
                </a:schemeClr>
              </a:solidFill>
              <a:latin typeface="Helvetica Neue Light"/>
              <a:cs typeface="Helvetica Neue Light"/>
            </a:endParaRPr>
          </a:p>
        </p:txBody>
      </p:sp>
      <p:sp>
        <p:nvSpPr>
          <p:cNvPr id="73" name="Parenthèse ouvrante 27"/>
          <p:cNvSpPr/>
          <p:nvPr/>
        </p:nvSpPr>
        <p:spPr>
          <a:xfrm>
            <a:off x="2626988" y="286970"/>
            <a:ext cx="215900" cy="360363"/>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74" name="Parenthèse ouvrante 31"/>
          <p:cNvSpPr/>
          <p:nvPr/>
        </p:nvSpPr>
        <p:spPr>
          <a:xfrm flipH="1">
            <a:off x="3785087" y="282846"/>
            <a:ext cx="207963" cy="368300"/>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92" name="ZoneTexte 22"/>
          <p:cNvSpPr txBox="1">
            <a:spLocks noChangeArrowheads="1"/>
          </p:cNvSpPr>
          <p:nvPr/>
        </p:nvSpPr>
        <p:spPr bwMode="auto">
          <a:xfrm>
            <a:off x="2342475" y="291304"/>
            <a:ext cx="1864223" cy="338554"/>
          </a:xfrm>
          <a:prstGeom prst="rect">
            <a:avLst/>
          </a:prstGeom>
          <a:noFill/>
          <a:ln w="9525">
            <a:noFill/>
            <a:miter lim="800000"/>
            <a:headEnd/>
            <a:tailEnd/>
          </a:ln>
        </p:spPr>
        <p:txBody>
          <a:bodyPr wrap="square">
            <a:spAutoFit/>
          </a:bodyPr>
          <a:lstStyle/>
          <a:p>
            <a:pPr algn="ctr">
              <a:defRPr/>
            </a:pPr>
            <a:r>
              <a:rPr lang="fr-FR" sz="1600" b="1" dirty="0">
                <a:solidFill>
                  <a:schemeClr val="bg1"/>
                </a:solidFill>
                <a:latin typeface="Helvetica Neue Light"/>
                <a:ea typeface="Helvetica Neue Light"/>
                <a:cs typeface="Helvetica Neue Light"/>
              </a:rPr>
              <a:t>Conception</a:t>
            </a:r>
          </a:p>
        </p:txBody>
      </p:sp>
      <p:sp>
        <p:nvSpPr>
          <p:cNvPr id="93" name="ZoneTexte 22"/>
          <p:cNvSpPr txBox="1">
            <a:spLocks noChangeArrowheads="1"/>
          </p:cNvSpPr>
          <p:nvPr/>
        </p:nvSpPr>
        <p:spPr bwMode="auto">
          <a:xfrm>
            <a:off x="4197165" y="297756"/>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Mise en œuvre</a:t>
            </a:r>
          </a:p>
        </p:txBody>
      </p:sp>
      <p:sp>
        <p:nvSpPr>
          <p:cNvPr id="94" name="ZoneTexte 25"/>
          <p:cNvSpPr txBox="1"/>
          <p:nvPr/>
        </p:nvSpPr>
        <p:spPr>
          <a:xfrm>
            <a:off x="6081997" y="209160"/>
            <a:ext cx="1753766"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Conclusion et perspectives</a:t>
            </a:r>
          </a:p>
        </p:txBody>
      </p:sp>
      <p:sp>
        <p:nvSpPr>
          <p:cNvPr id="25" name="ZoneTexte 24"/>
          <p:cNvSpPr txBox="1"/>
          <p:nvPr/>
        </p:nvSpPr>
        <p:spPr>
          <a:xfrm>
            <a:off x="170618" y="227838"/>
            <a:ext cx="2088604"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Présentation du projet</a:t>
            </a:r>
          </a:p>
        </p:txBody>
      </p:sp>
      <p:pic>
        <p:nvPicPr>
          <p:cNvPr id="4" name="Image 3"/>
          <p:cNvPicPr>
            <a:picLocks noChangeAspect="1"/>
          </p:cNvPicPr>
          <p:nvPr/>
        </p:nvPicPr>
        <p:blipFill>
          <a:blip r:embed="rId3" cstate="print"/>
          <a:stretch>
            <a:fillRect/>
          </a:stretch>
        </p:blipFill>
        <p:spPr>
          <a:xfrm>
            <a:off x="866879" y="0"/>
            <a:ext cx="7928378" cy="6858000"/>
          </a:xfrm>
          <a:prstGeom prst="rect">
            <a:avLst/>
          </a:prstGeom>
        </p:spPr>
      </p:pic>
    </p:spTree>
    <p:extLst>
      <p:ext uri="{BB962C8B-B14F-4D97-AF65-F5344CB8AC3E}">
        <p14:creationId xmlns="" xmlns:p14="http://schemas.microsoft.com/office/powerpoint/2010/main" val="101939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anim calcmode="lin" valueType="num">
                                      <p:cBhvr>
                                        <p:cTn id="13" dur="1000" fill="hold"/>
                                        <p:tgtEl>
                                          <p:spTgt spid="69"/>
                                        </p:tgtEl>
                                        <p:attrNameLst>
                                          <p:attrName>ppt_x</p:attrName>
                                        </p:attrNameLst>
                                      </p:cBhvr>
                                      <p:tavLst>
                                        <p:tav tm="0">
                                          <p:val>
                                            <p:strVal val="#ppt_x"/>
                                          </p:val>
                                        </p:tav>
                                        <p:tav tm="100000">
                                          <p:val>
                                            <p:strVal val="#ppt_x"/>
                                          </p:val>
                                        </p:tav>
                                      </p:tavLst>
                                    </p:anim>
                                    <p:anim calcmode="lin" valueType="num">
                                      <p:cBhvr>
                                        <p:cTn id="14" dur="1000" fill="hold"/>
                                        <p:tgtEl>
                                          <p:spTgt spid="6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1000"/>
                                        <p:tgtEl>
                                          <p:spTgt spid="72"/>
                                        </p:tgtEl>
                                      </p:cBhvr>
                                    </p:animEffect>
                                    <p:anim calcmode="lin" valueType="num">
                                      <p:cBhvr>
                                        <p:cTn id="28" dur="1000" fill="hold"/>
                                        <p:tgtEl>
                                          <p:spTgt spid="72"/>
                                        </p:tgtEl>
                                        <p:attrNameLst>
                                          <p:attrName>ppt_x</p:attrName>
                                        </p:attrNameLst>
                                      </p:cBhvr>
                                      <p:tavLst>
                                        <p:tav tm="0">
                                          <p:val>
                                            <p:strVal val="#ppt_x"/>
                                          </p:val>
                                        </p:tav>
                                        <p:tav tm="100000">
                                          <p:val>
                                            <p:strVal val="#ppt_x"/>
                                          </p:val>
                                        </p:tav>
                                      </p:tavLst>
                                    </p:anim>
                                    <p:anim calcmode="lin" valueType="num">
                                      <p:cBhvr>
                                        <p:cTn id="29" dur="1000" fill="hold"/>
                                        <p:tgtEl>
                                          <p:spTgt spid="7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1000"/>
                                        <p:tgtEl>
                                          <p:spTgt spid="73"/>
                                        </p:tgtEl>
                                      </p:cBhvr>
                                    </p:animEffect>
                                    <p:anim calcmode="lin" valueType="num">
                                      <p:cBhvr>
                                        <p:cTn id="33" dur="1000" fill="hold"/>
                                        <p:tgtEl>
                                          <p:spTgt spid="73"/>
                                        </p:tgtEl>
                                        <p:attrNameLst>
                                          <p:attrName>ppt_x</p:attrName>
                                        </p:attrNameLst>
                                      </p:cBhvr>
                                      <p:tavLst>
                                        <p:tav tm="0">
                                          <p:val>
                                            <p:strVal val="#ppt_x"/>
                                          </p:val>
                                        </p:tav>
                                        <p:tav tm="100000">
                                          <p:val>
                                            <p:strVal val="#ppt_x"/>
                                          </p:val>
                                        </p:tav>
                                      </p:tavLst>
                                    </p:anim>
                                    <p:anim calcmode="lin" valueType="num">
                                      <p:cBhvr>
                                        <p:cTn id="34" dur="1000" fill="hold"/>
                                        <p:tgtEl>
                                          <p:spTgt spid="7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fade">
                                      <p:cBhvr>
                                        <p:cTn id="37" dur="1000"/>
                                        <p:tgtEl>
                                          <p:spTgt spid="74"/>
                                        </p:tgtEl>
                                      </p:cBhvr>
                                    </p:animEffect>
                                    <p:anim calcmode="lin" valueType="num">
                                      <p:cBhvr>
                                        <p:cTn id="38" dur="1000" fill="hold"/>
                                        <p:tgtEl>
                                          <p:spTgt spid="74"/>
                                        </p:tgtEl>
                                        <p:attrNameLst>
                                          <p:attrName>ppt_x</p:attrName>
                                        </p:attrNameLst>
                                      </p:cBhvr>
                                      <p:tavLst>
                                        <p:tav tm="0">
                                          <p:val>
                                            <p:strVal val="#ppt_x"/>
                                          </p:val>
                                        </p:tav>
                                        <p:tav tm="100000">
                                          <p:val>
                                            <p:strVal val="#ppt_x"/>
                                          </p:val>
                                        </p:tav>
                                      </p:tavLst>
                                    </p:anim>
                                    <p:anim calcmode="lin" valueType="num">
                                      <p:cBhvr>
                                        <p:cTn id="39" dur="1000" fill="hold"/>
                                        <p:tgtEl>
                                          <p:spTgt spid="7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fade">
                                      <p:cBhvr>
                                        <p:cTn id="42" dur="1000"/>
                                        <p:tgtEl>
                                          <p:spTgt spid="92"/>
                                        </p:tgtEl>
                                      </p:cBhvr>
                                    </p:animEffect>
                                    <p:anim calcmode="lin" valueType="num">
                                      <p:cBhvr>
                                        <p:cTn id="43" dur="1000" fill="hold"/>
                                        <p:tgtEl>
                                          <p:spTgt spid="92"/>
                                        </p:tgtEl>
                                        <p:attrNameLst>
                                          <p:attrName>ppt_x</p:attrName>
                                        </p:attrNameLst>
                                      </p:cBhvr>
                                      <p:tavLst>
                                        <p:tav tm="0">
                                          <p:val>
                                            <p:strVal val="#ppt_x"/>
                                          </p:val>
                                        </p:tav>
                                        <p:tav tm="100000">
                                          <p:val>
                                            <p:strVal val="#ppt_x"/>
                                          </p:val>
                                        </p:tav>
                                      </p:tavLst>
                                    </p:anim>
                                    <p:anim calcmode="lin" valueType="num">
                                      <p:cBhvr>
                                        <p:cTn id="44" dur="1000" fill="hold"/>
                                        <p:tgtEl>
                                          <p:spTgt spid="9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fade">
                                      <p:cBhvr>
                                        <p:cTn id="47" dur="1000"/>
                                        <p:tgtEl>
                                          <p:spTgt spid="93"/>
                                        </p:tgtEl>
                                      </p:cBhvr>
                                    </p:animEffect>
                                    <p:anim calcmode="lin" valueType="num">
                                      <p:cBhvr>
                                        <p:cTn id="48" dur="1000" fill="hold"/>
                                        <p:tgtEl>
                                          <p:spTgt spid="93"/>
                                        </p:tgtEl>
                                        <p:attrNameLst>
                                          <p:attrName>ppt_x</p:attrName>
                                        </p:attrNameLst>
                                      </p:cBhvr>
                                      <p:tavLst>
                                        <p:tav tm="0">
                                          <p:val>
                                            <p:strVal val="#ppt_x"/>
                                          </p:val>
                                        </p:tav>
                                        <p:tav tm="100000">
                                          <p:val>
                                            <p:strVal val="#ppt_x"/>
                                          </p:val>
                                        </p:tav>
                                      </p:tavLst>
                                    </p:anim>
                                    <p:anim calcmode="lin" valueType="num">
                                      <p:cBhvr>
                                        <p:cTn id="49" dur="1000" fill="hold"/>
                                        <p:tgtEl>
                                          <p:spTgt spid="9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fade">
                                      <p:cBhvr>
                                        <p:cTn id="52" dur="1000"/>
                                        <p:tgtEl>
                                          <p:spTgt spid="94"/>
                                        </p:tgtEl>
                                      </p:cBhvr>
                                    </p:animEffect>
                                    <p:anim calcmode="lin" valueType="num">
                                      <p:cBhvr>
                                        <p:cTn id="53" dur="1000" fill="hold"/>
                                        <p:tgtEl>
                                          <p:spTgt spid="94"/>
                                        </p:tgtEl>
                                        <p:attrNameLst>
                                          <p:attrName>ppt_x</p:attrName>
                                        </p:attrNameLst>
                                      </p:cBhvr>
                                      <p:tavLst>
                                        <p:tav tm="0">
                                          <p:val>
                                            <p:strVal val="#ppt_x"/>
                                          </p:val>
                                        </p:tav>
                                        <p:tav tm="100000">
                                          <p:val>
                                            <p:strVal val="#ppt_x"/>
                                          </p:val>
                                        </p:tav>
                                      </p:tavLst>
                                    </p:anim>
                                    <p:anim calcmode="lin" valueType="num">
                                      <p:cBhvr>
                                        <p:cTn id="54" dur="1000" fill="hold"/>
                                        <p:tgtEl>
                                          <p:spTgt spid="9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animBg="1"/>
      <p:bldP spid="70" grpId="0" animBg="1"/>
      <p:bldP spid="71" grpId="0" animBg="1"/>
      <p:bldP spid="72" grpId="0" animBg="1"/>
      <p:bldP spid="73" grpId="0" animBg="1"/>
      <p:bldP spid="74" grpId="0" animBg="1"/>
      <p:bldP spid="92" grpId="0"/>
      <p:bldP spid="93" grpId="0"/>
      <p:bldP spid="9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77BAE7B2-6628-4967-8F9A-02DC2B5D2EF2}" type="slidenum">
              <a:rPr lang="en-US" smtClean="0"/>
              <a:pPr/>
              <a:t>8</a:t>
            </a:fld>
            <a:endParaRPr lang="en-US"/>
          </a:p>
        </p:txBody>
      </p:sp>
      <p:sp>
        <p:nvSpPr>
          <p:cNvPr id="71" name="Content Placeholder 13"/>
          <p:cNvSpPr txBox="1">
            <a:spLocks/>
          </p:cNvSpPr>
          <p:nvPr/>
        </p:nvSpPr>
        <p:spPr>
          <a:xfrm>
            <a:off x="3209784" y="1510844"/>
            <a:ext cx="3820528" cy="63205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3000" b="1" dirty="0" smtClean="0">
                <a:solidFill>
                  <a:schemeClr val="accent6"/>
                </a:solidFill>
                <a:latin typeface="Helvetica Neue Light"/>
                <a:cs typeface="Helvetica Neue Light"/>
              </a:rPr>
              <a:t>Diagramme de classe</a:t>
            </a:r>
            <a:endParaRPr lang="fr-FR" sz="3200" b="1" dirty="0">
              <a:solidFill>
                <a:schemeClr val="accent6"/>
              </a:solidFill>
            </a:endParaRPr>
          </a:p>
          <a:p>
            <a:endParaRPr lang="fr-FR" sz="2100" dirty="0">
              <a:solidFill>
                <a:schemeClr val="accent6"/>
              </a:solidFill>
            </a:endParaRPr>
          </a:p>
        </p:txBody>
      </p:sp>
      <p:sp>
        <p:nvSpPr>
          <p:cNvPr id="72" name="Rectangle 71"/>
          <p:cNvSpPr/>
          <p:nvPr/>
        </p:nvSpPr>
        <p:spPr>
          <a:xfrm>
            <a:off x="357188" y="115888"/>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3" name="Sous-titre 2"/>
          <p:cNvSpPr txBox="1">
            <a:spLocks/>
          </p:cNvSpPr>
          <p:nvPr/>
        </p:nvSpPr>
        <p:spPr>
          <a:xfrm>
            <a:off x="1944687" y="817228"/>
            <a:ext cx="7056438" cy="506246"/>
          </a:xfrm>
          <a:prstGeom prst="rect">
            <a:avLst/>
          </a:prstGeom>
          <a:noFill/>
          <a:ln>
            <a:solidFill>
              <a:schemeClr val="bg1">
                <a:lumMod val="65000"/>
              </a:schemeClr>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sz="1600" b="1" dirty="0">
                <a:latin typeface="Helvetica Neue Light"/>
                <a:cs typeface="Helvetica Neue Light"/>
              </a:rPr>
              <a:t>Diagramme de cas d’utilisation </a:t>
            </a:r>
            <a:r>
              <a:rPr lang="fr-FR" sz="1600" dirty="0">
                <a:latin typeface="Helvetica Neue Light"/>
                <a:cs typeface="Helvetica Neue Light"/>
              </a:rPr>
              <a:t>		</a:t>
            </a:r>
            <a:r>
              <a:rPr lang="fr-FR" sz="1600" dirty="0">
                <a:solidFill>
                  <a:schemeClr val="accent6"/>
                </a:solidFill>
                <a:latin typeface="Helvetica Neue Light"/>
                <a:cs typeface="Helvetica Neue Light"/>
              </a:rPr>
              <a:t>Diagramme de classe</a:t>
            </a:r>
          </a:p>
        </p:txBody>
      </p:sp>
      <p:sp>
        <p:nvSpPr>
          <p:cNvPr id="74" name="Triangle isocèle 23"/>
          <p:cNvSpPr/>
          <p:nvPr/>
        </p:nvSpPr>
        <p:spPr>
          <a:xfrm flipV="1">
            <a:off x="245032" y="836602"/>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82" name="Rectangle 81"/>
          <p:cNvSpPr/>
          <p:nvPr/>
        </p:nvSpPr>
        <p:spPr>
          <a:xfrm>
            <a:off x="230609" y="187002"/>
            <a:ext cx="8918196" cy="649600"/>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2000" dirty="0">
              <a:solidFill>
                <a:schemeClr val="bg1">
                  <a:lumMod val="85000"/>
                </a:schemeClr>
              </a:solidFill>
              <a:latin typeface="Helvetica Neue Light"/>
              <a:cs typeface="Helvetica Neue Light"/>
            </a:endParaRPr>
          </a:p>
        </p:txBody>
      </p:sp>
      <p:sp>
        <p:nvSpPr>
          <p:cNvPr id="83" name="Parenthèse ouvrante 27"/>
          <p:cNvSpPr/>
          <p:nvPr/>
        </p:nvSpPr>
        <p:spPr>
          <a:xfrm>
            <a:off x="2873731" y="286970"/>
            <a:ext cx="215900" cy="360363"/>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84" name="Parenthèse ouvrante 31"/>
          <p:cNvSpPr/>
          <p:nvPr/>
        </p:nvSpPr>
        <p:spPr>
          <a:xfrm flipH="1">
            <a:off x="4031830" y="282846"/>
            <a:ext cx="207963" cy="368300"/>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87" name="ZoneTexte 22"/>
          <p:cNvSpPr txBox="1">
            <a:spLocks noChangeArrowheads="1"/>
          </p:cNvSpPr>
          <p:nvPr/>
        </p:nvSpPr>
        <p:spPr bwMode="auto">
          <a:xfrm>
            <a:off x="2618246" y="291304"/>
            <a:ext cx="1864223" cy="338554"/>
          </a:xfrm>
          <a:prstGeom prst="rect">
            <a:avLst/>
          </a:prstGeom>
          <a:noFill/>
          <a:ln w="9525">
            <a:noFill/>
            <a:miter lim="800000"/>
            <a:headEnd/>
            <a:tailEnd/>
          </a:ln>
        </p:spPr>
        <p:txBody>
          <a:bodyPr wrap="square">
            <a:spAutoFit/>
          </a:bodyPr>
          <a:lstStyle/>
          <a:p>
            <a:pPr algn="ctr">
              <a:defRPr/>
            </a:pPr>
            <a:r>
              <a:rPr lang="fr-FR" sz="1600" b="1" dirty="0">
                <a:solidFill>
                  <a:schemeClr val="bg1"/>
                </a:solidFill>
                <a:latin typeface="Helvetica Neue Light"/>
                <a:ea typeface="Helvetica Neue Light"/>
                <a:cs typeface="Helvetica Neue Light"/>
              </a:rPr>
              <a:t>Conception</a:t>
            </a:r>
          </a:p>
        </p:txBody>
      </p:sp>
      <p:sp>
        <p:nvSpPr>
          <p:cNvPr id="88" name="ZoneTexte 22"/>
          <p:cNvSpPr txBox="1">
            <a:spLocks noChangeArrowheads="1"/>
          </p:cNvSpPr>
          <p:nvPr/>
        </p:nvSpPr>
        <p:spPr bwMode="auto">
          <a:xfrm>
            <a:off x="4443908" y="297756"/>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Mise en œuvre</a:t>
            </a:r>
          </a:p>
        </p:txBody>
      </p:sp>
      <p:sp>
        <p:nvSpPr>
          <p:cNvPr id="89" name="ZoneTexte 25"/>
          <p:cNvSpPr txBox="1"/>
          <p:nvPr/>
        </p:nvSpPr>
        <p:spPr>
          <a:xfrm>
            <a:off x="6328740" y="209160"/>
            <a:ext cx="1753766"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Conclusion et perspectives</a:t>
            </a:r>
          </a:p>
        </p:txBody>
      </p:sp>
      <p:sp>
        <p:nvSpPr>
          <p:cNvPr id="31" name="ZoneTexte 24"/>
          <p:cNvSpPr txBox="1"/>
          <p:nvPr/>
        </p:nvSpPr>
        <p:spPr>
          <a:xfrm>
            <a:off x="170618" y="227838"/>
            <a:ext cx="2088604"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Présentation du projet</a:t>
            </a:r>
          </a:p>
        </p:txBody>
      </p:sp>
      <p:sp>
        <p:nvSpPr>
          <p:cNvPr id="34" name="Rectangle 33"/>
          <p:cNvSpPr/>
          <p:nvPr/>
        </p:nvSpPr>
        <p:spPr>
          <a:xfrm>
            <a:off x="357188" y="98955"/>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9" name="Image 8"/>
          <p:cNvPicPr>
            <a:picLocks noChangeAspect="1"/>
          </p:cNvPicPr>
          <p:nvPr/>
        </p:nvPicPr>
        <p:blipFill>
          <a:blip r:embed="rId3" cstate="print"/>
          <a:stretch>
            <a:fillRect/>
          </a:stretch>
        </p:blipFill>
        <p:spPr>
          <a:xfrm>
            <a:off x="981190" y="0"/>
            <a:ext cx="7063084" cy="6858000"/>
          </a:xfrm>
          <a:prstGeom prst="rect">
            <a:avLst/>
          </a:prstGeom>
        </p:spPr>
      </p:pic>
    </p:spTree>
    <p:extLst>
      <p:ext uri="{BB962C8B-B14F-4D97-AF65-F5344CB8AC3E}">
        <p14:creationId xmlns="" xmlns:p14="http://schemas.microsoft.com/office/powerpoint/2010/main" val="133941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anim calcmode="lin" valueType="num">
                                      <p:cBhvr>
                                        <p:cTn id="18" dur="1000" fill="hold"/>
                                        <p:tgtEl>
                                          <p:spTgt spid="72"/>
                                        </p:tgtEl>
                                        <p:attrNameLst>
                                          <p:attrName>ppt_x</p:attrName>
                                        </p:attrNameLst>
                                      </p:cBhvr>
                                      <p:tavLst>
                                        <p:tav tm="0">
                                          <p:val>
                                            <p:strVal val="#ppt_x"/>
                                          </p:val>
                                        </p:tav>
                                        <p:tav tm="100000">
                                          <p:val>
                                            <p:strVal val="#ppt_x"/>
                                          </p:val>
                                        </p:tav>
                                      </p:tavLst>
                                    </p:anim>
                                    <p:anim calcmode="lin" valueType="num">
                                      <p:cBhvr>
                                        <p:cTn id="19" dur="1000" fill="hold"/>
                                        <p:tgtEl>
                                          <p:spTgt spid="7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1000"/>
                                        <p:tgtEl>
                                          <p:spTgt spid="73"/>
                                        </p:tgtEl>
                                      </p:cBhvr>
                                    </p:animEffect>
                                    <p:anim calcmode="lin" valueType="num">
                                      <p:cBhvr>
                                        <p:cTn id="23" dur="1000" fill="hold"/>
                                        <p:tgtEl>
                                          <p:spTgt spid="73"/>
                                        </p:tgtEl>
                                        <p:attrNameLst>
                                          <p:attrName>ppt_x</p:attrName>
                                        </p:attrNameLst>
                                      </p:cBhvr>
                                      <p:tavLst>
                                        <p:tav tm="0">
                                          <p:val>
                                            <p:strVal val="#ppt_x"/>
                                          </p:val>
                                        </p:tav>
                                        <p:tav tm="100000">
                                          <p:val>
                                            <p:strVal val="#ppt_x"/>
                                          </p:val>
                                        </p:tav>
                                      </p:tavLst>
                                    </p:anim>
                                    <p:anim calcmode="lin" valueType="num">
                                      <p:cBhvr>
                                        <p:cTn id="24" dur="1000" fill="hold"/>
                                        <p:tgtEl>
                                          <p:spTgt spid="7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1000"/>
                                        <p:tgtEl>
                                          <p:spTgt spid="74"/>
                                        </p:tgtEl>
                                      </p:cBhvr>
                                    </p:animEffect>
                                    <p:anim calcmode="lin" valueType="num">
                                      <p:cBhvr>
                                        <p:cTn id="28" dur="1000" fill="hold"/>
                                        <p:tgtEl>
                                          <p:spTgt spid="74"/>
                                        </p:tgtEl>
                                        <p:attrNameLst>
                                          <p:attrName>ppt_x</p:attrName>
                                        </p:attrNameLst>
                                      </p:cBhvr>
                                      <p:tavLst>
                                        <p:tav tm="0">
                                          <p:val>
                                            <p:strVal val="#ppt_x"/>
                                          </p:val>
                                        </p:tav>
                                        <p:tav tm="100000">
                                          <p:val>
                                            <p:strVal val="#ppt_x"/>
                                          </p:val>
                                        </p:tav>
                                      </p:tavLst>
                                    </p:anim>
                                    <p:anim calcmode="lin" valueType="num">
                                      <p:cBhvr>
                                        <p:cTn id="29" dur="1000" fill="hold"/>
                                        <p:tgtEl>
                                          <p:spTgt spid="7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1000"/>
                                        <p:tgtEl>
                                          <p:spTgt spid="82"/>
                                        </p:tgtEl>
                                      </p:cBhvr>
                                    </p:animEffect>
                                    <p:anim calcmode="lin" valueType="num">
                                      <p:cBhvr>
                                        <p:cTn id="33" dur="1000" fill="hold"/>
                                        <p:tgtEl>
                                          <p:spTgt spid="82"/>
                                        </p:tgtEl>
                                        <p:attrNameLst>
                                          <p:attrName>ppt_x</p:attrName>
                                        </p:attrNameLst>
                                      </p:cBhvr>
                                      <p:tavLst>
                                        <p:tav tm="0">
                                          <p:val>
                                            <p:strVal val="#ppt_x"/>
                                          </p:val>
                                        </p:tav>
                                        <p:tav tm="100000">
                                          <p:val>
                                            <p:strVal val="#ppt_x"/>
                                          </p:val>
                                        </p:tav>
                                      </p:tavLst>
                                    </p:anim>
                                    <p:anim calcmode="lin" valueType="num">
                                      <p:cBhvr>
                                        <p:cTn id="34" dur="1000" fill="hold"/>
                                        <p:tgtEl>
                                          <p:spTgt spid="8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1000"/>
                                        <p:tgtEl>
                                          <p:spTgt spid="83"/>
                                        </p:tgtEl>
                                      </p:cBhvr>
                                    </p:animEffect>
                                    <p:anim calcmode="lin" valueType="num">
                                      <p:cBhvr>
                                        <p:cTn id="38" dur="1000" fill="hold"/>
                                        <p:tgtEl>
                                          <p:spTgt spid="83"/>
                                        </p:tgtEl>
                                        <p:attrNameLst>
                                          <p:attrName>ppt_x</p:attrName>
                                        </p:attrNameLst>
                                      </p:cBhvr>
                                      <p:tavLst>
                                        <p:tav tm="0">
                                          <p:val>
                                            <p:strVal val="#ppt_x"/>
                                          </p:val>
                                        </p:tav>
                                        <p:tav tm="100000">
                                          <p:val>
                                            <p:strVal val="#ppt_x"/>
                                          </p:val>
                                        </p:tav>
                                      </p:tavLst>
                                    </p:anim>
                                    <p:anim calcmode="lin" valueType="num">
                                      <p:cBhvr>
                                        <p:cTn id="39" dur="1000" fill="hold"/>
                                        <p:tgtEl>
                                          <p:spTgt spid="8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1000"/>
                                        <p:tgtEl>
                                          <p:spTgt spid="84"/>
                                        </p:tgtEl>
                                      </p:cBhvr>
                                    </p:animEffect>
                                    <p:anim calcmode="lin" valueType="num">
                                      <p:cBhvr>
                                        <p:cTn id="43" dur="1000" fill="hold"/>
                                        <p:tgtEl>
                                          <p:spTgt spid="84"/>
                                        </p:tgtEl>
                                        <p:attrNameLst>
                                          <p:attrName>ppt_x</p:attrName>
                                        </p:attrNameLst>
                                      </p:cBhvr>
                                      <p:tavLst>
                                        <p:tav tm="0">
                                          <p:val>
                                            <p:strVal val="#ppt_x"/>
                                          </p:val>
                                        </p:tav>
                                        <p:tav tm="100000">
                                          <p:val>
                                            <p:strVal val="#ppt_x"/>
                                          </p:val>
                                        </p:tav>
                                      </p:tavLst>
                                    </p:anim>
                                    <p:anim calcmode="lin" valueType="num">
                                      <p:cBhvr>
                                        <p:cTn id="44" dur="1000" fill="hold"/>
                                        <p:tgtEl>
                                          <p:spTgt spid="8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1000"/>
                                        <p:tgtEl>
                                          <p:spTgt spid="87"/>
                                        </p:tgtEl>
                                      </p:cBhvr>
                                    </p:animEffect>
                                    <p:anim calcmode="lin" valueType="num">
                                      <p:cBhvr>
                                        <p:cTn id="48" dur="1000" fill="hold"/>
                                        <p:tgtEl>
                                          <p:spTgt spid="87"/>
                                        </p:tgtEl>
                                        <p:attrNameLst>
                                          <p:attrName>ppt_x</p:attrName>
                                        </p:attrNameLst>
                                      </p:cBhvr>
                                      <p:tavLst>
                                        <p:tav tm="0">
                                          <p:val>
                                            <p:strVal val="#ppt_x"/>
                                          </p:val>
                                        </p:tav>
                                        <p:tav tm="100000">
                                          <p:val>
                                            <p:strVal val="#ppt_x"/>
                                          </p:val>
                                        </p:tav>
                                      </p:tavLst>
                                    </p:anim>
                                    <p:anim calcmode="lin" valueType="num">
                                      <p:cBhvr>
                                        <p:cTn id="49" dur="1000" fill="hold"/>
                                        <p:tgtEl>
                                          <p:spTgt spid="8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1000"/>
                                        <p:tgtEl>
                                          <p:spTgt spid="88"/>
                                        </p:tgtEl>
                                      </p:cBhvr>
                                    </p:animEffect>
                                    <p:anim calcmode="lin" valueType="num">
                                      <p:cBhvr>
                                        <p:cTn id="53" dur="1000" fill="hold"/>
                                        <p:tgtEl>
                                          <p:spTgt spid="88"/>
                                        </p:tgtEl>
                                        <p:attrNameLst>
                                          <p:attrName>ppt_x</p:attrName>
                                        </p:attrNameLst>
                                      </p:cBhvr>
                                      <p:tavLst>
                                        <p:tav tm="0">
                                          <p:val>
                                            <p:strVal val="#ppt_x"/>
                                          </p:val>
                                        </p:tav>
                                        <p:tav tm="100000">
                                          <p:val>
                                            <p:strVal val="#ppt_x"/>
                                          </p:val>
                                        </p:tav>
                                      </p:tavLst>
                                    </p:anim>
                                    <p:anim calcmode="lin" valueType="num">
                                      <p:cBhvr>
                                        <p:cTn id="54" dur="1000" fill="hold"/>
                                        <p:tgtEl>
                                          <p:spTgt spid="8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1000"/>
                                        <p:tgtEl>
                                          <p:spTgt spid="89"/>
                                        </p:tgtEl>
                                      </p:cBhvr>
                                    </p:animEffect>
                                    <p:anim calcmode="lin" valueType="num">
                                      <p:cBhvr>
                                        <p:cTn id="58" dur="1000" fill="hold"/>
                                        <p:tgtEl>
                                          <p:spTgt spid="89"/>
                                        </p:tgtEl>
                                        <p:attrNameLst>
                                          <p:attrName>ppt_x</p:attrName>
                                        </p:attrNameLst>
                                      </p:cBhvr>
                                      <p:tavLst>
                                        <p:tav tm="0">
                                          <p:val>
                                            <p:strVal val="#ppt_x"/>
                                          </p:val>
                                        </p:tav>
                                        <p:tav tm="100000">
                                          <p:val>
                                            <p:strVal val="#ppt_x"/>
                                          </p:val>
                                        </p:tav>
                                      </p:tavLst>
                                    </p:anim>
                                    <p:anim calcmode="lin" valueType="num">
                                      <p:cBhvr>
                                        <p:cTn id="59" dur="1000" fill="hold"/>
                                        <p:tgtEl>
                                          <p:spTgt spid="8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1000"/>
                                        <p:tgtEl>
                                          <p:spTgt spid="34"/>
                                        </p:tgtEl>
                                      </p:cBhvr>
                                    </p:animEffect>
                                    <p:anim calcmode="lin" valueType="num">
                                      <p:cBhvr>
                                        <p:cTn id="68" dur="1000" fill="hold"/>
                                        <p:tgtEl>
                                          <p:spTgt spid="34"/>
                                        </p:tgtEl>
                                        <p:attrNameLst>
                                          <p:attrName>ppt_x</p:attrName>
                                        </p:attrNameLst>
                                      </p:cBhvr>
                                      <p:tavLst>
                                        <p:tav tm="0">
                                          <p:val>
                                            <p:strVal val="#ppt_x"/>
                                          </p:val>
                                        </p:tav>
                                        <p:tav tm="100000">
                                          <p:val>
                                            <p:strVal val="#ppt_x"/>
                                          </p:val>
                                        </p:tav>
                                      </p:tavLst>
                                    </p:anim>
                                    <p:anim calcmode="lin" valueType="num">
                                      <p:cBhvr>
                                        <p:cTn id="6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1000"/>
                                        <p:tgtEl>
                                          <p:spTgt spid="9"/>
                                        </p:tgtEl>
                                      </p:cBhvr>
                                    </p:animEffect>
                                    <p:anim calcmode="lin" valueType="num">
                                      <p:cBhvr>
                                        <p:cTn id="75" dur="1000" fill="hold"/>
                                        <p:tgtEl>
                                          <p:spTgt spid="9"/>
                                        </p:tgtEl>
                                        <p:attrNameLst>
                                          <p:attrName>ppt_x</p:attrName>
                                        </p:attrNameLst>
                                      </p:cBhvr>
                                      <p:tavLst>
                                        <p:tav tm="0">
                                          <p:val>
                                            <p:strVal val="#ppt_x"/>
                                          </p:val>
                                        </p:tav>
                                        <p:tav tm="100000">
                                          <p:val>
                                            <p:strVal val="#ppt_x"/>
                                          </p:val>
                                        </p:tav>
                                      </p:tavLst>
                                    </p:anim>
                                    <p:anim calcmode="lin" valueType="num">
                                      <p:cBhvr>
                                        <p:cTn id="7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1" grpId="0"/>
      <p:bldP spid="72" grpId="0" animBg="1"/>
      <p:bldP spid="73" grpId="0" animBg="1"/>
      <p:bldP spid="74" grpId="0" animBg="1"/>
      <p:bldP spid="82" grpId="0" animBg="1"/>
      <p:bldP spid="83" grpId="0" animBg="1"/>
      <p:bldP spid="84" grpId="0" animBg="1"/>
      <p:bldP spid="87" grpId="0"/>
      <p:bldP spid="88" grpId="0"/>
      <p:bldP spid="89" grpId="0"/>
      <p:bldP spid="31" grpId="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77BAE7B2-6628-4967-8F9A-02DC2B5D2EF2}" type="slidenum">
              <a:rPr lang="en-US" smtClean="0"/>
              <a:pPr/>
              <a:t>9</a:t>
            </a:fld>
            <a:endParaRPr lang="en-US"/>
          </a:p>
        </p:txBody>
      </p:sp>
      <p:sp>
        <p:nvSpPr>
          <p:cNvPr id="107" name="Rectangle 106"/>
          <p:cNvSpPr/>
          <p:nvPr/>
        </p:nvSpPr>
        <p:spPr>
          <a:xfrm>
            <a:off x="367738" y="42335"/>
            <a:ext cx="8643937" cy="65278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5" name="Triangle isocèle 23"/>
          <p:cNvSpPr/>
          <p:nvPr/>
        </p:nvSpPr>
        <p:spPr>
          <a:xfrm flipV="1">
            <a:off x="245032" y="836602"/>
            <a:ext cx="142875" cy="142875"/>
          </a:xfrm>
          <a:prstGeom prst="triangle">
            <a:avLst>
              <a:gd name="adj" fmla="val 10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latin typeface="Helvetica Neue Light"/>
              <a:cs typeface="Helvetica Neue Light"/>
            </a:endParaRPr>
          </a:p>
        </p:txBody>
      </p:sp>
      <p:sp>
        <p:nvSpPr>
          <p:cNvPr id="119" name="Rectangle 118"/>
          <p:cNvSpPr/>
          <p:nvPr/>
        </p:nvSpPr>
        <p:spPr>
          <a:xfrm>
            <a:off x="230609" y="187002"/>
            <a:ext cx="8918196" cy="649600"/>
          </a:xfrm>
          <a:prstGeom prst="rect">
            <a:avLst/>
          </a:prstGeom>
          <a:solidFill>
            <a:schemeClr val="accent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fr-FR" sz="2000" dirty="0">
              <a:solidFill>
                <a:schemeClr val="bg1">
                  <a:lumMod val="85000"/>
                </a:schemeClr>
              </a:solidFill>
              <a:latin typeface="Helvetica Neue Light"/>
              <a:cs typeface="Helvetica Neue Light"/>
            </a:endParaRPr>
          </a:p>
        </p:txBody>
      </p:sp>
      <p:sp>
        <p:nvSpPr>
          <p:cNvPr id="127" name="Parenthèse ouvrante 27"/>
          <p:cNvSpPr/>
          <p:nvPr/>
        </p:nvSpPr>
        <p:spPr>
          <a:xfrm>
            <a:off x="4593148" y="312271"/>
            <a:ext cx="215900" cy="360363"/>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131" name="Parenthèse ouvrante 31"/>
          <p:cNvSpPr/>
          <p:nvPr/>
        </p:nvSpPr>
        <p:spPr>
          <a:xfrm flipH="1">
            <a:off x="5940754" y="312271"/>
            <a:ext cx="207963" cy="368300"/>
          </a:xfrm>
          <a:prstGeom prst="leftBracket">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fr-FR" sz="1600">
              <a:latin typeface="Helvetica Neue Light"/>
              <a:cs typeface="Helvetica Neue Light"/>
            </a:endParaRPr>
          </a:p>
        </p:txBody>
      </p:sp>
      <p:sp>
        <p:nvSpPr>
          <p:cNvPr id="134" name="ZoneTexte 22"/>
          <p:cNvSpPr txBox="1">
            <a:spLocks noChangeArrowheads="1"/>
          </p:cNvSpPr>
          <p:nvPr/>
        </p:nvSpPr>
        <p:spPr bwMode="auto">
          <a:xfrm>
            <a:off x="2632760" y="305819"/>
            <a:ext cx="1864223" cy="338554"/>
          </a:xfrm>
          <a:prstGeom prst="rect">
            <a:avLst/>
          </a:prstGeom>
          <a:noFill/>
          <a:ln w="9525">
            <a:noFill/>
            <a:miter lim="800000"/>
            <a:headEnd/>
            <a:tailEnd/>
          </a:ln>
        </p:spPr>
        <p:txBody>
          <a:bodyPr wrap="square">
            <a:spAutoFit/>
          </a:bodyPr>
          <a:lstStyle/>
          <a:p>
            <a:pPr algn="ctr">
              <a:defRPr/>
            </a:pPr>
            <a:r>
              <a:rPr lang="fr-FR" sz="1600" dirty="0">
                <a:solidFill>
                  <a:schemeClr val="bg1"/>
                </a:solidFill>
                <a:latin typeface="Helvetica Neue Light"/>
                <a:ea typeface="Helvetica Neue Light"/>
                <a:cs typeface="Helvetica Neue Light"/>
              </a:rPr>
              <a:t>Conception</a:t>
            </a:r>
          </a:p>
        </p:txBody>
      </p:sp>
      <p:sp>
        <p:nvSpPr>
          <p:cNvPr id="135" name="ZoneTexte 22"/>
          <p:cNvSpPr txBox="1">
            <a:spLocks noChangeArrowheads="1"/>
          </p:cNvSpPr>
          <p:nvPr/>
        </p:nvSpPr>
        <p:spPr bwMode="auto">
          <a:xfrm>
            <a:off x="4458422" y="312271"/>
            <a:ext cx="1864223" cy="338554"/>
          </a:xfrm>
          <a:prstGeom prst="rect">
            <a:avLst/>
          </a:prstGeom>
          <a:noFill/>
          <a:ln w="9525">
            <a:noFill/>
            <a:miter lim="800000"/>
            <a:headEnd/>
            <a:tailEnd/>
          </a:ln>
        </p:spPr>
        <p:txBody>
          <a:bodyPr wrap="square">
            <a:spAutoFit/>
          </a:bodyPr>
          <a:lstStyle/>
          <a:p>
            <a:pPr algn="ctr">
              <a:defRPr/>
            </a:pPr>
            <a:r>
              <a:rPr lang="fr-FR" sz="1600" b="1" dirty="0">
                <a:solidFill>
                  <a:schemeClr val="bg1"/>
                </a:solidFill>
                <a:latin typeface="Helvetica Neue Light"/>
                <a:ea typeface="Helvetica Neue Light"/>
                <a:cs typeface="Helvetica Neue Light"/>
              </a:rPr>
              <a:t>Mise en œuvre</a:t>
            </a:r>
          </a:p>
        </p:txBody>
      </p:sp>
      <p:sp>
        <p:nvSpPr>
          <p:cNvPr id="136" name="ZoneTexte 25"/>
          <p:cNvSpPr txBox="1"/>
          <p:nvPr/>
        </p:nvSpPr>
        <p:spPr>
          <a:xfrm>
            <a:off x="6343254" y="223675"/>
            <a:ext cx="1753766"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Conclusion et perspectives</a:t>
            </a:r>
          </a:p>
        </p:txBody>
      </p:sp>
      <p:sp>
        <p:nvSpPr>
          <p:cNvPr id="17" name="ZoneTexte 24"/>
          <p:cNvSpPr txBox="1"/>
          <p:nvPr/>
        </p:nvSpPr>
        <p:spPr>
          <a:xfrm>
            <a:off x="170618" y="227838"/>
            <a:ext cx="2088604" cy="584775"/>
          </a:xfrm>
          <a:prstGeom prst="rect">
            <a:avLst/>
          </a:prstGeom>
          <a:noFill/>
        </p:spPr>
        <p:txBody>
          <a:bodyPr wrap="square">
            <a:spAutoFit/>
          </a:bodyPr>
          <a:lstStyle/>
          <a:p>
            <a:pPr algn="ctr" fontAlgn="auto">
              <a:spcBef>
                <a:spcPts val="0"/>
              </a:spcBef>
              <a:spcAft>
                <a:spcPts val="0"/>
              </a:spcAft>
              <a:defRPr/>
            </a:pPr>
            <a:r>
              <a:rPr lang="fr-FR" sz="1600" dirty="0">
                <a:solidFill>
                  <a:schemeClr val="bg1"/>
                </a:solidFill>
                <a:latin typeface="Helvetica Neue Light"/>
                <a:ea typeface="Helvetica Neue Light"/>
                <a:cs typeface="Helvetica Neue Light"/>
              </a:rPr>
              <a:t>Présentation du projet</a:t>
            </a: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94007" y="1498715"/>
            <a:ext cx="967564" cy="970496"/>
          </a:xfrm>
          <a:prstGeom prst="rect">
            <a:avLst/>
          </a:prstGeom>
        </p:spPr>
      </p:pic>
      <p:pic>
        <p:nvPicPr>
          <p:cNvPr id="5" name="Imag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793243" y="2867932"/>
            <a:ext cx="1568186" cy="1568186"/>
          </a:xfrm>
          <a:prstGeom prst="rect">
            <a:avLst/>
          </a:prstGeom>
        </p:spPr>
      </p:pic>
      <p:pic>
        <p:nvPicPr>
          <p:cNvPr id="6" name="Image 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4801592" y="1524105"/>
            <a:ext cx="984781" cy="984781"/>
          </a:xfrm>
          <a:prstGeom prst="rect">
            <a:avLst/>
          </a:prstGeom>
        </p:spPr>
      </p:pic>
      <p:pic>
        <p:nvPicPr>
          <p:cNvPr id="7" name="Image 6"/>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583378" y="1459040"/>
            <a:ext cx="1053037" cy="1049846"/>
          </a:xfrm>
          <a:prstGeom prst="rect">
            <a:avLst/>
          </a:prstGeom>
        </p:spPr>
      </p:pic>
      <p:pic>
        <p:nvPicPr>
          <p:cNvPr id="9" name="Image 8"/>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406873" y="3262373"/>
            <a:ext cx="2847975" cy="838200"/>
          </a:xfrm>
          <a:prstGeom prst="rect">
            <a:avLst/>
          </a:prstGeom>
        </p:spPr>
      </p:pic>
      <p:pic>
        <p:nvPicPr>
          <p:cNvPr id="10" name="Image 9"/>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511034" y="3131324"/>
            <a:ext cx="1055475" cy="1041402"/>
          </a:xfrm>
          <a:prstGeom prst="rect">
            <a:avLst/>
          </a:prstGeom>
        </p:spPr>
      </p:pic>
      <p:pic>
        <p:nvPicPr>
          <p:cNvPr id="11" name="Image 10"/>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6380089" y="1436412"/>
            <a:ext cx="1476375" cy="1466850"/>
          </a:xfrm>
          <a:prstGeom prst="rect">
            <a:avLst/>
          </a:prstGeom>
        </p:spPr>
      </p:pic>
      <p:pic>
        <p:nvPicPr>
          <p:cNvPr id="12" name="Image 11"/>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6237817" y="3142026"/>
            <a:ext cx="2686050" cy="1122685"/>
          </a:xfrm>
          <a:prstGeom prst="rect">
            <a:avLst/>
          </a:prstGeom>
        </p:spPr>
      </p:pic>
      <p:pic>
        <p:nvPicPr>
          <p:cNvPr id="13" name="Image 12"/>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1434571" y="4525434"/>
            <a:ext cx="923925" cy="1295400"/>
          </a:xfrm>
          <a:prstGeom prst="rect">
            <a:avLst/>
          </a:prstGeom>
        </p:spPr>
      </p:pic>
      <p:pic>
        <p:nvPicPr>
          <p:cNvPr id="14" name="Image 13"/>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3761316" y="4518043"/>
            <a:ext cx="2857500" cy="1600200"/>
          </a:xfrm>
          <a:prstGeom prst="rect">
            <a:avLst/>
          </a:prstGeom>
        </p:spPr>
      </p:pic>
      <p:sp>
        <p:nvSpPr>
          <p:cNvPr id="29" name="Sous-titre 2"/>
          <p:cNvSpPr txBox="1">
            <a:spLocks/>
          </p:cNvSpPr>
          <p:nvPr/>
        </p:nvSpPr>
        <p:spPr>
          <a:xfrm>
            <a:off x="1944687" y="817228"/>
            <a:ext cx="7056438" cy="354347"/>
          </a:xfrm>
          <a:prstGeom prst="rect">
            <a:avLst/>
          </a:prstGeom>
          <a:noFill/>
          <a:ln>
            <a:solidFill>
              <a:schemeClr val="bg1">
                <a:lumMod val="65000"/>
              </a:schemeClr>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sz="1300" b="1" dirty="0" smtClean="0">
                <a:solidFill>
                  <a:schemeClr val="accent6"/>
                </a:solidFill>
                <a:latin typeface="Helvetica Neue Light"/>
                <a:cs typeface="Helvetica Neue Light"/>
              </a:rPr>
              <a:t>Outils utiliser </a:t>
            </a:r>
            <a:r>
              <a:rPr lang="fr-FR" sz="1300" dirty="0" smtClean="0">
                <a:latin typeface="Helvetica Neue Light"/>
                <a:cs typeface="Helvetica Neue Light"/>
              </a:rPr>
              <a:t>		simulation </a:t>
            </a:r>
            <a:endParaRPr lang="fr-FR" sz="1300" dirty="0">
              <a:latin typeface="Helvetica Neue Light"/>
              <a:cs typeface="Helvetica Neue Light"/>
            </a:endParaRPr>
          </a:p>
        </p:txBody>
      </p:sp>
    </p:spTree>
    <p:extLst>
      <p:ext uri="{BB962C8B-B14F-4D97-AF65-F5344CB8AC3E}">
        <p14:creationId xmlns="" xmlns:p14="http://schemas.microsoft.com/office/powerpoint/2010/main" val="1350680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16211</TotalTime>
  <Words>777</Words>
  <Application>Microsoft Office PowerPoint</Application>
  <PresentationFormat>Affichage à l'écran (4:3)</PresentationFormat>
  <Paragraphs>151</Paragraphs>
  <Slides>13</Slides>
  <Notes>12</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Office Theme</vt:lpstr>
      <vt:lpstr>PROJET INTEGREE</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Merci pour votre  attention  </vt:lpstr>
      <vt:lpstr>PROJET INTEGREE</vt:lpstr>
    </vt:vector>
  </TitlesOfParts>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 D’ETUDES</dc:title>
  <dc:creator>Amnas, Asmae</dc:creator>
  <cp:lastModifiedBy>Dell2017</cp:lastModifiedBy>
  <cp:revision>552</cp:revision>
  <dcterms:created xsi:type="dcterms:W3CDTF">2016-04-30T12:09:16Z</dcterms:created>
  <dcterms:modified xsi:type="dcterms:W3CDTF">2021-07-09T15:19:45Z</dcterms:modified>
</cp:coreProperties>
</file>