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262" r:id="rId5"/>
    <p:sldId id="261" r:id="rId6"/>
    <p:sldId id="402" r:id="rId7"/>
    <p:sldId id="275" r:id="rId8"/>
    <p:sldId id="403" r:id="rId9"/>
    <p:sldId id="289" r:id="rId10"/>
    <p:sldId id="404" r:id="rId11"/>
    <p:sldId id="281" r:id="rId12"/>
    <p:sldId id="405" r:id="rId13"/>
    <p:sldId id="40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9" autoAdjust="0"/>
    <p:restoredTop sz="96196" autoAdjust="0"/>
  </p:normalViewPr>
  <p:slideViewPr>
    <p:cSldViewPr snapToGrid="0">
      <p:cViewPr varScale="1">
        <p:scale>
          <a:sx n="91" d="100"/>
          <a:sy n="91" d="100"/>
        </p:scale>
        <p:origin x="450" y="8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1" r:id="rId5"/>
    <p:sldLayoutId id="2147483737" r:id="rId6"/>
    <p:sldLayoutId id="2147483740" r:id="rId7"/>
    <p:sldLayoutId id="2147483739" r:id="rId8"/>
    <p:sldLayoutId id="2147483736" r:id="rId9"/>
    <p:sldLayoutId id="2147483741" r:id="rId10"/>
    <p:sldLayoutId id="2147483744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jpg"/><Relationship Id="rId4" Type="http://schemas.openxmlformats.org/officeDocument/2006/relationships/image" Target="../media/image28.png"/><Relationship Id="rId9" Type="http://schemas.openxmlformats.org/officeDocument/2006/relationships/image" Target="../media/image33.jpe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5" y="533809"/>
            <a:ext cx="10267188" cy="2109978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497777" y="2449525"/>
            <a:ext cx="615510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Conception et </a:t>
            </a:r>
            <a:r>
              <a:rPr lang="en-US" altLang="ko-KR" sz="3600" b="1" dirty="0" err="1" smtClean="0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cs typeface="Arial" pitchFamily="34" charset="0"/>
              </a:rPr>
              <a:t>d’une</a:t>
            </a:r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 application de </a:t>
            </a:r>
            <a:r>
              <a:rPr lang="en-US" altLang="ko-KR" sz="3600" b="1" dirty="0" err="1" smtClean="0">
                <a:solidFill>
                  <a:schemeClr val="bg1"/>
                </a:solidFill>
                <a:cs typeface="Arial" pitchFamily="34" charset="0"/>
              </a:rPr>
              <a:t>gestion</a:t>
            </a:r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 d’un cabinet </a:t>
            </a:r>
            <a:r>
              <a:rPr lang="en-US" altLang="ko-KR" sz="3600" b="1" dirty="0" err="1" smtClean="0">
                <a:solidFill>
                  <a:schemeClr val="bg1"/>
                </a:solidFill>
                <a:cs typeface="Arial" pitchFamily="34" charset="0"/>
              </a:rPr>
              <a:t>médical</a:t>
            </a:r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cs typeface="Arial" pitchFamily="34" charset="0"/>
              </a:rPr>
              <a:t>d’ophtamologie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345640" y="4734246"/>
            <a:ext cx="132210" cy="517088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2" y="205973"/>
            <a:ext cx="1374137" cy="101359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53" y="382488"/>
            <a:ext cx="2951379" cy="849027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53638" y="5377686"/>
            <a:ext cx="2177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Réalisé par: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i="1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RHEZZOUNE </a:t>
            </a:r>
            <a:r>
              <a:rPr lang="fr-FR" sz="1400" dirty="0" err="1" smtClean="0">
                <a:solidFill>
                  <a:schemeClr val="bg1"/>
                </a:solidFill>
              </a:rPr>
              <a:t>Oumaima</a:t>
            </a:r>
            <a:endParaRPr lang="fr-FR" sz="1400" dirty="0" smtClean="0">
              <a:solidFill>
                <a:schemeClr val="bg1"/>
              </a:solidFill>
            </a:endParaRPr>
          </a:p>
          <a:p>
            <a:r>
              <a:rPr lang="fr-FR" sz="1400" dirty="0" smtClean="0">
                <a:solidFill>
                  <a:schemeClr val="bg1"/>
                </a:solidFill>
              </a:rPr>
              <a:t> NAOUR </a:t>
            </a:r>
            <a:r>
              <a:rPr lang="fr-FR" sz="1400" dirty="0" err="1" smtClean="0">
                <a:solidFill>
                  <a:schemeClr val="bg1"/>
                </a:solidFill>
              </a:rPr>
              <a:t>Boutaina</a:t>
            </a:r>
            <a:endParaRPr lang="fr-FR" sz="1400" dirty="0" smtClean="0">
              <a:solidFill>
                <a:schemeClr val="bg1"/>
              </a:solidFill>
            </a:endParaRPr>
          </a:p>
          <a:p>
            <a:r>
              <a:rPr lang="fr-FR" sz="1400" dirty="0" smtClean="0">
                <a:solidFill>
                  <a:schemeClr val="bg1"/>
                </a:solidFill>
              </a:rPr>
              <a:t> OUGOUD Khadija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941979" y="5377686"/>
            <a:ext cx="2387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Encadré par :                          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EL MEZOUARY Ali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23E52-B7DA-4000-BE04-51A09999B833}"/>
              </a:ext>
            </a:extLst>
          </p:cNvPr>
          <p:cNvSpPr/>
          <p:nvPr/>
        </p:nvSpPr>
        <p:spPr>
          <a:xfrm>
            <a:off x="165" y="1"/>
            <a:ext cx="12191835" cy="311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FB129-9C79-4DF1-B622-A14CE8519B6A}"/>
              </a:ext>
            </a:extLst>
          </p:cNvPr>
          <p:cNvSpPr/>
          <p:nvPr/>
        </p:nvSpPr>
        <p:spPr>
          <a:xfrm>
            <a:off x="0" y="3127130"/>
            <a:ext cx="12191835" cy="374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186989" y="4227558"/>
            <a:ext cx="64368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Simulation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05C69D5-98AF-4D8D-8470-32495F93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667" y="1233042"/>
            <a:ext cx="7959521" cy="2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23E52-B7DA-4000-BE04-51A09999B833}"/>
              </a:ext>
            </a:extLst>
          </p:cNvPr>
          <p:cNvSpPr/>
          <p:nvPr/>
        </p:nvSpPr>
        <p:spPr>
          <a:xfrm>
            <a:off x="165" y="1"/>
            <a:ext cx="12191835" cy="311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FB129-9C79-4DF1-B622-A14CE8519B6A}"/>
              </a:ext>
            </a:extLst>
          </p:cNvPr>
          <p:cNvSpPr/>
          <p:nvPr/>
        </p:nvSpPr>
        <p:spPr>
          <a:xfrm>
            <a:off x="0" y="3127130"/>
            <a:ext cx="12191835" cy="374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102767" y="4227558"/>
            <a:ext cx="65211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05C69D5-98AF-4D8D-8470-32495F93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667" y="1233042"/>
            <a:ext cx="7959521" cy="2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652519" y="3762837"/>
            <a:ext cx="12969199" cy="2665260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3739" y="0"/>
            <a:ext cx="6520938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2593075" y="765885"/>
            <a:ext cx="9598777" cy="2402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462818" y="800220"/>
            <a:ext cx="772918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Merci pour </a:t>
            </a:r>
            <a:r>
              <a:rPr lang="en-US" altLang="ko-KR" sz="6000" dirty="0" err="1" smtClean="0">
                <a:solidFill>
                  <a:schemeClr val="bg1"/>
                </a:solidFill>
                <a:cs typeface="Arial" pitchFamily="34" charset="0"/>
              </a:rPr>
              <a:t>votre</a:t>
            </a:r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 attention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PLAN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5612628" y="1446722"/>
            <a:ext cx="5332978" cy="618748"/>
            <a:chOff x="5616952" y="2519949"/>
            <a:chExt cx="5332978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EFF719-BE80-4294-AE80-D8BDD4A6F51E}"/>
              </a:ext>
            </a:extLst>
          </p:cNvPr>
          <p:cNvGrpSpPr/>
          <p:nvPr/>
        </p:nvGrpSpPr>
        <p:grpSpPr>
          <a:xfrm>
            <a:off x="5612628" y="2250461"/>
            <a:ext cx="5332978" cy="738884"/>
            <a:chOff x="5616952" y="1970544"/>
            <a:chExt cx="5332978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9C4717-4026-4D05-A2CF-7DD355C79381}"/>
                </a:ext>
              </a:extLst>
            </p:cNvPr>
            <p:cNvSpPr txBox="1"/>
            <p:nvPr/>
          </p:nvSpPr>
          <p:spPr>
            <a:xfrm>
              <a:off x="6442238" y="1970544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700" b="1" dirty="0">
                  <a:solidFill>
                    <a:schemeClr val="bg1"/>
                  </a:solidFill>
                  <a:cs typeface="Arial" pitchFamily="34" charset="0"/>
                </a:rPr>
                <a:t>Contexte général et problématique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5D30CB-5C36-4D09-BC90-0B224EA2A980}"/>
                </a:ext>
              </a:extLst>
            </p:cNvPr>
            <p:cNvSpPr txBox="1"/>
            <p:nvPr/>
          </p:nvSpPr>
          <p:spPr>
            <a:xfrm>
              <a:off x="5616952" y="1970544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30DD4A-E38C-4DEB-842A-F3D9EB8A1A1F}"/>
              </a:ext>
            </a:extLst>
          </p:cNvPr>
          <p:cNvGrpSpPr/>
          <p:nvPr/>
        </p:nvGrpSpPr>
        <p:grpSpPr>
          <a:xfrm>
            <a:off x="5612628" y="3235336"/>
            <a:ext cx="5332978" cy="646331"/>
            <a:chOff x="5616952" y="2328680"/>
            <a:chExt cx="5332978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BCC90C-5ED3-4576-A6C7-91E71BFA86A8}"/>
                </a:ext>
              </a:extLst>
            </p:cNvPr>
            <p:cNvSpPr txBox="1"/>
            <p:nvPr/>
          </p:nvSpPr>
          <p:spPr>
            <a:xfrm>
              <a:off x="6442238" y="239792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Spécification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des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besoins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F70C-1B48-4DCA-932F-E9F78CD2448A}"/>
                </a:ext>
              </a:extLst>
            </p:cNvPr>
            <p:cNvSpPr txBox="1"/>
            <p:nvPr/>
          </p:nvSpPr>
          <p:spPr>
            <a:xfrm>
              <a:off x="5616952" y="232868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0DC91C-A2C3-4C23-9B43-3112BDE5B585}"/>
              </a:ext>
            </a:extLst>
          </p:cNvPr>
          <p:cNvGrpSpPr/>
          <p:nvPr/>
        </p:nvGrpSpPr>
        <p:grpSpPr>
          <a:xfrm>
            <a:off x="5612628" y="3958541"/>
            <a:ext cx="5332978" cy="646331"/>
            <a:chOff x="5616952" y="2519949"/>
            <a:chExt cx="5332978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179AD8-BBD9-4A61-B038-7F2AB58C6C5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Outils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développement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F9A50D-B5FE-4187-87F7-EDD83395857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0DC91C-A2C3-4C23-9B43-3112BDE5B585}"/>
              </a:ext>
            </a:extLst>
          </p:cNvPr>
          <p:cNvGrpSpPr/>
          <p:nvPr/>
        </p:nvGrpSpPr>
        <p:grpSpPr>
          <a:xfrm>
            <a:off x="5612628" y="4637744"/>
            <a:ext cx="5332978" cy="646331"/>
            <a:chOff x="5616952" y="2519949"/>
            <a:chExt cx="5332978" cy="6463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179AD8-BBD9-4A61-B038-7F2AB58C6C5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Simulation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F9A50D-B5FE-4187-87F7-EDD83395857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0DC91C-A2C3-4C23-9B43-3112BDE5B585}"/>
              </a:ext>
            </a:extLst>
          </p:cNvPr>
          <p:cNvGrpSpPr/>
          <p:nvPr/>
        </p:nvGrpSpPr>
        <p:grpSpPr>
          <a:xfrm>
            <a:off x="5612628" y="5362441"/>
            <a:ext cx="5332978" cy="646331"/>
            <a:chOff x="5616952" y="2519949"/>
            <a:chExt cx="5332978" cy="646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179AD8-BBD9-4A61-B038-7F2AB58C6C5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F9A50D-B5FE-4187-87F7-EDD83395857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23E52-B7DA-4000-BE04-51A09999B833}"/>
              </a:ext>
            </a:extLst>
          </p:cNvPr>
          <p:cNvSpPr/>
          <p:nvPr/>
        </p:nvSpPr>
        <p:spPr>
          <a:xfrm>
            <a:off x="165" y="1"/>
            <a:ext cx="12191835" cy="311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FB129-9C79-4DF1-B622-A14CE8519B6A}"/>
              </a:ext>
            </a:extLst>
          </p:cNvPr>
          <p:cNvSpPr/>
          <p:nvPr/>
        </p:nvSpPr>
        <p:spPr>
          <a:xfrm>
            <a:off x="0" y="3115098"/>
            <a:ext cx="12191835" cy="374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1" y="4227558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05C69D5-98AF-4D8D-8470-32495F93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667" y="1233042"/>
            <a:ext cx="7959521" cy="2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23E52-B7DA-4000-BE04-51A09999B833}"/>
              </a:ext>
            </a:extLst>
          </p:cNvPr>
          <p:cNvSpPr/>
          <p:nvPr/>
        </p:nvSpPr>
        <p:spPr>
          <a:xfrm>
            <a:off x="165" y="1"/>
            <a:ext cx="12191835" cy="311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FB129-9C79-4DF1-B622-A14CE8519B6A}"/>
              </a:ext>
            </a:extLst>
          </p:cNvPr>
          <p:cNvSpPr/>
          <p:nvPr/>
        </p:nvSpPr>
        <p:spPr>
          <a:xfrm>
            <a:off x="0" y="3115098"/>
            <a:ext cx="12191835" cy="374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179095" y="3812060"/>
            <a:ext cx="944478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5400" b="1" dirty="0">
                <a:solidFill>
                  <a:schemeClr val="bg1"/>
                </a:solidFill>
                <a:cs typeface="Arial" pitchFamily="34" charset="0"/>
              </a:rPr>
              <a:t>Contexte général et problématique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05C69D5-98AF-4D8D-8470-32495F93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667" y="1233042"/>
            <a:ext cx="7959521" cy="2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8122FD-6B70-4E71-988B-FE7BF08D86C4}"/>
              </a:ext>
            </a:extLst>
          </p:cNvPr>
          <p:cNvSpPr/>
          <p:nvPr/>
        </p:nvSpPr>
        <p:spPr>
          <a:xfrm rot="16200000" flipH="1">
            <a:off x="1743089" y="2560241"/>
            <a:ext cx="653827" cy="4140000"/>
          </a:xfrm>
          <a:prstGeom prst="rect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D68BC-321B-47BC-BB32-D5A504B12C0E}"/>
              </a:ext>
            </a:extLst>
          </p:cNvPr>
          <p:cNvSpPr/>
          <p:nvPr/>
        </p:nvSpPr>
        <p:spPr>
          <a:xfrm flipH="1">
            <a:off x="4643573" y="3758382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68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48D78-6648-4BD0-8CDA-BDEDFC4B5585}"/>
              </a:ext>
            </a:extLst>
          </p:cNvPr>
          <p:cNvSpPr/>
          <p:nvPr/>
        </p:nvSpPr>
        <p:spPr>
          <a:xfrm rot="16200000" flipH="1">
            <a:off x="1746002" y="822632"/>
            <a:ext cx="648000" cy="41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C8D0363-86F1-4D29-BAC5-EB0AD0ACCD5F}"/>
              </a:ext>
            </a:extLst>
          </p:cNvPr>
          <p:cNvSpPr/>
          <p:nvPr/>
        </p:nvSpPr>
        <p:spPr>
          <a:xfrm rot="16200000" flipH="1">
            <a:off x="3791916" y="2913859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5000"/>
                  <a:lumOff val="5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BFDB7-FE01-4612-8FFB-984D566D3B80}"/>
              </a:ext>
            </a:extLst>
          </p:cNvPr>
          <p:cNvSpPr/>
          <p:nvPr/>
        </p:nvSpPr>
        <p:spPr>
          <a:xfrm flipH="1">
            <a:off x="4643573" y="2902026"/>
            <a:ext cx="864000" cy="86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68000">
                <a:schemeClr val="accent1">
                  <a:lumMod val="90000"/>
                  <a:lumOff val="1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BA3A3-89A8-43BF-89E1-3813F188468A}"/>
              </a:ext>
            </a:extLst>
          </p:cNvPr>
          <p:cNvSpPr/>
          <p:nvPr/>
        </p:nvSpPr>
        <p:spPr>
          <a:xfrm rot="5400000">
            <a:off x="9798000" y="2563155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3786A-0386-4B6B-A100-A0EDB6FE73AB}"/>
              </a:ext>
            </a:extLst>
          </p:cNvPr>
          <p:cNvSpPr/>
          <p:nvPr/>
        </p:nvSpPr>
        <p:spPr>
          <a:xfrm>
            <a:off x="6684522" y="3758382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90000"/>
                  <a:lumOff val="10000"/>
                </a:schemeClr>
              </a:gs>
              <a:gs pos="68000">
                <a:schemeClr val="accent3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5D9EC-041B-4AB0-AD9B-04A840AFECE1}"/>
              </a:ext>
            </a:extLst>
          </p:cNvPr>
          <p:cNvSpPr/>
          <p:nvPr/>
        </p:nvSpPr>
        <p:spPr>
          <a:xfrm rot="5400000">
            <a:off x="9798000" y="822632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A0CBB-5ACB-45AE-BE8A-2735620392E1}"/>
              </a:ext>
            </a:extLst>
          </p:cNvPr>
          <p:cNvSpPr/>
          <p:nvPr/>
        </p:nvSpPr>
        <p:spPr>
          <a:xfrm>
            <a:off x="6684522" y="2902026"/>
            <a:ext cx="864000" cy="864000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  <a:lumOff val="10000"/>
                </a:schemeClr>
              </a:gs>
              <a:gs pos="68000">
                <a:schemeClr val="accent4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E58A64-55C7-4FE1-B6B8-261902523CBC}"/>
              </a:ext>
            </a:extLst>
          </p:cNvPr>
          <p:cNvGrpSpPr/>
          <p:nvPr/>
        </p:nvGrpSpPr>
        <p:grpSpPr>
          <a:xfrm>
            <a:off x="4758721" y="2305561"/>
            <a:ext cx="2590429" cy="2947770"/>
            <a:chOff x="4758721" y="2305561"/>
            <a:chExt cx="2590429" cy="294777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EA0D6973-157E-4BA0-92EF-6C4937C6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306" y="2306489"/>
              <a:ext cx="1276351" cy="1459538"/>
            </a:xfrm>
            <a:custGeom>
              <a:avLst/>
              <a:gdLst/>
              <a:ahLst/>
              <a:cxnLst/>
              <a:rect l="l" t="t" r="r" b="b"/>
              <a:pathLst>
                <a:path w="1095957" h="1253252">
                  <a:moveTo>
                    <a:pt x="1095957" y="0"/>
                  </a:moveTo>
                  <a:lnTo>
                    <a:pt x="1095957" y="1253252"/>
                  </a:lnTo>
                  <a:lnTo>
                    <a:pt x="0" y="1253252"/>
                  </a:lnTo>
                  <a:lnTo>
                    <a:pt x="2876" y="1250470"/>
                  </a:lnTo>
                  <a:lnTo>
                    <a:pt x="12723" y="1241092"/>
                  </a:lnTo>
                  <a:lnTo>
                    <a:pt x="41507" y="1206703"/>
                  </a:lnTo>
                  <a:lnTo>
                    <a:pt x="71806" y="1175441"/>
                  </a:lnTo>
                  <a:lnTo>
                    <a:pt x="102105" y="1144179"/>
                  </a:lnTo>
                  <a:lnTo>
                    <a:pt x="130889" y="1109790"/>
                  </a:lnTo>
                  <a:lnTo>
                    <a:pt x="158159" y="1076184"/>
                  </a:lnTo>
                  <a:lnTo>
                    <a:pt x="183155" y="1037887"/>
                  </a:lnTo>
                  <a:lnTo>
                    <a:pt x="203607" y="996465"/>
                  </a:lnTo>
                  <a:lnTo>
                    <a:pt x="214969" y="962077"/>
                  </a:lnTo>
                  <a:lnTo>
                    <a:pt x="218757" y="928470"/>
                  </a:lnTo>
                  <a:lnTo>
                    <a:pt x="218757" y="892518"/>
                  </a:lnTo>
                  <a:lnTo>
                    <a:pt x="217999" y="854222"/>
                  </a:lnTo>
                  <a:lnTo>
                    <a:pt x="216484" y="815926"/>
                  </a:lnTo>
                  <a:lnTo>
                    <a:pt x="217999" y="774503"/>
                  </a:lnTo>
                  <a:lnTo>
                    <a:pt x="221787" y="730736"/>
                  </a:lnTo>
                  <a:lnTo>
                    <a:pt x="264205" y="550197"/>
                  </a:lnTo>
                  <a:lnTo>
                    <a:pt x="290717" y="484547"/>
                  </a:lnTo>
                  <a:lnTo>
                    <a:pt x="322531" y="423585"/>
                  </a:lnTo>
                  <a:lnTo>
                    <a:pt x="359647" y="366532"/>
                  </a:lnTo>
                  <a:lnTo>
                    <a:pt x="402066" y="312605"/>
                  </a:lnTo>
                  <a:lnTo>
                    <a:pt x="449030" y="263367"/>
                  </a:lnTo>
                  <a:lnTo>
                    <a:pt x="499781" y="218036"/>
                  </a:lnTo>
                  <a:lnTo>
                    <a:pt x="555076" y="176614"/>
                  </a:lnTo>
                  <a:lnTo>
                    <a:pt x="612645" y="139881"/>
                  </a:lnTo>
                  <a:lnTo>
                    <a:pt x="674758" y="107056"/>
                  </a:lnTo>
                  <a:lnTo>
                    <a:pt x="738386" y="79701"/>
                  </a:lnTo>
                  <a:lnTo>
                    <a:pt x="802771" y="55473"/>
                  </a:lnTo>
                  <a:lnTo>
                    <a:pt x="1019410" y="6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58C72E-6EEF-4717-86F9-76982D20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2" y="3758384"/>
              <a:ext cx="1209309" cy="1494947"/>
            </a:xfrm>
            <a:custGeom>
              <a:avLst/>
              <a:gdLst/>
              <a:ahLst/>
              <a:cxnLst/>
              <a:rect l="l" t="t" r="r" b="b"/>
              <a:pathLst>
                <a:path w="1038389" h="1283657">
                  <a:moveTo>
                    <a:pt x="0" y="0"/>
                  </a:moveTo>
                  <a:lnTo>
                    <a:pt x="1038389" y="0"/>
                  </a:lnTo>
                  <a:lnTo>
                    <a:pt x="1037701" y="1908"/>
                  </a:lnTo>
                  <a:lnTo>
                    <a:pt x="1011189" y="58961"/>
                  </a:lnTo>
                  <a:lnTo>
                    <a:pt x="979375" y="111325"/>
                  </a:lnTo>
                  <a:lnTo>
                    <a:pt x="946804" y="162126"/>
                  </a:lnTo>
                  <a:lnTo>
                    <a:pt x="910445" y="212146"/>
                  </a:lnTo>
                  <a:lnTo>
                    <a:pt x="874844" y="259039"/>
                  </a:lnTo>
                  <a:lnTo>
                    <a:pt x="839242" y="307495"/>
                  </a:lnTo>
                  <a:lnTo>
                    <a:pt x="804398" y="355952"/>
                  </a:lnTo>
                  <a:lnTo>
                    <a:pt x="780917" y="395030"/>
                  </a:lnTo>
                  <a:lnTo>
                    <a:pt x="761980" y="439578"/>
                  </a:lnTo>
                  <a:lnTo>
                    <a:pt x="746830" y="486471"/>
                  </a:lnTo>
                  <a:lnTo>
                    <a:pt x="734710" y="537273"/>
                  </a:lnTo>
                  <a:lnTo>
                    <a:pt x="733196" y="561501"/>
                  </a:lnTo>
                  <a:lnTo>
                    <a:pt x="734710" y="590418"/>
                  </a:lnTo>
                  <a:lnTo>
                    <a:pt x="738498" y="625588"/>
                  </a:lnTo>
                  <a:lnTo>
                    <a:pt x="743800" y="662321"/>
                  </a:lnTo>
                  <a:lnTo>
                    <a:pt x="752132" y="702181"/>
                  </a:lnTo>
                  <a:lnTo>
                    <a:pt x="761980" y="742040"/>
                  </a:lnTo>
                  <a:lnTo>
                    <a:pt x="771827" y="780336"/>
                  </a:lnTo>
                  <a:lnTo>
                    <a:pt x="782432" y="817069"/>
                  </a:lnTo>
                  <a:lnTo>
                    <a:pt x="792279" y="849894"/>
                  </a:lnTo>
                  <a:lnTo>
                    <a:pt x="802126" y="878812"/>
                  </a:lnTo>
                  <a:lnTo>
                    <a:pt x="810458" y="899914"/>
                  </a:lnTo>
                  <a:lnTo>
                    <a:pt x="822578" y="931176"/>
                  </a:lnTo>
                  <a:lnTo>
                    <a:pt x="833940" y="969472"/>
                  </a:lnTo>
                  <a:lnTo>
                    <a:pt x="846060" y="1012458"/>
                  </a:lnTo>
                  <a:lnTo>
                    <a:pt x="858179" y="1056225"/>
                  </a:lnTo>
                  <a:lnTo>
                    <a:pt x="871814" y="1096084"/>
                  </a:lnTo>
                  <a:lnTo>
                    <a:pt x="886206" y="1131254"/>
                  </a:lnTo>
                  <a:lnTo>
                    <a:pt x="756677" y="1174240"/>
                  </a:lnTo>
                  <a:lnTo>
                    <a:pt x="630936" y="1210973"/>
                  </a:lnTo>
                  <a:lnTo>
                    <a:pt x="511255" y="1240672"/>
                  </a:lnTo>
                  <a:lnTo>
                    <a:pt x="394603" y="1262555"/>
                  </a:lnTo>
                  <a:lnTo>
                    <a:pt x="280982" y="1278186"/>
                  </a:lnTo>
                  <a:lnTo>
                    <a:pt x="171148" y="1283657"/>
                  </a:lnTo>
                  <a:lnTo>
                    <a:pt x="63586" y="1282094"/>
                  </a:lnTo>
                  <a:lnTo>
                    <a:pt x="0" y="12759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F212FC9F-129D-4F66-BAA4-24D6D7E1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721" y="3758385"/>
              <a:ext cx="1325933" cy="1485930"/>
            </a:xfrm>
            <a:custGeom>
              <a:avLst/>
              <a:gdLst/>
              <a:ahLst/>
              <a:cxnLst/>
              <a:rect l="l" t="t" r="r" b="b"/>
              <a:pathLst>
                <a:path w="1138530" h="1275914">
                  <a:moveTo>
                    <a:pt x="42573" y="0"/>
                  </a:moveTo>
                  <a:lnTo>
                    <a:pt x="1138530" y="0"/>
                  </a:lnTo>
                  <a:lnTo>
                    <a:pt x="1138530" y="1275914"/>
                  </a:lnTo>
                  <a:lnTo>
                    <a:pt x="1097584" y="1271934"/>
                  </a:lnTo>
                  <a:lnTo>
                    <a:pt x="994567" y="1253958"/>
                  </a:lnTo>
                  <a:lnTo>
                    <a:pt x="990022" y="1228167"/>
                  </a:lnTo>
                  <a:lnTo>
                    <a:pt x="984720" y="1198468"/>
                  </a:lnTo>
                  <a:lnTo>
                    <a:pt x="977903" y="1162516"/>
                  </a:lnTo>
                  <a:lnTo>
                    <a:pt x="972600" y="1124220"/>
                  </a:lnTo>
                  <a:lnTo>
                    <a:pt x="965026" y="1082798"/>
                  </a:lnTo>
                  <a:lnTo>
                    <a:pt x="957451" y="1040594"/>
                  </a:lnTo>
                  <a:lnTo>
                    <a:pt x="949118" y="999171"/>
                  </a:lnTo>
                  <a:lnTo>
                    <a:pt x="939271" y="959312"/>
                  </a:lnTo>
                  <a:lnTo>
                    <a:pt x="929424" y="921016"/>
                  </a:lnTo>
                  <a:lnTo>
                    <a:pt x="917304" y="887409"/>
                  </a:lnTo>
                  <a:lnTo>
                    <a:pt x="904427" y="858491"/>
                  </a:lnTo>
                  <a:lnTo>
                    <a:pt x="890793" y="835826"/>
                  </a:lnTo>
                  <a:lnTo>
                    <a:pt x="875643" y="821758"/>
                  </a:lnTo>
                  <a:lnTo>
                    <a:pt x="858979" y="814724"/>
                  </a:lnTo>
                  <a:lnTo>
                    <a:pt x="840042" y="811598"/>
                  </a:lnTo>
                  <a:lnTo>
                    <a:pt x="818075" y="813161"/>
                  </a:lnTo>
                  <a:lnTo>
                    <a:pt x="796108" y="816288"/>
                  </a:lnTo>
                  <a:lnTo>
                    <a:pt x="775656" y="821758"/>
                  </a:lnTo>
                  <a:lnTo>
                    <a:pt x="755962" y="827229"/>
                  </a:lnTo>
                  <a:lnTo>
                    <a:pt x="737782" y="832700"/>
                  </a:lnTo>
                  <a:lnTo>
                    <a:pt x="724148" y="837390"/>
                  </a:lnTo>
                  <a:lnTo>
                    <a:pt x="691576" y="848331"/>
                  </a:lnTo>
                  <a:lnTo>
                    <a:pt x="654460" y="858491"/>
                  </a:lnTo>
                  <a:lnTo>
                    <a:pt x="612799" y="867089"/>
                  </a:lnTo>
                  <a:lnTo>
                    <a:pt x="568865" y="872559"/>
                  </a:lnTo>
                  <a:lnTo>
                    <a:pt x="524932" y="877249"/>
                  </a:lnTo>
                  <a:lnTo>
                    <a:pt x="480240" y="878812"/>
                  </a:lnTo>
                  <a:lnTo>
                    <a:pt x="437822" y="875686"/>
                  </a:lnTo>
                  <a:lnTo>
                    <a:pt x="397675" y="868652"/>
                  </a:lnTo>
                  <a:lnTo>
                    <a:pt x="375709" y="863181"/>
                  </a:lnTo>
                  <a:lnTo>
                    <a:pt x="353742" y="853021"/>
                  </a:lnTo>
                  <a:lnTo>
                    <a:pt x="331775" y="841297"/>
                  </a:lnTo>
                  <a:lnTo>
                    <a:pt x="312838" y="827229"/>
                  </a:lnTo>
                  <a:lnTo>
                    <a:pt x="293144" y="810035"/>
                  </a:lnTo>
                  <a:lnTo>
                    <a:pt x="277994" y="792059"/>
                  </a:lnTo>
                  <a:lnTo>
                    <a:pt x="267390" y="769394"/>
                  </a:lnTo>
                  <a:lnTo>
                    <a:pt x="259057" y="743603"/>
                  </a:lnTo>
                  <a:lnTo>
                    <a:pt x="256027" y="715467"/>
                  </a:lnTo>
                  <a:lnTo>
                    <a:pt x="259057" y="684205"/>
                  </a:lnTo>
                  <a:lnTo>
                    <a:pt x="262845" y="662321"/>
                  </a:lnTo>
                  <a:lnTo>
                    <a:pt x="268147" y="638093"/>
                  </a:lnTo>
                  <a:lnTo>
                    <a:pt x="274207" y="613083"/>
                  </a:lnTo>
                  <a:lnTo>
                    <a:pt x="276479" y="588855"/>
                  </a:lnTo>
                  <a:lnTo>
                    <a:pt x="276479" y="563064"/>
                  </a:lnTo>
                  <a:lnTo>
                    <a:pt x="269662" y="540399"/>
                  </a:lnTo>
                  <a:lnTo>
                    <a:pt x="262845" y="527894"/>
                  </a:lnTo>
                  <a:lnTo>
                    <a:pt x="250725" y="516171"/>
                  </a:lnTo>
                  <a:lnTo>
                    <a:pt x="237848" y="507573"/>
                  </a:lnTo>
                  <a:lnTo>
                    <a:pt x="224213" y="500539"/>
                  </a:lnTo>
                  <a:lnTo>
                    <a:pt x="210579" y="490379"/>
                  </a:lnTo>
                  <a:lnTo>
                    <a:pt x="199974" y="479437"/>
                  </a:lnTo>
                  <a:lnTo>
                    <a:pt x="191642" y="465369"/>
                  </a:lnTo>
                  <a:lnTo>
                    <a:pt x="188612" y="449738"/>
                  </a:lnTo>
                  <a:lnTo>
                    <a:pt x="190127" y="434107"/>
                  </a:lnTo>
                  <a:lnTo>
                    <a:pt x="195429" y="419258"/>
                  </a:lnTo>
                  <a:lnTo>
                    <a:pt x="202247" y="406753"/>
                  </a:lnTo>
                  <a:lnTo>
                    <a:pt x="206791" y="394248"/>
                  </a:lnTo>
                  <a:lnTo>
                    <a:pt x="184825" y="378617"/>
                  </a:lnTo>
                  <a:lnTo>
                    <a:pt x="169675" y="362986"/>
                  </a:lnTo>
                  <a:lnTo>
                    <a:pt x="161343" y="347355"/>
                  </a:lnTo>
                  <a:lnTo>
                    <a:pt x="159828" y="330161"/>
                  </a:lnTo>
                  <a:lnTo>
                    <a:pt x="162100" y="314529"/>
                  </a:lnTo>
                  <a:lnTo>
                    <a:pt x="168160" y="297335"/>
                  </a:lnTo>
                  <a:lnTo>
                    <a:pt x="176492" y="280141"/>
                  </a:lnTo>
                  <a:lnTo>
                    <a:pt x="185582" y="262947"/>
                  </a:lnTo>
                  <a:lnTo>
                    <a:pt x="193914" y="244971"/>
                  </a:lnTo>
                  <a:lnTo>
                    <a:pt x="202247" y="227777"/>
                  </a:lnTo>
                  <a:lnTo>
                    <a:pt x="206791" y="209020"/>
                  </a:lnTo>
                  <a:lnTo>
                    <a:pt x="191642" y="194952"/>
                  </a:lnTo>
                  <a:lnTo>
                    <a:pt x="170433" y="184010"/>
                  </a:lnTo>
                  <a:lnTo>
                    <a:pt x="146951" y="173850"/>
                  </a:lnTo>
                  <a:lnTo>
                    <a:pt x="122711" y="165252"/>
                  </a:lnTo>
                  <a:lnTo>
                    <a:pt x="97715" y="156655"/>
                  </a:lnTo>
                  <a:lnTo>
                    <a:pt x="72718" y="148058"/>
                  </a:lnTo>
                  <a:lnTo>
                    <a:pt x="49236" y="137898"/>
                  </a:lnTo>
                  <a:lnTo>
                    <a:pt x="30299" y="126956"/>
                  </a:lnTo>
                  <a:lnTo>
                    <a:pt x="13635" y="111325"/>
                  </a:lnTo>
                  <a:lnTo>
                    <a:pt x="3788" y="92568"/>
                  </a:lnTo>
                  <a:lnTo>
                    <a:pt x="0" y="73029"/>
                  </a:lnTo>
                  <a:lnTo>
                    <a:pt x="3030" y="54272"/>
                  </a:lnTo>
                  <a:lnTo>
                    <a:pt x="9847" y="37078"/>
                  </a:lnTo>
                  <a:lnTo>
                    <a:pt x="20452" y="23010"/>
                  </a:lnTo>
                  <a:lnTo>
                    <a:pt x="33329" y="8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DB7E203C-EF08-4DFD-B830-DD7E0902F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5" y="2305561"/>
              <a:ext cx="1269375" cy="1460469"/>
            </a:xfrm>
            <a:custGeom>
              <a:avLst/>
              <a:gdLst/>
              <a:ahLst/>
              <a:cxnLst/>
              <a:rect l="l" t="t" r="r" b="b"/>
              <a:pathLst>
                <a:path w="1089967" h="1254051">
                  <a:moveTo>
                    <a:pt x="9805" y="0"/>
                  </a:moveTo>
                  <a:lnTo>
                    <a:pt x="106762" y="782"/>
                  </a:lnTo>
                  <a:lnTo>
                    <a:pt x="197659" y="7816"/>
                  </a:lnTo>
                  <a:lnTo>
                    <a:pt x="284012" y="19539"/>
                  </a:lnTo>
                  <a:lnTo>
                    <a:pt x="366576" y="36733"/>
                  </a:lnTo>
                  <a:lnTo>
                    <a:pt x="445354" y="57835"/>
                  </a:lnTo>
                  <a:lnTo>
                    <a:pt x="518072" y="85190"/>
                  </a:lnTo>
                  <a:lnTo>
                    <a:pt x="588517" y="114889"/>
                  </a:lnTo>
                  <a:lnTo>
                    <a:pt x="652903" y="150059"/>
                  </a:lnTo>
                  <a:lnTo>
                    <a:pt x="713501" y="189918"/>
                  </a:lnTo>
                  <a:lnTo>
                    <a:pt x="771827" y="234467"/>
                  </a:lnTo>
                  <a:lnTo>
                    <a:pt x="824093" y="282141"/>
                  </a:lnTo>
                  <a:lnTo>
                    <a:pt x="871814" y="335287"/>
                  </a:lnTo>
                  <a:lnTo>
                    <a:pt x="916505" y="390777"/>
                  </a:lnTo>
                  <a:lnTo>
                    <a:pt x="955894" y="450176"/>
                  </a:lnTo>
                  <a:lnTo>
                    <a:pt x="992252" y="512700"/>
                  </a:lnTo>
                  <a:lnTo>
                    <a:pt x="1016492" y="565064"/>
                  </a:lnTo>
                  <a:lnTo>
                    <a:pt x="1037701" y="623681"/>
                  </a:lnTo>
                  <a:lnTo>
                    <a:pt x="1056638" y="687768"/>
                  </a:lnTo>
                  <a:lnTo>
                    <a:pt x="1071788" y="757327"/>
                  </a:lnTo>
                  <a:lnTo>
                    <a:pt x="1083150" y="828448"/>
                  </a:lnTo>
                  <a:lnTo>
                    <a:pt x="1088452" y="901914"/>
                  </a:lnTo>
                  <a:lnTo>
                    <a:pt x="1089967" y="976944"/>
                  </a:lnTo>
                  <a:lnTo>
                    <a:pt x="1085422" y="1051191"/>
                  </a:lnTo>
                  <a:lnTo>
                    <a:pt x="1076332" y="1123876"/>
                  </a:lnTo>
                  <a:lnTo>
                    <a:pt x="1059668" y="1194997"/>
                  </a:lnTo>
                  <a:lnTo>
                    <a:pt x="1038388" y="1254051"/>
                  </a:lnTo>
                  <a:lnTo>
                    <a:pt x="0" y="1254051"/>
                  </a:lnTo>
                  <a:lnTo>
                    <a:pt x="0" y="7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8609E9-44E5-49AA-8856-F7A54A1883A0}"/>
              </a:ext>
            </a:extLst>
          </p:cNvPr>
          <p:cNvSpPr txBox="1"/>
          <p:nvPr/>
        </p:nvSpPr>
        <p:spPr>
          <a:xfrm>
            <a:off x="2244004" y="4454790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Solutions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2B512-662D-49A6-9EFB-7870E6052881}"/>
              </a:ext>
            </a:extLst>
          </p:cNvPr>
          <p:cNvSpPr txBox="1"/>
          <p:nvPr/>
        </p:nvSpPr>
        <p:spPr>
          <a:xfrm>
            <a:off x="2257374" y="2735832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Contexte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général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AD60C-D62F-4A66-8AE2-B350FF971423}"/>
              </a:ext>
            </a:extLst>
          </p:cNvPr>
          <p:cNvSpPr txBox="1"/>
          <p:nvPr/>
        </p:nvSpPr>
        <p:spPr>
          <a:xfrm>
            <a:off x="7926341" y="4453301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Objectifs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45E57-5C2D-4669-A000-BCF69CA007A4}"/>
              </a:ext>
            </a:extLst>
          </p:cNvPr>
          <p:cNvSpPr txBox="1"/>
          <p:nvPr/>
        </p:nvSpPr>
        <p:spPr>
          <a:xfrm>
            <a:off x="5617284" y="2923263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21435-14F5-4693-ABAF-185158AE8D71}"/>
              </a:ext>
            </a:extLst>
          </p:cNvPr>
          <p:cNvSpPr txBox="1"/>
          <p:nvPr/>
        </p:nvSpPr>
        <p:spPr>
          <a:xfrm>
            <a:off x="6071620" y="2923263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3D6A2-D88C-4038-8408-2F73A619E72A}"/>
              </a:ext>
            </a:extLst>
          </p:cNvPr>
          <p:cNvSpPr txBox="1"/>
          <p:nvPr/>
        </p:nvSpPr>
        <p:spPr>
          <a:xfrm>
            <a:off x="5617284" y="3629509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6FE591-90E8-4C17-BE6A-D436DF7A5C87}"/>
              </a:ext>
            </a:extLst>
          </p:cNvPr>
          <p:cNvSpPr txBox="1"/>
          <p:nvPr/>
        </p:nvSpPr>
        <p:spPr>
          <a:xfrm>
            <a:off x="6071620" y="3629509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A64D-A372-4F70-A442-3629FDE6F116}"/>
              </a:ext>
            </a:extLst>
          </p:cNvPr>
          <p:cNvSpPr/>
          <p:nvPr/>
        </p:nvSpPr>
        <p:spPr>
          <a:xfrm>
            <a:off x="7118434" y="5129074"/>
            <a:ext cx="720000" cy="720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7228EA-8FF0-4418-B75B-ED84E3DA5551}"/>
              </a:ext>
            </a:extLst>
          </p:cNvPr>
          <p:cNvSpPr/>
          <p:nvPr/>
        </p:nvSpPr>
        <p:spPr>
          <a:xfrm>
            <a:off x="4353567" y="1673801"/>
            <a:ext cx="720000" cy="720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8CC8BD-8894-4648-9837-F08B324A1E5C}"/>
              </a:ext>
            </a:extLst>
          </p:cNvPr>
          <p:cNvSpPr/>
          <p:nvPr/>
        </p:nvSpPr>
        <p:spPr>
          <a:xfrm>
            <a:off x="7118434" y="1673801"/>
            <a:ext cx="720000" cy="720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D4B280-6726-46E5-8111-CB84C06696D7}"/>
              </a:ext>
            </a:extLst>
          </p:cNvPr>
          <p:cNvSpPr/>
          <p:nvPr/>
        </p:nvSpPr>
        <p:spPr>
          <a:xfrm>
            <a:off x="4353567" y="5129074"/>
            <a:ext cx="720000" cy="720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138B7EF6-9056-4A55-A8B7-20247A329FDA}"/>
              </a:ext>
            </a:extLst>
          </p:cNvPr>
          <p:cNvSpPr/>
          <p:nvPr/>
        </p:nvSpPr>
        <p:spPr>
          <a:xfrm rot="20700000">
            <a:off x="7257319" y="1816413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5F5837-1C45-4ABA-9454-36A2DDDD0FBE}"/>
              </a:ext>
            </a:extLst>
          </p:cNvPr>
          <p:cNvSpPr txBox="1"/>
          <p:nvPr/>
        </p:nvSpPr>
        <p:spPr>
          <a:xfrm>
            <a:off x="8007514" y="5037685"/>
            <a:ext cx="31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 présent projet a pour but de réaliser une application mobile ainsi que web pour la gestion d’un cabinet médical d’un ophtalmologiste  pour faciliter les taches et éviter des problèmes de gestion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7A23B3-EEC6-4794-81C3-3A803C6A63CF}"/>
              </a:ext>
            </a:extLst>
          </p:cNvPr>
          <p:cNvSpPr txBox="1"/>
          <p:nvPr/>
        </p:nvSpPr>
        <p:spPr>
          <a:xfrm>
            <a:off x="8038216" y="1851076"/>
            <a:ext cx="316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L’absence d’un système qui gère un cabinet médical pose </a:t>
            </a:r>
            <a:r>
              <a:rPr lang="fr-FR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plusieurs </a:t>
            </a:r>
            <a:r>
              <a:rPr lang="fr-F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problèmes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7632A7-E83F-469E-B4EE-13CBE026424C}"/>
              </a:ext>
            </a:extLst>
          </p:cNvPr>
          <p:cNvSpPr txBox="1"/>
          <p:nvPr/>
        </p:nvSpPr>
        <p:spPr>
          <a:xfrm>
            <a:off x="972002" y="5105434"/>
            <a:ext cx="31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Pour éviter ces problèmes on propose notre application comme un exemple des systèmes informatique utilisés pour faciliter les taches au sein d’un cabinet médical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 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3867A-6DC6-4CD1-BA13-F513D70E844B}"/>
              </a:ext>
            </a:extLst>
          </p:cNvPr>
          <p:cNvSpPr txBox="1"/>
          <p:nvPr/>
        </p:nvSpPr>
        <p:spPr>
          <a:xfrm>
            <a:off x="981345" y="1666410"/>
            <a:ext cx="316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Notre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“OPHTALMO EXPRESS”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consiste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à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réaliser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application web et mobile pour la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gestion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d’un cabinet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médical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d’ophtamologie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 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D629B-7354-4757-BEE8-6074B76E79D7}"/>
              </a:ext>
            </a:extLst>
          </p:cNvPr>
          <p:cNvSpPr txBox="1"/>
          <p:nvPr/>
        </p:nvSpPr>
        <p:spPr>
          <a:xfrm>
            <a:off x="7915215" y="2728018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Problématique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9B05BE62-1DA8-416B-AB2F-F55E92A1081A}"/>
              </a:ext>
            </a:extLst>
          </p:cNvPr>
          <p:cNvSpPr/>
          <p:nvPr/>
        </p:nvSpPr>
        <p:spPr>
          <a:xfrm rot="5400000" flipH="1" flipV="1">
            <a:off x="3791916" y="410647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2B1BB4FF-9636-4103-B283-B468828D3983}"/>
              </a:ext>
            </a:extLst>
          </p:cNvPr>
          <p:cNvSpPr/>
          <p:nvPr/>
        </p:nvSpPr>
        <p:spPr>
          <a:xfrm rot="16200000" flipH="1" flipV="1">
            <a:off x="7197787" y="291386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9BD70F81-97B7-476E-915A-45170AF249AA}"/>
              </a:ext>
            </a:extLst>
          </p:cNvPr>
          <p:cNvSpPr/>
          <p:nvPr/>
        </p:nvSpPr>
        <p:spPr>
          <a:xfrm rot="5400000" flipH="1">
            <a:off x="7197787" y="410647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95000"/>
                  <a:lumOff val="5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0" name="Parallelogram 30">
            <a:extLst>
              <a:ext uri="{FF2B5EF4-FFF2-40B4-BE49-F238E27FC236}">
                <a16:creationId xmlns:a16="http://schemas.microsoft.com/office/drawing/2014/main" id="{161474A0-5A90-4042-BBC2-3BB9AF308A26}"/>
              </a:ext>
            </a:extLst>
          </p:cNvPr>
          <p:cNvSpPr/>
          <p:nvPr/>
        </p:nvSpPr>
        <p:spPr>
          <a:xfrm flipH="1">
            <a:off x="4500992" y="1851076"/>
            <a:ext cx="408945" cy="32924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Donut 24">
            <a:extLst>
              <a:ext uri="{FF2B5EF4-FFF2-40B4-BE49-F238E27FC236}">
                <a16:creationId xmlns:a16="http://schemas.microsoft.com/office/drawing/2014/main" id="{3E183BB0-4510-4CA1-BD59-F208FC178162}"/>
              </a:ext>
            </a:extLst>
          </p:cNvPr>
          <p:cNvSpPr/>
          <p:nvPr/>
        </p:nvSpPr>
        <p:spPr>
          <a:xfrm>
            <a:off x="7289081" y="5314017"/>
            <a:ext cx="397796" cy="35011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3733F26A-86A4-429C-B362-85739A42FC6E}"/>
              </a:ext>
            </a:extLst>
          </p:cNvPr>
          <p:cNvSpPr/>
          <p:nvPr/>
        </p:nvSpPr>
        <p:spPr>
          <a:xfrm>
            <a:off x="4533599" y="5320400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935"/>
            <a:ext cx="2354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NAOUR Boutaina</a:t>
            </a:r>
          </a:p>
        </p:txBody>
      </p:sp>
    </p:spTree>
    <p:extLst>
      <p:ext uri="{BB962C8B-B14F-4D97-AF65-F5344CB8AC3E}">
        <p14:creationId xmlns:p14="http://schemas.microsoft.com/office/powerpoint/2010/main" val="28004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23E52-B7DA-4000-BE04-51A09999B833}"/>
              </a:ext>
            </a:extLst>
          </p:cNvPr>
          <p:cNvSpPr/>
          <p:nvPr/>
        </p:nvSpPr>
        <p:spPr>
          <a:xfrm>
            <a:off x="165" y="1"/>
            <a:ext cx="12191835" cy="311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FB129-9C79-4DF1-B622-A14CE8519B6A}"/>
              </a:ext>
            </a:extLst>
          </p:cNvPr>
          <p:cNvSpPr/>
          <p:nvPr/>
        </p:nvSpPr>
        <p:spPr>
          <a:xfrm>
            <a:off x="0" y="3127130"/>
            <a:ext cx="12191835" cy="374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540042" y="4227558"/>
            <a:ext cx="908384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Spécification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besoins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05C69D5-98AF-4D8D-8470-32495F93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667" y="1233042"/>
            <a:ext cx="7959521" cy="2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665BD61-BC17-4BE9-9DE3-8EABD3BEAFD2}"/>
              </a:ext>
            </a:extLst>
          </p:cNvPr>
          <p:cNvGrpSpPr/>
          <p:nvPr/>
        </p:nvGrpSpPr>
        <p:grpSpPr>
          <a:xfrm rot="20618438">
            <a:off x="4098339" y="1729668"/>
            <a:ext cx="4149655" cy="4048369"/>
            <a:chOff x="-116760" y="950876"/>
            <a:chExt cx="6261875" cy="59340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107A6D2-FA32-436F-A956-6FABDD55057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25" name="Rounded Rectangle 41">
                <a:extLst>
                  <a:ext uri="{FF2B5EF4-FFF2-40B4-BE49-F238E27FC236}">
                    <a16:creationId xmlns:a16="http://schemas.microsoft.com/office/drawing/2014/main" id="{90F3E05B-8290-47D4-8559-724C65AD22FE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62">
                <a:extLst>
                  <a:ext uri="{FF2B5EF4-FFF2-40B4-BE49-F238E27FC236}">
                    <a16:creationId xmlns:a16="http://schemas.microsoft.com/office/drawing/2014/main" id="{D8F8E051-C0E9-4604-8AC8-A1E81EA9733C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63">
                <a:extLst>
                  <a:ext uri="{FF2B5EF4-FFF2-40B4-BE49-F238E27FC236}">
                    <a16:creationId xmlns:a16="http://schemas.microsoft.com/office/drawing/2014/main" id="{9F419162-DB5E-4AB6-BA29-43608E0BC7C5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4">
                <a:extLst>
                  <a:ext uri="{FF2B5EF4-FFF2-40B4-BE49-F238E27FC236}">
                    <a16:creationId xmlns:a16="http://schemas.microsoft.com/office/drawing/2014/main" id="{15DE4F1D-EB23-48C9-B066-8AB903CCD6DA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5">
                <a:extLst>
                  <a:ext uri="{FF2B5EF4-FFF2-40B4-BE49-F238E27FC236}">
                    <a16:creationId xmlns:a16="http://schemas.microsoft.com/office/drawing/2014/main" id="{603E82B0-1D53-41A7-B36D-A7F03833B746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66">
                <a:extLst>
                  <a:ext uri="{FF2B5EF4-FFF2-40B4-BE49-F238E27FC236}">
                    <a16:creationId xmlns:a16="http://schemas.microsoft.com/office/drawing/2014/main" id="{EDF29EB8-71DC-4A7A-8F91-64F5952BA6F1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7">
                <a:extLst>
                  <a:ext uri="{FF2B5EF4-FFF2-40B4-BE49-F238E27FC236}">
                    <a16:creationId xmlns:a16="http://schemas.microsoft.com/office/drawing/2014/main" id="{CF206FC9-44B9-475E-96F9-66B7AEA3D78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8">
                <a:extLst>
                  <a:ext uri="{FF2B5EF4-FFF2-40B4-BE49-F238E27FC236}">
                    <a16:creationId xmlns:a16="http://schemas.microsoft.com/office/drawing/2014/main" id="{3659BC47-A7AA-4045-8D7D-78FC5FA74138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9">
                <a:extLst>
                  <a:ext uri="{FF2B5EF4-FFF2-40B4-BE49-F238E27FC236}">
                    <a16:creationId xmlns:a16="http://schemas.microsoft.com/office/drawing/2014/main" id="{5270DCE5-2CC8-47A1-A1D3-524D1262F10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39">
                <a:extLst>
                  <a:ext uri="{FF2B5EF4-FFF2-40B4-BE49-F238E27FC236}">
                    <a16:creationId xmlns:a16="http://schemas.microsoft.com/office/drawing/2014/main" id="{4A8B032C-34B0-4ABB-B5DB-F936837F2AC1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9">
                <a:extLst>
                  <a:ext uri="{FF2B5EF4-FFF2-40B4-BE49-F238E27FC236}">
                    <a16:creationId xmlns:a16="http://schemas.microsoft.com/office/drawing/2014/main" id="{08C0A577-8A7A-4D3A-ADAA-F7350ABFB4F5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B54B28-9E55-4BFD-83B5-961C33D159B4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3" name="Rounded Rectangle 16">
                <a:extLst>
                  <a:ext uri="{FF2B5EF4-FFF2-40B4-BE49-F238E27FC236}">
                    <a16:creationId xmlns:a16="http://schemas.microsoft.com/office/drawing/2014/main" id="{AFCE442C-EA2F-4BD1-A6D8-64781E226658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7">
                <a:extLst>
                  <a:ext uri="{FF2B5EF4-FFF2-40B4-BE49-F238E27FC236}">
                    <a16:creationId xmlns:a16="http://schemas.microsoft.com/office/drawing/2014/main" id="{4E15B7BA-F5C9-4FED-8767-2A867AD98B79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D9CFEEB6-D739-4864-A4CD-EA6B6C2375D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B361D4FE-7387-4BF3-8D11-A6D1DFB0447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20">
                <a:extLst>
                  <a:ext uri="{FF2B5EF4-FFF2-40B4-BE49-F238E27FC236}">
                    <a16:creationId xmlns:a16="http://schemas.microsoft.com/office/drawing/2014/main" id="{E9F38B96-AD04-4636-B547-7A036F72754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5E20016C-2127-4A00-90B7-5863966C762E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Rounded Rectangle 22">
                <a:extLst>
                  <a:ext uri="{FF2B5EF4-FFF2-40B4-BE49-F238E27FC236}">
                    <a16:creationId xmlns:a16="http://schemas.microsoft.com/office/drawing/2014/main" id="{D50821E4-CEDD-451C-9B84-F8B105BF1CC1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23">
                <a:extLst>
                  <a:ext uri="{FF2B5EF4-FFF2-40B4-BE49-F238E27FC236}">
                    <a16:creationId xmlns:a16="http://schemas.microsoft.com/office/drawing/2014/main" id="{739AE10A-ACDB-4574-B898-D643DD4E8163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24">
                <a:extLst>
                  <a:ext uri="{FF2B5EF4-FFF2-40B4-BE49-F238E27FC236}">
                    <a16:creationId xmlns:a16="http://schemas.microsoft.com/office/drawing/2014/main" id="{1158B5C1-6374-4E85-8842-5E72973A78DF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39">
                <a:extLst>
                  <a:ext uri="{FF2B5EF4-FFF2-40B4-BE49-F238E27FC236}">
                    <a16:creationId xmlns:a16="http://schemas.microsoft.com/office/drawing/2014/main" id="{A89BF971-67D7-4F1B-AA35-7AB2147C04C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39">
                <a:extLst>
                  <a:ext uri="{FF2B5EF4-FFF2-40B4-BE49-F238E27FC236}">
                    <a16:creationId xmlns:a16="http://schemas.microsoft.com/office/drawing/2014/main" id="{7B3A4C72-05BF-4208-A9E4-70CCBCE45114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Rounded Rectangle 21">
                <a:extLst>
                  <a:ext uri="{FF2B5EF4-FFF2-40B4-BE49-F238E27FC236}">
                    <a16:creationId xmlns:a16="http://schemas.microsoft.com/office/drawing/2014/main" id="{4330962B-51C2-4813-95AD-8B1BB7066BE7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643A4A1-6242-4048-B407-4899AF601810}"/>
              </a:ext>
            </a:extLst>
          </p:cNvPr>
          <p:cNvSpPr txBox="1"/>
          <p:nvPr/>
        </p:nvSpPr>
        <p:spPr>
          <a:xfrm>
            <a:off x="8518541" y="2163628"/>
            <a:ext cx="272538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cs typeface="Arial" pitchFamily="34" charset="0"/>
              </a:rPr>
              <a:t>La </a:t>
            </a:r>
            <a:r>
              <a:rPr lang="en-US" sz="1400" b="1" dirty="0" err="1">
                <a:solidFill>
                  <a:schemeClr val="accent2"/>
                </a:solidFill>
                <a:cs typeface="Arial" pitchFamily="34" charset="0"/>
              </a:rPr>
              <a:t>sécurité</a:t>
            </a:r>
            <a:r>
              <a:rPr lang="en-US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13DB3F-69A2-427A-8C8C-DE0955138D2A}"/>
              </a:ext>
            </a:extLst>
          </p:cNvPr>
          <p:cNvGrpSpPr/>
          <p:nvPr/>
        </p:nvGrpSpPr>
        <p:grpSpPr>
          <a:xfrm>
            <a:off x="7691544" y="2016064"/>
            <a:ext cx="684000" cy="684000"/>
            <a:chOff x="6078081" y="1847059"/>
            <a:chExt cx="684000" cy="684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60EE885-71E4-47BE-8253-2F2ABFEB546E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F73458E-E827-4916-AA18-23257CB66BF5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920709B-87B0-4F1B-8D84-C1DCB244A6DD}"/>
              </a:ext>
            </a:extLst>
          </p:cNvPr>
          <p:cNvSpPr txBox="1">
            <a:spLocks/>
          </p:cNvSpPr>
          <p:nvPr/>
        </p:nvSpPr>
        <p:spPr>
          <a:xfrm>
            <a:off x="7785745" y="2132593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6D73C-BA7B-47C6-99D0-AB486580601C}"/>
              </a:ext>
            </a:extLst>
          </p:cNvPr>
          <p:cNvSpPr txBox="1"/>
          <p:nvPr/>
        </p:nvSpPr>
        <p:spPr>
          <a:xfrm>
            <a:off x="8033544" y="3263865"/>
            <a:ext cx="274322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  <a:cs typeface="Arial" pitchFamily="34" charset="0"/>
              </a:rPr>
              <a:t>ergonomie</a:t>
            </a:r>
            <a:r>
              <a:rPr lang="en-US" sz="1400" b="1" dirty="0">
                <a:solidFill>
                  <a:schemeClr val="accent2"/>
                </a:solidFill>
                <a:cs typeface="Arial" pitchFamily="34" charset="0"/>
              </a:rPr>
              <a:t> attractive et </a:t>
            </a:r>
            <a:r>
              <a:rPr lang="en-US" sz="1400" b="1" dirty="0" err="1">
                <a:solidFill>
                  <a:schemeClr val="accent2"/>
                </a:solidFill>
                <a:cs typeface="Arial" pitchFamily="34" charset="0"/>
              </a:rPr>
              <a:t>efficace</a:t>
            </a:r>
            <a:r>
              <a:rPr lang="en-US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0C2371-1038-4683-8B06-719C62CC23AB}"/>
              </a:ext>
            </a:extLst>
          </p:cNvPr>
          <p:cNvGrpSpPr/>
          <p:nvPr/>
        </p:nvGrpSpPr>
        <p:grpSpPr>
          <a:xfrm>
            <a:off x="7196555" y="3021690"/>
            <a:ext cx="684000" cy="684000"/>
            <a:chOff x="6078081" y="1847059"/>
            <a:chExt cx="684000" cy="684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A3D1A6-D22C-46A9-A029-B845F3110DC7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CD54133-1AFF-4374-BA6E-D729D123F3F1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8DF2B41-8E32-489F-B1E6-923D19CA69BD}"/>
              </a:ext>
            </a:extLst>
          </p:cNvPr>
          <p:cNvSpPr txBox="1">
            <a:spLocks/>
          </p:cNvSpPr>
          <p:nvPr/>
        </p:nvSpPr>
        <p:spPr>
          <a:xfrm>
            <a:off x="7290754" y="3138217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4156F5-1FD2-4951-8C69-04EB609111D0}"/>
              </a:ext>
            </a:extLst>
          </p:cNvPr>
          <p:cNvSpPr txBox="1"/>
          <p:nvPr/>
        </p:nvSpPr>
        <p:spPr>
          <a:xfrm>
            <a:off x="7506074" y="4248488"/>
            <a:ext cx="272538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fr-FR" sz="1400" b="1" dirty="0">
                <a:solidFill>
                  <a:schemeClr val="accent2"/>
                </a:solidFill>
                <a:cs typeface="Arial" pitchFamily="34" charset="0"/>
              </a:rPr>
              <a:t>L’efficacité technique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096C91-73BE-4A0F-9F03-A3B29F5DFC54}"/>
              </a:ext>
            </a:extLst>
          </p:cNvPr>
          <p:cNvGrpSpPr/>
          <p:nvPr/>
        </p:nvGrpSpPr>
        <p:grpSpPr>
          <a:xfrm>
            <a:off x="6741114" y="3896634"/>
            <a:ext cx="684000" cy="684000"/>
            <a:chOff x="6078081" y="1847059"/>
            <a:chExt cx="684000" cy="684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18B204-3370-4E6B-9AB8-24F8C5BECC59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3CF1E15-9CC5-4D4B-BA88-8696C421D520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C7D867FE-229C-4F4C-8906-8A15E8C3B1A6}"/>
              </a:ext>
            </a:extLst>
          </p:cNvPr>
          <p:cNvSpPr txBox="1">
            <a:spLocks/>
          </p:cNvSpPr>
          <p:nvPr/>
        </p:nvSpPr>
        <p:spPr>
          <a:xfrm>
            <a:off x="6836967" y="4032206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87C8D-281A-4A9C-82E4-FD889EA5EF61}"/>
              </a:ext>
            </a:extLst>
          </p:cNvPr>
          <p:cNvSpPr txBox="1"/>
          <p:nvPr/>
        </p:nvSpPr>
        <p:spPr>
          <a:xfrm>
            <a:off x="3218727" y="1312066"/>
            <a:ext cx="269466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création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compte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et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authentification</a:t>
            </a:r>
            <a:r>
              <a:rPr lang="en-US" sz="1400" b="1" dirty="0"/>
              <a:t> 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8C5284-43D4-4207-AFC5-18CF85BB77E1}"/>
              </a:ext>
            </a:extLst>
          </p:cNvPr>
          <p:cNvGrpSpPr/>
          <p:nvPr/>
        </p:nvGrpSpPr>
        <p:grpSpPr>
          <a:xfrm>
            <a:off x="6058768" y="1298101"/>
            <a:ext cx="684000" cy="684000"/>
            <a:chOff x="3754587" y="1709861"/>
            <a:chExt cx="684000" cy="684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9FA658-F31E-4DD7-AC02-37433C393414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AD3A45-FEEB-4BC7-91CF-AAEFA1B53283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Text Placeholder 14">
              <a:extLst>
                <a:ext uri="{FF2B5EF4-FFF2-40B4-BE49-F238E27FC236}">
                  <a16:creationId xmlns:a16="http://schemas.microsoft.com/office/drawing/2014/main" id="{1E53ABAC-A530-4EB4-A562-C96D30C8C46D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9559871-DC71-4EAE-B7EF-9230ABD49421}"/>
              </a:ext>
            </a:extLst>
          </p:cNvPr>
          <p:cNvSpPr txBox="1"/>
          <p:nvPr/>
        </p:nvSpPr>
        <p:spPr>
          <a:xfrm>
            <a:off x="2576406" y="2157027"/>
            <a:ext cx="269466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Gestion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du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calendrier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des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rendez-vous</a:t>
            </a:r>
            <a:r>
              <a:rPr lang="en-US" sz="1400" b="1" dirty="0"/>
              <a:t> 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43D5AC-5E1D-438B-8418-32CE7A52A2A8}"/>
              </a:ext>
            </a:extLst>
          </p:cNvPr>
          <p:cNvGrpSpPr/>
          <p:nvPr/>
        </p:nvGrpSpPr>
        <p:grpSpPr>
          <a:xfrm>
            <a:off x="5456414" y="2170230"/>
            <a:ext cx="684000" cy="684000"/>
            <a:chOff x="3754587" y="1709861"/>
            <a:chExt cx="684000" cy="684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CCBA64-939C-4378-B9EC-ED0B251ECE71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8B65B16-A6AE-404A-B003-6DDBC9F2BDF0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Text Placeholder 14">
              <a:extLst>
                <a:ext uri="{FF2B5EF4-FFF2-40B4-BE49-F238E27FC236}">
                  <a16:creationId xmlns:a16="http://schemas.microsoft.com/office/drawing/2014/main" id="{63CE7CD5-0ACC-4664-86D1-E132A4CB4041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54E042A-8B68-4529-8B75-3244F4F89B01}"/>
              </a:ext>
            </a:extLst>
          </p:cNvPr>
          <p:cNvSpPr txBox="1"/>
          <p:nvPr/>
        </p:nvSpPr>
        <p:spPr>
          <a:xfrm>
            <a:off x="2148715" y="3161980"/>
            <a:ext cx="269466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Gestion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du cabinet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E8A0AA-85AE-444C-9658-A5BD6432A1F8}"/>
              </a:ext>
            </a:extLst>
          </p:cNvPr>
          <p:cNvGrpSpPr/>
          <p:nvPr/>
        </p:nvGrpSpPr>
        <p:grpSpPr>
          <a:xfrm>
            <a:off x="4957486" y="3033017"/>
            <a:ext cx="684000" cy="684000"/>
            <a:chOff x="3754587" y="1709861"/>
            <a:chExt cx="684000" cy="684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B3869E1-1074-4AB4-82B5-BF4B9A949A26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302D9EF-E672-45A0-80D4-0BCAB69F1F48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Text Placeholder 14">
              <a:extLst>
                <a:ext uri="{FF2B5EF4-FFF2-40B4-BE49-F238E27FC236}">
                  <a16:creationId xmlns:a16="http://schemas.microsoft.com/office/drawing/2014/main" id="{128694B0-2413-4FB4-B9E8-A8E0E6CD2EFF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7795" y="291382"/>
            <a:ext cx="11573197" cy="724247"/>
          </a:xfrm>
        </p:spPr>
        <p:txBody>
          <a:bodyPr/>
          <a:lstStyle/>
          <a:p>
            <a:r>
              <a:rPr lang="en-US" sz="2800" b="1" dirty="0"/>
              <a:t>Les </a:t>
            </a:r>
            <a:r>
              <a:rPr lang="en-US" sz="2800" b="1" dirty="0" err="1"/>
              <a:t>besoins</a:t>
            </a:r>
            <a:r>
              <a:rPr lang="en-US" sz="2800" b="1" dirty="0"/>
              <a:t> </a:t>
            </a:r>
            <a:r>
              <a:rPr lang="en-US" sz="2800" b="1" dirty="0" err="1" smtClean="0"/>
              <a:t>fonctionnels</a:t>
            </a:r>
            <a:r>
              <a:rPr lang="en-US" sz="2800" b="1" dirty="0"/>
              <a:t> </a:t>
            </a:r>
            <a:r>
              <a:rPr lang="en-US" sz="2800" b="1" dirty="0" smtClean="0"/>
              <a:t>- </a:t>
            </a:r>
            <a:r>
              <a:rPr lang="en-US" sz="2800" b="1" dirty="0"/>
              <a:t>Les </a:t>
            </a:r>
            <a:r>
              <a:rPr lang="en-US" sz="2800" b="1" dirty="0" err="1"/>
              <a:t>besoins</a:t>
            </a:r>
            <a:r>
              <a:rPr lang="en-US" sz="2800" b="1" dirty="0"/>
              <a:t> non </a:t>
            </a:r>
            <a:r>
              <a:rPr lang="en-US" sz="2800" b="1" dirty="0" err="1"/>
              <a:t>fonctionnels</a:t>
            </a:r>
            <a:r>
              <a:rPr lang="en-US" b="1" dirty="0"/>
              <a:t>  </a:t>
            </a:r>
            <a:endParaRPr lang="fr-F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E8A0AA-85AE-444C-9658-A5BD6432A1F8}"/>
              </a:ext>
            </a:extLst>
          </p:cNvPr>
          <p:cNvGrpSpPr/>
          <p:nvPr/>
        </p:nvGrpSpPr>
        <p:grpSpPr>
          <a:xfrm>
            <a:off x="3895155" y="4792676"/>
            <a:ext cx="684000" cy="684000"/>
            <a:chOff x="3754587" y="1709861"/>
            <a:chExt cx="684000" cy="684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B3869E1-1074-4AB4-82B5-BF4B9A949A26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302D9EF-E672-45A0-80D4-0BCAB69F1F48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Text Placeholder 14">
              <a:extLst>
                <a:ext uri="{FF2B5EF4-FFF2-40B4-BE49-F238E27FC236}">
                  <a16:creationId xmlns:a16="http://schemas.microsoft.com/office/drawing/2014/main" id="{128694B0-2413-4FB4-B9E8-A8E0E6CD2EFF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54E042A-8B68-4529-8B75-3244F4F89B01}"/>
              </a:ext>
            </a:extLst>
          </p:cNvPr>
          <p:cNvSpPr txBox="1"/>
          <p:nvPr/>
        </p:nvSpPr>
        <p:spPr>
          <a:xfrm>
            <a:off x="1522480" y="3979968"/>
            <a:ext cx="269466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Gestion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du planning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AE8A0AA-85AE-444C-9658-A5BD6432A1F8}"/>
              </a:ext>
            </a:extLst>
          </p:cNvPr>
          <p:cNvGrpSpPr/>
          <p:nvPr/>
        </p:nvGrpSpPr>
        <p:grpSpPr>
          <a:xfrm>
            <a:off x="4464286" y="3910727"/>
            <a:ext cx="684000" cy="684000"/>
            <a:chOff x="3754587" y="1709861"/>
            <a:chExt cx="684000" cy="684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B3869E1-1074-4AB4-82B5-BF4B9A949A26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02D9EF-E672-45A0-80D4-0BCAB69F1F48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6" name="Text Placeholder 14">
              <a:extLst>
                <a:ext uri="{FF2B5EF4-FFF2-40B4-BE49-F238E27FC236}">
                  <a16:creationId xmlns:a16="http://schemas.microsoft.com/office/drawing/2014/main" id="{128694B0-2413-4FB4-B9E8-A8E0E6CD2EFF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54E042A-8B68-4529-8B75-3244F4F89B01}"/>
              </a:ext>
            </a:extLst>
          </p:cNvPr>
          <p:cNvSpPr txBox="1"/>
          <p:nvPr/>
        </p:nvSpPr>
        <p:spPr>
          <a:xfrm>
            <a:off x="894767" y="4806736"/>
            <a:ext cx="2694661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Recherche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 d’un patient et consultation d’un dossier </a:t>
            </a:r>
            <a:r>
              <a:rPr lang="en-US" sz="1400" b="1" dirty="0" err="1">
                <a:solidFill>
                  <a:schemeClr val="accent1"/>
                </a:solidFill>
                <a:cs typeface="Arial" pitchFamily="34" charset="0"/>
              </a:rPr>
              <a:t>médicale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96" y="4845981"/>
            <a:ext cx="68262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78" y="4976385"/>
            <a:ext cx="5000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44156F5-1FD2-4951-8C69-04EB609111D0}"/>
              </a:ext>
            </a:extLst>
          </p:cNvPr>
          <p:cNvSpPr txBox="1"/>
          <p:nvPr/>
        </p:nvSpPr>
        <p:spPr>
          <a:xfrm>
            <a:off x="7155851" y="5144038"/>
            <a:ext cx="272538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cs typeface="Arial" pitchFamily="34" charset="0"/>
              </a:rPr>
              <a:t>La </a:t>
            </a:r>
            <a:r>
              <a:rPr lang="en-US" sz="1400" b="1" dirty="0" err="1">
                <a:solidFill>
                  <a:schemeClr val="accent2"/>
                </a:solidFill>
                <a:cs typeface="Arial" pitchFamily="34" charset="0"/>
              </a:rPr>
              <a:t>fiabilité</a:t>
            </a:r>
            <a:r>
              <a:rPr lang="en-US" sz="14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fr-FR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23E52-B7DA-4000-BE04-51A09999B833}"/>
              </a:ext>
            </a:extLst>
          </p:cNvPr>
          <p:cNvSpPr/>
          <p:nvPr/>
        </p:nvSpPr>
        <p:spPr>
          <a:xfrm>
            <a:off x="165" y="1"/>
            <a:ext cx="12191835" cy="311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FB129-9C79-4DF1-B622-A14CE8519B6A}"/>
              </a:ext>
            </a:extLst>
          </p:cNvPr>
          <p:cNvSpPr/>
          <p:nvPr/>
        </p:nvSpPr>
        <p:spPr>
          <a:xfrm>
            <a:off x="0" y="3127130"/>
            <a:ext cx="12191835" cy="374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756610" y="4227558"/>
            <a:ext cx="88672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Outils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développement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05C69D5-98AF-4D8D-8470-32495F93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667" y="1233042"/>
            <a:ext cx="7959521" cy="29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10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" name="Image 0" descr="downloa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1" y="511842"/>
            <a:ext cx="1167723" cy="1208673"/>
          </a:xfrm>
          <a:prstGeom prst="rect">
            <a:avLst/>
          </a:prstGeom>
        </p:spPr>
      </p:pic>
      <p:pic>
        <p:nvPicPr>
          <p:cNvPr id="104" name="Image 10" descr="download (4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8" y="2360695"/>
            <a:ext cx="797877" cy="1140493"/>
          </a:xfrm>
          <a:prstGeom prst="rect">
            <a:avLst/>
          </a:prstGeom>
          <a:noFill/>
        </p:spPr>
      </p:pic>
      <p:pic>
        <p:nvPicPr>
          <p:cNvPr id="105" name="Picture 104" descr="1200px-Bootstrap_logo.svg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1" y="4152147"/>
            <a:ext cx="1008423" cy="1009400"/>
          </a:xfrm>
          <a:prstGeom prst="rect">
            <a:avLst/>
          </a:prstGeom>
          <a:noFill/>
        </p:spPr>
      </p:pic>
      <p:pic>
        <p:nvPicPr>
          <p:cNvPr id="106" name="Picture 10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96" y="511843"/>
            <a:ext cx="1497580" cy="1000258"/>
          </a:xfrm>
          <a:prstGeom prst="rect">
            <a:avLst/>
          </a:prstGeom>
          <a:noFill/>
        </p:spPr>
      </p:pic>
      <p:pic>
        <p:nvPicPr>
          <p:cNvPr id="107" name="Image 6" descr="Webysther_20160423_-_Elephpant.sv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2514601"/>
            <a:ext cx="1271570" cy="810878"/>
          </a:xfrm>
          <a:prstGeom prst="rect">
            <a:avLst/>
          </a:prstGeom>
        </p:spPr>
      </p:pic>
      <p:pic>
        <p:nvPicPr>
          <p:cNvPr id="109" name="Image 8" descr="download (3)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29" y="4152147"/>
            <a:ext cx="3030855" cy="854710"/>
          </a:xfrm>
          <a:prstGeom prst="rect">
            <a:avLst/>
          </a:prstGeom>
        </p:spPr>
      </p:pic>
      <p:pic>
        <p:nvPicPr>
          <p:cNvPr id="110" name="Image 9" descr="1200px-Visual_Studio_Code_1.35_icon.svg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87" y="792127"/>
            <a:ext cx="971049" cy="820105"/>
          </a:xfrm>
          <a:prstGeom prst="rect">
            <a:avLst/>
          </a:prstGeom>
        </p:spPr>
      </p:pic>
      <p:pic>
        <p:nvPicPr>
          <p:cNvPr id="111" name="Picture 1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61" y="2360696"/>
            <a:ext cx="1036955" cy="1003300"/>
          </a:xfrm>
          <a:prstGeom prst="rect">
            <a:avLst/>
          </a:prstGeom>
        </p:spPr>
      </p:pic>
      <p:pic>
        <p:nvPicPr>
          <p:cNvPr id="112" name="Picture 11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61" y="4152147"/>
            <a:ext cx="1277586" cy="1152525"/>
          </a:xfrm>
          <a:prstGeom prst="rect">
            <a:avLst/>
          </a:prstGeom>
        </p:spPr>
      </p:pic>
      <p:pic>
        <p:nvPicPr>
          <p:cNvPr id="113" name="Picture 112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70" y="582308"/>
            <a:ext cx="1042487" cy="1029924"/>
          </a:xfrm>
          <a:prstGeom prst="rect">
            <a:avLst/>
          </a:prstGeom>
        </p:spPr>
      </p:pic>
      <p:pic>
        <p:nvPicPr>
          <p:cNvPr id="114" name="Picture 1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70" y="2381016"/>
            <a:ext cx="1180599" cy="1120172"/>
          </a:xfrm>
          <a:prstGeom prst="rect">
            <a:avLst/>
          </a:prstGeom>
        </p:spPr>
      </p:pic>
      <p:pic>
        <p:nvPicPr>
          <p:cNvPr id="115" name="Picture 114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270" y="4152147"/>
            <a:ext cx="1152525" cy="1152525"/>
          </a:xfrm>
          <a:prstGeom prst="rect">
            <a:avLst/>
          </a:prstGeom>
        </p:spPr>
      </p:pic>
      <p:pic>
        <p:nvPicPr>
          <p:cNvPr id="116" name="Picture 115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17" y="5534777"/>
            <a:ext cx="2061293" cy="62539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4935"/>
            <a:ext cx="2354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NAOUR Boutaina</a:t>
            </a:r>
          </a:p>
        </p:txBody>
      </p:sp>
    </p:spTree>
    <p:extLst>
      <p:ext uri="{BB962C8B-B14F-4D97-AF65-F5344CB8AC3E}">
        <p14:creationId xmlns:p14="http://schemas.microsoft.com/office/powerpoint/2010/main" val="39428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224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Boutaina Naour</cp:lastModifiedBy>
  <cp:revision>125</cp:revision>
  <dcterms:created xsi:type="dcterms:W3CDTF">2018-04-24T17:14:44Z</dcterms:created>
  <dcterms:modified xsi:type="dcterms:W3CDTF">2022-08-08T12:30:20Z</dcterms:modified>
</cp:coreProperties>
</file>