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3"/>
  </p:notesMasterIdLst>
  <p:sldIdLst>
    <p:sldId id="256" r:id="rId2"/>
    <p:sldId id="258" r:id="rId3"/>
    <p:sldId id="315" r:id="rId4"/>
    <p:sldId id="259" r:id="rId5"/>
    <p:sldId id="260" r:id="rId6"/>
    <p:sldId id="261" r:id="rId7"/>
    <p:sldId id="316" r:id="rId8"/>
    <p:sldId id="317" r:id="rId9"/>
    <p:sldId id="318" r:id="rId10"/>
    <p:sldId id="323" r:id="rId11"/>
    <p:sldId id="324" r:id="rId12"/>
    <p:sldId id="330" r:id="rId13"/>
    <p:sldId id="325" r:id="rId14"/>
    <p:sldId id="326" r:id="rId15"/>
    <p:sldId id="327" r:id="rId16"/>
    <p:sldId id="331" r:id="rId17"/>
    <p:sldId id="328" r:id="rId18"/>
    <p:sldId id="329" r:id="rId19"/>
    <p:sldId id="319" r:id="rId20"/>
    <p:sldId id="320" r:id="rId21"/>
    <p:sldId id="321" r:id="rId22"/>
  </p:sldIdLst>
  <p:sldSz cx="9144000" cy="5143500" type="screen16x9"/>
  <p:notesSz cx="6858000" cy="9144000"/>
  <p:embeddedFontLst>
    <p:embeddedFont>
      <p:font typeface="Barlow SemiBold" panose="00000700000000000000" pitchFamily="2" charset="0"/>
      <p:regular r:id="rId24"/>
      <p:bold r:id="rId25"/>
      <p:italic r:id="rId26"/>
      <p:boldItalic r:id="rId27"/>
    </p:embeddedFont>
    <p:embeddedFont>
      <p:font typeface="Commissioner" panose="020B0604020202020204" charset="0"/>
      <p:regular r:id="rId28"/>
      <p:bold r:id="rId29"/>
    </p:embeddedFont>
    <p:embeddedFont>
      <p:font typeface="Commissioner ExtraBold" panose="020B0604020202020204" charset="0"/>
      <p:bold r:id="rId30"/>
    </p:embeddedFont>
    <p:embeddedFont>
      <p:font typeface="Syne"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C19CE8-81BF-4F5D-85CD-5E92F5433263}">
  <a:tblStyle styleId="{F2C19CE8-81BF-4F5D-85CD-5E92F54332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3" d="100"/>
          <a:sy n="93" d="100"/>
        </p:scale>
        <p:origin x="52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075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e710ee6ade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e710ee6ade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128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10ee6a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710ee6a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599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811cd571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811cd571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0150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710ee6ad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e710ee6ad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8278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97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flipH="1">
            <a:off x="-2339200" y="-202835"/>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277150" y="260195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158125" y="-793875"/>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3600"/>
              <a:buNone/>
              <a:defRPr sz="4600" b="1">
                <a:solidFill>
                  <a:schemeClr val="lt2"/>
                </a:solidFill>
                <a:latin typeface="Syne"/>
                <a:ea typeface="Syne"/>
                <a:cs typeface="Syne"/>
                <a:sym typeface="Sy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subTitle" idx="1"/>
          </p:nvPr>
        </p:nvSpPr>
        <p:spPr>
          <a:xfrm>
            <a:off x="1018406" y="3408100"/>
            <a:ext cx="5111400" cy="294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 name="Google Shape;25;p3"/>
          <p:cNvSpPr txBox="1">
            <a:spLocks noGrp="1"/>
          </p:cNvSpPr>
          <p:nvPr>
            <p:ph type="title" idx="2" hasCustomPrompt="1"/>
          </p:nvPr>
        </p:nvSpPr>
        <p:spPr>
          <a:xfrm>
            <a:off x="6004594" y="1530150"/>
            <a:ext cx="2121000" cy="1963500"/>
          </a:xfrm>
          <a:prstGeom prst="rect">
            <a:avLst/>
          </a:prstGeom>
        </p:spPr>
        <p:txBody>
          <a:bodyPr spcFirstLastPara="1" wrap="square" lIns="0" tIns="0" rIns="0" bIns="0" anchor="b" anchorCtr="0">
            <a:noAutofit/>
          </a:bodyPr>
          <a:lstStyle>
            <a:lvl1pPr lvl="0" algn="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p:nvPr/>
        </p:nvSpPr>
        <p:spPr>
          <a:xfrm>
            <a:off x="6902721" y="-533225"/>
            <a:ext cx="3477765" cy="2240359"/>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6840375" y="3860538"/>
            <a:ext cx="2031884" cy="1321297"/>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6552475" y="-34070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208250" y="4062488"/>
            <a:ext cx="2879987" cy="1471965"/>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7779188" y="3174075"/>
            <a:ext cx="622125" cy="60072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subTitle" idx="1"/>
          </p:nvPr>
        </p:nvSpPr>
        <p:spPr>
          <a:xfrm>
            <a:off x="843000" y="1436150"/>
            <a:ext cx="4844400" cy="2240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Char char="●"/>
              <a:defRPr sz="1600"/>
            </a:lvl1pPr>
            <a:lvl2pPr lvl="1" algn="ctr" rtl="0">
              <a:lnSpc>
                <a:spcPct val="100000"/>
              </a:lnSpc>
              <a:spcBef>
                <a:spcPts val="0"/>
              </a:spcBef>
              <a:spcAft>
                <a:spcPts val="0"/>
              </a:spcAft>
              <a:buSzPts val="1600"/>
              <a:buChar char="○"/>
              <a:defRPr sz="1600"/>
            </a:lvl2pPr>
            <a:lvl3pPr lvl="2" algn="ctr" rtl="0">
              <a:lnSpc>
                <a:spcPct val="100000"/>
              </a:lnSpc>
              <a:spcBef>
                <a:spcPts val="0"/>
              </a:spcBef>
              <a:spcAft>
                <a:spcPts val="0"/>
              </a:spcAft>
              <a:buSzPts val="1600"/>
              <a:buChar char="■"/>
              <a:defRPr sz="1600"/>
            </a:lvl3pPr>
            <a:lvl4pPr lvl="3" algn="ctr" rtl="0">
              <a:lnSpc>
                <a:spcPct val="100000"/>
              </a:lnSpc>
              <a:spcBef>
                <a:spcPts val="0"/>
              </a:spcBef>
              <a:spcAft>
                <a:spcPts val="0"/>
              </a:spcAft>
              <a:buSzPts val="1600"/>
              <a:buChar char="●"/>
              <a:defRPr sz="1600"/>
            </a:lvl4pPr>
            <a:lvl5pPr lvl="4" algn="ctr" rtl="0">
              <a:lnSpc>
                <a:spcPct val="100000"/>
              </a:lnSpc>
              <a:spcBef>
                <a:spcPts val="0"/>
              </a:spcBef>
              <a:spcAft>
                <a:spcPts val="0"/>
              </a:spcAft>
              <a:buSzPts val="1600"/>
              <a:buChar char="○"/>
              <a:defRPr sz="1600"/>
            </a:lvl5pPr>
            <a:lvl6pPr lvl="5" algn="ctr" rtl="0">
              <a:lnSpc>
                <a:spcPct val="100000"/>
              </a:lnSpc>
              <a:spcBef>
                <a:spcPts val="0"/>
              </a:spcBef>
              <a:spcAft>
                <a:spcPts val="0"/>
              </a:spcAft>
              <a:buSzPts val="1600"/>
              <a:buChar char="■"/>
              <a:defRPr sz="1600"/>
            </a:lvl6pPr>
            <a:lvl7pPr lvl="6" algn="ctr" rtl="0">
              <a:lnSpc>
                <a:spcPct val="100000"/>
              </a:lnSpc>
              <a:spcBef>
                <a:spcPts val="0"/>
              </a:spcBef>
              <a:spcAft>
                <a:spcPts val="0"/>
              </a:spcAft>
              <a:buSzPts val="1600"/>
              <a:buChar char="●"/>
              <a:defRPr sz="1600"/>
            </a:lvl7pPr>
            <a:lvl8pPr lvl="7" algn="ctr" rtl="0">
              <a:lnSpc>
                <a:spcPct val="100000"/>
              </a:lnSpc>
              <a:spcBef>
                <a:spcPts val="0"/>
              </a:spcBef>
              <a:spcAft>
                <a:spcPts val="0"/>
              </a:spcAft>
              <a:buSzPts val="1600"/>
              <a:buChar char="○"/>
              <a:defRPr sz="1600"/>
            </a:lvl8pPr>
            <a:lvl9pPr lvl="8" algn="ctr" rtl="0">
              <a:lnSpc>
                <a:spcPct val="100000"/>
              </a:lnSpc>
              <a:spcBef>
                <a:spcPts val="0"/>
              </a:spcBef>
              <a:spcAft>
                <a:spcPts val="0"/>
              </a:spcAft>
              <a:buSzPts val="1600"/>
              <a:buChar char="■"/>
              <a:defRPr sz="1600"/>
            </a:lvl9pPr>
          </a:lstStyle>
          <a:p>
            <a:endParaRPr/>
          </a:p>
        </p:txBody>
      </p:sp>
      <p:sp>
        <p:nvSpPr>
          <p:cNvPr id="52" name="Google Shape;52;p7"/>
          <p:cNvSpPr txBox="1">
            <a:spLocks noGrp="1"/>
          </p:cNvSpPr>
          <p:nvPr>
            <p:ph type="title"/>
          </p:nvPr>
        </p:nvSpPr>
        <p:spPr>
          <a:xfrm>
            <a:off x="713250" y="469500"/>
            <a:ext cx="5784300" cy="453900"/>
          </a:xfrm>
          <a:prstGeom prst="rect">
            <a:avLst/>
          </a:prstGeom>
        </p:spPr>
        <p:txBody>
          <a:bodyPr spcFirstLastPara="1" wrap="square" lIns="0" tIns="0" rIns="0" bIns="0" anchor="t" anchorCtr="0">
            <a:noAutofit/>
          </a:bodyPr>
          <a:lstStyle>
            <a:lvl1pPr lvl="0" algn="l"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rot="-5400000" flipH="1">
            <a:off x="-534003" y="-410922"/>
            <a:ext cx="2365353" cy="254074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10800000">
            <a:off x="-2149526" y="3143152"/>
            <a:ext cx="4858076" cy="3129548"/>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7519300" y="3392550"/>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rot="-1037058">
            <a:off x="-168127" y="-141641"/>
            <a:ext cx="1977187" cy="527877"/>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2446975" y="1870148"/>
            <a:ext cx="4864500" cy="6450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65" name="Google Shape;65;p9"/>
          <p:cNvSpPr txBox="1">
            <a:spLocks noGrp="1"/>
          </p:cNvSpPr>
          <p:nvPr>
            <p:ph type="subTitle" idx="1"/>
          </p:nvPr>
        </p:nvSpPr>
        <p:spPr>
          <a:xfrm>
            <a:off x="2444575" y="2758163"/>
            <a:ext cx="4866900" cy="1369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76"/>
        <p:cNvGrpSpPr/>
        <p:nvPr/>
      </p:nvGrpSpPr>
      <p:grpSpPr>
        <a:xfrm>
          <a:off x="0" y="0"/>
          <a:ext cx="0" cy="0"/>
          <a:chOff x="0" y="0"/>
          <a:chExt cx="0" cy="0"/>
        </a:xfrm>
      </p:grpSpPr>
      <p:sp>
        <p:nvSpPr>
          <p:cNvPr id="77" name="Google Shape;77;p13"/>
          <p:cNvSpPr/>
          <p:nvPr/>
        </p:nvSpPr>
        <p:spPr>
          <a:xfrm>
            <a:off x="7916175" y="4193400"/>
            <a:ext cx="1538510" cy="10004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rot="5400000">
            <a:off x="213009" y="3380700"/>
            <a:ext cx="1000431" cy="2971193"/>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681475" y="-849132"/>
            <a:ext cx="2789405" cy="2016024"/>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377925" y="396547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subTitle" idx="1"/>
          </p:nvPr>
        </p:nvSpPr>
        <p:spPr>
          <a:xfrm>
            <a:off x="1698900" y="2304824"/>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13"/>
          <p:cNvSpPr txBox="1">
            <a:spLocks noGrp="1"/>
          </p:cNvSpPr>
          <p:nvPr>
            <p:ph type="title" idx="3" hasCustomPrompt="1"/>
          </p:nvPr>
        </p:nvSpPr>
        <p:spPr>
          <a:xfrm>
            <a:off x="815358" y="16473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3"/>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5"/>
          </p:nvPr>
        </p:nvSpPr>
        <p:spPr>
          <a:xfrm>
            <a:off x="1672746" y="3848766"/>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7" name="Google Shape;87;p13"/>
          <p:cNvSpPr txBox="1">
            <a:spLocks noGrp="1"/>
          </p:cNvSpPr>
          <p:nvPr>
            <p:ph type="title" idx="6" hasCustomPrompt="1"/>
          </p:nvPr>
        </p:nvSpPr>
        <p:spPr>
          <a:xfrm>
            <a:off x="813816" y="31728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8" name="Google Shape;88;p13"/>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3"/>
          <p:cNvSpPr txBox="1">
            <a:spLocks noGrp="1"/>
          </p:cNvSpPr>
          <p:nvPr>
            <p:ph type="subTitle" idx="8"/>
          </p:nvPr>
        </p:nvSpPr>
        <p:spPr>
          <a:xfrm>
            <a:off x="5685928" y="2304288"/>
            <a:ext cx="2744100" cy="508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0" name="Google Shape;90;p13"/>
          <p:cNvSpPr txBox="1">
            <a:spLocks noGrp="1"/>
          </p:cNvSpPr>
          <p:nvPr>
            <p:ph type="title" idx="9" hasCustomPrompt="1"/>
          </p:nvPr>
        </p:nvSpPr>
        <p:spPr>
          <a:xfrm>
            <a:off x="4829393" y="1647361"/>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1" name="Google Shape;91;p13"/>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3"/>
          <p:cNvSpPr txBox="1">
            <a:spLocks noGrp="1"/>
          </p:cNvSpPr>
          <p:nvPr>
            <p:ph type="subTitle" idx="14"/>
          </p:nvPr>
        </p:nvSpPr>
        <p:spPr>
          <a:xfrm>
            <a:off x="5685928" y="3849660"/>
            <a:ext cx="27441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3" name="Google Shape;93;p13"/>
          <p:cNvSpPr txBox="1">
            <a:spLocks noGrp="1"/>
          </p:cNvSpPr>
          <p:nvPr>
            <p:ph type="title" idx="15" hasCustomPrompt="1"/>
          </p:nvPr>
        </p:nvSpPr>
        <p:spPr>
          <a:xfrm>
            <a:off x="4829393" y="3172856"/>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0"/>
        <p:cNvGrpSpPr/>
        <p:nvPr/>
      </p:nvGrpSpPr>
      <p:grpSpPr>
        <a:xfrm>
          <a:off x="0" y="0"/>
          <a:ext cx="0" cy="0"/>
          <a:chOff x="0" y="0"/>
          <a:chExt cx="0" cy="0"/>
        </a:xfrm>
      </p:grpSpPr>
      <p:sp>
        <p:nvSpPr>
          <p:cNvPr id="101" name="Google Shape;101;p15"/>
          <p:cNvSpPr/>
          <p:nvPr/>
        </p:nvSpPr>
        <p:spPr>
          <a:xfrm rot="10800000" flipH="1">
            <a:off x="6726600" y="-233325"/>
            <a:ext cx="2947210" cy="1506323"/>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flipH="1">
            <a:off x="-798250" y="3199269"/>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10369521" flipH="1">
            <a:off x="-177835" y="3407852"/>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rot="10800000" flipH="1">
            <a:off x="7318425" y="-149877"/>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txBox="1">
            <a:spLocks noGrp="1"/>
          </p:cNvSpPr>
          <p:nvPr>
            <p:ph type="title"/>
          </p:nvPr>
        </p:nvSpPr>
        <p:spPr>
          <a:xfrm>
            <a:off x="2140950" y="1473238"/>
            <a:ext cx="4864500" cy="8001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06" name="Google Shape;106;p15"/>
          <p:cNvSpPr txBox="1">
            <a:spLocks noGrp="1"/>
          </p:cNvSpPr>
          <p:nvPr>
            <p:ph type="subTitle" idx="1"/>
          </p:nvPr>
        </p:nvSpPr>
        <p:spPr>
          <a:xfrm>
            <a:off x="2138550" y="2361274"/>
            <a:ext cx="4866900" cy="1255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1" name="Shape 132"/>
        <p:cNvGrpSpPr/>
        <p:nvPr/>
      </p:nvGrpSpPr>
      <p:grpSpPr>
        <a:xfrm>
          <a:off x="0" y="0"/>
          <a:ext cx="0" cy="0"/>
          <a:chOff x="0" y="0"/>
          <a:chExt cx="0" cy="0"/>
        </a:xfrm>
      </p:grpSpPr>
      <p:sp>
        <p:nvSpPr>
          <p:cNvPr id="133" name="Google Shape;133;p19"/>
          <p:cNvSpPr/>
          <p:nvPr/>
        </p:nvSpPr>
        <p:spPr>
          <a:xfrm>
            <a:off x="3929675" y="4535527"/>
            <a:ext cx="4002127" cy="748110"/>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40125" y="-49167"/>
            <a:ext cx="2605145" cy="65096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7615100" y="3954513"/>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10800000" flipH="1">
            <a:off x="-79600" y="-109724"/>
            <a:ext cx="2755853" cy="596752"/>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title"/>
          </p:nvPr>
        </p:nvSpPr>
        <p:spPr>
          <a:xfrm>
            <a:off x="905375" y="2156701"/>
            <a:ext cx="2094000" cy="411600"/>
          </a:xfrm>
          <a:prstGeom prst="rect">
            <a:avLst/>
          </a:prstGeom>
        </p:spPr>
        <p:txBody>
          <a:bodyPr spcFirstLastPara="1" wrap="square" lIns="0" tIns="0" rIns="0" bIns="0" anchor="ctr" anchorCtr="0">
            <a:noAutofit/>
          </a:bodyPr>
          <a:lstStyle>
            <a:lvl1pPr lvl="0" algn="l"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9"/>
          <p:cNvSpPr txBox="1">
            <a:spLocks noGrp="1"/>
          </p:cNvSpPr>
          <p:nvPr>
            <p:ph type="subTitle" idx="1"/>
          </p:nvPr>
        </p:nvSpPr>
        <p:spPr>
          <a:xfrm>
            <a:off x="907862" y="2737725"/>
            <a:ext cx="2093100" cy="1023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9" name="Google Shape;139;p19"/>
          <p:cNvSpPr txBox="1">
            <a:spLocks noGrp="1"/>
          </p:cNvSpPr>
          <p:nvPr>
            <p:ph type="title" idx="2"/>
          </p:nvPr>
        </p:nvSpPr>
        <p:spPr>
          <a:xfrm>
            <a:off x="6144625" y="2015125"/>
            <a:ext cx="2094000" cy="411600"/>
          </a:xfrm>
          <a:prstGeom prst="rect">
            <a:avLst/>
          </a:prstGeom>
        </p:spPr>
        <p:txBody>
          <a:bodyPr spcFirstLastPara="1" wrap="square" lIns="0" tIns="0" rIns="0" bIns="0" anchor="ctr" anchorCtr="0">
            <a:noAutofit/>
          </a:bodyPr>
          <a:lstStyle>
            <a:lvl1pPr lvl="0" algn="r"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19"/>
          <p:cNvSpPr txBox="1">
            <a:spLocks noGrp="1"/>
          </p:cNvSpPr>
          <p:nvPr>
            <p:ph type="subTitle" idx="3"/>
          </p:nvPr>
        </p:nvSpPr>
        <p:spPr>
          <a:xfrm>
            <a:off x="6144637" y="2589995"/>
            <a:ext cx="2094000" cy="1024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1" name="Google Shape;141;p19"/>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1" r:id="rId7"/>
    <p:sldLayoutId id="2147483665" r:id="rId8"/>
    <p:sldLayoutId id="214748368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1596999" y="1369050"/>
            <a:ext cx="6474471" cy="223855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fr-FR" dirty="0"/>
              <a:t>Recherche </a:t>
            </a:r>
            <a:br>
              <a:rPr lang="fr-FR" dirty="0"/>
            </a:br>
            <a:r>
              <a:rPr lang="fr-FR" dirty="0"/>
              <a:t>               Géographique</a:t>
            </a:r>
            <a:endParaRPr dirty="0"/>
          </a:p>
        </p:txBody>
      </p:sp>
      <p:sp>
        <p:nvSpPr>
          <p:cNvPr id="297" name="Google Shape;297;p37"/>
          <p:cNvSpPr/>
          <p:nvPr/>
        </p:nvSpPr>
        <p:spPr>
          <a:xfrm>
            <a:off x="1052594" y="3241127"/>
            <a:ext cx="3168086" cy="129871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37"/>
          <p:cNvSpPr txBox="1">
            <a:spLocks noGrp="1"/>
          </p:cNvSpPr>
          <p:nvPr>
            <p:ph type="subTitle" idx="1"/>
          </p:nvPr>
        </p:nvSpPr>
        <p:spPr>
          <a:xfrm>
            <a:off x="1765650" y="3416371"/>
            <a:ext cx="1962556" cy="152001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fr-FR" dirty="0"/>
              <a:t>Réalisé par :  </a:t>
            </a:r>
          </a:p>
          <a:p>
            <a:pPr marL="0" lvl="0" indent="0" rtl="0">
              <a:spcBef>
                <a:spcPts val="0"/>
              </a:spcBef>
              <a:spcAft>
                <a:spcPts val="0"/>
              </a:spcAft>
              <a:buNone/>
            </a:pPr>
            <a:endParaRPr lang="fr-FR" dirty="0"/>
          </a:p>
          <a:p>
            <a:pPr marL="0" lvl="0" indent="0" rtl="0">
              <a:spcBef>
                <a:spcPts val="0"/>
              </a:spcBef>
              <a:spcAft>
                <a:spcPts val="0"/>
              </a:spcAft>
              <a:buNone/>
            </a:pPr>
            <a:r>
              <a:rPr lang="fr-FR" dirty="0"/>
              <a:t>Lyaakoubi Boutaina</a:t>
            </a:r>
          </a:p>
        </p:txBody>
      </p:sp>
      <p:sp>
        <p:nvSpPr>
          <p:cNvPr id="5" name="Google Shape;297;p37">
            <a:extLst>
              <a:ext uri="{FF2B5EF4-FFF2-40B4-BE49-F238E27FC236}">
                <a16:creationId xmlns:a16="http://schemas.microsoft.com/office/drawing/2014/main" id="{080C1E16-E2B5-4F44-A07C-1D7361E58DF6}"/>
              </a:ext>
            </a:extLst>
          </p:cNvPr>
          <p:cNvSpPr/>
          <p:nvPr/>
        </p:nvSpPr>
        <p:spPr>
          <a:xfrm>
            <a:off x="4933736" y="3241127"/>
            <a:ext cx="3168086" cy="129871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dirty="0"/>
              <a:t>Encadré par :</a:t>
            </a:r>
          </a:p>
          <a:p>
            <a:pPr marL="0" lvl="0" indent="0" algn="ctr" rtl="0">
              <a:spcBef>
                <a:spcPts val="0"/>
              </a:spcBef>
              <a:spcAft>
                <a:spcPts val="0"/>
              </a:spcAft>
              <a:buNone/>
            </a:pPr>
            <a:r>
              <a:rPr lang="fr-FR" sz="1600" dirty="0"/>
              <a:t>Mme Nora AHERRAHROU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68A4E909-C78A-4AAA-B753-8676F2A5DFA6}"/>
              </a:ext>
            </a:extLst>
          </p:cNvPr>
          <p:cNvPicPr>
            <a:picLocks noChangeAspect="1"/>
          </p:cNvPicPr>
          <p:nvPr/>
        </p:nvPicPr>
        <p:blipFill>
          <a:blip r:embed="rId2"/>
          <a:stretch>
            <a:fillRect/>
          </a:stretch>
        </p:blipFill>
        <p:spPr>
          <a:xfrm>
            <a:off x="395473" y="1099928"/>
            <a:ext cx="3935895" cy="3424529"/>
          </a:xfrm>
          <a:prstGeom prst="rect">
            <a:avLst/>
          </a:prstGeom>
        </p:spPr>
      </p:pic>
      <p:pic>
        <p:nvPicPr>
          <p:cNvPr id="8" name="Image 7">
            <a:extLst>
              <a:ext uri="{FF2B5EF4-FFF2-40B4-BE49-F238E27FC236}">
                <a16:creationId xmlns:a16="http://schemas.microsoft.com/office/drawing/2014/main" id="{9CA642F2-0804-465A-913D-2C1FC41408A1}"/>
              </a:ext>
            </a:extLst>
          </p:cNvPr>
          <p:cNvPicPr>
            <a:picLocks noChangeAspect="1"/>
          </p:cNvPicPr>
          <p:nvPr/>
        </p:nvPicPr>
        <p:blipFill>
          <a:blip r:embed="rId3"/>
          <a:stretch>
            <a:fillRect/>
          </a:stretch>
        </p:blipFill>
        <p:spPr>
          <a:xfrm>
            <a:off x="4512365" y="1099929"/>
            <a:ext cx="4359965" cy="3424529"/>
          </a:xfrm>
          <a:prstGeom prst="rect">
            <a:avLst/>
          </a:prstGeom>
        </p:spPr>
      </p:pic>
      <p:sp>
        <p:nvSpPr>
          <p:cNvPr id="9" name="ZoneTexte 8">
            <a:extLst>
              <a:ext uri="{FF2B5EF4-FFF2-40B4-BE49-F238E27FC236}">
                <a16:creationId xmlns:a16="http://schemas.microsoft.com/office/drawing/2014/main" id="{8C0B2794-C01E-4498-BF0F-C656A5A5540E}"/>
              </a:ext>
            </a:extLst>
          </p:cNvPr>
          <p:cNvSpPr txBox="1"/>
          <p:nvPr/>
        </p:nvSpPr>
        <p:spPr>
          <a:xfrm>
            <a:off x="1883802" y="254381"/>
            <a:ext cx="5018887" cy="1046440"/>
          </a:xfrm>
          <a:prstGeom prst="rect">
            <a:avLst/>
          </a:prstGeom>
          <a:noFill/>
        </p:spPr>
        <p:txBody>
          <a:bodyPr wrap="square" rtlCol="0">
            <a:spAutoFit/>
          </a:bodyPr>
          <a:lstStyle/>
          <a:p>
            <a:pPr algn="ctr">
              <a:buClr>
                <a:schemeClr val="dk2"/>
              </a:buClr>
              <a:buSzPts val="2800"/>
            </a:pPr>
            <a:r>
              <a:rPr lang="fr-FR" sz="3100" dirty="0">
                <a:solidFill>
                  <a:schemeClr val="dk2"/>
                </a:solidFill>
                <a:latin typeface="Commissioner ExtraBold"/>
                <a:sym typeface="Commissioner ExtraBold"/>
              </a:rPr>
              <a:t>Visualisation du Dataset</a:t>
            </a:r>
          </a:p>
          <a:p>
            <a:pPr algn="ctr">
              <a:buClr>
                <a:schemeClr val="dk2"/>
              </a:buClr>
              <a:buSzPts val="2800"/>
            </a:pPr>
            <a:endParaRPr lang="fr-FR" sz="3100" dirty="0">
              <a:solidFill>
                <a:schemeClr val="dk2"/>
              </a:solidFill>
              <a:latin typeface="Commissioner ExtraBold"/>
              <a:sym typeface="Commissioner ExtraBold"/>
            </a:endParaRPr>
          </a:p>
        </p:txBody>
      </p:sp>
    </p:spTree>
    <p:extLst>
      <p:ext uri="{BB962C8B-B14F-4D97-AF65-F5344CB8AC3E}">
        <p14:creationId xmlns:p14="http://schemas.microsoft.com/office/powerpoint/2010/main" val="155970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DACD229-FAB7-42C9-95FB-7438E990A848}"/>
              </a:ext>
            </a:extLst>
          </p:cNvPr>
          <p:cNvPicPr>
            <a:picLocks noChangeAspect="1"/>
          </p:cNvPicPr>
          <p:nvPr/>
        </p:nvPicPr>
        <p:blipFill>
          <a:blip r:embed="rId2"/>
          <a:stretch>
            <a:fillRect/>
          </a:stretch>
        </p:blipFill>
        <p:spPr>
          <a:xfrm>
            <a:off x="1166191" y="390938"/>
            <a:ext cx="6632714" cy="1968237"/>
          </a:xfrm>
          <a:prstGeom prst="rect">
            <a:avLst/>
          </a:prstGeom>
        </p:spPr>
      </p:pic>
      <p:pic>
        <p:nvPicPr>
          <p:cNvPr id="8" name="Image 7">
            <a:extLst>
              <a:ext uri="{FF2B5EF4-FFF2-40B4-BE49-F238E27FC236}">
                <a16:creationId xmlns:a16="http://schemas.microsoft.com/office/drawing/2014/main" id="{6E21582D-698A-42E4-A565-67F73F844A3E}"/>
              </a:ext>
            </a:extLst>
          </p:cNvPr>
          <p:cNvPicPr>
            <a:picLocks noChangeAspect="1"/>
          </p:cNvPicPr>
          <p:nvPr/>
        </p:nvPicPr>
        <p:blipFill>
          <a:blip r:embed="rId3"/>
          <a:stretch>
            <a:fillRect/>
          </a:stretch>
        </p:blipFill>
        <p:spPr>
          <a:xfrm>
            <a:off x="1166191" y="2359175"/>
            <a:ext cx="6632714" cy="2535496"/>
          </a:xfrm>
          <a:prstGeom prst="rect">
            <a:avLst/>
          </a:prstGeom>
        </p:spPr>
      </p:pic>
    </p:spTree>
    <p:extLst>
      <p:ext uri="{BB962C8B-B14F-4D97-AF65-F5344CB8AC3E}">
        <p14:creationId xmlns:p14="http://schemas.microsoft.com/office/powerpoint/2010/main" val="33901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E5613FE-F24D-40F2-9707-AF03578A69F4}"/>
              </a:ext>
            </a:extLst>
          </p:cNvPr>
          <p:cNvPicPr>
            <a:picLocks noChangeAspect="1"/>
          </p:cNvPicPr>
          <p:nvPr/>
        </p:nvPicPr>
        <p:blipFill>
          <a:blip r:embed="rId2"/>
          <a:stretch>
            <a:fillRect/>
          </a:stretch>
        </p:blipFill>
        <p:spPr>
          <a:xfrm>
            <a:off x="797286" y="398761"/>
            <a:ext cx="7549428" cy="4207616"/>
          </a:xfrm>
          <a:prstGeom prst="rect">
            <a:avLst/>
          </a:prstGeom>
        </p:spPr>
      </p:pic>
    </p:spTree>
    <p:extLst>
      <p:ext uri="{BB962C8B-B14F-4D97-AF65-F5344CB8AC3E}">
        <p14:creationId xmlns:p14="http://schemas.microsoft.com/office/powerpoint/2010/main" val="22899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7957C22-9A3A-48FC-B4AE-7223D028784B}"/>
              </a:ext>
            </a:extLst>
          </p:cNvPr>
          <p:cNvPicPr>
            <a:picLocks noChangeAspect="1"/>
          </p:cNvPicPr>
          <p:nvPr/>
        </p:nvPicPr>
        <p:blipFill>
          <a:blip r:embed="rId2"/>
          <a:stretch>
            <a:fillRect/>
          </a:stretch>
        </p:blipFill>
        <p:spPr>
          <a:xfrm>
            <a:off x="2027583" y="523061"/>
            <a:ext cx="5088833" cy="2048689"/>
          </a:xfrm>
          <a:prstGeom prst="rect">
            <a:avLst/>
          </a:prstGeom>
        </p:spPr>
      </p:pic>
      <p:pic>
        <p:nvPicPr>
          <p:cNvPr id="8" name="Image 7">
            <a:extLst>
              <a:ext uri="{FF2B5EF4-FFF2-40B4-BE49-F238E27FC236}">
                <a16:creationId xmlns:a16="http://schemas.microsoft.com/office/drawing/2014/main" id="{1735B689-72B0-4F68-B2D8-81CF1E83E98B}"/>
              </a:ext>
            </a:extLst>
          </p:cNvPr>
          <p:cNvPicPr>
            <a:picLocks noChangeAspect="1"/>
          </p:cNvPicPr>
          <p:nvPr/>
        </p:nvPicPr>
        <p:blipFill>
          <a:blip r:embed="rId3"/>
          <a:stretch>
            <a:fillRect/>
          </a:stretch>
        </p:blipFill>
        <p:spPr>
          <a:xfrm>
            <a:off x="2027583" y="2796943"/>
            <a:ext cx="5088833" cy="2165998"/>
          </a:xfrm>
          <a:prstGeom prst="rect">
            <a:avLst/>
          </a:prstGeom>
        </p:spPr>
      </p:pic>
    </p:spTree>
    <p:extLst>
      <p:ext uri="{BB962C8B-B14F-4D97-AF65-F5344CB8AC3E}">
        <p14:creationId xmlns:p14="http://schemas.microsoft.com/office/powerpoint/2010/main" val="212580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637159F-2A96-4B19-B7AE-29385C3308E7}"/>
              </a:ext>
            </a:extLst>
          </p:cNvPr>
          <p:cNvPicPr>
            <a:picLocks noChangeAspect="1"/>
          </p:cNvPicPr>
          <p:nvPr/>
        </p:nvPicPr>
        <p:blipFill>
          <a:blip r:embed="rId2"/>
          <a:stretch>
            <a:fillRect/>
          </a:stretch>
        </p:blipFill>
        <p:spPr>
          <a:xfrm>
            <a:off x="0" y="0"/>
            <a:ext cx="9197009" cy="5360504"/>
          </a:xfrm>
          <a:prstGeom prst="rect">
            <a:avLst/>
          </a:prstGeom>
        </p:spPr>
      </p:pic>
    </p:spTree>
    <p:extLst>
      <p:ext uri="{BB962C8B-B14F-4D97-AF65-F5344CB8AC3E}">
        <p14:creationId xmlns:p14="http://schemas.microsoft.com/office/powerpoint/2010/main" val="2039949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D18A19A-7DA3-4BC6-9C0B-BA92E8766321}"/>
              </a:ext>
            </a:extLst>
          </p:cNvPr>
          <p:cNvPicPr>
            <a:picLocks noChangeAspect="1"/>
          </p:cNvPicPr>
          <p:nvPr/>
        </p:nvPicPr>
        <p:blipFill>
          <a:blip r:embed="rId2"/>
          <a:stretch>
            <a:fillRect/>
          </a:stretch>
        </p:blipFill>
        <p:spPr>
          <a:xfrm>
            <a:off x="1859738" y="420134"/>
            <a:ext cx="5424524" cy="1980054"/>
          </a:xfrm>
          <a:prstGeom prst="rect">
            <a:avLst/>
          </a:prstGeom>
        </p:spPr>
      </p:pic>
      <p:pic>
        <p:nvPicPr>
          <p:cNvPr id="5" name="Image 4">
            <a:extLst>
              <a:ext uri="{FF2B5EF4-FFF2-40B4-BE49-F238E27FC236}">
                <a16:creationId xmlns:a16="http://schemas.microsoft.com/office/drawing/2014/main" id="{495377F9-C51C-4882-9369-194D5FBA519C}"/>
              </a:ext>
            </a:extLst>
          </p:cNvPr>
          <p:cNvPicPr>
            <a:picLocks noChangeAspect="1"/>
          </p:cNvPicPr>
          <p:nvPr/>
        </p:nvPicPr>
        <p:blipFill>
          <a:blip r:embed="rId3"/>
          <a:stretch>
            <a:fillRect/>
          </a:stretch>
        </p:blipFill>
        <p:spPr>
          <a:xfrm>
            <a:off x="1859738" y="2571750"/>
            <a:ext cx="5424524" cy="2035625"/>
          </a:xfrm>
          <a:prstGeom prst="rect">
            <a:avLst/>
          </a:prstGeom>
        </p:spPr>
      </p:pic>
    </p:spTree>
    <p:extLst>
      <p:ext uri="{BB962C8B-B14F-4D97-AF65-F5344CB8AC3E}">
        <p14:creationId xmlns:p14="http://schemas.microsoft.com/office/powerpoint/2010/main" val="192655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0D960A8F-C775-4D80-A78D-95E5E787D48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50464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1D21616-0012-4760-B899-96154899040F}"/>
              </a:ext>
            </a:extLst>
          </p:cNvPr>
          <p:cNvPicPr>
            <a:picLocks noChangeAspect="1"/>
          </p:cNvPicPr>
          <p:nvPr/>
        </p:nvPicPr>
        <p:blipFill>
          <a:blip r:embed="rId2"/>
          <a:stretch>
            <a:fillRect/>
          </a:stretch>
        </p:blipFill>
        <p:spPr>
          <a:xfrm>
            <a:off x="0" y="0"/>
            <a:ext cx="9144000" cy="5143500"/>
          </a:xfrm>
          <a:prstGeom prst="rect">
            <a:avLst/>
          </a:prstGeom>
        </p:spPr>
      </p:pic>
      <p:pic>
        <p:nvPicPr>
          <p:cNvPr id="5" name="Image 4">
            <a:extLst>
              <a:ext uri="{FF2B5EF4-FFF2-40B4-BE49-F238E27FC236}">
                <a16:creationId xmlns:a16="http://schemas.microsoft.com/office/drawing/2014/main" id="{A125486C-46D1-4623-8B39-01AA9E9AECF9}"/>
              </a:ext>
            </a:extLst>
          </p:cNvPr>
          <p:cNvPicPr>
            <a:picLocks noChangeAspect="1"/>
          </p:cNvPicPr>
          <p:nvPr/>
        </p:nvPicPr>
        <p:blipFill>
          <a:blip r:embed="rId3"/>
          <a:stretch>
            <a:fillRect/>
          </a:stretch>
        </p:blipFill>
        <p:spPr>
          <a:xfrm>
            <a:off x="0" y="0"/>
            <a:ext cx="9144000" cy="1575811"/>
          </a:xfrm>
          <a:prstGeom prst="rect">
            <a:avLst/>
          </a:prstGeom>
        </p:spPr>
      </p:pic>
    </p:spTree>
    <p:extLst>
      <p:ext uri="{BB962C8B-B14F-4D97-AF65-F5344CB8AC3E}">
        <p14:creationId xmlns:p14="http://schemas.microsoft.com/office/powerpoint/2010/main" val="1865890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2246E70-D0C8-4F63-A23F-A47C1019FACB}"/>
              </a:ext>
            </a:extLst>
          </p:cNvPr>
          <p:cNvPicPr>
            <a:picLocks noChangeAspect="1"/>
          </p:cNvPicPr>
          <p:nvPr/>
        </p:nvPicPr>
        <p:blipFill>
          <a:blip r:embed="rId2"/>
          <a:stretch>
            <a:fillRect/>
          </a:stretch>
        </p:blipFill>
        <p:spPr>
          <a:xfrm>
            <a:off x="515638" y="761644"/>
            <a:ext cx="7837715" cy="3785216"/>
          </a:xfrm>
          <a:prstGeom prst="rect">
            <a:avLst/>
          </a:prstGeom>
        </p:spPr>
      </p:pic>
    </p:spTree>
    <p:extLst>
      <p:ext uri="{BB962C8B-B14F-4D97-AF65-F5344CB8AC3E}">
        <p14:creationId xmlns:p14="http://schemas.microsoft.com/office/powerpoint/2010/main" val="1619966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75208"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fr-FR" dirty="0"/>
              <a:t>Conclusion</a:t>
            </a:r>
            <a:endParaRPr dirty="0"/>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374087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9"/>
          <p:cNvSpPr/>
          <p:nvPr/>
        </p:nvSpPr>
        <p:spPr>
          <a:xfrm>
            <a:off x="5688685" y="2603642"/>
            <a:ext cx="2960235"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5688685" y="1185891"/>
            <a:ext cx="2776532"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1462541" y="2644591"/>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1492716" y="1207389"/>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17933" y="2455442"/>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17933" y="1096534"/>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526216" y="2573097"/>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558425" y="1180407"/>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txBox="1">
            <a:spLocks noGrp="1"/>
          </p:cNvSpPr>
          <p:nvPr>
            <p:ph type="title"/>
          </p:nvPr>
        </p:nvSpPr>
        <p:spPr>
          <a:xfrm>
            <a:off x="713250" y="289045"/>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TABLE DE MATIERE</a:t>
            </a:r>
            <a:endParaRPr dirty="0"/>
          </a:p>
        </p:txBody>
      </p:sp>
      <p:sp>
        <p:nvSpPr>
          <p:cNvPr id="318" name="Google Shape;318;p39"/>
          <p:cNvSpPr txBox="1">
            <a:spLocks noGrp="1"/>
          </p:cNvSpPr>
          <p:nvPr>
            <p:ph type="title" idx="2"/>
          </p:nvPr>
        </p:nvSpPr>
        <p:spPr>
          <a:xfrm>
            <a:off x="1436641" y="1207389"/>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Introduction</a:t>
            </a:r>
            <a:endParaRPr dirty="0"/>
          </a:p>
        </p:txBody>
      </p:sp>
      <p:sp>
        <p:nvSpPr>
          <p:cNvPr id="320" name="Google Shape;320;p39"/>
          <p:cNvSpPr txBox="1">
            <a:spLocks noGrp="1"/>
          </p:cNvSpPr>
          <p:nvPr>
            <p:ph type="title" idx="3"/>
          </p:nvPr>
        </p:nvSpPr>
        <p:spPr>
          <a:xfrm>
            <a:off x="616679" y="1248507"/>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321" name="Google Shape;321;p39"/>
          <p:cNvSpPr txBox="1">
            <a:spLocks noGrp="1"/>
          </p:cNvSpPr>
          <p:nvPr>
            <p:ph type="title" idx="4"/>
          </p:nvPr>
        </p:nvSpPr>
        <p:spPr>
          <a:xfrm>
            <a:off x="1436641" y="2647905"/>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Objectifs</a:t>
            </a:r>
            <a:endParaRPr dirty="0"/>
          </a:p>
        </p:txBody>
      </p:sp>
      <p:sp>
        <p:nvSpPr>
          <p:cNvPr id="323" name="Google Shape;323;p39"/>
          <p:cNvSpPr txBox="1">
            <a:spLocks noGrp="1"/>
          </p:cNvSpPr>
          <p:nvPr>
            <p:ph type="title" idx="6"/>
          </p:nvPr>
        </p:nvSpPr>
        <p:spPr>
          <a:xfrm>
            <a:off x="604666" y="2641197"/>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324" name="Google Shape;324;p39"/>
          <p:cNvSpPr txBox="1">
            <a:spLocks noGrp="1"/>
          </p:cNvSpPr>
          <p:nvPr>
            <p:ph type="title" idx="7"/>
          </p:nvPr>
        </p:nvSpPr>
        <p:spPr>
          <a:xfrm>
            <a:off x="5514776" y="1180407"/>
            <a:ext cx="3240156" cy="527065"/>
          </a:xfrm>
          <a:prstGeom prst="rect">
            <a:avLst/>
          </a:prstGeom>
        </p:spPr>
        <p:txBody>
          <a:bodyPr spcFirstLastPara="1" wrap="square" lIns="0" tIns="0" rIns="0" bIns="0" anchor="ctr" anchorCtr="0">
            <a:noAutofit/>
          </a:bodyPr>
          <a:lstStyle/>
          <a:p>
            <a:pPr marL="457200" lvl="0" indent="0" algn="ctr" rtl="0">
              <a:spcBef>
                <a:spcPts val="0"/>
              </a:spcBef>
              <a:spcAft>
                <a:spcPts val="0"/>
              </a:spcAft>
              <a:buNone/>
            </a:pPr>
            <a:r>
              <a:rPr lang="en" dirty="0"/>
              <a:t>Choix technique</a:t>
            </a:r>
            <a:endParaRPr dirty="0"/>
          </a:p>
        </p:txBody>
      </p:sp>
      <p:sp>
        <p:nvSpPr>
          <p:cNvPr id="326" name="Google Shape;326;p39"/>
          <p:cNvSpPr txBox="1">
            <a:spLocks noGrp="1"/>
          </p:cNvSpPr>
          <p:nvPr>
            <p:ph type="title" idx="9"/>
          </p:nvPr>
        </p:nvSpPr>
        <p:spPr>
          <a:xfrm>
            <a:off x="4796083" y="1164634"/>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327" name="Google Shape;327;p39"/>
          <p:cNvSpPr txBox="1">
            <a:spLocks noGrp="1"/>
          </p:cNvSpPr>
          <p:nvPr>
            <p:ph type="title" idx="13"/>
          </p:nvPr>
        </p:nvSpPr>
        <p:spPr>
          <a:xfrm>
            <a:off x="5688685" y="2582521"/>
            <a:ext cx="3066247" cy="539400"/>
          </a:xfrm>
          <a:prstGeom prst="rect">
            <a:avLst/>
          </a:prstGeom>
        </p:spPr>
        <p:txBody>
          <a:bodyPr spcFirstLastPara="1" wrap="square" lIns="0" tIns="0" rIns="0" bIns="0" anchor="ctr" anchorCtr="0">
            <a:noAutofit/>
          </a:bodyPr>
          <a:lstStyle/>
          <a:p>
            <a:pPr marL="457200" lvl="0" indent="0" algn="ctr" rtl="0">
              <a:spcBef>
                <a:spcPts val="0"/>
              </a:spcBef>
              <a:spcAft>
                <a:spcPts val="0"/>
              </a:spcAft>
              <a:buNone/>
            </a:pPr>
            <a:r>
              <a:rPr lang="fr-FR" dirty="0"/>
              <a:t>Démonstration</a:t>
            </a:r>
            <a:endParaRPr dirty="0"/>
          </a:p>
        </p:txBody>
      </p:sp>
      <p:sp>
        <p:nvSpPr>
          <p:cNvPr id="329" name="Google Shape;329;p39"/>
          <p:cNvSpPr txBox="1">
            <a:spLocks noGrp="1"/>
          </p:cNvSpPr>
          <p:nvPr>
            <p:ph type="title" idx="15"/>
          </p:nvPr>
        </p:nvSpPr>
        <p:spPr>
          <a:xfrm>
            <a:off x="4796083" y="2517188"/>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sp>
        <p:nvSpPr>
          <p:cNvPr id="31" name="Google Shape;315;p39">
            <a:extLst>
              <a:ext uri="{FF2B5EF4-FFF2-40B4-BE49-F238E27FC236}">
                <a16:creationId xmlns:a16="http://schemas.microsoft.com/office/drawing/2014/main" id="{688B8743-B157-447F-B738-FA0DE0107224}"/>
              </a:ext>
            </a:extLst>
          </p:cNvPr>
          <p:cNvSpPr/>
          <p:nvPr/>
        </p:nvSpPr>
        <p:spPr>
          <a:xfrm>
            <a:off x="3153684" y="3763651"/>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3;p39">
            <a:extLst>
              <a:ext uri="{FF2B5EF4-FFF2-40B4-BE49-F238E27FC236}">
                <a16:creationId xmlns:a16="http://schemas.microsoft.com/office/drawing/2014/main" id="{E7A10E0F-8839-45BD-AD61-85D1B24B2387}"/>
              </a:ext>
            </a:extLst>
          </p:cNvPr>
          <p:cNvSpPr txBox="1">
            <a:spLocks/>
          </p:cNvSpPr>
          <p:nvPr/>
        </p:nvSpPr>
        <p:spPr>
          <a:xfrm>
            <a:off x="3232134" y="3831751"/>
            <a:ext cx="678900" cy="699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4000"/>
              <a:buFont typeface="Barlow SemiBold"/>
              <a:buNone/>
              <a:defRPr sz="3000" b="0" i="0" u="none" strike="noStrike" cap="none">
                <a:solidFill>
                  <a:schemeClr val="lt1"/>
                </a:solidFill>
                <a:latin typeface="Commissioner ExtraBold"/>
                <a:ea typeface="Commissioner ExtraBold"/>
                <a:cs typeface="Commissioner ExtraBold"/>
                <a:sym typeface="Commissioner ExtraBold"/>
              </a:defRPr>
            </a:lvl1pPr>
            <a:lvl2pPr marR="0" lvl="1"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2"/>
              </a:buClr>
              <a:buSzPts val="4000"/>
              <a:buFont typeface="Barlow SemiBold"/>
              <a:buNone/>
              <a:defRPr sz="4000" b="0" i="0" u="none" strike="noStrike" cap="none">
                <a:solidFill>
                  <a:schemeClr val="dk2"/>
                </a:solidFill>
                <a:latin typeface="Barlow SemiBold"/>
                <a:ea typeface="Barlow SemiBold"/>
                <a:cs typeface="Barlow SemiBold"/>
                <a:sym typeface="Barlow SemiBold"/>
              </a:defRPr>
            </a:lvl9pPr>
          </a:lstStyle>
          <a:p>
            <a:r>
              <a:rPr lang="en" dirty="0"/>
              <a:t>05</a:t>
            </a:r>
          </a:p>
        </p:txBody>
      </p:sp>
      <p:sp>
        <p:nvSpPr>
          <p:cNvPr id="33" name="Google Shape;309;p39">
            <a:extLst>
              <a:ext uri="{FF2B5EF4-FFF2-40B4-BE49-F238E27FC236}">
                <a16:creationId xmlns:a16="http://schemas.microsoft.com/office/drawing/2014/main" id="{3494D7EE-4F3F-4D83-ACF3-42273FEA1C75}"/>
              </a:ext>
            </a:extLst>
          </p:cNvPr>
          <p:cNvSpPr/>
          <p:nvPr/>
        </p:nvSpPr>
        <p:spPr>
          <a:xfrm>
            <a:off x="4053189" y="3891012"/>
            <a:ext cx="2960235"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7;p39">
            <a:extLst>
              <a:ext uri="{FF2B5EF4-FFF2-40B4-BE49-F238E27FC236}">
                <a16:creationId xmlns:a16="http://schemas.microsoft.com/office/drawing/2014/main" id="{E73F5491-1164-4BD2-A570-6926C5C1D280}"/>
              </a:ext>
            </a:extLst>
          </p:cNvPr>
          <p:cNvSpPr txBox="1">
            <a:spLocks/>
          </p:cNvSpPr>
          <p:nvPr/>
        </p:nvSpPr>
        <p:spPr>
          <a:xfrm>
            <a:off x="4000182" y="3861155"/>
            <a:ext cx="3066247" cy="539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457200" lvl="0" indent="0" algn="ctr" rtl="0">
              <a:lnSpc>
                <a:spcPct val="80000"/>
              </a:lnSpc>
              <a:spcBef>
                <a:spcPts val="0"/>
              </a:spcBef>
              <a:spcAft>
                <a:spcPts val="0"/>
              </a:spcAft>
              <a:buClr>
                <a:schemeClr val="dk2"/>
              </a:buClr>
              <a:buSzPts val="2800"/>
              <a:buFont typeface="Barlow SemiBold"/>
              <a:buNone/>
              <a:defRPr sz="2000" b="1" i="0" u="none" strike="noStrike" cap="none">
                <a:solidFill>
                  <a:schemeClr val="lt2"/>
                </a:solidFill>
                <a:latin typeface="Syne"/>
                <a:ea typeface="Syne"/>
                <a:cs typeface="Syne"/>
                <a:sym typeface="Syne"/>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pPr marL="457200"/>
            <a:r>
              <a:rPr lang="fr-FR"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62"/>
          <p:cNvSpPr txBox="1">
            <a:spLocks noGrp="1"/>
          </p:cNvSpPr>
          <p:nvPr>
            <p:ph type="title"/>
          </p:nvPr>
        </p:nvSpPr>
        <p:spPr>
          <a:xfrm>
            <a:off x="905340" y="688161"/>
            <a:ext cx="5784300" cy="453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Conclusion :</a:t>
            </a:r>
            <a:endParaRPr dirty="0"/>
          </a:p>
        </p:txBody>
      </p:sp>
      <p:sp>
        <p:nvSpPr>
          <p:cNvPr id="3" name="Sous-titre 2">
            <a:extLst>
              <a:ext uri="{FF2B5EF4-FFF2-40B4-BE49-F238E27FC236}">
                <a16:creationId xmlns:a16="http://schemas.microsoft.com/office/drawing/2014/main" id="{E66AA6DA-1BD8-4CA3-B1B4-9A2F5ABC394C}"/>
              </a:ext>
            </a:extLst>
          </p:cNvPr>
          <p:cNvSpPr>
            <a:spLocks noGrp="1"/>
          </p:cNvSpPr>
          <p:nvPr>
            <p:ph type="subTitle" idx="1"/>
          </p:nvPr>
        </p:nvSpPr>
        <p:spPr>
          <a:xfrm>
            <a:off x="842999" y="1436149"/>
            <a:ext cx="5908983" cy="2943693"/>
          </a:xfrm>
        </p:spPr>
        <p:txBody>
          <a:bodyPr/>
          <a:lstStyle/>
          <a:p>
            <a:pPr marL="114300" indent="0" algn="just">
              <a:buNone/>
            </a:pPr>
            <a:r>
              <a:rPr lang="fr-FR" dirty="0"/>
              <a:t>En conclusion, Neo4j est une base de données graphe puissante et flexible, idéale pour gérer des données hautement connectées. Son modèle de graphe, son langage </a:t>
            </a:r>
            <a:r>
              <a:rPr lang="fr-FR" dirty="0" err="1"/>
              <a:t>Cypher</a:t>
            </a:r>
            <a:r>
              <a:rPr lang="fr-FR" dirty="0"/>
              <a:t>, et ses performances optimisées en font un outil essentiel pour des applications comme les réseaux sociaux, la détection de fraudes et les moteurs de recommandation. Adopter Neo4j permet de mieux exploiter les connexions entre les données pour résoudre des problèmes complexes.</a:t>
            </a:r>
          </a:p>
        </p:txBody>
      </p:sp>
    </p:spTree>
    <p:extLst>
      <p:ext uri="{BB962C8B-B14F-4D97-AF65-F5344CB8AC3E}">
        <p14:creationId xmlns:p14="http://schemas.microsoft.com/office/powerpoint/2010/main" val="156179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31835C-511B-41A9-9751-00CE671891C5}"/>
              </a:ext>
            </a:extLst>
          </p:cNvPr>
          <p:cNvSpPr>
            <a:spLocks noGrp="1"/>
          </p:cNvSpPr>
          <p:nvPr>
            <p:ph type="ctrTitle"/>
          </p:nvPr>
        </p:nvSpPr>
        <p:spPr>
          <a:xfrm>
            <a:off x="2014050" y="1612950"/>
            <a:ext cx="5115900" cy="1917600"/>
          </a:xfrm>
        </p:spPr>
        <p:txBody>
          <a:bodyPr/>
          <a:lstStyle/>
          <a:p>
            <a:pPr algn="ctr"/>
            <a:r>
              <a:rPr lang="fr-FR" dirty="0"/>
              <a:t>Merci pour votre attention</a:t>
            </a:r>
          </a:p>
        </p:txBody>
      </p:sp>
    </p:spTree>
    <p:extLst>
      <p:ext uri="{BB962C8B-B14F-4D97-AF65-F5344CB8AC3E}">
        <p14:creationId xmlns:p14="http://schemas.microsoft.com/office/powerpoint/2010/main" val="17295084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100030" y="1932275"/>
            <a:ext cx="5027976"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dirty="0"/>
              <a:t>INTRODUCTION</a:t>
            </a:r>
            <a:endParaRPr sz="4000" dirty="0"/>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01</a:t>
            </a:r>
            <a:endParaRPr dirty="0"/>
          </a:p>
        </p:txBody>
      </p:sp>
    </p:spTree>
    <p:extLst>
      <p:ext uri="{BB962C8B-B14F-4D97-AF65-F5344CB8AC3E}">
        <p14:creationId xmlns:p14="http://schemas.microsoft.com/office/powerpoint/2010/main" val="3825606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title"/>
          </p:nvPr>
        </p:nvSpPr>
        <p:spPr>
          <a:xfrm>
            <a:off x="2646355" y="483708"/>
            <a:ext cx="4864500" cy="645000"/>
          </a:xfrm>
          <a:prstGeom prst="rect">
            <a:avLst/>
          </a:prstGeom>
        </p:spPr>
        <p:txBody>
          <a:bodyPr spcFirstLastPara="1" wrap="square" lIns="0" tIns="0" rIns="0" bIns="0" anchor="t" anchorCtr="0">
            <a:noAutofit/>
          </a:bodyPr>
          <a:lstStyle/>
          <a:p>
            <a:pPr marL="0" lvl="0" indent="0" algn="r" rtl="0">
              <a:spcBef>
                <a:spcPts val="0"/>
              </a:spcBef>
              <a:spcAft>
                <a:spcPts val="0"/>
              </a:spcAft>
              <a:buSzPts val="4700"/>
              <a:buNone/>
            </a:pPr>
            <a:r>
              <a:rPr lang="en" dirty="0"/>
              <a:t>INTRODUCTION</a:t>
            </a:r>
            <a:endParaRPr dirty="0"/>
          </a:p>
        </p:txBody>
      </p:sp>
      <p:sp>
        <p:nvSpPr>
          <p:cNvPr id="335" name="Google Shape;335;p40"/>
          <p:cNvSpPr txBox="1">
            <a:spLocks noGrp="1"/>
          </p:cNvSpPr>
          <p:nvPr>
            <p:ph type="subTitle" idx="1"/>
          </p:nvPr>
        </p:nvSpPr>
        <p:spPr>
          <a:xfrm>
            <a:off x="2038938" y="1369433"/>
            <a:ext cx="6431293" cy="2817614"/>
          </a:xfrm>
          <a:prstGeom prst="rect">
            <a:avLst/>
          </a:prstGeom>
        </p:spPr>
        <p:txBody>
          <a:bodyPr spcFirstLastPara="1" wrap="square" lIns="0" tIns="0" rIns="0" bIns="0" anchor="t" anchorCtr="0">
            <a:noAutofit/>
          </a:bodyPr>
          <a:lstStyle/>
          <a:p>
            <a:pPr marL="0" lvl="0" indent="0" algn="just" rtl="0">
              <a:spcBef>
                <a:spcPts val="0"/>
              </a:spcBef>
              <a:spcAft>
                <a:spcPts val="1200"/>
              </a:spcAft>
              <a:buNone/>
            </a:pPr>
            <a:r>
              <a:rPr lang="fr-FR" dirty="0"/>
              <a:t>Avec l'essor des technologies de l'information et l'augmentation exponentielle des données géospatiales, la recherche géographique est devenue un domaine crucial pour de nombreuses applications, allant de la navigation et la logistique à la gestion des ressources naturelles et à l'analyse de marché. Pour répondre à ces besoins croissants, les bases de données traditionnelles montrent souvent leurs limites en termes de performance et de flexibilité. C'est dans ce contexte que Neo4j, une base de données orientée graphes, se distingue par ses capacités uniques à gérer et interroger des données géospatiales de manière efficace.</a:t>
            </a:r>
            <a:endParaRPr dirty="0"/>
          </a:p>
        </p:txBody>
      </p:sp>
      <p:grpSp>
        <p:nvGrpSpPr>
          <p:cNvPr id="337" name="Google Shape;337;p40"/>
          <p:cNvGrpSpPr/>
          <p:nvPr/>
        </p:nvGrpSpPr>
        <p:grpSpPr>
          <a:xfrm>
            <a:off x="7997085" y="262308"/>
            <a:ext cx="462975" cy="462555"/>
            <a:chOff x="3481708" y="3386870"/>
            <a:chExt cx="462975" cy="462555"/>
          </a:xfrm>
        </p:grpSpPr>
        <p:sp>
          <p:nvSpPr>
            <p:cNvPr id="338" name="Google Shape;338;p40"/>
            <p:cNvSpPr/>
            <p:nvPr/>
          </p:nvSpPr>
          <p:spPr>
            <a:xfrm>
              <a:off x="3531908" y="3386870"/>
              <a:ext cx="132319" cy="126905"/>
            </a:xfrm>
            <a:custGeom>
              <a:avLst/>
              <a:gdLst/>
              <a:ahLst/>
              <a:cxnLst/>
              <a:rect l="l" t="t" r="r" b="b"/>
              <a:pathLst>
                <a:path w="1882" h="1805" extrusionOk="0">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p:nvPr/>
          </p:nvSpPr>
          <p:spPr>
            <a:xfrm>
              <a:off x="3536970" y="3608270"/>
              <a:ext cx="132319" cy="127749"/>
            </a:xfrm>
            <a:custGeom>
              <a:avLst/>
              <a:gdLst/>
              <a:ahLst/>
              <a:cxnLst/>
              <a:rect l="l" t="t" r="r" b="b"/>
              <a:pathLst>
                <a:path w="1882" h="1817" extrusionOk="0">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0"/>
            <p:cNvSpPr/>
            <p:nvPr/>
          </p:nvSpPr>
          <p:spPr>
            <a:xfrm>
              <a:off x="3760479" y="3386870"/>
              <a:ext cx="131475" cy="126905"/>
            </a:xfrm>
            <a:custGeom>
              <a:avLst/>
              <a:gdLst/>
              <a:ahLst/>
              <a:cxnLst/>
              <a:rect l="l" t="t" r="r" b="b"/>
              <a:pathLst>
                <a:path w="1870" h="1805" extrusionOk="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3757104" y="3608270"/>
              <a:ext cx="130631" cy="127749"/>
            </a:xfrm>
            <a:custGeom>
              <a:avLst/>
              <a:gdLst/>
              <a:ahLst/>
              <a:cxnLst/>
              <a:rect l="l" t="t" r="r" b="b"/>
              <a:pathLst>
                <a:path w="1858" h="1817" extrusionOk="0">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p:nvPr/>
          </p:nvSpPr>
          <p:spPr>
            <a:xfrm>
              <a:off x="3696006" y="3549492"/>
              <a:ext cx="34380" cy="31217"/>
            </a:xfrm>
            <a:custGeom>
              <a:avLst/>
              <a:gdLst/>
              <a:ahLst/>
              <a:cxnLst/>
              <a:rect l="l" t="t" r="r" b="b"/>
              <a:pathLst>
                <a:path w="489" h="444" extrusionOk="0">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3674211" y="3466810"/>
              <a:ext cx="77901" cy="59480"/>
            </a:xfrm>
            <a:custGeom>
              <a:avLst/>
              <a:gdLst/>
              <a:ahLst/>
              <a:cxnLst/>
              <a:rect l="l" t="t" r="r" b="b"/>
              <a:pathLst>
                <a:path w="1108" h="846" extrusionOk="0">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0"/>
            <p:cNvSpPr/>
            <p:nvPr/>
          </p:nvSpPr>
          <p:spPr>
            <a:xfrm>
              <a:off x="3752112" y="3526220"/>
              <a:ext cx="72839" cy="72065"/>
            </a:xfrm>
            <a:custGeom>
              <a:avLst/>
              <a:gdLst/>
              <a:ahLst/>
              <a:cxnLst/>
              <a:rect l="l" t="t" r="r" b="b"/>
              <a:pathLst>
                <a:path w="1036" h="1025" extrusionOk="0">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0"/>
            <p:cNvSpPr/>
            <p:nvPr/>
          </p:nvSpPr>
          <p:spPr>
            <a:xfrm>
              <a:off x="3601372" y="3526220"/>
              <a:ext cx="73753" cy="72065"/>
            </a:xfrm>
            <a:custGeom>
              <a:avLst/>
              <a:gdLst/>
              <a:ahLst/>
              <a:cxnLst/>
              <a:rect l="l" t="t" r="r" b="b"/>
              <a:pathLst>
                <a:path w="1049" h="1025" extrusionOk="0">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3481708" y="3752260"/>
              <a:ext cx="462975" cy="97165"/>
            </a:xfrm>
            <a:custGeom>
              <a:avLst/>
              <a:gdLst/>
              <a:ahLst/>
              <a:cxnLst/>
              <a:rect l="l" t="t" r="r" b="b"/>
              <a:pathLst>
                <a:path w="6585" h="1382" extrusionOk="0">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Objectifs</a:t>
            </a:r>
            <a:endParaRPr dirty="0"/>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02</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5" name="ZoneTexte 4">
            <a:extLst>
              <a:ext uri="{FF2B5EF4-FFF2-40B4-BE49-F238E27FC236}">
                <a16:creationId xmlns:a16="http://schemas.microsoft.com/office/drawing/2014/main" id="{CFF2F6FA-753B-4E07-B132-56E8A8EAD9D2}"/>
              </a:ext>
            </a:extLst>
          </p:cNvPr>
          <p:cNvSpPr txBox="1"/>
          <p:nvPr/>
        </p:nvSpPr>
        <p:spPr>
          <a:xfrm>
            <a:off x="1868332" y="2090830"/>
            <a:ext cx="5180454" cy="1323439"/>
          </a:xfrm>
          <a:prstGeom prst="rect">
            <a:avLst/>
          </a:prstGeom>
          <a:noFill/>
        </p:spPr>
        <p:txBody>
          <a:bodyPr wrap="square">
            <a:spAutoFit/>
          </a:bodyPr>
          <a:lstStyle/>
          <a:p>
            <a:r>
              <a:rPr lang="fr-FR" sz="1600" dirty="0"/>
              <a:t>L'objectif de notre travail est de localiser la pharmacie la plus proche en déterminant la distance la plus courte entre le point de départ et les différentes pharmacies disponibles, en utilisant les capacités de calcul de distances de Neo4j.</a:t>
            </a:r>
          </a:p>
        </p:txBody>
      </p:sp>
      <p:sp>
        <p:nvSpPr>
          <p:cNvPr id="8" name="Google Shape;334;p40">
            <a:extLst>
              <a:ext uri="{FF2B5EF4-FFF2-40B4-BE49-F238E27FC236}">
                <a16:creationId xmlns:a16="http://schemas.microsoft.com/office/drawing/2014/main" id="{23CDA70B-FF17-46DA-A256-BC51F94D17DB}"/>
              </a:ext>
            </a:extLst>
          </p:cNvPr>
          <p:cNvSpPr txBox="1">
            <a:spLocks noGrp="1"/>
          </p:cNvSpPr>
          <p:nvPr>
            <p:ph type="title"/>
          </p:nvPr>
        </p:nvSpPr>
        <p:spPr>
          <a:xfrm>
            <a:off x="1615669" y="1212478"/>
            <a:ext cx="3151986" cy="645000"/>
          </a:xfrm>
          <a:prstGeom prst="rect">
            <a:avLst/>
          </a:prstGeom>
        </p:spPr>
        <p:txBody>
          <a:bodyPr spcFirstLastPara="1" wrap="square" lIns="0" tIns="0" rIns="0" bIns="0" anchor="t" anchorCtr="0">
            <a:noAutofit/>
          </a:bodyPr>
          <a:lstStyle/>
          <a:p>
            <a:pPr marL="0" lvl="0" indent="0" algn="r" rtl="0">
              <a:spcBef>
                <a:spcPts val="0"/>
              </a:spcBef>
              <a:spcAft>
                <a:spcPts val="0"/>
              </a:spcAft>
              <a:buSzPts val="4700"/>
              <a:buNone/>
            </a:pPr>
            <a:r>
              <a:rPr lang="en" dirty="0"/>
              <a:t>OBJECTIF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75208"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CHOIX TECHNIQUE </a:t>
            </a:r>
            <a:endParaRPr dirty="0"/>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3530474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8"/>
          <p:cNvSpPr/>
          <p:nvPr/>
        </p:nvSpPr>
        <p:spPr>
          <a:xfrm>
            <a:off x="6772536" y="1422962"/>
            <a:ext cx="15270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8"/>
          <p:cNvSpPr txBox="1">
            <a:spLocks noGrp="1"/>
          </p:cNvSpPr>
          <p:nvPr>
            <p:ph type="subTitle" idx="1"/>
          </p:nvPr>
        </p:nvSpPr>
        <p:spPr>
          <a:xfrm>
            <a:off x="713250" y="3072561"/>
            <a:ext cx="3041510" cy="1462953"/>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fr-FR" sz="1400" dirty="0" err="1"/>
              <a:t>OpenStreetMap</a:t>
            </a:r>
            <a:r>
              <a:rPr lang="fr-FR" sz="1400" dirty="0"/>
              <a:t> (OSM) est un projet collaboratif pour créer une carte mondiale libre et modifiable. Les données sont gratuites, accessibles à tous, et souvent très détaillées. </a:t>
            </a:r>
            <a:endParaRPr lang="en-US" sz="1400" dirty="0"/>
          </a:p>
        </p:txBody>
      </p:sp>
      <p:sp>
        <p:nvSpPr>
          <p:cNvPr id="440" name="Google Shape;440;p48"/>
          <p:cNvSpPr txBox="1">
            <a:spLocks noGrp="1"/>
          </p:cNvSpPr>
          <p:nvPr>
            <p:ph type="title" idx="2"/>
          </p:nvPr>
        </p:nvSpPr>
        <p:spPr>
          <a:xfrm>
            <a:off x="6772536" y="1427021"/>
            <a:ext cx="1527000" cy="40051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Neo4j</a:t>
            </a:r>
            <a:endParaRPr dirty="0"/>
          </a:p>
        </p:txBody>
      </p:sp>
      <p:sp>
        <p:nvSpPr>
          <p:cNvPr id="441" name="Google Shape;441;p48"/>
          <p:cNvSpPr txBox="1">
            <a:spLocks noGrp="1"/>
          </p:cNvSpPr>
          <p:nvPr>
            <p:ph type="subTitle" idx="3"/>
          </p:nvPr>
        </p:nvSpPr>
        <p:spPr>
          <a:xfrm>
            <a:off x="5709468" y="1934715"/>
            <a:ext cx="3142984" cy="1755449"/>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fr-FR" sz="1400" dirty="0"/>
              <a:t>Neo4j est une base de données graphe, conçue pour stocker et interroger des données hautement connectées. Neo4j utilise une structure de graphe, composée de nœuds (représentant les entités) et de relations (représentant les connexions entre ces entités).</a:t>
            </a:r>
            <a:endParaRPr lang="en-US" sz="1400" dirty="0"/>
          </a:p>
        </p:txBody>
      </p:sp>
      <p:sp>
        <p:nvSpPr>
          <p:cNvPr id="443" name="Google Shape;443;p48"/>
          <p:cNvSpPr/>
          <p:nvPr/>
        </p:nvSpPr>
        <p:spPr>
          <a:xfrm>
            <a:off x="899530" y="1155336"/>
            <a:ext cx="1353899" cy="115823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8"/>
          <p:cNvSpPr/>
          <p:nvPr/>
        </p:nvSpPr>
        <p:spPr>
          <a:xfrm>
            <a:off x="7375776" y="3699714"/>
            <a:ext cx="1199547" cy="1024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8"/>
          <p:cNvSpPr/>
          <p:nvPr/>
        </p:nvSpPr>
        <p:spPr>
          <a:xfrm>
            <a:off x="3968400" y="2134975"/>
            <a:ext cx="1207200" cy="1207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6" name="Google Shape;446;p48"/>
          <p:cNvCxnSpPr>
            <a:cxnSpLocks/>
            <a:stCxn id="443" idx="6"/>
            <a:endCxn id="445" idx="0"/>
          </p:cNvCxnSpPr>
          <p:nvPr/>
        </p:nvCxnSpPr>
        <p:spPr>
          <a:xfrm>
            <a:off x="2253429" y="1734456"/>
            <a:ext cx="2318571" cy="400519"/>
          </a:xfrm>
          <a:prstGeom prst="bentConnector2">
            <a:avLst/>
          </a:prstGeom>
          <a:noFill/>
          <a:ln w="9525" cap="flat" cmpd="sng">
            <a:solidFill>
              <a:schemeClr val="dk2"/>
            </a:solidFill>
            <a:prstDash val="solid"/>
            <a:round/>
            <a:headEnd type="triangle" w="med" len="med"/>
            <a:tailEnd type="none" w="med" len="med"/>
          </a:ln>
        </p:spPr>
      </p:cxnSp>
      <p:cxnSp>
        <p:nvCxnSpPr>
          <p:cNvPr id="447" name="Google Shape;447;p48"/>
          <p:cNvCxnSpPr>
            <a:cxnSpLocks/>
            <a:stCxn id="444" idx="2"/>
            <a:endCxn id="445" idx="4"/>
          </p:cNvCxnSpPr>
          <p:nvPr/>
        </p:nvCxnSpPr>
        <p:spPr>
          <a:xfrm rot="10800000">
            <a:off x="4572000" y="3342176"/>
            <a:ext cx="2803776" cy="869639"/>
          </a:xfrm>
          <a:prstGeom prst="bentConnector2">
            <a:avLst/>
          </a:prstGeom>
          <a:noFill/>
          <a:ln w="9525" cap="flat" cmpd="sng">
            <a:solidFill>
              <a:schemeClr val="dk2"/>
            </a:solidFill>
            <a:prstDash val="solid"/>
            <a:round/>
            <a:headEnd type="triangle" w="med" len="med"/>
            <a:tailEnd type="none" w="med" len="med"/>
          </a:ln>
        </p:spPr>
      </p:cxnSp>
      <p:grpSp>
        <p:nvGrpSpPr>
          <p:cNvPr id="464" name="Google Shape;464;p48"/>
          <p:cNvGrpSpPr/>
          <p:nvPr/>
        </p:nvGrpSpPr>
        <p:grpSpPr>
          <a:xfrm>
            <a:off x="4342587" y="2507490"/>
            <a:ext cx="458828" cy="462132"/>
            <a:chOff x="5756941" y="3392283"/>
            <a:chExt cx="458828" cy="462132"/>
          </a:xfrm>
        </p:grpSpPr>
        <p:sp>
          <p:nvSpPr>
            <p:cNvPr id="465" name="Google Shape;465;p48"/>
            <p:cNvSpPr/>
            <p:nvPr/>
          </p:nvSpPr>
          <p:spPr>
            <a:xfrm>
              <a:off x="6018134" y="3478903"/>
              <a:ext cx="197634" cy="375512"/>
            </a:xfrm>
            <a:custGeom>
              <a:avLst/>
              <a:gdLst/>
              <a:ahLst/>
              <a:cxnLst/>
              <a:rect l="l" t="t" r="r" b="b"/>
              <a:pathLst>
                <a:path w="2811" h="5341" extrusionOk="0">
                  <a:moveTo>
                    <a:pt x="2535" y="1"/>
                  </a:moveTo>
                  <a:cubicBezTo>
                    <a:pt x="2516" y="1"/>
                    <a:pt x="2497" y="3"/>
                    <a:pt x="2477" y="7"/>
                  </a:cubicBezTo>
                  <a:cubicBezTo>
                    <a:pt x="2334" y="31"/>
                    <a:pt x="2251" y="150"/>
                    <a:pt x="2251" y="281"/>
                  </a:cubicBezTo>
                  <a:lnTo>
                    <a:pt x="2251" y="2329"/>
                  </a:lnTo>
                  <a:cubicBezTo>
                    <a:pt x="2251" y="2531"/>
                    <a:pt x="2024" y="2769"/>
                    <a:pt x="1881" y="2924"/>
                  </a:cubicBezTo>
                  <a:lnTo>
                    <a:pt x="1369" y="3424"/>
                  </a:lnTo>
                  <a:cubicBezTo>
                    <a:pt x="1334" y="3460"/>
                    <a:pt x="1286" y="3478"/>
                    <a:pt x="1238" y="3478"/>
                  </a:cubicBezTo>
                  <a:cubicBezTo>
                    <a:pt x="1191" y="3478"/>
                    <a:pt x="1143" y="3460"/>
                    <a:pt x="1108" y="3424"/>
                  </a:cubicBezTo>
                  <a:cubicBezTo>
                    <a:pt x="1024" y="3353"/>
                    <a:pt x="1024" y="3233"/>
                    <a:pt x="1108" y="3150"/>
                  </a:cubicBezTo>
                  <a:lnTo>
                    <a:pt x="1608" y="2650"/>
                  </a:lnTo>
                  <a:cubicBezTo>
                    <a:pt x="1774" y="2483"/>
                    <a:pt x="1774" y="2233"/>
                    <a:pt x="1608" y="2067"/>
                  </a:cubicBezTo>
                  <a:cubicBezTo>
                    <a:pt x="1596" y="2049"/>
                    <a:pt x="1569" y="2040"/>
                    <a:pt x="1541" y="2040"/>
                  </a:cubicBezTo>
                  <a:cubicBezTo>
                    <a:pt x="1512" y="2040"/>
                    <a:pt x="1483" y="2049"/>
                    <a:pt x="1465" y="2067"/>
                  </a:cubicBezTo>
                  <a:lnTo>
                    <a:pt x="357" y="3174"/>
                  </a:lnTo>
                  <a:cubicBezTo>
                    <a:pt x="155" y="3400"/>
                    <a:pt x="36" y="3698"/>
                    <a:pt x="0" y="3995"/>
                  </a:cubicBezTo>
                  <a:lnTo>
                    <a:pt x="0" y="5341"/>
                  </a:lnTo>
                  <a:lnTo>
                    <a:pt x="1167" y="5341"/>
                  </a:lnTo>
                  <a:lnTo>
                    <a:pt x="1167" y="4638"/>
                  </a:lnTo>
                  <a:lnTo>
                    <a:pt x="2560" y="3245"/>
                  </a:lnTo>
                  <a:cubicBezTo>
                    <a:pt x="2715" y="3079"/>
                    <a:pt x="2798" y="2876"/>
                    <a:pt x="2810" y="2662"/>
                  </a:cubicBezTo>
                  <a:lnTo>
                    <a:pt x="2810" y="281"/>
                  </a:lnTo>
                  <a:cubicBezTo>
                    <a:pt x="2810" y="122"/>
                    <a:pt x="2688" y="1"/>
                    <a:pt x="2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a:off x="5756941" y="3479325"/>
              <a:ext cx="196791" cy="375091"/>
            </a:xfrm>
            <a:custGeom>
              <a:avLst/>
              <a:gdLst/>
              <a:ahLst/>
              <a:cxnLst/>
              <a:rect l="l" t="t" r="r" b="b"/>
              <a:pathLst>
                <a:path w="2799" h="5335" extrusionOk="0">
                  <a:moveTo>
                    <a:pt x="274" y="1"/>
                  </a:moveTo>
                  <a:cubicBezTo>
                    <a:pt x="120" y="1"/>
                    <a:pt x="0" y="120"/>
                    <a:pt x="0" y="263"/>
                  </a:cubicBezTo>
                  <a:lnTo>
                    <a:pt x="0" y="2656"/>
                  </a:lnTo>
                  <a:cubicBezTo>
                    <a:pt x="12" y="2870"/>
                    <a:pt x="84" y="3073"/>
                    <a:pt x="251" y="3239"/>
                  </a:cubicBezTo>
                  <a:lnTo>
                    <a:pt x="1632" y="4644"/>
                  </a:lnTo>
                  <a:lnTo>
                    <a:pt x="1632" y="5335"/>
                  </a:lnTo>
                  <a:lnTo>
                    <a:pt x="2798" y="5335"/>
                  </a:lnTo>
                  <a:lnTo>
                    <a:pt x="2798" y="3989"/>
                  </a:lnTo>
                  <a:cubicBezTo>
                    <a:pt x="2763" y="3692"/>
                    <a:pt x="2644" y="3394"/>
                    <a:pt x="2441" y="3168"/>
                  </a:cubicBezTo>
                  <a:lnTo>
                    <a:pt x="1334" y="2061"/>
                  </a:lnTo>
                  <a:cubicBezTo>
                    <a:pt x="1310" y="2043"/>
                    <a:pt x="1280" y="2034"/>
                    <a:pt x="1254" y="2034"/>
                  </a:cubicBezTo>
                  <a:cubicBezTo>
                    <a:pt x="1227" y="2034"/>
                    <a:pt x="1203" y="2043"/>
                    <a:pt x="1191" y="2061"/>
                  </a:cubicBezTo>
                  <a:cubicBezTo>
                    <a:pt x="1024" y="2227"/>
                    <a:pt x="1024" y="2477"/>
                    <a:pt x="1191" y="2644"/>
                  </a:cubicBezTo>
                  <a:lnTo>
                    <a:pt x="1691" y="3144"/>
                  </a:lnTo>
                  <a:cubicBezTo>
                    <a:pt x="1763" y="3227"/>
                    <a:pt x="1763" y="3347"/>
                    <a:pt x="1691" y="3418"/>
                  </a:cubicBezTo>
                  <a:cubicBezTo>
                    <a:pt x="1655" y="3454"/>
                    <a:pt x="1608" y="3472"/>
                    <a:pt x="1560" y="3472"/>
                  </a:cubicBezTo>
                  <a:cubicBezTo>
                    <a:pt x="1513" y="3472"/>
                    <a:pt x="1465" y="3454"/>
                    <a:pt x="1429" y="3418"/>
                  </a:cubicBezTo>
                  <a:lnTo>
                    <a:pt x="917" y="2918"/>
                  </a:lnTo>
                  <a:cubicBezTo>
                    <a:pt x="774" y="2763"/>
                    <a:pt x="548" y="2525"/>
                    <a:pt x="548" y="2323"/>
                  </a:cubicBezTo>
                  <a:lnTo>
                    <a:pt x="548" y="275"/>
                  </a:lnTo>
                  <a:cubicBezTo>
                    <a:pt x="548" y="132"/>
                    <a:pt x="429" y="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8"/>
            <p:cNvSpPr/>
            <p:nvPr/>
          </p:nvSpPr>
          <p:spPr>
            <a:xfrm>
              <a:off x="6029806" y="3540493"/>
              <a:ext cx="84650" cy="40216"/>
            </a:xfrm>
            <a:custGeom>
              <a:avLst/>
              <a:gdLst/>
              <a:ahLst/>
              <a:cxnLst/>
              <a:rect l="l" t="t" r="r" b="b"/>
              <a:pathLst>
                <a:path w="1204" h="572" extrusionOk="0">
                  <a:moveTo>
                    <a:pt x="287" y="0"/>
                  </a:moveTo>
                  <a:cubicBezTo>
                    <a:pt x="120" y="0"/>
                    <a:pt x="1" y="119"/>
                    <a:pt x="1" y="286"/>
                  </a:cubicBezTo>
                  <a:cubicBezTo>
                    <a:pt x="1" y="441"/>
                    <a:pt x="132" y="572"/>
                    <a:pt x="287" y="572"/>
                  </a:cubicBezTo>
                  <a:lnTo>
                    <a:pt x="1025" y="572"/>
                  </a:lnTo>
                  <a:cubicBezTo>
                    <a:pt x="1120" y="393"/>
                    <a:pt x="1180" y="214"/>
                    <a:pt x="1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8"/>
            <p:cNvSpPr/>
            <p:nvPr/>
          </p:nvSpPr>
          <p:spPr>
            <a:xfrm>
              <a:off x="5856567" y="3392283"/>
              <a:ext cx="257888" cy="260419"/>
            </a:xfrm>
            <a:custGeom>
              <a:avLst/>
              <a:gdLst/>
              <a:ahLst/>
              <a:cxnLst/>
              <a:rect l="l" t="t" r="r" b="b"/>
              <a:pathLst>
                <a:path w="3668" h="3704" extrusionOk="0">
                  <a:moveTo>
                    <a:pt x="1822" y="1"/>
                  </a:moveTo>
                  <a:cubicBezTo>
                    <a:pt x="1215" y="1"/>
                    <a:pt x="667" y="298"/>
                    <a:pt x="334" y="763"/>
                  </a:cubicBezTo>
                  <a:lnTo>
                    <a:pt x="1108" y="763"/>
                  </a:lnTo>
                  <a:cubicBezTo>
                    <a:pt x="1477" y="763"/>
                    <a:pt x="1774" y="1036"/>
                    <a:pt x="1786" y="1406"/>
                  </a:cubicBezTo>
                  <a:cubicBezTo>
                    <a:pt x="1810" y="1787"/>
                    <a:pt x="1489" y="2096"/>
                    <a:pt x="1120" y="2096"/>
                  </a:cubicBezTo>
                  <a:lnTo>
                    <a:pt x="0" y="2096"/>
                  </a:lnTo>
                  <a:cubicBezTo>
                    <a:pt x="119" y="3001"/>
                    <a:pt x="893" y="3703"/>
                    <a:pt x="1834" y="3703"/>
                  </a:cubicBezTo>
                  <a:cubicBezTo>
                    <a:pt x="2405" y="3703"/>
                    <a:pt x="2894" y="3453"/>
                    <a:pt x="3239" y="3061"/>
                  </a:cubicBezTo>
                  <a:lnTo>
                    <a:pt x="2751" y="3061"/>
                  </a:lnTo>
                  <a:lnTo>
                    <a:pt x="2751" y="3049"/>
                  </a:lnTo>
                  <a:cubicBezTo>
                    <a:pt x="2370" y="3049"/>
                    <a:pt x="2072" y="2763"/>
                    <a:pt x="2060" y="2394"/>
                  </a:cubicBezTo>
                  <a:cubicBezTo>
                    <a:pt x="2048" y="2025"/>
                    <a:pt x="2358" y="1703"/>
                    <a:pt x="2727" y="1703"/>
                  </a:cubicBezTo>
                  <a:lnTo>
                    <a:pt x="3667" y="1703"/>
                  </a:lnTo>
                  <a:cubicBezTo>
                    <a:pt x="3608" y="739"/>
                    <a:pt x="2810" y="1"/>
                    <a:pt x="1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8"/>
            <p:cNvSpPr/>
            <p:nvPr/>
          </p:nvSpPr>
          <p:spPr>
            <a:xfrm>
              <a:off x="5855723" y="3472645"/>
              <a:ext cx="99696" cy="40286"/>
            </a:xfrm>
            <a:custGeom>
              <a:avLst/>
              <a:gdLst/>
              <a:ahLst/>
              <a:cxnLst/>
              <a:rect l="l" t="t" r="r" b="b"/>
              <a:pathLst>
                <a:path w="1418" h="573" extrusionOk="0">
                  <a:moveTo>
                    <a:pt x="131" y="1"/>
                  </a:moveTo>
                  <a:cubicBezTo>
                    <a:pt x="60" y="179"/>
                    <a:pt x="12" y="370"/>
                    <a:pt x="0" y="572"/>
                  </a:cubicBezTo>
                  <a:lnTo>
                    <a:pt x="1132" y="572"/>
                  </a:lnTo>
                  <a:cubicBezTo>
                    <a:pt x="1286" y="560"/>
                    <a:pt x="1417" y="453"/>
                    <a:pt x="1417" y="286"/>
                  </a:cubicBezTo>
                  <a:cubicBezTo>
                    <a:pt x="1417" y="132"/>
                    <a:pt x="1286" y="1"/>
                    <a:pt x="1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Image 11">
            <a:extLst>
              <a:ext uri="{FF2B5EF4-FFF2-40B4-BE49-F238E27FC236}">
                <a16:creationId xmlns:a16="http://schemas.microsoft.com/office/drawing/2014/main" id="{5C5DD106-50D2-4F36-90A5-BB6D695BC255}"/>
              </a:ext>
            </a:extLst>
          </p:cNvPr>
          <p:cNvPicPr>
            <a:picLocks noChangeAspect="1"/>
          </p:cNvPicPr>
          <p:nvPr/>
        </p:nvPicPr>
        <p:blipFill>
          <a:blip r:embed="rId3"/>
          <a:stretch>
            <a:fillRect/>
          </a:stretch>
        </p:blipFill>
        <p:spPr>
          <a:xfrm>
            <a:off x="1083686" y="1312211"/>
            <a:ext cx="997275" cy="925307"/>
          </a:xfrm>
          <a:prstGeom prst="rect">
            <a:avLst/>
          </a:prstGeom>
        </p:spPr>
      </p:pic>
      <p:sp>
        <p:nvSpPr>
          <p:cNvPr id="53" name="Google Shape;436;p48">
            <a:extLst>
              <a:ext uri="{FF2B5EF4-FFF2-40B4-BE49-F238E27FC236}">
                <a16:creationId xmlns:a16="http://schemas.microsoft.com/office/drawing/2014/main" id="{10A4928C-71A5-40B0-9CC3-6C64978985CA}"/>
              </a:ext>
            </a:extLst>
          </p:cNvPr>
          <p:cNvSpPr/>
          <p:nvPr/>
        </p:nvSpPr>
        <p:spPr>
          <a:xfrm>
            <a:off x="591266" y="2470008"/>
            <a:ext cx="2401112"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40;p48">
            <a:extLst>
              <a:ext uri="{FF2B5EF4-FFF2-40B4-BE49-F238E27FC236}">
                <a16:creationId xmlns:a16="http://schemas.microsoft.com/office/drawing/2014/main" id="{2C7DE7D9-A7A2-44DE-A0AC-5880D290182C}"/>
              </a:ext>
            </a:extLst>
          </p:cNvPr>
          <p:cNvSpPr txBox="1">
            <a:spLocks/>
          </p:cNvSpPr>
          <p:nvPr/>
        </p:nvSpPr>
        <p:spPr>
          <a:xfrm>
            <a:off x="591266" y="2490116"/>
            <a:ext cx="2205500" cy="411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80000"/>
              </a:lnSpc>
              <a:spcBef>
                <a:spcPts val="0"/>
              </a:spcBef>
              <a:spcAft>
                <a:spcPts val="0"/>
              </a:spcAft>
              <a:buClr>
                <a:schemeClr val="dk2"/>
              </a:buClr>
              <a:buSzPts val="2800"/>
              <a:buFont typeface="Barlow SemiBold"/>
              <a:buNone/>
              <a:defRPr sz="2000" b="1" i="0" u="none" strike="noStrike" cap="none">
                <a:solidFill>
                  <a:schemeClr val="lt2"/>
                </a:solidFill>
                <a:latin typeface="Syne"/>
                <a:ea typeface="Syne"/>
                <a:cs typeface="Syne"/>
                <a:sym typeface="Syne"/>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r>
              <a:rPr lang="fr-FR" sz="1800" dirty="0" err="1"/>
              <a:t>OpenStreetMap</a:t>
            </a:r>
            <a:endParaRPr lang="fr-FR" sz="1800" dirty="0"/>
          </a:p>
        </p:txBody>
      </p:sp>
      <p:pic>
        <p:nvPicPr>
          <p:cNvPr id="27" name="Image 26">
            <a:extLst>
              <a:ext uri="{FF2B5EF4-FFF2-40B4-BE49-F238E27FC236}">
                <a16:creationId xmlns:a16="http://schemas.microsoft.com/office/drawing/2014/main" id="{EBE48AF8-1180-4318-A4B8-6437F30D5A9A}"/>
              </a:ext>
            </a:extLst>
          </p:cNvPr>
          <p:cNvPicPr>
            <a:picLocks noChangeAspect="1"/>
          </p:cNvPicPr>
          <p:nvPr/>
        </p:nvPicPr>
        <p:blipFill>
          <a:blip r:embed="rId4"/>
          <a:stretch>
            <a:fillRect/>
          </a:stretch>
        </p:blipFill>
        <p:spPr>
          <a:xfrm>
            <a:off x="7391677" y="3900020"/>
            <a:ext cx="1199546" cy="814344"/>
          </a:xfrm>
          <a:prstGeom prst="rect">
            <a:avLst/>
          </a:prstGeom>
        </p:spPr>
      </p:pic>
      <p:sp>
        <p:nvSpPr>
          <p:cNvPr id="35" name="Titre 34">
            <a:extLst>
              <a:ext uri="{FF2B5EF4-FFF2-40B4-BE49-F238E27FC236}">
                <a16:creationId xmlns:a16="http://schemas.microsoft.com/office/drawing/2014/main" id="{45D3217D-9E2D-4E5F-BC8F-66E15F3FE2D3}"/>
              </a:ext>
            </a:extLst>
          </p:cNvPr>
          <p:cNvSpPr>
            <a:spLocks noGrp="1"/>
          </p:cNvSpPr>
          <p:nvPr>
            <p:ph type="title" idx="4"/>
          </p:nvPr>
        </p:nvSpPr>
        <p:spPr/>
        <p:txBody>
          <a:bodyPr/>
          <a:lstStyle/>
          <a:p>
            <a:r>
              <a:rPr lang="fr-FR" dirty="0"/>
              <a:t>TECHNOLOGIES</a:t>
            </a:r>
          </a:p>
        </p:txBody>
      </p:sp>
    </p:spTree>
    <p:extLst>
      <p:ext uri="{BB962C8B-B14F-4D97-AF65-F5344CB8AC3E}">
        <p14:creationId xmlns:p14="http://schemas.microsoft.com/office/powerpoint/2010/main" val="352465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0" build="p"/>
      <p:bldP spid="44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75208"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fr-FR" dirty="0"/>
              <a:t>Démonstration </a:t>
            </a:r>
            <a:endParaRPr dirty="0"/>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1812521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346</Words>
  <Application>Microsoft Office PowerPoint</Application>
  <PresentationFormat>Affichage à l'écran (16:9)</PresentationFormat>
  <Paragraphs>40</Paragraphs>
  <Slides>21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Commissioner ExtraBold</vt:lpstr>
      <vt:lpstr>Arial</vt:lpstr>
      <vt:lpstr>Syne</vt:lpstr>
      <vt:lpstr>Commissioner</vt:lpstr>
      <vt:lpstr>Barlow SemiBold</vt:lpstr>
      <vt:lpstr>Wind Energy Supplier Pitch Deck by Slidesgo</vt:lpstr>
      <vt:lpstr>Recherche                 Géographique</vt:lpstr>
      <vt:lpstr>TABLE DE MATIERE</vt:lpstr>
      <vt:lpstr>INTRODUCTION</vt:lpstr>
      <vt:lpstr>INTRODUCTION</vt:lpstr>
      <vt:lpstr>Objectifs</vt:lpstr>
      <vt:lpstr>OBJECTIF :</vt:lpstr>
      <vt:lpstr>CHOIX TECHNIQUE </vt:lpstr>
      <vt:lpstr>Neo4j</vt:lpstr>
      <vt:lpstr>Démonstration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Conclusion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Recherche                 Géographique</dc:title>
  <cp:lastModifiedBy>Boutaina Lyaakoubi</cp:lastModifiedBy>
  <cp:revision>28</cp:revision>
  <dcterms:modified xsi:type="dcterms:W3CDTF">2024-09-09T11:31:33Z</dcterms:modified>
</cp:coreProperties>
</file>