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5F783-5A50-418F-A5DA-7D42D40D72C2}" type="datetimeFigureOut">
              <a:rPr lang="en-US" smtClean="0"/>
              <a:t>3/6/2021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C6EAF-8E7E-4F42-B777-738B14668878}" type="slidenum">
              <a:rPr lang="en-US" smtClean="0"/>
              <a:t>‹N°›</a:t>
            </a:fld>
            <a:endParaRPr lang="en-US"/>
          </a:p>
        </p:txBody>
      </p:sp>
    </p:spTree>
    <p:extLst>
      <p:ext uri="{BB962C8B-B14F-4D97-AF65-F5344CB8AC3E}">
        <p14:creationId xmlns:p14="http://schemas.microsoft.com/office/powerpoint/2010/main" val="23704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877967DB-9397-4C6B-81F5-B6ED358A91B8}"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6726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7B45E58-8ACE-4EC8-ADFB-F73F22E38394}"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8785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CA57CA7-1EA9-46C5-A1F7-23234DB3FDE1}"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817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78C7A5B-D62B-4B55-A5EF-F62A49C930F0}"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29839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CF96E93-DA69-47E7-BD88-96F858E808BF}"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874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DE9F3B5-1BB8-4963-9473-ABED849D1C71}"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61076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82FB902-6AB8-4AD9-8FFB-395D20C83EDE}"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70721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0737316-A26C-4103-AF04-BBE53118426E}"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53311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9C539D4-4172-45E4-B9C4-9415A40AF047}"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5882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E5C3731-809E-4C82-A3D5-02B278CFADD3}"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6929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0F4F5DF-4E02-4C0F-9E75-BDF556C9389F}"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6513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B10EFAF-9570-4C85-B8CF-322BE4247540}" type="datetime1">
              <a:rPr lang="en-US" smtClean="0"/>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0716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D4417D8-6454-4F1F-B339-06F97CEBDEC2}" type="datetime1">
              <a:rPr lang="en-US" smtClean="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9705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DCBA-7B5E-4B67-A7EE-B792806E9AAE}" type="datetime1">
              <a:rPr lang="en-US" smtClean="0"/>
              <a:t>3/6/2021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2265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6C13C6D-F40A-4BFE-A8AD-DEA859002387}"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68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297141B-EC1C-4074-80AE-4A382281CE0F}"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3326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B0ACFA-C557-4649-A6B2-979599BEAE7B}" type="datetime1">
              <a:rPr lang="en-US" smtClean="0"/>
              <a:t>3/6/2021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06579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10082863" y="627762"/>
            <a:ext cx="1071570" cy="977902"/>
            <a:chOff x="4927" y="169"/>
            <a:chExt cx="488" cy="391"/>
          </a:xfrm>
        </p:grpSpPr>
        <p:sp>
          <p:nvSpPr>
            <p:cNvPr id="3" name="Freeform 12"/>
            <p:cNvSpPr>
              <a:spLocks noEditPoints="1"/>
            </p:cNvSpPr>
            <p:nvPr/>
          </p:nvSpPr>
          <p:spPr bwMode="auto">
            <a:xfrm>
              <a:off x="4950" y="169"/>
              <a:ext cx="446" cy="391"/>
            </a:xfrm>
            <a:custGeom>
              <a:avLst/>
              <a:gdLst/>
              <a:ahLst/>
              <a:cxnLst>
                <a:cxn ang="0">
                  <a:pos x="383" y="215"/>
                </a:cxn>
                <a:cxn ang="0">
                  <a:pos x="373" y="245"/>
                </a:cxn>
                <a:cxn ang="0">
                  <a:pos x="391" y="204"/>
                </a:cxn>
                <a:cxn ang="0">
                  <a:pos x="400" y="209"/>
                </a:cxn>
                <a:cxn ang="0">
                  <a:pos x="399" y="192"/>
                </a:cxn>
                <a:cxn ang="0">
                  <a:pos x="421" y="150"/>
                </a:cxn>
                <a:cxn ang="0">
                  <a:pos x="433" y="112"/>
                </a:cxn>
                <a:cxn ang="0">
                  <a:pos x="446" y="90"/>
                </a:cxn>
                <a:cxn ang="0">
                  <a:pos x="441" y="126"/>
                </a:cxn>
                <a:cxn ang="0">
                  <a:pos x="425" y="169"/>
                </a:cxn>
                <a:cxn ang="0">
                  <a:pos x="399" y="192"/>
                </a:cxn>
                <a:cxn ang="0">
                  <a:pos x="433" y="70"/>
                </a:cxn>
                <a:cxn ang="0">
                  <a:pos x="437" y="48"/>
                </a:cxn>
                <a:cxn ang="0">
                  <a:pos x="445" y="78"/>
                </a:cxn>
                <a:cxn ang="0">
                  <a:pos x="427" y="53"/>
                </a:cxn>
                <a:cxn ang="0">
                  <a:pos x="411" y="32"/>
                </a:cxn>
                <a:cxn ang="0">
                  <a:pos x="417" y="24"/>
                </a:cxn>
                <a:cxn ang="0">
                  <a:pos x="437" y="48"/>
                </a:cxn>
                <a:cxn ang="0">
                  <a:pos x="391" y="20"/>
                </a:cxn>
                <a:cxn ang="0">
                  <a:pos x="344" y="12"/>
                </a:cxn>
                <a:cxn ang="0">
                  <a:pos x="381" y="6"/>
                </a:cxn>
                <a:cxn ang="0">
                  <a:pos x="403" y="27"/>
                </a:cxn>
                <a:cxn ang="0">
                  <a:pos x="312" y="15"/>
                </a:cxn>
                <a:cxn ang="0">
                  <a:pos x="276" y="12"/>
                </a:cxn>
                <a:cxn ang="0">
                  <a:pos x="327" y="2"/>
                </a:cxn>
                <a:cxn ang="0">
                  <a:pos x="278" y="23"/>
                </a:cxn>
                <a:cxn ang="0">
                  <a:pos x="224" y="44"/>
                </a:cxn>
                <a:cxn ang="0">
                  <a:pos x="219" y="34"/>
                </a:cxn>
                <a:cxn ang="0">
                  <a:pos x="276" y="12"/>
                </a:cxn>
                <a:cxn ang="0">
                  <a:pos x="67" y="171"/>
                </a:cxn>
                <a:cxn ang="0">
                  <a:pos x="59" y="163"/>
                </a:cxn>
                <a:cxn ang="0">
                  <a:pos x="60" y="180"/>
                </a:cxn>
                <a:cxn ang="0">
                  <a:pos x="36" y="194"/>
                </a:cxn>
                <a:cxn ang="0">
                  <a:pos x="60" y="180"/>
                </a:cxn>
                <a:cxn ang="0">
                  <a:pos x="30" y="228"/>
                </a:cxn>
                <a:cxn ang="0">
                  <a:pos x="15" y="266"/>
                </a:cxn>
                <a:cxn ang="0">
                  <a:pos x="10" y="301"/>
                </a:cxn>
                <a:cxn ang="0">
                  <a:pos x="2" y="278"/>
                </a:cxn>
                <a:cxn ang="0">
                  <a:pos x="14" y="237"/>
                </a:cxn>
                <a:cxn ang="0">
                  <a:pos x="36" y="194"/>
                </a:cxn>
                <a:cxn ang="0">
                  <a:pos x="11" y="312"/>
                </a:cxn>
                <a:cxn ang="0">
                  <a:pos x="19" y="338"/>
                </a:cxn>
                <a:cxn ang="0">
                  <a:pos x="2" y="324"/>
                </a:cxn>
                <a:cxn ang="0">
                  <a:pos x="10" y="301"/>
                </a:cxn>
                <a:cxn ang="0">
                  <a:pos x="29" y="353"/>
                </a:cxn>
                <a:cxn ang="0">
                  <a:pos x="36" y="374"/>
                </a:cxn>
                <a:cxn ang="0">
                  <a:pos x="14" y="353"/>
                </a:cxn>
                <a:cxn ang="0">
                  <a:pos x="43" y="364"/>
                </a:cxn>
                <a:cxn ang="0">
                  <a:pos x="85" y="379"/>
                </a:cxn>
                <a:cxn ang="0">
                  <a:pos x="82" y="389"/>
                </a:cxn>
                <a:cxn ang="0">
                  <a:pos x="36" y="374"/>
                </a:cxn>
                <a:cxn ang="0">
                  <a:pos x="114" y="379"/>
                </a:cxn>
                <a:cxn ang="0">
                  <a:pos x="149" y="374"/>
                </a:cxn>
                <a:cxn ang="0">
                  <a:pos x="127" y="388"/>
                </a:cxn>
                <a:cxn ang="0">
                  <a:pos x="102" y="379"/>
                </a:cxn>
                <a:cxn ang="0">
                  <a:pos x="176" y="366"/>
                </a:cxn>
                <a:cxn ang="0">
                  <a:pos x="207" y="366"/>
                </a:cxn>
                <a:cxn ang="0">
                  <a:pos x="165" y="380"/>
                </a:cxn>
              </a:cxnLst>
              <a:rect l="0" t="0" r="r" b="b"/>
              <a:pathLst>
                <a:path w="446" h="391">
                  <a:moveTo>
                    <a:pt x="365" y="238"/>
                  </a:moveTo>
                  <a:lnTo>
                    <a:pt x="374" y="226"/>
                  </a:lnTo>
                  <a:lnTo>
                    <a:pt x="383" y="215"/>
                  </a:lnTo>
                  <a:lnTo>
                    <a:pt x="392" y="221"/>
                  </a:lnTo>
                  <a:lnTo>
                    <a:pt x="383" y="233"/>
                  </a:lnTo>
                  <a:lnTo>
                    <a:pt x="373" y="245"/>
                  </a:lnTo>
                  <a:lnTo>
                    <a:pt x="365" y="238"/>
                  </a:lnTo>
                  <a:close/>
                  <a:moveTo>
                    <a:pt x="383" y="215"/>
                  </a:moveTo>
                  <a:lnTo>
                    <a:pt x="391" y="204"/>
                  </a:lnTo>
                  <a:lnTo>
                    <a:pt x="399" y="192"/>
                  </a:lnTo>
                  <a:lnTo>
                    <a:pt x="410" y="197"/>
                  </a:lnTo>
                  <a:lnTo>
                    <a:pt x="400" y="209"/>
                  </a:lnTo>
                  <a:lnTo>
                    <a:pt x="392" y="221"/>
                  </a:lnTo>
                  <a:lnTo>
                    <a:pt x="383" y="215"/>
                  </a:lnTo>
                  <a:close/>
                  <a:moveTo>
                    <a:pt x="399" y="192"/>
                  </a:moveTo>
                  <a:lnTo>
                    <a:pt x="408" y="178"/>
                  </a:lnTo>
                  <a:lnTo>
                    <a:pt x="415" y="163"/>
                  </a:lnTo>
                  <a:lnTo>
                    <a:pt x="421" y="150"/>
                  </a:lnTo>
                  <a:lnTo>
                    <a:pt x="427" y="137"/>
                  </a:lnTo>
                  <a:lnTo>
                    <a:pt x="431" y="125"/>
                  </a:lnTo>
                  <a:lnTo>
                    <a:pt x="433" y="112"/>
                  </a:lnTo>
                  <a:lnTo>
                    <a:pt x="435" y="100"/>
                  </a:lnTo>
                  <a:lnTo>
                    <a:pt x="435" y="90"/>
                  </a:lnTo>
                  <a:lnTo>
                    <a:pt x="446" y="90"/>
                  </a:lnTo>
                  <a:lnTo>
                    <a:pt x="445" y="101"/>
                  </a:lnTo>
                  <a:lnTo>
                    <a:pt x="444" y="113"/>
                  </a:lnTo>
                  <a:lnTo>
                    <a:pt x="441" y="126"/>
                  </a:lnTo>
                  <a:lnTo>
                    <a:pt x="437" y="140"/>
                  </a:lnTo>
                  <a:lnTo>
                    <a:pt x="432" y="154"/>
                  </a:lnTo>
                  <a:lnTo>
                    <a:pt x="425" y="169"/>
                  </a:lnTo>
                  <a:lnTo>
                    <a:pt x="417" y="183"/>
                  </a:lnTo>
                  <a:lnTo>
                    <a:pt x="410" y="197"/>
                  </a:lnTo>
                  <a:lnTo>
                    <a:pt x="399" y="192"/>
                  </a:lnTo>
                  <a:close/>
                  <a:moveTo>
                    <a:pt x="435" y="90"/>
                  </a:moveTo>
                  <a:lnTo>
                    <a:pt x="435" y="79"/>
                  </a:lnTo>
                  <a:lnTo>
                    <a:pt x="433" y="70"/>
                  </a:lnTo>
                  <a:lnTo>
                    <a:pt x="431" y="61"/>
                  </a:lnTo>
                  <a:lnTo>
                    <a:pt x="427" y="53"/>
                  </a:lnTo>
                  <a:lnTo>
                    <a:pt x="437" y="48"/>
                  </a:lnTo>
                  <a:lnTo>
                    <a:pt x="441" y="57"/>
                  </a:lnTo>
                  <a:lnTo>
                    <a:pt x="444" y="67"/>
                  </a:lnTo>
                  <a:lnTo>
                    <a:pt x="445" y="78"/>
                  </a:lnTo>
                  <a:lnTo>
                    <a:pt x="446" y="90"/>
                  </a:lnTo>
                  <a:lnTo>
                    <a:pt x="435" y="90"/>
                  </a:lnTo>
                  <a:close/>
                  <a:moveTo>
                    <a:pt x="427" y="53"/>
                  </a:moveTo>
                  <a:lnTo>
                    <a:pt x="423" y="45"/>
                  </a:lnTo>
                  <a:lnTo>
                    <a:pt x="417" y="38"/>
                  </a:lnTo>
                  <a:lnTo>
                    <a:pt x="411" y="32"/>
                  </a:lnTo>
                  <a:lnTo>
                    <a:pt x="403" y="27"/>
                  </a:lnTo>
                  <a:lnTo>
                    <a:pt x="410" y="17"/>
                  </a:lnTo>
                  <a:lnTo>
                    <a:pt x="417" y="24"/>
                  </a:lnTo>
                  <a:lnTo>
                    <a:pt x="425" y="30"/>
                  </a:lnTo>
                  <a:lnTo>
                    <a:pt x="432" y="38"/>
                  </a:lnTo>
                  <a:lnTo>
                    <a:pt x="437" y="48"/>
                  </a:lnTo>
                  <a:lnTo>
                    <a:pt x="427" y="53"/>
                  </a:lnTo>
                  <a:close/>
                  <a:moveTo>
                    <a:pt x="403" y="27"/>
                  </a:moveTo>
                  <a:lnTo>
                    <a:pt x="391" y="20"/>
                  </a:lnTo>
                  <a:lnTo>
                    <a:pt x="377" y="16"/>
                  </a:lnTo>
                  <a:lnTo>
                    <a:pt x="361" y="12"/>
                  </a:lnTo>
                  <a:lnTo>
                    <a:pt x="344" y="12"/>
                  </a:lnTo>
                  <a:lnTo>
                    <a:pt x="344" y="0"/>
                  </a:lnTo>
                  <a:lnTo>
                    <a:pt x="362" y="2"/>
                  </a:lnTo>
                  <a:lnTo>
                    <a:pt x="381" y="6"/>
                  </a:lnTo>
                  <a:lnTo>
                    <a:pt x="395" y="11"/>
                  </a:lnTo>
                  <a:lnTo>
                    <a:pt x="410" y="17"/>
                  </a:lnTo>
                  <a:lnTo>
                    <a:pt x="403" y="27"/>
                  </a:lnTo>
                  <a:close/>
                  <a:moveTo>
                    <a:pt x="344" y="12"/>
                  </a:moveTo>
                  <a:lnTo>
                    <a:pt x="328" y="12"/>
                  </a:lnTo>
                  <a:lnTo>
                    <a:pt x="312" y="15"/>
                  </a:lnTo>
                  <a:lnTo>
                    <a:pt x="295" y="19"/>
                  </a:lnTo>
                  <a:lnTo>
                    <a:pt x="278" y="23"/>
                  </a:lnTo>
                  <a:lnTo>
                    <a:pt x="276" y="12"/>
                  </a:lnTo>
                  <a:lnTo>
                    <a:pt x="293" y="7"/>
                  </a:lnTo>
                  <a:lnTo>
                    <a:pt x="310" y="4"/>
                  </a:lnTo>
                  <a:lnTo>
                    <a:pt x="327" y="2"/>
                  </a:lnTo>
                  <a:lnTo>
                    <a:pt x="344" y="0"/>
                  </a:lnTo>
                  <a:lnTo>
                    <a:pt x="344" y="12"/>
                  </a:lnTo>
                  <a:close/>
                  <a:moveTo>
                    <a:pt x="278" y="23"/>
                  </a:moveTo>
                  <a:lnTo>
                    <a:pt x="260" y="29"/>
                  </a:lnTo>
                  <a:lnTo>
                    <a:pt x="243" y="36"/>
                  </a:lnTo>
                  <a:lnTo>
                    <a:pt x="224" y="44"/>
                  </a:lnTo>
                  <a:lnTo>
                    <a:pt x="206" y="54"/>
                  </a:lnTo>
                  <a:lnTo>
                    <a:pt x="201" y="44"/>
                  </a:lnTo>
                  <a:lnTo>
                    <a:pt x="219" y="34"/>
                  </a:lnTo>
                  <a:lnTo>
                    <a:pt x="237" y="25"/>
                  </a:lnTo>
                  <a:lnTo>
                    <a:pt x="257" y="19"/>
                  </a:lnTo>
                  <a:lnTo>
                    <a:pt x="276" y="12"/>
                  </a:lnTo>
                  <a:lnTo>
                    <a:pt x="278" y="23"/>
                  </a:lnTo>
                  <a:close/>
                  <a:moveTo>
                    <a:pt x="74" y="161"/>
                  </a:moveTo>
                  <a:lnTo>
                    <a:pt x="67" y="171"/>
                  </a:lnTo>
                  <a:lnTo>
                    <a:pt x="60" y="180"/>
                  </a:lnTo>
                  <a:lnTo>
                    <a:pt x="51" y="174"/>
                  </a:lnTo>
                  <a:lnTo>
                    <a:pt x="59" y="163"/>
                  </a:lnTo>
                  <a:lnTo>
                    <a:pt x="67" y="154"/>
                  </a:lnTo>
                  <a:lnTo>
                    <a:pt x="74" y="161"/>
                  </a:lnTo>
                  <a:close/>
                  <a:moveTo>
                    <a:pt x="60" y="180"/>
                  </a:moveTo>
                  <a:lnTo>
                    <a:pt x="52" y="190"/>
                  </a:lnTo>
                  <a:lnTo>
                    <a:pt x="46" y="199"/>
                  </a:lnTo>
                  <a:lnTo>
                    <a:pt x="36" y="194"/>
                  </a:lnTo>
                  <a:lnTo>
                    <a:pt x="43" y="184"/>
                  </a:lnTo>
                  <a:lnTo>
                    <a:pt x="51" y="174"/>
                  </a:lnTo>
                  <a:lnTo>
                    <a:pt x="60" y="180"/>
                  </a:lnTo>
                  <a:close/>
                  <a:moveTo>
                    <a:pt x="46" y="199"/>
                  </a:moveTo>
                  <a:lnTo>
                    <a:pt x="38" y="213"/>
                  </a:lnTo>
                  <a:lnTo>
                    <a:pt x="30" y="228"/>
                  </a:lnTo>
                  <a:lnTo>
                    <a:pt x="25" y="241"/>
                  </a:lnTo>
                  <a:lnTo>
                    <a:pt x="19" y="254"/>
                  </a:lnTo>
                  <a:lnTo>
                    <a:pt x="15" y="266"/>
                  </a:lnTo>
                  <a:lnTo>
                    <a:pt x="13" y="279"/>
                  </a:lnTo>
                  <a:lnTo>
                    <a:pt x="11" y="291"/>
                  </a:lnTo>
                  <a:lnTo>
                    <a:pt x="10" y="301"/>
                  </a:lnTo>
                  <a:lnTo>
                    <a:pt x="0" y="301"/>
                  </a:lnTo>
                  <a:lnTo>
                    <a:pt x="0" y="290"/>
                  </a:lnTo>
                  <a:lnTo>
                    <a:pt x="2" y="278"/>
                  </a:lnTo>
                  <a:lnTo>
                    <a:pt x="5" y="265"/>
                  </a:lnTo>
                  <a:lnTo>
                    <a:pt x="9" y="251"/>
                  </a:lnTo>
                  <a:lnTo>
                    <a:pt x="14" y="237"/>
                  </a:lnTo>
                  <a:lnTo>
                    <a:pt x="21" y="222"/>
                  </a:lnTo>
                  <a:lnTo>
                    <a:pt x="29" y="208"/>
                  </a:lnTo>
                  <a:lnTo>
                    <a:pt x="36" y="194"/>
                  </a:lnTo>
                  <a:lnTo>
                    <a:pt x="46" y="199"/>
                  </a:lnTo>
                  <a:close/>
                  <a:moveTo>
                    <a:pt x="10" y="301"/>
                  </a:moveTo>
                  <a:lnTo>
                    <a:pt x="11" y="312"/>
                  </a:lnTo>
                  <a:lnTo>
                    <a:pt x="13" y="321"/>
                  </a:lnTo>
                  <a:lnTo>
                    <a:pt x="15" y="330"/>
                  </a:lnTo>
                  <a:lnTo>
                    <a:pt x="19" y="338"/>
                  </a:lnTo>
                  <a:lnTo>
                    <a:pt x="9" y="343"/>
                  </a:lnTo>
                  <a:lnTo>
                    <a:pt x="5" y="334"/>
                  </a:lnTo>
                  <a:lnTo>
                    <a:pt x="2" y="324"/>
                  </a:lnTo>
                  <a:lnTo>
                    <a:pt x="1" y="313"/>
                  </a:lnTo>
                  <a:lnTo>
                    <a:pt x="0" y="301"/>
                  </a:lnTo>
                  <a:lnTo>
                    <a:pt x="10" y="301"/>
                  </a:lnTo>
                  <a:close/>
                  <a:moveTo>
                    <a:pt x="19" y="338"/>
                  </a:moveTo>
                  <a:lnTo>
                    <a:pt x="23" y="346"/>
                  </a:lnTo>
                  <a:lnTo>
                    <a:pt x="29" y="353"/>
                  </a:lnTo>
                  <a:lnTo>
                    <a:pt x="35" y="359"/>
                  </a:lnTo>
                  <a:lnTo>
                    <a:pt x="43" y="364"/>
                  </a:lnTo>
                  <a:lnTo>
                    <a:pt x="36" y="374"/>
                  </a:lnTo>
                  <a:lnTo>
                    <a:pt x="29" y="367"/>
                  </a:lnTo>
                  <a:lnTo>
                    <a:pt x="21" y="361"/>
                  </a:lnTo>
                  <a:lnTo>
                    <a:pt x="14" y="353"/>
                  </a:lnTo>
                  <a:lnTo>
                    <a:pt x="9" y="343"/>
                  </a:lnTo>
                  <a:lnTo>
                    <a:pt x="19" y="338"/>
                  </a:lnTo>
                  <a:close/>
                  <a:moveTo>
                    <a:pt x="43" y="364"/>
                  </a:moveTo>
                  <a:lnTo>
                    <a:pt x="55" y="371"/>
                  </a:lnTo>
                  <a:lnTo>
                    <a:pt x="69" y="375"/>
                  </a:lnTo>
                  <a:lnTo>
                    <a:pt x="85" y="379"/>
                  </a:lnTo>
                  <a:lnTo>
                    <a:pt x="102" y="379"/>
                  </a:lnTo>
                  <a:lnTo>
                    <a:pt x="102" y="391"/>
                  </a:lnTo>
                  <a:lnTo>
                    <a:pt x="82" y="389"/>
                  </a:lnTo>
                  <a:lnTo>
                    <a:pt x="65" y="385"/>
                  </a:lnTo>
                  <a:lnTo>
                    <a:pt x="51" y="380"/>
                  </a:lnTo>
                  <a:lnTo>
                    <a:pt x="36" y="374"/>
                  </a:lnTo>
                  <a:lnTo>
                    <a:pt x="43" y="364"/>
                  </a:lnTo>
                  <a:close/>
                  <a:moveTo>
                    <a:pt x="102" y="379"/>
                  </a:moveTo>
                  <a:lnTo>
                    <a:pt x="114" y="379"/>
                  </a:lnTo>
                  <a:lnTo>
                    <a:pt x="126" y="378"/>
                  </a:lnTo>
                  <a:lnTo>
                    <a:pt x="138" y="376"/>
                  </a:lnTo>
                  <a:lnTo>
                    <a:pt x="149" y="374"/>
                  </a:lnTo>
                  <a:lnTo>
                    <a:pt x="152" y="384"/>
                  </a:lnTo>
                  <a:lnTo>
                    <a:pt x="139" y="387"/>
                  </a:lnTo>
                  <a:lnTo>
                    <a:pt x="127" y="388"/>
                  </a:lnTo>
                  <a:lnTo>
                    <a:pt x="114" y="389"/>
                  </a:lnTo>
                  <a:lnTo>
                    <a:pt x="102" y="391"/>
                  </a:lnTo>
                  <a:lnTo>
                    <a:pt x="102" y="379"/>
                  </a:lnTo>
                  <a:close/>
                  <a:moveTo>
                    <a:pt x="149" y="374"/>
                  </a:moveTo>
                  <a:lnTo>
                    <a:pt x="163" y="370"/>
                  </a:lnTo>
                  <a:lnTo>
                    <a:pt x="176" y="366"/>
                  </a:lnTo>
                  <a:lnTo>
                    <a:pt x="189" y="361"/>
                  </a:lnTo>
                  <a:lnTo>
                    <a:pt x="202" y="355"/>
                  </a:lnTo>
                  <a:lnTo>
                    <a:pt x="207" y="366"/>
                  </a:lnTo>
                  <a:lnTo>
                    <a:pt x="193" y="371"/>
                  </a:lnTo>
                  <a:lnTo>
                    <a:pt x="180" y="376"/>
                  </a:lnTo>
                  <a:lnTo>
                    <a:pt x="165" y="380"/>
                  </a:lnTo>
                  <a:lnTo>
                    <a:pt x="152" y="384"/>
                  </a:lnTo>
                  <a:lnTo>
                    <a:pt x="149" y="374"/>
                  </a:lnTo>
                  <a:close/>
                </a:path>
              </a:pathLst>
            </a:custGeom>
            <a:solidFill>
              <a:srgbClr val="00A63B"/>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4" name="Freeform 13"/>
            <p:cNvSpPr>
              <a:spLocks/>
            </p:cNvSpPr>
            <p:nvPr/>
          </p:nvSpPr>
          <p:spPr bwMode="auto">
            <a:xfrm>
              <a:off x="4927" y="428"/>
              <a:ext cx="59" cy="53"/>
            </a:xfrm>
            <a:custGeom>
              <a:avLst/>
              <a:gdLst/>
              <a:ahLst/>
              <a:cxnLst>
                <a:cxn ang="0">
                  <a:pos x="30" y="0"/>
                </a:cxn>
                <a:cxn ang="0">
                  <a:pos x="36" y="2"/>
                </a:cxn>
                <a:cxn ang="0">
                  <a:pos x="41" y="3"/>
                </a:cxn>
                <a:cxn ang="0">
                  <a:pos x="46" y="6"/>
                </a:cxn>
                <a:cxn ang="0">
                  <a:pos x="50" y="8"/>
                </a:cxn>
                <a:cxn ang="0">
                  <a:pos x="54" y="12"/>
                </a:cxn>
                <a:cxn ang="0">
                  <a:pos x="57" y="17"/>
                </a:cxn>
                <a:cxn ang="0">
                  <a:pos x="58" y="21"/>
                </a:cxn>
                <a:cxn ang="0">
                  <a:pos x="59" y="27"/>
                </a:cxn>
                <a:cxn ang="0">
                  <a:pos x="58" y="32"/>
                </a:cxn>
                <a:cxn ang="0">
                  <a:pos x="57" y="37"/>
                </a:cxn>
                <a:cxn ang="0">
                  <a:pos x="54" y="42"/>
                </a:cxn>
                <a:cxn ang="0">
                  <a:pos x="50" y="45"/>
                </a:cxn>
                <a:cxn ang="0">
                  <a:pos x="46" y="49"/>
                </a:cxn>
                <a:cxn ang="0">
                  <a:pos x="41" y="52"/>
                </a:cxn>
                <a:cxn ang="0">
                  <a:pos x="36" y="53"/>
                </a:cxn>
                <a:cxn ang="0">
                  <a:pos x="30" y="53"/>
                </a:cxn>
                <a:cxn ang="0">
                  <a:pos x="24" y="53"/>
                </a:cxn>
                <a:cxn ang="0">
                  <a:pos x="19" y="52"/>
                </a:cxn>
                <a:cxn ang="0">
                  <a:pos x="13" y="49"/>
                </a:cxn>
                <a:cxn ang="0">
                  <a:pos x="9" y="45"/>
                </a:cxn>
                <a:cxn ang="0">
                  <a:pos x="6" y="42"/>
                </a:cxn>
                <a:cxn ang="0">
                  <a:pos x="3" y="37"/>
                </a:cxn>
                <a:cxn ang="0">
                  <a:pos x="2" y="32"/>
                </a:cxn>
                <a:cxn ang="0">
                  <a:pos x="0" y="27"/>
                </a:cxn>
                <a:cxn ang="0">
                  <a:pos x="2" y="21"/>
                </a:cxn>
                <a:cxn ang="0">
                  <a:pos x="3" y="17"/>
                </a:cxn>
                <a:cxn ang="0">
                  <a:pos x="6" y="12"/>
                </a:cxn>
                <a:cxn ang="0">
                  <a:pos x="9" y="8"/>
                </a:cxn>
                <a:cxn ang="0">
                  <a:pos x="13" y="6"/>
                </a:cxn>
                <a:cxn ang="0">
                  <a:pos x="19" y="3"/>
                </a:cxn>
                <a:cxn ang="0">
                  <a:pos x="24" y="2"/>
                </a:cxn>
                <a:cxn ang="0">
                  <a:pos x="30" y="0"/>
                </a:cxn>
              </a:cxnLst>
              <a:rect l="0" t="0" r="r" b="b"/>
              <a:pathLst>
                <a:path w="59" h="53">
                  <a:moveTo>
                    <a:pt x="30" y="0"/>
                  </a:moveTo>
                  <a:lnTo>
                    <a:pt x="36" y="2"/>
                  </a:lnTo>
                  <a:lnTo>
                    <a:pt x="41" y="3"/>
                  </a:lnTo>
                  <a:lnTo>
                    <a:pt x="46" y="6"/>
                  </a:lnTo>
                  <a:lnTo>
                    <a:pt x="50" y="8"/>
                  </a:lnTo>
                  <a:lnTo>
                    <a:pt x="54" y="12"/>
                  </a:lnTo>
                  <a:lnTo>
                    <a:pt x="57" y="17"/>
                  </a:lnTo>
                  <a:lnTo>
                    <a:pt x="58" y="21"/>
                  </a:lnTo>
                  <a:lnTo>
                    <a:pt x="59" y="27"/>
                  </a:lnTo>
                  <a:lnTo>
                    <a:pt x="58" y="32"/>
                  </a:lnTo>
                  <a:lnTo>
                    <a:pt x="57" y="37"/>
                  </a:lnTo>
                  <a:lnTo>
                    <a:pt x="54" y="42"/>
                  </a:lnTo>
                  <a:lnTo>
                    <a:pt x="50" y="45"/>
                  </a:lnTo>
                  <a:lnTo>
                    <a:pt x="46" y="49"/>
                  </a:lnTo>
                  <a:lnTo>
                    <a:pt x="41" y="52"/>
                  </a:lnTo>
                  <a:lnTo>
                    <a:pt x="36" y="53"/>
                  </a:lnTo>
                  <a:lnTo>
                    <a:pt x="30" y="53"/>
                  </a:lnTo>
                  <a:lnTo>
                    <a:pt x="24" y="53"/>
                  </a:lnTo>
                  <a:lnTo>
                    <a:pt x="19" y="52"/>
                  </a:lnTo>
                  <a:lnTo>
                    <a:pt x="13" y="49"/>
                  </a:lnTo>
                  <a:lnTo>
                    <a:pt x="9" y="45"/>
                  </a:lnTo>
                  <a:lnTo>
                    <a:pt x="6" y="42"/>
                  </a:lnTo>
                  <a:lnTo>
                    <a:pt x="3" y="37"/>
                  </a:lnTo>
                  <a:lnTo>
                    <a:pt x="2" y="32"/>
                  </a:lnTo>
                  <a:lnTo>
                    <a:pt x="0" y="27"/>
                  </a:lnTo>
                  <a:lnTo>
                    <a:pt x="2" y="21"/>
                  </a:lnTo>
                  <a:lnTo>
                    <a:pt x="3" y="17"/>
                  </a:lnTo>
                  <a:lnTo>
                    <a:pt x="6" y="12"/>
                  </a:lnTo>
                  <a:lnTo>
                    <a:pt x="9" y="8"/>
                  </a:lnTo>
                  <a:lnTo>
                    <a:pt x="13" y="6"/>
                  </a:lnTo>
                  <a:lnTo>
                    <a:pt x="19" y="3"/>
                  </a:lnTo>
                  <a:lnTo>
                    <a:pt x="24" y="2"/>
                  </a:lnTo>
                  <a:lnTo>
                    <a:pt x="30" y="0"/>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5" name="Freeform 14"/>
            <p:cNvSpPr>
              <a:spLocks/>
            </p:cNvSpPr>
            <p:nvPr/>
          </p:nvSpPr>
          <p:spPr bwMode="auto">
            <a:xfrm>
              <a:off x="5356" y="246"/>
              <a:ext cx="59" cy="52"/>
            </a:xfrm>
            <a:custGeom>
              <a:avLst/>
              <a:gdLst/>
              <a:ahLst/>
              <a:cxnLst>
                <a:cxn ang="0">
                  <a:pos x="29" y="0"/>
                </a:cxn>
                <a:cxn ang="0">
                  <a:pos x="35" y="1"/>
                </a:cxn>
                <a:cxn ang="0">
                  <a:pos x="40" y="2"/>
                </a:cxn>
                <a:cxn ang="0">
                  <a:pos x="46" y="5"/>
                </a:cxn>
                <a:cxn ang="0">
                  <a:pos x="50" y="7"/>
                </a:cxn>
                <a:cxn ang="0">
                  <a:pos x="53" y="11"/>
                </a:cxn>
                <a:cxn ang="0">
                  <a:pos x="56" y="15"/>
                </a:cxn>
                <a:cxn ang="0">
                  <a:pos x="57" y="21"/>
                </a:cxn>
                <a:cxn ang="0">
                  <a:pos x="59" y="26"/>
                </a:cxn>
                <a:cxn ang="0">
                  <a:pos x="57" y="31"/>
                </a:cxn>
                <a:cxn ang="0">
                  <a:pos x="56" y="36"/>
                </a:cxn>
                <a:cxn ang="0">
                  <a:pos x="53" y="40"/>
                </a:cxn>
                <a:cxn ang="0">
                  <a:pos x="50" y="44"/>
                </a:cxn>
                <a:cxn ang="0">
                  <a:pos x="46" y="48"/>
                </a:cxn>
                <a:cxn ang="0">
                  <a:pos x="40" y="51"/>
                </a:cxn>
                <a:cxn ang="0">
                  <a:pos x="35" y="52"/>
                </a:cxn>
                <a:cxn ang="0">
                  <a:pos x="29" y="52"/>
                </a:cxn>
                <a:cxn ang="0">
                  <a:pos x="23" y="52"/>
                </a:cxn>
                <a:cxn ang="0">
                  <a:pos x="18" y="51"/>
                </a:cxn>
                <a:cxn ang="0">
                  <a:pos x="13" y="48"/>
                </a:cxn>
                <a:cxn ang="0">
                  <a:pos x="9" y="44"/>
                </a:cxn>
                <a:cxn ang="0">
                  <a:pos x="5" y="40"/>
                </a:cxn>
                <a:cxn ang="0">
                  <a:pos x="2" y="36"/>
                </a:cxn>
                <a:cxn ang="0">
                  <a:pos x="1" y="31"/>
                </a:cxn>
                <a:cxn ang="0">
                  <a:pos x="0" y="26"/>
                </a:cxn>
                <a:cxn ang="0">
                  <a:pos x="1" y="21"/>
                </a:cxn>
                <a:cxn ang="0">
                  <a:pos x="2" y="15"/>
                </a:cxn>
                <a:cxn ang="0">
                  <a:pos x="5" y="11"/>
                </a:cxn>
                <a:cxn ang="0">
                  <a:pos x="9" y="7"/>
                </a:cxn>
                <a:cxn ang="0">
                  <a:pos x="13" y="5"/>
                </a:cxn>
                <a:cxn ang="0">
                  <a:pos x="18" y="2"/>
                </a:cxn>
                <a:cxn ang="0">
                  <a:pos x="23" y="1"/>
                </a:cxn>
                <a:cxn ang="0">
                  <a:pos x="29" y="0"/>
                </a:cxn>
              </a:cxnLst>
              <a:rect l="0" t="0" r="r" b="b"/>
              <a:pathLst>
                <a:path w="59" h="52">
                  <a:moveTo>
                    <a:pt x="29" y="0"/>
                  </a:moveTo>
                  <a:lnTo>
                    <a:pt x="35" y="1"/>
                  </a:lnTo>
                  <a:lnTo>
                    <a:pt x="40" y="2"/>
                  </a:lnTo>
                  <a:lnTo>
                    <a:pt x="46" y="5"/>
                  </a:lnTo>
                  <a:lnTo>
                    <a:pt x="50" y="7"/>
                  </a:lnTo>
                  <a:lnTo>
                    <a:pt x="53" y="11"/>
                  </a:lnTo>
                  <a:lnTo>
                    <a:pt x="56" y="15"/>
                  </a:lnTo>
                  <a:lnTo>
                    <a:pt x="57" y="21"/>
                  </a:lnTo>
                  <a:lnTo>
                    <a:pt x="59" y="26"/>
                  </a:lnTo>
                  <a:lnTo>
                    <a:pt x="57" y="31"/>
                  </a:lnTo>
                  <a:lnTo>
                    <a:pt x="56" y="36"/>
                  </a:lnTo>
                  <a:lnTo>
                    <a:pt x="53" y="40"/>
                  </a:lnTo>
                  <a:lnTo>
                    <a:pt x="50" y="44"/>
                  </a:lnTo>
                  <a:lnTo>
                    <a:pt x="46" y="48"/>
                  </a:lnTo>
                  <a:lnTo>
                    <a:pt x="40" y="51"/>
                  </a:lnTo>
                  <a:lnTo>
                    <a:pt x="35" y="52"/>
                  </a:lnTo>
                  <a:lnTo>
                    <a:pt x="29" y="52"/>
                  </a:lnTo>
                  <a:lnTo>
                    <a:pt x="23" y="52"/>
                  </a:lnTo>
                  <a:lnTo>
                    <a:pt x="18" y="51"/>
                  </a:lnTo>
                  <a:lnTo>
                    <a:pt x="13" y="48"/>
                  </a:lnTo>
                  <a:lnTo>
                    <a:pt x="9" y="44"/>
                  </a:lnTo>
                  <a:lnTo>
                    <a:pt x="5" y="40"/>
                  </a:lnTo>
                  <a:lnTo>
                    <a:pt x="2" y="36"/>
                  </a:lnTo>
                  <a:lnTo>
                    <a:pt x="1" y="31"/>
                  </a:lnTo>
                  <a:lnTo>
                    <a:pt x="0" y="26"/>
                  </a:lnTo>
                  <a:lnTo>
                    <a:pt x="1" y="21"/>
                  </a:lnTo>
                  <a:lnTo>
                    <a:pt x="2" y="15"/>
                  </a:lnTo>
                  <a:lnTo>
                    <a:pt x="5" y="11"/>
                  </a:lnTo>
                  <a:lnTo>
                    <a:pt x="9" y="7"/>
                  </a:lnTo>
                  <a:lnTo>
                    <a:pt x="13" y="5"/>
                  </a:lnTo>
                  <a:lnTo>
                    <a:pt x="18" y="2"/>
                  </a:lnTo>
                  <a:lnTo>
                    <a:pt x="23" y="1"/>
                  </a:lnTo>
                  <a:lnTo>
                    <a:pt x="29" y="0"/>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6" name="Freeform 15"/>
            <p:cNvSpPr>
              <a:spLocks/>
            </p:cNvSpPr>
            <p:nvPr/>
          </p:nvSpPr>
          <p:spPr bwMode="auto">
            <a:xfrm>
              <a:off x="5148" y="407"/>
              <a:ext cx="45" cy="45"/>
            </a:xfrm>
            <a:custGeom>
              <a:avLst/>
              <a:gdLst/>
              <a:ahLst/>
              <a:cxnLst>
                <a:cxn ang="0">
                  <a:pos x="22" y="0"/>
                </a:cxn>
                <a:cxn ang="0">
                  <a:pos x="28" y="0"/>
                </a:cxn>
                <a:cxn ang="0">
                  <a:pos x="32" y="2"/>
                </a:cxn>
                <a:cxn ang="0">
                  <a:pos x="35" y="3"/>
                </a:cxn>
                <a:cxn ang="0">
                  <a:pos x="38" y="7"/>
                </a:cxn>
                <a:cxn ang="0">
                  <a:pos x="41" y="9"/>
                </a:cxn>
                <a:cxn ang="0">
                  <a:pos x="43" y="13"/>
                </a:cxn>
                <a:cxn ang="0">
                  <a:pos x="45" y="17"/>
                </a:cxn>
                <a:cxn ang="0">
                  <a:pos x="45" y="23"/>
                </a:cxn>
                <a:cxn ang="0">
                  <a:pos x="45" y="27"/>
                </a:cxn>
                <a:cxn ang="0">
                  <a:pos x="43" y="30"/>
                </a:cxn>
                <a:cxn ang="0">
                  <a:pos x="41" y="34"/>
                </a:cxn>
                <a:cxn ang="0">
                  <a:pos x="38" y="38"/>
                </a:cxn>
                <a:cxn ang="0">
                  <a:pos x="35" y="41"/>
                </a:cxn>
                <a:cxn ang="0">
                  <a:pos x="32" y="42"/>
                </a:cxn>
                <a:cxn ang="0">
                  <a:pos x="28" y="44"/>
                </a:cxn>
                <a:cxn ang="0">
                  <a:pos x="22" y="45"/>
                </a:cxn>
                <a:cxn ang="0">
                  <a:pos x="18" y="44"/>
                </a:cxn>
                <a:cxn ang="0">
                  <a:pos x="13" y="42"/>
                </a:cxn>
                <a:cxn ang="0">
                  <a:pos x="9" y="41"/>
                </a:cxn>
                <a:cxn ang="0">
                  <a:pos x="7" y="38"/>
                </a:cxn>
                <a:cxn ang="0">
                  <a:pos x="4" y="34"/>
                </a:cxn>
                <a:cxn ang="0">
                  <a:pos x="1" y="30"/>
                </a:cxn>
                <a:cxn ang="0">
                  <a:pos x="0" y="27"/>
                </a:cxn>
                <a:cxn ang="0">
                  <a:pos x="0" y="23"/>
                </a:cxn>
                <a:cxn ang="0">
                  <a:pos x="0" y="17"/>
                </a:cxn>
                <a:cxn ang="0">
                  <a:pos x="1" y="13"/>
                </a:cxn>
                <a:cxn ang="0">
                  <a:pos x="4" y="9"/>
                </a:cxn>
                <a:cxn ang="0">
                  <a:pos x="7" y="7"/>
                </a:cxn>
                <a:cxn ang="0">
                  <a:pos x="9" y="3"/>
                </a:cxn>
                <a:cxn ang="0">
                  <a:pos x="13" y="2"/>
                </a:cxn>
                <a:cxn ang="0">
                  <a:pos x="18" y="0"/>
                </a:cxn>
                <a:cxn ang="0">
                  <a:pos x="22" y="0"/>
                </a:cxn>
              </a:cxnLst>
              <a:rect l="0" t="0" r="r" b="b"/>
              <a:pathLst>
                <a:path w="45" h="45">
                  <a:moveTo>
                    <a:pt x="22" y="0"/>
                  </a:moveTo>
                  <a:lnTo>
                    <a:pt x="28" y="0"/>
                  </a:lnTo>
                  <a:lnTo>
                    <a:pt x="32" y="2"/>
                  </a:lnTo>
                  <a:lnTo>
                    <a:pt x="35" y="3"/>
                  </a:lnTo>
                  <a:lnTo>
                    <a:pt x="38" y="7"/>
                  </a:lnTo>
                  <a:lnTo>
                    <a:pt x="41" y="9"/>
                  </a:lnTo>
                  <a:lnTo>
                    <a:pt x="43" y="13"/>
                  </a:lnTo>
                  <a:lnTo>
                    <a:pt x="45" y="17"/>
                  </a:lnTo>
                  <a:lnTo>
                    <a:pt x="45" y="23"/>
                  </a:lnTo>
                  <a:lnTo>
                    <a:pt x="45" y="27"/>
                  </a:lnTo>
                  <a:lnTo>
                    <a:pt x="43" y="30"/>
                  </a:lnTo>
                  <a:lnTo>
                    <a:pt x="41" y="34"/>
                  </a:lnTo>
                  <a:lnTo>
                    <a:pt x="38" y="38"/>
                  </a:lnTo>
                  <a:lnTo>
                    <a:pt x="35" y="41"/>
                  </a:lnTo>
                  <a:lnTo>
                    <a:pt x="32" y="42"/>
                  </a:lnTo>
                  <a:lnTo>
                    <a:pt x="28" y="44"/>
                  </a:lnTo>
                  <a:lnTo>
                    <a:pt x="22" y="45"/>
                  </a:lnTo>
                  <a:lnTo>
                    <a:pt x="18" y="44"/>
                  </a:lnTo>
                  <a:lnTo>
                    <a:pt x="13" y="42"/>
                  </a:lnTo>
                  <a:lnTo>
                    <a:pt x="9" y="41"/>
                  </a:lnTo>
                  <a:lnTo>
                    <a:pt x="7" y="38"/>
                  </a:lnTo>
                  <a:lnTo>
                    <a:pt x="4" y="34"/>
                  </a:lnTo>
                  <a:lnTo>
                    <a:pt x="1" y="30"/>
                  </a:lnTo>
                  <a:lnTo>
                    <a:pt x="0" y="27"/>
                  </a:lnTo>
                  <a:lnTo>
                    <a:pt x="0" y="23"/>
                  </a:lnTo>
                  <a:lnTo>
                    <a:pt x="0" y="17"/>
                  </a:lnTo>
                  <a:lnTo>
                    <a:pt x="1" y="13"/>
                  </a:lnTo>
                  <a:lnTo>
                    <a:pt x="4" y="9"/>
                  </a:lnTo>
                  <a:lnTo>
                    <a:pt x="7" y="7"/>
                  </a:lnTo>
                  <a:lnTo>
                    <a:pt x="9" y="3"/>
                  </a:lnTo>
                  <a:lnTo>
                    <a:pt x="13" y="2"/>
                  </a:lnTo>
                  <a:lnTo>
                    <a:pt x="18" y="0"/>
                  </a:lnTo>
                  <a:lnTo>
                    <a:pt x="22" y="0"/>
                  </a:lnTo>
                  <a:close/>
                </a:path>
              </a:pathLst>
            </a:custGeom>
            <a:solidFill>
              <a:srgbClr val="FFFFFF"/>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7" name="Freeform 16"/>
            <p:cNvSpPr>
              <a:spLocks noEditPoints="1"/>
            </p:cNvSpPr>
            <p:nvPr/>
          </p:nvSpPr>
          <p:spPr bwMode="auto">
            <a:xfrm>
              <a:off x="5143" y="401"/>
              <a:ext cx="56" cy="56"/>
            </a:xfrm>
            <a:custGeom>
              <a:avLst/>
              <a:gdLst/>
              <a:ahLst/>
              <a:cxnLst>
                <a:cxn ang="0">
                  <a:pos x="33" y="1"/>
                </a:cxn>
                <a:cxn ang="0">
                  <a:pos x="43" y="5"/>
                </a:cxn>
                <a:cxn ang="0">
                  <a:pos x="39" y="17"/>
                </a:cxn>
                <a:cxn ang="0">
                  <a:pos x="27" y="11"/>
                </a:cxn>
                <a:cxn ang="0">
                  <a:pos x="47" y="9"/>
                </a:cxn>
                <a:cxn ang="0">
                  <a:pos x="54" y="17"/>
                </a:cxn>
                <a:cxn ang="0">
                  <a:pos x="56" y="29"/>
                </a:cxn>
                <a:cxn ang="0">
                  <a:pos x="43" y="22"/>
                </a:cxn>
                <a:cxn ang="0">
                  <a:pos x="47" y="9"/>
                </a:cxn>
                <a:cxn ang="0">
                  <a:pos x="55" y="34"/>
                </a:cxn>
                <a:cxn ang="0">
                  <a:pos x="51" y="43"/>
                </a:cxn>
                <a:cxn ang="0">
                  <a:pos x="39" y="40"/>
                </a:cxn>
                <a:cxn ang="0">
                  <a:pos x="44" y="29"/>
                </a:cxn>
                <a:cxn ang="0">
                  <a:pos x="47" y="48"/>
                </a:cxn>
                <a:cxn ang="0">
                  <a:pos x="38" y="54"/>
                </a:cxn>
                <a:cxn ang="0">
                  <a:pos x="27" y="56"/>
                </a:cxn>
                <a:cxn ang="0">
                  <a:pos x="34" y="43"/>
                </a:cxn>
                <a:cxn ang="0">
                  <a:pos x="47" y="48"/>
                </a:cxn>
                <a:cxn ang="0">
                  <a:pos x="22" y="55"/>
                </a:cxn>
                <a:cxn ang="0">
                  <a:pos x="12" y="51"/>
                </a:cxn>
                <a:cxn ang="0">
                  <a:pos x="16" y="40"/>
                </a:cxn>
                <a:cxn ang="0">
                  <a:pos x="27" y="44"/>
                </a:cxn>
                <a:cxn ang="0">
                  <a:pos x="8" y="48"/>
                </a:cxn>
                <a:cxn ang="0">
                  <a:pos x="1" y="39"/>
                </a:cxn>
                <a:cxn ang="0">
                  <a:pos x="0" y="29"/>
                </a:cxn>
                <a:cxn ang="0">
                  <a:pos x="12" y="35"/>
                </a:cxn>
                <a:cxn ang="0">
                  <a:pos x="8" y="48"/>
                </a:cxn>
                <a:cxn ang="0">
                  <a:pos x="0" y="22"/>
                </a:cxn>
                <a:cxn ang="0">
                  <a:pos x="4" y="13"/>
                </a:cxn>
                <a:cxn ang="0">
                  <a:pos x="16" y="17"/>
                </a:cxn>
                <a:cxn ang="0">
                  <a:pos x="10" y="29"/>
                </a:cxn>
                <a:cxn ang="0">
                  <a:pos x="8" y="9"/>
                </a:cxn>
                <a:cxn ang="0">
                  <a:pos x="17" y="2"/>
                </a:cxn>
                <a:cxn ang="0">
                  <a:pos x="27" y="0"/>
                </a:cxn>
                <a:cxn ang="0">
                  <a:pos x="21" y="13"/>
                </a:cxn>
                <a:cxn ang="0">
                  <a:pos x="8" y="9"/>
                </a:cxn>
              </a:cxnLst>
              <a:rect l="0" t="0" r="r" b="b"/>
              <a:pathLst>
                <a:path w="56" h="56">
                  <a:moveTo>
                    <a:pt x="27" y="0"/>
                  </a:moveTo>
                  <a:lnTo>
                    <a:pt x="33" y="1"/>
                  </a:lnTo>
                  <a:lnTo>
                    <a:pt x="38" y="2"/>
                  </a:lnTo>
                  <a:lnTo>
                    <a:pt x="43" y="5"/>
                  </a:lnTo>
                  <a:lnTo>
                    <a:pt x="47" y="9"/>
                  </a:lnTo>
                  <a:lnTo>
                    <a:pt x="39" y="17"/>
                  </a:lnTo>
                  <a:lnTo>
                    <a:pt x="34" y="13"/>
                  </a:lnTo>
                  <a:lnTo>
                    <a:pt x="27" y="11"/>
                  </a:lnTo>
                  <a:lnTo>
                    <a:pt x="27" y="0"/>
                  </a:lnTo>
                  <a:close/>
                  <a:moveTo>
                    <a:pt x="47" y="9"/>
                  </a:moveTo>
                  <a:lnTo>
                    <a:pt x="51" y="13"/>
                  </a:lnTo>
                  <a:lnTo>
                    <a:pt x="54" y="17"/>
                  </a:lnTo>
                  <a:lnTo>
                    <a:pt x="55" y="22"/>
                  </a:lnTo>
                  <a:lnTo>
                    <a:pt x="56" y="29"/>
                  </a:lnTo>
                  <a:lnTo>
                    <a:pt x="44" y="29"/>
                  </a:lnTo>
                  <a:lnTo>
                    <a:pt x="43" y="22"/>
                  </a:lnTo>
                  <a:lnTo>
                    <a:pt x="39" y="17"/>
                  </a:lnTo>
                  <a:lnTo>
                    <a:pt x="47" y="9"/>
                  </a:lnTo>
                  <a:close/>
                  <a:moveTo>
                    <a:pt x="56" y="29"/>
                  </a:moveTo>
                  <a:lnTo>
                    <a:pt x="55" y="34"/>
                  </a:lnTo>
                  <a:lnTo>
                    <a:pt x="54" y="39"/>
                  </a:lnTo>
                  <a:lnTo>
                    <a:pt x="51" y="43"/>
                  </a:lnTo>
                  <a:lnTo>
                    <a:pt x="47" y="48"/>
                  </a:lnTo>
                  <a:lnTo>
                    <a:pt x="39" y="40"/>
                  </a:lnTo>
                  <a:lnTo>
                    <a:pt x="43" y="35"/>
                  </a:lnTo>
                  <a:lnTo>
                    <a:pt x="44" y="29"/>
                  </a:lnTo>
                  <a:lnTo>
                    <a:pt x="56" y="29"/>
                  </a:lnTo>
                  <a:close/>
                  <a:moveTo>
                    <a:pt x="47" y="48"/>
                  </a:moveTo>
                  <a:lnTo>
                    <a:pt x="43" y="51"/>
                  </a:lnTo>
                  <a:lnTo>
                    <a:pt x="38" y="54"/>
                  </a:lnTo>
                  <a:lnTo>
                    <a:pt x="33" y="55"/>
                  </a:lnTo>
                  <a:lnTo>
                    <a:pt x="27" y="56"/>
                  </a:lnTo>
                  <a:lnTo>
                    <a:pt x="27" y="44"/>
                  </a:lnTo>
                  <a:lnTo>
                    <a:pt x="34" y="43"/>
                  </a:lnTo>
                  <a:lnTo>
                    <a:pt x="39" y="40"/>
                  </a:lnTo>
                  <a:lnTo>
                    <a:pt x="47" y="48"/>
                  </a:lnTo>
                  <a:close/>
                  <a:moveTo>
                    <a:pt x="27" y="56"/>
                  </a:moveTo>
                  <a:lnTo>
                    <a:pt x="22" y="55"/>
                  </a:lnTo>
                  <a:lnTo>
                    <a:pt x="17" y="54"/>
                  </a:lnTo>
                  <a:lnTo>
                    <a:pt x="12" y="51"/>
                  </a:lnTo>
                  <a:lnTo>
                    <a:pt x="8" y="48"/>
                  </a:lnTo>
                  <a:lnTo>
                    <a:pt x="16" y="40"/>
                  </a:lnTo>
                  <a:lnTo>
                    <a:pt x="21" y="43"/>
                  </a:lnTo>
                  <a:lnTo>
                    <a:pt x="27" y="44"/>
                  </a:lnTo>
                  <a:lnTo>
                    <a:pt x="27" y="56"/>
                  </a:lnTo>
                  <a:close/>
                  <a:moveTo>
                    <a:pt x="8" y="48"/>
                  </a:moveTo>
                  <a:lnTo>
                    <a:pt x="4" y="43"/>
                  </a:lnTo>
                  <a:lnTo>
                    <a:pt x="1" y="39"/>
                  </a:lnTo>
                  <a:lnTo>
                    <a:pt x="0" y="34"/>
                  </a:lnTo>
                  <a:lnTo>
                    <a:pt x="0" y="29"/>
                  </a:lnTo>
                  <a:lnTo>
                    <a:pt x="10" y="29"/>
                  </a:lnTo>
                  <a:lnTo>
                    <a:pt x="12" y="35"/>
                  </a:lnTo>
                  <a:lnTo>
                    <a:pt x="16" y="40"/>
                  </a:lnTo>
                  <a:lnTo>
                    <a:pt x="8" y="48"/>
                  </a:lnTo>
                  <a:close/>
                  <a:moveTo>
                    <a:pt x="0" y="29"/>
                  </a:moveTo>
                  <a:lnTo>
                    <a:pt x="0" y="22"/>
                  </a:lnTo>
                  <a:lnTo>
                    <a:pt x="1" y="17"/>
                  </a:lnTo>
                  <a:lnTo>
                    <a:pt x="4" y="13"/>
                  </a:lnTo>
                  <a:lnTo>
                    <a:pt x="8" y="9"/>
                  </a:lnTo>
                  <a:lnTo>
                    <a:pt x="16" y="17"/>
                  </a:lnTo>
                  <a:lnTo>
                    <a:pt x="12" y="22"/>
                  </a:lnTo>
                  <a:lnTo>
                    <a:pt x="10" y="29"/>
                  </a:lnTo>
                  <a:lnTo>
                    <a:pt x="0" y="29"/>
                  </a:lnTo>
                  <a:close/>
                  <a:moveTo>
                    <a:pt x="8" y="9"/>
                  </a:moveTo>
                  <a:lnTo>
                    <a:pt x="12" y="5"/>
                  </a:lnTo>
                  <a:lnTo>
                    <a:pt x="17" y="2"/>
                  </a:lnTo>
                  <a:lnTo>
                    <a:pt x="22" y="1"/>
                  </a:lnTo>
                  <a:lnTo>
                    <a:pt x="27" y="0"/>
                  </a:lnTo>
                  <a:lnTo>
                    <a:pt x="27" y="11"/>
                  </a:lnTo>
                  <a:lnTo>
                    <a:pt x="21" y="13"/>
                  </a:lnTo>
                  <a:lnTo>
                    <a:pt x="16" y="17"/>
                  </a:lnTo>
                  <a:lnTo>
                    <a:pt x="8" y="9"/>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8" name="Freeform 17"/>
            <p:cNvSpPr>
              <a:spLocks/>
            </p:cNvSpPr>
            <p:nvPr/>
          </p:nvSpPr>
          <p:spPr bwMode="auto">
            <a:xfrm>
              <a:off x="5031" y="203"/>
              <a:ext cx="284" cy="192"/>
            </a:xfrm>
            <a:custGeom>
              <a:avLst/>
              <a:gdLst/>
              <a:ahLst/>
              <a:cxnLst>
                <a:cxn ang="0">
                  <a:pos x="0" y="114"/>
                </a:cxn>
                <a:cxn ang="0">
                  <a:pos x="8" y="90"/>
                </a:cxn>
                <a:cxn ang="0">
                  <a:pos x="20" y="67"/>
                </a:cxn>
                <a:cxn ang="0">
                  <a:pos x="34" y="49"/>
                </a:cxn>
                <a:cxn ang="0">
                  <a:pos x="51" y="32"/>
                </a:cxn>
                <a:cxn ang="0">
                  <a:pos x="71" y="19"/>
                </a:cxn>
                <a:cxn ang="0">
                  <a:pos x="92" y="8"/>
                </a:cxn>
                <a:cxn ang="0">
                  <a:pos x="116" y="2"/>
                </a:cxn>
                <a:cxn ang="0">
                  <a:pos x="139" y="0"/>
                </a:cxn>
                <a:cxn ang="0">
                  <a:pos x="168" y="3"/>
                </a:cxn>
                <a:cxn ang="0">
                  <a:pos x="196" y="12"/>
                </a:cxn>
                <a:cxn ang="0">
                  <a:pos x="221" y="27"/>
                </a:cxn>
                <a:cxn ang="0">
                  <a:pos x="242" y="45"/>
                </a:cxn>
                <a:cxn ang="0">
                  <a:pos x="259" y="69"/>
                </a:cxn>
                <a:cxn ang="0">
                  <a:pos x="273" y="95"/>
                </a:cxn>
                <a:cxn ang="0">
                  <a:pos x="281" y="124"/>
                </a:cxn>
                <a:cxn ang="0">
                  <a:pos x="284" y="154"/>
                </a:cxn>
                <a:cxn ang="0">
                  <a:pos x="280" y="192"/>
                </a:cxn>
                <a:cxn ang="0">
                  <a:pos x="45" y="160"/>
                </a:cxn>
                <a:cxn ang="0">
                  <a:pos x="248" y="148"/>
                </a:cxn>
                <a:cxn ang="0">
                  <a:pos x="244" y="123"/>
                </a:cxn>
                <a:cxn ang="0">
                  <a:pos x="238" y="100"/>
                </a:cxn>
                <a:cxn ang="0">
                  <a:pos x="227" y="82"/>
                </a:cxn>
                <a:cxn ang="0">
                  <a:pos x="214" y="66"/>
                </a:cxn>
                <a:cxn ang="0">
                  <a:pos x="200" y="53"/>
                </a:cxn>
                <a:cxn ang="0">
                  <a:pos x="184" y="44"/>
                </a:cxn>
                <a:cxn ang="0">
                  <a:pos x="166" y="37"/>
                </a:cxn>
                <a:cxn ang="0">
                  <a:pos x="147" y="33"/>
                </a:cxn>
                <a:cxn ang="0">
                  <a:pos x="129" y="33"/>
                </a:cxn>
                <a:cxn ang="0">
                  <a:pos x="112" y="37"/>
                </a:cxn>
                <a:cxn ang="0">
                  <a:pos x="93" y="43"/>
                </a:cxn>
                <a:cxn ang="0">
                  <a:pos x="78" y="53"/>
                </a:cxn>
                <a:cxn ang="0">
                  <a:pos x="63" y="66"/>
                </a:cxn>
                <a:cxn ang="0">
                  <a:pos x="50" y="82"/>
                </a:cxn>
                <a:cxn ang="0">
                  <a:pos x="39" y="102"/>
                </a:cxn>
              </a:cxnLst>
              <a:rect l="0" t="0" r="r" b="b"/>
              <a:pathLst>
                <a:path w="284" h="192">
                  <a:moveTo>
                    <a:pt x="36" y="114"/>
                  </a:moveTo>
                  <a:lnTo>
                    <a:pt x="0" y="114"/>
                  </a:lnTo>
                  <a:lnTo>
                    <a:pt x="4" y="100"/>
                  </a:lnTo>
                  <a:lnTo>
                    <a:pt x="8" y="90"/>
                  </a:lnTo>
                  <a:lnTo>
                    <a:pt x="13" y="78"/>
                  </a:lnTo>
                  <a:lnTo>
                    <a:pt x="20" y="67"/>
                  </a:lnTo>
                  <a:lnTo>
                    <a:pt x="26" y="58"/>
                  </a:lnTo>
                  <a:lnTo>
                    <a:pt x="34" y="49"/>
                  </a:lnTo>
                  <a:lnTo>
                    <a:pt x="42" y="40"/>
                  </a:lnTo>
                  <a:lnTo>
                    <a:pt x="51" y="32"/>
                  </a:lnTo>
                  <a:lnTo>
                    <a:pt x="61" y="25"/>
                  </a:lnTo>
                  <a:lnTo>
                    <a:pt x="71" y="19"/>
                  </a:lnTo>
                  <a:lnTo>
                    <a:pt x="82" y="14"/>
                  </a:lnTo>
                  <a:lnTo>
                    <a:pt x="92" y="8"/>
                  </a:lnTo>
                  <a:lnTo>
                    <a:pt x="104" y="4"/>
                  </a:lnTo>
                  <a:lnTo>
                    <a:pt x="116" y="2"/>
                  </a:lnTo>
                  <a:lnTo>
                    <a:pt x="128" y="0"/>
                  </a:lnTo>
                  <a:lnTo>
                    <a:pt x="139" y="0"/>
                  </a:lnTo>
                  <a:lnTo>
                    <a:pt x="154" y="0"/>
                  </a:lnTo>
                  <a:lnTo>
                    <a:pt x="168" y="3"/>
                  </a:lnTo>
                  <a:lnTo>
                    <a:pt x="183" y="7"/>
                  </a:lnTo>
                  <a:lnTo>
                    <a:pt x="196" y="12"/>
                  </a:lnTo>
                  <a:lnTo>
                    <a:pt x="209" y="19"/>
                  </a:lnTo>
                  <a:lnTo>
                    <a:pt x="221" y="27"/>
                  </a:lnTo>
                  <a:lnTo>
                    <a:pt x="231" y="36"/>
                  </a:lnTo>
                  <a:lnTo>
                    <a:pt x="242" y="45"/>
                  </a:lnTo>
                  <a:lnTo>
                    <a:pt x="251" y="57"/>
                  </a:lnTo>
                  <a:lnTo>
                    <a:pt x="259" y="69"/>
                  </a:lnTo>
                  <a:lnTo>
                    <a:pt x="267" y="81"/>
                  </a:lnTo>
                  <a:lnTo>
                    <a:pt x="273" y="95"/>
                  </a:lnTo>
                  <a:lnTo>
                    <a:pt x="277" y="108"/>
                  </a:lnTo>
                  <a:lnTo>
                    <a:pt x="281" y="124"/>
                  </a:lnTo>
                  <a:lnTo>
                    <a:pt x="284" y="138"/>
                  </a:lnTo>
                  <a:lnTo>
                    <a:pt x="284" y="154"/>
                  </a:lnTo>
                  <a:lnTo>
                    <a:pt x="284" y="174"/>
                  </a:lnTo>
                  <a:lnTo>
                    <a:pt x="280" y="192"/>
                  </a:lnTo>
                  <a:lnTo>
                    <a:pt x="45" y="192"/>
                  </a:lnTo>
                  <a:lnTo>
                    <a:pt x="45" y="160"/>
                  </a:lnTo>
                  <a:lnTo>
                    <a:pt x="250" y="161"/>
                  </a:lnTo>
                  <a:lnTo>
                    <a:pt x="248" y="148"/>
                  </a:lnTo>
                  <a:lnTo>
                    <a:pt x="247" y="135"/>
                  </a:lnTo>
                  <a:lnTo>
                    <a:pt x="244" y="123"/>
                  </a:lnTo>
                  <a:lnTo>
                    <a:pt x="242" y="111"/>
                  </a:lnTo>
                  <a:lnTo>
                    <a:pt x="238" y="100"/>
                  </a:lnTo>
                  <a:lnTo>
                    <a:pt x="233" y="91"/>
                  </a:lnTo>
                  <a:lnTo>
                    <a:pt x="227" y="82"/>
                  </a:lnTo>
                  <a:lnTo>
                    <a:pt x="221" y="73"/>
                  </a:lnTo>
                  <a:lnTo>
                    <a:pt x="214" y="66"/>
                  </a:lnTo>
                  <a:lnTo>
                    <a:pt x="208" y="60"/>
                  </a:lnTo>
                  <a:lnTo>
                    <a:pt x="200" y="53"/>
                  </a:lnTo>
                  <a:lnTo>
                    <a:pt x="192" y="48"/>
                  </a:lnTo>
                  <a:lnTo>
                    <a:pt x="184" y="44"/>
                  </a:lnTo>
                  <a:lnTo>
                    <a:pt x="175" y="40"/>
                  </a:lnTo>
                  <a:lnTo>
                    <a:pt x="166" y="37"/>
                  </a:lnTo>
                  <a:lnTo>
                    <a:pt x="156" y="35"/>
                  </a:lnTo>
                  <a:lnTo>
                    <a:pt x="147" y="33"/>
                  </a:lnTo>
                  <a:lnTo>
                    <a:pt x="138" y="33"/>
                  </a:lnTo>
                  <a:lnTo>
                    <a:pt x="129" y="33"/>
                  </a:lnTo>
                  <a:lnTo>
                    <a:pt x="120" y="35"/>
                  </a:lnTo>
                  <a:lnTo>
                    <a:pt x="112" y="37"/>
                  </a:lnTo>
                  <a:lnTo>
                    <a:pt x="103" y="40"/>
                  </a:lnTo>
                  <a:lnTo>
                    <a:pt x="93" y="43"/>
                  </a:lnTo>
                  <a:lnTo>
                    <a:pt x="85" y="48"/>
                  </a:lnTo>
                  <a:lnTo>
                    <a:pt x="78" y="53"/>
                  </a:lnTo>
                  <a:lnTo>
                    <a:pt x="70" y="58"/>
                  </a:lnTo>
                  <a:lnTo>
                    <a:pt x="63" y="66"/>
                  </a:lnTo>
                  <a:lnTo>
                    <a:pt x="57" y="74"/>
                  </a:lnTo>
                  <a:lnTo>
                    <a:pt x="50" y="82"/>
                  </a:lnTo>
                  <a:lnTo>
                    <a:pt x="45" y="91"/>
                  </a:lnTo>
                  <a:lnTo>
                    <a:pt x="39" y="102"/>
                  </a:lnTo>
                  <a:lnTo>
                    <a:pt x="36" y="114"/>
                  </a:lnTo>
                  <a:close/>
                </a:path>
              </a:pathLst>
            </a:custGeom>
            <a:solidFill>
              <a:srgbClr val="FFFFFF"/>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9" name="Freeform 18"/>
            <p:cNvSpPr>
              <a:spLocks noEditPoints="1"/>
            </p:cNvSpPr>
            <p:nvPr/>
          </p:nvSpPr>
          <p:spPr bwMode="auto">
            <a:xfrm>
              <a:off x="5024" y="198"/>
              <a:ext cx="297" cy="203"/>
            </a:xfrm>
            <a:custGeom>
              <a:avLst/>
              <a:gdLst/>
              <a:ahLst/>
              <a:cxnLst>
                <a:cxn ang="0">
                  <a:pos x="43" y="112"/>
                </a:cxn>
                <a:cxn ang="0">
                  <a:pos x="2" y="116"/>
                </a:cxn>
                <a:cxn ang="0">
                  <a:pos x="6" y="104"/>
                </a:cxn>
                <a:cxn ang="0">
                  <a:pos x="29" y="59"/>
                </a:cxn>
                <a:cxn ang="0">
                  <a:pos x="62" y="41"/>
                </a:cxn>
                <a:cxn ang="0">
                  <a:pos x="32" y="75"/>
                </a:cxn>
                <a:cxn ang="0">
                  <a:pos x="12" y="120"/>
                </a:cxn>
                <a:cxn ang="0">
                  <a:pos x="75" y="19"/>
                </a:cxn>
                <a:cxn ang="0">
                  <a:pos x="121" y="1"/>
                </a:cxn>
                <a:cxn ang="0">
                  <a:pos x="135" y="11"/>
                </a:cxn>
                <a:cxn ang="0">
                  <a:pos x="91" y="23"/>
                </a:cxn>
                <a:cxn ang="0">
                  <a:pos x="56" y="32"/>
                </a:cxn>
                <a:cxn ang="0">
                  <a:pos x="191" y="7"/>
                </a:cxn>
                <a:cxn ang="0">
                  <a:pos x="242" y="37"/>
                </a:cxn>
                <a:cxn ang="0">
                  <a:pos x="224" y="36"/>
                </a:cxn>
                <a:cxn ang="0">
                  <a:pos x="174" y="13"/>
                </a:cxn>
                <a:cxn ang="0">
                  <a:pos x="253" y="46"/>
                </a:cxn>
                <a:cxn ang="0">
                  <a:pos x="286" y="97"/>
                </a:cxn>
                <a:cxn ang="0">
                  <a:pos x="297" y="159"/>
                </a:cxn>
                <a:cxn ang="0">
                  <a:pos x="279" y="116"/>
                </a:cxn>
                <a:cxn ang="0">
                  <a:pos x="254" y="65"/>
                </a:cxn>
                <a:cxn ang="0">
                  <a:pos x="296" y="170"/>
                </a:cxn>
                <a:cxn ang="0">
                  <a:pos x="286" y="159"/>
                </a:cxn>
                <a:cxn ang="0">
                  <a:pos x="292" y="199"/>
                </a:cxn>
                <a:cxn ang="0">
                  <a:pos x="296" y="179"/>
                </a:cxn>
                <a:cxn ang="0">
                  <a:pos x="287" y="197"/>
                </a:cxn>
                <a:cxn ang="0">
                  <a:pos x="52" y="192"/>
                </a:cxn>
                <a:cxn ang="0">
                  <a:pos x="46" y="203"/>
                </a:cxn>
                <a:cxn ang="0">
                  <a:pos x="46" y="197"/>
                </a:cxn>
                <a:cxn ang="0">
                  <a:pos x="46" y="197"/>
                </a:cxn>
                <a:cxn ang="0">
                  <a:pos x="52" y="165"/>
                </a:cxn>
                <a:cxn ang="0">
                  <a:pos x="257" y="171"/>
                </a:cxn>
                <a:cxn ang="0">
                  <a:pos x="262" y="171"/>
                </a:cxn>
                <a:cxn ang="0">
                  <a:pos x="251" y="166"/>
                </a:cxn>
                <a:cxn ang="0">
                  <a:pos x="238" y="105"/>
                </a:cxn>
                <a:cxn ang="0">
                  <a:pos x="208" y="66"/>
                </a:cxn>
                <a:cxn ang="0">
                  <a:pos x="241" y="88"/>
                </a:cxn>
                <a:cxn ang="0">
                  <a:pos x="261" y="147"/>
                </a:cxn>
                <a:cxn ang="0">
                  <a:pos x="196" y="58"/>
                </a:cxn>
                <a:cxn ang="0">
                  <a:pos x="162" y="34"/>
                </a:cxn>
                <a:cxn ang="0">
                  <a:pos x="215" y="57"/>
                </a:cxn>
                <a:cxn ang="0">
                  <a:pos x="136" y="44"/>
                </a:cxn>
                <a:cxn ang="0">
                  <a:pos x="121" y="36"/>
                </a:cxn>
                <a:cxn ang="0">
                  <a:pos x="161" y="45"/>
                </a:cxn>
                <a:cxn ang="0">
                  <a:pos x="82" y="67"/>
                </a:cxn>
                <a:cxn ang="0">
                  <a:pos x="53" y="107"/>
                </a:cxn>
                <a:cxn ang="0">
                  <a:pos x="49" y="88"/>
                </a:cxn>
                <a:cxn ang="0">
                  <a:pos x="86" y="50"/>
                </a:cxn>
                <a:cxn ang="0">
                  <a:pos x="48" y="120"/>
                </a:cxn>
                <a:cxn ang="0">
                  <a:pos x="48" y="120"/>
                </a:cxn>
              </a:cxnLst>
              <a:rect l="0" t="0" r="r" b="b"/>
              <a:pathLst>
                <a:path w="297" h="203">
                  <a:moveTo>
                    <a:pt x="43" y="124"/>
                  </a:moveTo>
                  <a:lnTo>
                    <a:pt x="7" y="124"/>
                  </a:lnTo>
                  <a:lnTo>
                    <a:pt x="7" y="112"/>
                  </a:lnTo>
                  <a:lnTo>
                    <a:pt x="43" y="112"/>
                  </a:lnTo>
                  <a:lnTo>
                    <a:pt x="43" y="124"/>
                  </a:lnTo>
                  <a:close/>
                  <a:moveTo>
                    <a:pt x="7" y="124"/>
                  </a:moveTo>
                  <a:lnTo>
                    <a:pt x="0" y="124"/>
                  </a:lnTo>
                  <a:lnTo>
                    <a:pt x="2" y="116"/>
                  </a:lnTo>
                  <a:lnTo>
                    <a:pt x="7" y="119"/>
                  </a:lnTo>
                  <a:lnTo>
                    <a:pt x="7" y="124"/>
                  </a:lnTo>
                  <a:close/>
                  <a:moveTo>
                    <a:pt x="2" y="116"/>
                  </a:moveTo>
                  <a:lnTo>
                    <a:pt x="6" y="104"/>
                  </a:lnTo>
                  <a:lnTo>
                    <a:pt x="11" y="92"/>
                  </a:lnTo>
                  <a:lnTo>
                    <a:pt x="16" y="80"/>
                  </a:lnTo>
                  <a:lnTo>
                    <a:pt x="23" y="70"/>
                  </a:lnTo>
                  <a:lnTo>
                    <a:pt x="29" y="59"/>
                  </a:lnTo>
                  <a:lnTo>
                    <a:pt x="37" y="49"/>
                  </a:lnTo>
                  <a:lnTo>
                    <a:pt x="46" y="41"/>
                  </a:lnTo>
                  <a:lnTo>
                    <a:pt x="56" y="32"/>
                  </a:lnTo>
                  <a:lnTo>
                    <a:pt x="62" y="41"/>
                  </a:lnTo>
                  <a:lnTo>
                    <a:pt x="54" y="49"/>
                  </a:lnTo>
                  <a:lnTo>
                    <a:pt x="46" y="57"/>
                  </a:lnTo>
                  <a:lnTo>
                    <a:pt x="39" y="66"/>
                  </a:lnTo>
                  <a:lnTo>
                    <a:pt x="32" y="75"/>
                  </a:lnTo>
                  <a:lnTo>
                    <a:pt x="25" y="86"/>
                  </a:lnTo>
                  <a:lnTo>
                    <a:pt x="20" y="96"/>
                  </a:lnTo>
                  <a:lnTo>
                    <a:pt x="16" y="108"/>
                  </a:lnTo>
                  <a:lnTo>
                    <a:pt x="12" y="120"/>
                  </a:lnTo>
                  <a:lnTo>
                    <a:pt x="2" y="116"/>
                  </a:lnTo>
                  <a:close/>
                  <a:moveTo>
                    <a:pt x="56" y="32"/>
                  </a:moveTo>
                  <a:lnTo>
                    <a:pt x="66" y="25"/>
                  </a:lnTo>
                  <a:lnTo>
                    <a:pt x="75" y="19"/>
                  </a:lnTo>
                  <a:lnTo>
                    <a:pt x="87" y="13"/>
                  </a:lnTo>
                  <a:lnTo>
                    <a:pt x="98" y="8"/>
                  </a:lnTo>
                  <a:lnTo>
                    <a:pt x="110" y="4"/>
                  </a:lnTo>
                  <a:lnTo>
                    <a:pt x="121" y="1"/>
                  </a:lnTo>
                  <a:lnTo>
                    <a:pt x="133" y="0"/>
                  </a:lnTo>
                  <a:lnTo>
                    <a:pt x="146" y="0"/>
                  </a:lnTo>
                  <a:lnTo>
                    <a:pt x="146" y="11"/>
                  </a:lnTo>
                  <a:lnTo>
                    <a:pt x="135" y="11"/>
                  </a:lnTo>
                  <a:lnTo>
                    <a:pt x="124" y="12"/>
                  </a:lnTo>
                  <a:lnTo>
                    <a:pt x="112" y="15"/>
                  </a:lnTo>
                  <a:lnTo>
                    <a:pt x="102" y="19"/>
                  </a:lnTo>
                  <a:lnTo>
                    <a:pt x="91" y="23"/>
                  </a:lnTo>
                  <a:lnTo>
                    <a:pt x="81" y="28"/>
                  </a:lnTo>
                  <a:lnTo>
                    <a:pt x="71" y="34"/>
                  </a:lnTo>
                  <a:lnTo>
                    <a:pt x="62" y="41"/>
                  </a:lnTo>
                  <a:lnTo>
                    <a:pt x="56" y="32"/>
                  </a:lnTo>
                  <a:close/>
                  <a:moveTo>
                    <a:pt x="146" y="0"/>
                  </a:moveTo>
                  <a:lnTo>
                    <a:pt x="162" y="0"/>
                  </a:lnTo>
                  <a:lnTo>
                    <a:pt x="177" y="3"/>
                  </a:lnTo>
                  <a:lnTo>
                    <a:pt x="191" y="7"/>
                  </a:lnTo>
                  <a:lnTo>
                    <a:pt x="205" y="12"/>
                  </a:lnTo>
                  <a:lnTo>
                    <a:pt x="219" y="19"/>
                  </a:lnTo>
                  <a:lnTo>
                    <a:pt x="230" y="26"/>
                  </a:lnTo>
                  <a:lnTo>
                    <a:pt x="242" y="37"/>
                  </a:lnTo>
                  <a:lnTo>
                    <a:pt x="253" y="46"/>
                  </a:lnTo>
                  <a:lnTo>
                    <a:pt x="245" y="54"/>
                  </a:lnTo>
                  <a:lnTo>
                    <a:pt x="234" y="45"/>
                  </a:lnTo>
                  <a:lnTo>
                    <a:pt x="224" y="36"/>
                  </a:lnTo>
                  <a:lnTo>
                    <a:pt x="213" y="29"/>
                  </a:lnTo>
                  <a:lnTo>
                    <a:pt x="200" y="23"/>
                  </a:lnTo>
                  <a:lnTo>
                    <a:pt x="188" y="17"/>
                  </a:lnTo>
                  <a:lnTo>
                    <a:pt x="174" y="13"/>
                  </a:lnTo>
                  <a:lnTo>
                    <a:pt x="161" y="11"/>
                  </a:lnTo>
                  <a:lnTo>
                    <a:pt x="146" y="11"/>
                  </a:lnTo>
                  <a:lnTo>
                    <a:pt x="146" y="0"/>
                  </a:lnTo>
                  <a:close/>
                  <a:moveTo>
                    <a:pt x="253" y="46"/>
                  </a:moveTo>
                  <a:lnTo>
                    <a:pt x="262" y="58"/>
                  </a:lnTo>
                  <a:lnTo>
                    <a:pt x="271" y="70"/>
                  </a:lnTo>
                  <a:lnTo>
                    <a:pt x="279" y="83"/>
                  </a:lnTo>
                  <a:lnTo>
                    <a:pt x="286" y="97"/>
                  </a:lnTo>
                  <a:lnTo>
                    <a:pt x="290" y="112"/>
                  </a:lnTo>
                  <a:lnTo>
                    <a:pt x="294" y="128"/>
                  </a:lnTo>
                  <a:lnTo>
                    <a:pt x="296" y="143"/>
                  </a:lnTo>
                  <a:lnTo>
                    <a:pt x="297" y="159"/>
                  </a:lnTo>
                  <a:lnTo>
                    <a:pt x="286" y="159"/>
                  </a:lnTo>
                  <a:lnTo>
                    <a:pt x="286" y="145"/>
                  </a:lnTo>
                  <a:lnTo>
                    <a:pt x="283" y="129"/>
                  </a:lnTo>
                  <a:lnTo>
                    <a:pt x="279" y="116"/>
                  </a:lnTo>
                  <a:lnTo>
                    <a:pt x="275" y="101"/>
                  </a:lnTo>
                  <a:lnTo>
                    <a:pt x="269" y="88"/>
                  </a:lnTo>
                  <a:lnTo>
                    <a:pt x="262" y="76"/>
                  </a:lnTo>
                  <a:lnTo>
                    <a:pt x="254" y="65"/>
                  </a:lnTo>
                  <a:lnTo>
                    <a:pt x="245" y="54"/>
                  </a:lnTo>
                  <a:lnTo>
                    <a:pt x="253" y="46"/>
                  </a:lnTo>
                  <a:close/>
                  <a:moveTo>
                    <a:pt x="297" y="159"/>
                  </a:moveTo>
                  <a:lnTo>
                    <a:pt x="296" y="170"/>
                  </a:lnTo>
                  <a:lnTo>
                    <a:pt x="296" y="179"/>
                  </a:lnTo>
                  <a:lnTo>
                    <a:pt x="284" y="178"/>
                  </a:lnTo>
                  <a:lnTo>
                    <a:pt x="286" y="168"/>
                  </a:lnTo>
                  <a:lnTo>
                    <a:pt x="286" y="159"/>
                  </a:lnTo>
                  <a:lnTo>
                    <a:pt x="297" y="159"/>
                  </a:lnTo>
                  <a:close/>
                  <a:moveTo>
                    <a:pt x="296" y="179"/>
                  </a:moveTo>
                  <a:lnTo>
                    <a:pt x="295" y="188"/>
                  </a:lnTo>
                  <a:lnTo>
                    <a:pt x="292" y="199"/>
                  </a:lnTo>
                  <a:lnTo>
                    <a:pt x="282" y="196"/>
                  </a:lnTo>
                  <a:lnTo>
                    <a:pt x="283" y="187"/>
                  </a:lnTo>
                  <a:lnTo>
                    <a:pt x="284" y="178"/>
                  </a:lnTo>
                  <a:lnTo>
                    <a:pt x="296" y="179"/>
                  </a:lnTo>
                  <a:close/>
                  <a:moveTo>
                    <a:pt x="292" y="199"/>
                  </a:moveTo>
                  <a:lnTo>
                    <a:pt x="292" y="203"/>
                  </a:lnTo>
                  <a:lnTo>
                    <a:pt x="287" y="203"/>
                  </a:lnTo>
                  <a:lnTo>
                    <a:pt x="287" y="197"/>
                  </a:lnTo>
                  <a:lnTo>
                    <a:pt x="292" y="199"/>
                  </a:lnTo>
                  <a:close/>
                  <a:moveTo>
                    <a:pt x="287" y="203"/>
                  </a:moveTo>
                  <a:lnTo>
                    <a:pt x="52" y="203"/>
                  </a:lnTo>
                  <a:lnTo>
                    <a:pt x="52" y="192"/>
                  </a:lnTo>
                  <a:lnTo>
                    <a:pt x="287" y="191"/>
                  </a:lnTo>
                  <a:lnTo>
                    <a:pt x="287" y="203"/>
                  </a:lnTo>
                  <a:close/>
                  <a:moveTo>
                    <a:pt x="52" y="203"/>
                  </a:moveTo>
                  <a:lnTo>
                    <a:pt x="46" y="203"/>
                  </a:lnTo>
                  <a:lnTo>
                    <a:pt x="46" y="197"/>
                  </a:lnTo>
                  <a:lnTo>
                    <a:pt x="52" y="197"/>
                  </a:lnTo>
                  <a:lnTo>
                    <a:pt x="52" y="203"/>
                  </a:lnTo>
                  <a:close/>
                  <a:moveTo>
                    <a:pt x="46" y="197"/>
                  </a:moveTo>
                  <a:lnTo>
                    <a:pt x="46" y="165"/>
                  </a:lnTo>
                  <a:lnTo>
                    <a:pt x="57" y="165"/>
                  </a:lnTo>
                  <a:lnTo>
                    <a:pt x="57" y="197"/>
                  </a:lnTo>
                  <a:lnTo>
                    <a:pt x="46" y="197"/>
                  </a:lnTo>
                  <a:close/>
                  <a:moveTo>
                    <a:pt x="46" y="165"/>
                  </a:moveTo>
                  <a:lnTo>
                    <a:pt x="46" y="159"/>
                  </a:lnTo>
                  <a:lnTo>
                    <a:pt x="52" y="159"/>
                  </a:lnTo>
                  <a:lnTo>
                    <a:pt x="52" y="165"/>
                  </a:lnTo>
                  <a:lnTo>
                    <a:pt x="46" y="165"/>
                  </a:lnTo>
                  <a:close/>
                  <a:moveTo>
                    <a:pt x="52" y="159"/>
                  </a:moveTo>
                  <a:lnTo>
                    <a:pt x="257" y="161"/>
                  </a:lnTo>
                  <a:lnTo>
                    <a:pt x="257" y="171"/>
                  </a:lnTo>
                  <a:lnTo>
                    <a:pt x="52" y="170"/>
                  </a:lnTo>
                  <a:lnTo>
                    <a:pt x="52" y="159"/>
                  </a:lnTo>
                  <a:close/>
                  <a:moveTo>
                    <a:pt x="262" y="166"/>
                  </a:moveTo>
                  <a:lnTo>
                    <a:pt x="262" y="171"/>
                  </a:lnTo>
                  <a:lnTo>
                    <a:pt x="257" y="171"/>
                  </a:lnTo>
                  <a:lnTo>
                    <a:pt x="257" y="166"/>
                  </a:lnTo>
                  <a:lnTo>
                    <a:pt x="262" y="166"/>
                  </a:lnTo>
                  <a:close/>
                  <a:moveTo>
                    <a:pt x="251" y="166"/>
                  </a:moveTo>
                  <a:lnTo>
                    <a:pt x="250" y="149"/>
                  </a:lnTo>
                  <a:lnTo>
                    <a:pt x="248" y="133"/>
                  </a:lnTo>
                  <a:lnTo>
                    <a:pt x="244" y="119"/>
                  </a:lnTo>
                  <a:lnTo>
                    <a:pt x="238" y="105"/>
                  </a:lnTo>
                  <a:lnTo>
                    <a:pt x="233" y="94"/>
                  </a:lnTo>
                  <a:lnTo>
                    <a:pt x="225" y="83"/>
                  </a:lnTo>
                  <a:lnTo>
                    <a:pt x="217" y="74"/>
                  </a:lnTo>
                  <a:lnTo>
                    <a:pt x="208" y="66"/>
                  </a:lnTo>
                  <a:lnTo>
                    <a:pt x="215" y="57"/>
                  </a:lnTo>
                  <a:lnTo>
                    <a:pt x="224" y="66"/>
                  </a:lnTo>
                  <a:lnTo>
                    <a:pt x="233" y="76"/>
                  </a:lnTo>
                  <a:lnTo>
                    <a:pt x="241" y="88"/>
                  </a:lnTo>
                  <a:lnTo>
                    <a:pt x="249" y="101"/>
                  </a:lnTo>
                  <a:lnTo>
                    <a:pt x="254" y="115"/>
                  </a:lnTo>
                  <a:lnTo>
                    <a:pt x="258" y="130"/>
                  </a:lnTo>
                  <a:lnTo>
                    <a:pt x="261" y="147"/>
                  </a:lnTo>
                  <a:lnTo>
                    <a:pt x="262" y="166"/>
                  </a:lnTo>
                  <a:lnTo>
                    <a:pt x="251" y="166"/>
                  </a:lnTo>
                  <a:close/>
                  <a:moveTo>
                    <a:pt x="208" y="66"/>
                  </a:moveTo>
                  <a:lnTo>
                    <a:pt x="196" y="58"/>
                  </a:lnTo>
                  <a:lnTo>
                    <a:pt x="186" y="53"/>
                  </a:lnTo>
                  <a:lnTo>
                    <a:pt x="174" y="48"/>
                  </a:lnTo>
                  <a:lnTo>
                    <a:pt x="161" y="45"/>
                  </a:lnTo>
                  <a:lnTo>
                    <a:pt x="162" y="34"/>
                  </a:lnTo>
                  <a:lnTo>
                    <a:pt x="177" y="37"/>
                  </a:lnTo>
                  <a:lnTo>
                    <a:pt x="190" y="42"/>
                  </a:lnTo>
                  <a:lnTo>
                    <a:pt x="203" y="49"/>
                  </a:lnTo>
                  <a:lnTo>
                    <a:pt x="215" y="57"/>
                  </a:lnTo>
                  <a:lnTo>
                    <a:pt x="208" y="66"/>
                  </a:lnTo>
                  <a:close/>
                  <a:moveTo>
                    <a:pt x="161" y="45"/>
                  </a:moveTo>
                  <a:lnTo>
                    <a:pt x="149" y="44"/>
                  </a:lnTo>
                  <a:lnTo>
                    <a:pt x="136" y="44"/>
                  </a:lnTo>
                  <a:lnTo>
                    <a:pt x="123" y="46"/>
                  </a:lnTo>
                  <a:lnTo>
                    <a:pt x="111" y="50"/>
                  </a:lnTo>
                  <a:lnTo>
                    <a:pt x="107" y="40"/>
                  </a:lnTo>
                  <a:lnTo>
                    <a:pt x="121" y="36"/>
                  </a:lnTo>
                  <a:lnTo>
                    <a:pt x="135" y="33"/>
                  </a:lnTo>
                  <a:lnTo>
                    <a:pt x="149" y="33"/>
                  </a:lnTo>
                  <a:lnTo>
                    <a:pt x="162" y="34"/>
                  </a:lnTo>
                  <a:lnTo>
                    <a:pt x="161" y="45"/>
                  </a:lnTo>
                  <a:close/>
                  <a:moveTo>
                    <a:pt x="111" y="50"/>
                  </a:moveTo>
                  <a:lnTo>
                    <a:pt x="100" y="54"/>
                  </a:lnTo>
                  <a:lnTo>
                    <a:pt x="91" y="59"/>
                  </a:lnTo>
                  <a:lnTo>
                    <a:pt x="82" y="67"/>
                  </a:lnTo>
                  <a:lnTo>
                    <a:pt x="74" y="75"/>
                  </a:lnTo>
                  <a:lnTo>
                    <a:pt x="66" y="84"/>
                  </a:lnTo>
                  <a:lnTo>
                    <a:pt x="58" y="95"/>
                  </a:lnTo>
                  <a:lnTo>
                    <a:pt x="53" y="107"/>
                  </a:lnTo>
                  <a:lnTo>
                    <a:pt x="48" y="120"/>
                  </a:lnTo>
                  <a:lnTo>
                    <a:pt x="37" y="116"/>
                  </a:lnTo>
                  <a:lnTo>
                    <a:pt x="43" y="101"/>
                  </a:lnTo>
                  <a:lnTo>
                    <a:pt x="49" y="88"/>
                  </a:lnTo>
                  <a:lnTo>
                    <a:pt x="57" y="78"/>
                  </a:lnTo>
                  <a:lnTo>
                    <a:pt x="66" y="67"/>
                  </a:lnTo>
                  <a:lnTo>
                    <a:pt x="75" y="58"/>
                  </a:lnTo>
                  <a:lnTo>
                    <a:pt x="86" y="50"/>
                  </a:lnTo>
                  <a:lnTo>
                    <a:pt x="96" y="45"/>
                  </a:lnTo>
                  <a:lnTo>
                    <a:pt x="107" y="40"/>
                  </a:lnTo>
                  <a:lnTo>
                    <a:pt x="111" y="50"/>
                  </a:lnTo>
                  <a:close/>
                  <a:moveTo>
                    <a:pt x="48" y="120"/>
                  </a:moveTo>
                  <a:lnTo>
                    <a:pt x="46" y="124"/>
                  </a:lnTo>
                  <a:lnTo>
                    <a:pt x="43" y="124"/>
                  </a:lnTo>
                  <a:lnTo>
                    <a:pt x="43" y="119"/>
                  </a:lnTo>
                  <a:lnTo>
                    <a:pt x="48" y="120"/>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10" name="Freeform 19"/>
            <p:cNvSpPr>
              <a:spLocks/>
            </p:cNvSpPr>
            <p:nvPr/>
          </p:nvSpPr>
          <p:spPr bwMode="auto">
            <a:xfrm>
              <a:off x="5026" y="248"/>
              <a:ext cx="282" cy="264"/>
            </a:xfrm>
            <a:custGeom>
              <a:avLst/>
              <a:gdLst/>
              <a:ahLst/>
              <a:cxnLst>
                <a:cxn ang="0">
                  <a:pos x="151" y="79"/>
                </a:cxn>
                <a:cxn ang="0">
                  <a:pos x="35" y="107"/>
                </a:cxn>
                <a:cxn ang="0">
                  <a:pos x="37" y="133"/>
                </a:cxn>
                <a:cxn ang="0">
                  <a:pos x="43" y="155"/>
                </a:cxn>
                <a:cxn ang="0">
                  <a:pos x="51" y="176"/>
                </a:cxn>
                <a:cxn ang="0">
                  <a:pos x="63" y="193"/>
                </a:cxn>
                <a:cxn ang="0">
                  <a:pos x="76" y="207"/>
                </a:cxn>
                <a:cxn ang="0">
                  <a:pos x="92" y="218"/>
                </a:cxn>
                <a:cxn ang="0">
                  <a:pos x="108" y="226"/>
                </a:cxn>
                <a:cxn ang="0">
                  <a:pos x="126" y="230"/>
                </a:cxn>
                <a:cxn ang="0">
                  <a:pos x="143" y="233"/>
                </a:cxn>
                <a:cxn ang="0">
                  <a:pos x="161" y="232"/>
                </a:cxn>
                <a:cxn ang="0">
                  <a:pos x="180" y="226"/>
                </a:cxn>
                <a:cxn ang="0">
                  <a:pos x="196" y="218"/>
                </a:cxn>
                <a:cxn ang="0">
                  <a:pos x="211" y="208"/>
                </a:cxn>
                <a:cxn ang="0">
                  <a:pos x="226" y="195"/>
                </a:cxn>
                <a:cxn ang="0">
                  <a:pos x="238" y="178"/>
                </a:cxn>
                <a:cxn ang="0">
                  <a:pos x="247" y="157"/>
                </a:cxn>
                <a:cxn ang="0">
                  <a:pos x="247" y="157"/>
                </a:cxn>
                <a:cxn ang="0">
                  <a:pos x="282" y="157"/>
                </a:cxn>
                <a:cxn ang="0">
                  <a:pos x="278" y="168"/>
                </a:cxn>
                <a:cxn ang="0">
                  <a:pos x="268" y="189"/>
                </a:cxn>
                <a:cxn ang="0">
                  <a:pos x="255" y="209"/>
                </a:cxn>
                <a:cxn ang="0">
                  <a:pos x="239" y="226"/>
                </a:cxn>
                <a:cxn ang="0">
                  <a:pos x="222" y="241"/>
                </a:cxn>
                <a:cxn ang="0">
                  <a:pos x="202" y="251"/>
                </a:cxn>
                <a:cxn ang="0">
                  <a:pos x="180" y="259"/>
                </a:cxn>
                <a:cxn ang="0">
                  <a:pos x="157" y="263"/>
                </a:cxn>
                <a:cxn ang="0">
                  <a:pos x="131" y="263"/>
                </a:cxn>
                <a:cxn ang="0">
                  <a:pos x="102" y="258"/>
                </a:cxn>
                <a:cxn ang="0">
                  <a:pos x="76" y="246"/>
                </a:cxn>
                <a:cxn ang="0">
                  <a:pos x="54" y="229"/>
                </a:cxn>
                <a:cxn ang="0">
                  <a:pos x="34" y="208"/>
                </a:cxn>
                <a:cxn ang="0">
                  <a:pos x="18" y="184"/>
                </a:cxn>
                <a:cxn ang="0">
                  <a:pos x="6" y="157"/>
                </a:cxn>
                <a:cxn ang="0">
                  <a:pos x="1" y="126"/>
                </a:cxn>
                <a:cxn ang="0">
                  <a:pos x="0" y="95"/>
                </a:cxn>
                <a:cxn ang="0">
                  <a:pos x="47" y="79"/>
                </a:cxn>
                <a:cxn ang="0">
                  <a:pos x="64" y="42"/>
                </a:cxn>
                <a:cxn ang="0">
                  <a:pos x="75" y="28"/>
                </a:cxn>
                <a:cxn ang="0">
                  <a:pos x="87" y="17"/>
                </a:cxn>
                <a:cxn ang="0">
                  <a:pos x="101" y="8"/>
                </a:cxn>
                <a:cxn ang="0">
                  <a:pos x="115" y="3"/>
                </a:cxn>
                <a:cxn ang="0">
                  <a:pos x="133" y="0"/>
                </a:cxn>
                <a:cxn ang="0">
                  <a:pos x="152" y="0"/>
                </a:cxn>
                <a:cxn ang="0">
                  <a:pos x="139" y="37"/>
                </a:cxn>
                <a:cxn ang="0">
                  <a:pos x="118" y="41"/>
                </a:cxn>
                <a:cxn ang="0">
                  <a:pos x="102" y="51"/>
                </a:cxn>
                <a:cxn ang="0">
                  <a:pos x="90" y="69"/>
                </a:cxn>
              </a:cxnLst>
              <a:rect l="0" t="0" r="r" b="b"/>
              <a:pathLst>
                <a:path w="282" h="264">
                  <a:moveTo>
                    <a:pt x="87" y="80"/>
                  </a:moveTo>
                  <a:lnTo>
                    <a:pt x="151" y="79"/>
                  </a:lnTo>
                  <a:lnTo>
                    <a:pt x="151" y="107"/>
                  </a:lnTo>
                  <a:lnTo>
                    <a:pt x="35" y="107"/>
                  </a:lnTo>
                  <a:lnTo>
                    <a:pt x="35" y="120"/>
                  </a:lnTo>
                  <a:lnTo>
                    <a:pt x="37" y="133"/>
                  </a:lnTo>
                  <a:lnTo>
                    <a:pt x="39" y="145"/>
                  </a:lnTo>
                  <a:lnTo>
                    <a:pt x="43" y="155"/>
                  </a:lnTo>
                  <a:lnTo>
                    <a:pt x="47" y="166"/>
                  </a:lnTo>
                  <a:lnTo>
                    <a:pt x="51" y="176"/>
                  </a:lnTo>
                  <a:lnTo>
                    <a:pt x="56" y="184"/>
                  </a:lnTo>
                  <a:lnTo>
                    <a:pt x="63" y="193"/>
                  </a:lnTo>
                  <a:lnTo>
                    <a:pt x="69" y="200"/>
                  </a:lnTo>
                  <a:lnTo>
                    <a:pt x="76" y="207"/>
                  </a:lnTo>
                  <a:lnTo>
                    <a:pt x="84" y="213"/>
                  </a:lnTo>
                  <a:lnTo>
                    <a:pt x="92" y="218"/>
                  </a:lnTo>
                  <a:lnTo>
                    <a:pt x="100" y="222"/>
                  </a:lnTo>
                  <a:lnTo>
                    <a:pt x="108" y="226"/>
                  </a:lnTo>
                  <a:lnTo>
                    <a:pt x="117" y="229"/>
                  </a:lnTo>
                  <a:lnTo>
                    <a:pt x="126" y="230"/>
                  </a:lnTo>
                  <a:lnTo>
                    <a:pt x="134" y="232"/>
                  </a:lnTo>
                  <a:lnTo>
                    <a:pt x="143" y="233"/>
                  </a:lnTo>
                  <a:lnTo>
                    <a:pt x="152" y="232"/>
                  </a:lnTo>
                  <a:lnTo>
                    <a:pt x="161" y="232"/>
                  </a:lnTo>
                  <a:lnTo>
                    <a:pt x="171" y="229"/>
                  </a:lnTo>
                  <a:lnTo>
                    <a:pt x="180" y="226"/>
                  </a:lnTo>
                  <a:lnTo>
                    <a:pt x="188" y="224"/>
                  </a:lnTo>
                  <a:lnTo>
                    <a:pt x="196" y="218"/>
                  </a:lnTo>
                  <a:lnTo>
                    <a:pt x="203" y="214"/>
                  </a:lnTo>
                  <a:lnTo>
                    <a:pt x="211" y="208"/>
                  </a:lnTo>
                  <a:lnTo>
                    <a:pt x="219" y="201"/>
                  </a:lnTo>
                  <a:lnTo>
                    <a:pt x="226" y="195"/>
                  </a:lnTo>
                  <a:lnTo>
                    <a:pt x="232" y="186"/>
                  </a:lnTo>
                  <a:lnTo>
                    <a:pt x="238" y="178"/>
                  </a:lnTo>
                  <a:lnTo>
                    <a:pt x="243" y="167"/>
                  </a:lnTo>
                  <a:lnTo>
                    <a:pt x="247" y="157"/>
                  </a:lnTo>
                  <a:lnTo>
                    <a:pt x="247" y="157"/>
                  </a:lnTo>
                  <a:lnTo>
                    <a:pt x="247" y="157"/>
                  </a:lnTo>
                  <a:lnTo>
                    <a:pt x="282" y="157"/>
                  </a:lnTo>
                  <a:lnTo>
                    <a:pt x="282" y="157"/>
                  </a:lnTo>
                  <a:lnTo>
                    <a:pt x="282" y="158"/>
                  </a:lnTo>
                  <a:lnTo>
                    <a:pt x="278" y="168"/>
                  </a:lnTo>
                  <a:lnTo>
                    <a:pt x="274" y="179"/>
                  </a:lnTo>
                  <a:lnTo>
                    <a:pt x="268" y="189"/>
                  </a:lnTo>
                  <a:lnTo>
                    <a:pt x="263" y="200"/>
                  </a:lnTo>
                  <a:lnTo>
                    <a:pt x="255" y="209"/>
                  </a:lnTo>
                  <a:lnTo>
                    <a:pt x="248" y="218"/>
                  </a:lnTo>
                  <a:lnTo>
                    <a:pt x="239" y="226"/>
                  </a:lnTo>
                  <a:lnTo>
                    <a:pt x="231" y="234"/>
                  </a:lnTo>
                  <a:lnTo>
                    <a:pt x="222" y="241"/>
                  </a:lnTo>
                  <a:lnTo>
                    <a:pt x="211" y="246"/>
                  </a:lnTo>
                  <a:lnTo>
                    <a:pt x="202" y="251"/>
                  </a:lnTo>
                  <a:lnTo>
                    <a:pt x="192" y="257"/>
                  </a:lnTo>
                  <a:lnTo>
                    <a:pt x="180" y="259"/>
                  </a:lnTo>
                  <a:lnTo>
                    <a:pt x="169" y="262"/>
                  </a:lnTo>
                  <a:lnTo>
                    <a:pt x="157" y="263"/>
                  </a:lnTo>
                  <a:lnTo>
                    <a:pt x="146" y="264"/>
                  </a:lnTo>
                  <a:lnTo>
                    <a:pt x="131" y="263"/>
                  </a:lnTo>
                  <a:lnTo>
                    <a:pt x="117" y="262"/>
                  </a:lnTo>
                  <a:lnTo>
                    <a:pt x="102" y="258"/>
                  </a:lnTo>
                  <a:lnTo>
                    <a:pt x="89" y="253"/>
                  </a:lnTo>
                  <a:lnTo>
                    <a:pt x="76" y="246"/>
                  </a:lnTo>
                  <a:lnTo>
                    <a:pt x="64" y="238"/>
                  </a:lnTo>
                  <a:lnTo>
                    <a:pt x="54" y="229"/>
                  </a:lnTo>
                  <a:lnTo>
                    <a:pt x="43" y="220"/>
                  </a:lnTo>
                  <a:lnTo>
                    <a:pt x="34" y="208"/>
                  </a:lnTo>
                  <a:lnTo>
                    <a:pt x="25" y="196"/>
                  </a:lnTo>
                  <a:lnTo>
                    <a:pt x="18" y="184"/>
                  </a:lnTo>
                  <a:lnTo>
                    <a:pt x="12" y="170"/>
                  </a:lnTo>
                  <a:lnTo>
                    <a:pt x="6" y="157"/>
                  </a:lnTo>
                  <a:lnTo>
                    <a:pt x="2" y="141"/>
                  </a:lnTo>
                  <a:lnTo>
                    <a:pt x="1" y="126"/>
                  </a:lnTo>
                  <a:lnTo>
                    <a:pt x="0" y="111"/>
                  </a:lnTo>
                  <a:lnTo>
                    <a:pt x="0" y="95"/>
                  </a:lnTo>
                  <a:lnTo>
                    <a:pt x="2" y="79"/>
                  </a:lnTo>
                  <a:lnTo>
                    <a:pt x="47" y="79"/>
                  </a:lnTo>
                  <a:lnTo>
                    <a:pt x="55" y="59"/>
                  </a:lnTo>
                  <a:lnTo>
                    <a:pt x="64" y="42"/>
                  </a:lnTo>
                  <a:lnTo>
                    <a:pt x="69" y="36"/>
                  </a:lnTo>
                  <a:lnTo>
                    <a:pt x="75" y="28"/>
                  </a:lnTo>
                  <a:lnTo>
                    <a:pt x="80" y="22"/>
                  </a:lnTo>
                  <a:lnTo>
                    <a:pt x="87" y="17"/>
                  </a:lnTo>
                  <a:lnTo>
                    <a:pt x="93" y="12"/>
                  </a:lnTo>
                  <a:lnTo>
                    <a:pt x="101" y="8"/>
                  </a:lnTo>
                  <a:lnTo>
                    <a:pt x="108" y="5"/>
                  </a:lnTo>
                  <a:lnTo>
                    <a:pt x="115" y="3"/>
                  </a:lnTo>
                  <a:lnTo>
                    <a:pt x="125" y="1"/>
                  </a:lnTo>
                  <a:lnTo>
                    <a:pt x="133" y="0"/>
                  </a:lnTo>
                  <a:lnTo>
                    <a:pt x="142" y="0"/>
                  </a:lnTo>
                  <a:lnTo>
                    <a:pt x="152" y="0"/>
                  </a:lnTo>
                  <a:lnTo>
                    <a:pt x="152" y="37"/>
                  </a:lnTo>
                  <a:lnTo>
                    <a:pt x="139" y="37"/>
                  </a:lnTo>
                  <a:lnTo>
                    <a:pt x="129" y="38"/>
                  </a:lnTo>
                  <a:lnTo>
                    <a:pt x="118" y="41"/>
                  </a:lnTo>
                  <a:lnTo>
                    <a:pt x="110" y="45"/>
                  </a:lnTo>
                  <a:lnTo>
                    <a:pt x="102" y="51"/>
                  </a:lnTo>
                  <a:lnTo>
                    <a:pt x="96" y="59"/>
                  </a:lnTo>
                  <a:lnTo>
                    <a:pt x="90" y="69"/>
                  </a:lnTo>
                  <a:lnTo>
                    <a:pt x="87" y="80"/>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grpSp>
      <p:grpSp>
        <p:nvGrpSpPr>
          <p:cNvPr id="11" name="Group 11"/>
          <p:cNvGrpSpPr>
            <a:grpSpLocks/>
          </p:cNvGrpSpPr>
          <p:nvPr/>
        </p:nvGrpSpPr>
        <p:grpSpPr bwMode="auto">
          <a:xfrm>
            <a:off x="1262909" y="666526"/>
            <a:ext cx="1071570" cy="977902"/>
            <a:chOff x="4927" y="169"/>
            <a:chExt cx="488" cy="391"/>
          </a:xfrm>
        </p:grpSpPr>
        <p:sp>
          <p:nvSpPr>
            <p:cNvPr id="12" name="Freeform 12"/>
            <p:cNvSpPr>
              <a:spLocks noEditPoints="1"/>
            </p:cNvSpPr>
            <p:nvPr/>
          </p:nvSpPr>
          <p:spPr bwMode="auto">
            <a:xfrm>
              <a:off x="4950" y="169"/>
              <a:ext cx="446" cy="391"/>
            </a:xfrm>
            <a:custGeom>
              <a:avLst/>
              <a:gdLst/>
              <a:ahLst/>
              <a:cxnLst>
                <a:cxn ang="0">
                  <a:pos x="383" y="215"/>
                </a:cxn>
                <a:cxn ang="0">
                  <a:pos x="373" y="245"/>
                </a:cxn>
                <a:cxn ang="0">
                  <a:pos x="391" y="204"/>
                </a:cxn>
                <a:cxn ang="0">
                  <a:pos x="400" y="209"/>
                </a:cxn>
                <a:cxn ang="0">
                  <a:pos x="399" y="192"/>
                </a:cxn>
                <a:cxn ang="0">
                  <a:pos x="421" y="150"/>
                </a:cxn>
                <a:cxn ang="0">
                  <a:pos x="433" y="112"/>
                </a:cxn>
                <a:cxn ang="0">
                  <a:pos x="446" y="90"/>
                </a:cxn>
                <a:cxn ang="0">
                  <a:pos x="441" y="126"/>
                </a:cxn>
                <a:cxn ang="0">
                  <a:pos x="425" y="169"/>
                </a:cxn>
                <a:cxn ang="0">
                  <a:pos x="399" y="192"/>
                </a:cxn>
                <a:cxn ang="0">
                  <a:pos x="433" y="70"/>
                </a:cxn>
                <a:cxn ang="0">
                  <a:pos x="437" y="48"/>
                </a:cxn>
                <a:cxn ang="0">
                  <a:pos x="445" y="78"/>
                </a:cxn>
                <a:cxn ang="0">
                  <a:pos x="427" y="53"/>
                </a:cxn>
                <a:cxn ang="0">
                  <a:pos x="411" y="32"/>
                </a:cxn>
                <a:cxn ang="0">
                  <a:pos x="417" y="24"/>
                </a:cxn>
                <a:cxn ang="0">
                  <a:pos x="437" y="48"/>
                </a:cxn>
                <a:cxn ang="0">
                  <a:pos x="391" y="20"/>
                </a:cxn>
                <a:cxn ang="0">
                  <a:pos x="344" y="12"/>
                </a:cxn>
                <a:cxn ang="0">
                  <a:pos x="381" y="6"/>
                </a:cxn>
                <a:cxn ang="0">
                  <a:pos x="403" y="27"/>
                </a:cxn>
                <a:cxn ang="0">
                  <a:pos x="312" y="15"/>
                </a:cxn>
                <a:cxn ang="0">
                  <a:pos x="276" y="12"/>
                </a:cxn>
                <a:cxn ang="0">
                  <a:pos x="327" y="2"/>
                </a:cxn>
                <a:cxn ang="0">
                  <a:pos x="278" y="23"/>
                </a:cxn>
                <a:cxn ang="0">
                  <a:pos x="224" y="44"/>
                </a:cxn>
                <a:cxn ang="0">
                  <a:pos x="219" y="34"/>
                </a:cxn>
                <a:cxn ang="0">
                  <a:pos x="276" y="12"/>
                </a:cxn>
                <a:cxn ang="0">
                  <a:pos x="67" y="171"/>
                </a:cxn>
                <a:cxn ang="0">
                  <a:pos x="59" y="163"/>
                </a:cxn>
                <a:cxn ang="0">
                  <a:pos x="60" y="180"/>
                </a:cxn>
                <a:cxn ang="0">
                  <a:pos x="36" y="194"/>
                </a:cxn>
                <a:cxn ang="0">
                  <a:pos x="60" y="180"/>
                </a:cxn>
                <a:cxn ang="0">
                  <a:pos x="30" y="228"/>
                </a:cxn>
                <a:cxn ang="0">
                  <a:pos x="15" y="266"/>
                </a:cxn>
                <a:cxn ang="0">
                  <a:pos x="10" y="301"/>
                </a:cxn>
                <a:cxn ang="0">
                  <a:pos x="2" y="278"/>
                </a:cxn>
                <a:cxn ang="0">
                  <a:pos x="14" y="237"/>
                </a:cxn>
                <a:cxn ang="0">
                  <a:pos x="36" y="194"/>
                </a:cxn>
                <a:cxn ang="0">
                  <a:pos x="11" y="312"/>
                </a:cxn>
                <a:cxn ang="0">
                  <a:pos x="19" y="338"/>
                </a:cxn>
                <a:cxn ang="0">
                  <a:pos x="2" y="324"/>
                </a:cxn>
                <a:cxn ang="0">
                  <a:pos x="10" y="301"/>
                </a:cxn>
                <a:cxn ang="0">
                  <a:pos x="29" y="353"/>
                </a:cxn>
                <a:cxn ang="0">
                  <a:pos x="36" y="374"/>
                </a:cxn>
                <a:cxn ang="0">
                  <a:pos x="14" y="353"/>
                </a:cxn>
                <a:cxn ang="0">
                  <a:pos x="43" y="364"/>
                </a:cxn>
                <a:cxn ang="0">
                  <a:pos x="85" y="379"/>
                </a:cxn>
                <a:cxn ang="0">
                  <a:pos x="82" y="389"/>
                </a:cxn>
                <a:cxn ang="0">
                  <a:pos x="36" y="374"/>
                </a:cxn>
                <a:cxn ang="0">
                  <a:pos x="114" y="379"/>
                </a:cxn>
                <a:cxn ang="0">
                  <a:pos x="149" y="374"/>
                </a:cxn>
                <a:cxn ang="0">
                  <a:pos x="127" y="388"/>
                </a:cxn>
                <a:cxn ang="0">
                  <a:pos x="102" y="379"/>
                </a:cxn>
                <a:cxn ang="0">
                  <a:pos x="176" y="366"/>
                </a:cxn>
                <a:cxn ang="0">
                  <a:pos x="207" y="366"/>
                </a:cxn>
                <a:cxn ang="0">
                  <a:pos x="165" y="380"/>
                </a:cxn>
              </a:cxnLst>
              <a:rect l="0" t="0" r="r" b="b"/>
              <a:pathLst>
                <a:path w="446" h="391">
                  <a:moveTo>
                    <a:pt x="365" y="238"/>
                  </a:moveTo>
                  <a:lnTo>
                    <a:pt x="374" y="226"/>
                  </a:lnTo>
                  <a:lnTo>
                    <a:pt x="383" y="215"/>
                  </a:lnTo>
                  <a:lnTo>
                    <a:pt x="392" y="221"/>
                  </a:lnTo>
                  <a:lnTo>
                    <a:pt x="383" y="233"/>
                  </a:lnTo>
                  <a:lnTo>
                    <a:pt x="373" y="245"/>
                  </a:lnTo>
                  <a:lnTo>
                    <a:pt x="365" y="238"/>
                  </a:lnTo>
                  <a:close/>
                  <a:moveTo>
                    <a:pt x="383" y="215"/>
                  </a:moveTo>
                  <a:lnTo>
                    <a:pt x="391" y="204"/>
                  </a:lnTo>
                  <a:lnTo>
                    <a:pt x="399" y="192"/>
                  </a:lnTo>
                  <a:lnTo>
                    <a:pt x="410" y="197"/>
                  </a:lnTo>
                  <a:lnTo>
                    <a:pt x="400" y="209"/>
                  </a:lnTo>
                  <a:lnTo>
                    <a:pt x="392" y="221"/>
                  </a:lnTo>
                  <a:lnTo>
                    <a:pt x="383" y="215"/>
                  </a:lnTo>
                  <a:close/>
                  <a:moveTo>
                    <a:pt x="399" y="192"/>
                  </a:moveTo>
                  <a:lnTo>
                    <a:pt x="408" y="178"/>
                  </a:lnTo>
                  <a:lnTo>
                    <a:pt x="415" y="163"/>
                  </a:lnTo>
                  <a:lnTo>
                    <a:pt x="421" y="150"/>
                  </a:lnTo>
                  <a:lnTo>
                    <a:pt x="427" y="137"/>
                  </a:lnTo>
                  <a:lnTo>
                    <a:pt x="431" y="125"/>
                  </a:lnTo>
                  <a:lnTo>
                    <a:pt x="433" y="112"/>
                  </a:lnTo>
                  <a:lnTo>
                    <a:pt x="435" y="100"/>
                  </a:lnTo>
                  <a:lnTo>
                    <a:pt x="435" y="90"/>
                  </a:lnTo>
                  <a:lnTo>
                    <a:pt x="446" y="90"/>
                  </a:lnTo>
                  <a:lnTo>
                    <a:pt x="445" y="101"/>
                  </a:lnTo>
                  <a:lnTo>
                    <a:pt x="444" y="113"/>
                  </a:lnTo>
                  <a:lnTo>
                    <a:pt x="441" y="126"/>
                  </a:lnTo>
                  <a:lnTo>
                    <a:pt x="437" y="140"/>
                  </a:lnTo>
                  <a:lnTo>
                    <a:pt x="432" y="154"/>
                  </a:lnTo>
                  <a:lnTo>
                    <a:pt x="425" y="169"/>
                  </a:lnTo>
                  <a:lnTo>
                    <a:pt x="417" y="183"/>
                  </a:lnTo>
                  <a:lnTo>
                    <a:pt x="410" y="197"/>
                  </a:lnTo>
                  <a:lnTo>
                    <a:pt x="399" y="192"/>
                  </a:lnTo>
                  <a:close/>
                  <a:moveTo>
                    <a:pt x="435" y="90"/>
                  </a:moveTo>
                  <a:lnTo>
                    <a:pt x="435" y="79"/>
                  </a:lnTo>
                  <a:lnTo>
                    <a:pt x="433" y="70"/>
                  </a:lnTo>
                  <a:lnTo>
                    <a:pt x="431" y="61"/>
                  </a:lnTo>
                  <a:lnTo>
                    <a:pt x="427" y="53"/>
                  </a:lnTo>
                  <a:lnTo>
                    <a:pt x="437" y="48"/>
                  </a:lnTo>
                  <a:lnTo>
                    <a:pt x="441" y="57"/>
                  </a:lnTo>
                  <a:lnTo>
                    <a:pt x="444" y="67"/>
                  </a:lnTo>
                  <a:lnTo>
                    <a:pt x="445" y="78"/>
                  </a:lnTo>
                  <a:lnTo>
                    <a:pt x="446" y="90"/>
                  </a:lnTo>
                  <a:lnTo>
                    <a:pt x="435" y="90"/>
                  </a:lnTo>
                  <a:close/>
                  <a:moveTo>
                    <a:pt x="427" y="53"/>
                  </a:moveTo>
                  <a:lnTo>
                    <a:pt x="423" y="45"/>
                  </a:lnTo>
                  <a:lnTo>
                    <a:pt x="417" y="38"/>
                  </a:lnTo>
                  <a:lnTo>
                    <a:pt x="411" y="32"/>
                  </a:lnTo>
                  <a:lnTo>
                    <a:pt x="403" y="27"/>
                  </a:lnTo>
                  <a:lnTo>
                    <a:pt x="410" y="17"/>
                  </a:lnTo>
                  <a:lnTo>
                    <a:pt x="417" y="24"/>
                  </a:lnTo>
                  <a:lnTo>
                    <a:pt x="425" y="30"/>
                  </a:lnTo>
                  <a:lnTo>
                    <a:pt x="432" y="38"/>
                  </a:lnTo>
                  <a:lnTo>
                    <a:pt x="437" y="48"/>
                  </a:lnTo>
                  <a:lnTo>
                    <a:pt x="427" y="53"/>
                  </a:lnTo>
                  <a:close/>
                  <a:moveTo>
                    <a:pt x="403" y="27"/>
                  </a:moveTo>
                  <a:lnTo>
                    <a:pt x="391" y="20"/>
                  </a:lnTo>
                  <a:lnTo>
                    <a:pt x="377" y="16"/>
                  </a:lnTo>
                  <a:lnTo>
                    <a:pt x="361" y="12"/>
                  </a:lnTo>
                  <a:lnTo>
                    <a:pt x="344" y="12"/>
                  </a:lnTo>
                  <a:lnTo>
                    <a:pt x="344" y="0"/>
                  </a:lnTo>
                  <a:lnTo>
                    <a:pt x="362" y="2"/>
                  </a:lnTo>
                  <a:lnTo>
                    <a:pt x="381" y="6"/>
                  </a:lnTo>
                  <a:lnTo>
                    <a:pt x="395" y="11"/>
                  </a:lnTo>
                  <a:lnTo>
                    <a:pt x="410" y="17"/>
                  </a:lnTo>
                  <a:lnTo>
                    <a:pt x="403" y="27"/>
                  </a:lnTo>
                  <a:close/>
                  <a:moveTo>
                    <a:pt x="344" y="12"/>
                  </a:moveTo>
                  <a:lnTo>
                    <a:pt x="328" y="12"/>
                  </a:lnTo>
                  <a:lnTo>
                    <a:pt x="312" y="15"/>
                  </a:lnTo>
                  <a:lnTo>
                    <a:pt x="295" y="19"/>
                  </a:lnTo>
                  <a:lnTo>
                    <a:pt x="278" y="23"/>
                  </a:lnTo>
                  <a:lnTo>
                    <a:pt x="276" y="12"/>
                  </a:lnTo>
                  <a:lnTo>
                    <a:pt x="293" y="7"/>
                  </a:lnTo>
                  <a:lnTo>
                    <a:pt x="310" y="4"/>
                  </a:lnTo>
                  <a:lnTo>
                    <a:pt x="327" y="2"/>
                  </a:lnTo>
                  <a:lnTo>
                    <a:pt x="344" y="0"/>
                  </a:lnTo>
                  <a:lnTo>
                    <a:pt x="344" y="12"/>
                  </a:lnTo>
                  <a:close/>
                  <a:moveTo>
                    <a:pt x="278" y="23"/>
                  </a:moveTo>
                  <a:lnTo>
                    <a:pt x="260" y="29"/>
                  </a:lnTo>
                  <a:lnTo>
                    <a:pt x="243" y="36"/>
                  </a:lnTo>
                  <a:lnTo>
                    <a:pt x="224" y="44"/>
                  </a:lnTo>
                  <a:lnTo>
                    <a:pt x="206" y="54"/>
                  </a:lnTo>
                  <a:lnTo>
                    <a:pt x="201" y="44"/>
                  </a:lnTo>
                  <a:lnTo>
                    <a:pt x="219" y="34"/>
                  </a:lnTo>
                  <a:lnTo>
                    <a:pt x="237" y="25"/>
                  </a:lnTo>
                  <a:lnTo>
                    <a:pt x="257" y="19"/>
                  </a:lnTo>
                  <a:lnTo>
                    <a:pt x="276" y="12"/>
                  </a:lnTo>
                  <a:lnTo>
                    <a:pt x="278" y="23"/>
                  </a:lnTo>
                  <a:close/>
                  <a:moveTo>
                    <a:pt x="74" y="161"/>
                  </a:moveTo>
                  <a:lnTo>
                    <a:pt x="67" y="171"/>
                  </a:lnTo>
                  <a:lnTo>
                    <a:pt x="60" y="180"/>
                  </a:lnTo>
                  <a:lnTo>
                    <a:pt x="51" y="174"/>
                  </a:lnTo>
                  <a:lnTo>
                    <a:pt x="59" y="163"/>
                  </a:lnTo>
                  <a:lnTo>
                    <a:pt x="67" y="154"/>
                  </a:lnTo>
                  <a:lnTo>
                    <a:pt x="74" y="161"/>
                  </a:lnTo>
                  <a:close/>
                  <a:moveTo>
                    <a:pt x="60" y="180"/>
                  </a:moveTo>
                  <a:lnTo>
                    <a:pt x="52" y="190"/>
                  </a:lnTo>
                  <a:lnTo>
                    <a:pt x="46" y="199"/>
                  </a:lnTo>
                  <a:lnTo>
                    <a:pt x="36" y="194"/>
                  </a:lnTo>
                  <a:lnTo>
                    <a:pt x="43" y="184"/>
                  </a:lnTo>
                  <a:lnTo>
                    <a:pt x="51" y="174"/>
                  </a:lnTo>
                  <a:lnTo>
                    <a:pt x="60" y="180"/>
                  </a:lnTo>
                  <a:close/>
                  <a:moveTo>
                    <a:pt x="46" y="199"/>
                  </a:moveTo>
                  <a:lnTo>
                    <a:pt x="38" y="213"/>
                  </a:lnTo>
                  <a:lnTo>
                    <a:pt x="30" y="228"/>
                  </a:lnTo>
                  <a:lnTo>
                    <a:pt x="25" y="241"/>
                  </a:lnTo>
                  <a:lnTo>
                    <a:pt x="19" y="254"/>
                  </a:lnTo>
                  <a:lnTo>
                    <a:pt x="15" y="266"/>
                  </a:lnTo>
                  <a:lnTo>
                    <a:pt x="13" y="279"/>
                  </a:lnTo>
                  <a:lnTo>
                    <a:pt x="11" y="291"/>
                  </a:lnTo>
                  <a:lnTo>
                    <a:pt x="10" y="301"/>
                  </a:lnTo>
                  <a:lnTo>
                    <a:pt x="0" y="301"/>
                  </a:lnTo>
                  <a:lnTo>
                    <a:pt x="0" y="290"/>
                  </a:lnTo>
                  <a:lnTo>
                    <a:pt x="2" y="278"/>
                  </a:lnTo>
                  <a:lnTo>
                    <a:pt x="5" y="265"/>
                  </a:lnTo>
                  <a:lnTo>
                    <a:pt x="9" y="251"/>
                  </a:lnTo>
                  <a:lnTo>
                    <a:pt x="14" y="237"/>
                  </a:lnTo>
                  <a:lnTo>
                    <a:pt x="21" y="222"/>
                  </a:lnTo>
                  <a:lnTo>
                    <a:pt x="29" y="208"/>
                  </a:lnTo>
                  <a:lnTo>
                    <a:pt x="36" y="194"/>
                  </a:lnTo>
                  <a:lnTo>
                    <a:pt x="46" y="199"/>
                  </a:lnTo>
                  <a:close/>
                  <a:moveTo>
                    <a:pt x="10" y="301"/>
                  </a:moveTo>
                  <a:lnTo>
                    <a:pt x="11" y="312"/>
                  </a:lnTo>
                  <a:lnTo>
                    <a:pt x="13" y="321"/>
                  </a:lnTo>
                  <a:lnTo>
                    <a:pt x="15" y="330"/>
                  </a:lnTo>
                  <a:lnTo>
                    <a:pt x="19" y="338"/>
                  </a:lnTo>
                  <a:lnTo>
                    <a:pt x="9" y="343"/>
                  </a:lnTo>
                  <a:lnTo>
                    <a:pt x="5" y="334"/>
                  </a:lnTo>
                  <a:lnTo>
                    <a:pt x="2" y="324"/>
                  </a:lnTo>
                  <a:lnTo>
                    <a:pt x="1" y="313"/>
                  </a:lnTo>
                  <a:lnTo>
                    <a:pt x="0" y="301"/>
                  </a:lnTo>
                  <a:lnTo>
                    <a:pt x="10" y="301"/>
                  </a:lnTo>
                  <a:close/>
                  <a:moveTo>
                    <a:pt x="19" y="338"/>
                  </a:moveTo>
                  <a:lnTo>
                    <a:pt x="23" y="346"/>
                  </a:lnTo>
                  <a:lnTo>
                    <a:pt x="29" y="353"/>
                  </a:lnTo>
                  <a:lnTo>
                    <a:pt x="35" y="359"/>
                  </a:lnTo>
                  <a:lnTo>
                    <a:pt x="43" y="364"/>
                  </a:lnTo>
                  <a:lnTo>
                    <a:pt x="36" y="374"/>
                  </a:lnTo>
                  <a:lnTo>
                    <a:pt x="29" y="367"/>
                  </a:lnTo>
                  <a:lnTo>
                    <a:pt x="21" y="361"/>
                  </a:lnTo>
                  <a:lnTo>
                    <a:pt x="14" y="353"/>
                  </a:lnTo>
                  <a:lnTo>
                    <a:pt x="9" y="343"/>
                  </a:lnTo>
                  <a:lnTo>
                    <a:pt x="19" y="338"/>
                  </a:lnTo>
                  <a:close/>
                  <a:moveTo>
                    <a:pt x="43" y="364"/>
                  </a:moveTo>
                  <a:lnTo>
                    <a:pt x="55" y="371"/>
                  </a:lnTo>
                  <a:lnTo>
                    <a:pt x="69" y="375"/>
                  </a:lnTo>
                  <a:lnTo>
                    <a:pt x="85" y="379"/>
                  </a:lnTo>
                  <a:lnTo>
                    <a:pt x="102" y="379"/>
                  </a:lnTo>
                  <a:lnTo>
                    <a:pt x="102" y="391"/>
                  </a:lnTo>
                  <a:lnTo>
                    <a:pt x="82" y="389"/>
                  </a:lnTo>
                  <a:lnTo>
                    <a:pt x="65" y="385"/>
                  </a:lnTo>
                  <a:lnTo>
                    <a:pt x="51" y="380"/>
                  </a:lnTo>
                  <a:lnTo>
                    <a:pt x="36" y="374"/>
                  </a:lnTo>
                  <a:lnTo>
                    <a:pt x="43" y="364"/>
                  </a:lnTo>
                  <a:close/>
                  <a:moveTo>
                    <a:pt x="102" y="379"/>
                  </a:moveTo>
                  <a:lnTo>
                    <a:pt x="114" y="379"/>
                  </a:lnTo>
                  <a:lnTo>
                    <a:pt x="126" y="378"/>
                  </a:lnTo>
                  <a:lnTo>
                    <a:pt x="138" y="376"/>
                  </a:lnTo>
                  <a:lnTo>
                    <a:pt x="149" y="374"/>
                  </a:lnTo>
                  <a:lnTo>
                    <a:pt x="152" y="384"/>
                  </a:lnTo>
                  <a:lnTo>
                    <a:pt x="139" y="387"/>
                  </a:lnTo>
                  <a:lnTo>
                    <a:pt x="127" y="388"/>
                  </a:lnTo>
                  <a:lnTo>
                    <a:pt x="114" y="389"/>
                  </a:lnTo>
                  <a:lnTo>
                    <a:pt x="102" y="391"/>
                  </a:lnTo>
                  <a:lnTo>
                    <a:pt x="102" y="379"/>
                  </a:lnTo>
                  <a:close/>
                  <a:moveTo>
                    <a:pt x="149" y="374"/>
                  </a:moveTo>
                  <a:lnTo>
                    <a:pt x="163" y="370"/>
                  </a:lnTo>
                  <a:lnTo>
                    <a:pt x="176" y="366"/>
                  </a:lnTo>
                  <a:lnTo>
                    <a:pt x="189" y="361"/>
                  </a:lnTo>
                  <a:lnTo>
                    <a:pt x="202" y="355"/>
                  </a:lnTo>
                  <a:lnTo>
                    <a:pt x="207" y="366"/>
                  </a:lnTo>
                  <a:lnTo>
                    <a:pt x="193" y="371"/>
                  </a:lnTo>
                  <a:lnTo>
                    <a:pt x="180" y="376"/>
                  </a:lnTo>
                  <a:lnTo>
                    <a:pt x="165" y="380"/>
                  </a:lnTo>
                  <a:lnTo>
                    <a:pt x="152" y="384"/>
                  </a:lnTo>
                  <a:lnTo>
                    <a:pt x="149" y="374"/>
                  </a:lnTo>
                  <a:close/>
                </a:path>
              </a:pathLst>
            </a:custGeom>
            <a:solidFill>
              <a:srgbClr val="00A63B"/>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13" name="Freeform 13"/>
            <p:cNvSpPr>
              <a:spLocks/>
            </p:cNvSpPr>
            <p:nvPr/>
          </p:nvSpPr>
          <p:spPr bwMode="auto">
            <a:xfrm>
              <a:off x="4927" y="428"/>
              <a:ext cx="59" cy="53"/>
            </a:xfrm>
            <a:custGeom>
              <a:avLst/>
              <a:gdLst/>
              <a:ahLst/>
              <a:cxnLst>
                <a:cxn ang="0">
                  <a:pos x="30" y="0"/>
                </a:cxn>
                <a:cxn ang="0">
                  <a:pos x="36" y="2"/>
                </a:cxn>
                <a:cxn ang="0">
                  <a:pos x="41" y="3"/>
                </a:cxn>
                <a:cxn ang="0">
                  <a:pos x="46" y="6"/>
                </a:cxn>
                <a:cxn ang="0">
                  <a:pos x="50" y="8"/>
                </a:cxn>
                <a:cxn ang="0">
                  <a:pos x="54" y="12"/>
                </a:cxn>
                <a:cxn ang="0">
                  <a:pos x="57" y="17"/>
                </a:cxn>
                <a:cxn ang="0">
                  <a:pos x="58" y="21"/>
                </a:cxn>
                <a:cxn ang="0">
                  <a:pos x="59" y="27"/>
                </a:cxn>
                <a:cxn ang="0">
                  <a:pos x="58" y="32"/>
                </a:cxn>
                <a:cxn ang="0">
                  <a:pos x="57" y="37"/>
                </a:cxn>
                <a:cxn ang="0">
                  <a:pos x="54" y="42"/>
                </a:cxn>
                <a:cxn ang="0">
                  <a:pos x="50" y="45"/>
                </a:cxn>
                <a:cxn ang="0">
                  <a:pos x="46" y="49"/>
                </a:cxn>
                <a:cxn ang="0">
                  <a:pos x="41" y="52"/>
                </a:cxn>
                <a:cxn ang="0">
                  <a:pos x="36" y="53"/>
                </a:cxn>
                <a:cxn ang="0">
                  <a:pos x="30" y="53"/>
                </a:cxn>
                <a:cxn ang="0">
                  <a:pos x="24" y="53"/>
                </a:cxn>
                <a:cxn ang="0">
                  <a:pos x="19" y="52"/>
                </a:cxn>
                <a:cxn ang="0">
                  <a:pos x="13" y="49"/>
                </a:cxn>
                <a:cxn ang="0">
                  <a:pos x="9" y="45"/>
                </a:cxn>
                <a:cxn ang="0">
                  <a:pos x="6" y="42"/>
                </a:cxn>
                <a:cxn ang="0">
                  <a:pos x="3" y="37"/>
                </a:cxn>
                <a:cxn ang="0">
                  <a:pos x="2" y="32"/>
                </a:cxn>
                <a:cxn ang="0">
                  <a:pos x="0" y="27"/>
                </a:cxn>
                <a:cxn ang="0">
                  <a:pos x="2" y="21"/>
                </a:cxn>
                <a:cxn ang="0">
                  <a:pos x="3" y="17"/>
                </a:cxn>
                <a:cxn ang="0">
                  <a:pos x="6" y="12"/>
                </a:cxn>
                <a:cxn ang="0">
                  <a:pos x="9" y="8"/>
                </a:cxn>
                <a:cxn ang="0">
                  <a:pos x="13" y="6"/>
                </a:cxn>
                <a:cxn ang="0">
                  <a:pos x="19" y="3"/>
                </a:cxn>
                <a:cxn ang="0">
                  <a:pos x="24" y="2"/>
                </a:cxn>
                <a:cxn ang="0">
                  <a:pos x="30" y="0"/>
                </a:cxn>
              </a:cxnLst>
              <a:rect l="0" t="0" r="r" b="b"/>
              <a:pathLst>
                <a:path w="59" h="53">
                  <a:moveTo>
                    <a:pt x="30" y="0"/>
                  </a:moveTo>
                  <a:lnTo>
                    <a:pt x="36" y="2"/>
                  </a:lnTo>
                  <a:lnTo>
                    <a:pt x="41" y="3"/>
                  </a:lnTo>
                  <a:lnTo>
                    <a:pt x="46" y="6"/>
                  </a:lnTo>
                  <a:lnTo>
                    <a:pt x="50" y="8"/>
                  </a:lnTo>
                  <a:lnTo>
                    <a:pt x="54" y="12"/>
                  </a:lnTo>
                  <a:lnTo>
                    <a:pt x="57" y="17"/>
                  </a:lnTo>
                  <a:lnTo>
                    <a:pt x="58" y="21"/>
                  </a:lnTo>
                  <a:lnTo>
                    <a:pt x="59" y="27"/>
                  </a:lnTo>
                  <a:lnTo>
                    <a:pt x="58" y="32"/>
                  </a:lnTo>
                  <a:lnTo>
                    <a:pt x="57" y="37"/>
                  </a:lnTo>
                  <a:lnTo>
                    <a:pt x="54" y="42"/>
                  </a:lnTo>
                  <a:lnTo>
                    <a:pt x="50" y="45"/>
                  </a:lnTo>
                  <a:lnTo>
                    <a:pt x="46" y="49"/>
                  </a:lnTo>
                  <a:lnTo>
                    <a:pt x="41" y="52"/>
                  </a:lnTo>
                  <a:lnTo>
                    <a:pt x="36" y="53"/>
                  </a:lnTo>
                  <a:lnTo>
                    <a:pt x="30" y="53"/>
                  </a:lnTo>
                  <a:lnTo>
                    <a:pt x="24" y="53"/>
                  </a:lnTo>
                  <a:lnTo>
                    <a:pt x="19" y="52"/>
                  </a:lnTo>
                  <a:lnTo>
                    <a:pt x="13" y="49"/>
                  </a:lnTo>
                  <a:lnTo>
                    <a:pt x="9" y="45"/>
                  </a:lnTo>
                  <a:lnTo>
                    <a:pt x="6" y="42"/>
                  </a:lnTo>
                  <a:lnTo>
                    <a:pt x="3" y="37"/>
                  </a:lnTo>
                  <a:lnTo>
                    <a:pt x="2" y="32"/>
                  </a:lnTo>
                  <a:lnTo>
                    <a:pt x="0" y="27"/>
                  </a:lnTo>
                  <a:lnTo>
                    <a:pt x="2" y="21"/>
                  </a:lnTo>
                  <a:lnTo>
                    <a:pt x="3" y="17"/>
                  </a:lnTo>
                  <a:lnTo>
                    <a:pt x="6" y="12"/>
                  </a:lnTo>
                  <a:lnTo>
                    <a:pt x="9" y="8"/>
                  </a:lnTo>
                  <a:lnTo>
                    <a:pt x="13" y="6"/>
                  </a:lnTo>
                  <a:lnTo>
                    <a:pt x="19" y="3"/>
                  </a:lnTo>
                  <a:lnTo>
                    <a:pt x="24" y="2"/>
                  </a:lnTo>
                  <a:lnTo>
                    <a:pt x="30" y="0"/>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14" name="Freeform 14"/>
            <p:cNvSpPr>
              <a:spLocks/>
            </p:cNvSpPr>
            <p:nvPr/>
          </p:nvSpPr>
          <p:spPr bwMode="auto">
            <a:xfrm>
              <a:off x="5356" y="246"/>
              <a:ext cx="59" cy="52"/>
            </a:xfrm>
            <a:custGeom>
              <a:avLst/>
              <a:gdLst/>
              <a:ahLst/>
              <a:cxnLst>
                <a:cxn ang="0">
                  <a:pos x="29" y="0"/>
                </a:cxn>
                <a:cxn ang="0">
                  <a:pos x="35" y="1"/>
                </a:cxn>
                <a:cxn ang="0">
                  <a:pos x="40" y="2"/>
                </a:cxn>
                <a:cxn ang="0">
                  <a:pos x="46" y="5"/>
                </a:cxn>
                <a:cxn ang="0">
                  <a:pos x="50" y="7"/>
                </a:cxn>
                <a:cxn ang="0">
                  <a:pos x="53" y="11"/>
                </a:cxn>
                <a:cxn ang="0">
                  <a:pos x="56" y="15"/>
                </a:cxn>
                <a:cxn ang="0">
                  <a:pos x="57" y="21"/>
                </a:cxn>
                <a:cxn ang="0">
                  <a:pos x="59" y="26"/>
                </a:cxn>
                <a:cxn ang="0">
                  <a:pos x="57" y="31"/>
                </a:cxn>
                <a:cxn ang="0">
                  <a:pos x="56" y="36"/>
                </a:cxn>
                <a:cxn ang="0">
                  <a:pos x="53" y="40"/>
                </a:cxn>
                <a:cxn ang="0">
                  <a:pos x="50" y="44"/>
                </a:cxn>
                <a:cxn ang="0">
                  <a:pos x="46" y="48"/>
                </a:cxn>
                <a:cxn ang="0">
                  <a:pos x="40" y="51"/>
                </a:cxn>
                <a:cxn ang="0">
                  <a:pos x="35" y="52"/>
                </a:cxn>
                <a:cxn ang="0">
                  <a:pos x="29" y="52"/>
                </a:cxn>
                <a:cxn ang="0">
                  <a:pos x="23" y="52"/>
                </a:cxn>
                <a:cxn ang="0">
                  <a:pos x="18" y="51"/>
                </a:cxn>
                <a:cxn ang="0">
                  <a:pos x="13" y="48"/>
                </a:cxn>
                <a:cxn ang="0">
                  <a:pos x="9" y="44"/>
                </a:cxn>
                <a:cxn ang="0">
                  <a:pos x="5" y="40"/>
                </a:cxn>
                <a:cxn ang="0">
                  <a:pos x="2" y="36"/>
                </a:cxn>
                <a:cxn ang="0">
                  <a:pos x="1" y="31"/>
                </a:cxn>
                <a:cxn ang="0">
                  <a:pos x="0" y="26"/>
                </a:cxn>
                <a:cxn ang="0">
                  <a:pos x="1" y="21"/>
                </a:cxn>
                <a:cxn ang="0">
                  <a:pos x="2" y="15"/>
                </a:cxn>
                <a:cxn ang="0">
                  <a:pos x="5" y="11"/>
                </a:cxn>
                <a:cxn ang="0">
                  <a:pos x="9" y="7"/>
                </a:cxn>
                <a:cxn ang="0">
                  <a:pos x="13" y="5"/>
                </a:cxn>
                <a:cxn ang="0">
                  <a:pos x="18" y="2"/>
                </a:cxn>
                <a:cxn ang="0">
                  <a:pos x="23" y="1"/>
                </a:cxn>
                <a:cxn ang="0">
                  <a:pos x="29" y="0"/>
                </a:cxn>
              </a:cxnLst>
              <a:rect l="0" t="0" r="r" b="b"/>
              <a:pathLst>
                <a:path w="59" h="52">
                  <a:moveTo>
                    <a:pt x="29" y="0"/>
                  </a:moveTo>
                  <a:lnTo>
                    <a:pt x="35" y="1"/>
                  </a:lnTo>
                  <a:lnTo>
                    <a:pt x="40" y="2"/>
                  </a:lnTo>
                  <a:lnTo>
                    <a:pt x="46" y="5"/>
                  </a:lnTo>
                  <a:lnTo>
                    <a:pt x="50" y="7"/>
                  </a:lnTo>
                  <a:lnTo>
                    <a:pt x="53" y="11"/>
                  </a:lnTo>
                  <a:lnTo>
                    <a:pt x="56" y="15"/>
                  </a:lnTo>
                  <a:lnTo>
                    <a:pt x="57" y="21"/>
                  </a:lnTo>
                  <a:lnTo>
                    <a:pt x="59" y="26"/>
                  </a:lnTo>
                  <a:lnTo>
                    <a:pt x="57" y="31"/>
                  </a:lnTo>
                  <a:lnTo>
                    <a:pt x="56" y="36"/>
                  </a:lnTo>
                  <a:lnTo>
                    <a:pt x="53" y="40"/>
                  </a:lnTo>
                  <a:lnTo>
                    <a:pt x="50" y="44"/>
                  </a:lnTo>
                  <a:lnTo>
                    <a:pt x="46" y="48"/>
                  </a:lnTo>
                  <a:lnTo>
                    <a:pt x="40" y="51"/>
                  </a:lnTo>
                  <a:lnTo>
                    <a:pt x="35" y="52"/>
                  </a:lnTo>
                  <a:lnTo>
                    <a:pt x="29" y="52"/>
                  </a:lnTo>
                  <a:lnTo>
                    <a:pt x="23" y="52"/>
                  </a:lnTo>
                  <a:lnTo>
                    <a:pt x="18" y="51"/>
                  </a:lnTo>
                  <a:lnTo>
                    <a:pt x="13" y="48"/>
                  </a:lnTo>
                  <a:lnTo>
                    <a:pt x="9" y="44"/>
                  </a:lnTo>
                  <a:lnTo>
                    <a:pt x="5" y="40"/>
                  </a:lnTo>
                  <a:lnTo>
                    <a:pt x="2" y="36"/>
                  </a:lnTo>
                  <a:lnTo>
                    <a:pt x="1" y="31"/>
                  </a:lnTo>
                  <a:lnTo>
                    <a:pt x="0" y="26"/>
                  </a:lnTo>
                  <a:lnTo>
                    <a:pt x="1" y="21"/>
                  </a:lnTo>
                  <a:lnTo>
                    <a:pt x="2" y="15"/>
                  </a:lnTo>
                  <a:lnTo>
                    <a:pt x="5" y="11"/>
                  </a:lnTo>
                  <a:lnTo>
                    <a:pt x="9" y="7"/>
                  </a:lnTo>
                  <a:lnTo>
                    <a:pt x="13" y="5"/>
                  </a:lnTo>
                  <a:lnTo>
                    <a:pt x="18" y="2"/>
                  </a:lnTo>
                  <a:lnTo>
                    <a:pt x="23" y="1"/>
                  </a:lnTo>
                  <a:lnTo>
                    <a:pt x="29" y="0"/>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15" name="Freeform 15"/>
            <p:cNvSpPr>
              <a:spLocks/>
            </p:cNvSpPr>
            <p:nvPr/>
          </p:nvSpPr>
          <p:spPr bwMode="auto">
            <a:xfrm>
              <a:off x="5148" y="407"/>
              <a:ext cx="45" cy="45"/>
            </a:xfrm>
            <a:custGeom>
              <a:avLst/>
              <a:gdLst/>
              <a:ahLst/>
              <a:cxnLst>
                <a:cxn ang="0">
                  <a:pos x="22" y="0"/>
                </a:cxn>
                <a:cxn ang="0">
                  <a:pos x="28" y="0"/>
                </a:cxn>
                <a:cxn ang="0">
                  <a:pos x="32" y="2"/>
                </a:cxn>
                <a:cxn ang="0">
                  <a:pos x="35" y="3"/>
                </a:cxn>
                <a:cxn ang="0">
                  <a:pos x="38" y="7"/>
                </a:cxn>
                <a:cxn ang="0">
                  <a:pos x="41" y="9"/>
                </a:cxn>
                <a:cxn ang="0">
                  <a:pos x="43" y="13"/>
                </a:cxn>
                <a:cxn ang="0">
                  <a:pos x="45" y="17"/>
                </a:cxn>
                <a:cxn ang="0">
                  <a:pos x="45" y="23"/>
                </a:cxn>
                <a:cxn ang="0">
                  <a:pos x="45" y="27"/>
                </a:cxn>
                <a:cxn ang="0">
                  <a:pos x="43" y="30"/>
                </a:cxn>
                <a:cxn ang="0">
                  <a:pos x="41" y="34"/>
                </a:cxn>
                <a:cxn ang="0">
                  <a:pos x="38" y="38"/>
                </a:cxn>
                <a:cxn ang="0">
                  <a:pos x="35" y="41"/>
                </a:cxn>
                <a:cxn ang="0">
                  <a:pos x="32" y="42"/>
                </a:cxn>
                <a:cxn ang="0">
                  <a:pos x="28" y="44"/>
                </a:cxn>
                <a:cxn ang="0">
                  <a:pos x="22" y="45"/>
                </a:cxn>
                <a:cxn ang="0">
                  <a:pos x="18" y="44"/>
                </a:cxn>
                <a:cxn ang="0">
                  <a:pos x="13" y="42"/>
                </a:cxn>
                <a:cxn ang="0">
                  <a:pos x="9" y="41"/>
                </a:cxn>
                <a:cxn ang="0">
                  <a:pos x="7" y="38"/>
                </a:cxn>
                <a:cxn ang="0">
                  <a:pos x="4" y="34"/>
                </a:cxn>
                <a:cxn ang="0">
                  <a:pos x="1" y="30"/>
                </a:cxn>
                <a:cxn ang="0">
                  <a:pos x="0" y="27"/>
                </a:cxn>
                <a:cxn ang="0">
                  <a:pos x="0" y="23"/>
                </a:cxn>
                <a:cxn ang="0">
                  <a:pos x="0" y="17"/>
                </a:cxn>
                <a:cxn ang="0">
                  <a:pos x="1" y="13"/>
                </a:cxn>
                <a:cxn ang="0">
                  <a:pos x="4" y="9"/>
                </a:cxn>
                <a:cxn ang="0">
                  <a:pos x="7" y="7"/>
                </a:cxn>
                <a:cxn ang="0">
                  <a:pos x="9" y="3"/>
                </a:cxn>
                <a:cxn ang="0">
                  <a:pos x="13" y="2"/>
                </a:cxn>
                <a:cxn ang="0">
                  <a:pos x="18" y="0"/>
                </a:cxn>
                <a:cxn ang="0">
                  <a:pos x="22" y="0"/>
                </a:cxn>
              </a:cxnLst>
              <a:rect l="0" t="0" r="r" b="b"/>
              <a:pathLst>
                <a:path w="45" h="45">
                  <a:moveTo>
                    <a:pt x="22" y="0"/>
                  </a:moveTo>
                  <a:lnTo>
                    <a:pt x="28" y="0"/>
                  </a:lnTo>
                  <a:lnTo>
                    <a:pt x="32" y="2"/>
                  </a:lnTo>
                  <a:lnTo>
                    <a:pt x="35" y="3"/>
                  </a:lnTo>
                  <a:lnTo>
                    <a:pt x="38" y="7"/>
                  </a:lnTo>
                  <a:lnTo>
                    <a:pt x="41" y="9"/>
                  </a:lnTo>
                  <a:lnTo>
                    <a:pt x="43" y="13"/>
                  </a:lnTo>
                  <a:lnTo>
                    <a:pt x="45" y="17"/>
                  </a:lnTo>
                  <a:lnTo>
                    <a:pt x="45" y="23"/>
                  </a:lnTo>
                  <a:lnTo>
                    <a:pt x="45" y="27"/>
                  </a:lnTo>
                  <a:lnTo>
                    <a:pt x="43" y="30"/>
                  </a:lnTo>
                  <a:lnTo>
                    <a:pt x="41" y="34"/>
                  </a:lnTo>
                  <a:lnTo>
                    <a:pt x="38" y="38"/>
                  </a:lnTo>
                  <a:lnTo>
                    <a:pt x="35" y="41"/>
                  </a:lnTo>
                  <a:lnTo>
                    <a:pt x="32" y="42"/>
                  </a:lnTo>
                  <a:lnTo>
                    <a:pt x="28" y="44"/>
                  </a:lnTo>
                  <a:lnTo>
                    <a:pt x="22" y="45"/>
                  </a:lnTo>
                  <a:lnTo>
                    <a:pt x="18" y="44"/>
                  </a:lnTo>
                  <a:lnTo>
                    <a:pt x="13" y="42"/>
                  </a:lnTo>
                  <a:lnTo>
                    <a:pt x="9" y="41"/>
                  </a:lnTo>
                  <a:lnTo>
                    <a:pt x="7" y="38"/>
                  </a:lnTo>
                  <a:lnTo>
                    <a:pt x="4" y="34"/>
                  </a:lnTo>
                  <a:lnTo>
                    <a:pt x="1" y="30"/>
                  </a:lnTo>
                  <a:lnTo>
                    <a:pt x="0" y="27"/>
                  </a:lnTo>
                  <a:lnTo>
                    <a:pt x="0" y="23"/>
                  </a:lnTo>
                  <a:lnTo>
                    <a:pt x="0" y="17"/>
                  </a:lnTo>
                  <a:lnTo>
                    <a:pt x="1" y="13"/>
                  </a:lnTo>
                  <a:lnTo>
                    <a:pt x="4" y="9"/>
                  </a:lnTo>
                  <a:lnTo>
                    <a:pt x="7" y="7"/>
                  </a:lnTo>
                  <a:lnTo>
                    <a:pt x="9" y="3"/>
                  </a:lnTo>
                  <a:lnTo>
                    <a:pt x="13" y="2"/>
                  </a:lnTo>
                  <a:lnTo>
                    <a:pt x="18" y="0"/>
                  </a:lnTo>
                  <a:lnTo>
                    <a:pt x="22" y="0"/>
                  </a:lnTo>
                  <a:close/>
                </a:path>
              </a:pathLst>
            </a:custGeom>
            <a:solidFill>
              <a:srgbClr val="FFFFFF"/>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16" name="Freeform 16"/>
            <p:cNvSpPr>
              <a:spLocks noEditPoints="1"/>
            </p:cNvSpPr>
            <p:nvPr/>
          </p:nvSpPr>
          <p:spPr bwMode="auto">
            <a:xfrm>
              <a:off x="5143" y="401"/>
              <a:ext cx="56" cy="56"/>
            </a:xfrm>
            <a:custGeom>
              <a:avLst/>
              <a:gdLst/>
              <a:ahLst/>
              <a:cxnLst>
                <a:cxn ang="0">
                  <a:pos x="33" y="1"/>
                </a:cxn>
                <a:cxn ang="0">
                  <a:pos x="43" y="5"/>
                </a:cxn>
                <a:cxn ang="0">
                  <a:pos x="39" y="17"/>
                </a:cxn>
                <a:cxn ang="0">
                  <a:pos x="27" y="11"/>
                </a:cxn>
                <a:cxn ang="0">
                  <a:pos x="47" y="9"/>
                </a:cxn>
                <a:cxn ang="0">
                  <a:pos x="54" y="17"/>
                </a:cxn>
                <a:cxn ang="0">
                  <a:pos x="56" y="29"/>
                </a:cxn>
                <a:cxn ang="0">
                  <a:pos x="43" y="22"/>
                </a:cxn>
                <a:cxn ang="0">
                  <a:pos x="47" y="9"/>
                </a:cxn>
                <a:cxn ang="0">
                  <a:pos x="55" y="34"/>
                </a:cxn>
                <a:cxn ang="0">
                  <a:pos x="51" y="43"/>
                </a:cxn>
                <a:cxn ang="0">
                  <a:pos x="39" y="40"/>
                </a:cxn>
                <a:cxn ang="0">
                  <a:pos x="44" y="29"/>
                </a:cxn>
                <a:cxn ang="0">
                  <a:pos x="47" y="48"/>
                </a:cxn>
                <a:cxn ang="0">
                  <a:pos x="38" y="54"/>
                </a:cxn>
                <a:cxn ang="0">
                  <a:pos x="27" y="56"/>
                </a:cxn>
                <a:cxn ang="0">
                  <a:pos x="34" y="43"/>
                </a:cxn>
                <a:cxn ang="0">
                  <a:pos x="47" y="48"/>
                </a:cxn>
                <a:cxn ang="0">
                  <a:pos x="22" y="55"/>
                </a:cxn>
                <a:cxn ang="0">
                  <a:pos x="12" y="51"/>
                </a:cxn>
                <a:cxn ang="0">
                  <a:pos x="16" y="40"/>
                </a:cxn>
                <a:cxn ang="0">
                  <a:pos x="27" y="44"/>
                </a:cxn>
                <a:cxn ang="0">
                  <a:pos x="8" y="48"/>
                </a:cxn>
                <a:cxn ang="0">
                  <a:pos x="1" y="39"/>
                </a:cxn>
                <a:cxn ang="0">
                  <a:pos x="0" y="29"/>
                </a:cxn>
                <a:cxn ang="0">
                  <a:pos x="12" y="35"/>
                </a:cxn>
                <a:cxn ang="0">
                  <a:pos x="8" y="48"/>
                </a:cxn>
                <a:cxn ang="0">
                  <a:pos x="0" y="22"/>
                </a:cxn>
                <a:cxn ang="0">
                  <a:pos x="4" y="13"/>
                </a:cxn>
                <a:cxn ang="0">
                  <a:pos x="16" y="17"/>
                </a:cxn>
                <a:cxn ang="0">
                  <a:pos x="10" y="29"/>
                </a:cxn>
                <a:cxn ang="0">
                  <a:pos x="8" y="9"/>
                </a:cxn>
                <a:cxn ang="0">
                  <a:pos x="17" y="2"/>
                </a:cxn>
                <a:cxn ang="0">
                  <a:pos x="27" y="0"/>
                </a:cxn>
                <a:cxn ang="0">
                  <a:pos x="21" y="13"/>
                </a:cxn>
                <a:cxn ang="0">
                  <a:pos x="8" y="9"/>
                </a:cxn>
              </a:cxnLst>
              <a:rect l="0" t="0" r="r" b="b"/>
              <a:pathLst>
                <a:path w="56" h="56">
                  <a:moveTo>
                    <a:pt x="27" y="0"/>
                  </a:moveTo>
                  <a:lnTo>
                    <a:pt x="33" y="1"/>
                  </a:lnTo>
                  <a:lnTo>
                    <a:pt x="38" y="2"/>
                  </a:lnTo>
                  <a:lnTo>
                    <a:pt x="43" y="5"/>
                  </a:lnTo>
                  <a:lnTo>
                    <a:pt x="47" y="9"/>
                  </a:lnTo>
                  <a:lnTo>
                    <a:pt x="39" y="17"/>
                  </a:lnTo>
                  <a:lnTo>
                    <a:pt x="34" y="13"/>
                  </a:lnTo>
                  <a:lnTo>
                    <a:pt x="27" y="11"/>
                  </a:lnTo>
                  <a:lnTo>
                    <a:pt x="27" y="0"/>
                  </a:lnTo>
                  <a:close/>
                  <a:moveTo>
                    <a:pt x="47" y="9"/>
                  </a:moveTo>
                  <a:lnTo>
                    <a:pt x="51" y="13"/>
                  </a:lnTo>
                  <a:lnTo>
                    <a:pt x="54" y="17"/>
                  </a:lnTo>
                  <a:lnTo>
                    <a:pt x="55" y="22"/>
                  </a:lnTo>
                  <a:lnTo>
                    <a:pt x="56" y="29"/>
                  </a:lnTo>
                  <a:lnTo>
                    <a:pt x="44" y="29"/>
                  </a:lnTo>
                  <a:lnTo>
                    <a:pt x="43" y="22"/>
                  </a:lnTo>
                  <a:lnTo>
                    <a:pt x="39" y="17"/>
                  </a:lnTo>
                  <a:lnTo>
                    <a:pt x="47" y="9"/>
                  </a:lnTo>
                  <a:close/>
                  <a:moveTo>
                    <a:pt x="56" y="29"/>
                  </a:moveTo>
                  <a:lnTo>
                    <a:pt x="55" y="34"/>
                  </a:lnTo>
                  <a:lnTo>
                    <a:pt x="54" y="39"/>
                  </a:lnTo>
                  <a:lnTo>
                    <a:pt x="51" y="43"/>
                  </a:lnTo>
                  <a:lnTo>
                    <a:pt x="47" y="48"/>
                  </a:lnTo>
                  <a:lnTo>
                    <a:pt x="39" y="40"/>
                  </a:lnTo>
                  <a:lnTo>
                    <a:pt x="43" y="35"/>
                  </a:lnTo>
                  <a:lnTo>
                    <a:pt x="44" y="29"/>
                  </a:lnTo>
                  <a:lnTo>
                    <a:pt x="56" y="29"/>
                  </a:lnTo>
                  <a:close/>
                  <a:moveTo>
                    <a:pt x="47" y="48"/>
                  </a:moveTo>
                  <a:lnTo>
                    <a:pt x="43" y="51"/>
                  </a:lnTo>
                  <a:lnTo>
                    <a:pt x="38" y="54"/>
                  </a:lnTo>
                  <a:lnTo>
                    <a:pt x="33" y="55"/>
                  </a:lnTo>
                  <a:lnTo>
                    <a:pt x="27" y="56"/>
                  </a:lnTo>
                  <a:lnTo>
                    <a:pt x="27" y="44"/>
                  </a:lnTo>
                  <a:lnTo>
                    <a:pt x="34" y="43"/>
                  </a:lnTo>
                  <a:lnTo>
                    <a:pt x="39" y="40"/>
                  </a:lnTo>
                  <a:lnTo>
                    <a:pt x="47" y="48"/>
                  </a:lnTo>
                  <a:close/>
                  <a:moveTo>
                    <a:pt x="27" y="56"/>
                  </a:moveTo>
                  <a:lnTo>
                    <a:pt x="22" y="55"/>
                  </a:lnTo>
                  <a:lnTo>
                    <a:pt x="17" y="54"/>
                  </a:lnTo>
                  <a:lnTo>
                    <a:pt x="12" y="51"/>
                  </a:lnTo>
                  <a:lnTo>
                    <a:pt x="8" y="48"/>
                  </a:lnTo>
                  <a:lnTo>
                    <a:pt x="16" y="40"/>
                  </a:lnTo>
                  <a:lnTo>
                    <a:pt x="21" y="43"/>
                  </a:lnTo>
                  <a:lnTo>
                    <a:pt x="27" y="44"/>
                  </a:lnTo>
                  <a:lnTo>
                    <a:pt x="27" y="56"/>
                  </a:lnTo>
                  <a:close/>
                  <a:moveTo>
                    <a:pt x="8" y="48"/>
                  </a:moveTo>
                  <a:lnTo>
                    <a:pt x="4" y="43"/>
                  </a:lnTo>
                  <a:lnTo>
                    <a:pt x="1" y="39"/>
                  </a:lnTo>
                  <a:lnTo>
                    <a:pt x="0" y="34"/>
                  </a:lnTo>
                  <a:lnTo>
                    <a:pt x="0" y="29"/>
                  </a:lnTo>
                  <a:lnTo>
                    <a:pt x="10" y="29"/>
                  </a:lnTo>
                  <a:lnTo>
                    <a:pt x="12" y="35"/>
                  </a:lnTo>
                  <a:lnTo>
                    <a:pt x="16" y="40"/>
                  </a:lnTo>
                  <a:lnTo>
                    <a:pt x="8" y="48"/>
                  </a:lnTo>
                  <a:close/>
                  <a:moveTo>
                    <a:pt x="0" y="29"/>
                  </a:moveTo>
                  <a:lnTo>
                    <a:pt x="0" y="22"/>
                  </a:lnTo>
                  <a:lnTo>
                    <a:pt x="1" y="17"/>
                  </a:lnTo>
                  <a:lnTo>
                    <a:pt x="4" y="13"/>
                  </a:lnTo>
                  <a:lnTo>
                    <a:pt x="8" y="9"/>
                  </a:lnTo>
                  <a:lnTo>
                    <a:pt x="16" y="17"/>
                  </a:lnTo>
                  <a:lnTo>
                    <a:pt x="12" y="22"/>
                  </a:lnTo>
                  <a:lnTo>
                    <a:pt x="10" y="29"/>
                  </a:lnTo>
                  <a:lnTo>
                    <a:pt x="0" y="29"/>
                  </a:lnTo>
                  <a:close/>
                  <a:moveTo>
                    <a:pt x="8" y="9"/>
                  </a:moveTo>
                  <a:lnTo>
                    <a:pt x="12" y="5"/>
                  </a:lnTo>
                  <a:lnTo>
                    <a:pt x="17" y="2"/>
                  </a:lnTo>
                  <a:lnTo>
                    <a:pt x="22" y="1"/>
                  </a:lnTo>
                  <a:lnTo>
                    <a:pt x="27" y="0"/>
                  </a:lnTo>
                  <a:lnTo>
                    <a:pt x="27" y="11"/>
                  </a:lnTo>
                  <a:lnTo>
                    <a:pt x="21" y="13"/>
                  </a:lnTo>
                  <a:lnTo>
                    <a:pt x="16" y="17"/>
                  </a:lnTo>
                  <a:lnTo>
                    <a:pt x="8" y="9"/>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17" name="Freeform 17"/>
            <p:cNvSpPr>
              <a:spLocks/>
            </p:cNvSpPr>
            <p:nvPr/>
          </p:nvSpPr>
          <p:spPr bwMode="auto">
            <a:xfrm>
              <a:off x="5031" y="203"/>
              <a:ext cx="284" cy="192"/>
            </a:xfrm>
            <a:custGeom>
              <a:avLst/>
              <a:gdLst/>
              <a:ahLst/>
              <a:cxnLst>
                <a:cxn ang="0">
                  <a:pos x="0" y="114"/>
                </a:cxn>
                <a:cxn ang="0">
                  <a:pos x="8" y="90"/>
                </a:cxn>
                <a:cxn ang="0">
                  <a:pos x="20" y="67"/>
                </a:cxn>
                <a:cxn ang="0">
                  <a:pos x="34" y="49"/>
                </a:cxn>
                <a:cxn ang="0">
                  <a:pos x="51" y="32"/>
                </a:cxn>
                <a:cxn ang="0">
                  <a:pos x="71" y="19"/>
                </a:cxn>
                <a:cxn ang="0">
                  <a:pos x="92" y="8"/>
                </a:cxn>
                <a:cxn ang="0">
                  <a:pos x="116" y="2"/>
                </a:cxn>
                <a:cxn ang="0">
                  <a:pos x="139" y="0"/>
                </a:cxn>
                <a:cxn ang="0">
                  <a:pos x="168" y="3"/>
                </a:cxn>
                <a:cxn ang="0">
                  <a:pos x="196" y="12"/>
                </a:cxn>
                <a:cxn ang="0">
                  <a:pos x="221" y="27"/>
                </a:cxn>
                <a:cxn ang="0">
                  <a:pos x="242" y="45"/>
                </a:cxn>
                <a:cxn ang="0">
                  <a:pos x="259" y="69"/>
                </a:cxn>
                <a:cxn ang="0">
                  <a:pos x="273" y="95"/>
                </a:cxn>
                <a:cxn ang="0">
                  <a:pos x="281" y="124"/>
                </a:cxn>
                <a:cxn ang="0">
                  <a:pos x="284" y="154"/>
                </a:cxn>
                <a:cxn ang="0">
                  <a:pos x="280" y="192"/>
                </a:cxn>
                <a:cxn ang="0">
                  <a:pos x="45" y="160"/>
                </a:cxn>
                <a:cxn ang="0">
                  <a:pos x="248" y="148"/>
                </a:cxn>
                <a:cxn ang="0">
                  <a:pos x="244" y="123"/>
                </a:cxn>
                <a:cxn ang="0">
                  <a:pos x="238" y="100"/>
                </a:cxn>
                <a:cxn ang="0">
                  <a:pos x="227" y="82"/>
                </a:cxn>
                <a:cxn ang="0">
                  <a:pos x="214" y="66"/>
                </a:cxn>
                <a:cxn ang="0">
                  <a:pos x="200" y="53"/>
                </a:cxn>
                <a:cxn ang="0">
                  <a:pos x="184" y="44"/>
                </a:cxn>
                <a:cxn ang="0">
                  <a:pos x="166" y="37"/>
                </a:cxn>
                <a:cxn ang="0">
                  <a:pos x="147" y="33"/>
                </a:cxn>
                <a:cxn ang="0">
                  <a:pos x="129" y="33"/>
                </a:cxn>
                <a:cxn ang="0">
                  <a:pos x="112" y="37"/>
                </a:cxn>
                <a:cxn ang="0">
                  <a:pos x="93" y="43"/>
                </a:cxn>
                <a:cxn ang="0">
                  <a:pos x="78" y="53"/>
                </a:cxn>
                <a:cxn ang="0">
                  <a:pos x="63" y="66"/>
                </a:cxn>
                <a:cxn ang="0">
                  <a:pos x="50" y="82"/>
                </a:cxn>
                <a:cxn ang="0">
                  <a:pos x="39" y="102"/>
                </a:cxn>
              </a:cxnLst>
              <a:rect l="0" t="0" r="r" b="b"/>
              <a:pathLst>
                <a:path w="284" h="192">
                  <a:moveTo>
                    <a:pt x="36" y="114"/>
                  </a:moveTo>
                  <a:lnTo>
                    <a:pt x="0" y="114"/>
                  </a:lnTo>
                  <a:lnTo>
                    <a:pt x="4" y="100"/>
                  </a:lnTo>
                  <a:lnTo>
                    <a:pt x="8" y="90"/>
                  </a:lnTo>
                  <a:lnTo>
                    <a:pt x="13" y="78"/>
                  </a:lnTo>
                  <a:lnTo>
                    <a:pt x="20" y="67"/>
                  </a:lnTo>
                  <a:lnTo>
                    <a:pt x="26" y="58"/>
                  </a:lnTo>
                  <a:lnTo>
                    <a:pt x="34" y="49"/>
                  </a:lnTo>
                  <a:lnTo>
                    <a:pt x="42" y="40"/>
                  </a:lnTo>
                  <a:lnTo>
                    <a:pt x="51" y="32"/>
                  </a:lnTo>
                  <a:lnTo>
                    <a:pt x="61" y="25"/>
                  </a:lnTo>
                  <a:lnTo>
                    <a:pt x="71" y="19"/>
                  </a:lnTo>
                  <a:lnTo>
                    <a:pt x="82" y="14"/>
                  </a:lnTo>
                  <a:lnTo>
                    <a:pt x="92" y="8"/>
                  </a:lnTo>
                  <a:lnTo>
                    <a:pt x="104" y="4"/>
                  </a:lnTo>
                  <a:lnTo>
                    <a:pt x="116" y="2"/>
                  </a:lnTo>
                  <a:lnTo>
                    <a:pt x="128" y="0"/>
                  </a:lnTo>
                  <a:lnTo>
                    <a:pt x="139" y="0"/>
                  </a:lnTo>
                  <a:lnTo>
                    <a:pt x="154" y="0"/>
                  </a:lnTo>
                  <a:lnTo>
                    <a:pt x="168" y="3"/>
                  </a:lnTo>
                  <a:lnTo>
                    <a:pt x="183" y="7"/>
                  </a:lnTo>
                  <a:lnTo>
                    <a:pt x="196" y="12"/>
                  </a:lnTo>
                  <a:lnTo>
                    <a:pt x="209" y="19"/>
                  </a:lnTo>
                  <a:lnTo>
                    <a:pt x="221" y="27"/>
                  </a:lnTo>
                  <a:lnTo>
                    <a:pt x="231" y="36"/>
                  </a:lnTo>
                  <a:lnTo>
                    <a:pt x="242" y="45"/>
                  </a:lnTo>
                  <a:lnTo>
                    <a:pt x="251" y="57"/>
                  </a:lnTo>
                  <a:lnTo>
                    <a:pt x="259" y="69"/>
                  </a:lnTo>
                  <a:lnTo>
                    <a:pt x="267" y="81"/>
                  </a:lnTo>
                  <a:lnTo>
                    <a:pt x="273" y="95"/>
                  </a:lnTo>
                  <a:lnTo>
                    <a:pt x="277" y="108"/>
                  </a:lnTo>
                  <a:lnTo>
                    <a:pt x="281" y="124"/>
                  </a:lnTo>
                  <a:lnTo>
                    <a:pt x="284" y="138"/>
                  </a:lnTo>
                  <a:lnTo>
                    <a:pt x="284" y="154"/>
                  </a:lnTo>
                  <a:lnTo>
                    <a:pt x="284" y="174"/>
                  </a:lnTo>
                  <a:lnTo>
                    <a:pt x="280" y="192"/>
                  </a:lnTo>
                  <a:lnTo>
                    <a:pt x="45" y="192"/>
                  </a:lnTo>
                  <a:lnTo>
                    <a:pt x="45" y="160"/>
                  </a:lnTo>
                  <a:lnTo>
                    <a:pt x="250" y="161"/>
                  </a:lnTo>
                  <a:lnTo>
                    <a:pt x="248" y="148"/>
                  </a:lnTo>
                  <a:lnTo>
                    <a:pt x="247" y="135"/>
                  </a:lnTo>
                  <a:lnTo>
                    <a:pt x="244" y="123"/>
                  </a:lnTo>
                  <a:lnTo>
                    <a:pt x="242" y="111"/>
                  </a:lnTo>
                  <a:lnTo>
                    <a:pt x="238" y="100"/>
                  </a:lnTo>
                  <a:lnTo>
                    <a:pt x="233" y="91"/>
                  </a:lnTo>
                  <a:lnTo>
                    <a:pt x="227" y="82"/>
                  </a:lnTo>
                  <a:lnTo>
                    <a:pt x="221" y="73"/>
                  </a:lnTo>
                  <a:lnTo>
                    <a:pt x="214" y="66"/>
                  </a:lnTo>
                  <a:lnTo>
                    <a:pt x="208" y="60"/>
                  </a:lnTo>
                  <a:lnTo>
                    <a:pt x="200" y="53"/>
                  </a:lnTo>
                  <a:lnTo>
                    <a:pt x="192" y="48"/>
                  </a:lnTo>
                  <a:lnTo>
                    <a:pt x="184" y="44"/>
                  </a:lnTo>
                  <a:lnTo>
                    <a:pt x="175" y="40"/>
                  </a:lnTo>
                  <a:lnTo>
                    <a:pt x="166" y="37"/>
                  </a:lnTo>
                  <a:lnTo>
                    <a:pt x="156" y="35"/>
                  </a:lnTo>
                  <a:lnTo>
                    <a:pt x="147" y="33"/>
                  </a:lnTo>
                  <a:lnTo>
                    <a:pt x="138" y="33"/>
                  </a:lnTo>
                  <a:lnTo>
                    <a:pt x="129" y="33"/>
                  </a:lnTo>
                  <a:lnTo>
                    <a:pt x="120" y="35"/>
                  </a:lnTo>
                  <a:lnTo>
                    <a:pt x="112" y="37"/>
                  </a:lnTo>
                  <a:lnTo>
                    <a:pt x="103" y="40"/>
                  </a:lnTo>
                  <a:lnTo>
                    <a:pt x="93" y="43"/>
                  </a:lnTo>
                  <a:lnTo>
                    <a:pt x="85" y="48"/>
                  </a:lnTo>
                  <a:lnTo>
                    <a:pt x="78" y="53"/>
                  </a:lnTo>
                  <a:lnTo>
                    <a:pt x="70" y="58"/>
                  </a:lnTo>
                  <a:lnTo>
                    <a:pt x="63" y="66"/>
                  </a:lnTo>
                  <a:lnTo>
                    <a:pt x="57" y="74"/>
                  </a:lnTo>
                  <a:lnTo>
                    <a:pt x="50" y="82"/>
                  </a:lnTo>
                  <a:lnTo>
                    <a:pt x="45" y="91"/>
                  </a:lnTo>
                  <a:lnTo>
                    <a:pt x="39" y="102"/>
                  </a:lnTo>
                  <a:lnTo>
                    <a:pt x="36" y="114"/>
                  </a:lnTo>
                  <a:close/>
                </a:path>
              </a:pathLst>
            </a:custGeom>
            <a:solidFill>
              <a:srgbClr val="FFFFFF"/>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18" name="Freeform 18"/>
            <p:cNvSpPr>
              <a:spLocks noEditPoints="1"/>
            </p:cNvSpPr>
            <p:nvPr/>
          </p:nvSpPr>
          <p:spPr bwMode="auto">
            <a:xfrm>
              <a:off x="5024" y="198"/>
              <a:ext cx="297" cy="203"/>
            </a:xfrm>
            <a:custGeom>
              <a:avLst/>
              <a:gdLst/>
              <a:ahLst/>
              <a:cxnLst>
                <a:cxn ang="0">
                  <a:pos x="43" y="112"/>
                </a:cxn>
                <a:cxn ang="0">
                  <a:pos x="2" y="116"/>
                </a:cxn>
                <a:cxn ang="0">
                  <a:pos x="6" y="104"/>
                </a:cxn>
                <a:cxn ang="0">
                  <a:pos x="29" y="59"/>
                </a:cxn>
                <a:cxn ang="0">
                  <a:pos x="62" y="41"/>
                </a:cxn>
                <a:cxn ang="0">
                  <a:pos x="32" y="75"/>
                </a:cxn>
                <a:cxn ang="0">
                  <a:pos x="12" y="120"/>
                </a:cxn>
                <a:cxn ang="0">
                  <a:pos x="75" y="19"/>
                </a:cxn>
                <a:cxn ang="0">
                  <a:pos x="121" y="1"/>
                </a:cxn>
                <a:cxn ang="0">
                  <a:pos x="135" y="11"/>
                </a:cxn>
                <a:cxn ang="0">
                  <a:pos x="91" y="23"/>
                </a:cxn>
                <a:cxn ang="0">
                  <a:pos x="56" y="32"/>
                </a:cxn>
                <a:cxn ang="0">
                  <a:pos x="191" y="7"/>
                </a:cxn>
                <a:cxn ang="0">
                  <a:pos x="242" y="37"/>
                </a:cxn>
                <a:cxn ang="0">
                  <a:pos x="224" y="36"/>
                </a:cxn>
                <a:cxn ang="0">
                  <a:pos x="174" y="13"/>
                </a:cxn>
                <a:cxn ang="0">
                  <a:pos x="253" y="46"/>
                </a:cxn>
                <a:cxn ang="0">
                  <a:pos x="286" y="97"/>
                </a:cxn>
                <a:cxn ang="0">
                  <a:pos x="297" y="159"/>
                </a:cxn>
                <a:cxn ang="0">
                  <a:pos x="279" y="116"/>
                </a:cxn>
                <a:cxn ang="0">
                  <a:pos x="254" y="65"/>
                </a:cxn>
                <a:cxn ang="0">
                  <a:pos x="296" y="170"/>
                </a:cxn>
                <a:cxn ang="0">
                  <a:pos x="286" y="159"/>
                </a:cxn>
                <a:cxn ang="0">
                  <a:pos x="292" y="199"/>
                </a:cxn>
                <a:cxn ang="0">
                  <a:pos x="296" y="179"/>
                </a:cxn>
                <a:cxn ang="0">
                  <a:pos x="287" y="197"/>
                </a:cxn>
                <a:cxn ang="0">
                  <a:pos x="52" y="192"/>
                </a:cxn>
                <a:cxn ang="0">
                  <a:pos x="46" y="203"/>
                </a:cxn>
                <a:cxn ang="0">
                  <a:pos x="46" y="197"/>
                </a:cxn>
                <a:cxn ang="0">
                  <a:pos x="46" y="197"/>
                </a:cxn>
                <a:cxn ang="0">
                  <a:pos x="52" y="165"/>
                </a:cxn>
                <a:cxn ang="0">
                  <a:pos x="257" y="171"/>
                </a:cxn>
                <a:cxn ang="0">
                  <a:pos x="262" y="171"/>
                </a:cxn>
                <a:cxn ang="0">
                  <a:pos x="251" y="166"/>
                </a:cxn>
                <a:cxn ang="0">
                  <a:pos x="238" y="105"/>
                </a:cxn>
                <a:cxn ang="0">
                  <a:pos x="208" y="66"/>
                </a:cxn>
                <a:cxn ang="0">
                  <a:pos x="241" y="88"/>
                </a:cxn>
                <a:cxn ang="0">
                  <a:pos x="261" y="147"/>
                </a:cxn>
                <a:cxn ang="0">
                  <a:pos x="196" y="58"/>
                </a:cxn>
                <a:cxn ang="0">
                  <a:pos x="162" y="34"/>
                </a:cxn>
                <a:cxn ang="0">
                  <a:pos x="215" y="57"/>
                </a:cxn>
                <a:cxn ang="0">
                  <a:pos x="136" y="44"/>
                </a:cxn>
                <a:cxn ang="0">
                  <a:pos x="121" y="36"/>
                </a:cxn>
                <a:cxn ang="0">
                  <a:pos x="161" y="45"/>
                </a:cxn>
                <a:cxn ang="0">
                  <a:pos x="82" y="67"/>
                </a:cxn>
                <a:cxn ang="0">
                  <a:pos x="53" y="107"/>
                </a:cxn>
                <a:cxn ang="0">
                  <a:pos x="49" y="88"/>
                </a:cxn>
                <a:cxn ang="0">
                  <a:pos x="86" y="50"/>
                </a:cxn>
                <a:cxn ang="0">
                  <a:pos x="48" y="120"/>
                </a:cxn>
                <a:cxn ang="0">
                  <a:pos x="48" y="120"/>
                </a:cxn>
              </a:cxnLst>
              <a:rect l="0" t="0" r="r" b="b"/>
              <a:pathLst>
                <a:path w="297" h="203">
                  <a:moveTo>
                    <a:pt x="43" y="124"/>
                  </a:moveTo>
                  <a:lnTo>
                    <a:pt x="7" y="124"/>
                  </a:lnTo>
                  <a:lnTo>
                    <a:pt x="7" y="112"/>
                  </a:lnTo>
                  <a:lnTo>
                    <a:pt x="43" y="112"/>
                  </a:lnTo>
                  <a:lnTo>
                    <a:pt x="43" y="124"/>
                  </a:lnTo>
                  <a:close/>
                  <a:moveTo>
                    <a:pt x="7" y="124"/>
                  </a:moveTo>
                  <a:lnTo>
                    <a:pt x="0" y="124"/>
                  </a:lnTo>
                  <a:lnTo>
                    <a:pt x="2" y="116"/>
                  </a:lnTo>
                  <a:lnTo>
                    <a:pt x="7" y="119"/>
                  </a:lnTo>
                  <a:lnTo>
                    <a:pt x="7" y="124"/>
                  </a:lnTo>
                  <a:close/>
                  <a:moveTo>
                    <a:pt x="2" y="116"/>
                  </a:moveTo>
                  <a:lnTo>
                    <a:pt x="6" y="104"/>
                  </a:lnTo>
                  <a:lnTo>
                    <a:pt x="11" y="92"/>
                  </a:lnTo>
                  <a:lnTo>
                    <a:pt x="16" y="80"/>
                  </a:lnTo>
                  <a:lnTo>
                    <a:pt x="23" y="70"/>
                  </a:lnTo>
                  <a:lnTo>
                    <a:pt x="29" y="59"/>
                  </a:lnTo>
                  <a:lnTo>
                    <a:pt x="37" y="49"/>
                  </a:lnTo>
                  <a:lnTo>
                    <a:pt x="46" y="41"/>
                  </a:lnTo>
                  <a:lnTo>
                    <a:pt x="56" y="32"/>
                  </a:lnTo>
                  <a:lnTo>
                    <a:pt x="62" y="41"/>
                  </a:lnTo>
                  <a:lnTo>
                    <a:pt x="54" y="49"/>
                  </a:lnTo>
                  <a:lnTo>
                    <a:pt x="46" y="57"/>
                  </a:lnTo>
                  <a:lnTo>
                    <a:pt x="39" y="66"/>
                  </a:lnTo>
                  <a:lnTo>
                    <a:pt x="32" y="75"/>
                  </a:lnTo>
                  <a:lnTo>
                    <a:pt x="25" y="86"/>
                  </a:lnTo>
                  <a:lnTo>
                    <a:pt x="20" y="96"/>
                  </a:lnTo>
                  <a:lnTo>
                    <a:pt x="16" y="108"/>
                  </a:lnTo>
                  <a:lnTo>
                    <a:pt x="12" y="120"/>
                  </a:lnTo>
                  <a:lnTo>
                    <a:pt x="2" y="116"/>
                  </a:lnTo>
                  <a:close/>
                  <a:moveTo>
                    <a:pt x="56" y="32"/>
                  </a:moveTo>
                  <a:lnTo>
                    <a:pt x="66" y="25"/>
                  </a:lnTo>
                  <a:lnTo>
                    <a:pt x="75" y="19"/>
                  </a:lnTo>
                  <a:lnTo>
                    <a:pt x="87" y="13"/>
                  </a:lnTo>
                  <a:lnTo>
                    <a:pt x="98" y="8"/>
                  </a:lnTo>
                  <a:lnTo>
                    <a:pt x="110" y="4"/>
                  </a:lnTo>
                  <a:lnTo>
                    <a:pt x="121" y="1"/>
                  </a:lnTo>
                  <a:lnTo>
                    <a:pt x="133" y="0"/>
                  </a:lnTo>
                  <a:lnTo>
                    <a:pt x="146" y="0"/>
                  </a:lnTo>
                  <a:lnTo>
                    <a:pt x="146" y="11"/>
                  </a:lnTo>
                  <a:lnTo>
                    <a:pt x="135" y="11"/>
                  </a:lnTo>
                  <a:lnTo>
                    <a:pt x="124" y="12"/>
                  </a:lnTo>
                  <a:lnTo>
                    <a:pt x="112" y="15"/>
                  </a:lnTo>
                  <a:lnTo>
                    <a:pt x="102" y="19"/>
                  </a:lnTo>
                  <a:lnTo>
                    <a:pt x="91" y="23"/>
                  </a:lnTo>
                  <a:lnTo>
                    <a:pt x="81" y="28"/>
                  </a:lnTo>
                  <a:lnTo>
                    <a:pt x="71" y="34"/>
                  </a:lnTo>
                  <a:lnTo>
                    <a:pt x="62" y="41"/>
                  </a:lnTo>
                  <a:lnTo>
                    <a:pt x="56" y="32"/>
                  </a:lnTo>
                  <a:close/>
                  <a:moveTo>
                    <a:pt x="146" y="0"/>
                  </a:moveTo>
                  <a:lnTo>
                    <a:pt x="162" y="0"/>
                  </a:lnTo>
                  <a:lnTo>
                    <a:pt x="177" y="3"/>
                  </a:lnTo>
                  <a:lnTo>
                    <a:pt x="191" y="7"/>
                  </a:lnTo>
                  <a:lnTo>
                    <a:pt x="205" y="12"/>
                  </a:lnTo>
                  <a:lnTo>
                    <a:pt x="219" y="19"/>
                  </a:lnTo>
                  <a:lnTo>
                    <a:pt x="230" y="26"/>
                  </a:lnTo>
                  <a:lnTo>
                    <a:pt x="242" y="37"/>
                  </a:lnTo>
                  <a:lnTo>
                    <a:pt x="253" y="46"/>
                  </a:lnTo>
                  <a:lnTo>
                    <a:pt x="245" y="54"/>
                  </a:lnTo>
                  <a:lnTo>
                    <a:pt x="234" y="45"/>
                  </a:lnTo>
                  <a:lnTo>
                    <a:pt x="224" y="36"/>
                  </a:lnTo>
                  <a:lnTo>
                    <a:pt x="213" y="29"/>
                  </a:lnTo>
                  <a:lnTo>
                    <a:pt x="200" y="23"/>
                  </a:lnTo>
                  <a:lnTo>
                    <a:pt x="188" y="17"/>
                  </a:lnTo>
                  <a:lnTo>
                    <a:pt x="174" y="13"/>
                  </a:lnTo>
                  <a:lnTo>
                    <a:pt x="161" y="11"/>
                  </a:lnTo>
                  <a:lnTo>
                    <a:pt x="146" y="11"/>
                  </a:lnTo>
                  <a:lnTo>
                    <a:pt x="146" y="0"/>
                  </a:lnTo>
                  <a:close/>
                  <a:moveTo>
                    <a:pt x="253" y="46"/>
                  </a:moveTo>
                  <a:lnTo>
                    <a:pt x="262" y="58"/>
                  </a:lnTo>
                  <a:lnTo>
                    <a:pt x="271" y="70"/>
                  </a:lnTo>
                  <a:lnTo>
                    <a:pt x="279" y="83"/>
                  </a:lnTo>
                  <a:lnTo>
                    <a:pt x="286" y="97"/>
                  </a:lnTo>
                  <a:lnTo>
                    <a:pt x="290" y="112"/>
                  </a:lnTo>
                  <a:lnTo>
                    <a:pt x="294" y="128"/>
                  </a:lnTo>
                  <a:lnTo>
                    <a:pt x="296" y="143"/>
                  </a:lnTo>
                  <a:lnTo>
                    <a:pt x="297" y="159"/>
                  </a:lnTo>
                  <a:lnTo>
                    <a:pt x="286" y="159"/>
                  </a:lnTo>
                  <a:lnTo>
                    <a:pt x="286" y="145"/>
                  </a:lnTo>
                  <a:lnTo>
                    <a:pt x="283" y="129"/>
                  </a:lnTo>
                  <a:lnTo>
                    <a:pt x="279" y="116"/>
                  </a:lnTo>
                  <a:lnTo>
                    <a:pt x="275" y="101"/>
                  </a:lnTo>
                  <a:lnTo>
                    <a:pt x="269" y="88"/>
                  </a:lnTo>
                  <a:lnTo>
                    <a:pt x="262" y="76"/>
                  </a:lnTo>
                  <a:lnTo>
                    <a:pt x="254" y="65"/>
                  </a:lnTo>
                  <a:lnTo>
                    <a:pt x="245" y="54"/>
                  </a:lnTo>
                  <a:lnTo>
                    <a:pt x="253" y="46"/>
                  </a:lnTo>
                  <a:close/>
                  <a:moveTo>
                    <a:pt x="297" y="159"/>
                  </a:moveTo>
                  <a:lnTo>
                    <a:pt x="296" y="170"/>
                  </a:lnTo>
                  <a:lnTo>
                    <a:pt x="296" y="179"/>
                  </a:lnTo>
                  <a:lnTo>
                    <a:pt x="284" y="178"/>
                  </a:lnTo>
                  <a:lnTo>
                    <a:pt x="286" y="168"/>
                  </a:lnTo>
                  <a:lnTo>
                    <a:pt x="286" y="159"/>
                  </a:lnTo>
                  <a:lnTo>
                    <a:pt x="297" y="159"/>
                  </a:lnTo>
                  <a:close/>
                  <a:moveTo>
                    <a:pt x="296" y="179"/>
                  </a:moveTo>
                  <a:lnTo>
                    <a:pt x="295" y="188"/>
                  </a:lnTo>
                  <a:lnTo>
                    <a:pt x="292" y="199"/>
                  </a:lnTo>
                  <a:lnTo>
                    <a:pt x="282" y="196"/>
                  </a:lnTo>
                  <a:lnTo>
                    <a:pt x="283" y="187"/>
                  </a:lnTo>
                  <a:lnTo>
                    <a:pt x="284" y="178"/>
                  </a:lnTo>
                  <a:lnTo>
                    <a:pt x="296" y="179"/>
                  </a:lnTo>
                  <a:close/>
                  <a:moveTo>
                    <a:pt x="292" y="199"/>
                  </a:moveTo>
                  <a:lnTo>
                    <a:pt x="292" y="203"/>
                  </a:lnTo>
                  <a:lnTo>
                    <a:pt x="287" y="203"/>
                  </a:lnTo>
                  <a:lnTo>
                    <a:pt x="287" y="197"/>
                  </a:lnTo>
                  <a:lnTo>
                    <a:pt x="292" y="199"/>
                  </a:lnTo>
                  <a:close/>
                  <a:moveTo>
                    <a:pt x="287" y="203"/>
                  </a:moveTo>
                  <a:lnTo>
                    <a:pt x="52" y="203"/>
                  </a:lnTo>
                  <a:lnTo>
                    <a:pt x="52" y="192"/>
                  </a:lnTo>
                  <a:lnTo>
                    <a:pt x="287" y="191"/>
                  </a:lnTo>
                  <a:lnTo>
                    <a:pt x="287" y="203"/>
                  </a:lnTo>
                  <a:close/>
                  <a:moveTo>
                    <a:pt x="52" y="203"/>
                  </a:moveTo>
                  <a:lnTo>
                    <a:pt x="46" y="203"/>
                  </a:lnTo>
                  <a:lnTo>
                    <a:pt x="46" y="197"/>
                  </a:lnTo>
                  <a:lnTo>
                    <a:pt x="52" y="197"/>
                  </a:lnTo>
                  <a:lnTo>
                    <a:pt x="52" y="203"/>
                  </a:lnTo>
                  <a:close/>
                  <a:moveTo>
                    <a:pt x="46" y="197"/>
                  </a:moveTo>
                  <a:lnTo>
                    <a:pt x="46" y="165"/>
                  </a:lnTo>
                  <a:lnTo>
                    <a:pt x="57" y="165"/>
                  </a:lnTo>
                  <a:lnTo>
                    <a:pt x="57" y="197"/>
                  </a:lnTo>
                  <a:lnTo>
                    <a:pt x="46" y="197"/>
                  </a:lnTo>
                  <a:close/>
                  <a:moveTo>
                    <a:pt x="46" y="165"/>
                  </a:moveTo>
                  <a:lnTo>
                    <a:pt x="46" y="159"/>
                  </a:lnTo>
                  <a:lnTo>
                    <a:pt x="52" y="159"/>
                  </a:lnTo>
                  <a:lnTo>
                    <a:pt x="52" y="165"/>
                  </a:lnTo>
                  <a:lnTo>
                    <a:pt x="46" y="165"/>
                  </a:lnTo>
                  <a:close/>
                  <a:moveTo>
                    <a:pt x="52" y="159"/>
                  </a:moveTo>
                  <a:lnTo>
                    <a:pt x="257" y="161"/>
                  </a:lnTo>
                  <a:lnTo>
                    <a:pt x="257" y="171"/>
                  </a:lnTo>
                  <a:lnTo>
                    <a:pt x="52" y="170"/>
                  </a:lnTo>
                  <a:lnTo>
                    <a:pt x="52" y="159"/>
                  </a:lnTo>
                  <a:close/>
                  <a:moveTo>
                    <a:pt x="262" y="166"/>
                  </a:moveTo>
                  <a:lnTo>
                    <a:pt x="262" y="171"/>
                  </a:lnTo>
                  <a:lnTo>
                    <a:pt x="257" y="171"/>
                  </a:lnTo>
                  <a:lnTo>
                    <a:pt x="257" y="166"/>
                  </a:lnTo>
                  <a:lnTo>
                    <a:pt x="262" y="166"/>
                  </a:lnTo>
                  <a:close/>
                  <a:moveTo>
                    <a:pt x="251" y="166"/>
                  </a:moveTo>
                  <a:lnTo>
                    <a:pt x="250" y="149"/>
                  </a:lnTo>
                  <a:lnTo>
                    <a:pt x="248" y="133"/>
                  </a:lnTo>
                  <a:lnTo>
                    <a:pt x="244" y="119"/>
                  </a:lnTo>
                  <a:lnTo>
                    <a:pt x="238" y="105"/>
                  </a:lnTo>
                  <a:lnTo>
                    <a:pt x="233" y="94"/>
                  </a:lnTo>
                  <a:lnTo>
                    <a:pt x="225" y="83"/>
                  </a:lnTo>
                  <a:lnTo>
                    <a:pt x="217" y="74"/>
                  </a:lnTo>
                  <a:lnTo>
                    <a:pt x="208" y="66"/>
                  </a:lnTo>
                  <a:lnTo>
                    <a:pt x="215" y="57"/>
                  </a:lnTo>
                  <a:lnTo>
                    <a:pt x="224" y="66"/>
                  </a:lnTo>
                  <a:lnTo>
                    <a:pt x="233" y="76"/>
                  </a:lnTo>
                  <a:lnTo>
                    <a:pt x="241" y="88"/>
                  </a:lnTo>
                  <a:lnTo>
                    <a:pt x="249" y="101"/>
                  </a:lnTo>
                  <a:lnTo>
                    <a:pt x="254" y="115"/>
                  </a:lnTo>
                  <a:lnTo>
                    <a:pt x="258" y="130"/>
                  </a:lnTo>
                  <a:lnTo>
                    <a:pt x="261" y="147"/>
                  </a:lnTo>
                  <a:lnTo>
                    <a:pt x="262" y="166"/>
                  </a:lnTo>
                  <a:lnTo>
                    <a:pt x="251" y="166"/>
                  </a:lnTo>
                  <a:close/>
                  <a:moveTo>
                    <a:pt x="208" y="66"/>
                  </a:moveTo>
                  <a:lnTo>
                    <a:pt x="196" y="58"/>
                  </a:lnTo>
                  <a:lnTo>
                    <a:pt x="186" y="53"/>
                  </a:lnTo>
                  <a:lnTo>
                    <a:pt x="174" y="48"/>
                  </a:lnTo>
                  <a:lnTo>
                    <a:pt x="161" y="45"/>
                  </a:lnTo>
                  <a:lnTo>
                    <a:pt x="162" y="34"/>
                  </a:lnTo>
                  <a:lnTo>
                    <a:pt x="177" y="37"/>
                  </a:lnTo>
                  <a:lnTo>
                    <a:pt x="190" y="42"/>
                  </a:lnTo>
                  <a:lnTo>
                    <a:pt x="203" y="49"/>
                  </a:lnTo>
                  <a:lnTo>
                    <a:pt x="215" y="57"/>
                  </a:lnTo>
                  <a:lnTo>
                    <a:pt x="208" y="66"/>
                  </a:lnTo>
                  <a:close/>
                  <a:moveTo>
                    <a:pt x="161" y="45"/>
                  </a:moveTo>
                  <a:lnTo>
                    <a:pt x="149" y="44"/>
                  </a:lnTo>
                  <a:lnTo>
                    <a:pt x="136" y="44"/>
                  </a:lnTo>
                  <a:lnTo>
                    <a:pt x="123" y="46"/>
                  </a:lnTo>
                  <a:lnTo>
                    <a:pt x="111" y="50"/>
                  </a:lnTo>
                  <a:lnTo>
                    <a:pt x="107" y="40"/>
                  </a:lnTo>
                  <a:lnTo>
                    <a:pt x="121" y="36"/>
                  </a:lnTo>
                  <a:lnTo>
                    <a:pt x="135" y="33"/>
                  </a:lnTo>
                  <a:lnTo>
                    <a:pt x="149" y="33"/>
                  </a:lnTo>
                  <a:lnTo>
                    <a:pt x="162" y="34"/>
                  </a:lnTo>
                  <a:lnTo>
                    <a:pt x="161" y="45"/>
                  </a:lnTo>
                  <a:close/>
                  <a:moveTo>
                    <a:pt x="111" y="50"/>
                  </a:moveTo>
                  <a:lnTo>
                    <a:pt x="100" y="54"/>
                  </a:lnTo>
                  <a:lnTo>
                    <a:pt x="91" y="59"/>
                  </a:lnTo>
                  <a:lnTo>
                    <a:pt x="82" y="67"/>
                  </a:lnTo>
                  <a:lnTo>
                    <a:pt x="74" y="75"/>
                  </a:lnTo>
                  <a:lnTo>
                    <a:pt x="66" y="84"/>
                  </a:lnTo>
                  <a:lnTo>
                    <a:pt x="58" y="95"/>
                  </a:lnTo>
                  <a:lnTo>
                    <a:pt x="53" y="107"/>
                  </a:lnTo>
                  <a:lnTo>
                    <a:pt x="48" y="120"/>
                  </a:lnTo>
                  <a:lnTo>
                    <a:pt x="37" y="116"/>
                  </a:lnTo>
                  <a:lnTo>
                    <a:pt x="43" y="101"/>
                  </a:lnTo>
                  <a:lnTo>
                    <a:pt x="49" y="88"/>
                  </a:lnTo>
                  <a:lnTo>
                    <a:pt x="57" y="78"/>
                  </a:lnTo>
                  <a:lnTo>
                    <a:pt x="66" y="67"/>
                  </a:lnTo>
                  <a:lnTo>
                    <a:pt x="75" y="58"/>
                  </a:lnTo>
                  <a:lnTo>
                    <a:pt x="86" y="50"/>
                  </a:lnTo>
                  <a:lnTo>
                    <a:pt x="96" y="45"/>
                  </a:lnTo>
                  <a:lnTo>
                    <a:pt x="107" y="40"/>
                  </a:lnTo>
                  <a:lnTo>
                    <a:pt x="111" y="50"/>
                  </a:lnTo>
                  <a:close/>
                  <a:moveTo>
                    <a:pt x="48" y="120"/>
                  </a:moveTo>
                  <a:lnTo>
                    <a:pt x="46" y="124"/>
                  </a:lnTo>
                  <a:lnTo>
                    <a:pt x="43" y="124"/>
                  </a:lnTo>
                  <a:lnTo>
                    <a:pt x="43" y="119"/>
                  </a:lnTo>
                  <a:lnTo>
                    <a:pt x="48" y="120"/>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sp>
          <p:nvSpPr>
            <p:cNvPr id="19" name="Freeform 19"/>
            <p:cNvSpPr>
              <a:spLocks/>
            </p:cNvSpPr>
            <p:nvPr/>
          </p:nvSpPr>
          <p:spPr bwMode="auto">
            <a:xfrm>
              <a:off x="5026" y="248"/>
              <a:ext cx="282" cy="264"/>
            </a:xfrm>
            <a:custGeom>
              <a:avLst/>
              <a:gdLst/>
              <a:ahLst/>
              <a:cxnLst>
                <a:cxn ang="0">
                  <a:pos x="151" y="79"/>
                </a:cxn>
                <a:cxn ang="0">
                  <a:pos x="35" y="107"/>
                </a:cxn>
                <a:cxn ang="0">
                  <a:pos x="37" y="133"/>
                </a:cxn>
                <a:cxn ang="0">
                  <a:pos x="43" y="155"/>
                </a:cxn>
                <a:cxn ang="0">
                  <a:pos x="51" y="176"/>
                </a:cxn>
                <a:cxn ang="0">
                  <a:pos x="63" y="193"/>
                </a:cxn>
                <a:cxn ang="0">
                  <a:pos x="76" y="207"/>
                </a:cxn>
                <a:cxn ang="0">
                  <a:pos x="92" y="218"/>
                </a:cxn>
                <a:cxn ang="0">
                  <a:pos x="108" y="226"/>
                </a:cxn>
                <a:cxn ang="0">
                  <a:pos x="126" y="230"/>
                </a:cxn>
                <a:cxn ang="0">
                  <a:pos x="143" y="233"/>
                </a:cxn>
                <a:cxn ang="0">
                  <a:pos x="161" y="232"/>
                </a:cxn>
                <a:cxn ang="0">
                  <a:pos x="180" y="226"/>
                </a:cxn>
                <a:cxn ang="0">
                  <a:pos x="196" y="218"/>
                </a:cxn>
                <a:cxn ang="0">
                  <a:pos x="211" y="208"/>
                </a:cxn>
                <a:cxn ang="0">
                  <a:pos x="226" y="195"/>
                </a:cxn>
                <a:cxn ang="0">
                  <a:pos x="238" y="178"/>
                </a:cxn>
                <a:cxn ang="0">
                  <a:pos x="247" y="157"/>
                </a:cxn>
                <a:cxn ang="0">
                  <a:pos x="247" y="157"/>
                </a:cxn>
                <a:cxn ang="0">
                  <a:pos x="282" y="157"/>
                </a:cxn>
                <a:cxn ang="0">
                  <a:pos x="278" y="168"/>
                </a:cxn>
                <a:cxn ang="0">
                  <a:pos x="268" y="189"/>
                </a:cxn>
                <a:cxn ang="0">
                  <a:pos x="255" y="209"/>
                </a:cxn>
                <a:cxn ang="0">
                  <a:pos x="239" y="226"/>
                </a:cxn>
                <a:cxn ang="0">
                  <a:pos x="222" y="241"/>
                </a:cxn>
                <a:cxn ang="0">
                  <a:pos x="202" y="251"/>
                </a:cxn>
                <a:cxn ang="0">
                  <a:pos x="180" y="259"/>
                </a:cxn>
                <a:cxn ang="0">
                  <a:pos x="157" y="263"/>
                </a:cxn>
                <a:cxn ang="0">
                  <a:pos x="131" y="263"/>
                </a:cxn>
                <a:cxn ang="0">
                  <a:pos x="102" y="258"/>
                </a:cxn>
                <a:cxn ang="0">
                  <a:pos x="76" y="246"/>
                </a:cxn>
                <a:cxn ang="0">
                  <a:pos x="54" y="229"/>
                </a:cxn>
                <a:cxn ang="0">
                  <a:pos x="34" y="208"/>
                </a:cxn>
                <a:cxn ang="0">
                  <a:pos x="18" y="184"/>
                </a:cxn>
                <a:cxn ang="0">
                  <a:pos x="6" y="157"/>
                </a:cxn>
                <a:cxn ang="0">
                  <a:pos x="1" y="126"/>
                </a:cxn>
                <a:cxn ang="0">
                  <a:pos x="0" y="95"/>
                </a:cxn>
                <a:cxn ang="0">
                  <a:pos x="47" y="79"/>
                </a:cxn>
                <a:cxn ang="0">
                  <a:pos x="64" y="42"/>
                </a:cxn>
                <a:cxn ang="0">
                  <a:pos x="75" y="28"/>
                </a:cxn>
                <a:cxn ang="0">
                  <a:pos x="87" y="17"/>
                </a:cxn>
                <a:cxn ang="0">
                  <a:pos x="101" y="8"/>
                </a:cxn>
                <a:cxn ang="0">
                  <a:pos x="115" y="3"/>
                </a:cxn>
                <a:cxn ang="0">
                  <a:pos x="133" y="0"/>
                </a:cxn>
                <a:cxn ang="0">
                  <a:pos x="152" y="0"/>
                </a:cxn>
                <a:cxn ang="0">
                  <a:pos x="139" y="37"/>
                </a:cxn>
                <a:cxn ang="0">
                  <a:pos x="118" y="41"/>
                </a:cxn>
                <a:cxn ang="0">
                  <a:pos x="102" y="51"/>
                </a:cxn>
                <a:cxn ang="0">
                  <a:pos x="90" y="69"/>
                </a:cxn>
              </a:cxnLst>
              <a:rect l="0" t="0" r="r" b="b"/>
              <a:pathLst>
                <a:path w="282" h="264">
                  <a:moveTo>
                    <a:pt x="87" y="80"/>
                  </a:moveTo>
                  <a:lnTo>
                    <a:pt x="151" y="79"/>
                  </a:lnTo>
                  <a:lnTo>
                    <a:pt x="151" y="107"/>
                  </a:lnTo>
                  <a:lnTo>
                    <a:pt x="35" y="107"/>
                  </a:lnTo>
                  <a:lnTo>
                    <a:pt x="35" y="120"/>
                  </a:lnTo>
                  <a:lnTo>
                    <a:pt x="37" y="133"/>
                  </a:lnTo>
                  <a:lnTo>
                    <a:pt x="39" y="145"/>
                  </a:lnTo>
                  <a:lnTo>
                    <a:pt x="43" y="155"/>
                  </a:lnTo>
                  <a:lnTo>
                    <a:pt x="47" y="166"/>
                  </a:lnTo>
                  <a:lnTo>
                    <a:pt x="51" y="176"/>
                  </a:lnTo>
                  <a:lnTo>
                    <a:pt x="56" y="184"/>
                  </a:lnTo>
                  <a:lnTo>
                    <a:pt x="63" y="193"/>
                  </a:lnTo>
                  <a:lnTo>
                    <a:pt x="69" y="200"/>
                  </a:lnTo>
                  <a:lnTo>
                    <a:pt x="76" y="207"/>
                  </a:lnTo>
                  <a:lnTo>
                    <a:pt x="84" y="213"/>
                  </a:lnTo>
                  <a:lnTo>
                    <a:pt x="92" y="218"/>
                  </a:lnTo>
                  <a:lnTo>
                    <a:pt x="100" y="222"/>
                  </a:lnTo>
                  <a:lnTo>
                    <a:pt x="108" y="226"/>
                  </a:lnTo>
                  <a:lnTo>
                    <a:pt x="117" y="229"/>
                  </a:lnTo>
                  <a:lnTo>
                    <a:pt x="126" y="230"/>
                  </a:lnTo>
                  <a:lnTo>
                    <a:pt x="134" y="232"/>
                  </a:lnTo>
                  <a:lnTo>
                    <a:pt x="143" y="233"/>
                  </a:lnTo>
                  <a:lnTo>
                    <a:pt x="152" y="232"/>
                  </a:lnTo>
                  <a:lnTo>
                    <a:pt x="161" y="232"/>
                  </a:lnTo>
                  <a:lnTo>
                    <a:pt x="171" y="229"/>
                  </a:lnTo>
                  <a:lnTo>
                    <a:pt x="180" y="226"/>
                  </a:lnTo>
                  <a:lnTo>
                    <a:pt x="188" y="224"/>
                  </a:lnTo>
                  <a:lnTo>
                    <a:pt x="196" y="218"/>
                  </a:lnTo>
                  <a:lnTo>
                    <a:pt x="203" y="214"/>
                  </a:lnTo>
                  <a:lnTo>
                    <a:pt x="211" y="208"/>
                  </a:lnTo>
                  <a:lnTo>
                    <a:pt x="219" y="201"/>
                  </a:lnTo>
                  <a:lnTo>
                    <a:pt x="226" y="195"/>
                  </a:lnTo>
                  <a:lnTo>
                    <a:pt x="232" y="186"/>
                  </a:lnTo>
                  <a:lnTo>
                    <a:pt x="238" y="178"/>
                  </a:lnTo>
                  <a:lnTo>
                    <a:pt x="243" y="167"/>
                  </a:lnTo>
                  <a:lnTo>
                    <a:pt x="247" y="157"/>
                  </a:lnTo>
                  <a:lnTo>
                    <a:pt x="247" y="157"/>
                  </a:lnTo>
                  <a:lnTo>
                    <a:pt x="247" y="157"/>
                  </a:lnTo>
                  <a:lnTo>
                    <a:pt x="282" y="157"/>
                  </a:lnTo>
                  <a:lnTo>
                    <a:pt x="282" y="157"/>
                  </a:lnTo>
                  <a:lnTo>
                    <a:pt x="282" y="158"/>
                  </a:lnTo>
                  <a:lnTo>
                    <a:pt x="278" y="168"/>
                  </a:lnTo>
                  <a:lnTo>
                    <a:pt x="274" y="179"/>
                  </a:lnTo>
                  <a:lnTo>
                    <a:pt x="268" y="189"/>
                  </a:lnTo>
                  <a:lnTo>
                    <a:pt x="263" y="200"/>
                  </a:lnTo>
                  <a:lnTo>
                    <a:pt x="255" y="209"/>
                  </a:lnTo>
                  <a:lnTo>
                    <a:pt x="248" y="218"/>
                  </a:lnTo>
                  <a:lnTo>
                    <a:pt x="239" y="226"/>
                  </a:lnTo>
                  <a:lnTo>
                    <a:pt x="231" y="234"/>
                  </a:lnTo>
                  <a:lnTo>
                    <a:pt x="222" y="241"/>
                  </a:lnTo>
                  <a:lnTo>
                    <a:pt x="211" y="246"/>
                  </a:lnTo>
                  <a:lnTo>
                    <a:pt x="202" y="251"/>
                  </a:lnTo>
                  <a:lnTo>
                    <a:pt x="192" y="257"/>
                  </a:lnTo>
                  <a:lnTo>
                    <a:pt x="180" y="259"/>
                  </a:lnTo>
                  <a:lnTo>
                    <a:pt x="169" y="262"/>
                  </a:lnTo>
                  <a:lnTo>
                    <a:pt x="157" y="263"/>
                  </a:lnTo>
                  <a:lnTo>
                    <a:pt x="146" y="264"/>
                  </a:lnTo>
                  <a:lnTo>
                    <a:pt x="131" y="263"/>
                  </a:lnTo>
                  <a:lnTo>
                    <a:pt x="117" y="262"/>
                  </a:lnTo>
                  <a:lnTo>
                    <a:pt x="102" y="258"/>
                  </a:lnTo>
                  <a:lnTo>
                    <a:pt x="89" y="253"/>
                  </a:lnTo>
                  <a:lnTo>
                    <a:pt x="76" y="246"/>
                  </a:lnTo>
                  <a:lnTo>
                    <a:pt x="64" y="238"/>
                  </a:lnTo>
                  <a:lnTo>
                    <a:pt x="54" y="229"/>
                  </a:lnTo>
                  <a:lnTo>
                    <a:pt x="43" y="220"/>
                  </a:lnTo>
                  <a:lnTo>
                    <a:pt x="34" y="208"/>
                  </a:lnTo>
                  <a:lnTo>
                    <a:pt x="25" y="196"/>
                  </a:lnTo>
                  <a:lnTo>
                    <a:pt x="18" y="184"/>
                  </a:lnTo>
                  <a:lnTo>
                    <a:pt x="12" y="170"/>
                  </a:lnTo>
                  <a:lnTo>
                    <a:pt x="6" y="157"/>
                  </a:lnTo>
                  <a:lnTo>
                    <a:pt x="2" y="141"/>
                  </a:lnTo>
                  <a:lnTo>
                    <a:pt x="1" y="126"/>
                  </a:lnTo>
                  <a:lnTo>
                    <a:pt x="0" y="111"/>
                  </a:lnTo>
                  <a:lnTo>
                    <a:pt x="0" y="95"/>
                  </a:lnTo>
                  <a:lnTo>
                    <a:pt x="2" y="79"/>
                  </a:lnTo>
                  <a:lnTo>
                    <a:pt x="47" y="79"/>
                  </a:lnTo>
                  <a:lnTo>
                    <a:pt x="55" y="59"/>
                  </a:lnTo>
                  <a:lnTo>
                    <a:pt x="64" y="42"/>
                  </a:lnTo>
                  <a:lnTo>
                    <a:pt x="69" y="36"/>
                  </a:lnTo>
                  <a:lnTo>
                    <a:pt x="75" y="28"/>
                  </a:lnTo>
                  <a:lnTo>
                    <a:pt x="80" y="22"/>
                  </a:lnTo>
                  <a:lnTo>
                    <a:pt x="87" y="17"/>
                  </a:lnTo>
                  <a:lnTo>
                    <a:pt x="93" y="12"/>
                  </a:lnTo>
                  <a:lnTo>
                    <a:pt x="101" y="8"/>
                  </a:lnTo>
                  <a:lnTo>
                    <a:pt x="108" y="5"/>
                  </a:lnTo>
                  <a:lnTo>
                    <a:pt x="115" y="3"/>
                  </a:lnTo>
                  <a:lnTo>
                    <a:pt x="125" y="1"/>
                  </a:lnTo>
                  <a:lnTo>
                    <a:pt x="133" y="0"/>
                  </a:lnTo>
                  <a:lnTo>
                    <a:pt x="142" y="0"/>
                  </a:lnTo>
                  <a:lnTo>
                    <a:pt x="152" y="0"/>
                  </a:lnTo>
                  <a:lnTo>
                    <a:pt x="152" y="37"/>
                  </a:lnTo>
                  <a:lnTo>
                    <a:pt x="139" y="37"/>
                  </a:lnTo>
                  <a:lnTo>
                    <a:pt x="129" y="38"/>
                  </a:lnTo>
                  <a:lnTo>
                    <a:pt x="118" y="41"/>
                  </a:lnTo>
                  <a:lnTo>
                    <a:pt x="110" y="45"/>
                  </a:lnTo>
                  <a:lnTo>
                    <a:pt x="102" y="51"/>
                  </a:lnTo>
                  <a:lnTo>
                    <a:pt x="96" y="59"/>
                  </a:lnTo>
                  <a:lnTo>
                    <a:pt x="90" y="69"/>
                  </a:lnTo>
                  <a:lnTo>
                    <a:pt x="87" y="80"/>
                  </a:lnTo>
                  <a:close/>
                </a:path>
              </a:pathLst>
            </a:custGeom>
            <a:solidFill>
              <a:srgbClr val="DA251D"/>
            </a:solidFill>
            <a:ln w="9525">
              <a:solidFill>
                <a:srgbClr val="00B050"/>
              </a:solidFill>
              <a:round/>
              <a:headEnd/>
              <a:tailEnd/>
            </a:ln>
            <a:effectLst>
              <a:outerShdw dist="35921" dir="18900000" algn="ctr" rotWithShape="0">
                <a:srgbClr val="808080">
                  <a:alpha val="50000"/>
                </a:srgbClr>
              </a:outerShdw>
            </a:effectLst>
          </p:spPr>
          <p:txBody>
            <a:bodyPr/>
            <a:lstStyle/>
            <a:p>
              <a:pPr fontAlgn="auto">
                <a:spcBef>
                  <a:spcPts val="0"/>
                </a:spcBef>
                <a:spcAft>
                  <a:spcPts val="0"/>
                </a:spcAft>
                <a:defRPr/>
              </a:pPr>
              <a:endParaRPr lang="fr-FR" dirty="0"/>
            </a:p>
          </p:txBody>
        </p:sp>
      </p:grpSp>
      <p:sp>
        <p:nvSpPr>
          <p:cNvPr id="20" name="Rectangle 19"/>
          <p:cNvSpPr/>
          <p:nvPr/>
        </p:nvSpPr>
        <p:spPr>
          <a:xfrm>
            <a:off x="2573826" y="555313"/>
            <a:ext cx="7200800" cy="1200329"/>
          </a:xfrm>
          <a:prstGeom prst="rect">
            <a:avLst/>
          </a:prstGeom>
        </p:spPr>
        <p:txBody>
          <a:bodyPr wrap="square">
            <a:spAutoFit/>
          </a:bodyPr>
          <a:lstStyle/>
          <a:p>
            <a:pPr algn="ctr" fontAlgn="auto">
              <a:spcBef>
                <a:spcPts val="0"/>
              </a:spcBef>
              <a:spcAft>
                <a:spcPts val="0"/>
              </a:spcAft>
              <a:defRPr/>
            </a:pPr>
            <a:r>
              <a:rPr lang="fr-FR" sz="3600" b="1" dirty="0">
                <a:effectLst>
                  <a:outerShdw blurRad="38100" dist="38100" dir="2700000" algn="tl">
                    <a:srgbClr val="000000">
                      <a:alpha val="43137"/>
                    </a:srgbClr>
                  </a:outerShdw>
                </a:effectLst>
                <a:latin typeface="Script MT Bold" pitchFamily="66" charset="0"/>
              </a:rPr>
              <a:t>Université Badji-Mokhtar </a:t>
            </a:r>
          </a:p>
          <a:p>
            <a:pPr algn="ctr" fontAlgn="auto">
              <a:spcBef>
                <a:spcPts val="0"/>
              </a:spcBef>
              <a:spcAft>
                <a:spcPts val="0"/>
              </a:spcAft>
              <a:defRPr/>
            </a:pPr>
            <a:r>
              <a:rPr lang="fr-FR" sz="3600" b="1" dirty="0">
                <a:effectLst>
                  <a:outerShdw blurRad="38100" dist="38100" dir="2700000" algn="tl">
                    <a:srgbClr val="000000">
                      <a:alpha val="43137"/>
                    </a:srgbClr>
                  </a:outerShdw>
                </a:effectLst>
                <a:latin typeface="Script MT Bold" pitchFamily="66" charset="0"/>
              </a:rPr>
              <a:t>Département d’informatique </a:t>
            </a:r>
          </a:p>
        </p:txBody>
      </p:sp>
      <p:sp>
        <p:nvSpPr>
          <p:cNvPr id="21" name="Rectangle 20"/>
          <p:cNvSpPr/>
          <p:nvPr/>
        </p:nvSpPr>
        <p:spPr>
          <a:xfrm>
            <a:off x="2963698" y="2620384"/>
            <a:ext cx="6421055" cy="1080120"/>
          </a:xfrm>
          <a:prstGeom prst="rect">
            <a:avLst/>
          </a:prstGeo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16200000" scaled="1"/>
            <a:tileRect/>
          </a:gra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sz="3200" b="1" dirty="0" smtClean="0"/>
          </a:p>
          <a:p>
            <a:pPr algn="ctr"/>
            <a:r>
              <a:rPr lang="fr-FR" sz="3200" b="1" dirty="0">
                <a:solidFill>
                  <a:schemeClr val="tx1"/>
                </a:solidFill>
              </a:rPr>
              <a:t>L</a:t>
            </a:r>
            <a:r>
              <a:rPr lang="fr-FR" sz="3200" b="1" dirty="0" smtClean="0">
                <a:solidFill>
                  <a:schemeClr val="tx1"/>
                </a:solidFill>
              </a:rPr>
              <a:t>ocation </a:t>
            </a:r>
            <a:r>
              <a:rPr lang="fr-FR" sz="3200" b="1" dirty="0">
                <a:solidFill>
                  <a:schemeClr val="tx1"/>
                </a:solidFill>
              </a:rPr>
              <a:t>D</a:t>
            </a:r>
            <a:r>
              <a:rPr lang="fr-FR" sz="3200" b="1" dirty="0" smtClean="0">
                <a:solidFill>
                  <a:schemeClr val="tx1"/>
                </a:solidFill>
              </a:rPr>
              <a:t>es </a:t>
            </a:r>
            <a:r>
              <a:rPr lang="fr-FR" sz="3200" b="1" dirty="0">
                <a:solidFill>
                  <a:schemeClr val="tx1"/>
                </a:solidFill>
              </a:rPr>
              <a:t>M</a:t>
            </a:r>
            <a:r>
              <a:rPr lang="fr-FR" sz="3200" b="1" dirty="0" smtClean="0">
                <a:solidFill>
                  <a:schemeClr val="tx1"/>
                </a:solidFill>
              </a:rPr>
              <a:t>aisons</a:t>
            </a:r>
            <a:endParaRPr lang="en-US" sz="3200" dirty="0">
              <a:solidFill>
                <a:schemeClr val="tx1"/>
              </a:solidFill>
            </a:endParaRPr>
          </a:p>
          <a:p>
            <a:pPr algn="ctr"/>
            <a:r>
              <a:rPr lang="fr-FR" sz="3200" b="1" dirty="0">
                <a:solidFill>
                  <a:schemeClr val="tx1"/>
                </a:solidFill>
              </a:rPr>
              <a:t>(AIH Immobilier) </a:t>
            </a:r>
            <a:endParaRPr lang="en-US" sz="3200" dirty="0">
              <a:solidFill>
                <a:schemeClr val="tx1"/>
              </a:solidFill>
            </a:endParaRPr>
          </a:p>
          <a:p>
            <a:pPr algn="ctr"/>
            <a:endParaRPr lang="en-US" sz="3200" dirty="0">
              <a:effectLst>
                <a:outerShdw blurRad="38100" dist="38100" dir="2700000" algn="tl">
                  <a:srgbClr val="000000">
                    <a:alpha val="43137"/>
                  </a:srgbClr>
                </a:outerShdw>
              </a:effectLst>
            </a:endParaRPr>
          </a:p>
        </p:txBody>
      </p:sp>
      <p:sp>
        <p:nvSpPr>
          <p:cNvPr id="22" name="ZoneTexte 21"/>
          <p:cNvSpPr txBox="1"/>
          <p:nvPr/>
        </p:nvSpPr>
        <p:spPr>
          <a:xfrm>
            <a:off x="3775059" y="4377518"/>
            <a:ext cx="5138611" cy="2062103"/>
          </a:xfrm>
          <a:prstGeom prst="rect">
            <a:avLst/>
          </a:prstGeo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16200000" scaled="1"/>
            <a:tileRect/>
          </a:gra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fr-FR" sz="3200" u="sng" dirty="0">
                <a:solidFill>
                  <a:schemeClr val="tx1"/>
                </a:solidFill>
                <a:effectLst>
                  <a:outerShdw blurRad="38100" dist="38100" dir="2700000" algn="tl">
                    <a:srgbClr val="000000">
                      <a:alpha val="43137"/>
                    </a:srgbClr>
                  </a:outerShdw>
                </a:effectLst>
              </a:rPr>
              <a:t>Présenté par :</a:t>
            </a:r>
          </a:p>
          <a:p>
            <a:pPr marL="514350" indent="-514350">
              <a:buFont typeface="+mj-lt"/>
              <a:buAutoNum type="arabicPeriod"/>
            </a:pPr>
            <a:r>
              <a:rPr lang="fr-FR" sz="3200" dirty="0" err="1" smtClean="0">
                <a:solidFill>
                  <a:schemeClr val="tx1"/>
                </a:solidFill>
                <a:effectLst>
                  <a:outerShdw blurRad="38100" dist="38100" dir="2700000" algn="tl">
                    <a:srgbClr val="000000">
                      <a:alpha val="43137"/>
                    </a:srgbClr>
                  </a:outerShdw>
                </a:effectLst>
              </a:rPr>
              <a:t>Talaa</a:t>
            </a:r>
            <a:r>
              <a:rPr lang="fr-FR" sz="3200" dirty="0" smtClean="0">
                <a:solidFill>
                  <a:schemeClr val="tx1"/>
                </a:solidFill>
                <a:effectLst>
                  <a:outerShdw blurRad="38100" dist="38100" dir="2700000" algn="tl">
                    <a:srgbClr val="000000">
                      <a:alpha val="43137"/>
                    </a:srgbClr>
                  </a:outerShdw>
                </a:effectLst>
              </a:rPr>
              <a:t> </a:t>
            </a:r>
            <a:r>
              <a:rPr lang="fr-FR" sz="3200" dirty="0" err="1" smtClean="0">
                <a:solidFill>
                  <a:schemeClr val="tx1"/>
                </a:solidFill>
                <a:effectLst>
                  <a:outerShdw blurRad="38100" dist="38100" dir="2700000" algn="tl">
                    <a:srgbClr val="000000">
                      <a:alpha val="43137"/>
                    </a:srgbClr>
                  </a:outerShdw>
                </a:effectLst>
              </a:rPr>
              <a:t>Ihab</a:t>
            </a:r>
            <a:r>
              <a:rPr lang="fr-FR" sz="3200" dirty="0">
                <a:solidFill>
                  <a:schemeClr val="tx1"/>
                </a:solidFill>
                <a:effectLst>
                  <a:outerShdw blurRad="38100" dist="38100" dir="2700000" algn="tl">
                    <a:srgbClr val="000000">
                      <a:alpha val="43137"/>
                    </a:srgbClr>
                  </a:outerShdw>
                </a:effectLst>
              </a:rPr>
              <a:t>.</a:t>
            </a:r>
            <a:r>
              <a:rPr lang="fr-FR" sz="3200" dirty="0" smtClean="0">
                <a:solidFill>
                  <a:schemeClr val="tx1"/>
                </a:solidFill>
                <a:effectLst>
                  <a:outerShdw blurRad="38100" dist="38100" dir="2700000" algn="tl">
                    <a:srgbClr val="000000">
                      <a:alpha val="43137"/>
                    </a:srgbClr>
                  </a:outerShdw>
                </a:effectLst>
              </a:rPr>
              <a:t>    </a:t>
            </a:r>
            <a:endParaRPr lang="fr-FR" sz="3200" dirty="0">
              <a:solidFill>
                <a:schemeClr val="tx1"/>
              </a:solidFill>
              <a:effectLst>
                <a:outerShdw blurRad="38100" dist="38100" dir="2700000" algn="tl">
                  <a:srgbClr val="000000">
                    <a:alpha val="43137"/>
                  </a:srgbClr>
                </a:outerShdw>
              </a:effectLst>
            </a:endParaRPr>
          </a:p>
          <a:p>
            <a:pPr marL="514350" indent="-514350">
              <a:buFont typeface="+mj-lt"/>
              <a:buAutoNum type="arabicPeriod"/>
            </a:pPr>
            <a:r>
              <a:rPr lang="fr-FR" sz="3200" dirty="0" err="1">
                <a:solidFill>
                  <a:schemeClr val="tx1"/>
                </a:solidFill>
                <a:effectLst>
                  <a:outerShdw blurRad="38100" dist="38100" dir="2700000" algn="tl">
                    <a:srgbClr val="000000">
                      <a:alpha val="43137"/>
                    </a:srgbClr>
                  </a:outerShdw>
                </a:effectLst>
              </a:rPr>
              <a:t>Zadoud</a:t>
            </a:r>
            <a:r>
              <a:rPr lang="fr-FR" sz="3200" dirty="0">
                <a:solidFill>
                  <a:schemeClr val="tx1"/>
                </a:solidFill>
                <a:effectLst>
                  <a:outerShdw blurRad="38100" dist="38100" dir="2700000" algn="tl">
                    <a:srgbClr val="000000">
                      <a:alpha val="43137"/>
                    </a:srgbClr>
                  </a:outerShdw>
                </a:effectLst>
              </a:rPr>
              <a:t> </a:t>
            </a:r>
            <a:r>
              <a:rPr lang="fr-FR" sz="3200" dirty="0" smtClean="0">
                <a:solidFill>
                  <a:schemeClr val="tx1"/>
                </a:solidFill>
                <a:effectLst>
                  <a:outerShdw blurRad="38100" dist="38100" dir="2700000" algn="tl">
                    <a:srgbClr val="000000">
                      <a:alpha val="43137"/>
                    </a:srgbClr>
                  </a:outerShdw>
                </a:effectLst>
              </a:rPr>
              <a:t>Ahmed.</a:t>
            </a:r>
          </a:p>
          <a:p>
            <a:pPr marL="514350" indent="-514350">
              <a:buFont typeface="+mj-lt"/>
              <a:buAutoNum type="arabicPeriod"/>
            </a:pPr>
            <a:r>
              <a:rPr lang="fr-FR" sz="3200" dirty="0" err="1" smtClean="0">
                <a:solidFill>
                  <a:schemeClr val="tx1"/>
                </a:solidFill>
                <a:effectLst>
                  <a:outerShdw blurRad="38100" dist="38100" dir="2700000" algn="tl">
                    <a:srgbClr val="000000">
                      <a:alpha val="43137"/>
                    </a:srgbClr>
                  </a:outerShdw>
                </a:effectLst>
              </a:rPr>
              <a:t>Zarzouni</a:t>
            </a:r>
            <a:r>
              <a:rPr lang="fr-FR" sz="3200" dirty="0" smtClean="0">
                <a:solidFill>
                  <a:schemeClr val="tx1"/>
                </a:solidFill>
                <a:effectLst>
                  <a:outerShdw blurRad="38100" dist="38100" dir="2700000" algn="tl">
                    <a:srgbClr val="000000">
                      <a:alpha val="43137"/>
                    </a:srgbClr>
                  </a:outerShdw>
                </a:effectLst>
              </a:rPr>
              <a:t> </a:t>
            </a:r>
            <a:r>
              <a:rPr lang="fr-FR" sz="3200" dirty="0" err="1" smtClean="0">
                <a:solidFill>
                  <a:schemeClr val="tx1"/>
                </a:solidFill>
                <a:effectLst>
                  <a:outerShdw blurRad="38100" dist="38100" dir="2700000" algn="tl">
                    <a:srgbClr val="000000">
                      <a:alpha val="43137"/>
                    </a:srgbClr>
                  </a:outerShdw>
                </a:effectLst>
              </a:rPr>
              <a:t>Hemza</a:t>
            </a:r>
            <a:r>
              <a:rPr lang="fr-FR" sz="3200" dirty="0" smtClean="0">
                <a:solidFill>
                  <a:schemeClr val="tx1"/>
                </a:solidFill>
                <a:effectLst>
                  <a:outerShdw blurRad="38100" dist="38100" dir="2700000" algn="tl">
                    <a:srgbClr val="000000">
                      <a:alpha val="43137"/>
                    </a:srgbClr>
                  </a:outerShdw>
                </a:effectLst>
              </a:rPr>
              <a:t>.</a:t>
            </a:r>
            <a:endParaRPr lang="fr-FR" sz="3200" dirty="0">
              <a:solidFill>
                <a:schemeClr val="tx1"/>
              </a:solidFill>
              <a:effectLst>
                <a:outerShdw blurRad="38100" dist="38100" dir="2700000" algn="tl">
                  <a:srgbClr val="000000">
                    <a:alpha val="43137"/>
                  </a:srgbClr>
                </a:outerShdw>
              </a:effectLst>
            </a:endParaRPr>
          </a:p>
        </p:txBody>
      </p:sp>
      <p:sp>
        <p:nvSpPr>
          <p:cNvPr id="23" name="Espace réservé du numéro de diapositive 22"/>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5784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par>
                                <p:cTn id="9" presetID="19" presetClass="entr" presetSubtype="10" repeatCount="indefinite"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0" fill="hold"/>
                                        <p:tgtEl>
                                          <p:spTgt spid="11"/>
                                        </p:tgtEl>
                                        <p:attrNameLst>
                                          <p:attrName>ppt_w</p:attrName>
                                        </p:attrNameLst>
                                      </p:cBhvr>
                                      <p:tavLst>
                                        <p:tav tm="0" fmla="#ppt_w*sin(2.5*pi*$)">
                                          <p:val>
                                            <p:fltVal val="0"/>
                                          </p:val>
                                        </p:tav>
                                        <p:tav tm="100000">
                                          <p:val>
                                            <p:fltVal val="1"/>
                                          </p:val>
                                        </p:tav>
                                      </p:tavLst>
                                    </p:anim>
                                    <p:anim calcmode="lin" valueType="num">
                                      <p:cBhvr>
                                        <p:cTn id="12" dur="5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459625920"/>
              </p:ext>
            </p:extLst>
          </p:nvPr>
        </p:nvGraphicFramePr>
        <p:xfrm>
          <a:off x="3370216" y="2"/>
          <a:ext cx="8821783" cy="6882939"/>
        </p:xfrm>
        <a:graphic>
          <a:graphicData uri="http://schemas.openxmlformats.org/drawingml/2006/table">
            <a:tbl>
              <a:tblPr firstRow="1" firstCol="1" bandRow="1">
                <a:tableStyleId>{3C2FFA5D-87B4-456A-9821-1D502468CF0F}</a:tableStyleId>
              </a:tblPr>
              <a:tblGrid>
                <a:gridCol w="1409159">
                  <a:extLst>
                    <a:ext uri="{9D8B030D-6E8A-4147-A177-3AD203B41FA5}">
                      <a16:colId xmlns:a16="http://schemas.microsoft.com/office/drawing/2014/main" val="1373162684"/>
                    </a:ext>
                  </a:extLst>
                </a:gridCol>
                <a:gridCol w="1676422">
                  <a:extLst>
                    <a:ext uri="{9D8B030D-6E8A-4147-A177-3AD203B41FA5}">
                      <a16:colId xmlns:a16="http://schemas.microsoft.com/office/drawing/2014/main" val="512344506"/>
                    </a:ext>
                  </a:extLst>
                </a:gridCol>
                <a:gridCol w="1324771">
                  <a:extLst>
                    <a:ext uri="{9D8B030D-6E8A-4147-A177-3AD203B41FA5}">
                      <a16:colId xmlns:a16="http://schemas.microsoft.com/office/drawing/2014/main" val="2147967973"/>
                    </a:ext>
                  </a:extLst>
                </a:gridCol>
                <a:gridCol w="270503">
                  <a:extLst>
                    <a:ext uri="{9D8B030D-6E8A-4147-A177-3AD203B41FA5}">
                      <a16:colId xmlns:a16="http://schemas.microsoft.com/office/drawing/2014/main" val="3205705918"/>
                    </a:ext>
                  </a:extLst>
                </a:gridCol>
                <a:gridCol w="2338100">
                  <a:extLst>
                    <a:ext uri="{9D8B030D-6E8A-4147-A177-3AD203B41FA5}">
                      <a16:colId xmlns:a16="http://schemas.microsoft.com/office/drawing/2014/main" val="1340083403"/>
                    </a:ext>
                  </a:extLst>
                </a:gridCol>
                <a:gridCol w="1802828">
                  <a:extLst>
                    <a:ext uri="{9D8B030D-6E8A-4147-A177-3AD203B41FA5}">
                      <a16:colId xmlns:a16="http://schemas.microsoft.com/office/drawing/2014/main" val="2663309276"/>
                    </a:ext>
                  </a:extLst>
                </a:gridCol>
              </a:tblGrid>
              <a:tr h="2129999">
                <a:tc rowSpan="2">
                  <a:txBody>
                    <a:bodyPr/>
                    <a:lstStyle/>
                    <a:p>
                      <a:pPr>
                        <a:lnSpc>
                          <a:spcPct val="115000"/>
                        </a:lnSpc>
                        <a:spcAft>
                          <a:spcPts val="1000"/>
                        </a:spcAft>
                      </a:pPr>
                      <a:r>
                        <a:rPr lang="fr-FR" sz="1100" u="sng" dirty="0">
                          <a:effectLst/>
                        </a:rPr>
                        <a:t>Les partenaires </a:t>
                      </a:r>
                      <a:endParaRPr lang="en-US" sz="1100" u="sng" dirty="0">
                        <a:effectLst/>
                      </a:endParaRPr>
                    </a:p>
                    <a:p>
                      <a:pPr>
                        <a:lnSpc>
                          <a:spcPct val="115000"/>
                        </a:lnSpc>
                        <a:spcAft>
                          <a:spcPts val="1000"/>
                        </a:spcAft>
                      </a:pPr>
                      <a:r>
                        <a:rPr lang="fr-FR" sz="300" dirty="0">
                          <a:effectLst/>
                        </a:rPr>
                        <a:t> </a:t>
                      </a:r>
                      <a:endParaRPr lang="en-US" sz="400" dirty="0">
                        <a:effectLst/>
                      </a:endParaRPr>
                    </a:p>
                    <a:p>
                      <a:pPr>
                        <a:lnSpc>
                          <a:spcPct val="115000"/>
                        </a:lnSpc>
                        <a:spcAft>
                          <a:spcPts val="1000"/>
                        </a:spcAft>
                      </a:pPr>
                      <a:r>
                        <a:rPr lang="fr-FR" sz="300" dirty="0">
                          <a:effectLst/>
                        </a:rPr>
                        <a:t> </a:t>
                      </a:r>
                      <a:endParaRPr lang="en-US" sz="400" dirty="0">
                        <a:effectLst/>
                      </a:endParaRPr>
                    </a:p>
                    <a:p>
                      <a:pPr>
                        <a:lnSpc>
                          <a:spcPct val="115000"/>
                        </a:lnSpc>
                        <a:spcAft>
                          <a:spcPts val="1000"/>
                        </a:spcAft>
                      </a:pPr>
                      <a:r>
                        <a:rPr lang="fr-FR" sz="300" dirty="0">
                          <a:effectLst/>
                        </a:rPr>
                        <a:t> </a:t>
                      </a:r>
                      <a:endParaRPr lang="en-US" sz="400" dirty="0">
                        <a:effectLst/>
                      </a:endParaRPr>
                    </a:p>
                    <a:p>
                      <a:pPr>
                        <a:lnSpc>
                          <a:spcPct val="115000"/>
                        </a:lnSpc>
                        <a:spcAft>
                          <a:spcPts val="1000"/>
                        </a:spcAft>
                      </a:pPr>
                      <a:r>
                        <a:rPr lang="fr-FR" sz="300" dirty="0">
                          <a:effectLst/>
                        </a:rPr>
                        <a:t> </a:t>
                      </a:r>
                      <a:endParaRPr lang="en-US" sz="400" dirty="0">
                        <a:effectLst/>
                      </a:endParaRPr>
                    </a:p>
                    <a:p>
                      <a:pPr>
                        <a:lnSpc>
                          <a:spcPct val="115000"/>
                        </a:lnSpc>
                        <a:spcAft>
                          <a:spcPts val="1000"/>
                        </a:spcAft>
                      </a:pPr>
                      <a:r>
                        <a:rPr lang="ar-SA" sz="300" dirty="0">
                          <a:effectLst/>
                        </a:rPr>
                        <a:t> </a:t>
                      </a:r>
                      <a:endParaRPr lang="en-US" sz="400" dirty="0">
                        <a:effectLst/>
                      </a:endParaRPr>
                    </a:p>
                    <a:p>
                      <a:pPr>
                        <a:lnSpc>
                          <a:spcPct val="115000"/>
                        </a:lnSpc>
                        <a:spcAft>
                          <a:spcPts val="1000"/>
                        </a:spcAft>
                      </a:pPr>
                      <a:r>
                        <a:rPr lang="fr-FR" sz="1100" dirty="0">
                          <a:effectLst/>
                        </a:rPr>
                        <a:t>Nous avons des partenaires représentés dans des sociétés de maintenance de toutes sortes, ainsi que des sociétés de transport, en plus de certains financiers</a:t>
                      </a:r>
                      <a:endParaRPr lang="en-US" sz="1100" dirty="0">
                        <a:effectLst/>
                      </a:endParaRPr>
                    </a:p>
                    <a:p>
                      <a:pPr fontAlgn="base">
                        <a:lnSpc>
                          <a:spcPct val="150000"/>
                        </a:lnSpc>
                      </a:pPr>
                      <a:r>
                        <a:rPr lang="ar-SA" sz="300" dirty="0">
                          <a:effectLst/>
                        </a:rPr>
                        <a:t> </a:t>
                      </a:r>
                      <a:endParaRPr lang="en-US" sz="400" dirty="0">
                        <a:effectLst/>
                      </a:endParaRPr>
                    </a:p>
                    <a:p>
                      <a:pPr fontAlgn="base">
                        <a:lnSpc>
                          <a:spcPct val="150000"/>
                        </a:lnSpc>
                      </a:pPr>
                      <a:r>
                        <a:rPr lang="ar-SA" sz="300" dirty="0">
                          <a:effectLst/>
                        </a:rPr>
                        <a:t> </a:t>
                      </a:r>
                      <a:endParaRPr lang="en-US" sz="400" dirty="0">
                        <a:effectLst/>
                      </a:endParaRPr>
                    </a:p>
                    <a:p>
                      <a:pPr fontAlgn="base">
                        <a:lnSpc>
                          <a:spcPct val="150000"/>
                        </a:lnSpc>
                      </a:pPr>
                      <a:r>
                        <a:rPr lang="ar-SA" sz="300" dirty="0">
                          <a:effectLst/>
                        </a:rPr>
                        <a:t> </a:t>
                      </a:r>
                      <a:endParaRPr lang="en-US" sz="400" dirty="0">
                        <a:effectLst/>
                      </a:endParaRPr>
                    </a:p>
                    <a:p>
                      <a:pPr fontAlgn="base">
                        <a:lnSpc>
                          <a:spcPct val="150000"/>
                        </a:lnSpc>
                      </a:pPr>
                      <a:r>
                        <a:rPr lang="ar-SA" sz="300" dirty="0">
                          <a:effectLst/>
                        </a:rPr>
                        <a:t> </a:t>
                      </a:r>
                      <a:endParaRPr lang="en-US" sz="400" dirty="0">
                        <a:effectLst/>
                      </a:endParaRPr>
                    </a:p>
                    <a:p>
                      <a:pPr fontAlgn="base">
                        <a:lnSpc>
                          <a:spcPct val="150000"/>
                        </a:lnSpc>
                      </a:pPr>
                      <a:r>
                        <a:rPr lang="fr-FR" sz="300" dirty="0">
                          <a:effectLst/>
                        </a:rPr>
                        <a:t> </a:t>
                      </a:r>
                      <a:endParaRPr lang="en-US" sz="400" dirty="0">
                        <a:effectLst/>
                        <a:latin typeface="Calibri" panose="020F0502020204030204" pitchFamily="34" charset="0"/>
                        <a:ea typeface="Times New Roman" panose="02020603050405020304" pitchFamily="18" charset="0"/>
                        <a:cs typeface="Arial" panose="020B0604020202020204" pitchFamily="34" charset="0"/>
                      </a:endParaRPr>
                    </a:p>
                  </a:txBody>
                  <a:tcPr marL="25280" marR="25280" marT="0" marB="0"/>
                </a:tc>
                <a:tc>
                  <a:txBody>
                    <a:bodyPr/>
                    <a:lstStyle/>
                    <a:p>
                      <a:pPr>
                        <a:lnSpc>
                          <a:spcPct val="115000"/>
                        </a:lnSpc>
                        <a:spcAft>
                          <a:spcPts val="1000"/>
                        </a:spcAft>
                      </a:pPr>
                      <a:r>
                        <a:rPr lang="fr-FR" sz="1100" u="sng" dirty="0">
                          <a:effectLst/>
                        </a:rPr>
                        <a:t>Les activistes</a:t>
                      </a:r>
                      <a:endParaRPr lang="en-US" sz="1100" u="sng" dirty="0">
                        <a:effectLst/>
                      </a:endParaRPr>
                    </a:p>
                    <a:p>
                      <a:pPr>
                        <a:lnSpc>
                          <a:spcPct val="115000"/>
                        </a:lnSpc>
                        <a:spcAft>
                          <a:spcPts val="1000"/>
                        </a:spcAft>
                      </a:pPr>
                      <a:r>
                        <a:rPr lang="fr-FR" sz="1100" dirty="0" smtClean="0">
                          <a:effectLst/>
                        </a:rPr>
                        <a:t>Nous accompagnons nos précieux clients pour exposer des maisons et leur prodiguons des conseils afin de trouver une maison adaptée à chaque client selon ses propres critères et budget</a:t>
                      </a:r>
                      <a:endParaRPr lang="en-US" sz="1100" dirty="0" smtClean="0">
                        <a:effectLst/>
                      </a:endParaRPr>
                    </a:p>
                    <a:p>
                      <a:pPr>
                        <a:lnSpc>
                          <a:spcPct val="115000"/>
                        </a:lnSpc>
                        <a:spcAft>
                          <a:spcPts val="1000"/>
                        </a:spcAft>
                      </a:pPr>
                      <a:r>
                        <a:rPr lang="fr-FR" sz="300" dirty="0" smtClean="0">
                          <a:effectLst/>
                        </a:rPr>
                        <a:t> </a:t>
                      </a:r>
                      <a:endParaRPr lang="en-US" sz="400" dirty="0">
                        <a:effectLst/>
                        <a:latin typeface="Calibri" panose="020F0502020204030204" pitchFamily="34" charset="0"/>
                        <a:ea typeface="Calibri" panose="020F0502020204030204" pitchFamily="34" charset="0"/>
                        <a:cs typeface="Arial" panose="020B0604020202020204" pitchFamily="34" charset="0"/>
                      </a:endParaRPr>
                    </a:p>
                  </a:txBody>
                  <a:tcPr marL="25280" marR="25280" marT="0" marB="0"/>
                </a:tc>
                <a:tc rowSpan="2" gridSpan="2">
                  <a:txBody>
                    <a:bodyPr/>
                    <a:lstStyle/>
                    <a:p>
                      <a:pPr>
                        <a:lnSpc>
                          <a:spcPct val="115000"/>
                        </a:lnSpc>
                        <a:spcAft>
                          <a:spcPts val="1000"/>
                        </a:spcAft>
                      </a:pPr>
                      <a:r>
                        <a:rPr lang="fr-FR" sz="1200" u="sng" dirty="0">
                          <a:effectLst/>
                        </a:rPr>
                        <a:t>Les services  </a:t>
                      </a:r>
                      <a:endParaRPr lang="en-US" sz="1200" u="sng" dirty="0">
                        <a:effectLst/>
                      </a:endParaRPr>
                    </a:p>
                    <a:p>
                      <a:pPr>
                        <a:lnSpc>
                          <a:spcPct val="115000"/>
                        </a:lnSpc>
                        <a:spcAft>
                          <a:spcPts val="1000"/>
                        </a:spcAft>
                      </a:pPr>
                      <a:r>
                        <a:rPr lang="fr-FR" sz="1100" dirty="0">
                          <a:effectLst/>
                        </a:rPr>
                        <a:t> </a:t>
                      </a:r>
                      <a:endParaRPr lang="en-US" sz="1100" dirty="0">
                        <a:effectLst/>
                      </a:endParaRPr>
                    </a:p>
                    <a:p>
                      <a:pPr>
                        <a:lnSpc>
                          <a:spcPct val="115000"/>
                        </a:lnSpc>
                        <a:spcAft>
                          <a:spcPts val="1000"/>
                        </a:spcAft>
                      </a:pPr>
                      <a:endParaRPr lang="en-US" sz="1100" dirty="0">
                        <a:effectLst/>
                      </a:endParaRPr>
                    </a:p>
                    <a:p>
                      <a:pPr>
                        <a:lnSpc>
                          <a:spcPct val="115000"/>
                        </a:lnSpc>
                        <a:spcAft>
                          <a:spcPts val="1000"/>
                        </a:spcAft>
                      </a:pPr>
                      <a:r>
                        <a:rPr lang="fr-FR" sz="1100" dirty="0">
                          <a:effectLst/>
                        </a:rPr>
                        <a:t>Notre service est de présenté les bons propriétés pour nos client afin de les </a:t>
                      </a:r>
                      <a:r>
                        <a:rPr lang="fr-FR" sz="1100" dirty="0" err="1">
                          <a:effectLst/>
                        </a:rPr>
                        <a:t>satisfer</a:t>
                      </a:r>
                      <a:r>
                        <a:rPr lang="fr-FR" sz="1100" dirty="0">
                          <a:effectLst/>
                        </a:rPr>
                        <a:t>  et aidez nos client de trouver leur </a:t>
                      </a:r>
                      <a:r>
                        <a:rPr lang="fr-FR" sz="1100" dirty="0" err="1">
                          <a:effectLst/>
                        </a:rPr>
                        <a:t>ideal</a:t>
                      </a:r>
                      <a:r>
                        <a:rPr lang="fr-FR" sz="1100" dirty="0">
                          <a:effectLst/>
                        </a:rPr>
                        <a:t> maison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25280" marR="25280" marT="0" marB="0"/>
                </a:tc>
                <a:tc rowSpan="2" hMerge="1">
                  <a:txBody>
                    <a:bodyPr/>
                    <a:lstStyle/>
                    <a:p>
                      <a:endParaRPr lang="en-US"/>
                    </a:p>
                  </a:txBody>
                  <a:tcPr/>
                </a:tc>
                <a:tc>
                  <a:txBody>
                    <a:bodyPr/>
                    <a:lstStyle/>
                    <a:p>
                      <a:pPr>
                        <a:lnSpc>
                          <a:spcPct val="115000"/>
                        </a:lnSpc>
                        <a:spcAft>
                          <a:spcPts val="1000"/>
                        </a:spcAft>
                      </a:pPr>
                      <a:r>
                        <a:rPr lang="fr-FR" sz="1200" u="sng" dirty="0">
                          <a:effectLst/>
                        </a:rPr>
                        <a:t>Les relations clientèles</a:t>
                      </a:r>
                      <a:endParaRPr lang="en-US" sz="1200" u="sng" dirty="0">
                        <a:effectLst/>
                      </a:endParaRPr>
                    </a:p>
                    <a:p>
                      <a:pPr>
                        <a:lnSpc>
                          <a:spcPct val="115000"/>
                        </a:lnSpc>
                        <a:spcAft>
                          <a:spcPts val="1000"/>
                        </a:spcAft>
                      </a:pPr>
                      <a:r>
                        <a:rPr lang="fr-FR" sz="1200" dirty="0">
                          <a:effectLst/>
                        </a:rPr>
                        <a:t>Nous visons à établir de bonnes relations avec nos clients et à les mettre à l'aise en leur fournissant tous les services requis</a:t>
                      </a:r>
                      <a:endParaRPr lang="en-US" sz="1200" dirty="0">
                        <a:effectLst/>
                      </a:endParaRPr>
                    </a:p>
                    <a:p>
                      <a:pPr fontAlgn="base">
                        <a:lnSpc>
                          <a:spcPct val="150000"/>
                        </a:lnSpc>
                      </a:pPr>
                      <a:r>
                        <a:rPr lang="fr-FR" sz="300" dirty="0">
                          <a:effectLst/>
                        </a:rPr>
                        <a:t> </a:t>
                      </a:r>
                      <a:endParaRPr lang="en-US" sz="400" dirty="0">
                        <a:effectLst/>
                        <a:latin typeface="Calibri" panose="020F0502020204030204" pitchFamily="34" charset="0"/>
                        <a:ea typeface="Times New Roman" panose="02020603050405020304" pitchFamily="18" charset="0"/>
                        <a:cs typeface="Arial" panose="020B0604020202020204" pitchFamily="34" charset="0"/>
                      </a:endParaRPr>
                    </a:p>
                  </a:txBody>
                  <a:tcPr marL="25280" marR="25280" marT="0" marB="0"/>
                </a:tc>
                <a:tc rowSpan="2">
                  <a:txBody>
                    <a:bodyPr/>
                    <a:lstStyle/>
                    <a:p>
                      <a:pPr fontAlgn="base">
                        <a:lnSpc>
                          <a:spcPct val="150000"/>
                        </a:lnSpc>
                      </a:pPr>
                      <a:r>
                        <a:rPr lang="fr-FR" sz="1100" u="sng" dirty="0">
                          <a:effectLst/>
                        </a:rPr>
                        <a:t>Les clients </a:t>
                      </a:r>
                      <a:endParaRPr lang="en-US" sz="1100" u="sng" dirty="0">
                        <a:effectLst/>
                      </a:endParaRPr>
                    </a:p>
                    <a:p>
                      <a:pPr fontAlgn="base">
                        <a:lnSpc>
                          <a:spcPct val="150000"/>
                        </a:lnSpc>
                      </a:pPr>
                      <a:r>
                        <a:rPr lang="fr-FR" sz="1100" dirty="0">
                          <a:effectLst/>
                        </a:rPr>
                        <a:t>notre Entreprise est destiné aux gens  qui veut louer .acheter ou vendes  une </a:t>
                      </a:r>
                      <a:r>
                        <a:rPr lang="fr-FR" sz="1100" dirty="0" err="1">
                          <a:effectLst/>
                        </a:rPr>
                        <a:t>propriete</a:t>
                      </a:r>
                      <a:r>
                        <a:rPr lang="fr-FR" sz="1100" dirty="0">
                          <a:effectLst/>
                        </a:rPr>
                        <a:t> </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25280" marR="25280" marT="0" marB="0"/>
                </a:tc>
                <a:extLst>
                  <a:ext uri="{0D108BD9-81ED-4DB2-BD59-A6C34878D82A}">
                    <a16:rowId xmlns:a16="http://schemas.microsoft.com/office/drawing/2014/main" val="1938110250"/>
                  </a:ext>
                </a:extLst>
              </a:tr>
              <a:tr h="3223561">
                <a:tc vMerge="1">
                  <a:txBody>
                    <a:bodyPr/>
                    <a:lstStyle/>
                    <a:p>
                      <a:endParaRPr lang="en-US"/>
                    </a:p>
                  </a:txBody>
                  <a:tcPr/>
                </a:tc>
                <a:tc>
                  <a:txBody>
                    <a:bodyPr/>
                    <a:lstStyle/>
                    <a:p>
                      <a:pPr>
                        <a:lnSpc>
                          <a:spcPct val="115000"/>
                        </a:lnSpc>
                        <a:spcAft>
                          <a:spcPts val="1000"/>
                        </a:spcAft>
                      </a:pPr>
                      <a:r>
                        <a:rPr lang="fr-FR" sz="1100" b="1" u="sng" dirty="0">
                          <a:effectLst/>
                        </a:rPr>
                        <a:t>Les ressources</a:t>
                      </a:r>
                      <a:endParaRPr lang="en-US" sz="1100" b="1" u="sng" dirty="0">
                        <a:effectLst/>
                      </a:endParaRPr>
                    </a:p>
                    <a:p>
                      <a:pPr>
                        <a:lnSpc>
                          <a:spcPct val="115000"/>
                        </a:lnSpc>
                        <a:spcAft>
                          <a:spcPts val="1000"/>
                        </a:spcAft>
                      </a:pPr>
                      <a:r>
                        <a:rPr lang="fr-FR" sz="1100" dirty="0">
                          <a:effectLst/>
                        </a:rPr>
                        <a:t>Nos ressources sont de posséder les plus belles maisons dans les meilleurs quartiers qui ont tous les moyens de vivre, y compris le gaz, l'eau, l'électricité, Internet, etc.</a:t>
                      </a:r>
                      <a:endParaRPr lang="en-US" sz="1100" dirty="0">
                        <a:effectLst/>
                      </a:endParaRPr>
                    </a:p>
                    <a:p>
                      <a:pPr>
                        <a:lnSpc>
                          <a:spcPct val="115000"/>
                        </a:lnSpc>
                        <a:spcAft>
                          <a:spcPts val="1000"/>
                        </a:spcAft>
                      </a:pPr>
                      <a:r>
                        <a:rPr lang="fr-FR" sz="1100" dirty="0">
                          <a:effectLst/>
                        </a:rPr>
                        <a:t>Ainsi qu'une équipe qualifier avec une grande expérience dans le domaine</a:t>
                      </a:r>
                      <a:endParaRPr lang="en-US" sz="1100" dirty="0">
                        <a:effectLst/>
                      </a:endParaRPr>
                    </a:p>
                    <a:p>
                      <a:pPr fontAlgn="base">
                        <a:lnSpc>
                          <a:spcPct val="150000"/>
                        </a:lnSpc>
                      </a:pPr>
                      <a:r>
                        <a:rPr lang="fr-FR" sz="300" dirty="0">
                          <a:effectLst/>
                        </a:rPr>
                        <a:t> </a:t>
                      </a:r>
                      <a:endParaRPr lang="en-US" sz="400" dirty="0">
                        <a:effectLst/>
                        <a:latin typeface="Calibri" panose="020F0502020204030204" pitchFamily="34" charset="0"/>
                        <a:ea typeface="Times New Roman" panose="02020603050405020304" pitchFamily="18" charset="0"/>
                        <a:cs typeface="Arial" panose="020B0604020202020204" pitchFamily="34" charset="0"/>
                      </a:endParaRPr>
                    </a:p>
                  </a:txBody>
                  <a:tcPr marL="25280" marR="25280" marT="0" marB="0"/>
                </a:tc>
                <a:tc gridSpan="2" vMerge="1">
                  <a:txBody>
                    <a:bodyPr/>
                    <a:lstStyle/>
                    <a:p>
                      <a:endParaRPr lang="en-US"/>
                    </a:p>
                  </a:txBody>
                  <a:tcPr/>
                </a:tc>
                <a:tc hMerge="1" vMerge="1">
                  <a:txBody>
                    <a:bodyPr/>
                    <a:lstStyle/>
                    <a:p>
                      <a:endParaRPr lang="en-US"/>
                    </a:p>
                  </a:txBody>
                  <a:tcPr/>
                </a:tc>
                <a:tc>
                  <a:txBody>
                    <a:bodyPr/>
                    <a:lstStyle/>
                    <a:p>
                      <a:pPr>
                        <a:lnSpc>
                          <a:spcPct val="115000"/>
                        </a:lnSpc>
                        <a:spcAft>
                          <a:spcPts val="1000"/>
                        </a:spcAft>
                      </a:pPr>
                      <a:r>
                        <a:rPr lang="fr-FR" sz="1200" b="1" u="sng" dirty="0">
                          <a:effectLst/>
                        </a:rPr>
                        <a:t>Les moyens de communication</a:t>
                      </a:r>
                      <a:endParaRPr lang="en-US" sz="1200" b="1" u="sng" dirty="0">
                        <a:effectLst/>
                      </a:endParaRPr>
                    </a:p>
                    <a:p>
                      <a:pPr>
                        <a:lnSpc>
                          <a:spcPct val="115000"/>
                        </a:lnSpc>
                        <a:spcAft>
                          <a:spcPts val="1000"/>
                        </a:spcAft>
                      </a:pPr>
                      <a:r>
                        <a:rPr lang="fr-FR" sz="1200" dirty="0">
                          <a:effectLst/>
                        </a:rPr>
                        <a:t>Pour consolider la relation avec les clients, nous mettons à disposition les moyens de communication:</a:t>
                      </a:r>
                      <a:endParaRPr lang="en-US" sz="1200" dirty="0">
                        <a:effectLst/>
                      </a:endParaRPr>
                    </a:p>
                    <a:p>
                      <a:pPr>
                        <a:lnSpc>
                          <a:spcPct val="115000"/>
                        </a:lnSpc>
                        <a:spcAft>
                          <a:spcPts val="1000"/>
                        </a:spcAft>
                      </a:pPr>
                      <a:r>
                        <a:rPr lang="fr-FR" sz="1200" dirty="0">
                          <a:effectLst/>
                        </a:rPr>
                        <a:t>Notre site Web</a:t>
                      </a:r>
                      <a:endParaRPr lang="en-US" sz="1200" dirty="0">
                        <a:effectLst/>
                      </a:endParaRPr>
                    </a:p>
                    <a:p>
                      <a:pPr>
                        <a:lnSpc>
                          <a:spcPct val="115000"/>
                        </a:lnSpc>
                        <a:spcAft>
                          <a:spcPts val="1000"/>
                        </a:spcAft>
                      </a:pPr>
                      <a:r>
                        <a:rPr lang="fr-FR" sz="1200" dirty="0">
                          <a:effectLst/>
                        </a:rPr>
                        <a:t>Nos pages sur les sites de réseaux sociaux</a:t>
                      </a:r>
                      <a:endParaRPr lang="en-US" sz="1200" dirty="0">
                        <a:effectLst/>
                      </a:endParaRPr>
                    </a:p>
                    <a:p>
                      <a:pPr>
                        <a:lnSpc>
                          <a:spcPct val="115000"/>
                        </a:lnSpc>
                        <a:spcAft>
                          <a:spcPts val="1000"/>
                        </a:spcAft>
                      </a:pPr>
                      <a:r>
                        <a:rPr lang="fr-FR" sz="1200" dirty="0">
                          <a:effectLst/>
                        </a:rPr>
                        <a:t>En plus de recevoir nos clients dans notre établissement avec un bon accueil</a:t>
                      </a:r>
                      <a:endParaRPr lang="en-US" sz="1200" dirty="0">
                        <a:effectLst/>
                      </a:endParaRPr>
                    </a:p>
                    <a:p>
                      <a:pPr fontAlgn="base">
                        <a:lnSpc>
                          <a:spcPct val="150000"/>
                        </a:lnSpc>
                      </a:pPr>
                      <a:r>
                        <a:rPr lang="fr-FR" sz="300" dirty="0">
                          <a:effectLst/>
                        </a:rPr>
                        <a:t> </a:t>
                      </a:r>
                      <a:endParaRPr lang="en-US" sz="400" dirty="0">
                        <a:effectLst/>
                        <a:latin typeface="Calibri" panose="020F0502020204030204" pitchFamily="34" charset="0"/>
                        <a:ea typeface="Times New Roman" panose="02020603050405020304" pitchFamily="18" charset="0"/>
                        <a:cs typeface="Arial" panose="020B0604020202020204" pitchFamily="34" charset="0"/>
                      </a:endParaRPr>
                    </a:p>
                  </a:txBody>
                  <a:tcPr marL="25280" marR="25280" marT="0" marB="0"/>
                </a:tc>
                <a:tc vMerge="1">
                  <a:txBody>
                    <a:bodyPr/>
                    <a:lstStyle/>
                    <a:p>
                      <a:endParaRPr lang="en-US"/>
                    </a:p>
                  </a:txBody>
                  <a:tcPr/>
                </a:tc>
                <a:extLst>
                  <a:ext uri="{0D108BD9-81ED-4DB2-BD59-A6C34878D82A}">
                    <a16:rowId xmlns:a16="http://schemas.microsoft.com/office/drawing/2014/main" val="2448884784"/>
                  </a:ext>
                </a:extLst>
              </a:tr>
              <a:tr h="1334622">
                <a:tc gridSpan="3">
                  <a:txBody>
                    <a:bodyPr/>
                    <a:lstStyle/>
                    <a:p>
                      <a:pPr fontAlgn="base"/>
                      <a:r>
                        <a:rPr lang="fr-FR" sz="1100" u="sng" dirty="0">
                          <a:effectLst/>
                        </a:rPr>
                        <a:t>Les frais</a:t>
                      </a:r>
                      <a:endParaRPr lang="en-US" sz="1100" u="sng" dirty="0">
                        <a:effectLst/>
                      </a:endParaRPr>
                    </a:p>
                    <a:p>
                      <a:pPr fontAlgn="base"/>
                      <a:r>
                        <a:rPr lang="fr-FR" sz="1100" b="0" dirty="0">
                          <a:effectLst/>
                        </a:rPr>
                        <a:t>Les coûts sont les frais de construction de l'institution, ainsi que de préparation de celle-ci à recevoir des clients, ce qui nécessite de trouver des investisseurs compétents.</a:t>
                      </a:r>
                      <a:endParaRPr lang="en-US" sz="1100" b="0" dirty="0">
                        <a:effectLst/>
                        <a:latin typeface="Calibri" panose="020F0502020204030204" pitchFamily="34" charset="0"/>
                        <a:ea typeface="Times New Roman" panose="02020603050405020304" pitchFamily="18" charset="0"/>
                        <a:cs typeface="Arial" panose="020B0604020202020204" pitchFamily="34" charset="0"/>
                      </a:endParaRPr>
                    </a:p>
                  </a:txBody>
                  <a:tcPr marL="25280" marR="25280" marT="0" marB="0"/>
                </a:tc>
                <a:tc hMerge="1">
                  <a:txBody>
                    <a:bodyPr/>
                    <a:lstStyle/>
                    <a:p>
                      <a:endParaRPr lang="en-US"/>
                    </a:p>
                  </a:txBody>
                  <a:tcPr/>
                </a:tc>
                <a:tc hMerge="1">
                  <a:txBody>
                    <a:bodyPr/>
                    <a:lstStyle/>
                    <a:p>
                      <a:endParaRPr lang="en-US"/>
                    </a:p>
                  </a:txBody>
                  <a:tcPr/>
                </a:tc>
                <a:tc gridSpan="3">
                  <a:txBody>
                    <a:bodyPr/>
                    <a:lstStyle/>
                    <a:p>
                      <a:pPr fontAlgn="base"/>
                      <a:r>
                        <a:rPr lang="fr-FR" sz="1100" b="1" u="sng" dirty="0">
                          <a:effectLst/>
                        </a:rPr>
                        <a:t>Les revenues</a:t>
                      </a:r>
                      <a:endParaRPr lang="en-US" sz="1100" b="1" u="sng" dirty="0">
                        <a:effectLst/>
                      </a:endParaRPr>
                    </a:p>
                    <a:p>
                      <a:pPr fontAlgn="base"/>
                      <a:r>
                        <a:rPr lang="fr-FR" sz="1100" spc="-30" dirty="0">
                          <a:effectLst/>
                        </a:rPr>
                        <a:t>c'est généralement le propriétaire du logement qui en est redevable. Il s'engage à verser, en fin de transaction, une commission dont le montant est fixé lors de la signature du mandat. Ce montant est fixé en fonction des barèmes de l'agence, et peut prendre la forme d'un forfait ou d'un pourcentage du prix de vente (entre 4 et 8 % en moyenne, mais les tarifs sont libres).</a:t>
                      </a:r>
                      <a:endParaRPr lang="en-US" sz="1100" dirty="0">
                        <a:effectLst/>
                      </a:endParaRPr>
                    </a:p>
                    <a:p>
                      <a:pPr fontAlgn="base">
                        <a:lnSpc>
                          <a:spcPct val="150000"/>
                        </a:lnSpc>
                      </a:pPr>
                      <a:r>
                        <a:rPr lang="fr-FR" sz="1100" dirty="0">
                          <a:effectLst/>
                        </a:rPr>
                        <a:t> </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25280" marR="252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81301429"/>
                  </a:ext>
                </a:extLst>
              </a:tr>
            </a:tbl>
          </a:graphicData>
        </a:graphic>
      </p:graphicFrame>
      <p:sp>
        <p:nvSpPr>
          <p:cNvPr id="3" name="Flèche droite 2"/>
          <p:cNvSpPr/>
          <p:nvPr/>
        </p:nvSpPr>
        <p:spPr>
          <a:xfrm>
            <a:off x="300446" y="1894114"/>
            <a:ext cx="3069771" cy="2403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t>Business </a:t>
            </a:r>
            <a:r>
              <a:rPr lang="fr-FR" b="1" dirty="0"/>
              <a:t>model </a:t>
            </a:r>
            <a:r>
              <a:rPr lang="fr-FR" b="1" dirty="0" smtClean="0"/>
              <a:t>CANVAS </a:t>
            </a:r>
            <a:endParaRPr lang="en-US"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48792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6678" y="584862"/>
            <a:ext cx="10778913" cy="729430"/>
          </a:xfrm>
          <a:prstGeom prst="rect">
            <a:avLst/>
          </a:prstGeom>
        </p:spPr>
        <p:txBody>
          <a:bodyPr wrap="none">
            <a:spAutoFit/>
          </a:bodyPr>
          <a:lstStyle/>
          <a:p>
            <a:pPr>
              <a:lnSpc>
                <a:spcPct val="115000"/>
              </a:lnSpc>
              <a:spcAft>
                <a:spcPts val="1000"/>
              </a:spcAft>
            </a:pPr>
            <a:r>
              <a:rPr lang="fr-FR" sz="3600" b="1" dirty="0" smtClean="0">
                <a:solidFill>
                  <a:schemeClr val="accent6">
                    <a:lumMod val="75000"/>
                  </a:schemeClr>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Structure </a:t>
            </a:r>
            <a:r>
              <a:rPr lang="fr-FR" sz="3600" b="1" dirty="0">
                <a:solidFill>
                  <a:schemeClr val="accent6">
                    <a:lumMod val="75000"/>
                  </a:schemeClr>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de l’agence immobilière(architecture) </a:t>
            </a:r>
            <a:endParaRPr lang="en-US" sz="1600" dirty="0">
              <a:solidFill>
                <a:schemeClr val="accent6">
                  <a:lumMod val="75000"/>
                </a:schemeClr>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endParaRPr>
          </a:p>
        </p:txBody>
      </p:sp>
      <p:pic>
        <p:nvPicPr>
          <p:cNvPr id="3" name="Image 2"/>
          <p:cNvPicPr/>
          <p:nvPr/>
        </p:nvPicPr>
        <p:blipFill>
          <a:blip r:embed="rId2"/>
          <a:stretch>
            <a:fillRect/>
          </a:stretch>
        </p:blipFill>
        <p:spPr>
          <a:xfrm>
            <a:off x="1293858" y="1816236"/>
            <a:ext cx="8555536" cy="4532313"/>
          </a:xfrm>
          <a:prstGeom prst="rect">
            <a:avLst/>
          </a:prstGeom>
        </p:spPr>
      </p:pic>
      <p:sp>
        <p:nvSpPr>
          <p:cNvPr id="4" name="Espace réservé du numéro de diapositive 3"/>
          <p:cNvSpPr>
            <a:spLocks noGrp="1"/>
          </p:cNvSpPr>
          <p:nvPr>
            <p:ph type="sldNum" sz="quarter" idx="12"/>
          </p:nvPr>
        </p:nvSpPr>
        <p:spPr/>
        <p:txBody>
          <a:bodyPr/>
          <a:lstStyle/>
          <a:p>
            <a:fld id="{6D22F896-40B5-4ADD-8801-0D06FADFA095}" type="slidenum">
              <a:rPr lang="en-US" sz="1600" smtClean="0"/>
              <a:t>11</a:t>
            </a:fld>
            <a:endParaRPr lang="en-US" sz="1600" dirty="0"/>
          </a:p>
        </p:txBody>
      </p:sp>
    </p:spTree>
    <p:extLst>
      <p:ext uri="{BB962C8B-B14F-4D97-AF65-F5344CB8AC3E}">
        <p14:creationId xmlns:p14="http://schemas.microsoft.com/office/powerpoint/2010/main" val="60536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407" y="318254"/>
            <a:ext cx="4467890" cy="646331"/>
          </a:xfrm>
          <a:prstGeom prst="rect">
            <a:avLst/>
          </a:prstGeom>
        </p:spPr>
        <p:txBody>
          <a:bodyPr wrap="none">
            <a:spAutoFit/>
          </a:bodyPr>
          <a:lstStyle/>
          <a:p>
            <a:r>
              <a:rPr lang="fr-FR" sz="3600" b="1" dirty="0" smtClean="0">
                <a:solidFill>
                  <a:schemeClr val="accent6">
                    <a:lumMod val="75000"/>
                  </a:schemeClr>
                </a:solidFill>
                <a:effectLst>
                  <a:outerShdw blurRad="38100" dist="38100" dir="2700000" algn="tl">
                    <a:srgbClr val="000000">
                      <a:alpha val="43137"/>
                    </a:srgbClr>
                  </a:outerShdw>
                </a:effectLst>
                <a:cs typeface="Arial" panose="020B0604020202020204" pitchFamily="34" charset="0"/>
              </a:rPr>
              <a:t>Les diagramme UML</a:t>
            </a:r>
            <a:endParaRPr lang="en-US" sz="3600" dirty="0"/>
          </a:p>
        </p:txBody>
      </p:sp>
      <p:pic>
        <p:nvPicPr>
          <p:cNvPr id="3" name="Image 2" descr="C:\Users\CHULUS Info\Desktop\Diagramme de cas d utilisation.PNG"/>
          <p:cNvPicPr/>
          <p:nvPr/>
        </p:nvPicPr>
        <p:blipFill>
          <a:blip r:embed="rId2">
            <a:extLst>
              <a:ext uri="{28A0092B-C50C-407E-A947-70E740481C1C}">
                <a14:useLocalDpi xmlns:a14="http://schemas.microsoft.com/office/drawing/2010/main" val="0"/>
              </a:ext>
            </a:extLst>
          </a:blip>
          <a:srcRect/>
          <a:stretch>
            <a:fillRect/>
          </a:stretch>
        </p:blipFill>
        <p:spPr bwMode="auto">
          <a:xfrm>
            <a:off x="5721531" y="0"/>
            <a:ext cx="6470469" cy="6858000"/>
          </a:xfrm>
          <a:prstGeom prst="rect">
            <a:avLst/>
          </a:prstGeom>
          <a:noFill/>
          <a:ln>
            <a:noFill/>
          </a:ln>
        </p:spPr>
      </p:pic>
      <p:sp>
        <p:nvSpPr>
          <p:cNvPr id="4" name="Flèche droite 3"/>
          <p:cNvSpPr/>
          <p:nvPr/>
        </p:nvSpPr>
        <p:spPr>
          <a:xfrm>
            <a:off x="992776" y="2860765"/>
            <a:ext cx="4728755" cy="163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t>Diagramme de cas d’utilisation</a:t>
            </a:r>
            <a:endParaRPr lang="en-US"/>
          </a:p>
        </p:txBody>
      </p:sp>
      <p:sp>
        <p:nvSpPr>
          <p:cNvPr id="5" name="Espace réservé du numéro de diapositive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29766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C:\Users\CHULUS Info\Desktop\Diagramme de classe.PNG"/>
          <p:cNvPicPr/>
          <p:nvPr/>
        </p:nvPicPr>
        <p:blipFill>
          <a:blip r:embed="rId2">
            <a:extLst>
              <a:ext uri="{28A0092B-C50C-407E-A947-70E740481C1C}">
                <a14:useLocalDpi xmlns:a14="http://schemas.microsoft.com/office/drawing/2010/main" val="0"/>
              </a:ext>
            </a:extLst>
          </a:blip>
          <a:srcRect/>
          <a:stretch>
            <a:fillRect/>
          </a:stretch>
        </p:blipFill>
        <p:spPr bwMode="auto">
          <a:xfrm>
            <a:off x="5617029" y="1"/>
            <a:ext cx="6574970" cy="6858000"/>
          </a:xfrm>
          <a:prstGeom prst="rect">
            <a:avLst/>
          </a:prstGeom>
          <a:noFill/>
          <a:ln>
            <a:noFill/>
          </a:ln>
        </p:spPr>
      </p:pic>
      <p:sp>
        <p:nvSpPr>
          <p:cNvPr id="3" name="Flèche droite 2"/>
          <p:cNvSpPr/>
          <p:nvPr/>
        </p:nvSpPr>
        <p:spPr>
          <a:xfrm>
            <a:off x="888274" y="2795451"/>
            <a:ext cx="4728755" cy="163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Diagramme de classe</a:t>
            </a:r>
            <a:endParaRPr lang="en-US"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80260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C:\Users\CHULUS Info\Desktop\Marche-immobilier-electronique-avec-geolocalisation-des-produits-en-RDC12.png"/>
          <p:cNvPicPr/>
          <p:nvPr/>
        </p:nvPicPr>
        <p:blipFill>
          <a:blip r:embed="rId2">
            <a:extLst>
              <a:ext uri="{28A0092B-C50C-407E-A947-70E740481C1C}">
                <a14:useLocalDpi xmlns:a14="http://schemas.microsoft.com/office/drawing/2010/main" val="0"/>
              </a:ext>
            </a:extLst>
          </a:blip>
          <a:srcRect/>
          <a:stretch>
            <a:fillRect/>
          </a:stretch>
        </p:blipFill>
        <p:spPr bwMode="auto">
          <a:xfrm>
            <a:off x="5525589" y="0"/>
            <a:ext cx="6666411" cy="6858000"/>
          </a:xfrm>
          <a:prstGeom prst="rect">
            <a:avLst/>
          </a:prstGeom>
          <a:noFill/>
          <a:ln>
            <a:noFill/>
          </a:ln>
        </p:spPr>
      </p:pic>
      <p:sp>
        <p:nvSpPr>
          <p:cNvPr id="3" name="Flèche droite 2"/>
          <p:cNvSpPr/>
          <p:nvPr/>
        </p:nvSpPr>
        <p:spPr>
          <a:xfrm>
            <a:off x="796834" y="2795451"/>
            <a:ext cx="4728755" cy="1632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smtClean="0"/>
              <a:t>Diagramme d’activité</a:t>
            </a:r>
            <a:endParaRPr lang="en-US" dirty="0"/>
          </a:p>
          <a:p>
            <a:pPr algn="ctr"/>
            <a:endParaRPr lang="en-US"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81079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6192" y="762391"/>
            <a:ext cx="6635150" cy="646331"/>
          </a:xfrm>
          <a:prstGeom prst="rect">
            <a:avLst/>
          </a:prstGeom>
        </p:spPr>
        <p:txBody>
          <a:bodyPr wrap="none">
            <a:spAutoFit/>
          </a:bodyPr>
          <a:lstStyle/>
          <a:p>
            <a:r>
              <a:rPr lang="fr-FR" sz="3600" b="1" dirty="0" smtClean="0">
                <a:solidFill>
                  <a:schemeClr val="accent6">
                    <a:lumMod val="75000"/>
                  </a:schemeClr>
                </a:solidFill>
                <a:effectLst>
                  <a:outerShdw blurRad="38100" dist="38100" dir="2700000" algn="tl">
                    <a:srgbClr val="000000">
                      <a:alpha val="43137"/>
                    </a:srgbClr>
                  </a:outerShdw>
                </a:effectLst>
                <a:cs typeface="Arial" panose="020B0604020202020204" pitchFamily="34" charset="0"/>
              </a:rPr>
              <a:t>Prototypage(implémentation)</a:t>
            </a:r>
            <a:r>
              <a:rPr lang="fr-FR" b="1" dirty="0" smtClean="0">
                <a:solidFill>
                  <a:schemeClr val="accent6">
                    <a:lumMod val="75000"/>
                  </a:schemeClr>
                </a:solidFill>
                <a:effectLst>
                  <a:outerShdw blurRad="38100" dist="38100" dir="2700000" algn="tl">
                    <a:srgbClr val="000000">
                      <a:alpha val="43137"/>
                    </a:srgbClr>
                  </a:outerShdw>
                </a:effectLst>
                <a:cs typeface="Arial" panose="020B0604020202020204" pitchFamily="34" charset="0"/>
              </a:rPr>
              <a:t> </a:t>
            </a:r>
            <a:endParaRPr lang="en-US" dirty="0"/>
          </a:p>
        </p:txBody>
      </p:sp>
      <p:sp>
        <p:nvSpPr>
          <p:cNvPr id="3" name="Rectangle 2"/>
          <p:cNvSpPr/>
          <p:nvPr/>
        </p:nvSpPr>
        <p:spPr>
          <a:xfrm>
            <a:off x="1945554" y="3283522"/>
            <a:ext cx="6854762" cy="523220"/>
          </a:xfrm>
          <a:prstGeom prst="rect">
            <a:avLst/>
          </a:prstGeom>
        </p:spPr>
        <p:txBody>
          <a:bodyPr wrap="none">
            <a:spAutoFit/>
          </a:bodyPr>
          <a:lstStyle/>
          <a:p>
            <a:r>
              <a:rPr lang="fr-FR" sz="2800" dirty="0">
                <a:ea typeface="Calibri" panose="020F0502020204030204" pitchFamily="34" charset="0"/>
              </a:rPr>
              <a:t>On a créé un site web pour notre agence </a:t>
            </a:r>
            <a:endParaRPr lang="en-US" sz="2800"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z="1600" smtClean="0"/>
              <a:t>15</a:t>
            </a:fld>
            <a:endParaRPr lang="en-US" sz="1600" dirty="0"/>
          </a:p>
        </p:txBody>
      </p:sp>
    </p:spTree>
    <p:extLst>
      <p:ext uri="{BB962C8B-B14F-4D97-AF65-F5344CB8AC3E}">
        <p14:creationId xmlns:p14="http://schemas.microsoft.com/office/powerpoint/2010/main" val="192171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3440" y="1953624"/>
            <a:ext cx="8643258" cy="1882503"/>
          </a:xfrm>
          <a:prstGeom prst="rect">
            <a:avLst/>
          </a:prstGeom>
        </p:spPr>
        <p:txBody>
          <a:bodyPr wrap="square">
            <a:spAutoFit/>
          </a:bodyPr>
          <a:lstStyle/>
          <a:p>
            <a:pPr>
              <a:lnSpc>
                <a:spcPct val="150000"/>
              </a:lnSpc>
            </a:pPr>
            <a:r>
              <a:rPr lang="fr-FR" sz="2000" dirty="0">
                <a:latin typeface="Times New Roman" panose="02020603050405020304" pitchFamily="18" charset="0"/>
                <a:ea typeface="Times New Roman" panose="02020603050405020304" pitchFamily="18" charset="0"/>
              </a:rPr>
              <a:t> </a:t>
            </a:r>
            <a:r>
              <a:rPr lang="fr-FR" sz="2000" dirty="0">
                <a:ea typeface="Times New Roman" panose="02020603050405020304" pitchFamily="18" charset="0"/>
              </a:rPr>
              <a:t>Nous concluons notre travail en disant que nous sommes une entreprise en démarrage, et pour que ce projet réussisse, notre étude du marché doit être précise en plus de mettre en œuvre le </a:t>
            </a:r>
            <a:r>
              <a:rPr lang="fr-FR" sz="2000" dirty="0" smtClean="0">
                <a:ea typeface="Times New Roman" panose="02020603050405020304" pitchFamily="18" charset="0"/>
              </a:rPr>
              <a:t>business </a:t>
            </a:r>
            <a:r>
              <a:rPr lang="fr-FR" sz="2000" dirty="0">
                <a:ea typeface="Times New Roman" panose="02020603050405020304" pitchFamily="18" charset="0"/>
              </a:rPr>
              <a:t>plan dans son </a:t>
            </a:r>
            <a:r>
              <a:rPr lang="fr-FR" sz="2000" dirty="0" smtClean="0">
                <a:ea typeface="Times New Roman" panose="02020603050405020304" pitchFamily="18" charset="0"/>
              </a:rPr>
              <a:t>intégralité,</a:t>
            </a:r>
            <a:endParaRPr lang="en-US" sz="2000" dirty="0"/>
          </a:p>
        </p:txBody>
      </p:sp>
      <p:sp>
        <p:nvSpPr>
          <p:cNvPr id="3" name="Rectangle 2"/>
          <p:cNvSpPr/>
          <p:nvPr/>
        </p:nvSpPr>
        <p:spPr>
          <a:xfrm>
            <a:off x="1185444" y="566448"/>
            <a:ext cx="2515432" cy="646331"/>
          </a:xfrm>
          <a:prstGeom prst="rect">
            <a:avLst/>
          </a:prstGeom>
        </p:spPr>
        <p:txBody>
          <a:bodyPr wrap="none">
            <a:spAutoFit/>
          </a:bodyPr>
          <a:lstStyle/>
          <a:p>
            <a:r>
              <a:rPr lang="fr-FR" sz="3600" b="1" dirty="0" smtClean="0">
                <a:solidFill>
                  <a:schemeClr val="accent6">
                    <a:lumMod val="75000"/>
                  </a:schemeClr>
                </a:solidFill>
                <a:effectLst>
                  <a:outerShdw blurRad="38100" dist="38100" dir="2700000" algn="tl">
                    <a:srgbClr val="000000">
                      <a:alpha val="43137"/>
                    </a:srgbClr>
                  </a:outerShdw>
                </a:effectLst>
                <a:cs typeface="Arial" panose="020B0604020202020204" pitchFamily="34" charset="0"/>
              </a:rPr>
              <a:t>Conclusion</a:t>
            </a:r>
            <a:endParaRPr lang="en-US" dirty="0"/>
          </a:p>
        </p:txBody>
      </p:sp>
      <p:sp>
        <p:nvSpPr>
          <p:cNvPr id="4" name="Rectangle 3"/>
          <p:cNvSpPr/>
          <p:nvPr/>
        </p:nvSpPr>
        <p:spPr>
          <a:xfrm>
            <a:off x="631371" y="4047707"/>
            <a:ext cx="9342120" cy="2010743"/>
          </a:xfrm>
          <a:prstGeom prst="rect">
            <a:avLst/>
          </a:prstGeom>
        </p:spPr>
        <p:txBody>
          <a:bodyPr wrap="square">
            <a:spAutoFit/>
          </a:bodyPr>
          <a:lstStyle/>
          <a:p>
            <a:pPr marL="342900" indent="-342900">
              <a:lnSpc>
                <a:spcPct val="150000"/>
              </a:lnSpc>
              <a:spcAft>
                <a:spcPts val="1000"/>
              </a:spcAft>
              <a:buFont typeface="Wingdings" panose="05000000000000000000" pitchFamily="2" charset="2"/>
              <a:buChar char="q"/>
            </a:pPr>
            <a:r>
              <a:rPr lang="fr-FR" sz="2000" dirty="0" smtClean="0">
                <a:ea typeface="Times New Roman" panose="02020603050405020304" pitchFamily="18" charset="0"/>
                <a:cs typeface="Arial" panose="020B0604020202020204" pitchFamily="34" charset="0"/>
              </a:rPr>
              <a:t>On </a:t>
            </a:r>
            <a:r>
              <a:rPr lang="fr-FR" sz="2000" dirty="0">
                <a:ea typeface="Times New Roman" panose="02020603050405020304" pitchFamily="18" charset="0"/>
                <a:cs typeface="Arial" panose="020B0604020202020204" pitchFamily="34" charset="0"/>
              </a:rPr>
              <a:t>dit que notre travail n’est pas parfait et on souhait de le perfectionne par résolut les problèmes qu’on va trouver.</a:t>
            </a:r>
            <a:endParaRPr lang="en-US" sz="2000" dirty="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fr-FR" sz="2000" dirty="0" smtClean="0">
                <a:ea typeface="Times New Roman" panose="02020603050405020304" pitchFamily="18" charset="0"/>
              </a:rPr>
              <a:t>À </a:t>
            </a:r>
            <a:r>
              <a:rPr lang="fr-FR" sz="2000" dirty="0">
                <a:ea typeface="Times New Roman" panose="02020603050405020304" pitchFamily="18" charset="0"/>
              </a:rPr>
              <a:t>long terme on souhaite d’ajouter un système d’intelligence artificiel pour l’aider à améliorer le service rendu à la clientèle </a:t>
            </a:r>
            <a:endParaRPr lang="en-US" sz="2000" dirty="0"/>
          </a:p>
        </p:txBody>
      </p:sp>
      <p:sp>
        <p:nvSpPr>
          <p:cNvPr id="5" name="Espace réservé du numéro de diapositive 4"/>
          <p:cNvSpPr>
            <a:spLocks noGrp="1"/>
          </p:cNvSpPr>
          <p:nvPr>
            <p:ph type="sldNum" sz="quarter" idx="12"/>
          </p:nvPr>
        </p:nvSpPr>
        <p:spPr/>
        <p:txBody>
          <a:bodyPr/>
          <a:lstStyle/>
          <a:p>
            <a:fld id="{6D22F896-40B5-4ADD-8801-0D06FADFA095}" type="slidenum">
              <a:rPr lang="en-US" sz="1600" smtClean="0"/>
              <a:t>16</a:t>
            </a:fld>
            <a:endParaRPr lang="en-US" sz="1600" dirty="0"/>
          </a:p>
        </p:txBody>
      </p:sp>
    </p:spTree>
    <p:extLst>
      <p:ext uri="{BB962C8B-B14F-4D97-AF65-F5344CB8AC3E}">
        <p14:creationId xmlns:p14="http://schemas.microsoft.com/office/powerpoint/2010/main" val="24731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1108" y="2459411"/>
            <a:ext cx="8613236" cy="1754326"/>
          </a:xfrm>
          <a:prstGeom prst="rect">
            <a:avLst/>
          </a:prstGeom>
        </p:spPr>
        <p:txBody>
          <a:bodyPr wrap="square">
            <a:spAutoFit/>
          </a:bodyPr>
          <a:lstStyle/>
          <a:p>
            <a:r>
              <a:rPr lang="fr-FR" sz="5400" b="1" dirty="0" smtClean="0">
                <a:solidFill>
                  <a:schemeClr val="accent6">
                    <a:lumMod val="75000"/>
                  </a:schemeClr>
                </a:solidFill>
                <a:effectLst>
                  <a:outerShdw blurRad="38100" dist="38100" dir="2700000" algn="tl">
                    <a:srgbClr val="000000">
                      <a:alpha val="43137"/>
                    </a:srgbClr>
                  </a:outerShdw>
                </a:effectLst>
                <a:cs typeface="Arial" panose="020B0604020202020204" pitchFamily="34" charset="0"/>
              </a:rPr>
              <a:t>Maintenant on va voir l’implémentation du site</a:t>
            </a:r>
            <a:endParaRPr lang="en-US" sz="5400" dirty="0"/>
          </a:p>
        </p:txBody>
      </p:sp>
      <p:sp>
        <p:nvSpPr>
          <p:cNvPr id="3" name="Espace réservé du numéro de diapositive 2"/>
          <p:cNvSpPr>
            <a:spLocks noGrp="1"/>
          </p:cNvSpPr>
          <p:nvPr>
            <p:ph type="sldNum" sz="quarter" idx="12"/>
          </p:nvPr>
        </p:nvSpPr>
        <p:spPr/>
        <p:txBody>
          <a:bodyPr/>
          <a:lstStyle/>
          <a:p>
            <a:fld id="{6D22F896-40B5-4ADD-8801-0D06FADFA095}" type="slidenum">
              <a:rPr lang="en-US" sz="1600" smtClean="0"/>
              <a:t>17</a:t>
            </a:fld>
            <a:endParaRPr lang="en-US" sz="1600" dirty="0"/>
          </a:p>
        </p:txBody>
      </p:sp>
    </p:spTree>
    <p:extLst>
      <p:ext uri="{BB962C8B-B14F-4D97-AF65-F5344CB8AC3E}">
        <p14:creationId xmlns:p14="http://schemas.microsoft.com/office/powerpoint/2010/main" val="244590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261" y="2746794"/>
            <a:ext cx="10820859" cy="1107996"/>
          </a:xfrm>
          <a:prstGeom prst="rect">
            <a:avLst/>
          </a:prstGeom>
        </p:spPr>
        <p:txBody>
          <a:bodyPr wrap="square">
            <a:spAutoFit/>
          </a:bodyPr>
          <a:lstStyle/>
          <a:p>
            <a:r>
              <a:rPr lang="fr-FR" sz="6600" b="1" dirty="0" smtClean="0">
                <a:solidFill>
                  <a:schemeClr val="accent6">
                    <a:lumMod val="75000"/>
                  </a:schemeClr>
                </a:solidFill>
                <a:effectLst>
                  <a:outerShdw blurRad="38100" dist="38100" dir="2700000" algn="tl">
                    <a:srgbClr val="000000">
                      <a:alpha val="43137"/>
                    </a:srgbClr>
                  </a:outerShdw>
                </a:effectLst>
                <a:cs typeface="Arial" panose="020B0604020202020204" pitchFamily="34" charset="0"/>
              </a:rPr>
              <a:t>Merci pour votre attention</a:t>
            </a:r>
            <a:endParaRPr lang="en-US" sz="6600" dirty="0"/>
          </a:p>
        </p:txBody>
      </p:sp>
      <p:sp>
        <p:nvSpPr>
          <p:cNvPr id="3" name="Espace réservé du numéro de diapositive 2"/>
          <p:cNvSpPr>
            <a:spLocks noGrp="1"/>
          </p:cNvSpPr>
          <p:nvPr>
            <p:ph type="sldNum" sz="quarter" idx="12"/>
          </p:nvPr>
        </p:nvSpPr>
        <p:spPr/>
        <p:txBody>
          <a:bodyPr/>
          <a:lstStyle/>
          <a:p>
            <a:fld id="{6D22F896-40B5-4ADD-8801-0D06FADFA095}" type="slidenum">
              <a:rPr lang="en-US" sz="1600" smtClean="0"/>
              <a:t>18</a:t>
            </a:fld>
            <a:endParaRPr lang="en-US" sz="1600" dirty="0"/>
          </a:p>
        </p:txBody>
      </p:sp>
    </p:spTree>
    <p:extLst>
      <p:ext uri="{BB962C8B-B14F-4D97-AF65-F5344CB8AC3E}">
        <p14:creationId xmlns:p14="http://schemas.microsoft.com/office/powerpoint/2010/main" val="108241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253" y="232791"/>
            <a:ext cx="7560839" cy="830997"/>
          </a:xfrm>
          <a:prstGeom prst="rect">
            <a:avLst/>
          </a:prstGeom>
        </p:spPr>
        <p:txBody>
          <a:bodyPr wrap="square">
            <a:spAutoFit/>
          </a:bodyPr>
          <a:lstStyle/>
          <a:p>
            <a:pPr algn="ctr"/>
            <a:r>
              <a:rPr lang="fr-FR" sz="4800" b="1" dirty="0">
                <a:solidFill>
                  <a:schemeClr val="accent6">
                    <a:lumMod val="75000"/>
                  </a:schemeClr>
                </a:solidFill>
                <a:effectLst>
                  <a:outerShdw blurRad="38100" dist="38100" dir="2700000" algn="tl">
                    <a:srgbClr val="000000">
                      <a:alpha val="43137"/>
                    </a:srgbClr>
                  </a:outerShdw>
                </a:effectLst>
              </a:rPr>
              <a:t>Plan de l’exposé</a:t>
            </a:r>
            <a:endParaRPr lang="en-US" sz="4800" b="1" dirty="0">
              <a:solidFill>
                <a:schemeClr val="accent6">
                  <a:lumMod val="75000"/>
                </a:schemeClr>
              </a:solidFill>
              <a:effectLst>
                <a:outerShdw blurRad="38100" dist="38100" dir="2700000" algn="tl">
                  <a:srgbClr val="000000">
                    <a:alpha val="43137"/>
                  </a:srgbClr>
                </a:outerShdw>
              </a:effectLst>
            </a:endParaRPr>
          </a:p>
        </p:txBody>
      </p:sp>
      <p:sp>
        <p:nvSpPr>
          <p:cNvPr id="3" name="ZoneTexte 2"/>
          <p:cNvSpPr txBox="1"/>
          <p:nvPr/>
        </p:nvSpPr>
        <p:spPr>
          <a:xfrm>
            <a:off x="1664256" y="1479125"/>
            <a:ext cx="10236006" cy="5929828"/>
          </a:xfrm>
          <a:prstGeom prst="rect">
            <a:avLst/>
          </a:prstGeom>
          <a:noFill/>
        </p:spPr>
        <p:txBody>
          <a:bodyPr wrap="square" rtlCol="0">
            <a:spAutoFit/>
          </a:bodyPr>
          <a:lstStyle/>
          <a:p>
            <a:pPr marL="457200" indent="-457200" algn="l">
              <a:buFont typeface="Wingdings" panose="05000000000000000000" pitchFamily="2" charset="2"/>
              <a:buChar char="q"/>
            </a:pPr>
            <a:r>
              <a:rPr lang="fr-FR" sz="3200" dirty="0" smtClean="0"/>
              <a:t>Agence immobilière </a:t>
            </a:r>
          </a:p>
          <a:p>
            <a:pPr marL="457200" indent="-457200" algn="l">
              <a:buFont typeface="Wingdings" panose="05000000000000000000" pitchFamily="2" charset="2"/>
              <a:buChar char="q"/>
            </a:pPr>
            <a:r>
              <a:rPr lang="fr-FR" sz="3200" dirty="0" smtClean="0"/>
              <a:t>Le </a:t>
            </a:r>
            <a:r>
              <a:rPr lang="fr-FR" sz="3200" dirty="0"/>
              <a:t>rôle de l’agence </a:t>
            </a:r>
            <a:endParaRPr lang="en-US" sz="3200" dirty="0" smtClean="0"/>
          </a:p>
          <a:p>
            <a:pPr marL="457200" indent="-457200" algn="l">
              <a:buFont typeface="Wingdings" panose="05000000000000000000" pitchFamily="2" charset="2"/>
              <a:buChar char="q"/>
            </a:pPr>
            <a:r>
              <a:rPr lang="fr-FR" sz="3200" dirty="0" smtClean="0"/>
              <a:t>Business </a:t>
            </a:r>
            <a:r>
              <a:rPr lang="fr-FR" sz="3200" dirty="0"/>
              <a:t>model </a:t>
            </a:r>
            <a:endParaRPr lang="en-US" sz="3200" dirty="0"/>
          </a:p>
          <a:p>
            <a:pPr marL="457200" indent="-457200" algn="l">
              <a:buFont typeface="Wingdings" panose="05000000000000000000" pitchFamily="2" charset="2"/>
              <a:buChar char="q"/>
            </a:pPr>
            <a:r>
              <a:rPr lang="fr-FR" sz="3200" dirty="0">
                <a:ea typeface="Calibri" panose="020F0502020204030204" pitchFamily="34" charset="0"/>
              </a:rPr>
              <a:t>Notre mission, vision et stratège</a:t>
            </a:r>
            <a:endParaRPr lang="en-US" sz="3200" dirty="0"/>
          </a:p>
          <a:p>
            <a:pPr marL="457200" indent="-457200" algn="l">
              <a:spcAft>
                <a:spcPts val="1000"/>
              </a:spcAft>
              <a:buFont typeface="Wingdings" panose="05000000000000000000" pitchFamily="2" charset="2"/>
              <a:buChar char="q"/>
            </a:pPr>
            <a:r>
              <a:rPr lang="fr-FR" sz="3200" dirty="0">
                <a:ea typeface="Calibri" panose="020F0502020204030204" pitchFamily="34" charset="0"/>
                <a:cs typeface="Arial" panose="020B0604020202020204" pitchFamily="34" charset="0"/>
              </a:rPr>
              <a:t>Structure de l’agence </a:t>
            </a:r>
            <a:r>
              <a:rPr lang="fr-FR" sz="3200" dirty="0" smtClean="0">
                <a:ea typeface="Calibri" panose="020F0502020204030204" pitchFamily="34" charset="0"/>
                <a:cs typeface="Arial" panose="020B0604020202020204" pitchFamily="34" charset="0"/>
              </a:rPr>
              <a:t>immobilière(architecture)</a:t>
            </a:r>
          </a:p>
          <a:p>
            <a:pPr marL="457200" indent="-457200" algn="l">
              <a:spcAft>
                <a:spcPts val="1000"/>
              </a:spcAft>
              <a:buFont typeface="Wingdings" panose="05000000000000000000" pitchFamily="2" charset="2"/>
              <a:buChar char="q"/>
            </a:pPr>
            <a:r>
              <a:rPr lang="fr-FR" sz="3200" dirty="0" smtClean="0">
                <a:cs typeface="Arial" panose="020B0604020202020204" pitchFamily="34" charset="0"/>
              </a:rPr>
              <a:t>Les </a:t>
            </a:r>
            <a:r>
              <a:rPr lang="fr-FR" sz="3200" dirty="0">
                <a:cs typeface="Arial" panose="020B0604020202020204" pitchFamily="34" charset="0"/>
              </a:rPr>
              <a:t>diagramme </a:t>
            </a:r>
            <a:r>
              <a:rPr lang="fr-FR" sz="3200" dirty="0" smtClean="0">
                <a:cs typeface="Arial" panose="020B0604020202020204" pitchFamily="34" charset="0"/>
              </a:rPr>
              <a:t>UML</a:t>
            </a:r>
            <a:endParaRPr lang="en-US" sz="3200" dirty="0" smtClean="0"/>
          </a:p>
          <a:p>
            <a:pPr marL="457200" indent="-457200" algn="l">
              <a:spcAft>
                <a:spcPts val="1000"/>
              </a:spcAft>
              <a:buFont typeface="Wingdings" panose="05000000000000000000" pitchFamily="2" charset="2"/>
              <a:buChar char="q"/>
            </a:pPr>
            <a:r>
              <a:rPr lang="fr-FR" sz="3200" dirty="0" smtClean="0"/>
              <a:t> </a:t>
            </a:r>
            <a:r>
              <a:rPr lang="fr-FR" sz="3200" dirty="0" smtClean="0">
                <a:cs typeface="Arial" panose="020B0604020202020204" pitchFamily="34" charset="0"/>
              </a:rPr>
              <a:t>Prototypage(implémentation</a:t>
            </a:r>
          </a:p>
          <a:p>
            <a:pPr marL="457200" indent="-457200" algn="l">
              <a:spcAft>
                <a:spcPts val="1000"/>
              </a:spcAft>
              <a:buFont typeface="Wingdings" panose="05000000000000000000" pitchFamily="2" charset="2"/>
              <a:buChar char="q"/>
            </a:pPr>
            <a:r>
              <a:rPr lang="fr-FR" sz="3200" dirty="0" smtClean="0"/>
              <a:t>Conclusion</a:t>
            </a:r>
          </a:p>
          <a:p>
            <a:endParaRPr lang="fr-FR" dirty="0" smtClean="0"/>
          </a:p>
          <a:p>
            <a:endParaRPr lang="fr-FR" dirty="0" smtClean="0"/>
          </a:p>
          <a:p>
            <a:endParaRPr lang="fr-FR" dirty="0" smtClean="0"/>
          </a:p>
          <a:p>
            <a:endParaRPr lang="fr-FR" dirty="0" smtClean="0"/>
          </a:p>
          <a:p>
            <a:endParaRPr lang="en-US"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z="1600" smtClean="0"/>
              <a:t>2</a:t>
            </a:fld>
            <a:endParaRPr lang="en-US" sz="1600" dirty="0"/>
          </a:p>
        </p:txBody>
      </p:sp>
    </p:spTree>
    <p:extLst>
      <p:ext uri="{BB962C8B-B14F-4D97-AF65-F5344CB8AC3E}">
        <p14:creationId xmlns:p14="http://schemas.microsoft.com/office/powerpoint/2010/main" val="58787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209" y="1023648"/>
            <a:ext cx="4491935" cy="646331"/>
          </a:xfrm>
          <a:prstGeom prst="rect">
            <a:avLst/>
          </a:prstGeom>
        </p:spPr>
        <p:txBody>
          <a:bodyPr wrap="none">
            <a:spAutoFit/>
          </a:bodyPr>
          <a:lstStyle/>
          <a:p>
            <a:pPr algn="ctr"/>
            <a:r>
              <a:rPr lang="fr-FR" sz="3600" b="1" dirty="0" smtClean="0">
                <a:solidFill>
                  <a:schemeClr val="accent6">
                    <a:lumMod val="75000"/>
                  </a:schemeClr>
                </a:solidFill>
                <a:effectLst>
                  <a:outerShdw blurRad="38100" dist="38100" dir="2700000" algn="tl">
                    <a:srgbClr val="000000">
                      <a:alpha val="43137"/>
                    </a:srgbClr>
                  </a:outerShdw>
                </a:effectLst>
              </a:rPr>
              <a:t>Agence immobilière</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3" name="Rectangle 2"/>
          <p:cNvSpPr/>
          <p:nvPr/>
        </p:nvSpPr>
        <p:spPr>
          <a:xfrm>
            <a:off x="976209" y="2737396"/>
            <a:ext cx="9500202" cy="2677656"/>
          </a:xfrm>
          <a:prstGeom prst="rect">
            <a:avLst/>
          </a:prstGeom>
        </p:spPr>
        <p:txBody>
          <a:bodyPr wrap="square">
            <a:spAutoFit/>
          </a:bodyPr>
          <a:lstStyle/>
          <a:p>
            <a:pPr>
              <a:lnSpc>
                <a:spcPct val="150000"/>
              </a:lnSpc>
            </a:pPr>
            <a:r>
              <a:rPr lang="fr-FR" sz="2800" spc="-30" dirty="0">
                <a:solidFill>
                  <a:srgbClr val="1D1D1B"/>
                </a:solidFill>
                <a:ea typeface="Times New Roman" panose="02020603050405020304" pitchFamily="18" charset="0"/>
                <a:cs typeface="Arial" panose="020B0604020202020204" pitchFamily="34" charset="0"/>
              </a:rPr>
              <a:t>Avez-vous décidé d'acheter une propriété ? Envisagez-vous de faire un investissement locatif ? Voulez-vous louer une propriété ? Pour toutes ces étapes, le rôle de </a:t>
            </a:r>
            <a:r>
              <a:rPr lang="fr-FR" sz="2800" spc="-30" dirty="0" smtClean="0">
                <a:solidFill>
                  <a:srgbClr val="1D1D1B"/>
                </a:solidFill>
                <a:ea typeface="Times New Roman" panose="02020603050405020304" pitchFamily="18" charset="0"/>
                <a:cs typeface="Arial" panose="020B0604020202020204" pitchFamily="34" charset="0"/>
              </a:rPr>
              <a:t>l'agence immobilier </a:t>
            </a:r>
            <a:r>
              <a:rPr lang="fr-FR" sz="2800" spc="-30" dirty="0">
                <a:solidFill>
                  <a:srgbClr val="1D1D1B"/>
                </a:solidFill>
                <a:ea typeface="Times New Roman" panose="02020603050405020304" pitchFamily="18" charset="0"/>
                <a:cs typeface="Arial" panose="020B0604020202020204" pitchFamily="34" charset="0"/>
              </a:rPr>
              <a:t>est de vous accompagner. </a:t>
            </a:r>
            <a:endParaRPr lang="en-US" sz="2800" dirty="0"/>
          </a:p>
        </p:txBody>
      </p:sp>
      <p:sp>
        <p:nvSpPr>
          <p:cNvPr id="5" name="Espace réservé du numéro de diapositive 4"/>
          <p:cNvSpPr>
            <a:spLocks noGrp="1"/>
          </p:cNvSpPr>
          <p:nvPr>
            <p:ph type="sldNum" sz="quarter" idx="12"/>
          </p:nvPr>
        </p:nvSpPr>
        <p:spPr/>
        <p:txBody>
          <a:bodyPr/>
          <a:lstStyle/>
          <a:p>
            <a:fld id="{6D22F896-40B5-4ADD-8801-0D06FADFA095}" type="slidenum">
              <a:rPr lang="en-US" sz="1600" smtClean="0"/>
              <a:t>3</a:t>
            </a:fld>
            <a:endParaRPr lang="en-US" sz="1600" dirty="0"/>
          </a:p>
        </p:txBody>
      </p:sp>
    </p:spTree>
    <p:extLst>
      <p:ext uri="{BB962C8B-B14F-4D97-AF65-F5344CB8AC3E}">
        <p14:creationId xmlns:p14="http://schemas.microsoft.com/office/powerpoint/2010/main" val="290753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7403" y="840768"/>
            <a:ext cx="4482317" cy="646331"/>
          </a:xfrm>
          <a:prstGeom prst="rect">
            <a:avLst/>
          </a:prstGeom>
        </p:spPr>
        <p:txBody>
          <a:bodyPr wrap="none">
            <a:spAutoFit/>
          </a:bodyPr>
          <a:lstStyle/>
          <a:p>
            <a:pPr algn="ctr"/>
            <a:r>
              <a:rPr lang="fr-FR" sz="3600" b="1" dirty="0" smtClean="0">
                <a:solidFill>
                  <a:schemeClr val="accent6">
                    <a:lumMod val="75000"/>
                  </a:schemeClr>
                </a:solidFill>
                <a:effectLst>
                  <a:outerShdw blurRad="38100" dist="38100" dir="2700000" algn="tl">
                    <a:srgbClr val="000000">
                      <a:alpha val="43137"/>
                    </a:srgbClr>
                  </a:outerShdw>
                </a:effectLst>
              </a:rPr>
              <a:t>Le rôle de l’agence </a:t>
            </a:r>
            <a:endParaRPr lang="en-US" sz="3600" b="1" dirty="0">
              <a:solidFill>
                <a:schemeClr val="accent6">
                  <a:lumMod val="75000"/>
                </a:schemeClr>
              </a:solidFill>
              <a:effectLst>
                <a:outerShdw blurRad="38100" dist="38100" dir="2700000" algn="tl">
                  <a:srgbClr val="000000">
                    <a:alpha val="43137"/>
                  </a:srgbClr>
                </a:outerShdw>
              </a:effectLst>
            </a:endParaRPr>
          </a:p>
        </p:txBody>
      </p:sp>
      <p:sp>
        <p:nvSpPr>
          <p:cNvPr id="3" name="Rectangle 2"/>
          <p:cNvSpPr/>
          <p:nvPr/>
        </p:nvSpPr>
        <p:spPr>
          <a:xfrm>
            <a:off x="692332" y="2549324"/>
            <a:ext cx="8765177" cy="2954655"/>
          </a:xfrm>
          <a:prstGeom prst="rect">
            <a:avLst/>
          </a:prstGeom>
        </p:spPr>
        <p:txBody>
          <a:bodyPr wrap="square">
            <a:spAutoFit/>
          </a:bodyPr>
          <a:lstStyle/>
          <a:p>
            <a:pPr marL="285750" indent="-285750">
              <a:buFont typeface="Wingdings" panose="05000000000000000000" pitchFamily="2" charset="2"/>
              <a:buChar char="q"/>
            </a:pPr>
            <a:r>
              <a:rPr lang="fr-FR" sz="2400" spc="-30" dirty="0">
                <a:solidFill>
                  <a:srgbClr val="1D1D1B"/>
                </a:solidFill>
                <a:ea typeface="Calibri" panose="020F0502020204030204" pitchFamily="34" charset="0"/>
              </a:rPr>
              <a:t>Lors d’un projet d’achat immobilier, le rôle d’une agence immobilière est de vous aider à</a:t>
            </a:r>
            <a:r>
              <a:rPr lang="fr-FR" sz="2400" spc="-30" dirty="0">
                <a:solidFill>
                  <a:srgbClr val="1D1D1B"/>
                </a:solidFill>
                <a:ea typeface="Times New Roman" panose="02020603050405020304" pitchFamily="18" charset="0"/>
                <a:cs typeface="Times New Roman" panose="02020603050405020304" pitchFamily="18" charset="0"/>
              </a:rPr>
              <a:t> trouver le logement idéal</a:t>
            </a:r>
            <a:r>
              <a:rPr lang="fr-FR" sz="2400" spc="-30" dirty="0">
                <a:solidFill>
                  <a:srgbClr val="1D1D1B"/>
                </a:solidFill>
                <a:ea typeface="Calibri" panose="020F0502020204030204" pitchFamily="34" charset="0"/>
              </a:rPr>
              <a:t>, puis de vous </a:t>
            </a:r>
            <a:r>
              <a:rPr lang="fr-FR" sz="2400" spc="-30" dirty="0">
                <a:solidFill>
                  <a:srgbClr val="1D1D1B"/>
                </a:solidFill>
                <a:ea typeface="Times New Roman" panose="02020603050405020304" pitchFamily="18" charset="0"/>
                <a:cs typeface="Times New Roman" panose="02020603050405020304" pitchFamily="18" charset="0"/>
              </a:rPr>
              <a:t>accompagner dans les démarches.</a:t>
            </a:r>
            <a:r>
              <a:rPr lang="fr-FR" sz="2400" spc="-30" dirty="0">
                <a:solidFill>
                  <a:srgbClr val="1D1D1B"/>
                </a:solidFill>
                <a:ea typeface="Calibri" panose="020F0502020204030204" pitchFamily="34" charset="0"/>
              </a:rPr>
              <a:t> </a:t>
            </a:r>
            <a:endParaRPr lang="fr-FR" sz="2400" spc="-30" dirty="0" smtClean="0">
              <a:solidFill>
                <a:srgbClr val="1D1D1B"/>
              </a:solidFill>
              <a:ea typeface="Calibri" panose="020F0502020204030204" pitchFamily="34" charset="0"/>
            </a:endParaRPr>
          </a:p>
          <a:p>
            <a:pPr marL="285750" indent="-285750">
              <a:buFont typeface="Wingdings" panose="05000000000000000000" pitchFamily="2" charset="2"/>
              <a:buChar char="q"/>
            </a:pPr>
            <a:endParaRPr lang="fr-FR" sz="2400" spc="-30" dirty="0" smtClean="0">
              <a:solidFill>
                <a:srgbClr val="1D1D1B"/>
              </a:solidFill>
              <a:ea typeface="Calibri" panose="020F0502020204030204" pitchFamily="34" charset="0"/>
            </a:endParaRPr>
          </a:p>
          <a:p>
            <a:pPr marL="285750" indent="-285750">
              <a:buFont typeface="Wingdings" panose="05000000000000000000" pitchFamily="2" charset="2"/>
              <a:buChar char="q"/>
            </a:pPr>
            <a:r>
              <a:rPr lang="fr-FR" sz="2400" dirty="0"/>
              <a:t>Si vous souhaitez mettre en vente votre logement, le rôle de l’agence immobilière est de vous permettre de le vendre dans les meilleurs délais, et au meilleur prix</a:t>
            </a:r>
            <a:r>
              <a:rPr lang="fr-FR" sz="2400" dirty="0" smtClean="0"/>
              <a:t>.</a:t>
            </a:r>
          </a:p>
          <a:p>
            <a:pPr marL="285750" indent="-285750">
              <a:buFont typeface="Wingdings" panose="05000000000000000000" pitchFamily="2" charset="2"/>
              <a:buChar char="q"/>
            </a:pPr>
            <a:endParaRPr lang="fr-FR" dirty="0" smtClean="0"/>
          </a:p>
        </p:txBody>
      </p:sp>
      <p:sp>
        <p:nvSpPr>
          <p:cNvPr id="4" name="Espace réservé du numéro de diapositive 3"/>
          <p:cNvSpPr>
            <a:spLocks noGrp="1"/>
          </p:cNvSpPr>
          <p:nvPr>
            <p:ph type="sldNum" sz="quarter" idx="12"/>
          </p:nvPr>
        </p:nvSpPr>
        <p:spPr/>
        <p:txBody>
          <a:bodyPr/>
          <a:lstStyle/>
          <a:p>
            <a:fld id="{6D22F896-40B5-4ADD-8801-0D06FADFA095}" type="slidenum">
              <a:rPr lang="en-US" sz="1600" smtClean="0"/>
              <a:t>4</a:t>
            </a:fld>
            <a:endParaRPr lang="en-US" sz="1600" dirty="0"/>
          </a:p>
        </p:txBody>
      </p:sp>
    </p:spTree>
    <p:extLst>
      <p:ext uri="{BB962C8B-B14F-4D97-AF65-F5344CB8AC3E}">
        <p14:creationId xmlns:p14="http://schemas.microsoft.com/office/powerpoint/2010/main" val="409079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753" y="1893336"/>
            <a:ext cx="8551818" cy="3416320"/>
          </a:xfrm>
          <a:prstGeom prst="rect">
            <a:avLst/>
          </a:prstGeom>
        </p:spPr>
        <p:txBody>
          <a:bodyPr wrap="square">
            <a:spAutoFit/>
          </a:bodyPr>
          <a:lstStyle/>
          <a:p>
            <a:pPr marL="285750" indent="-285750">
              <a:buFont typeface="Wingdings" panose="05000000000000000000" pitchFamily="2" charset="2"/>
              <a:buChar char="q"/>
            </a:pPr>
            <a:r>
              <a:rPr lang="fr-FR" sz="2400" dirty="0"/>
              <a:t>Pour devenir locataire d’un appartement ou d’une maison, les agences immobilières ayant plusieurs mandats, elles ont certainement plusieurs logements qui correspondent à vos critères</a:t>
            </a:r>
          </a:p>
          <a:p>
            <a:r>
              <a:rPr lang="fr-FR" sz="2400" dirty="0"/>
              <a:t> </a:t>
            </a:r>
          </a:p>
          <a:p>
            <a:pPr marL="285750" indent="-285750">
              <a:buFont typeface="Wingdings" panose="05000000000000000000" pitchFamily="2" charset="2"/>
              <a:buChar char="q"/>
            </a:pPr>
            <a:r>
              <a:rPr lang="fr-FR" sz="2400" dirty="0"/>
              <a:t>Pour mettre en location un bien immobilier, l’intérêt de passer par une agence immobilière est le gain de temps. Grâce à son expertise, elle trouve un locataire fiable, et elle gère la location par la suite, si vous le souhaitez</a:t>
            </a:r>
            <a:endParaRPr lang="en-US" sz="2400" dirty="0"/>
          </a:p>
        </p:txBody>
      </p:sp>
      <p:sp>
        <p:nvSpPr>
          <p:cNvPr id="3" name="Espace réservé du numéro de diapositive 2"/>
          <p:cNvSpPr>
            <a:spLocks noGrp="1"/>
          </p:cNvSpPr>
          <p:nvPr>
            <p:ph type="sldNum" sz="quarter" idx="12"/>
          </p:nvPr>
        </p:nvSpPr>
        <p:spPr/>
        <p:txBody>
          <a:bodyPr/>
          <a:lstStyle/>
          <a:p>
            <a:fld id="{6D22F896-40B5-4ADD-8801-0D06FADFA095}" type="slidenum">
              <a:rPr lang="en-US" sz="1600" smtClean="0"/>
              <a:t>5</a:t>
            </a:fld>
            <a:endParaRPr lang="en-US" sz="1600" dirty="0"/>
          </a:p>
        </p:txBody>
      </p:sp>
    </p:spTree>
    <p:extLst>
      <p:ext uri="{BB962C8B-B14F-4D97-AF65-F5344CB8AC3E}">
        <p14:creationId xmlns:p14="http://schemas.microsoft.com/office/powerpoint/2010/main" val="192392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4972" y="553386"/>
            <a:ext cx="3611886" cy="646331"/>
          </a:xfrm>
          <a:prstGeom prst="rect">
            <a:avLst/>
          </a:prstGeom>
        </p:spPr>
        <p:txBody>
          <a:bodyPr wrap="none">
            <a:spAutoFit/>
          </a:bodyPr>
          <a:lstStyle/>
          <a:p>
            <a:pPr algn="ctr"/>
            <a:r>
              <a:rPr lang="fr-FR" sz="3600" b="1" dirty="0" smtClean="0">
                <a:solidFill>
                  <a:schemeClr val="accent6">
                    <a:lumMod val="75000"/>
                  </a:schemeClr>
                </a:solidFill>
                <a:effectLst>
                  <a:outerShdw blurRad="38100" dist="38100" dir="2700000" algn="tl">
                    <a:srgbClr val="000000">
                      <a:alpha val="43137"/>
                    </a:srgbClr>
                  </a:outerShdw>
                </a:effectLst>
              </a:rPr>
              <a:t>Business model </a:t>
            </a:r>
            <a:endParaRPr lang="en-US" sz="3600" b="1" dirty="0">
              <a:solidFill>
                <a:schemeClr val="accent6">
                  <a:lumMod val="75000"/>
                </a:schemeClr>
              </a:solidFill>
              <a:effectLst>
                <a:outerShdw blurRad="38100" dist="38100" dir="2700000" algn="tl">
                  <a:srgbClr val="000000">
                    <a:alpha val="43137"/>
                  </a:srgbClr>
                </a:outerShdw>
              </a:effectLst>
            </a:endParaRPr>
          </a:p>
        </p:txBody>
      </p:sp>
      <p:sp>
        <p:nvSpPr>
          <p:cNvPr id="3" name="Rectangle 2"/>
          <p:cNvSpPr/>
          <p:nvPr/>
        </p:nvSpPr>
        <p:spPr>
          <a:xfrm>
            <a:off x="1866347" y="1597967"/>
            <a:ext cx="2763898" cy="461665"/>
          </a:xfrm>
          <a:prstGeom prst="rect">
            <a:avLst/>
          </a:prstGeom>
        </p:spPr>
        <p:txBody>
          <a:bodyPr wrap="none">
            <a:spAutoFit/>
          </a:bodyPr>
          <a:lstStyle/>
          <a:p>
            <a:pPr algn="ctr"/>
            <a:r>
              <a:rPr lang="fr-FR" sz="2400" b="1" dirty="0" smtClean="0">
                <a:solidFill>
                  <a:schemeClr val="accent6">
                    <a:lumMod val="75000"/>
                  </a:schemeClr>
                </a:solidFill>
                <a:effectLst>
                  <a:outerShdw blurRad="38100" dist="38100" dir="2700000" algn="tl">
                    <a:srgbClr val="000000">
                      <a:alpha val="43137"/>
                    </a:srgbClr>
                  </a:outerShdw>
                </a:effectLst>
              </a:rPr>
              <a:t>Etude de marcher</a:t>
            </a:r>
            <a:endParaRPr lang="en-US" sz="2400" b="1" dirty="0">
              <a:solidFill>
                <a:schemeClr val="accent6">
                  <a:lumMod val="75000"/>
                </a:schemeClr>
              </a:solidFill>
              <a:effectLst>
                <a:outerShdw blurRad="38100" dist="38100" dir="2700000" algn="tl">
                  <a:srgbClr val="000000">
                    <a:alpha val="43137"/>
                  </a:srgbClr>
                </a:outerShdw>
              </a:effectLst>
            </a:endParaRPr>
          </a:p>
        </p:txBody>
      </p:sp>
      <p:sp>
        <p:nvSpPr>
          <p:cNvPr id="4" name="Rectangle 3"/>
          <p:cNvSpPr/>
          <p:nvPr/>
        </p:nvSpPr>
        <p:spPr>
          <a:xfrm>
            <a:off x="775062" y="2457883"/>
            <a:ext cx="10027920" cy="4616648"/>
          </a:xfrm>
          <a:prstGeom prst="rect">
            <a:avLst/>
          </a:prstGeom>
        </p:spPr>
        <p:txBody>
          <a:bodyPr wrap="square">
            <a:spAutoFit/>
          </a:bodyPr>
          <a:lstStyle/>
          <a:p>
            <a:pPr algn="just" fontAlgn="base">
              <a:lnSpc>
                <a:spcPct val="150000"/>
              </a:lnSpc>
            </a:pPr>
            <a:r>
              <a:rPr lang="fr-FR" sz="2000" dirty="0">
                <a:solidFill>
                  <a:srgbClr val="000000"/>
                </a:solidFill>
                <a:ea typeface="Times New Roman" panose="02020603050405020304" pitchFamily="18" charset="0"/>
                <a:cs typeface="Times New Roman" panose="02020603050405020304" pitchFamily="18" charset="0"/>
              </a:rPr>
              <a:t>On va « découper » cette étude de marché immobilier en </a:t>
            </a:r>
            <a:r>
              <a:rPr lang="fr-FR" sz="2000" b="1" dirty="0">
                <a:solidFill>
                  <a:srgbClr val="000000"/>
                </a:solidFill>
                <a:ea typeface="Times New Roman" panose="02020603050405020304" pitchFamily="18" charset="0"/>
                <a:cs typeface="Times New Roman" panose="02020603050405020304" pitchFamily="18" charset="0"/>
              </a:rPr>
              <a:t>3 parties distinctes </a:t>
            </a:r>
            <a:r>
              <a:rPr lang="fr-FR" sz="2000" dirty="0" smtClean="0">
                <a:solidFill>
                  <a:srgbClr val="000000"/>
                </a:solidFill>
                <a:ea typeface="Times New Roman" panose="02020603050405020304" pitchFamily="18" charset="0"/>
                <a:cs typeface="Times New Roman" panose="02020603050405020304" pitchFamily="18" charset="0"/>
              </a:rPr>
              <a:t>: </a:t>
            </a:r>
          </a:p>
          <a:p>
            <a:pPr algn="just" fontAlgn="base">
              <a:lnSpc>
                <a:spcPct val="150000"/>
              </a:lnSpc>
            </a:pPr>
            <a:endParaRPr lang="fr-FR" sz="2000" dirty="0" smtClean="0">
              <a:solidFill>
                <a:srgbClr val="000000"/>
              </a:solidFill>
              <a:ea typeface="Times New Roman" panose="02020603050405020304" pitchFamily="18" charset="0"/>
              <a:cs typeface="Times New Roman" panose="02020603050405020304" pitchFamily="18" charset="0"/>
            </a:endParaRPr>
          </a:p>
          <a:p>
            <a:pPr marL="285750" lvl="0" indent="-285750" fontAlgn="base">
              <a:lnSpc>
                <a:spcPct val="150000"/>
              </a:lnSpc>
              <a:buFont typeface="Wingdings" panose="05000000000000000000" pitchFamily="2" charset="2"/>
              <a:buChar char="q"/>
            </a:pPr>
            <a:r>
              <a:rPr lang="fr-FR" sz="2000" dirty="0"/>
              <a:t>La première partie “macro-économique” </a:t>
            </a:r>
            <a:r>
              <a:rPr lang="fr-FR" sz="2000" dirty="0" smtClean="0"/>
              <a:t>:</a:t>
            </a:r>
            <a:r>
              <a:rPr lang="fr-FR" sz="2000" dirty="0"/>
              <a:t> </a:t>
            </a:r>
            <a:r>
              <a:rPr lang="fr-FR" sz="2000" b="1" dirty="0"/>
              <a:t>l’analyse globale</a:t>
            </a:r>
            <a:r>
              <a:rPr lang="fr-FR" sz="2000" dirty="0"/>
              <a:t> d’une région puis d’une ville</a:t>
            </a:r>
            <a:r>
              <a:rPr lang="fr-FR" sz="2000" dirty="0" smtClean="0"/>
              <a:t>.</a:t>
            </a:r>
          </a:p>
          <a:p>
            <a:pPr marL="285750" lvl="0" indent="-285750" fontAlgn="base">
              <a:lnSpc>
                <a:spcPct val="150000"/>
              </a:lnSpc>
              <a:buFont typeface="Wingdings" panose="05000000000000000000" pitchFamily="2" charset="2"/>
              <a:buChar char="q"/>
            </a:pPr>
            <a:endParaRPr lang="en-US" sz="2000" dirty="0"/>
          </a:p>
          <a:p>
            <a:pPr marL="285750" lvl="0" indent="-285750" fontAlgn="base">
              <a:lnSpc>
                <a:spcPct val="150000"/>
              </a:lnSpc>
              <a:buFont typeface="Wingdings" panose="05000000000000000000" pitchFamily="2" charset="2"/>
              <a:buChar char="q"/>
            </a:pPr>
            <a:r>
              <a:rPr lang="fr-FR" sz="2000" dirty="0"/>
              <a:t>Dans la deuxième partie, </a:t>
            </a:r>
            <a:r>
              <a:rPr lang="fr-FR" sz="2000" dirty="0" smtClean="0"/>
              <a:t>déterminer </a:t>
            </a:r>
            <a:r>
              <a:rPr lang="fr-FR" sz="2000" dirty="0"/>
              <a:t>le </a:t>
            </a:r>
            <a:r>
              <a:rPr lang="fr-FR" sz="2000" b="1" dirty="0"/>
              <a:t>potentiel économique </a:t>
            </a:r>
            <a:r>
              <a:rPr lang="fr-FR" sz="2000" dirty="0"/>
              <a:t>de la ville choisie</a:t>
            </a:r>
            <a:r>
              <a:rPr lang="fr-FR" sz="2000" dirty="0" smtClean="0"/>
              <a:t>.</a:t>
            </a:r>
          </a:p>
          <a:p>
            <a:pPr lvl="0" fontAlgn="base">
              <a:lnSpc>
                <a:spcPct val="150000"/>
              </a:lnSpc>
            </a:pPr>
            <a:r>
              <a:rPr lang="fr-FR" sz="2000" dirty="0" smtClean="0"/>
              <a:t> </a:t>
            </a:r>
            <a:endParaRPr lang="en-US" sz="2000" dirty="0"/>
          </a:p>
          <a:p>
            <a:pPr marL="285750" lvl="0" indent="-285750" fontAlgn="base">
              <a:lnSpc>
                <a:spcPct val="150000"/>
              </a:lnSpc>
              <a:buFont typeface="Wingdings" panose="05000000000000000000" pitchFamily="2" charset="2"/>
              <a:buChar char="q"/>
            </a:pPr>
            <a:r>
              <a:rPr lang="fr-FR" sz="2000" dirty="0"/>
              <a:t>Dans la dernière partie, je vais étudier la corrélation entre le parc locatif et les besoins des locataires</a:t>
            </a:r>
            <a:r>
              <a:rPr lang="fr-FR" sz="2000" dirty="0" smtClean="0"/>
              <a:t>.</a:t>
            </a:r>
            <a:r>
              <a:rPr lang="fr-FR" sz="2000" b="1" dirty="0" smtClean="0"/>
              <a:t>.</a:t>
            </a:r>
            <a:endParaRPr lang="en-US" sz="2000" dirty="0"/>
          </a:p>
          <a:p>
            <a:pPr algn="just" fontAlgn="base">
              <a:lnSpc>
                <a:spcPct val="150000"/>
              </a:lnSpc>
            </a:pPr>
            <a:endParaRPr lang="en-US" sz="1600" dirty="0">
              <a:effectLst/>
              <a:latin typeface="Times New Roman" panose="02020603050405020304" pitchFamily="18" charset="0"/>
              <a:ea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D22F896-40B5-4ADD-8801-0D06FADFA095}" type="slidenum">
              <a:rPr lang="en-US" sz="1600" smtClean="0"/>
              <a:t>6</a:t>
            </a:fld>
            <a:endParaRPr lang="en-US" sz="1600" dirty="0"/>
          </a:p>
        </p:txBody>
      </p:sp>
    </p:spTree>
    <p:extLst>
      <p:ext uri="{BB962C8B-B14F-4D97-AF65-F5344CB8AC3E}">
        <p14:creationId xmlns:p14="http://schemas.microsoft.com/office/powerpoint/2010/main" val="108229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686" y="1830866"/>
            <a:ext cx="10080172" cy="3416320"/>
          </a:xfrm>
          <a:prstGeom prst="rect">
            <a:avLst/>
          </a:prstGeom>
        </p:spPr>
        <p:txBody>
          <a:bodyPr wrap="square">
            <a:spAutoFit/>
          </a:bodyPr>
          <a:lstStyle/>
          <a:p>
            <a:pPr algn="just" fontAlgn="base">
              <a:lnSpc>
                <a:spcPct val="150000"/>
              </a:lnSpc>
            </a:pPr>
            <a:r>
              <a:rPr lang="fr-FR" sz="2400" dirty="0" smtClean="0">
                <a:solidFill>
                  <a:srgbClr val="000000"/>
                </a:solidFill>
                <a:ea typeface="Times New Roman" panose="02020603050405020304" pitchFamily="18" charset="0"/>
                <a:cs typeface="Times New Roman" panose="02020603050405020304" pitchFamily="18" charset="0"/>
              </a:rPr>
              <a:t>Pour assure une bonne étude </a:t>
            </a:r>
            <a:r>
              <a:rPr lang="fr-FR" sz="2400" dirty="0">
                <a:solidFill>
                  <a:srgbClr val="000000"/>
                </a:solidFill>
                <a:ea typeface="Times New Roman" panose="02020603050405020304" pitchFamily="18" charset="0"/>
                <a:cs typeface="Times New Roman" panose="02020603050405020304" pitchFamily="18" charset="0"/>
              </a:rPr>
              <a:t>de marché immobilier en </a:t>
            </a:r>
            <a:r>
              <a:rPr lang="fr-FR" sz="2400" dirty="0" smtClean="0">
                <a:solidFill>
                  <a:srgbClr val="000000"/>
                </a:solidFill>
                <a:ea typeface="Times New Roman" panose="02020603050405020304" pitchFamily="18" charset="0"/>
                <a:cs typeface="Times New Roman" panose="02020603050405020304" pitchFamily="18" charset="0"/>
              </a:rPr>
              <a:t>applique les étapes suivant :</a:t>
            </a:r>
          </a:p>
          <a:p>
            <a:pPr marL="342900" indent="-342900" algn="just" fontAlgn="base">
              <a:lnSpc>
                <a:spcPct val="150000"/>
              </a:lnSpc>
              <a:buFont typeface="Wingdings" panose="05000000000000000000" pitchFamily="2" charset="2"/>
              <a:buChar char="q"/>
            </a:pPr>
            <a:r>
              <a:rPr lang="fr-FR" sz="2400" dirty="0" smtClean="0">
                <a:solidFill>
                  <a:srgbClr val="000000"/>
                </a:solidFill>
                <a:ea typeface="Times New Roman" panose="02020603050405020304" pitchFamily="18" charset="0"/>
                <a:cs typeface="Times New Roman" panose="02020603050405020304" pitchFamily="18" charset="0"/>
              </a:rPr>
              <a:t>Etude de région(</a:t>
            </a:r>
            <a:r>
              <a:rPr lang="fr-FR" sz="2400" dirty="0" smtClean="0"/>
              <a:t>Dans </a:t>
            </a:r>
            <a:r>
              <a:rPr lang="fr-FR" sz="2400" dirty="0"/>
              <a:t>quelle région investir </a:t>
            </a:r>
            <a:r>
              <a:rPr lang="fr-FR" sz="2400" dirty="0" smtClean="0"/>
              <a:t>?)</a:t>
            </a:r>
          </a:p>
          <a:p>
            <a:pPr marL="342900" indent="-342900" algn="just" fontAlgn="base">
              <a:lnSpc>
                <a:spcPct val="150000"/>
              </a:lnSpc>
              <a:buFont typeface="Wingdings" panose="05000000000000000000" pitchFamily="2" charset="2"/>
              <a:buChar char="q"/>
            </a:pPr>
            <a:r>
              <a:rPr lang="fr-FR" sz="2400" dirty="0"/>
              <a:t>analyse du facteur démographique. </a:t>
            </a:r>
            <a:endParaRPr lang="fr-FR" sz="2400" dirty="0" smtClean="0"/>
          </a:p>
          <a:p>
            <a:pPr marL="342900" indent="-342900" algn="just" fontAlgn="base">
              <a:lnSpc>
                <a:spcPct val="150000"/>
              </a:lnSpc>
              <a:buFont typeface="Wingdings" panose="05000000000000000000" pitchFamily="2" charset="2"/>
              <a:buChar char="q"/>
            </a:pPr>
            <a:r>
              <a:rPr lang="fr-FR" sz="2400" dirty="0" smtClean="0">
                <a:solidFill>
                  <a:srgbClr val="000000"/>
                </a:solidFill>
                <a:ea typeface="Times New Roman" panose="02020603050405020304" pitchFamily="18" charset="0"/>
                <a:cs typeface="Times New Roman" panose="02020603050405020304" pitchFamily="18" charset="0"/>
              </a:rPr>
              <a:t>Etude de ville (</a:t>
            </a:r>
            <a:r>
              <a:rPr lang="fr-FR" sz="2400" dirty="0"/>
              <a:t>Dans quelle ville investir </a:t>
            </a:r>
            <a:r>
              <a:rPr lang="fr-FR" sz="2400" dirty="0" smtClean="0"/>
              <a:t>?)</a:t>
            </a:r>
          </a:p>
          <a:p>
            <a:pPr marL="342900" indent="-342900" algn="just" fontAlgn="base">
              <a:lnSpc>
                <a:spcPct val="150000"/>
              </a:lnSpc>
              <a:buFont typeface="Wingdings" panose="05000000000000000000" pitchFamily="2" charset="2"/>
              <a:buChar char="q"/>
            </a:pPr>
            <a:r>
              <a:rPr lang="fr-FR" sz="2400" dirty="0" smtClean="0">
                <a:solidFill>
                  <a:srgbClr val="000000"/>
                </a:solidFill>
                <a:ea typeface="Times New Roman" panose="02020603050405020304" pitchFamily="18" charset="0"/>
                <a:cs typeface="Times New Roman" panose="02020603050405020304" pitchFamily="18" charset="0"/>
              </a:rPr>
              <a:t>Etude de quartier (</a:t>
            </a:r>
            <a:r>
              <a:rPr lang="fr-FR" sz="2400" dirty="0"/>
              <a:t>Dans quel quartier investir </a:t>
            </a:r>
            <a:r>
              <a:rPr lang="fr-FR" sz="2400" dirty="0" smtClean="0"/>
              <a:t>?)</a:t>
            </a:r>
            <a:endParaRPr lang="fr-FR" sz="2400" dirty="0">
              <a:solidFill>
                <a:srgbClr val="000000"/>
              </a:solidFill>
              <a:ea typeface="Times New Roman" panose="02020603050405020304" pitchFamily="18" charset="0"/>
              <a:cs typeface="Times New Roman" panose="02020603050405020304" pitchFamily="18" charset="0"/>
            </a:endParaRPr>
          </a:p>
        </p:txBody>
      </p:sp>
      <p:sp>
        <p:nvSpPr>
          <p:cNvPr id="3" name="Espace réservé du numéro de diapositive 2"/>
          <p:cNvSpPr>
            <a:spLocks noGrp="1"/>
          </p:cNvSpPr>
          <p:nvPr>
            <p:ph type="sldNum" sz="quarter" idx="12"/>
          </p:nvPr>
        </p:nvSpPr>
        <p:spPr/>
        <p:txBody>
          <a:bodyPr/>
          <a:lstStyle/>
          <a:p>
            <a:fld id="{6D22F896-40B5-4ADD-8801-0D06FADFA095}" type="slidenum">
              <a:rPr lang="en-US" sz="1600" smtClean="0"/>
              <a:t>7</a:t>
            </a:fld>
            <a:endParaRPr lang="en-US" sz="1600" dirty="0"/>
          </a:p>
        </p:txBody>
      </p:sp>
    </p:spTree>
    <p:extLst>
      <p:ext uri="{BB962C8B-B14F-4D97-AF65-F5344CB8AC3E}">
        <p14:creationId xmlns:p14="http://schemas.microsoft.com/office/powerpoint/2010/main" val="428111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6090" y="501134"/>
            <a:ext cx="6417141" cy="861774"/>
          </a:xfrm>
          <a:prstGeom prst="rect">
            <a:avLst/>
          </a:prstGeom>
        </p:spPr>
        <p:txBody>
          <a:bodyPr wrap="none">
            <a:spAutoFit/>
          </a:bodyPr>
          <a:lstStyle/>
          <a:p>
            <a:r>
              <a:rPr lang="fr-FR" sz="3200" b="1" dirty="0" smtClean="0">
                <a:solidFill>
                  <a:schemeClr val="accent6">
                    <a:lumMod val="75000"/>
                  </a:schemeClr>
                </a:solidFill>
                <a:effectLst>
                  <a:outerShdw blurRad="38100" dist="38100" dir="2700000" algn="tl">
                    <a:srgbClr val="000000">
                      <a:alpha val="43137"/>
                    </a:srgbClr>
                  </a:outerShdw>
                </a:effectLst>
                <a:ea typeface="Calibri" panose="020F0502020204030204" pitchFamily="34" charset="0"/>
              </a:rPr>
              <a:t>Notre mission</a:t>
            </a:r>
            <a:r>
              <a:rPr lang="fr-FR" sz="3200" b="1" dirty="0">
                <a:solidFill>
                  <a:schemeClr val="accent6">
                    <a:lumMod val="75000"/>
                  </a:schemeClr>
                </a:solidFill>
                <a:effectLst>
                  <a:outerShdw blurRad="38100" dist="38100" dir="2700000" algn="tl">
                    <a:srgbClr val="000000">
                      <a:alpha val="43137"/>
                    </a:srgbClr>
                  </a:outerShdw>
                </a:effectLst>
                <a:ea typeface="Calibri" panose="020F0502020204030204" pitchFamily="34" charset="0"/>
              </a:rPr>
              <a:t>, vision et </a:t>
            </a:r>
            <a:r>
              <a:rPr lang="fr-FR" sz="3200" b="1" dirty="0" smtClean="0">
                <a:solidFill>
                  <a:schemeClr val="accent6">
                    <a:lumMod val="75000"/>
                  </a:schemeClr>
                </a:solidFill>
                <a:effectLst>
                  <a:outerShdw blurRad="38100" dist="38100" dir="2700000" algn="tl">
                    <a:srgbClr val="000000">
                      <a:alpha val="43137"/>
                    </a:srgbClr>
                  </a:outerShdw>
                </a:effectLst>
                <a:ea typeface="Calibri" panose="020F0502020204030204" pitchFamily="34" charset="0"/>
              </a:rPr>
              <a:t>stratège</a:t>
            </a:r>
            <a:endParaRPr lang="en-US" sz="3200" b="1" dirty="0">
              <a:solidFill>
                <a:schemeClr val="accent6">
                  <a:lumMod val="75000"/>
                </a:schemeClr>
              </a:solidFill>
              <a:effectLst>
                <a:outerShdw blurRad="38100" dist="38100" dir="2700000" algn="tl">
                  <a:srgbClr val="000000">
                    <a:alpha val="43137"/>
                  </a:srgbClr>
                </a:outerShdw>
              </a:effectLst>
            </a:endParaRPr>
          </a:p>
          <a:p>
            <a:endParaRPr lang="en-US" dirty="0"/>
          </a:p>
        </p:txBody>
      </p:sp>
      <p:sp>
        <p:nvSpPr>
          <p:cNvPr id="3" name="Rectangle 2"/>
          <p:cNvSpPr/>
          <p:nvPr/>
        </p:nvSpPr>
        <p:spPr>
          <a:xfrm>
            <a:off x="1656620" y="1611477"/>
            <a:ext cx="1459054" cy="523220"/>
          </a:xfrm>
          <a:prstGeom prst="rect">
            <a:avLst/>
          </a:prstGeom>
        </p:spPr>
        <p:txBody>
          <a:bodyPr wrap="none">
            <a:spAutoFit/>
          </a:bodyPr>
          <a:lstStyle/>
          <a:p>
            <a:pPr algn="ctr"/>
            <a:r>
              <a:rPr lang="fr-FR" sz="2800" b="1" dirty="0" smtClean="0">
                <a:solidFill>
                  <a:schemeClr val="accent6">
                    <a:lumMod val="75000"/>
                  </a:schemeClr>
                </a:solidFill>
                <a:effectLst>
                  <a:outerShdw blurRad="38100" dist="38100" dir="2700000" algn="tl">
                    <a:srgbClr val="000000">
                      <a:alpha val="43137"/>
                    </a:srgbClr>
                  </a:outerShdw>
                </a:effectLst>
              </a:rPr>
              <a:t>Mission</a:t>
            </a:r>
            <a:r>
              <a:rPr lang="fr-FR" b="1" dirty="0" smtClean="0">
                <a:solidFill>
                  <a:schemeClr val="accent6">
                    <a:lumMod val="75000"/>
                  </a:schemeClr>
                </a:solidFill>
                <a:effectLst>
                  <a:outerShdw blurRad="38100" dist="38100" dir="2700000" algn="tl">
                    <a:srgbClr val="000000">
                      <a:alpha val="43137"/>
                    </a:srgbClr>
                  </a:outerShdw>
                </a:effectLst>
              </a:rPr>
              <a:t> </a:t>
            </a:r>
            <a:endParaRPr lang="en-US" b="1" dirty="0">
              <a:solidFill>
                <a:schemeClr val="accent6">
                  <a:lumMod val="75000"/>
                </a:schemeClr>
              </a:solidFill>
              <a:effectLst>
                <a:outerShdw blurRad="38100" dist="38100" dir="2700000" algn="tl">
                  <a:srgbClr val="000000">
                    <a:alpha val="43137"/>
                  </a:srgbClr>
                </a:outerShdw>
              </a:effectLst>
            </a:endParaRPr>
          </a:p>
        </p:txBody>
      </p:sp>
      <p:sp>
        <p:nvSpPr>
          <p:cNvPr id="4" name="Rectangle 3"/>
          <p:cNvSpPr/>
          <p:nvPr/>
        </p:nvSpPr>
        <p:spPr>
          <a:xfrm>
            <a:off x="1153885" y="2383266"/>
            <a:ext cx="9505406" cy="2146550"/>
          </a:xfrm>
          <a:prstGeom prst="rect">
            <a:avLst/>
          </a:prstGeom>
        </p:spPr>
        <p:txBody>
          <a:bodyPr wrap="square">
            <a:spAutoFit/>
          </a:bodyPr>
          <a:lstStyle/>
          <a:p>
            <a:pPr>
              <a:lnSpc>
                <a:spcPct val="115000"/>
              </a:lnSpc>
              <a:spcAft>
                <a:spcPts val="1000"/>
              </a:spcAft>
            </a:pPr>
            <a:r>
              <a:rPr lang="fr-FR" sz="2400" dirty="0" smtClean="0">
                <a:ea typeface="Calibri" panose="020F0502020204030204" pitchFamily="34" charset="0"/>
                <a:cs typeface="Arial" panose="020B0604020202020204" pitchFamily="34" charset="0"/>
              </a:rPr>
              <a:t>La mission d’une </a:t>
            </a:r>
            <a:r>
              <a:rPr lang="fr-FR" sz="2400" dirty="0">
                <a:ea typeface="Calibri" panose="020F0502020204030204" pitchFamily="34" charset="0"/>
                <a:cs typeface="Arial" panose="020B0604020202020204" pitchFamily="34" charset="0"/>
              </a:rPr>
              <a:t>agence immobilière s’étendent aux transactions immobilières qu’effectuent, d’un côté, les vendeurs et les acheteurs, et de l’autre, les bailleurs et les locataires. L’agent immobilier joue un rôle d’intermédiaire. </a:t>
            </a:r>
            <a:endParaRPr lang="fr-FR" sz="2400" dirty="0" smtClean="0">
              <a:ea typeface="Calibri" panose="020F0502020204030204" pitchFamily="34" charset="0"/>
              <a:cs typeface="Arial" panose="020B0604020202020204" pitchFamily="34" charset="0"/>
            </a:endParaRPr>
          </a:p>
          <a:p>
            <a:pPr>
              <a:lnSpc>
                <a:spcPct val="115000"/>
              </a:lnSpc>
              <a:spcAft>
                <a:spcPts val="1000"/>
              </a:spcAft>
            </a:pPr>
            <a:endParaRPr lang="en-US" sz="1400" dirty="0">
              <a:effectLst/>
              <a:ea typeface="Calibri" panose="020F0502020204030204" pitchFamily="34" charset="0"/>
              <a:cs typeface="Arial" panose="020B0604020202020204" pitchFamily="34" charset="0"/>
            </a:endParaRPr>
          </a:p>
        </p:txBody>
      </p:sp>
      <p:sp>
        <p:nvSpPr>
          <p:cNvPr id="5" name="Rectangle 4"/>
          <p:cNvSpPr/>
          <p:nvPr/>
        </p:nvSpPr>
        <p:spPr>
          <a:xfrm>
            <a:off x="1656620" y="4495230"/>
            <a:ext cx="1184876" cy="523220"/>
          </a:xfrm>
          <a:prstGeom prst="rect">
            <a:avLst/>
          </a:prstGeom>
        </p:spPr>
        <p:txBody>
          <a:bodyPr wrap="none">
            <a:spAutoFit/>
          </a:bodyPr>
          <a:lstStyle/>
          <a:p>
            <a:r>
              <a:rPr lang="fr-FR" sz="2800" b="1" dirty="0" smtClean="0">
                <a:solidFill>
                  <a:schemeClr val="accent6">
                    <a:lumMod val="75000"/>
                  </a:schemeClr>
                </a:solidFill>
                <a:effectLst>
                  <a:outerShdw blurRad="38100" dist="38100" dir="2700000" algn="tl">
                    <a:srgbClr val="000000">
                      <a:alpha val="43137"/>
                    </a:srgbClr>
                  </a:outerShdw>
                </a:effectLst>
                <a:ea typeface="Calibri" panose="020F0502020204030204" pitchFamily="34" charset="0"/>
              </a:rPr>
              <a:t>Vision</a:t>
            </a:r>
            <a:endParaRPr lang="en-US" dirty="0"/>
          </a:p>
        </p:txBody>
      </p:sp>
      <p:sp>
        <p:nvSpPr>
          <p:cNvPr id="6" name="Rectangle 5"/>
          <p:cNvSpPr/>
          <p:nvPr/>
        </p:nvSpPr>
        <p:spPr>
          <a:xfrm>
            <a:off x="1153885" y="5156906"/>
            <a:ext cx="9397375" cy="1200329"/>
          </a:xfrm>
          <a:prstGeom prst="rect">
            <a:avLst/>
          </a:prstGeom>
        </p:spPr>
        <p:txBody>
          <a:bodyPr wrap="square">
            <a:spAutoFit/>
          </a:bodyPr>
          <a:lstStyle/>
          <a:p>
            <a:r>
              <a:rPr lang="fr-FR" sz="2400" dirty="0">
                <a:ea typeface="Calibri" panose="020F0502020204030204" pitchFamily="34" charset="0"/>
              </a:rPr>
              <a:t>Notre vision pour ce projet (une entreprise) est de le développer et de l'établir comme un grand signe sur le marché immobilier afin qu'il ait une grande </a:t>
            </a:r>
            <a:r>
              <a:rPr lang="fr-FR" sz="2400" dirty="0" smtClean="0">
                <a:ea typeface="Calibri" panose="020F0502020204030204" pitchFamily="34" charset="0"/>
              </a:rPr>
              <a:t>réputation.</a:t>
            </a:r>
            <a:endParaRPr lang="en-US" sz="2400" dirty="0"/>
          </a:p>
        </p:txBody>
      </p:sp>
      <p:sp>
        <p:nvSpPr>
          <p:cNvPr id="7" name="Espace réservé du numéro de diapositive 6"/>
          <p:cNvSpPr>
            <a:spLocks noGrp="1"/>
          </p:cNvSpPr>
          <p:nvPr>
            <p:ph type="sldNum" sz="quarter" idx="12"/>
          </p:nvPr>
        </p:nvSpPr>
        <p:spPr/>
        <p:txBody>
          <a:bodyPr/>
          <a:lstStyle/>
          <a:p>
            <a:fld id="{6D22F896-40B5-4ADD-8801-0D06FADFA095}" type="slidenum">
              <a:rPr lang="en-US" sz="1600" smtClean="0"/>
              <a:t>8</a:t>
            </a:fld>
            <a:endParaRPr lang="en-US" sz="1600" dirty="0"/>
          </a:p>
        </p:txBody>
      </p:sp>
    </p:spTree>
    <p:extLst>
      <p:ext uri="{BB962C8B-B14F-4D97-AF65-F5344CB8AC3E}">
        <p14:creationId xmlns:p14="http://schemas.microsoft.com/office/powerpoint/2010/main" val="396079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660" y="2247622"/>
            <a:ext cx="9265678" cy="3231654"/>
          </a:xfrm>
          <a:prstGeom prst="rect">
            <a:avLst/>
          </a:prstGeom>
        </p:spPr>
        <p:txBody>
          <a:bodyPr wrap="none">
            <a:spAutoFit/>
          </a:bodyPr>
          <a:lstStyle/>
          <a:p>
            <a:pPr fontAlgn="base">
              <a:lnSpc>
                <a:spcPct val="150000"/>
              </a:lnSpc>
            </a:pPr>
            <a:r>
              <a:rPr lang="fr-FR" sz="2400" dirty="0" smtClean="0">
                <a:ea typeface="Times New Roman" panose="02020603050405020304" pitchFamily="18" charset="0"/>
                <a:cs typeface="Times New Roman" panose="02020603050405020304" pitchFamily="18" charset="0"/>
              </a:rPr>
              <a:t>Quand </a:t>
            </a:r>
            <a:r>
              <a:rPr lang="fr-FR" sz="2400" dirty="0">
                <a:ea typeface="Times New Roman" panose="02020603050405020304" pitchFamily="18" charset="0"/>
                <a:cs typeface="Times New Roman" panose="02020603050405020304" pitchFamily="18" charset="0"/>
              </a:rPr>
              <a:t>on parle de définir sa stratégie immobilière, on veut dire </a:t>
            </a:r>
            <a:r>
              <a:rPr lang="fr-FR" sz="2400" dirty="0" smtClean="0">
                <a:ea typeface="Times New Roman" panose="02020603050405020304" pitchFamily="18" charset="0"/>
                <a:cs typeface="Times New Roman" panose="02020603050405020304" pitchFamily="18" charset="0"/>
              </a:rPr>
              <a:t>:</a:t>
            </a:r>
          </a:p>
          <a:p>
            <a:pPr fontAlgn="base">
              <a:lnSpc>
                <a:spcPct val="150000"/>
              </a:lnSpc>
            </a:pPr>
            <a:endParaRPr lang="fr-FR" sz="2400" dirty="0" smtClean="0">
              <a:ea typeface="Times New Roman" panose="02020603050405020304" pitchFamily="18" charset="0"/>
              <a:cs typeface="Times New Roman" panose="02020603050405020304" pitchFamily="18" charset="0"/>
            </a:endParaRPr>
          </a:p>
          <a:p>
            <a:pPr marL="342900" lvl="0" indent="-342900" fontAlgn="base">
              <a:lnSpc>
                <a:spcPct val="150000"/>
              </a:lnSpc>
              <a:buFont typeface="Wingdings" panose="05000000000000000000" pitchFamily="2" charset="2"/>
              <a:buChar char="q"/>
            </a:pPr>
            <a:r>
              <a:rPr lang="fr-FR" sz="2400" dirty="0"/>
              <a:t>Établir mon positionnement sur le marché ;</a:t>
            </a:r>
            <a:endParaRPr lang="en-US" sz="2400" dirty="0"/>
          </a:p>
          <a:p>
            <a:pPr marL="342900" lvl="0" indent="-342900" fontAlgn="base">
              <a:lnSpc>
                <a:spcPct val="150000"/>
              </a:lnSpc>
              <a:buFont typeface="Wingdings" panose="05000000000000000000" pitchFamily="2" charset="2"/>
              <a:buChar char="q"/>
            </a:pPr>
            <a:r>
              <a:rPr lang="fr-FR" sz="2400" dirty="0"/>
              <a:t>Créer et développer une marque ;</a:t>
            </a:r>
            <a:endParaRPr lang="en-US" sz="2400" dirty="0"/>
          </a:p>
          <a:p>
            <a:pPr marL="342900" lvl="0" indent="-342900" fontAlgn="base">
              <a:lnSpc>
                <a:spcPct val="150000"/>
              </a:lnSpc>
              <a:buFont typeface="Wingdings" panose="05000000000000000000" pitchFamily="2" charset="2"/>
              <a:buChar char="q"/>
            </a:pPr>
            <a:r>
              <a:rPr lang="fr-FR" sz="2400" dirty="0"/>
              <a:t>Définir des objectifs et se donner les moyens de les atteindre ;</a:t>
            </a:r>
            <a:endParaRPr lang="en-US" sz="2400" dirty="0"/>
          </a:p>
          <a:p>
            <a:pPr fontAlgn="base">
              <a:lnSpc>
                <a:spcPct val="150000"/>
              </a:lnSpc>
            </a:pPr>
            <a:endParaRPr lang="en-US" sz="16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1527636" y="945271"/>
            <a:ext cx="1580882" cy="523220"/>
          </a:xfrm>
          <a:prstGeom prst="rect">
            <a:avLst/>
          </a:prstGeom>
        </p:spPr>
        <p:txBody>
          <a:bodyPr wrap="none">
            <a:spAutoFit/>
          </a:bodyPr>
          <a:lstStyle/>
          <a:p>
            <a:r>
              <a:rPr lang="fr-FR" sz="2800" b="1" dirty="0" smtClean="0">
                <a:solidFill>
                  <a:schemeClr val="accent6">
                    <a:lumMod val="75000"/>
                  </a:schemeClr>
                </a:solidFill>
                <a:effectLst>
                  <a:outerShdw blurRad="38100" dist="38100" dir="2700000" algn="tl">
                    <a:srgbClr val="000000">
                      <a:alpha val="43137"/>
                    </a:srgbClr>
                  </a:outerShdw>
                </a:effectLst>
                <a:ea typeface="Calibri" panose="020F0502020204030204" pitchFamily="34" charset="0"/>
              </a:rPr>
              <a:t>Stratège</a:t>
            </a:r>
            <a:endParaRPr lang="en-US" dirty="0"/>
          </a:p>
        </p:txBody>
      </p:sp>
      <p:sp>
        <p:nvSpPr>
          <p:cNvPr id="4" name="Espace réservé du numéro de diapositive 3"/>
          <p:cNvSpPr>
            <a:spLocks noGrp="1"/>
          </p:cNvSpPr>
          <p:nvPr>
            <p:ph type="sldNum" sz="quarter" idx="12"/>
          </p:nvPr>
        </p:nvSpPr>
        <p:spPr/>
        <p:txBody>
          <a:bodyPr/>
          <a:lstStyle/>
          <a:p>
            <a:fld id="{6D22F896-40B5-4ADD-8801-0D06FADFA095}" type="slidenum">
              <a:rPr lang="en-US" sz="1600" smtClean="0"/>
              <a:t>9</a:t>
            </a:fld>
            <a:endParaRPr lang="en-US" sz="1600" dirty="0"/>
          </a:p>
        </p:txBody>
      </p:sp>
    </p:spTree>
    <p:extLst>
      <p:ext uri="{BB962C8B-B14F-4D97-AF65-F5344CB8AC3E}">
        <p14:creationId xmlns:p14="http://schemas.microsoft.com/office/powerpoint/2010/main" val="937752547"/>
      </p:ext>
    </p:extLst>
  </p:cSld>
  <p:clrMapOvr>
    <a:masterClrMapping/>
  </p:clrMapOvr>
</p:sld>
</file>

<file path=ppt/theme/theme1.xml><?xml version="1.0" encoding="utf-8"?>
<a:theme xmlns:a="http://schemas.openxmlformats.org/drawingml/2006/main" name="Facette">
  <a:themeElements>
    <a:clrScheme name="Rouge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360</TotalTime>
  <Words>661</Words>
  <Application>Microsoft Office PowerPoint</Application>
  <PresentationFormat>Grand écran</PresentationFormat>
  <Paragraphs>127</Paragraphs>
  <Slides>18</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18</vt:i4>
      </vt:variant>
    </vt:vector>
  </HeadingPairs>
  <TitlesOfParts>
    <vt:vector size="27" baseType="lpstr">
      <vt:lpstr>Arial</vt:lpstr>
      <vt:lpstr>Calibri</vt:lpstr>
      <vt:lpstr>Script MT Bold</vt:lpstr>
      <vt:lpstr>Tahoma</vt:lpstr>
      <vt:lpstr>Times New Roman</vt:lpstr>
      <vt:lpstr>Trebuchet MS</vt:lpstr>
      <vt:lpstr>Wingdings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CHULUS Info</dc:creator>
  <cp:lastModifiedBy>CHULUS Info</cp:lastModifiedBy>
  <cp:revision>17</cp:revision>
  <dcterms:created xsi:type="dcterms:W3CDTF">2021-03-06T14:35:35Z</dcterms:created>
  <dcterms:modified xsi:type="dcterms:W3CDTF">2021-03-06T21:14:25Z</dcterms:modified>
</cp:coreProperties>
</file>