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0058400" cy="7315200"/>
  <p:notesSz cx="6858000" cy="9144000"/>
  <p:defaultTextStyle>
    <a:defPPr>
      <a:defRPr lang="en-US"/>
    </a:defPPr>
    <a:lvl1pPr marL="0" algn="l" defTabSz="4962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281" algn="l" defTabSz="4962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2561" algn="l" defTabSz="4962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88842" algn="l" defTabSz="4962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5122" algn="l" defTabSz="4962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1403" algn="l" defTabSz="4962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77684" algn="l" defTabSz="4962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3965" algn="l" defTabSz="4962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0246" algn="l" defTabSz="4962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04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3"/>
  </p:normalViewPr>
  <p:slideViewPr>
    <p:cSldViewPr snapToGrid="0" snapToObjects="1">
      <p:cViewPr varScale="1">
        <p:scale>
          <a:sx n="110" d="100"/>
          <a:sy n="110" d="100"/>
        </p:scale>
        <p:origin x="-1112" y="-112"/>
      </p:cViewPr>
      <p:guideLst>
        <p:guide orient="horz" pos="2304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ED444-450F-684E-B2DA-E62F2440D795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1563" y="685800"/>
            <a:ext cx="4714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17989-F9AA-AF4F-938D-676653086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35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62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6281" algn="l" defTabSz="4962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2561" algn="l" defTabSz="4962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8842" algn="l" defTabSz="4962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5122" algn="l" defTabSz="4962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1403" algn="l" defTabSz="4962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7684" algn="l" defTabSz="4962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73965" algn="l" defTabSz="4962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70246" algn="l" defTabSz="4962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272456"/>
            <a:ext cx="8549640" cy="1568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145280"/>
            <a:ext cx="704088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6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2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8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5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1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7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3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0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0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8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0326" y="391161"/>
            <a:ext cx="3167698" cy="83210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3739" y="391161"/>
            <a:ext cx="9338945" cy="8321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3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700694"/>
            <a:ext cx="8549640" cy="145288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100497"/>
            <a:ext cx="8549640" cy="1600199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962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256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88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51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14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76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7396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702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3741" y="2275841"/>
            <a:ext cx="6253321" cy="643636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4700" y="2275841"/>
            <a:ext cx="6253322" cy="643636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9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2947"/>
            <a:ext cx="905256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637453"/>
            <a:ext cx="4444207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281" indent="0">
              <a:buNone/>
              <a:defRPr sz="2100" b="1"/>
            </a:lvl2pPr>
            <a:lvl3pPr marL="992561" indent="0">
              <a:buNone/>
              <a:defRPr sz="2000" b="1"/>
            </a:lvl3pPr>
            <a:lvl4pPr marL="1488842" indent="0">
              <a:buNone/>
              <a:defRPr sz="1700" b="1"/>
            </a:lvl4pPr>
            <a:lvl5pPr marL="1985122" indent="0">
              <a:buNone/>
              <a:defRPr sz="1700" b="1"/>
            </a:lvl5pPr>
            <a:lvl6pPr marL="2481403" indent="0">
              <a:buNone/>
              <a:defRPr sz="1700" b="1"/>
            </a:lvl6pPr>
            <a:lvl7pPr marL="2977684" indent="0">
              <a:buNone/>
              <a:defRPr sz="1700" b="1"/>
            </a:lvl7pPr>
            <a:lvl8pPr marL="3473965" indent="0">
              <a:buNone/>
              <a:defRPr sz="1700" b="1"/>
            </a:lvl8pPr>
            <a:lvl9pPr marL="397024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319867"/>
            <a:ext cx="4444207" cy="4214707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637453"/>
            <a:ext cx="4445953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281" indent="0">
              <a:buNone/>
              <a:defRPr sz="2100" b="1"/>
            </a:lvl2pPr>
            <a:lvl3pPr marL="992561" indent="0">
              <a:buNone/>
              <a:defRPr sz="2000" b="1"/>
            </a:lvl3pPr>
            <a:lvl4pPr marL="1488842" indent="0">
              <a:buNone/>
              <a:defRPr sz="1700" b="1"/>
            </a:lvl4pPr>
            <a:lvl5pPr marL="1985122" indent="0">
              <a:buNone/>
              <a:defRPr sz="1700" b="1"/>
            </a:lvl5pPr>
            <a:lvl6pPr marL="2481403" indent="0">
              <a:buNone/>
              <a:defRPr sz="1700" b="1"/>
            </a:lvl6pPr>
            <a:lvl7pPr marL="2977684" indent="0">
              <a:buNone/>
              <a:defRPr sz="1700" b="1"/>
            </a:lvl7pPr>
            <a:lvl8pPr marL="3473965" indent="0">
              <a:buNone/>
              <a:defRPr sz="1700" b="1"/>
            </a:lvl8pPr>
            <a:lvl9pPr marL="397024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319867"/>
            <a:ext cx="4445953" cy="4214707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6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0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7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291254"/>
            <a:ext cx="3309144" cy="123952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91256"/>
            <a:ext cx="5622925" cy="62433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530776"/>
            <a:ext cx="3309144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96281" indent="0">
              <a:buNone/>
              <a:defRPr sz="1300"/>
            </a:lvl2pPr>
            <a:lvl3pPr marL="992561" indent="0">
              <a:buNone/>
              <a:defRPr sz="1100"/>
            </a:lvl3pPr>
            <a:lvl4pPr marL="1488842" indent="0">
              <a:buNone/>
              <a:defRPr sz="900"/>
            </a:lvl4pPr>
            <a:lvl5pPr marL="1985122" indent="0">
              <a:buNone/>
              <a:defRPr sz="900"/>
            </a:lvl5pPr>
            <a:lvl6pPr marL="2481403" indent="0">
              <a:buNone/>
              <a:defRPr sz="900"/>
            </a:lvl6pPr>
            <a:lvl7pPr marL="2977684" indent="0">
              <a:buNone/>
              <a:defRPr sz="900"/>
            </a:lvl7pPr>
            <a:lvl8pPr marL="3473965" indent="0">
              <a:buNone/>
              <a:defRPr sz="900"/>
            </a:lvl8pPr>
            <a:lvl9pPr marL="39702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9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120641"/>
            <a:ext cx="6035040" cy="60452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53626"/>
            <a:ext cx="6035040" cy="4389120"/>
          </a:xfrm>
        </p:spPr>
        <p:txBody>
          <a:bodyPr/>
          <a:lstStyle>
            <a:lvl1pPr marL="0" indent="0">
              <a:buNone/>
              <a:defRPr sz="3500"/>
            </a:lvl1pPr>
            <a:lvl2pPr marL="496281" indent="0">
              <a:buNone/>
              <a:defRPr sz="3000"/>
            </a:lvl2pPr>
            <a:lvl3pPr marL="992561" indent="0">
              <a:buNone/>
              <a:defRPr sz="2600"/>
            </a:lvl3pPr>
            <a:lvl4pPr marL="1488842" indent="0">
              <a:buNone/>
              <a:defRPr sz="2100"/>
            </a:lvl4pPr>
            <a:lvl5pPr marL="1985122" indent="0">
              <a:buNone/>
              <a:defRPr sz="2100"/>
            </a:lvl5pPr>
            <a:lvl6pPr marL="2481403" indent="0">
              <a:buNone/>
              <a:defRPr sz="2100"/>
            </a:lvl6pPr>
            <a:lvl7pPr marL="2977684" indent="0">
              <a:buNone/>
              <a:defRPr sz="2100"/>
            </a:lvl7pPr>
            <a:lvl8pPr marL="3473965" indent="0">
              <a:buNone/>
              <a:defRPr sz="2100"/>
            </a:lvl8pPr>
            <a:lvl9pPr marL="3970246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725162"/>
            <a:ext cx="603504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96281" indent="0">
              <a:buNone/>
              <a:defRPr sz="1300"/>
            </a:lvl2pPr>
            <a:lvl3pPr marL="992561" indent="0">
              <a:buNone/>
              <a:defRPr sz="1100"/>
            </a:lvl3pPr>
            <a:lvl4pPr marL="1488842" indent="0">
              <a:buNone/>
              <a:defRPr sz="900"/>
            </a:lvl4pPr>
            <a:lvl5pPr marL="1985122" indent="0">
              <a:buNone/>
              <a:defRPr sz="900"/>
            </a:lvl5pPr>
            <a:lvl6pPr marL="2481403" indent="0">
              <a:buNone/>
              <a:defRPr sz="900"/>
            </a:lvl6pPr>
            <a:lvl7pPr marL="2977684" indent="0">
              <a:buNone/>
              <a:defRPr sz="900"/>
            </a:lvl7pPr>
            <a:lvl8pPr marL="3473965" indent="0">
              <a:buNone/>
              <a:defRPr sz="900"/>
            </a:lvl8pPr>
            <a:lvl9pPr marL="39702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6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947"/>
            <a:ext cx="9052560" cy="1219200"/>
          </a:xfrm>
          <a:prstGeom prst="rect">
            <a:avLst/>
          </a:prstGeom>
        </p:spPr>
        <p:txBody>
          <a:bodyPr vert="horz" lIns="99256" tIns="49629" rIns="99256" bIns="4962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06882"/>
            <a:ext cx="9052560" cy="4827694"/>
          </a:xfrm>
          <a:prstGeom prst="rect">
            <a:avLst/>
          </a:prstGeom>
        </p:spPr>
        <p:txBody>
          <a:bodyPr vert="horz" lIns="99256" tIns="49629" rIns="99256" bIns="496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9"/>
            <a:ext cx="2346960" cy="389466"/>
          </a:xfrm>
          <a:prstGeom prst="rect">
            <a:avLst/>
          </a:prstGeom>
        </p:spPr>
        <p:txBody>
          <a:bodyPr vert="horz" lIns="99256" tIns="49629" rIns="99256" bIns="4962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BAC41-BFCB-2242-9D39-ABF0920C307E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6780109"/>
            <a:ext cx="3185160" cy="389466"/>
          </a:xfrm>
          <a:prstGeom prst="rect">
            <a:avLst/>
          </a:prstGeom>
        </p:spPr>
        <p:txBody>
          <a:bodyPr vert="horz" lIns="99256" tIns="49629" rIns="99256" bIns="4962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6780109"/>
            <a:ext cx="2346960" cy="389466"/>
          </a:xfrm>
          <a:prstGeom prst="rect">
            <a:avLst/>
          </a:prstGeom>
        </p:spPr>
        <p:txBody>
          <a:bodyPr vert="horz" lIns="99256" tIns="49629" rIns="99256" bIns="4962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6281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210" indent="-372210" algn="l" defTabSz="496281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6457" indent="-310176" algn="l" defTabSz="496281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0702" indent="-248140" algn="l" defTabSz="496281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6982" indent="-248140" algn="l" defTabSz="496281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33264" indent="-248140" algn="l" defTabSz="496281" rtl="0" eaLnBrk="1" latinLnBrk="0" hangingPunct="1">
        <a:spcBef>
          <a:spcPct val="20000"/>
        </a:spcBef>
        <a:buFont typeface="Arial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9543" indent="-248140" algn="l" defTabSz="49628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25825" indent="-248140" algn="l" defTabSz="49628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22106" indent="-248140" algn="l" defTabSz="49628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18387" indent="-248140" algn="l" defTabSz="49628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2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281" algn="l" defTabSz="4962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2561" algn="l" defTabSz="4962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842" algn="l" defTabSz="4962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5122" algn="l" defTabSz="4962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1403" algn="l" defTabSz="4962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7684" algn="l" defTabSz="4962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3965" algn="l" defTabSz="4962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0246" algn="l" defTabSz="4962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" y="146527"/>
            <a:ext cx="6784350" cy="678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112064" y="6111030"/>
            <a:ext cx="2438400" cy="977900"/>
          </a:xfrm>
          <a:prstGeom prst="wedgeRectCallout">
            <a:avLst>
              <a:gd name="adj1" fmla="val 39924"/>
              <a:gd name="adj2" fmla="val -271325"/>
            </a:avLst>
          </a:prstGeom>
          <a:solidFill>
            <a:srgbClr val="C6D9F1"/>
          </a:solidFill>
          <a:ln w="381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1F497D"/>
                </a:solidFill>
                <a:latin typeface="Calibri"/>
              </a:rPr>
              <a:t>HQ Site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1F497D"/>
                </a:solidFill>
                <a:latin typeface="Calibri"/>
              </a:rPr>
              <a:t>Science Operations</a:t>
            </a:r>
            <a:br>
              <a:rPr lang="en-US" sz="1200" dirty="0">
                <a:solidFill>
                  <a:srgbClr val="1F497D"/>
                </a:solidFill>
                <a:latin typeface="Calibri"/>
              </a:rPr>
            </a:br>
            <a:r>
              <a:rPr lang="en-US" sz="1200" dirty="0">
                <a:solidFill>
                  <a:srgbClr val="1F497D"/>
                </a:solidFill>
                <a:latin typeface="Calibri"/>
              </a:rPr>
              <a:t>Observatory Management</a:t>
            </a:r>
            <a:br>
              <a:rPr lang="en-US" sz="1200" dirty="0">
                <a:solidFill>
                  <a:srgbClr val="1F497D"/>
                </a:solidFill>
                <a:latin typeface="Calibri"/>
              </a:rPr>
            </a:br>
            <a:r>
              <a:rPr lang="en-US" sz="1200" dirty="0">
                <a:solidFill>
                  <a:srgbClr val="1F497D"/>
                </a:solidFill>
                <a:latin typeface="Calibri"/>
              </a:rPr>
              <a:t>Education and Public Outreach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865"/>
          <a:stretch/>
        </p:blipFill>
        <p:spPr>
          <a:xfrm>
            <a:off x="1670282" y="6212835"/>
            <a:ext cx="826589" cy="298107"/>
          </a:xfrm>
          <a:prstGeom prst="rect">
            <a:avLst/>
          </a:prstGeom>
        </p:spPr>
      </p:pic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568920" y="5745420"/>
            <a:ext cx="3233244" cy="1343510"/>
          </a:xfrm>
          <a:prstGeom prst="wedgeRectCallout">
            <a:avLst>
              <a:gd name="adj1" fmla="val -113964"/>
              <a:gd name="adj2" fmla="val 7541"/>
            </a:avLst>
          </a:prstGeom>
          <a:solidFill>
            <a:srgbClr val="C6D9F1"/>
          </a:solidFill>
          <a:ln w="381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pPr algn="r">
              <a:lnSpc>
                <a:spcPct val="90000"/>
              </a:lnSpc>
            </a:pPr>
            <a:r>
              <a:rPr lang="en-US" sz="2400" b="1" dirty="0">
                <a:solidFill>
                  <a:srgbClr val="1F497D"/>
                </a:solidFill>
                <a:latin typeface="Calibri"/>
              </a:rPr>
              <a:t>Summit and Base Sites</a:t>
            </a:r>
          </a:p>
          <a:p>
            <a:pPr algn="r">
              <a:lnSpc>
                <a:spcPct val="90000"/>
              </a:lnSpc>
            </a:pPr>
            <a:r>
              <a:rPr lang="en-US" sz="1200" dirty="0">
                <a:solidFill>
                  <a:srgbClr val="1F497D"/>
                </a:solidFill>
                <a:latin typeface="Calibri"/>
              </a:rPr>
              <a:t>Telescope and Camera</a:t>
            </a:r>
          </a:p>
          <a:p>
            <a:pPr algn="r">
              <a:lnSpc>
                <a:spcPct val="90000"/>
              </a:lnSpc>
            </a:pPr>
            <a:r>
              <a:rPr lang="en-US" sz="1200" dirty="0">
                <a:solidFill>
                  <a:srgbClr val="1F497D"/>
                </a:solidFill>
                <a:latin typeface="Calibri"/>
              </a:rPr>
              <a:t>Data Acquisition</a:t>
            </a:r>
          </a:p>
          <a:p>
            <a:pPr algn="r">
              <a:lnSpc>
                <a:spcPct val="90000"/>
              </a:lnSpc>
            </a:pPr>
            <a:r>
              <a:rPr lang="en-US" sz="1200" dirty="0">
                <a:solidFill>
                  <a:srgbClr val="1F497D"/>
                </a:solidFill>
                <a:latin typeface="Calibri"/>
              </a:rPr>
              <a:t>Crosstalk Correction</a:t>
            </a:r>
            <a:br>
              <a:rPr lang="en-US" sz="1200" dirty="0">
                <a:solidFill>
                  <a:srgbClr val="1F497D"/>
                </a:solidFill>
                <a:latin typeface="Calibri"/>
              </a:rPr>
            </a:br>
            <a:r>
              <a:rPr lang="en-US" sz="1200" dirty="0">
                <a:solidFill>
                  <a:srgbClr val="1F497D"/>
                </a:solidFill>
                <a:latin typeface="Calibri"/>
              </a:rPr>
              <a:t>Long-term storage (copy 1)</a:t>
            </a:r>
          </a:p>
          <a:p>
            <a:pPr algn="r">
              <a:lnSpc>
                <a:spcPct val="90000"/>
              </a:lnSpc>
            </a:pPr>
            <a:r>
              <a:rPr lang="en-US" sz="1200" dirty="0">
                <a:solidFill>
                  <a:srgbClr val="1F497D"/>
                </a:solidFill>
                <a:latin typeface="Calibri"/>
              </a:rPr>
              <a:t>Chilean Data Access Center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6963170" y="3240913"/>
            <a:ext cx="2838994" cy="1782499"/>
          </a:xfrm>
          <a:prstGeom prst="wedgeRectCallout">
            <a:avLst>
              <a:gd name="adj1" fmla="val -120988"/>
              <a:gd name="adj2" fmla="val 22189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pPr algn="r">
              <a:lnSpc>
                <a:spcPct val="90000"/>
              </a:lnSpc>
            </a:pPr>
            <a:r>
              <a:rPr lang="en-US" sz="2000" b="1" dirty="0">
                <a:solidFill>
                  <a:srgbClr val="1F497D"/>
                </a:solidFill>
                <a:latin typeface="Calibri"/>
              </a:rPr>
              <a:t>Dedicated Long Haul Networks</a:t>
            </a:r>
          </a:p>
          <a:p>
            <a:pPr algn="r">
              <a:lnSpc>
                <a:spcPct val="90000"/>
              </a:lnSpc>
            </a:pPr>
            <a:endParaRPr lang="en-US" sz="1200" dirty="0">
              <a:solidFill>
                <a:srgbClr val="1F497D"/>
              </a:solidFill>
              <a:latin typeface="Calibri"/>
            </a:endParaRPr>
          </a:p>
          <a:p>
            <a:pPr algn="r">
              <a:lnSpc>
                <a:spcPct val="90000"/>
              </a:lnSpc>
            </a:pPr>
            <a:r>
              <a:rPr lang="en-US" sz="1200" dirty="0">
                <a:solidFill>
                  <a:srgbClr val="1F497D"/>
                </a:solidFill>
                <a:latin typeface="Calibri"/>
              </a:rPr>
              <a:t>Two redundant </a:t>
            </a:r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100 </a:t>
            </a:r>
            <a:r>
              <a:rPr lang="en-US" sz="1200" dirty="0" err="1">
                <a:solidFill>
                  <a:srgbClr val="1F497D"/>
                </a:solidFill>
                <a:latin typeface="Calibri"/>
              </a:rPr>
              <a:t>Gbit</a:t>
            </a:r>
            <a:r>
              <a:rPr lang="en-US" sz="1200" dirty="0">
                <a:solidFill>
                  <a:srgbClr val="1F497D"/>
                </a:solidFill>
                <a:latin typeface="Calibri"/>
              </a:rPr>
              <a:t> links </a:t>
            </a:r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from Santiago to Florida (existing </a:t>
            </a:r>
            <a:r>
              <a:rPr lang="en-US" sz="1200" dirty="0">
                <a:solidFill>
                  <a:srgbClr val="1F497D"/>
                </a:solidFill>
                <a:latin typeface="Calibri"/>
              </a:rPr>
              <a:t>fiber</a:t>
            </a:r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)</a:t>
            </a:r>
          </a:p>
          <a:p>
            <a:pPr algn="r">
              <a:lnSpc>
                <a:spcPct val="90000"/>
              </a:lnSpc>
            </a:pPr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Additional 100 </a:t>
            </a:r>
            <a:r>
              <a:rPr lang="en-US" sz="1200" dirty="0" err="1" smtClean="0">
                <a:solidFill>
                  <a:srgbClr val="1F497D"/>
                </a:solidFill>
                <a:latin typeface="Calibri"/>
              </a:rPr>
              <a:t>Gbit</a:t>
            </a:r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 link (spectrum on new fiber) from Santiago – Florida</a:t>
            </a:r>
          </a:p>
          <a:p>
            <a:pPr algn="r">
              <a:lnSpc>
                <a:spcPct val="90000"/>
              </a:lnSpc>
            </a:pPr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(Chile and US national links not shown)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865"/>
          <a:stretch/>
        </p:blipFill>
        <p:spPr>
          <a:xfrm>
            <a:off x="6963171" y="6673637"/>
            <a:ext cx="826589" cy="29810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3198851" y="3312631"/>
            <a:ext cx="2566083" cy="3461856"/>
            <a:chOff x="2185548" y="2459404"/>
            <a:chExt cx="1387746" cy="3461856"/>
          </a:xfrm>
        </p:grpSpPr>
        <p:sp>
          <p:nvSpPr>
            <p:cNvPr id="19" name="Freeform 12"/>
            <p:cNvSpPr>
              <a:spLocks/>
            </p:cNvSpPr>
            <p:nvPr/>
          </p:nvSpPr>
          <p:spPr bwMode="auto">
            <a:xfrm rot="19721712" flipV="1">
              <a:off x="2185548" y="3600038"/>
              <a:ext cx="707058" cy="2321222"/>
            </a:xfrm>
            <a:custGeom>
              <a:avLst/>
              <a:gdLst>
                <a:gd name="T0" fmla="*/ 2147483647 w 10000"/>
                <a:gd name="T1" fmla="*/ 2147483647 h 10000"/>
                <a:gd name="T2" fmla="*/ 2147483647 w 10000"/>
                <a:gd name="T3" fmla="*/ 2147483647 h 10000"/>
                <a:gd name="T4" fmla="*/ 2147483647 w 10000"/>
                <a:gd name="T5" fmla="*/ 2147483647 h 10000"/>
                <a:gd name="T6" fmla="*/ 2147483647 w 10000"/>
                <a:gd name="T7" fmla="*/ 2147483647 h 10000"/>
                <a:gd name="T8" fmla="*/ 2147483647 w 10000"/>
                <a:gd name="T9" fmla="*/ 2147483647 h 10000"/>
                <a:gd name="T10" fmla="*/ 2147483647 w 10000"/>
                <a:gd name="T11" fmla="*/ 2147483647 h 10000"/>
                <a:gd name="T12" fmla="*/ 2147483647 w 10000"/>
                <a:gd name="T13" fmla="*/ 0 h 10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00"/>
                <a:gd name="T22" fmla="*/ 0 h 10000"/>
                <a:gd name="T23" fmla="*/ 10000 w 10000"/>
                <a:gd name="T24" fmla="*/ 10000 h 10000"/>
                <a:gd name="connsiteX0" fmla="*/ 10000 w 10000"/>
                <a:gd name="connsiteY0" fmla="*/ 9252 h 9252"/>
                <a:gd name="connsiteX1" fmla="*/ 6181 w 10000"/>
                <a:gd name="connsiteY1" fmla="*/ 8313 h 9252"/>
                <a:gd name="connsiteX2" fmla="*/ 2573 w 10000"/>
                <a:gd name="connsiteY2" fmla="*/ 6762 h 9252"/>
                <a:gd name="connsiteX3" fmla="*/ 346 w 10000"/>
                <a:gd name="connsiteY3" fmla="*/ 4789 h 9252"/>
                <a:gd name="connsiteX4" fmla="*/ 239 w 10000"/>
                <a:gd name="connsiteY4" fmla="*/ 2111 h 9252"/>
                <a:gd name="connsiteX5" fmla="*/ 2573 w 10000"/>
                <a:gd name="connsiteY5" fmla="*/ 185 h 9252"/>
                <a:gd name="connsiteX6" fmla="*/ 3320 w 10000"/>
                <a:gd name="connsiteY6" fmla="*/ 124 h 9252"/>
                <a:gd name="connsiteX0" fmla="*/ 10360 w 10360"/>
                <a:gd name="connsiteY0" fmla="*/ 9551 h 9551"/>
                <a:gd name="connsiteX1" fmla="*/ 6181 w 10360"/>
                <a:gd name="connsiteY1" fmla="*/ 8985 h 9551"/>
                <a:gd name="connsiteX2" fmla="*/ 2573 w 10360"/>
                <a:gd name="connsiteY2" fmla="*/ 7309 h 9551"/>
                <a:gd name="connsiteX3" fmla="*/ 346 w 10360"/>
                <a:gd name="connsiteY3" fmla="*/ 5176 h 9551"/>
                <a:gd name="connsiteX4" fmla="*/ 239 w 10360"/>
                <a:gd name="connsiteY4" fmla="*/ 2282 h 9551"/>
                <a:gd name="connsiteX5" fmla="*/ 2573 w 10360"/>
                <a:gd name="connsiteY5" fmla="*/ 200 h 9551"/>
                <a:gd name="connsiteX6" fmla="*/ 3320 w 10360"/>
                <a:gd name="connsiteY6" fmla="*/ 134 h 9551"/>
                <a:gd name="connsiteX0" fmla="*/ 10000 w 10000"/>
                <a:gd name="connsiteY0" fmla="*/ 10339 h 10339"/>
                <a:gd name="connsiteX1" fmla="*/ 5966 w 10000"/>
                <a:gd name="connsiteY1" fmla="*/ 9746 h 10339"/>
                <a:gd name="connsiteX2" fmla="*/ 2484 w 10000"/>
                <a:gd name="connsiteY2" fmla="*/ 7992 h 10339"/>
                <a:gd name="connsiteX3" fmla="*/ 334 w 10000"/>
                <a:gd name="connsiteY3" fmla="*/ 5758 h 10339"/>
                <a:gd name="connsiteX4" fmla="*/ 231 w 10000"/>
                <a:gd name="connsiteY4" fmla="*/ 2728 h 10339"/>
                <a:gd name="connsiteX5" fmla="*/ 2484 w 10000"/>
                <a:gd name="connsiteY5" fmla="*/ 548 h 10339"/>
                <a:gd name="connsiteX6" fmla="*/ 3761 w 10000"/>
                <a:gd name="connsiteY6" fmla="*/ 0 h 10339"/>
                <a:gd name="connsiteX0" fmla="*/ 10559 w 10559"/>
                <a:gd name="connsiteY0" fmla="*/ 10155 h 10155"/>
                <a:gd name="connsiteX1" fmla="*/ 5966 w 10559"/>
                <a:gd name="connsiteY1" fmla="*/ 9746 h 10155"/>
                <a:gd name="connsiteX2" fmla="*/ 2484 w 10559"/>
                <a:gd name="connsiteY2" fmla="*/ 7992 h 10155"/>
                <a:gd name="connsiteX3" fmla="*/ 334 w 10559"/>
                <a:gd name="connsiteY3" fmla="*/ 5758 h 10155"/>
                <a:gd name="connsiteX4" fmla="*/ 231 w 10559"/>
                <a:gd name="connsiteY4" fmla="*/ 2728 h 10155"/>
                <a:gd name="connsiteX5" fmla="*/ 2484 w 10559"/>
                <a:gd name="connsiteY5" fmla="*/ 548 h 10155"/>
                <a:gd name="connsiteX6" fmla="*/ 3761 w 10559"/>
                <a:gd name="connsiteY6" fmla="*/ 0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59" h="10155">
                  <a:moveTo>
                    <a:pt x="10559" y="10155"/>
                  </a:moveTo>
                  <a:cubicBezTo>
                    <a:pt x="9307" y="9860"/>
                    <a:pt x="7312" y="10106"/>
                    <a:pt x="5966" y="9746"/>
                  </a:cubicBezTo>
                  <a:cubicBezTo>
                    <a:pt x="4620" y="9386"/>
                    <a:pt x="3417" y="8653"/>
                    <a:pt x="2484" y="7992"/>
                  </a:cubicBezTo>
                  <a:cubicBezTo>
                    <a:pt x="1551" y="7330"/>
                    <a:pt x="708" y="6634"/>
                    <a:pt x="334" y="5758"/>
                  </a:cubicBezTo>
                  <a:cubicBezTo>
                    <a:pt x="-42" y="4884"/>
                    <a:pt x="-133" y="3597"/>
                    <a:pt x="231" y="2728"/>
                  </a:cubicBezTo>
                  <a:cubicBezTo>
                    <a:pt x="595" y="1860"/>
                    <a:pt x="1733" y="1080"/>
                    <a:pt x="2484" y="548"/>
                  </a:cubicBezTo>
                  <a:cubicBezTo>
                    <a:pt x="3236" y="18"/>
                    <a:pt x="3294" y="213"/>
                    <a:pt x="3761" y="0"/>
                  </a:cubicBezTo>
                </a:path>
              </a:pathLst>
            </a:custGeom>
            <a:ln>
              <a:solidFill>
                <a:srgbClr val="FFFF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20510350">
              <a:off x="2474674" y="2459404"/>
              <a:ext cx="1098620" cy="3142644"/>
            </a:xfrm>
            <a:custGeom>
              <a:avLst/>
              <a:gdLst>
                <a:gd name="connsiteX0" fmla="*/ 948266 w 1454083"/>
                <a:gd name="connsiteY0" fmla="*/ 2921000 h 2921000"/>
                <a:gd name="connsiteX1" fmla="*/ 1202266 w 1454083"/>
                <a:gd name="connsiteY1" fmla="*/ 2844800 h 2921000"/>
                <a:gd name="connsiteX2" fmla="*/ 1405466 w 1454083"/>
                <a:gd name="connsiteY2" fmla="*/ 2590800 h 2921000"/>
                <a:gd name="connsiteX3" fmla="*/ 1447800 w 1454083"/>
                <a:gd name="connsiteY3" fmla="*/ 2116667 h 2921000"/>
                <a:gd name="connsiteX4" fmla="*/ 1303866 w 1454083"/>
                <a:gd name="connsiteY4" fmla="*/ 1701800 h 2921000"/>
                <a:gd name="connsiteX5" fmla="*/ 389466 w 1454083"/>
                <a:gd name="connsiteY5" fmla="*/ 787400 h 2921000"/>
                <a:gd name="connsiteX6" fmla="*/ 0 w 1454083"/>
                <a:gd name="connsiteY6" fmla="*/ 0 h 2921000"/>
                <a:gd name="connsiteX0" fmla="*/ 0 w 1547910"/>
                <a:gd name="connsiteY0" fmla="*/ 3175142 h 3175142"/>
                <a:gd name="connsiteX1" fmla="*/ 1296093 w 1547910"/>
                <a:gd name="connsiteY1" fmla="*/ 2844800 h 3175142"/>
                <a:gd name="connsiteX2" fmla="*/ 1499293 w 1547910"/>
                <a:gd name="connsiteY2" fmla="*/ 2590800 h 3175142"/>
                <a:gd name="connsiteX3" fmla="*/ 1541627 w 1547910"/>
                <a:gd name="connsiteY3" fmla="*/ 2116667 h 3175142"/>
                <a:gd name="connsiteX4" fmla="*/ 1397693 w 1547910"/>
                <a:gd name="connsiteY4" fmla="*/ 1701800 h 3175142"/>
                <a:gd name="connsiteX5" fmla="*/ 483293 w 1547910"/>
                <a:gd name="connsiteY5" fmla="*/ 787400 h 3175142"/>
                <a:gd name="connsiteX6" fmla="*/ 93827 w 1547910"/>
                <a:gd name="connsiteY6" fmla="*/ 0 h 3175142"/>
                <a:gd name="connsiteX0" fmla="*/ 0 w 1573126"/>
                <a:gd name="connsiteY0" fmla="*/ 3175142 h 3175142"/>
                <a:gd name="connsiteX1" fmla="*/ 805172 w 1573126"/>
                <a:gd name="connsiteY1" fmla="*/ 2991914 h 3175142"/>
                <a:gd name="connsiteX2" fmla="*/ 1499293 w 1573126"/>
                <a:gd name="connsiteY2" fmla="*/ 2590800 h 3175142"/>
                <a:gd name="connsiteX3" fmla="*/ 1541627 w 1573126"/>
                <a:gd name="connsiteY3" fmla="*/ 2116667 h 3175142"/>
                <a:gd name="connsiteX4" fmla="*/ 1397693 w 1573126"/>
                <a:gd name="connsiteY4" fmla="*/ 1701800 h 3175142"/>
                <a:gd name="connsiteX5" fmla="*/ 483293 w 1573126"/>
                <a:gd name="connsiteY5" fmla="*/ 787400 h 3175142"/>
                <a:gd name="connsiteX6" fmla="*/ 93827 w 1573126"/>
                <a:gd name="connsiteY6" fmla="*/ 0 h 3175142"/>
                <a:gd name="connsiteX0" fmla="*/ 0 w 1562961"/>
                <a:gd name="connsiteY0" fmla="*/ 3175142 h 3175142"/>
                <a:gd name="connsiteX1" fmla="*/ 805172 w 1562961"/>
                <a:gd name="connsiteY1" fmla="*/ 2991914 h 3175142"/>
                <a:gd name="connsiteX2" fmla="*/ 1138081 w 1562961"/>
                <a:gd name="connsiteY2" fmla="*/ 2472291 h 3175142"/>
                <a:gd name="connsiteX3" fmla="*/ 1541627 w 1562961"/>
                <a:gd name="connsiteY3" fmla="*/ 2116667 h 3175142"/>
                <a:gd name="connsiteX4" fmla="*/ 1397693 w 1562961"/>
                <a:gd name="connsiteY4" fmla="*/ 1701800 h 3175142"/>
                <a:gd name="connsiteX5" fmla="*/ 483293 w 1562961"/>
                <a:gd name="connsiteY5" fmla="*/ 787400 h 3175142"/>
                <a:gd name="connsiteX6" fmla="*/ 93827 w 1562961"/>
                <a:gd name="connsiteY6" fmla="*/ 0 h 3175142"/>
                <a:gd name="connsiteX0" fmla="*/ 0 w 1414819"/>
                <a:gd name="connsiteY0" fmla="*/ 3175142 h 3175142"/>
                <a:gd name="connsiteX1" fmla="*/ 805172 w 1414819"/>
                <a:gd name="connsiteY1" fmla="*/ 2991914 h 3175142"/>
                <a:gd name="connsiteX2" fmla="*/ 1138081 w 1414819"/>
                <a:gd name="connsiteY2" fmla="*/ 2472291 h 3175142"/>
                <a:gd name="connsiteX3" fmla="*/ 1084399 w 1414819"/>
                <a:gd name="connsiteY3" fmla="*/ 2096701 h 3175142"/>
                <a:gd name="connsiteX4" fmla="*/ 1397693 w 1414819"/>
                <a:gd name="connsiteY4" fmla="*/ 1701800 h 3175142"/>
                <a:gd name="connsiteX5" fmla="*/ 483293 w 1414819"/>
                <a:gd name="connsiteY5" fmla="*/ 787400 h 3175142"/>
                <a:gd name="connsiteX6" fmla="*/ 93827 w 1414819"/>
                <a:gd name="connsiteY6" fmla="*/ 0 h 3175142"/>
                <a:gd name="connsiteX0" fmla="*/ 0 w 1158775"/>
                <a:gd name="connsiteY0" fmla="*/ 3175142 h 3175142"/>
                <a:gd name="connsiteX1" fmla="*/ 805172 w 1158775"/>
                <a:gd name="connsiteY1" fmla="*/ 2991914 h 3175142"/>
                <a:gd name="connsiteX2" fmla="*/ 1138081 w 1158775"/>
                <a:gd name="connsiteY2" fmla="*/ 2472291 h 3175142"/>
                <a:gd name="connsiteX3" fmla="*/ 1084399 w 1158775"/>
                <a:gd name="connsiteY3" fmla="*/ 2096701 h 3175142"/>
                <a:gd name="connsiteX4" fmla="*/ 765070 w 1158775"/>
                <a:gd name="connsiteY4" fmla="*/ 1280889 h 3175142"/>
                <a:gd name="connsiteX5" fmla="*/ 483293 w 1158775"/>
                <a:gd name="connsiteY5" fmla="*/ 787400 h 3175142"/>
                <a:gd name="connsiteX6" fmla="*/ 93827 w 1158775"/>
                <a:gd name="connsiteY6" fmla="*/ 0 h 3175142"/>
                <a:gd name="connsiteX0" fmla="*/ 0 w 1144729"/>
                <a:gd name="connsiteY0" fmla="*/ 3175142 h 3175142"/>
                <a:gd name="connsiteX1" fmla="*/ 805172 w 1144729"/>
                <a:gd name="connsiteY1" fmla="*/ 2991914 h 3175142"/>
                <a:gd name="connsiteX2" fmla="*/ 1119910 w 1144729"/>
                <a:gd name="connsiteY2" fmla="*/ 2419595 h 3175142"/>
                <a:gd name="connsiteX3" fmla="*/ 1084399 w 1144729"/>
                <a:gd name="connsiteY3" fmla="*/ 2096701 h 3175142"/>
                <a:gd name="connsiteX4" fmla="*/ 765070 w 1144729"/>
                <a:gd name="connsiteY4" fmla="*/ 1280889 h 3175142"/>
                <a:gd name="connsiteX5" fmla="*/ 483293 w 1144729"/>
                <a:gd name="connsiteY5" fmla="*/ 787400 h 3175142"/>
                <a:gd name="connsiteX6" fmla="*/ 93827 w 1144729"/>
                <a:gd name="connsiteY6" fmla="*/ 0 h 3175142"/>
                <a:gd name="connsiteX0" fmla="*/ 0 w 1111273"/>
                <a:gd name="connsiteY0" fmla="*/ 3175142 h 3175142"/>
                <a:gd name="connsiteX1" fmla="*/ 805172 w 1111273"/>
                <a:gd name="connsiteY1" fmla="*/ 2991914 h 3175142"/>
                <a:gd name="connsiteX2" fmla="*/ 1061829 w 1111273"/>
                <a:gd name="connsiteY2" fmla="*/ 2448628 h 3175142"/>
                <a:gd name="connsiteX3" fmla="*/ 1084399 w 1111273"/>
                <a:gd name="connsiteY3" fmla="*/ 2096701 h 3175142"/>
                <a:gd name="connsiteX4" fmla="*/ 765070 w 1111273"/>
                <a:gd name="connsiteY4" fmla="*/ 1280889 h 3175142"/>
                <a:gd name="connsiteX5" fmla="*/ 483293 w 1111273"/>
                <a:gd name="connsiteY5" fmla="*/ 787400 h 3175142"/>
                <a:gd name="connsiteX6" fmla="*/ 93827 w 1111273"/>
                <a:gd name="connsiteY6" fmla="*/ 0 h 3175142"/>
                <a:gd name="connsiteX0" fmla="*/ 0 w 1112873"/>
                <a:gd name="connsiteY0" fmla="*/ 3175142 h 3175142"/>
                <a:gd name="connsiteX1" fmla="*/ 770806 w 1112873"/>
                <a:gd name="connsiteY1" fmla="*/ 2874300 h 3175142"/>
                <a:gd name="connsiteX2" fmla="*/ 1061829 w 1112873"/>
                <a:gd name="connsiteY2" fmla="*/ 2448628 h 3175142"/>
                <a:gd name="connsiteX3" fmla="*/ 1084399 w 1112873"/>
                <a:gd name="connsiteY3" fmla="*/ 2096701 h 3175142"/>
                <a:gd name="connsiteX4" fmla="*/ 765070 w 1112873"/>
                <a:gd name="connsiteY4" fmla="*/ 1280889 h 3175142"/>
                <a:gd name="connsiteX5" fmla="*/ 483293 w 1112873"/>
                <a:gd name="connsiteY5" fmla="*/ 787400 h 3175142"/>
                <a:gd name="connsiteX6" fmla="*/ 93827 w 1112873"/>
                <a:gd name="connsiteY6" fmla="*/ 0 h 3175142"/>
                <a:gd name="connsiteX0" fmla="*/ 0 w 1112873"/>
                <a:gd name="connsiteY0" fmla="*/ 2696283 h 2696283"/>
                <a:gd name="connsiteX1" fmla="*/ 770806 w 1112873"/>
                <a:gd name="connsiteY1" fmla="*/ 2395441 h 2696283"/>
                <a:gd name="connsiteX2" fmla="*/ 1061829 w 1112873"/>
                <a:gd name="connsiteY2" fmla="*/ 1969769 h 2696283"/>
                <a:gd name="connsiteX3" fmla="*/ 1084399 w 1112873"/>
                <a:gd name="connsiteY3" fmla="*/ 1617842 h 2696283"/>
                <a:gd name="connsiteX4" fmla="*/ 765070 w 1112873"/>
                <a:gd name="connsiteY4" fmla="*/ 802030 h 2696283"/>
                <a:gd name="connsiteX5" fmla="*/ 483293 w 1112873"/>
                <a:gd name="connsiteY5" fmla="*/ 308541 h 2696283"/>
                <a:gd name="connsiteX6" fmla="*/ 203236 w 1112873"/>
                <a:gd name="connsiteY6" fmla="*/ 0 h 2696283"/>
                <a:gd name="connsiteX0" fmla="*/ 0 w 1112873"/>
                <a:gd name="connsiteY0" fmla="*/ 2715598 h 2715598"/>
                <a:gd name="connsiteX1" fmla="*/ 770806 w 1112873"/>
                <a:gd name="connsiteY1" fmla="*/ 2414756 h 2715598"/>
                <a:gd name="connsiteX2" fmla="*/ 1061829 w 1112873"/>
                <a:gd name="connsiteY2" fmla="*/ 1989084 h 2715598"/>
                <a:gd name="connsiteX3" fmla="*/ 1084399 w 1112873"/>
                <a:gd name="connsiteY3" fmla="*/ 1637157 h 2715598"/>
                <a:gd name="connsiteX4" fmla="*/ 765070 w 1112873"/>
                <a:gd name="connsiteY4" fmla="*/ 821345 h 2715598"/>
                <a:gd name="connsiteX5" fmla="*/ 483293 w 1112873"/>
                <a:gd name="connsiteY5" fmla="*/ 327856 h 2715598"/>
                <a:gd name="connsiteX6" fmla="*/ 203236 w 1112873"/>
                <a:gd name="connsiteY6" fmla="*/ 19315 h 2715598"/>
                <a:gd name="connsiteX7" fmla="*/ 205371 w 1112873"/>
                <a:gd name="connsiteY7" fmla="*/ 32842 h 2715598"/>
                <a:gd name="connsiteX0" fmla="*/ 0 w 1112873"/>
                <a:gd name="connsiteY0" fmla="*/ 2918406 h 2918406"/>
                <a:gd name="connsiteX1" fmla="*/ 770806 w 1112873"/>
                <a:gd name="connsiteY1" fmla="*/ 2617564 h 2918406"/>
                <a:gd name="connsiteX2" fmla="*/ 1061829 w 1112873"/>
                <a:gd name="connsiteY2" fmla="*/ 2191892 h 2918406"/>
                <a:gd name="connsiteX3" fmla="*/ 1084399 w 1112873"/>
                <a:gd name="connsiteY3" fmla="*/ 1839965 h 2918406"/>
                <a:gd name="connsiteX4" fmla="*/ 765070 w 1112873"/>
                <a:gd name="connsiteY4" fmla="*/ 1024153 h 2918406"/>
                <a:gd name="connsiteX5" fmla="*/ 483293 w 1112873"/>
                <a:gd name="connsiteY5" fmla="*/ 530664 h 2918406"/>
                <a:gd name="connsiteX6" fmla="*/ 203236 w 1112873"/>
                <a:gd name="connsiteY6" fmla="*/ 222123 h 2918406"/>
                <a:gd name="connsiteX7" fmla="*/ 176742 w 1112873"/>
                <a:gd name="connsiteY7" fmla="*/ 33 h 2918406"/>
                <a:gd name="connsiteX0" fmla="*/ 0 w 1112873"/>
                <a:gd name="connsiteY0" fmla="*/ 3040793 h 3040793"/>
                <a:gd name="connsiteX1" fmla="*/ 770806 w 1112873"/>
                <a:gd name="connsiteY1" fmla="*/ 2739951 h 3040793"/>
                <a:gd name="connsiteX2" fmla="*/ 1061829 w 1112873"/>
                <a:gd name="connsiteY2" fmla="*/ 2314279 h 3040793"/>
                <a:gd name="connsiteX3" fmla="*/ 1084399 w 1112873"/>
                <a:gd name="connsiteY3" fmla="*/ 1962352 h 3040793"/>
                <a:gd name="connsiteX4" fmla="*/ 765070 w 1112873"/>
                <a:gd name="connsiteY4" fmla="*/ 1146540 h 3040793"/>
                <a:gd name="connsiteX5" fmla="*/ 483293 w 1112873"/>
                <a:gd name="connsiteY5" fmla="*/ 653051 h 3040793"/>
                <a:gd name="connsiteX6" fmla="*/ 203236 w 1112873"/>
                <a:gd name="connsiteY6" fmla="*/ 344510 h 3040793"/>
                <a:gd name="connsiteX7" fmla="*/ 216557 w 1112873"/>
                <a:gd name="connsiteY7" fmla="*/ 19 h 3040793"/>
                <a:gd name="connsiteX0" fmla="*/ 0 w 1112873"/>
                <a:gd name="connsiteY0" fmla="*/ 3491970 h 3491970"/>
                <a:gd name="connsiteX1" fmla="*/ 770806 w 1112873"/>
                <a:gd name="connsiteY1" fmla="*/ 3191128 h 3491970"/>
                <a:gd name="connsiteX2" fmla="*/ 1061829 w 1112873"/>
                <a:gd name="connsiteY2" fmla="*/ 2765456 h 3491970"/>
                <a:gd name="connsiteX3" fmla="*/ 1084399 w 1112873"/>
                <a:gd name="connsiteY3" fmla="*/ 2413529 h 3491970"/>
                <a:gd name="connsiteX4" fmla="*/ 765070 w 1112873"/>
                <a:gd name="connsiteY4" fmla="*/ 1597717 h 3491970"/>
                <a:gd name="connsiteX5" fmla="*/ 483293 w 1112873"/>
                <a:gd name="connsiteY5" fmla="*/ 1104228 h 3491970"/>
                <a:gd name="connsiteX6" fmla="*/ 203236 w 1112873"/>
                <a:gd name="connsiteY6" fmla="*/ 795687 h 3491970"/>
                <a:gd name="connsiteX7" fmla="*/ 189426 w 1112873"/>
                <a:gd name="connsiteY7" fmla="*/ 6 h 349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873" h="3491970">
                  <a:moveTo>
                    <a:pt x="0" y="3491970"/>
                  </a:moveTo>
                  <a:cubicBezTo>
                    <a:pt x="88900" y="3481386"/>
                    <a:pt x="593834" y="3312214"/>
                    <a:pt x="770806" y="3191128"/>
                  </a:cubicBezTo>
                  <a:cubicBezTo>
                    <a:pt x="947778" y="3070042"/>
                    <a:pt x="1009564" y="2895056"/>
                    <a:pt x="1061829" y="2765456"/>
                  </a:cubicBezTo>
                  <a:cubicBezTo>
                    <a:pt x="1114094" y="2635856"/>
                    <a:pt x="1133859" y="2608152"/>
                    <a:pt x="1084399" y="2413529"/>
                  </a:cubicBezTo>
                  <a:cubicBezTo>
                    <a:pt x="1034939" y="2218906"/>
                    <a:pt x="865254" y="1815934"/>
                    <a:pt x="765070" y="1597717"/>
                  </a:cubicBezTo>
                  <a:cubicBezTo>
                    <a:pt x="664886" y="1379500"/>
                    <a:pt x="700604" y="1387861"/>
                    <a:pt x="483293" y="1104228"/>
                  </a:cubicBezTo>
                  <a:cubicBezTo>
                    <a:pt x="265982" y="820595"/>
                    <a:pt x="203236" y="795687"/>
                    <a:pt x="203236" y="795687"/>
                  </a:cubicBezTo>
                  <a:cubicBezTo>
                    <a:pt x="156916" y="746518"/>
                    <a:pt x="188981" y="-2812"/>
                    <a:pt x="189426" y="6"/>
                  </a:cubicBezTo>
                </a:path>
              </a:pathLst>
            </a:cu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7101605" y="424652"/>
            <a:ext cx="2700559" cy="1302536"/>
          </a:xfrm>
          <a:prstGeom prst="wedgeRectCallout">
            <a:avLst>
              <a:gd name="adj1" fmla="val -91954"/>
              <a:gd name="adj2" fmla="val 42865"/>
            </a:avLst>
          </a:prstGeom>
          <a:solidFill>
            <a:srgbClr val="C6D9F1"/>
          </a:solidFill>
          <a:ln w="381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 smtClean="0">
                <a:solidFill>
                  <a:srgbClr val="1F497D"/>
                </a:solidFill>
                <a:latin typeface="Calibri"/>
              </a:rPr>
              <a:t>Satellite Processing </a:t>
            </a:r>
            <a:r>
              <a:rPr lang="en-US" sz="1800" b="1" dirty="0">
                <a:solidFill>
                  <a:srgbClr val="1F497D"/>
                </a:solidFill>
                <a:latin typeface="Calibri"/>
              </a:rPr>
              <a:t>Center</a:t>
            </a:r>
            <a:br>
              <a:rPr lang="en-US" sz="1800" b="1" dirty="0">
                <a:solidFill>
                  <a:srgbClr val="1F497D"/>
                </a:solidFill>
                <a:latin typeface="Calibri"/>
              </a:rPr>
            </a:br>
            <a:r>
              <a:rPr lang="en-US" sz="1600" b="1" dirty="0" smtClean="0">
                <a:solidFill>
                  <a:srgbClr val="1F497D"/>
                </a:solidFill>
                <a:latin typeface="Calibri"/>
              </a:rPr>
              <a:t>CC</a:t>
            </a:r>
            <a:r>
              <a:rPr lang="en-US" sz="1600" b="1" dirty="0">
                <a:solidFill>
                  <a:srgbClr val="1F497D"/>
                </a:solidFill>
                <a:latin typeface="Calibri"/>
              </a:rPr>
              <a:t>-IN2P3, Lyon, </a:t>
            </a:r>
            <a:r>
              <a:rPr lang="en-US" sz="1600" b="1" dirty="0" smtClean="0">
                <a:solidFill>
                  <a:srgbClr val="1F497D"/>
                </a:solidFill>
                <a:latin typeface="Calibri"/>
              </a:rPr>
              <a:t>France</a:t>
            </a:r>
            <a:r>
              <a:rPr lang="en-US" sz="1600" b="1" dirty="0">
                <a:solidFill>
                  <a:srgbClr val="1F497D"/>
                </a:solidFill>
                <a:latin typeface="Calibri"/>
              </a:rPr>
              <a:t/>
            </a:r>
            <a:br>
              <a:rPr lang="en-US" sz="1600" b="1" dirty="0">
                <a:solidFill>
                  <a:srgbClr val="1F497D"/>
                </a:solidFill>
                <a:latin typeface="Calibri"/>
              </a:rPr>
            </a:br>
            <a:endParaRPr lang="en-US" sz="1600" b="1" dirty="0">
              <a:solidFill>
                <a:srgbClr val="1F497D"/>
              </a:solidFill>
              <a:latin typeface="Calibri"/>
            </a:endParaRPr>
          </a:p>
          <a:p>
            <a:pPr marL="0" lvl="1" algn="r">
              <a:lnSpc>
                <a:spcPts val="1325"/>
              </a:lnSpc>
            </a:pPr>
            <a:r>
              <a:rPr lang="en-US" sz="1000" dirty="0">
                <a:solidFill>
                  <a:srgbClr val="1F497D"/>
                </a:solidFill>
                <a:latin typeface="Calibri"/>
              </a:rPr>
              <a:t>Data Release Production (50%)</a:t>
            </a:r>
          </a:p>
          <a:p>
            <a:pPr marL="0" lvl="1" algn="r">
              <a:lnSpc>
                <a:spcPts val="1325"/>
              </a:lnSpc>
            </a:pPr>
            <a:r>
              <a:rPr lang="en-US" sz="1000" dirty="0">
                <a:solidFill>
                  <a:srgbClr val="1F497D"/>
                </a:solidFill>
                <a:latin typeface="Calibri"/>
              </a:rPr>
              <a:t>French DAC</a:t>
            </a:r>
          </a:p>
        </p:txBody>
      </p:sp>
      <p:sp>
        <p:nvSpPr>
          <p:cNvPr id="23" name="Freeform 14"/>
          <p:cNvSpPr>
            <a:spLocks/>
          </p:cNvSpPr>
          <p:nvPr/>
        </p:nvSpPr>
        <p:spPr bwMode="auto">
          <a:xfrm rot="8692103">
            <a:off x="3219869" y="2551819"/>
            <a:ext cx="3005507" cy="440671"/>
          </a:xfrm>
          <a:custGeom>
            <a:avLst/>
            <a:gdLst>
              <a:gd name="T0" fmla="*/ 2147483647 w 1116"/>
              <a:gd name="T1" fmla="*/ 2147483647 h 273"/>
              <a:gd name="T2" fmla="*/ 2147483647 w 1116"/>
              <a:gd name="T3" fmla="*/ 2147483647 h 273"/>
              <a:gd name="T4" fmla="*/ 2147483647 w 1116"/>
              <a:gd name="T5" fmla="*/ 2147483647 h 273"/>
              <a:gd name="T6" fmla="*/ 2147483647 w 1116"/>
              <a:gd name="T7" fmla="*/ 2147483647 h 273"/>
              <a:gd name="T8" fmla="*/ 2147483647 w 1116"/>
              <a:gd name="T9" fmla="*/ 2147483647 h 273"/>
              <a:gd name="T10" fmla="*/ 2147483647 w 1116"/>
              <a:gd name="T11" fmla="*/ 2147483647 h 273"/>
              <a:gd name="T12" fmla="*/ 0 w 1116"/>
              <a:gd name="T13" fmla="*/ 2147483647 h 2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16"/>
              <a:gd name="T22" fmla="*/ 0 h 273"/>
              <a:gd name="T23" fmla="*/ 1116 w 1116"/>
              <a:gd name="T24" fmla="*/ 273 h 2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16" h="273">
                <a:moveTo>
                  <a:pt x="1116" y="183"/>
                </a:moveTo>
                <a:cubicBezTo>
                  <a:pt x="1076" y="152"/>
                  <a:pt x="1036" y="121"/>
                  <a:pt x="963" y="93"/>
                </a:cubicBezTo>
                <a:cubicBezTo>
                  <a:pt x="890" y="65"/>
                  <a:pt x="775" y="24"/>
                  <a:pt x="675" y="12"/>
                </a:cubicBezTo>
                <a:cubicBezTo>
                  <a:pt x="575" y="0"/>
                  <a:pt x="442" y="11"/>
                  <a:pt x="360" y="21"/>
                </a:cubicBezTo>
                <a:cubicBezTo>
                  <a:pt x="278" y="31"/>
                  <a:pt x="232" y="50"/>
                  <a:pt x="180" y="75"/>
                </a:cubicBezTo>
                <a:cubicBezTo>
                  <a:pt x="128" y="100"/>
                  <a:pt x="75" y="141"/>
                  <a:pt x="45" y="174"/>
                </a:cubicBezTo>
                <a:cubicBezTo>
                  <a:pt x="15" y="207"/>
                  <a:pt x="9" y="253"/>
                  <a:pt x="0" y="273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srgbClr val="9BBB59">
                  <a:lumMod val="40000"/>
                  <a:lumOff val="60000"/>
                </a:srgbClr>
              </a:solidFill>
              <a:latin typeface="Calibri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173" y="1282451"/>
            <a:ext cx="1011759" cy="430417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43793" y="296113"/>
            <a:ext cx="2717800" cy="2101272"/>
            <a:chOff x="443793" y="296113"/>
            <a:chExt cx="2717800" cy="2101272"/>
          </a:xfrm>
        </p:grpSpPr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443793" y="296113"/>
              <a:ext cx="2717800" cy="2101272"/>
            </a:xfrm>
            <a:prstGeom prst="wedgeRectCallout">
              <a:avLst>
                <a:gd name="adj1" fmla="val 56468"/>
                <a:gd name="adj2" fmla="val 105375"/>
              </a:avLst>
            </a:prstGeom>
            <a:solidFill>
              <a:srgbClr val="C6D9F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r">
                <a:lnSpc>
                  <a:spcPct val="90000"/>
                </a:lnSpc>
              </a:pPr>
              <a:r>
                <a:rPr lang="en-US" sz="2400" b="1" dirty="0">
                  <a:solidFill>
                    <a:srgbClr val="1F497D"/>
                  </a:solidFill>
                  <a:latin typeface="Calibri"/>
                </a:rPr>
                <a:t>Archive Site</a:t>
              </a:r>
            </a:p>
            <a:p>
              <a:pPr algn="r">
                <a:lnSpc>
                  <a:spcPct val="90000"/>
                </a:lnSpc>
              </a:pPr>
              <a:r>
                <a:rPr lang="en-US" sz="1600" b="1" dirty="0">
                  <a:solidFill>
                    <a:srgbClr val="1F497D"/>
                  </a:solidFill>
                  <a:latin typeface="Calibri"/>
                </a:rPr>
                <a:t>Archive Center</a:t>
              </a:r>
            </a:p>
            <a:p>
              <a:pPr marL="0" lvl="1" algn="r">
                <a:lnSpc>
                  <a:spcPts val="1325"/>
                </a:lnSpc>
              </a:pPr>
              <a:r>
                <a:rPr lang="en-US" sz="1200" dirty="0">
                  <a:solidFill>
                    <a:srgbClr val="1F497D"/>
                  </a:solidFill>
                  <a:latin typeface="Calibri"/>
                </a:rPr>
                <a:t>Alert Production</a:t>
              </a:r>
            </a:p>
            <a:p>
              <a:pPr marL="0" lvl="1" algn="r">
                <a:lnSpc>
                  <a:spcPts val="1325"/>
                </a:lnSpc>
              </a:pPr>
              <a:r>
                <a:rPr lang="en-US" sz="1200" dirty="0">
                  <a:solidFill>
                    <a:srgbClr val="1F497D"/>
                  </a:solidFill>
                  <a:latin typeface="Calibri"/>
                </a:rPr>
                <a:t>Data </a:t>
              </a:r>
              <a:r>
                <a:rPr lang="en-US" sz="1200">
                  <a:solidFill>
                    <a:srgbClr val="1F497D"/>
                  </a:solidFill>
                  <a:latin typeface="Calibri"/>
                </a:rPr>
                <a:t>Release </a:t>
              </a:r>
              <a:r>
                <a:rPr lang="en-US" sz="1200" smtClean="0">
                  <a:solidFill>
                    <a:srgbClr val="1F497D"/>
                  </a:solidFill>
                  <a:latin typeface="Calibri"/>
                </a:rPr>
                <a:t>Production (50%)</a:t>
              </a:r>
              <a:endParaRPr lang="en-US" sz="1200" dirty="0">
                <a:solidFill>
                  <a:srgbClr val="1F497D"/>
                </a:solidFill>
                <a:latin typeface="Calibri"/>
              </a:endParaRPr>
            </a:p>
            <a:p>
              <a:pPr marL="0" lvl="1" algn="r">
                <a:lnSpc>
                  <a:spcPts val="1325"/>
                </a:lnSpc>
              </a:pPr>
              <a:r>
                <a:rPr lang="en-US" sz="1200" dirty="0">
                  <a:solidFill>
                    <a:srgbClr val="1F497D"/>
                  </a:solidFill>
                  <a:latin typeface="Calibri"/>
                </a:rPr>
                <a:t>Calibration Products Production</a:t>
              </a:r>
            </a:p>
            <a:p>
              <a:pPr marL="0" lvl="1" algn="r">
                <a:lnSpc>
                  <a:spcPts val="1325"/>
                </a:lnSpc>
              </a:pPr>
              <a:r>
                <a:rPr lang="en-US" sz="1200" dirty="0">
                  <a:solidFill>
                    <a:srgbClr val="1F497D"/>
                  </a:solidFill>
                  <a:latin typeface="Calibri"/>
                </a:rPr>
                <a:t>EPO Infrastructure</a:t>
              </a:r>
            </a:p>
            <a:p>
              <a:pPr marL="0" lvl="1" algn="r">
                <a:lnSpc>
                  <a:spcPts val="1325"/>
                </a:lnSpc>
              </a:pPr>
              <a:r>
                <a:rPr lang="en-US" sz="1200" dirty="0">
                  <a:solidFill>
                    <a:srgbClr val="1F497D"/>
                  </a:solidFill>
                  <a:latin typeface="Calibri"/>
                </a:rPr>
                <a:t> Long-term Storage (copy 2</a:t>
              </a:r>
              <a:r>
                <a:rPr lang="en-US" sz="1200" dirty="0" smtClean="0">
                  <a:solidFill>
                    <a:srgbClr val="1F497D"/>
                  </a:solidFill>
                  <a:latin typeface="Calibri"/>
                </a:rPr>
                <a:t>)</a:t>
              </a:r>
            </a:p>
            <a:p>
              <a:pPr marL="0" lvl="1" algn="r">
                <a:lnSpc>
                  <a:spcPts val="1325"/>
                </a:lnSpc>
              </a:pPr>
              <a:endParaRPr lang="en-US" sz="1600" b="1" dirty="0">
                <a:solidFill>
                  <a:srgbClr val="1F497D"/>
                </a:solidFill>
                <a:latin typeface="Calibri"/>
              </a:endParaRPr>
            </a:p>
            <a:p>
              <a:pPr algn="r">
                <a:lnSpc>
                  <a:spcPct val="90000"/>
                </a:lnSpc>
              </a:pPr>
              <a:r>
                <a:rPr lang="en-US" sz="1600" b="1" dirty="0">
                  <a:solidFill>
                    <a:srgbClr val="1F497D"/>
                  </a:solidFill>
                  <a:latin typeface="Calibri"/>
                </a:rPr>
                <a:t>Data Access Center</a:t>
              </a:r>
            </a:p>
            <a:p>
              <a:pPr marL="0" lvl="1" algn="r">
                <a:lnSpc>
                  <a:spcPct val="90000"/>
                </a:lnSpc>
              </a:pPr>
              <a:r>
                <a:rPr lang="en-US" sz="1200" dirty="0">
                  <a:solidFill>
                    <a:srgbClr val="1F497D"/>
                  </a:solidFill>
                  <a:latin typeface="Calibri"/>
                </a:rPr>
                <a:t>Data Access and User Services</a:t>
              </a:r>
              <a:endParaRPr lang="en-US" sz="1600" b="1" dirty="0">
                <a:solidFill>
                  <a:srgbClr val="1F497D"/>
                </a:solidFill>
                <a:latin typeface="Calibri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91415" y="420328"/>
              <a:ext cx="793715" cy="487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46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93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Juric</dc:creator>
  <cp:lastModifiedBy>Mario Juric</cp:lastModifiedBy>
  <cp:revision>15</cp:revision>
  <dcterms:created xsi:type="dcterms:W3CDTF">2014-08-08T01:10:52Z</dcterms:created>
  <dcterms:modified xsi:type="dcterms:W3CDTF">2015-11-10T19:24:23Z</dcterms:modified>
</cp:coreProperties>
</file>