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AD7E-D843-C84D-BA49-9CF29B0FA512}" type="datetimeFigureOut">
              <a:rPr lang="en-US" smtClean="0"/>
              <a:t>18.11.16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1CB9-3856-4E46-AF50-5DCC8E3E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10x PBS buffer		</a:t>
            </a:r>
            <a:r>
              <a:rPr lang="en-US" smtClean="0">
                <a:latin typeface="Arial"/>
                <a:cs typeface="Arial"/>
              </a:rPr>
              <a:t>pH 7.4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/>
                <a:cs typeface="Arial"/>
              </a:rPr>
              <a:t>1L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7417" y="2174875"/>
            <a:ext cx="4396309" cy="43403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Dissolve in 800 mL ddH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O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80g </a:t>
            </a:r>
            <a:r>
              <a:rPr lang="en-US" dirty="0" err="1" smtClean="0">
                <a:latin typeface="Arial"/>
                <a:cs typeface="Arial"/>
              </a:rPr>
              <a:t>NaCl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2.0g KCL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14.4g Na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HPO4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2.4g KH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PO</a:t>
            </a:r>
            <a:r>
              <a:rPr lang="en-US" baseline="-25000" dirty="0" smtClean="0">
                <a:latin typeface="Arial"/>
                <a:cs typeface="Arial"/>
              </a:rPr>
              <a:t>4</a:t>
            </a:r>
            <a:endParaRPr lang="en-US" dirty="0" smtClean="0">
              <a:latin typeface="Arial"/>
              <a:cs typeface="Arial"/>
            </a:endParaRPr>
          </a:p>
          <a:p>
            <a:pPr lvl="1"/>
            <a:endParaRPr lang="en-US" sz="1600" baseline="-25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Check pH value (pH 6.8)</a:t>
            </a:r>
          </a:p>
          <a:p>
            <a:r>
              <a:rPr lang="en-US" sz="2000" dirty="0" smtClean="0">
                <a:latin typeface="Arial"/>
                <a:cs typeface="Arial"/>
              </a:rPr>
              <a:t>Adjust volume up to 1L with additional ddH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O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Sterilize by autoclaving</a:t>
            </a: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i="1" dirty="0">
                <a:latin typeface="Arial"/>
                <a:cs typeface="Arial"/>
              </a:rPr>
              <a:t> </a:t>
            </a:r>
            <a:r>
              <a:rPr lang="en-US" sz="1400" i="1" dirty="0" smtClean="0">
                <a:latin typeface="Arial"/>
                <a:cs typeface="Arial"/>
              </a:rPr>
              <a:t>      </a:t>
            </a:r>
            <a:r>
              <a:rPr lang="en-US" sz="1400" i="1" dirty="0" err="1" smtClean="0">
                <a:latin typeface="Arial"/>
                <a:cs typeface="Arial"/>
              </a:rPr>
              <a:t>ph</a:t>
            </a:r>
            <a:r>
              <a:rPr lang="en-US" sz="1400" i="1" dirty="0" smtClean="0">
                <a:latin typeface="Arial"/>
                <a:cs typeface="Arial"/>
              </a:rPr>
              <a:t> value will change to 7.4 by dissolving</a:t>
            </a:r>
          </a:p>
          <a:p>
            <a:pPr marL="0" indent="0">
              <a:buNone/>
            </a:pPr>
            <a:r>
              <a:rPr lang="en-US" sz="1400" i="1" dirty="0">
                <a:latin typeface="Arial"/>
                <a:cs typeface="Arial"/>
              </a:rPr>
              <a:t> </a:t>
            </a:r>
            <a:r>
              <a:rPr lang="en-US" sz="1400" i="1" dirty="0" smtClean="0">
                <a:latin typeface="Arial"/>
                <a:cs typeface="Arial"/>
              </a:rPr>
              <a:t>     in 1x PBS</a:t>
            </a:r>
            <a:endParaRPr lang="en-US" sz="1600" baseline="-25000" dirty="0" smtClean="0"/>
          </a:p>
          <a:p>
            <a:pPr marL="457200" lvl="1" indent="0">
              <a:buNone/>
            </a:pPr>
            <a:endParaRPr lang="en-US" sz="1600" baseline="-25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/>
                <a:cs typeface="Arial"/>
              </a:rPr>
              <a:t>5L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62257" y="2174875"/>
            <a:ext cx="4314043" cy="43403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Dissolve in </a:t>
            </a:r>
            <a:r>
              <a:rPr lang="en-US" sz="2000" dirty="0">
                <a:latin typeface="Arial"/>
                <a:cs typeface="Arial"/>
              </a:rPr>
              <a:t>3L </a:t>
            </a:r>
            <a:r>
              <a:rPr lang="en-US" sz="2000" dirty="0" smtClean="0">
                <a:latin typeface="Arial"/>
                <a:cs typeface="Arial"/>
              </a:rPr>
              <a:t>ddH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O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400g </a:t>
            </a:r>
            <a:r>
              <a:rPr lang="en-US" dirty="0" err="1" smtClean="0">
                <a:latin typeface="Arial"/>
                <a:cs typeface="Arial"/>
              </a:rPr>
              <a:t>NaCl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10.0g KCL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72g Na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HPO4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12g KH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PO</a:t>
            </a:r>
            <a:r>
              <a:rPr lang="en-US" baseline="-25000" dirty="0" smtClean="0">
                <a:latin typeface="Arial"/>
                <a:cs typeface="Arial"/>
              </a:rPr>
              <a:t>4</a:t>
            </a:r>
            <a:endParaRPr lang="en-US" dirty="0" smtClean="0">
              <a:latin typeface="Arial"/>
              <a:cs typeface="Arial"/>
            </a:endParaRPr>
          </a:p>
          <a:p>
            <a:pPr lvl="1"/>
            <a:endParaRPr lang="en-US" sz="1600" baseline="-25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Check pH value (pH 6.8)</a:t>
            </a:r>
          </a:p>
          <a:p>
            <a:r>
              <a:rPr lang="en-US" sz="2000" dirty="0" smtClean="0">
                <a:latin typeface="Arial"/>
                <a:cs typeface="Arial"/>
              </a:rPr>
              <a:t>Adjust volume up to 5L with additional ddH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O</a:t>
            </a:r>
          </a:p>
          <a:p>
            <a:r>
              <a:rPr lang="en-US" sz="2000" dirty="0" smtClean="0">
                <a:latin typeface="Arial"/>
                <a:cs typeface="Arial"/>
              </a:rPr>
              <a:t>Sterilize by autoclaving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i="1" dirty="0" smtClean="0">
                <a:latin typeface="Arial"/>
                <a:cs typeface="Arial"/>
              </a:rPr>
              <a:t>       </a:t>
            </a:r>
            <a:r>
              <a:rPr lang="en-US" sz="1400" i="1" dirty="0" err="1" smtClean="0">
                <a:latin typeface="Arial"/>
                <a:cs typeface="Arial"/>
              </a:rPr>
              <a:t>ph</a:t>
            </a:r>
            <a:r>
              <a:rPr lang="en-US" sz="1400" i="1" dirty="0" smtClean="0">
                <a:latin typeface="Arial"/>
                <a:cs typeface="Arial"/>
              </a:rPr>
              <a:t> value will change to 7.4 by dissolving </a:t>
            </a:r>
          </a:p>
          <a:p>
            <a:pPr marL="0" indent="0">
              <a:buNone/>
            </a:pPr>
            <a:r>
              <a:rPr lang="en-US" sz="1400" i="1" dirty="0" smtClean="0">
                <a:latin typeface="Arial"/>
                <a:cs typeface="Arial"/>
              </a:rPr>
              <a:t>      in 1x PBS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835" y="364204"/>
            <a:ext cx="4752918" cy="868485"/>
          </a:xfrm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Blocking buffer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35" y="2287945"/>
            <a:ext cx="4752918" cy="38475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Prepare 2L 1x PBS </a:t>
            </a:r>
          </a:p>
          <a:p>
            <a:r>
              <a:rPr lang="en-US" sz="2000" dirty="0" smtClean="0">
                <a:latin typeface="Arial"/>
                <a:cs typeface="Arial"/>
              </a:rPr>
              <a:t>Dissolve 80g BSA in 1.5 L 1x PBS</a:t>
            </a:r>
          </a:p>
          <a:p>
            <a:r>
              <a:rPr lang="en-US" sz="2000" dirty="0" smtClean="0">
                <a:latin typeface="Arial"/>
                <a:cs typeface="Arial"/>
              </a:rPr>
              <a:t>Add 2 mL Triton X-100</a:t>
            </a:r>
          </a:p>
          <a:p>
            <a:r>
              <a:rPr lang="en-US" sz="2000" dirty="0" smtClean="0">
                <a:latin typeface="Arial"/>
                <a:cs typeface="Arial"/>
              </a:rPr>
              <a:t>Add 2 mL Tween 20</a:t>
            </a:r>
          </a:p>
          <a:p>
            <a:r>
              <a:rPr lang="en-US" sz="2000" dirty="0" smtClean="0">
                <a:latin typeface="Arial"/>
                <a:cs typeface="Arial"/>
              </a:rPr>
              <a:t>Stir constantly until the solution is clear</a:t>
            </a:r>
          </a:p>
          <a:p>
            <a:r>
              <a:rPr lang="en-US" sz="2000" dirty="0" smtClean="0">
                <a:latin typeface="Arial"/>
                <a:cs typeface="Arial"/>
              </a:rPr>
              <a:t>Adjust </a:t>
            </a:r>
            <a:r>
              <a:rPr lang="en-US" sz="2000" dirty="0">
                <a:latin typeface="Arial"/>
                <a:cs typeface="Arial"/>
              </a:rPr>
              <a:t>volume </a:t>
            </a:r>
            <a:r>
              <a:rPr lang="en-US" sz="2000" dirty="0" smtClean="0">
                <a:latin typeface="Arial"/>
                <a:cs typeface="Arial"/>
              </a:rPr>
              <a:t>up to 2L </a:t>
            </a:r>
            <a:r>
              <a:rPr lang="en-US" sz="2000" dirty="0">
                <a:latin typeface="Arial"/>
                <a:cs typeface="Arial"/>
              </a:rPr>
              <a:t>with </a:t>
            </a:r>
            <a:r>
              <a:rPr lang="en-US" sz="2000" dirty="0" smtClean="0">
                <a:latin typeface="Arial"/>
                <a:cs typeface="Arial"/>
              </a:rPr>
              <a:t>1x PBS 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The solution can be stored at 4 °C for one week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0536" y="364204"/>
            <a:ext cx="3336264" cy="868485"/>
          </a:xfrm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Staining buffer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5500" y="2297284"/>
            <a:ext cx="3784112" cy="4323750"/>
          </a:xfrm>
        </p:spPr>
        <p:txBody>
          <a:bodyPr wrap="square" anchor="t" anchorCtr="0"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Dissolve in 300 mL Blocking buffer the prepared aliquots: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75 </a:t>
            </a:r>
            <a:r>
              <a:rPr lang="en-US" dirty="0" err="1">
                <a:latin typeface="Arial"/>
                <a:cs typeface="Arial"/>
              </a:rPr>
              <a:t>μL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Höchst</a:t>
            </a:r>
            <a:r>
              <a:rPr lang="en-US" dirty="0">
                <a:latin typeface="Arial"/>
                <a:cs typeface="Arial"/>
              </a:rPr>
              <a:t> 33342</a:t>
            </a:r>
          </a:p>
          <a:p>
            <a:pPr lvl="1"/>
            <a:r>
              <a:rPr lang="en-US" dirty="0">
                <a:latin typeface="Arial"/>
                <a:cs typeface="Arial"/>
              </a:rPr>
              <a:t>50 </a:t>
            </a:r>
            <a:r>
              <a:rPr lang="en-US" dirty="0" err="1">
                <a:latin typeface="Arial"/>
                <a:cs typeface="Arial"/>
              </a:rPr>
              <a:t>μL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Phalloidin</a:t>
            </a:r>
            <a:r>
              <a:rPr lang="en-US">
                <a:latin typeface="Arial"/>
                <a:cs typeface="Arial"/>
              </a:rPr>
              <a:t>- </a:t>
            </a:r>
            <a:r>
              <a:rPr lang="en-US" smtClean="0">
                <a:latin typeface="Arial"/>
                <a:cs typeface="Arial"/>
              </a:rPr>
              <a:t>TRITC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200 </a:t>
            </a:r>
            <a:r>
              <a:rPr lang="en-US" dirty="0" err="1">
                <a:latin typeface="Arial"/>
                <a:cs typeface="Arial"/>
              </a:rPr>
              <a:t>μL</a:t>
            </a:r>
            <a:r>
              <a:rPr lang="en-US" dirty="0">
                <a:latin typeface="Arial"/>
                <a:cs typeface="Arial"/>
              </a:rPr>
              <a:t>  α-Tubulin </a:t>
            </a:r>
            <a:r>
              <a:rPr lang="en-US" dirty="0" smtClean="0">
                <a:latin typeface="Arial"/>
                <a:cs typeface="Arial"/>
              </a:rPr>
              <a:t>- FITC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Put the staining buffer on ice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CAVE: </a:t>
            </a: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Solution Antibody/Dye mix is light sensitive – wrap the flask with aluminum foil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834" y="1382100"/>
            <a:ext cx="4752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4% BSA; 0.1% Triton X-100; 0.1% Tween 20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0536" y="1382100"/>
            <a:ext cx="3336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Preparation for 40 plates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54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74638"/>
            <a:ext cx="8229600" cy="920697"/>
          </a:xfrm>
          <a:ln>
            <a:solidFill>
              <a:schemeClr val="tx1"/>
            </a:solidFill>
          </a:ln>
        </p:spPr>
        <p:txBody>
          <a:bodyPr anchor="ctr" anchorCtr="0"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Cell </a:t>
            </a:r>
            <a:r>
              <a:rPr lang="en-US" sz="3600" dirty="0">
                <a:latin typeface="Arial"/>
                <a:cs typeface="Arial"/>
              </a:rPr>
              <a:t>Fixation &amp; Cell </a:t>
            </a:r>
            <a:r>
              <a:rPr lang="en-US" sz="3600" dirty="0" err="1" smtClean="0">
                <a:latin typeface="Arial"/>
                <a:cs typeface="Arial"/>
              </a:rPr>
              <a:t>Permeabilization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139" y="1347257"/>
            <a:ext cx="6863254" cy="639762"/>
          </a:xfrm>
          <a:ln>
            <a:solidFill>
              <a:schemeClr val="tx1"/>
            </a:solidFill>
          </a:ln>
        </p:spPr>
        <p:txBody>
          <a:bodyPr anchor="ctr" anchorCtr="0">
            <a:normAutofit fontScale="92500"/>
          </a:bodyPr>
          <a:lstStyle/>
          <a:p>
            <a:pPr algn="ctr"/>
            <a:r>
              <a:rPr lang="en-US" b="0" dirty="0" smtClean="0">
                <a:latin typeface="Arial"/>
                <a:cs typeface="Arial"/>
              </a:rPr>
              <a:t>4% PFA; 0.3% Triton X-100; 0.1% Tween 20; 1% BSA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4795"/>
            <a:ext cx="4040188" cy="3221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Dissolve 80g PFA in 1L 1x PBS</a:t>
            </a:r>
          </a:p>
          <a:p>
            <a:r>
              <a:rPr lang="en-US" dirty="0" smtClean="0">
                <a:latin typeface="Arial"/>
                <a:cs typeface="Arial"/>
              </a:rPr>
              <a:t>Cover the beaker with </a:t>
            </a:r>
            <a:r>
              <a:rPr lang="en-US" dirty="0" err="1" smtClean="0">
                <a:latin typeface="Arial"/>
                <a:cs typeface="Arial"/>
              </a:rPr>
              <a:t>alu</a:t>
            </a:r>
            <a:r>
              <a:rPr lang="en-US" dirty="0" smtClean="0">
                <a:latin typeface="Arial"/>
                <a:cs typeface="Arial"/>
              </a:rPr>
              <a:t> foil</a:t>
            </a:r>
          </a:p>
          <a:p>
            <a:r>
              <a:rPr lang="en-US" dirty="0" smtClean="0">
                <a:latin typeface="Arial"/>
                <a:cs typeface="Arial"/>
              </a:rPr>
              <a:t>Put it on heat/stirrer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(middle speed and 56 °C) until the solution is clear</a:t>
            </a:r>
          </a:p>
          <a:p>
            <a:r>
              <a:rPr lang="en-US" dirty="0" smtClean="0">
                <a:latin typeface="Arial"/>
                <a:cs typeface="Arial"/>
              </a:rPr>
              <a:t>Filtrate the solution with a Millipore </a:t>
            </a:r>
            <a:r>
              <a:rPr lang="en-US" dirty="0" err="1" smtClean="0">
                <a:latin typeface="Arial"/>
                <a:cs typeface="Arial"/>
              </a:rPr>
              <a:t>steri</a:t>
            </a:r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smtClean="0">
                <a:latin typeface="Arial"/>
                <a:cs typeface="Arial"/>
              </a:rPr>
              <a:t>cup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4795"/>
            <a:ext cx="4041775" cy="3221801"/>
          </a:xfrm>
        </p:spPr>
        <p:txBody>
          <a:bodyPr/>
          <a:lstStyle/>
          <a:p>
            <a:r>
              <a:rPr lang="en-US" dirty="0" smtClean="0"/>
              <a:t>Dissolve 20g BSA in 800 mL 1x PBS on a stirrer</a:t>
            </a:r>
          </a:p>
          <a:p>
            <a:r>
              <a:rPr lang="en-US" dirty="0" smtClean="0"/>
              <a:t>Add 6 mL Triton X-100</a:t>
            </a:r>
          </a:p>
          <a:p>
            <a:r>
              <a:rPr lang="en-US" dirty="0" smtClean="0"/>
              <a:t>Add 2 mL Tween 20</a:t>
            </a:r>
          </a:p>
          <a:p>
            <a:r>
              <a:rPr lang="en-US" dirty="0" smtClean="0"/>
              <a:t>Stir constantly until the solution is clear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994" y="5836596"/>
            <a:ext cx="7544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Mix both solutions and adjust to 2 L with 1x PBS</a:t>
            </a:r>
          </a:p>
          <a:p>
            <a:pPr algn="ctr"/>
            <a:endParaRPr lang="en-US" sz="2000" dirty="0" smtClean="0">
              <a:latin typeface="Arial"/>
              <a:cs typeface="Arial"/>
            </a:endParaRPr>
          </a:p>
          <a:p>
            <a:pPr algn="ctr"/>
            <a:r>
              <a:rPr lang="en-US" sz="1600" i="1" dirty="0" smtClean="0">
                <a:latin typeface="Arial"/>
                <a:cs typeface="Arial"/>
              </a:rPr>
              <a:t>The solution can be stored at 4°C for one week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8" name="Right Arrow 7"/>
          <p:cNvSpPr/>
          <p:nvPr/>
        </p:nvSpPr>
        <p:spPr>
          <a:xfrm rot="3254894">
            <a:off x="3688415" y="5416361"/>
            <a:ext cx="588278" cy="4202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756427">
            <a:off x="5194797" y="5416360"/>
            <a:ext cx="588278" cy="4202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7487" y="2119852"/>
            <a:ext cx="31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Preparation of 2 L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77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10x TBST		pH 7.6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/>
                <a:cs typeface="Arial"/>
              </a:rPr>
              <a:t>1L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7417" y="2174875"/>
            <a:ext cx="4396309" cy="26865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Dissolve in 600 mL </a:t>
            </a:r>
            <a:r>
              <a:rPr lang="en-US" sz="2000" dirty="0">
                <a:latin typeface="Arial"/>
                <a:cs typeface="Arial"/>
              </a:rPr>
              <a:t>ddH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O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80g </a:t>
            </a:r>
            <a:r>
              <a:rPr lang="en-US" dirty="0" err="1" smtClean="0">
                <a:latin typeface="Arial"/>
                <a:cs typeface="Arial"/>
              </a:rPr>
              <a:t>NaCl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200mL 1M </a:t>
            </a:r>
            <a:r>
              <a:rPr lang="en-US" dirty="0" err="1" smtClean="0">
                <a:latin typeface="Arial"/>
                <a:cs typeface="Arial"/>
              </a:rPr>
              <a:t>TrisHCL</a:t>
            </a:r>
            <a:r>
              <a:rPr lang="en-US" dirty="0" smtClean="0">
                <a:latin typeface="Arial"/>
                <a:cs typeface="Arial"/>
              </a:rPr>
              <a:t> pH 7.6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10mL Tween20</a:t>
            </a: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Adjust volume up to 1L with additional </a:t>
            </a:r>
            <a:r>
              <a:rPr lang="en-US" sz="2000" dirty="0">
                <a:latin typeface="Arial"/>
                <a:cs typeface="Arial"/>
              </a:rPr>
              <a:t>ddH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O</a:t>
            </a: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i="1" dirty="0">
                <a:latin typeface="Arial"/>
                <a:cs typeface="Arial"/>
              </a:rPr>
              <a:t> </a:t>
            </a:r>
            <a:r>
              <a:rPr lang="en-US" sz="1400" i="1" dirty="0" smtClean="0">
                <a:latin typeface="Arial"/>
                <a:cs typeface="Arial"/>
              </a:rPr>
              <a:t>    </a:t>
            </a:r>
            <a:endParaRPr lang="en-US" sz="1600" baseline="-25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/>
                <a:cs typeface="Arial"/>
              </a:rPr>
              <a:t>5L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62257" y="2174875"/>
            <a:ext cx="4314043" cy="26865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/>
                <a:cs typeface="Arial"/>
              </a:rPr>
              <a:t>Dissolve in 3L </a:t>
            </a:r>
            <a:r>
              <a:rPr lang="en-US" sz="2000" dirty="0">
                <a:latin typeface="Arial"/>
                <a:cs typeface="Arial"/>
              </a:rPr>
              <a:t>ddH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O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400g </a:t>
            </a:r>
            <a:r>
              <a:rPr lang="en-US" dirty="0" err="1" smtClean="0">
                <a:latin typeface="Arial"/>
                <a:cs typeface="Arial"/>
              </a:rPr>
              <a:t>NaCl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1L 1M </a:t>
            </a:r>
            <a:r>
              <a:rPr lang="en-US" dirty="0" err="1" smtClean="0">
                <a:latin typeface="Arial"/>
                <a:cs typeface="Arial"/>
              </a:rPr>
              <a:t>TrisHCL</a:t>
            </a:r>
            <a:r>
              <a:rPr lang="en-US" dirty="0" smtClean="0">
                <a:latin typeface="Arial"/>
                <a:cs typeface="Arial"/>
              </a:rPr>
              <a:t> pH 7.6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50mL Tween 20</a:t>
            </a: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Adjust volume up to 5L with additional </a:t>
            </a:r>
            <a:r>
              <a:rPr lang="en-US" sz="2000" dirty="0">
                <a:latin typeface="Arial"/>
                <a:cs typeface="Arial"/>
              </a:rPr>
              <a:t>ddH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O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i="1" dirty="0" smtClean="0">
                <a:latin typeface="Arial"/>
                <a:cs typeface="Arial"/>
              </a:rPr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459" y="4802598"/>
            <a:ext cx="8308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1M </a:t>
            </a:r>
            <a:r>
              <a:rPr lang="en-US" sz="2000" b="1" dirty="0" err="1" smtClean="0"/>
              <a:t>TrisHCL</a:t>
            </a:r>
            <a:r>
              <a:rPr lang="en-US" sz="2000" b="1" dirty="0" smtClean="0"/>
              <a:t> pH 7.6 – 2L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Completely dissolve 242,28g </a:t>
            </a:r>
            <a:r>
              <a:rPr lang="en-US" sz="2000" dirty="0" err="1" smtClean="0"/>
              <a:t>Tris</a:t>
            </a:r>
            <a:r>
              <a:rPr lang="en-US" sz="2000" dirty="0" smtClean="0"/>
              <a:t> in 1500mL ddH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Adjust pH to 7.6 with HCL 37 % (12M)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Bring final Volume to 2L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Autoclave and store at room temperature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1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422</Words>
  <Application>Microsoft Macintosh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10x PBS buffer  pH 7.4</vt:lpstr>
      <vt:lpstr>PowerPoint Presentation</vt:lpstr>
      <vt:lpstr>Cell Fixation &amp; Cell Permeabilization</vt:lpstr>
      <vt:lpstr>10x TBST  pH 7.6</vt:lpstr>
    </vt:vector>
  </TitlesOfParts>
  <Company>DKFZ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10x PBS buffer  pH 7,4 (6,8)</dc:title>
  <dc:creator>Manuela Henn</dc:creator>
  <cp:lastModifiedBy>Manuela Henn</cp:lastModifiedBy>
  <cp:revision>33</cp:revision>
  <cp:lastPrinted>2016-11-18T09:16:53Z</cp:lastPrinted>
  <dcterms:created xsi:type="dcterms:W3CDTF">2016-01-20T12:16:42Z</dcterms:created>
  <dcterms:modified xsi:type="dcterms:W3CDTF">2016-11-18T09:20:05Z</dcterms:modified>
</cp:coreProperties>
</file>