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as.upenn.edu/~jesusfv/comparison_languages.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5971ad45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5971ad4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971ad45a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971ad45a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5971ad4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5971ad4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https://www.sas.upenn.edu/~jesusfv/comparison_languages.pdf</a:t>
            </a:r>
            <a:endParaRPr/>
          </a:p>
          <a:p>
            <a:pPr indent="0" lvl="0" marL="0" rtl="0" algn="l">
              <a:spcBef>
                <a:spcPts val="0"/>
              </a:spcBef>
              <a:spcAft>
                <a:spcPts val="0"/>
              </a:spcAft>
              <a:buNone/>
            </a:pPr>
            <a:r>
              <a:rPr lang="en"/>
              <a:t>A Comparison of Programming Languages in Economics, Univ. of Penn., Univ. of Maryland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5971ad4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5971ad4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5971ad45a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5971ad45a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5971ad45a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5971ad45a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9b75c4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9b75c4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971ad45a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971ad45a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971ad45a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971ad45a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971ad45a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971ad45a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5971ad45a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5971ad45a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5971ad45a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5971ad45a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971ad4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971ad4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5971ad45a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5971ad45a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gforge.se/2015/02/how-to-go-parallel-in-r-basics-tips/" TargetMode="External"/><Relationship Id="rId4" Type="http://schemas.openxmlformats.org/officeDocument/2006/relationships/hyperlink" Target="http://dept.stat.lsa.umich.edu/~jerrick/courses/stat701/notes/parallel.html" TargetMode="External"/><Relationship Id="rId5" Type="http://schemas.openxmlformats.org/officeDocument/2006/relationships/hyperlink" Target="https://www.rdocumentation.org/packages/bfast/versions/1.5.7/topics/bfast" TargetMode="External"/><Relationship Id="rId6" Type="http://schemas.openxmlformats.org/officeDocument/2006/relationships/hyperlink" Target="https://cran.r-project.org/web/packages/bfast/bfast.pdf" TargetMode="External"/><Relationship Id="rId7" Type="http://schemas.openxmlformats.org/officeDocument/2006/relationships/hyperlink" Target="https://www.sas.upenn.edu/~jesusfv/comparison_languages.pdf" TargetMode="External"/><Relationship Id="rId8" Type="http://schemas.openxmlformats.org/officeDocument/2006/relationships/hyperlink" Target="https://r-forge.r-project.org/scm/viewvc.php/?root=bfa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9150" y="1038000"/>
            <a:ext cx="8737800" cy="22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Parallelizing the Time Series Analysis of Phenometrics and Long-Term Vegetation Trends for the Great Plains Ecoregion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David, Jacob, and Joe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B: Common Sense (R) </a:t>
            </a:r>
            <a:r>
              <a:rPr lang="en"/>
              <a:t>Parallelization</a:t>
            </a:r>
            <a:endParaRPr/>
          </a:p>
        </p:txBody>
      </p:sp>
      <p:sp>
        <p:nvSpPr>
          <p:cNvPr id="186" name="Google Shape;186;p22"/>
          <p:cNvSpPr txBox="1"/>
          <p:nvPr>
            <p:ph idx="1" type="body"/>
          </p:nvPr>
        </p:nvSpPr>
        <p:spPr>
          <a:xfrm>
            <a:off x="819150" y="1563850"/>
            <a:ext cx="7505700" cy="28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has a function called lapply that takes in two parameters: a list and a function. Similar to a foreach, lapply calls the function once for each item in the list, passing a different item as the parameter in the function each time. This is done serially.</a:t>
            </a:r>
            <a:endParaRPr/>
          </a:p>
          <a:p>
            <a:pPr indent="0" lvl="0" marL="0" rtl="0" algn="l">
              <a:spcBef>
                <a:spcPts val="1600"/>
              </a:spcBef>
              <a:spcAft>
                <a:spcPts val="0"/>
              </a:spcAft>
              <a:buNone/>
            </a:pPr>
            <a:r>
              <a:rPr lang="en"/>
              <a:t>lapply(1:3, function(x) c(x, x^2, x^3))</a:t>
            </a:r>
            <a:endParaRPr/>
          </a:p>
          <a:p>
            <a:pPr indent="0" lvl="0" marL="0" rtl="0" algn="l">
              <a:lnSpc>
                <a:spcPct val="100000"/>
              </a:lnSpc>
              <a:spcBef>
                <a:spcPts val="1600"/>
              </a:spcBef>
              <a:spcAft>
                <a:spcPts val="0"/>
              </a:spcAft>
              <a:buNone/>
            </a:pPr>
            <a:r>
              <a:rPr i="1" lang="en">
                <a:solidFill>
                  <a:schemeClr val="lt1"/>
                </a:solidFill>
              </a:rPr>
              <a:t>[[1]]</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1 1 1</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[[2]]</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2 4 8</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[[3]]</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3 9 27</a:t>
            </a:r>
            <a:endParaRPr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B: Common Sense (R) Parallelization</a:t>
            </a:r>
            <a:endParaRPr/>
          </a:p>
        </p:txBody>
      </p:sp>
      <p:sp>
        <p:nvSpPr>
          <p:cNvPr id="192" name="Google Shape;192;p23"/>
          <p:cNvSpPr txBox="1"/>
          <p:nvPr>
            <p:ph idx="1" type="body"/>
          </p:nvPr>
        </p:nvSpPr>
        <p:spPr>
          <a:xfrm>
            <a:off x="819150" y="1563850"/>
            <a:ext cx="7505700" cy="28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has a package specifically for parallelization called... parallel (duh). This package can be used to basically lapply in parallel. The parallel version of lapply is called parLapply and takes in an additional argument, the number of cores.</a:t>
            </a:r>
            <a:endParaRPr/>
          </a:p>
          <a:p>
            <a:pPr indent="0" lvl="0" marL="0" rtl="0" algn="l">
              <a:lnSpc>
                <a:spcPct val="100000"/>
              </a:lnSpc>
              <a:spcBef>
                <a:spcPts val="1600"/>
              </a:spcBef>
              <a:spcAft>
                <a:spcPts val="0"/>
              </a:spcAft>
              <a:buNone/>
            </a:pPr>
            <a:r>
              <a:rPr lang="en"/>
              <a:t>library(parallel)</a:t>
            </a:r>
            <a:endParaRPr/>
          </a:p>
          <a:p>
            <a:pPr indent="0" lvl="0" marL="0" rtl="0" algn="l">
              <a:lnSpc>
                <a:spcPct val="100000"/>
              </a:lnSpc>
              <a:spcBef>
                <a:spcPts val="0"/>
              </a:spcBef>
              <a:spcAft>
                <a:spcPts val="0"/>
              </a:spcAft>
              <a:buNone/>
            </a:pPr>
            <a:r>
              <a:rPr lang="en"/>
              <a:t>cluster &lt;- makeCluster(</a:t>
            </a:r>
            <a:r>
              <a:rPr i="1" lang="en"/>
              <a:t>#ofCores</a:t>
            </a:r>
            <a:r>
              <a:rPr lang="en"/>
              <a:t>)</a:t>
            </a:r>
            <a:endParaRPr/>
          </a:p>
          <a:p>
            <a:pPr indent="0" lvl="0" marL="0" rtl="0" algn="l">
              <a:lnSpc>
                <a:spcPct val="100000"/>
              </a:lnSpc>
              <a:spcBef>
                <a:spcPts val="0"/>
              </a:spcBef>
              <a:spcAft>
                <a:spcPts val="0"/>
              </a:spcAft>
              <a:buNone/>
            </a:pPr>
            <a:r>
              <a:rPr lang="en"/>
              <a:t>parLapply(cluster, 2:4, function(exponent) 2^exponent)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i="1" lang="en">
                <a:solidFill>
                  <a:schemeClr val="lt1"/>
                </a:solidFill>
              </a:rPr>
              <a:t>[[1]]</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4</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[[2]]</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8</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[[3]]</a:t>
            </a:r>
            <a:endParaRPr i="1">
              <a:solidFill>
                <a:schemeClr val="lt1"/>
              </a:solidFill>
            </a:endParaRPr>
          </a:p>
          <a:p>
            <a:pPr indent="0" lvl="0" marL="0" rtl="0" algn="l">
              <a:lnSpc>
                <a:spcPct val="100000"/>
              </a:lnSpc>
              <a:spcBef>
                <a:spcPts val="0"/>
              </a:spcBef>
              <a:spcAft>
                <a:spcPts val="0"/>
              </a:spcAft>
              <a:buNone/>
            </a:pPr>
            <a:r>
              <a:rPr i="1" lang="en">
                <a:solidFill>
                  <a:schemeClr val="lt1"/>
                </a:solidFill>
              </a:rPr>
              <a:t>[1] 16</a:t>
            </a:r>
            <a:endParaRPr i="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C: Insane (Rewrite in C) </a:t>
            </a:r>
            <a:r>
              <a:rPr lang="en"/>
              <a:t>Parallelization</a:t>
            </a:r>
            <a:endParaRPr/>
          </a:p>
        </p:txBody>
      </p:sp>
      <p:sp>
        <p:nvSpPr>
          <p:cNvPr id="198" name="Google Shape;198;p24"/>
          <p:cNvSpPr txBox="1"/>
          <p:nvPr>
            <p:ph idx="1" type="body"/>
          </p:nvPr>
        </p:nvSpPr>
        <p:spPr>
          <a:xfrm>
            <a:off x="819150" y="1563850"/>
            <a:ext cx="7505700" cy="28749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BFast is Open Source</a:t>
            </a:r>
            <a:endParaRPr/>
          </a:p>
          <a:p>
            <a:pPr indent="-311150" lvl="0" marL="457200" rtl="0" algn="l">
              <a:lnSpc>
                <a:spcPct val="200000"/>
              </a:lnSpc>
              <a:spcBef>
                <a:spcPts val="0"/>
              </a:spcBef>
              <a:spcAft>
                <a:spcPts val="0"/>
              </a:spcAft>
              <a:buSzPts val="1300"/>
              <a:buChar char="➔"/>
            </a:pPr>
            <a:r>
              <a:rPr lang="en"/>
              <a:t>Made up of 14 .R files, each 10-150 lines</a:t>
            </a:r>
            <a:endParaRPr/>
          </a:p>
          <a:p>
            <a:pPr indent="-311150" lvl="0" marL="457200" rtl="0" algn="l">
              <a:lnSpc>
                <a:spcPct val="200000"/>
              </a:lnSpc>
              <a:spcBef>
                <a:spcPts val="0"/>
              </a:spcBef>
              <a:spcAft>
                <a:spcPts val="0"/>
              </a:spcAft>
              <a:buSzPts val="1300"/>
              <a:buChar char="➔"/>
            </a:pPr>
            <a:r>
              <a:rPr lang="en"/>
              <a:t>R is Compiled from C &amp; Fortran</a:t>
            </a:r>
            <a:endParaRPr/>
          </a:p>
          <a:p>
            <a:pPr indent="-311150" lvl="0" marL="457200" rtl="0" algn="l">
              <a:lnSpc>
                <a:spcPct val="200000"/>
              </a:lnSpc>
              <a:spcBef>
                <a:spcPts val="0"/>
              </a:spcBef>
              <a:spcAft>
                <a:spcPts val="0"/>
              </a:spcAft>
              <a:buSzPts val="1300"/>
              <a:buChar char="➔"/>
            </a:pPr>
            <a:r>
              <a:rPr lang="en"/>
              <a:t>Potential 500x Speed-Up without Parallelizing</a:t>
            </a:r>
            <a:endParaRPr/>
          </a:p>
        </p:txBody>
      </p:sp>
      <p:pic>
        <p:nvPicPr>
          <p:cNvPr id="199" name="Google Shape;199;p24"/>
          <p:cNvPicPr preferRelativeResize="0"/>
          <p:nvPr/>
        </p:nvPicPr>
        <p:blipFill rotWithShape="1">
          <a:blip r:embed="rId3">
            <a:alphaModFix/>
          </a:blip>
          <a:srcRect b="36281" l="0" r="63853" t="9911"/>
          <a:stretch/>
        </p:blipFill>
        <p:spPr>
          <a:xfrm>
            <a:off x="4949800" y="1602026"/>
            <a:ext cx="3981398" cy="33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Plan</a:t>
            </a:r>
            <a:endParaRPr/>
          </a:p>
        </p:txBody>
      </p:sp>
      <p:sp>
        <p:nvSpPr>
          <p:cNvPr id="205" name="Google Shape;205;p25"/>
          <p:cNvSpPr txBox="1"/>
          <p:nvPr>
            <p:ph idx="1" type="body"/>
          </p:nvPr>
        </p:nvSpPr>
        <p:spPr>
          <a:xfrm>
            <a:off x="819150" y="1563850"/>
            <a:ext cx="7505700" cy="287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Dr. </a:t>
            </a:r>
            <a:r>
              <a:rPr lang="en" sz="1800"/>
              <a:t>Hutchinson’s </a:t>
            </a:r>
            <a:r>
              <a:rPr lang="en" sz="1800"/>
              <a:t>One Requirement:</a:t>
            </a:r>
            <a:endParaRPr sz="1800"/>
          </a:p>
          <a:p>
            <a:pPr indent="457200" lvl="0" marL="0" rtl="0" algn="l">
              <a:lnSpc>
                <a:spcPct val="100000"/>
              </a:lnSpc>
              <a:spcBef>
                <a:spcPts val="0"/>
              </a:spcBef>
              <a:spcAft>
                <a:spcPts val="0"/>
              </a:spcAft>
              <a:buNone/>
            </a:pPr>
            <a:r>
              <a:rPr lang="en" sz="1800"/>
              <a:t>He can read and operate it -&gt; Plan A/B</a:t>
            </a:r>
            <a:endParaRPr sz="1800"/>
          </a:p>
          <a:p>
            <a:pPr indent="0" lvl="0" marL="0" rtl="0" algn="l">
              <a:lnSpc>
                <a:spcPct val="100000"/>
              </a:lnSpc>
              <a:spcBef>
                <a:spcPts val="1000"/>
              </a:spcBef>
              <a:spcAft>
                <a:spcPts val="0"/>
              </a:spcAft>
              <a:buNone/>
            </a:pPr>
            <a:r>
              <a:rPr lang="en" sz="1800"/>
              <a:t>Dr. Andresen’s More Important Requirement:</a:t>
            </a:r>
            <a:endParaRPr sz="1800"/>
          </a:p>
          <a:p>
            <a:pPr indent="457200" lvl="0" marL="0" rtl="0" algn="l">
              <a:lnSpc>
                <a:spcPct val="100000"/>
              </a:lnSpc>
              <a:spcBef>
                <a:spcPts val="0"/>
              </a:spcBef>
              <a:spcAft>
                <a:spcPts val="0"/>
              </a:spcAft>
              <a:buNone/>
            </a:pPr>
            <a:r>
              <a:rPr lang="en" sz="1800"/>
              <a:t>It has to be as fast as possible -&gt; Plan C</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http://gforge.se/2015/02/how-to-go-parallel-in-r-basics-tips/</a:t>
            </a:r>
            <a:endParaRPr/>
          </a:p>
          <a:p>
            <a:pPr indent="-311150" lvl="0" marL="457200" rtl="0" algn="l">
              <a:spcBef>
                <a:spcPts val="0"/>
              </a:spcBef>
              <a:spcAft>
                <a:spcPts val="0"/>
              </a:spcAft>
              <a:buSzPts val="1300"/>
              <a:buChar char="●"/>
            </a:pPr>
            <a:r>
              <a:rPr lang="en" u="sng">
                <a:solidFill>
                  <a:schemeClr val="hlink"/>
                </a:solidFill>
                <a:hlinkClick r:id="rId4"/>
              </a:rPr>
              <a:t>http://dept.stat.lsa.umich.edu/~jerrick/courses/stat701/notes/parallel.html</a:t>
            </a:r>
            <a:endParaRPr/>
          </a:p>
          <a:p>
            <a:pPr indent="-311150" lvl="0" marL="457200" rtl="0" algn="l">
              <a:spcBef>
                <a:spcPts val="0"/>
              </a:spcBef>
              <a:spcAft>
                <a:spcPts val="0"/>
              </a:spcAft>
              <a:buSzPts val="1300"/>
              <a:buChar char="●"/>
            </a:pPr>
            <a:r>
              <a:rPr lang="en" u="sng">
                <a:solidFill>
                  <a:schemeClr val="hlink"/>
                </a:solidFill>
                <a:hlinkClick r:id="rId5"/>
              </a:rPr>
              <a:t>https://www.rdocumentation.org/packages/bfast/versions/1.5.7/topics/bfast</a:t>
            </a:r>
            <a:endParaRPr/>
          </a:p>
          <a:p>
            <a:pPr indent="-311150" lvl="0" marL="457200" rtl="0" algn="l">
              <a:spcBef>
                <a:spcPts val="0"/>
              </a:spcBef>
              <a:spcAft>
                <a:spcPts val="0"/>
              </a:spcAft>
              <a:buSzPts val="1300"/>
              <a:buChar char="●"/>
            </a:pPr>
            <a:r>
              <a:rPr lang="en" u="sng">
                <a:solidFill>
                  <a:schemeClr val="hlink"/>
                </a:solidFill>
                <a:hlinkClick r:id="rId6"/>
              </a:rPr>
              <a:t>https://cran.r-project.org/web/packages/bfast/bfast.pdf</a:t>
            </a:r>
            <a:endParaRPr/>
          </a:p>
          <a:p>
            <a:pPr indent="-311150" lvl="0" marL="457200" rtl="0" algn="l">
              <a:lnSpc>
                <a:spcPct val="100000"/>
              </a:lnSpc>
              <a:spcBef>
                <a:spcPts val="0"/>
              </a:spcBef>
              <a:spcAft>
                <a:spcPts val="0"/>
              </a:spcAft>
              <a:buSzPts val="1300"/>
              <a:buChar char="●"/>
            </a:pPr>
            <a:r>
              <a:rPr lang="en" sz="1100" u="sng">
                <a:solidFill>
                  <a:schemeClr val="accent5"/>
                </a:solidFill>
                <a:latin typeface="Arial"/>
                <a:ea typeface="Arial"/>
                <a:cs typeface="Arial"/>
                <a:sym typeface="Arial"/>
                <a:hlinkClick r:id="rId7"/>
              </a:rPr>
              <a:t>https://www.sas.upenn.edu/~jesusfv/comparison_languages.pdf</a:t>
            </a:r>
            <a:endParaRPr/>
          </a:p>
          <a:p>
            <a:pPr indent="-311150" lvl="0" marL="457200" rtl="0" algn="l">
              <a:lnSpc>
                <a:spcPct val="100000"/>
              </a:lnSpc>
              <a:spcBef>
                <a:spcPts val="0"/>
              </a:spcBef>
              <a:spcAft>
                <a:spcPts val="0"/>
              </a:spcAft>
              <a:buSzPts val="1300"/>
              <a:buChar char="●"/>
            </a:pPr>
            <a:r>
              <a:rPr lang="en" u="sng">
                <a:solidFill>
                  <a:schemeClr val="hlink"/>
                </a:solidFill>
                <a:hlinkClick r:id="rId8"/>
              </a:rPr>
              <a:t>https://r-forge.r-project.org/scm/viewvc.php/?root=bfast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Satellite Imaging Project</a:t>
            </a:r>
            <a:endParaRPr/>
          </a:p>
        </p:txBody>
      </p:sp>
      <p:sp>
        <p:nvSpPr>
          <p:cNvPr id="135" name="Google Shape;135;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David, Jacob, and Joe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5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141" name="Google Shape;141;p15"/>
          <p:cNvSpPr txBox="1"/>
          <p:nvPr>
            <p:ph idx="1" type="body"/>
          </p:nvPr>
        </p:nvSpPr>
        <p:spPr>
          <a:xfrm>
            <a:off x="819150" y="1425200"/>
            <a:ext cx="7505700" cy="3013500"/>
          </a:xfrm>
          <a:prstGeom prst="rect">
            <a:avLst/>
          </a:prstGeom>
        </p:spPr>
        <p:txBody>
          <a:bodyPr anchorCtr="0" anchor="t" bIns="91425" lIns="91425" spcFirstLastPara="1" rIns="91425" wrap="square" tIns="91425">
            <a:noAutofit/>
          </a:bodyPr>
          <a:lstStyle/>
          <a:p>
            <a:pPr indent="-317500" lvl="0" marL="457200" rtl="0" algn="l">
              <a:spcBef>
                <a:spcPts val="500"/>
              </a:spcBef>
              <a:spcAft>
                <a:spcPts val="0"/>
              </a:spcAft>
              <a:buSzPts val="1400"/>
              <a:buChar char="➔"/>
            </a:pPr>
            <a:r>
              <a:rPr lang="en" sz="1400">
                <a:solidFill>
                  <a:srgbClr val="000000"/>
                </a:solidFill>
              </a:rPr>
              <a:t>Process a time series of MOD13Q1 images to assess trends in grassland biomass production as measured with NDVI/EVI.  Develop and approach to identify “anomalous” digital number values for this proxy to inform near real-time management.</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Process time series of MOD13Q1 images to assess grassland phenology.  Extract multiple phenometrics and assess their temporal trends and spatial variation over the period 2001-2017.</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Develop a validation procedure for Objectives 1-2 using imagery from the PhenoCam Network.</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Using an improved understanding of grassland development and production in the past, and forecasted into the future, assess the impact of changing grassland conditions on the provision of a subset of ecosystem services.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 TL;DR</a:t>
            </a:r>
            <a:endParaRPr/>
          </a:p>
        </p:txBody>
      </p:sp>
      <p:sp>
        <p:nvSpPr>
          <p:cNvPr id="147" name="Google Shape;147;p16"/>
          <p:cNvSpPr txBox="1"/>
          <p:nvPr>
            <p:ph idx="1" type="body"/>
          </p:nvPr>
        </p:nvSpPr>
        <p:spPr>
          <a:xfrm>
            <a:off x="819150" y="1453400"/>
            <a:ext cx="3753000" cy="29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Process the fancy satellite images to find a trend in how green the 15.5 acres it represents was</a:t>
            </a:r>
            <a:endParaRPr/>
          </a:p>
          <a:p>
            <a:pPr indent="-311150" lvl="0" marL="457200" rtl="0" algn="l">
              <a:spcBef>
                <a:spcPts val="0"/>
              </a:spcBef>
              <a:spcAft>
                <a:spcPts val="0"/>
              </a:spcAft>
              <a:buSzPts val="1300"/>
              <a:buChar char="➔"/>
            </a:pPr>
            <a:r>
              <a:rPr lang="en"/>
              <a:t>Process the same fancy images but this time we are trying to track the growth stages of the plants</a:t>
            </a:r>
            <a:endParaRPr/>
          </a:p>
          <a:p>
            <a:pPr indent="-311150" lvl="0" marL="457200" rtl="0" algn="l">
              <a:spcBef>
                <a:spcPts val="0"/>
              </a:spcBef>
              <a:spcAft>
                <a:spcPts val="0"/>
              </a:spcAft>
              <a:buSzPts val="1300"/>
              <a:buChar char="➔"/>
            </a:pPr>
            <a:r>
              <a:rPr lang="en"/>
              <a:t>Use the data from both 1 and 2 to help make sure ground readings are correct</a:t>
            </a:r>
            <a:endParaRPr/>
          </a:p>
          <a:p>
            <a:pPr indent="-311150" lvl="0" marL="457200" rtl="0" algn="l">
              <a:spcBef>
                <a:spcPts val="0"/>
              </a:spcBef>
              <a:spcAft>
                <a:spcPts val="0"/>
              </a:spcAft>
              <a:buSzPts val="1300"/>
              <a:buChar char="➔"/>
            </a:pPr>
            <a:r>
              <a:rPr lang="en"/>
              <a:t>Use all this data and forecast it to see how we impact the grasslands</a:t>
            </a:r>
            <a:endParaRPr/>
          </a:p>
        </p:txBody>
      </p:sp>
      <p:pic>
        <p:nvPicPr>
          <p:cNvPr id="148" name="Google Shape;148;p16"/>
          <p:cNvPicPr preferRelativeResize="0"/>
          <p:nvPr/>
        </p:nvPicPr>
        <p:blipFill>
          <a:blip r:embed="rId3">
            <a:alphaModFix/>
          </a:blip>
          <a:stretch>
            <a:fillRect/>
          </a:stretch>
        </p:blipFill>
        <p:spPr>
          <a:xfrm>
            <a:off x="4801500" y="1453400"/>
            <a:ext cx="3523341" cy="338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5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those fancy space pictures</a:t>
            </a:r>
            <a:endParaRPr/>
          </a:p>
        </p:txBody>
      </p:sp>
      <p:sp>
        <p:nvSpPr>
          <p:cNvPr id="154" name="Google Shape;154;p17"/>
          <p:cNvSpPr txBox="1"/>
          <p:nvPr>
            <p:ph idx="1" type="body"/>
          </p:nvPr>
        </p:nvSpPr>
        <p:spPr>
          <a:xfrm>
            <a:off x="819150" y="1425200"/>
            <a:ext cx="3752700" cy="301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422 tiles, or pixels, each of which contain values for a separate 250m x 250m area</a:t>
            </a:r>
            <a:endParaRPr/>
          </a:p>
          <a:p>
            <a:pPr indent="-298450" lvl="1" marL="914400" rtl="0" algn="l">
              <a:spcBef>
                <a:spcPts val="0"/>
              </a:spcBef>
              <a:spcAft>
                <a:spcPts val="0"/>
              </a:spcAft>
              <a:buSzPts val="1100"/>
              <a:buChar char="◆"/>
            </a:pPr>
            <a:r>
              <a:rPr lang="en"/>
              <a:t>This is 15.5 acres for anyone who cared about converting</a:t>
            </a:r>
            <a:endParaRPr/>
          </a:p>
          <a:p>
            <a:pPr indent="-298450" lvl="2" marL="1371600" rtl="0" algn="l">
              <a:spcBef>
                <a:spcPts val="0"/>
              </a:spcBef>
              <a:spcAft>
                <a:spcPts val="0"/>
              </a:spcAft>
              <a:buSzPts val="1100"/>
              <a:buChar char="●"/>
            </a:pPr>
            <a:r>
              <a:rPr lang="en"/>
              <a:t>6.2 Hectares, if anyone is still counting</a:t>
            </a:r>
            <a:endParaRPr/>
          </a:p>
          <a:p>
            <a:pPr indent="-311150" lvl="0" marL="457200" rtl="0" algn="l">
              <a:spcBef>
                <a:spcPts val="0"/>
              </a:spcBef>
              <a:spcAft>
                <a:spcPts val="0"/>
              </a:spcAft>
              <a:buSzPts val="1300"/>
              <a:buChar char="➔"/>
            </a:pPr>
            <a:r>
              <a:rPr lang="en"/>
              <a:t>Since 2001, there have been 23 images a year for each tile</a:t>
            </a:r>
            <a:endParaRPr/>
          </a:p>
          <a:p>
            <a:pPr indent="-311150" lvl="0" marL="457200" rtl="0" algn="l">
              <a:spcBef>
                <a:spcPts val="0"/>
              </a:spcBef>
              <a:spcAft>
                <a:spcPts val="0"/>
              </a:spcAft>
              <a:buSzPts val="1300"/>
              <a:buChar char="➔"/>
            </a:pPr>
            <a:r>
              <a:rPr lang="en"/>
              <a:t>This means we have 391 values for every data point measured in each tile</a:t>
            </a:r>
            <a:endParaRPr/>
          </a:p>
          <a:p>
            <a:pPr indent="-311150" lvl="0" marL="457200" rtl="0" algn="l">
              <a:spcBef>
                <a:spcPts val="0"/>
              </a:spcBef>
              <a:spcAft>
                <a:spcPts val="0"/>
              </a:spcAft>
              <a:buSzPts val="1300"/>
              <a:buChar char="➔"/>
            </a:pPr>
            <a:r>
              <a:rPr lang="en"/>
              <a:t>TL;DR is that there is consistent and reliable data over a long period of time</a:t>
            </a:r>
            <a:endParaRPr/>
          </a:p>
        </p:txBody>
      </p:sp>
      <p:pic>
        <p:nvPicPr>
          <p:cNvPr id="155" name="Google Shape;155;p17"/>
          <p:cNvPicPr preferRelativeResize="0"/>
          <p:nvPr/>
        </p:nvPicPr>
        <p:blipFill>
          <a:blip r:embed="rId3">
            <a:alphaModFix/>
          </a:blip>
          <a:stretch>
            <a:fillRect/>
          </a:stretch>
        </p:blipFill>
        <p:spPr>
          <a:xfrm>
            <a:off x="5164825" y="1425200"/>
            <a:ext cx="3160022" cy="341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62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Computer Part</a:t>
            </a:r>
            <a:endParaRPr/>
          </a:p>
        </p:txBody>
      </p:sp>
      <p:sp>
        <p:nvSpPr>
          <p:cNvPr id="161" name="Google Shape;161;p18"/>
          <p:cNvSpPr txBox="1"/>
          <p:nvPr>
            <p:ph idx="1" type="body"/>
          </p:nvPr>
        </p:nvSpPr>
        <p:spPr>
          <a:xfrm>
            <a:off x="819150" y="1467500"/>
            <a:ext cx="3753000" cy="297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task is to use an R package called BFAST</a:t>
            </a:r>
            <a:endParaRPr/>
          </a:p>
          <a:p>
            <a:pPr indent="-298450" lvl="1" marL="731520" rtl="0" algn="l">
              <a:spcBef>
                <a:spcPts val="0"/>
              </a:spcBef>
              <a:spcAft>
                <a:spcPts val="0"/>
              </a:spcAft>
              <a:buSzPts val="1100"/>
              <a:buChar char="◆"/>
            </a:pPr>
            <a:r>
              <a:rPr lang="en"/>
              <a:t>Stands for </a:t>
            </a:r>
            <a:r>
              <a:rPr lang="en"/>
              <a:t>Breaks For Additive Season and Trend</a:t>
            </a:r>
            <a:endParaRPr/>
          </a:p>
          <a:p>
            <a:pPr indent="-311150" lvl="0" marL="457200" rtl="0" algn="l">
              <a:spcBef>
                <a:spcPts val="0"/>
              </a:spcBef>
              <a:spcAft>
                <a:spcPts val="0"/>
              </a:spcAft>
              <a:buSzPts val="1300"/>
              <a:buChar char="➔"/>
            </a:pPr>
            <a:r>
              <a:rPr lang="en"/>
              <a:t>This is the black box we have to run the data through</a:t>
            </a:r>
            <a:endParaRPr/>
          </a:p>
          <a:p>
            <a:pPr indent="-298450" lvl="1" marL="914400" rtl="0" algn="l">
              <a:spcBef>
                <a:spcPts val="0"/>
              </a:spcBef>
              <a:spcAft>
                <a:spcPts val="0"/>
              </a:spcAft>
              <a:buSzPts val="1100"/>
              <a:buChar char="◆"/>
            </a:pPr>
            <a:r>
              <a:rPr lang="en"/>
              <a:t>And hopefully make this part faster</a:t>
            </a:r>
            <a:endParaRPr/>
          </a:p>
        </p:txBody>
      </p:sp>
      <p:pic>
        <p:nvPicPr>
          <p:cNvPr id="162" name="Google Shape;162;p18"/>
          <p:cNvPicPr preferRelativeResize="0"/>
          <p:nvPr/>
        </p:nvPicPr>
        <p:blipFill>
          <a:blip r:embed="rId3">
            <a:alphaModFix/>
          </a:blip>
          <a:stretch>
            <a:fillRect/>
          </a:stretch>
        </p:blipFill>
        <p:spPr>
          <a:xfrm>
            <a:off x="4953650" y="1467500"/>
            <a:ext cx="3371200" cy="337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55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 of Attack</a:t>
            </a:r>
            <a:endParaRPr/>
          </a:p>
        </p:txBody>
      </p:sp>
      <p:sp>
        <p:nvSpPr>
          <p:cNvPr id="168" name="Google Shape;168;p19"/>
          <p:cNvSpPr txBox="1"/>
          <p:nvPr>
            <p:ph idx="1" type="body"/>
          </p:nvPr>
        </p:nvSpPr>
        <p:spPr>
          <a:xfrm>
            <a:off x="819150" y="1397000"/>
            <a:ext cx="7505700" cy="304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Plan A - </a:t>
            </a:r>
            <a:r>
              <a:rPr b="1" lang="en" sz="1800"/>
              <a:t>Easy </a:t>
            </a:r>
            <a:r>
              <a:rPr lang="en" sz="1800"/>
              <a:t>-  Manual Parallelization through scripts that allow all of the tiles to be submitted as jobs at the same time and allowing the scheduler to do the work</a:t>
            </a:r>
            <a:endParaRPr sz="1800"/>
          </a:p>
          <a:p>
            <a:pPr indent="-342900" lvl="0" marL="457200" rtl="0" algn="l">
              <a:spcBef>
                <a:spcPts val="0"/>
              </a:spcBef>
              <a:spcAft>
                <a:spcPts val="0"/>
              </a:spcAft>
              <a:buSzPts val="1800"/>
              <a:buChar char="➔"/>
            </a:pPr>
            <a:r>
              <a:rPr lang="en" sz="1800"/>
              <a:t>Plan B - </a:t>
            </a:r>
            <a:r>
              <a:rPr b="1" lang="en" sz="1800"/>
              <a:t>Medium </a:t>
            </a:r>
            <a:r>
              <a:rPr lang="en" sz="1800"/>
              <a:t>- Parallelize the R code using some of its built in functions</a:t>
            </a:r>
            <a:endParaRPr sz="1800"/>
          </a:p>
          <a:p>
            <a:pPr indent="-342900" lvl="0" marL="457200" rtl="0" algn="l">
              <a:spcBef>
                <a:spcPts val="0"/>
              </a:spcBef>
              <a:spcAft>
                <a:spcPts val="0"/>
              </a:spcAft>
              <a:buSzPts val="1800"/>
              <a:buChar char="➔"/>
            </a:pPr>
            <a:r>
              <a:rPr lang="en" sz="1800"/>
              <a:t>Plan C - </a:t>
            </a:r>
            <a:r>
              <a:rPr b="1" lang="en" sz="1800"/>
              <a:t>Hard </a:t>
            </a:r>
            <a:r>
              <a:rPr lang="en" sz="1800"/>
              <a:t>- Rewrite the whole thing, including BFast, in C, because we’re masochists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A: Manual (Shell Script) </a:t>
            </a:r>
            <a:r>
              <a:rPr lang="en"/>
              <a:t>Parallelization</a:t>
            </a:r>
            <a:endParaRPr/>
          </a:p>
        </p:txBody>
      </p:sp>
      <p:sp>
        <p:nvSpPr>
          <p:cNvPr id="174" name="Google Shape;174;p20"/>
          <p:cNvSpPr txBox="1"/>
          <p:nvPr>
            <p:ph idx="1" type="body"/>
          </p:nvPr>
        </p:nvSpPr>
        <p:spPr>
          <a:xfrm>
            <a:off x="819150" y="1563850"/>
            <a:ext cx="7505700" cy="287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plan is to make a C program that generates a shell script for all the tile data files in the folder with the executable</a:t>
            </a:r>
            <a:endParaRPr/>
          </a:p>
          <a:p>
            <a:pPr indent="-311150" lvl="0" marL="457200" rtl="0" algn="l">
              <a:spcBef>
                <a:spcPts val="0"/>
              </a:spcBef>
              <a:spcAft>
                <a:spcPts val="0"/>
              </a:spcAft>
              <a:buSzPts val="1300"/>
              <a:buChar char="➔"/>
            </a:pPr>
            <a:r>
              <a:rPr lang="en"/>
              <a:t>The shell script then gets run which submits jobs for all 422 tile data files using their size to safely estimate how much time each should take to run</a:t>
            </a:r>
            <a:endParaRPr/>
          </a:p>
          <a:p>
            <a:pPr indent="-311150" lvl="0" marL="457200" rtl="0" algn="l">
              <a:spcBef>
                <a:spcPts val="0"/>
              </a:spcBef>
              <a:spcAft>
                <a:spcPts val="0"/>
              </a:spcAft>
              <a:buSzPts val="1300"/>
              <a:buChar char="➔"/>
            </a:pPr>
            <a:r>
              <a:rPr lang="en"/>
              <a:t>This allows him to run 2 things and have all of his data in Beocat waiting for the resources to run and not requiring him to run each jobs serially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A: Manual (Shell Script) Parallelization</a:t>
            </a:r>
            <a:endParaRPr/>
          </a:p>
        </p:txBody>
      </p:sp>
      <p:sp>
        <p:nvSpPr>
          <p:cNvPr id="180" name="Google Shape;180;p21"/>
          <p:cNvSpPr txBox="1"/>
          <p:nvPr>
            <p:ph idx="1" type="body"/>
          </p:nvPr>
        </p:nvSpPr>
        <p:spPr>
          <a:xfrm>
            <a:off x="819150" y="1453400"/>
            <a:ext cx="7505700" cy="29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a:t>
            </a:r>
            <a:r>
              <a:rPr lang="en"/>
              <a:t> benefits of this method are that the R code is already written and minimal effort was required to have it take the filename as an argument</a:t>
            </a:r>
            <a:endParaRPr/>
          </a:p>
          <a:p>
            <a:pPr indent="-298450" lvl="1" marL="914400" rtl="0" algn="l">
              <a:spcBef>
                <a:spcPts val="0"/>
              </a:spcBef>
              <a:spcAft>
                <a:spcPts val="0"/>
              </a:spcAft>
              <a:buSzPts val="1100"/>
              <a:buChar char="◆"/>
            </a:pPr>
            <a:r>
              <a:rPr lang="en"/>
              <a:t>From this: “filename &lt;- “tile_###”</a:t>
            </a:r>
            <a:endParaRPr/>
          </a:p>
          <a:p>
            <a:pPr indent="-298450" lvl="1" marL="914400" rtl="0" algn="l">
              <a:spcBef>
                <a:spcPts val="0"/>
              </a:spcBef>
              <a:spcAft>
                <a:spcPts val="0"/>
              </a:spcAft>
              <a:buSzPts val="1100"/>
              <a:buChar char="◆"/>
            </a:pPr>
            <a:r>
              <a:rPr lang="en"/>
              <a:t>To this: “args &lt;- commandArgs(trailingOnly = TRUE); filename &lt;- args[1]”</a:t>
            </a:r>
            <a:endParaRPr/>
          </a:p>
          <a:p>
            <a:pPr indent="-311150" lvl="0" marL="457200" rtl="0" algn="l">
              <a:spcBef>
                <a:spcPts val="0"/>
              </a:spcBef>
              <a:spcAft>
                <a:spcPts val="0"/>
              </a:spcAft>
              <a:buSzPts val="1300"/>
              <a:buChar char="➔"/>
            </a:pPr>
            <a:r>
              <a:rPr lang="en"/>
              <a:t>Another is that since each tile has its own job in the Beocat queue, if one fails he can re-submit only the failed job</a:t>
            </a:r>
            <a:endParaRPr/>
          </a:p>
          <a:p>
            <a:pPr indent="-311150" lvl="0" marL="457200" rtl="0" algn="l">
              <a:spcBef>
                <a:spcPts val="0"/>
              </a:spcBef>
              <a:spcAft>
                <a:spcPts val="0"/>
              </a:spcAft>
              <a:buSzPts val="1300"/>
              <a:buChar char="➔"/>
            </a:pPr>
            <a:r>
              <a:rPr lang="en"/>
              <a:t>The last benefit is that once the code is written, all he has to do is drag in the new tile data files and run the 2 files again</a:t>
            </a:r>
            <a:endParaRPr/>
          </a:p>
          <a:p>
            <a:pPr indent="-311150" lvl="0" marL="457200" rtl="0" algn="l">
              <a:spcBef>
                <a:spcPts val="0"/>
              </a:spcBef>
              <a:spcAft>
                <a:spcPts val="0"/>
              </a:spcAft>
              <a:buSzPts val="1300"/>
              <a:buChar char="➔"/>
            </a:pPr>
            <a:r>
              <a:rPr lang="en"/>
              <a:t>The length the code will take to run ranges from his original time of 5 months to the best case scenario of what should be under a week because every job would run at the same time and the total time would be however long the longest job takes</a:t>
            </a:r>
            <a:endParaRPr/>
          </a:p>
          <a:p>
            <a:pPr indent="-311150" lvl="0" marL="457200" rtl="0" algn="l">
              <a:spcBef>
                <a:spcPts val="0"/>
              </a:spcBef>
              <a:spcAft>
                <a:spcPts val="0"/>
              </a:spcAft>
              <a:buSzPts val="1300"/>
              <a:buChar char="➔"/>
            </a:pPr>
            <a:r>
              <a:rPr lang="en"/>
              <a:t>This means my speedup will be between 1 and 21</a:t>
            </a:r>
            <a:endParaRPr/>
          </a:p>
          <a:p>
            <a:pPr indent="-298450" lvl="1" marL="914400" rtl="0" algn="l">
              <a:spcBef>
                <a:spcPts val="0"/>
              </a:spcBef>
              <a:spcAft>
                <a:spcPts val="0"/>
              </a:spcAft>
              <a:buSzPts val="1100"/>
              <a:buChar char="◆"/>
            </a:pPr>
            <a:r>
              <a:rPr lang="en"/>
              <a:t>Otherwise, it depends, unfortunately not on caching and locality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