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o-N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no-NO" sz="1100">
                <a:latin typeface="Arial"/>
                <a:ea typeface="Arial"/>
                <a:cs typeface="Arial"/>
                <a:sym typeface="Arial"/>
              </a:rPr>
              <a:t>Mat + drikke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no-NO" sz="1100">
                <a:latin typeface="Arial"/>
                <a:ea typeface="Arial"/>
                <a:cs typeface="Arial"/>
                <a:sym typeface="Arial"/>
              </a:rPr>
              <a:t>Presentasjon av Kristoffer og Gjermund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no-NO" sz="1100">
                <a:latin typeface="Arial"/>
                <a:ea typeface="Arial"/>
                <a:cs typeface="Arial"/>
                <a:sym typeface="Arial"/>
              </a:rPr>
              <a:t>Agenda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-NO"/>
              <a:t>Hva er deres forventninger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-NO"/>
              <a:t>Hvor mange har hørt om SOLID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-NO"/>
              <a:t>Hvor mange har kort arbeidserfaring / lang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-NO"/>
              <a:t>Målet er at vi skal gå herfra i dag og vite hva SOLID-prinsippene innebærer, og ha startet å reflektere over hvordan det skal brukes i praksis.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-NO"/>
              <a:t>Vi er ikke SOLID evangelister, og vi skal prøve å belyse både ulemper og fordeler.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-NO"/>
              <a:t>Hvorfor har vi disse prinsippene? Prinsippene henger sammen og bygger på hverandre.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-NO"/>
              <a:t>Rekkefølgen sier ikke noe om prioriteringen.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-NO"/>
              <a:t>Primært objektorienterte prinsipper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-NO"/>
              <a:t>Rigid kode - all endring påvirker annen kode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-NO"/>
              <a:t>Fragil kode  - ting brekker på uventede stedet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-NO"/>
              <a:t>Immobil kode - ting kan ikke gjenbrukes andre steder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no-NO"/>
              <a:t>Kort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-NO"/>
              <a:t>Hvor mange jobber i Java verdenen?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-NO"/>
              <a:t>Hvor mange har hørt om SOLID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o-NO"/>
              <a:t>Hvor mange har kort arbeidserfaring  /lang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o-N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Navnet er et paradoks. En selvmotsigelse som rommer en sannhet.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Så hva er det? Neste side -&gt;</a:t>
            </a:r>
            <a:endParaRPr/>
          </a:p>
        </p:txBody>
      </p:sp>
      <p:sp>
        <p:nvSpPr>
          <p:cNvPr id="166" name="Google Shape;16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Meyer sin definisjon inneholder mer forklarende tekst i boka </a:t>
            </a:r>
            <a:r>
              <a:rPr i="1" lang="no-NO" sz="1350">
                <a:solidFill>
                  <a:srgbClr val="29323C"/>
                </a:solidFill>
                <a:latin typeface="Georgia"/>
                <a:ea typeface="Georgia"/>
                <a:cs typeface="Georgia"/>
                <a:sym typeface="Georgia"/>
              </a:rPr>
              <a:t>Object Oriented Software Construction</a:t>
            </a:r>
            <a:r>
              <a:rPr lang="no-NO" sz="1350">
                <a:solidFill>
                  <a:srgbClr val="29323C"/>
                </a:solidFill>
                <a:latin typeface="Georgia"/>
                <a:ea typeface="Georgia"/>
                <a:cs typeface="Georgia"/>
                <a:sym typeface="Georgia"/>
              </a:rPr>
              <a:t>, 1st. ed. Bertrand Meyer, Prentice Hall, 1988,</a:t>
            </a:r>
            <a:endParaRPr sz="1350">
              <a:solidFill>
                <a:srgbClr val="29323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9323C"/>
              </a:buClr>
              <a:buSzPts val="1350"/>
              <a:buFont typeface="Georgia"/>
              <a:buChar char="●"/>
            </a:pPr>
            <a:r>
              <a:rPr lang="no-NO" sz="1350">
                <a:solidFill>
                  <a:srgbClr val="29323C"/>
                </a:solidFill>
                <a:latin typeface="Georgia"/>
                <a:ea typeface="Georgia"/>
                <a:cs typeface="Georgia"/>
                <a:sym typeface="Georgia"/>
              </a:rPr>
              <a:t>Noe utdatert, men prinsippet holder</a:t>
            </a:r>
            <a:endParaRPr sz="1350">
              <a:solidFill>
                <a:srgbClr val="29323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9323C"/>
              </a:buClr>
              <a:buSzPts val="1350"/>
              <a:buFont typeface="Georgia"/>
              <a:buChar char="●"/>
            </a:pPr>
            <a:r>
              <a:rPr lang="no-NO" sz="1350">
                <a:solidFill>
                  <a:srgbClr val="29323C"/>
                </a:solidFill>
                <a:latin typeface="Georgia"/>
                <a:ea typeface="Georgia"/>
                <a:cs typeface="Georgia"/>
                <a:sym typeface="Georgia"/>
              </a:rPr>
              <a:t>Vi hopper over til Robert C. Martin igjen -&gt; neste side</a:t>
            </a:r>
            <a:endParaRPr sz="1350">
              <a:solidFill>
                <a:srgbClr val="29323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9828c7d4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9828c7d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-NO" sz="1350">
                <a:solidFill>
                  <a:srgbClr val="29323C"/>
                </a:solidFill>
                <a:latin typeface="Georgia"/>
                <a:ea typeface="Georgia"/>
                <a:cs typeface="Georgia"/>
                <a:sym typeface="Georgia"/>
              </a:rPr>
              <a:t>Vi skal kunne legge til ny funksjonalitet uten å endre eksisterende kode</a:t>
            </a:r>
            <a:endParaRPr sz="1350">
              <a:solidFill>
                <a:srgbClr val="29323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29323C"/>
              </a:buClr>
              <a:buSzPts val="1350"/>
              <a:buFont typeface="Georgia"/>
              <a:buChar char="○"/>
            </a:pPr>
            <a:r>
              <a:rPr lang="no-NO" sz="1350">
                <a:solidFill>
                  <a:srgbClr val="29323C"/>
                </a:solidFill>
                <a:latin typeface="Georgia"/>
                <a:ea typeface="Georgia"/>
                <a:cs typeface="Georgia"/>
                <a:sym typeface="Georgia"/>
              </a:rPr>
              <a:t>Og Siden eksisterende kode ikke endres trenger vi ikke  å rekompilere og redeploye</a:t>
            </a:r>
            <a:endParaRPr sz="1350">
              <a:solidFill>
                <a:srgbClr val="29323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4325" lvl="2" marL="1371600" rtl="0" algn="l">
              <a:spcBef>
                <a:spcPts val="0"/>
              </a:spcBef>
              <a:spcAft>
                <a:spcPts val="0"/>
              </a:spcAft>
              <a:buClr>
                <a:srgbClr val="29323C"/>
              </a:buClr>
              <a:buSzPts val="1350"/>
              <a:buFont typeface="Georgia"/>
              <a:buChar char="■"/>
            </a:pPr>
            <a:r>
              <a:rPr lang="no-NO" sz="1350">
                <a:solidFill>
                  <a:srgbClr val="29323C"/>
                </a:solidFill>
                <a:latin typeface="Georgia"/>
                <a:ea typeface="Georgia"/>
                <a:cs typeface="Georgia"/>
                <a:sym typeface="Georgia"/>
              </a:rPr>
              <a:t>Eller endre tester</a:t>
            </a:r>
            <a:endParaRPr sz="1350">
              <a:solidFill>
                <a:srgbClr val="29323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29323C"/>
              </a:buClr>
              <a:buSzPts val="1350"/>
              <a:buFont typeface="Georgia"/>
              <a:buChar char="○"/>
            </a:pPr>
            <a:r>
              <a:rPr lang="no-NO" sz="1350">
                <a:solidFill>
                  <a:srgbClr val="29323C"/>
                </a:solidFill>
                <a:latin typeface="Georgia"/>
                <a:ea typeface="Georgia"/>
                <a:cs typeface="Georgia"/>
                <a:sym typeface="Georgia"/>
              </a:rPr>
              <a:t>All ny kode kan havne i nye dll’r, jar filer eller gems. Dette gir oss også et hint om hvordan man strukturerer artifaktene sine! Isolerte features</a:t>
            </a:r>
            <a:endParaRPr sz="1350">
              <a:solidFill>
                <a:srgbClr val="29323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29323C"/>
              </a:buClr>
              <a:buSzPts val="1350"/>
              <a:buFont typeface="Georgia"/>
              <a:buChar char="○"/>
            </a:pPr>
            <a:r>
              <a:rPr lang="no-NO" sz="1350">
                <a:solidFill>
                  <a:srgbClr val="29323C"/>
                </a:solidFill>
                <a:latin typeface="Georgia"/>
                <a:ea typeface="Georgia"/>
                <a:cs typeface="Georgia"/>
                <a:sym typeface="Georgia"/>
              </a:rPr>
              <a:t>Dvs at vi kun skriver ny kode! Green fields forever! </a:t>
            </a:r>
            <a:endParaRPr sz="1350">
              <a:solidFill>
                <a:srgbClr val="29323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4325" lvl="2" marL="1371600" rtl="0" algn="l">
              <a:spcBef>
                <a:spcPts val="0"/>
              </a:spcBef>
              <a:spcAft>
                <a:spcPts val="0"/>
              </a:spcAft>
              <a:buClr>
                <a:srgbClr val="29323C"/>
              </a:buClr>
              <a:buSzPts val="1350"/>
              <a:buFont typeface="Georgia"/>
              <a:buChar char="■"/>
            </a:pPr>
            <a:r>
              <a:rPr lang="no-NO" sz="1350">
                <a:solidFill>
                  <a:srgbClr val="29323C"/>
                </a:solidFill>
                <a:latin typeface="Georgia"/>
                <a:ea typeface="Georgia"/>
                <a:cs typeface="Georgia"/>
                <a:sym typeface="Georgia"/>
              </a:rPr>
              <a:t>Vi skriver kun nye tester som dokumenterer den nye funksjonaliteten, vi har jo allerede tester for eksisterende basefunksjonalitet</a:t>
            </a:r>
            <a:endParaRPr sz="1350">
              <a:solidFill>
                <a:srgbClr val="29323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9323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9323C"/>
              </a:buClr>
              <a:buSzPts val="1350"/>
              <a:buFont typeface="Georgia"/>
              <a:buChar char="●"/>
            </a:pPr>
            <a:r>
              <a:rPr lang="no-NO" sz="1350">
                <a:solidFill>
                  <a:srgbClr val="29323C"/>
                </a:solidFill>
                <a:latin typeface="Georgia"/>
                <a:ea typeface="Georgia"/>
                <a:cs typeface="Georgia"/>
                <a:sym typeface="Georgia"/>
              </a:rPr>
              <a:t>Det er dette vi prøver å løse ved å følge OCP.</a:t>
            </a:r>
            <a:endParaRPr sz="1350">
              <a:solidFill>
                <a:srgbClr val="29323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1" name="Google Shape;181;g299828c7d4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no-NO"/>
              <a:t>Så hva betyr det i praksis?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no-NO"/>
              <a:t>Implementation inheritance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no-NO"/>
              <a:t>Dvs at vi lager en subtype av en klasse eller abstract klasse.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-NO"/>
              <a:t>Vanlige java klasser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-NO"/>
              <a:t>Abstract methods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-NO"/>
              <a:t>Vanlig måte er å implementere en metode som delegere detaljene til flere abstracte metoder (detaljer)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-NO"/>
              <a:t>Mer rigid da alle implementasjoner er klienter (avhengig av) baseklassen (e). En endring blir gjort i baseklassen, så påvirkes alle klasser som arver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no-NO"/>
              <a:t>Interface delegation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-NO"/>
              <a:t>Gir størst frihet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no-NO"/>
              <a:t>Bevis på OCP fungerer: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-NO"/>
              <a:t>Plugin baserte systemer som Minecraft eller Eclipse</a:t>
            </a:r>
            <a:endParaRPr/>
          </a:p>
        </p:txBody>
      </p:sp>
      <p:sp>
        <p:nvSpPr>
          <p:cNvPr id="189" name="Google Shape;189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-NO"/>
              <a:t>Open chest surgery is not needed when putting on a coat.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-NO"/>
              <a:t>Men allikevel er det det vi gjør vanligvis. </a:t>
            </a:r>
            <a:endParaRPr/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-NO"/>
              <a:t>Nye krav fører veldig ofte til endringer koden over alt</a:t>
            </a:r>
            <a:endParaRPr/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no-NO"/>
              <a:t>tester må skrives om. Man blir motstander mot junit tester!</a:t>
            </a:r>
            <a:endParaRPr b="1"/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-NO"/>
              <a:t>Nye bugs innføres i “stabil” kode om testdekningen ikke er godt nok</a:t>
            </a:r>
            <a:endParaRPr/>
          </a:p>
          <a:p>
            <a: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no-NO"/>
              <a:t>Det er litt flaut å release med nye feil i eksisterende funksjonalitet.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Unntak: Bugs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-NO"/>
              <a:t>Dersom det er noe feil med lungene til lille Hans, fikser vi de i eksisterende kode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-NO"/>
              <a:t>Det er også flere som har frontet at man ikke bryter OCP dersom endringen isoleres til en klasse</a:t>
            </a:r>
            <a:endParaRPr/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-NO"/>
              <a:t>Vi vil forbedre for hastighet / throughput o.l. Om Hans kan få lunger som dobler oksygenopptaket gjør vi det.</a:t>
            </a:r>
            <a:endParaRPr/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-NO"/>
              <a:t>Dvs at klasser som kan endres ikke har kobling (low coupling) til andre klasser</a:t>
            </a:r>
            <a:endParaRPr/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-NO"/>
              <a:t>En endring her, vil ikke kreve endring i noen andre klasser.</a:t>
            </a:r>
            <a:endParaRPr/>
          </a:p>
        </p:txBody>
      </p:sp>
      <p:sp>
        <p:nvSpPr>
          <p:cNvPr id="200" name="Google Shape;200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99828c7d4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99828c7d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Design for extension or prohibit it.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-NO"/>
              <a:t>Dersom man baserer seg på “Implementation inheritance”, må man dokumentere godt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-NO"/>
              <a:t>Det er fort gjort å brekke basefunksjonaliteten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-NO"/>
              <a:t>Definer og dokumenter hva som skal implementeres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-NO"/>
              <a:t>Hindre arv gjennom final / sealed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Predicted variance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-NO"/>
              <a:t>Vi må prøve å identifisere hvilke deler av koden som vil endre seg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-NO"/>
              <a:t>Vi må være spesifikke på hva som har lov til å endre seg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-NO"/>
              <a:t>Det er farlig å prøve å skrive kode som er utvidbar før vi vet hva som kommer til å endres. Da kan vi ende opp med leaky abstractions. Dvs klasser som blir brukt for mange steder.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-NO"/>
              <a:t>Vi trenger ikke å bruke interfaces overalt. Mange ting vil aldri endre seg (Mapping kode for DTOs)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-NO"/>
              <a:t>Det er en kostnad (oversiktlig kode)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Refaktorering er din venn</a:t>
            </a:r>
            <a:endParaRPr/>
          </a:p>
        </p:txBody>
      </p:sp>
      <p:sp>
        <p:nvSpPr>
          <p:cNvPr id="207" name="Google Shape;207;g299828c7d4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Opprinnelig definisjon av Barbara Liskov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o-NO"/>
              <a:t>Kortfattet: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Dersom man bytter ut en subtype med en annen, skal ikke klient koden bli overrasket.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-NO"/>
              <a:t>Dvs at dersom man bytter ut en utledet type med en annen utledet type, må den oppføre seg likt!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-NO"/>
              <a:t>Det er enkelt å lage en ny klasse som arver fra en super type. Den kan lett provides. Men hva kan gå galt`?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-NO"/>
              <a:t>Man knytter ofte feil typer sammen. Nest side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5" name="Google Shape;235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8df572f8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8df572f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no-NO" sz="1100">
                <a:latin typeface="Arial"/>
                <a:ea typeface="Arial"/>
                <a:cs typeface="Arial"/>
                <a:sym typeface="Arial"/>
              </a:rPr>
              <a:t>Mat + drikke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no-NO" sz="1100">
                <a:latin typeface="Arial"/>
                <a:ea typeface="Arial"/>
                <a:cs typeface="Arial"/>
                <a:sym typeface="Arial"/>
              </a:rPr>
              <a:t>Presentasjon av Kristoffer og Gjermund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no-NO" sz="1100">
                <a:latin typeface="Arial"/>
                <a:ea typeface="Arial"/>
                <a:cs typeface="Arial"/>
                <a:sym typeface="Arial"/>
              </a:rPr>
              <a:t>Agenda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-NO"/>
              <a:t>Hva er deres forventninger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-NO"/>
              <a:t>Hvor mange har hørt om SOLID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-NO"/>
              <a:t>Hvor mange har kort arbeidserfaring / lang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-NO"/>
              <a:t>Målet er at vi skal gå herfra i dag og vite hva SOLID-prinsippene innebærer, og ha startet å reflektere over hvordan det skal brukes i praksis.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-NO"/>
              <a:t>Vi er ikke SOLID evangelister, og vi skal prøve å belyse både ulemper og fordeler.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-NO"/>
              <a:t>Hvorfor har vi disse prinsippene? Prinsippene henger sammen og bygger på hverandre.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-NO"/>
              <a:t>Rekkefølgen sier ikke noe om prioriteringen.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-NO"/>
              <a:t>Primært objektorienterte prinsipper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-NO"/>
              <a:t>Rigid kode - all endring påvirker annen kode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-NO"/>
              <a:t>Fragil kode  - ting brekker på uventede stedet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-NO"/>
              <a:t>Immobil kode - ting kan ikke gjenbrukes andre steder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Kort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Hvor mange har hørt om SOLID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o-NO"/>
              <a:t>Hvor mange har kort arbeidserfaring  /lang</a:t>
            </a:r>
            <a:endParaRPr/>
          </a:p>
        </p:txBody>
      </p:sp>
      <p:sp>
        <p:nvSpPr>
          <p:cNvPr id="90" name="Google Shape;90;g288df572f8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no-NO"/>
              <a:t>F.eks square og rectangle. Square isa rectangle, men hva så med setHeight?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no-NO"/>
              <a:t>Legger til typesjekker for å håndtere avvik.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no-NO"/>
              <a:t>Hva har man laget da? En avhengighet til den konkrete implementasjonen.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batteridrevet and er ikke nødvendigvis det samme som en ekte and, selv om de kan dele noen egenskaper.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Feilen man ofte må gjøre er at man må sjekke hva slags type det er; hva slags and</a:t>
            </a:r>
            <a:endParaRPr/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Skulle man skrevet kode for dette måtte man mest sannsynlig sjekke type and for å kunne avgjøre hva man kan gjøre med den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Da har man laget en avhengighet til en konkret implementasjon med en gang.</a:t>
            </a:r>
            <a:endParaRPr/>
          </a:p>
        </p:txBody>
      </p:sp>
      <p:sp>
        <p:nvSpPr>
          <p:cNvPr id="243" name="Google Shape;243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Ikke nødvendigvis noe man trenger å huske, men følger du disse så hjelper det deg å oppfylle LSP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Contravariance i argumenter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-&gt; narrow to wider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Covariance i retur typer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-&gt; wide to narrow. Dvs at man kan returnerer subtyper i subklasser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Data invariants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Gjelder for hele klassen. Regler for hvilke verdier klassen kan initialiseres med.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F.eks dersom en vanlig lommebok kun kan initialiseres med 0 kr, blir man ganske overrasket om en guchi lommebok  initialiseres med 200 kr. </a:t>
            </a:r>
            <a:endParaRPr/>
          </a:p>
        </p:txBody>
      </p:sp>
      <p:sp>
        <p:nvSpPr>
          <p:cNvPr id="250" name="Google Shape;250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3e2cf25f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3e2cf25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43e2cf25f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Definisjon fra wikipedia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Bryt ned interfacer i mindre biter slik at </a:t>
            </a:r>
            <a:r>
              <a:rPr lang="no-NO"/>
              <a:t>klienter av </a:t>
            </a:r>
            <a:r>
              <a:rPr b="0" i="0" lang="no-N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interfacene bare får det de trenger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Bildet illustrerer et interface som tilbyr litt for mye, man vet rett og slett ikke hvordan man skal bruke det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 er poenget med ISP, at interfacet er spesifikt og ikke levner noen tvil om hvordan det skal brukes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Alle får tilgang til alt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Implementasjonen av interfacet blir unødvendig stor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Dersom man skal mocke dette interfacet, hvordan vet man hvilke metoder som skal mockes?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Hva hvis man ønsker å erstatte f.eks. navigasjons-funksjonaliteten? Må da gjøre endringer i eksisterende klasse (bryter med OCP), eller lage en ny imlementasjon av hele interfacet.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Ikke Dependency Injection Principle ☺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Uncle Bob samlet de fem prinsippene i sin artikkel (han oppfant dem ikke)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Michael Feathers introduserte begrepet SOLID for å gjøre det lettere å huske Bob sine prinsipper (stokket litt om på rekkefølgen for å få et fint ord)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SOLID </a:t>
            </a:r>
            <a:r>
              <a:rPr lang="no-NO"/>
              <a:t>ble</a:t>
            </a:r>
            <a:r>
              <a:rPr b="0" i="0" lang="no-N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omfavnet av Agile-miljøet (Uncle Bob og Feathers </a:t>
            </a:r>
            <a:r>
              <a:rPr lang="no-NO"/>
              <a:t>var</a:t>
            </a:r>
            <a:r>
              <a:rPr b="0" i="0" lang="no-N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begge sentrale personer innenfor Agile) og passer bra med TDD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o-N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Stikkontakten er et «interface» som tillater oss å lettere bytte ut en elektrisk dings med en annen (tenk hvis vi måtte lodde hver elektriske dings på ledningene inne i veggen)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Uten dette får vi high coupling</a:t>
            </a:r>
            <a:endParaRPr/>
          </a:p>
        </p:txBody>
      </p:sp>
      <p:sp>
        <p:nvSpPr>
          <p:cNvPr id="321" name="Google Shape;321;p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Definisjon fra Uncle Bob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962a07ca1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962a07c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Så dere hva som skjedde her?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Modul A er ikke lenger avhengig av en detail (implementasjon) men en abstraksjon.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	Dvs at implementasjons detaljen kan byttes ut med noe annet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		Endre oppførsel f.eks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Også viktig med hvem som eier abstraksjonen.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	Optimalt ligger den i en egen assembly, men i hvert fall ikke hos implementasjonen.</a:t>
            </a:r>
            <a:endParaRPr/>
          </a:p>
        </p:txBody>
      </p:sp>
      <p:sp>
        <p:nvSpPr>
          <p:cNvPr id="335" name="Google Shape;335;g2962a07ca1_0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Entourage antipattern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Stairway pattern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-NO"/>
              <a:t>Påpeke eierskap av abstraksjonene.</a:t>
            </a:r>
            <a:endParaRPr/>
          </a:p>
        </p:txBody>
      </p:sp>
      <p:sp>
        <p:nvSpPr>
          <p:cNvPr id="347" name="Google Shape;347;p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Eksempel fra Forsvaret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o-NO"/>
              <a:t>Brukte en dag på å lage et generisk view da skissene tilsynelatende var like, men så begynner små variasjoner å snike seg inn.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o-NO"/>
              <a:t>Bygg opp med komposisjon.</a:t>
            </a:r>
            <a:endParaRPr/>
          </a:p>
        </p:txBody>
      </p:sp>
      <p:sp>
        <p:nvSpPr>
          <p:cNvPr id="362" name="Google Shape;362;p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SOLID står for fem grunnleggende prinsipper for utvikling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Hvorfor har vi disse prinsippene?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hjelper oss å huske å noen retningslinjer – hjelper oss å skrive kode som er vedlikeholdbar, lesbar, utvidbar, osv.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Og ikke minst, gjør at vi kan utvide eksisterende funksjonalitet og samtidig være sikker på at ting fortsatt fungerer.</a:t>
            </a:r>
            <a:endParaRPr/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Mange har jobbet lenge som utviklere og har mye god erfaring, kan int</a:t>
            </a:r>
            <a:r>
              <a:rPr lang="no-NO"/>
              <a:t>uitivt </a:t>
            </a:r>
            <a:r>
              <a:rPr b="0" i="0" lang="no-N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kjenne igjen «code smells».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 det er ikke gitt at man klarer å sette fingeren på hva som er galt. SOLID kan gjøre dette lettere.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Prinsippene henger sammen, og bygger på hverandre (vanskelig å bruke eks. OCP dersom man ikke bruker SRP)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Refaktorering.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	Erfaringsbasert: Det er ikke hensiktsmessig å bruke masse tid up front for å lage et SOLID design, men heller bruke de</a:t>
            </a:r>
            <a:endParaRPr/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vanvittig gode refaktoreringsverktøyene vi har i dag til å pusse på koden etterhvert.</a:t>
            </a:r>
            <a:endParaRPr/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Med erfaring vil man lettere identifisere ting i koden hvor man må legge ekstra effort med en gang. </a:t>
            </a:r>
            <a:endParaRPr/>
          </a:p>
        </p:txBody>
      </p:sp>
      <p:sp>
        <p:nvSpPr>
          <p:cNvPr id="106" name="Google Shape;106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Trenger ikke å si dette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Mål: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-NO"/>
              <a:t>Forstå hvorfor det er viktig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-NO"/>
              <a:t>Identifisere klasser som har for mye ansvar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-NO"/>
              <a:t>Lære å skrive moduler, klasser og metoder som bare har et ansvar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-NO"/>
              <a:t>Lære å refaktorere monolitiske klasser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-NO"/>
              <a:t>Få kjenskap til noen patterns som hjelper med å skille ansvar</a:t>
            </a:r>
            <a:endParaRPr/>
          </a:p>
        </p:txBody>
      </p:sp>
      <p:sp>
        <p:nvSpPr>
          <p:cNvPr id="132" name="Google Shape;132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Definisjon fra Uncle Bob</a:t>
            </a:r>
            <a:r>
              <a:rPr lang="no-NO"/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Høres ganske enkelt ut, men krever at man går gjennom koden og skjønner hva som blir gjort i grove trekk (abstrakt nivå)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Når man har gjort det, kan man identifisere hva som vil / kan endres.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Hvordan identifiserer vi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	Et abstraksjonsnivå under -&gt; Dvs En klasse gjør A ved å hente N records, Ikke En klasse gjør A ved å lese fra en Database, parse data og lage records osv</a:t>
            </a:r>
            <a:endParaRPr/>
          </a:p>
        </p:txBody>
      </p:sp>
      <p:sp>
        <p:nvSpPr>
          <p:cNvPr id="139" name="Google Shape;139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SOLID motivational posters: obligatorisk i en SOLID-presentasjon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ting som kan gjøre alt er ikke nødvendigvis en nyttig og brukervennlig ting.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Eksempel med kniven.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Man har solgt 1 million kniver og man finner en feil med skrutrekkeren. Alle må byttes ut. Dersom skrutrekkeren hadde vært en egen frittstående modul,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kunne man sluppet unna med å bytte 10k.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Feilen med skrutrekkeren hadde også vært lettere å finne. Man har kanskje glemt å teste den da den er gjemt bak all annen funksjonalitet.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o-NO"/>
              <a:t>Fordeler</a:t>
            </a:r>
            <a:endParaRPr/>
          </a:p>
          <a:p>
            <a:pPr indent="-2286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no-NO" sz="1000">
                <a:latin typeface="Arial"/>
                <a:ea typeface="Arial"/>
                <a:cs typeface="Arial"/>
                <a:sym typeface="Arial"/>
              </a:rPr>
              <a:t>Små, enkle klasser med veldefinert ansvar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b="1" lang="no-NO" sz="1000">
                <a:latin typeface="Arial"/>
                <a:ea typeface="Arial"/>
                <a:cs typeface="Arial"/>
                <a:sym typeface="Arial"/>
              </a:rPr>
              <a:t>Enklere å teste. Lettere å vite hva man skal teste. Lettere å mocke.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b="1" lang="no-NO" sz="1000">
                <a:latin typeface="Arial"/>
                <a:ea typeface="Arial"/>
                <a:cs typeface="Arial"/>
                <a:sym typeface="Arial"/>
              </a:rPr>
              <a:t>Enklere å endre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no-NO" sz="1000">
                <a:latin typeface="Arial"/>
                <a:ea typeface="Arial"/>
                <a:cs typeface="Arial"/>
                <a:sym typeface="Arial"/>
              </a:rPr>
              <a:t>Enklere å forstå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</a:pPr>
            <a:r>
              <a:rPr lang="no-NO" sz="1000">
                <a:latin typeface="Arial"/>
                <a:ea typeface="Arial"/>
                <a:cs typeface="Arial"/>
                <a:sym typeface="Arial"/>
              </a:rPr>
              <a:t>Enklere å gjenbruke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196850" lvl="1" marL="7429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–"/>
            </a:pPr>
            <a:r>
              <a:rPr lang="no-NO" sz="1000">
                <a:latin typeface="Arial"/>
                <a:ea typeface="Arial"/>
                <a:cs typeface="Arial"/>
                <a:sym typeface="Arial"/>
              </a:rPr>
              <a:t>Refleksjon - Egen erfaring viser at jo nærmere GUI man kommer, jo viktigere er dette prinsippet. Dvs at man kan gjenbruke funksjonalitet flere steder.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En annen heldig bieffekt er at man ofte får mer leselig kode.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Men hvilke utfordringer får vi?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Navngivning : Lettere å navngi klassene fordi ansvaret er mer definert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Man må grave flere steder. Eksplosjon av klasser</a:t>
            </a:r>
            <a:endParaRPr/>
          </a:p>
        </p:txBody>
      </p:sp>
      <p:sp>
        <p:nvSpPr>
          <p:cNvPr id="153" name="Google Shape;153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o-N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Så hvordan går man frem: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-NO"/>
              <a:t>Refaktorere metodene først. De skal bare gjøre en ting. Lettere å delegere til egne implementasjoner senere.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-NO"/>
              <a:t>Refaktorere for abstraksjon.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-NO"/>
              <a:t>Definere interfacene - Egne pakker, egne assemblies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-NO"/>
              <a:t>Implementere interfacene - Egne pakker, egen assemblies.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o-NO"/>
              <a:t>Huskeregler: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no-NO"/>
              <a:t>Metodenavn bør gjenspeile hva metoden gjør (og metoden bør ikke gjøre mer enn dette)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no-NO"/>
              <a:t>Metodenavn bør kunne assosieres med klassenavnet (hvis ikke hører muligens metoden hjemme i en egen klasse)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Om tid vise en decorator pattern på CustomerStorage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rside panoramabilde" showMasterSp="0">
  <p:cSld name="Forside panoramabil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468314" y="4724524"/>
            <a:ext cx="82080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Georgia"/>
              <a:buNone/>
              <a:defRPr b="0" i="0" sz="3600" u="none" cap="none" strike="noStrike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468314" y="5949360"/>
            <a:ext cx="820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1" sz="2400" u="none" cap="none" strike="noStrike">
                <a:solidFill>
                  <a:schemeClr val="accent5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ctr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0" name="Google Shape;20;p2"/>
          <p:cNvCxnSpPr/>
          <p:nvPr/>
        </p:nvCxnSpPr>
        <p:spPr>
          <a:xfrm>
            <a:off x="468314" y="5877272"/>
            <a:ext cx="8208000" cy="0"/>
          </a:xfrm>
          <a:prstGeom prst="straightConnector1">
            <a:avLst/>
          </a:prstGeom>
          <a:noFill/>
          <a:ln cap="flat" cmpd="sng" w="12700">
            <a:solidFill>
              <a:srgbClr val="FF64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forsidebilde.png"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244851" cy="470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o spalter og stikktittel u/grafikk">
  <p:cSld name="To spalter og stikktittel u/grafik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67545" y="1628625"/>
            <a:ext cx="39603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467545" y="2132856"/>
            <a:ext cx="3960300" cy="4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3" type="body"/>
          </p:nvPr>
        </p:nvSpPr>
        <p:spPr>
          <a:xfrm>
            <a:off x="4716016" y="1628625"/>
            <a:ext cx="3959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4" type="body"/>
          </p:nvPr>
        </p:nvSpPr>
        <p:spPr>
          <a:xfrm>
            <a:off x="4716016" y="2132856"/>
            <a:ext cx="3960300" cy="4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115264" y="6526864"/>
            <a:ext cx="2802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  <p:sp>
        <p:nvSpPr>
          <p:cNvPr id="65" name="Google Shape;65;p11"/>
          <p:cNvSpPr txBox="1"/>
          <p:nvPr>
            <p:ph idx="5" type="body"/>
          </p:nvPr>
        </p:nvSpPr>
        <p:spPr>
          <a:xfrm>
            <a:off x="468314" y="76428"/>
            <a:ext cx="43911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6" name="Google Shape;66;p11"/>
          <p:cNvCxnSpPr/>
          <p:nvPr/>
        </p:nvCxnSpPr>
        <p:spPr>
          <a:xfrm>
            <a:off x="467544" y="428691"/>
            <a:ext cx="8208900" cy="0"/>
          </a:xfrm>
          <a:prstGeom prst="straightConnector1">
            <a:avLst/>
          </a:prstGeom>
          <a:noFill/>
          <a:ln cap="flat" cmpd="sng" w="9525">
            <a:solidFill>
              <a:srgbClr val="BCBE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1"/>
          <p:cNvSpPr txBox="1"/>
          <p:nvPr>
            <p:ph type="title"/>
          </p:nvPr>
        </p:nvSpPr>
        <p:spPr>
          <a:xfrm>
            <a:off x="467544" y="476250"/>
            <a:ext cx="81936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Georgia"/>
              <a:buNone/>
              <a:defRPr b="0" i="0" sz="3600" u="none" cap="none" strike="noStrike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un tittel u/grafikk">
  <p:cSld name="Kun tittel u/grafik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115264" y="6526864"/>
            <a:ext cx="2802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  <p:sp>
        <p:nvSpPr>
          <p:cNvPr id="70" name="Google Shape;70;p12"/>
          <p:cNvSpPr txBox="1"/>
          <p:nvPr>
            <p:ph type="title"/>
          </p:nvPr>
        </p:nvSpPr>
        <p:spPr>
          <a:xfrm>
            <a:off x="467544" y="476250"/>
            <a:ext cx="81936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Georgia"/>
              <a:buNone/>
              <a:defRPr b="0" i="0" sz="3600" u="none" cap="none" strike="noStrike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un tittel - oransje toppgrafikk">
  <p:cSld name="Kun tittel - oransje toppgrafik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yststripe3.png" id="72" name="Google Shape;7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3005" y="-1538"/>
            <a:ext cx="2288870" cy="88647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115264" y="6526864"/>
            <a:ext cx="2802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  <p:sp>
        <p:nvSpPr>
          <p:cNvPr id="74" name="Google Shape;74;p13"/>
          <p:cNvSpPr txBox="1"/>
          <p:nvPr>
            <p:ph type="title"/>
          </p:nvPr>
        </p:nvSpPr>
        <p:spPr>
          <a:xfrm>
            <a:off x="467545" y="476250"/>
            <a:ext cx="64809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Georgia"/>
              <a:buNone/>
              <a:defRPr b="0" i="0" sz="3600" u="none" cap="none" strike="noStrike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oransje toppgrafikk">
  <p:cSld name="Blank oransje toppgrafik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yststripe3.png" id="76" name="Google Shape;7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3005" y="-1538"/>
            <a:ext cx="2288870" cy="88647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115264" y="6526864"/>
            <a:ext cx="2802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tat svart bakgrunn" showMasterSp="0">
  <p:cSld name="Sitat svart bakgrunn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68314" y="476250"/>
            <a:ext cx="8207400" cy="44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eorgia"/>
              <a:buNone/>
              <a:defRPr b="0" i="1" sz="4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tat hvit bakgrunn" showMasterSp="0">
  <p:cSld name="Sitat hvit bakgrun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68314" y="476250"/>
            <a:ext cx="8207400" cy="44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orgia"/>
              <a:buNone/>
              <a:defRPr b="0" i="1" sz="4400" u="none" cap="none" strike="noStrike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67544" y="476250"/>
            <a:ext cx="81936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Georgia"/>
              <a:buNone/>
              <a:defRPr b="0" i="0" sz="3600" u="none" cap="none" strike="noStrike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67544" y="1628776"/>
            <a:ext cx="8193600" cy="4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67544" y="6526864"/>
            <a:ext cx="1512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2051721" y="6526864"/>
            <a:ext cx="54726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15264" y="6526864"/>
            <a:ext cx="2802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ma-forside" showMasterSp="0">
  <p:cSld name="Tema-forside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jell.png" id="31" name="Google Shape;3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6434" y="800708"/>
            <a:ext cx="6144619" cy="496855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 txBox="1"/>
          <p:nvPr>
            <p:ph type="title"/>
          </p:nvPr>
        </p:nvSpPr>
        <p:spPr>
          <a:xfrm>
            <a:off x="468314" y="1916115"/>
            <a:ext cx="8207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  <a:defRPr b="0" i="0" sz="4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68314" y="3425848"/>
            <a:ext cx="8207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4" name="Google Shape;34;p5"/>
          <p:cNvCxnSpPr/>
          <p:nvPr/>
        </p:nvCxnSpPr>
        <p:spPr>
          <a:xfrm>
            <a:off x="468314" y="3362325"/>
            <a:ext cx="4715700" cy="0"/>
          </a:xfrm>
          <a:prstGeom prst="straightConnector1">
            <a:avLst/>
          </a:prstGeom>
          <a:noFill/>
          <a:ln cap="flat" cmpd="sng" w="12700">
            <a:solidFill>
              <a:srgbClr val="FF64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u/grafik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115264" y="6526864"/>
            <a:ext cx="2802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nhold oransje toppgrafikk">
  <p:cSld name="Innhold oransje toppgrafikk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yststripe3.png" id="38" name="Google Shape;3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3005" y="-1538"/>
            <a:ext cx="2288870" cy="88647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67545" y="1628777"/>
            <a:ext cx="8201100" cy="4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115264" y="6526864"/>
            <a:ext cx="2802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467545" y="476250"/>
            <a:ext cx="64809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Georgia"/>
              <a:buNone/>
              <a:defRPr b="0" i="0" sz="3600" u="none" cap="none" strike="noStrike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nhold u/grafikk">
  <p:cSld name="Innhold u/grafik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115264" y="6526864"/>
            <a:ext cx="2802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462567" y="1628776"/>
            <a:ext cx="8204400" cy="4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type="title"/>
          </p:nvPr>
        </p:nvSpPr>
        <p:spPr>
          <a:xfrm>
            <a:off x="467544" y="476250"/>
            <a:ext cx="81936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Georgia"/>
              <a:buNone/>
              <a:defRPr b="0" i="0" sz="3600" u="none" cap="none" strike="noStrike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nhold og stikktittel u/grafikk">
  <p:cSld name="Innhold og stikktittel u/grafik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idx="1" type="body"/>
          </p:nvPr>
        </p:nvSpPr>
        <p:spPr>
          <a:xfrm>
            <a:off x="467544" y="1628776"/>
            <a:ext cx="8208900" cy="4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115264" y="6526864"/>
            <a:ext cx="2802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68314" y="76428"/>
            <a:ext cx="43911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0" name="Google Shape;50;p9"/>
          <p:cNvCxnSpPr/>
          <p:nvPr/>
        </p:nvCxnSpPr>
        <p:spPr>
          <a:xfrm>
            <a:off x="467544" y="428691"/>
            <a:ext cx="8208900" cy="0"/>
          </a:xfrm>
          <a:prstGeom prst="straightConnector1">
            <a:avLst/>
          </a:prstGeom>
          <a:noFill/>
          <a:ln cap="flat" cmpd="sng" w="9525">
            <a:solidFill>
              <a:srgbClr val="BCBE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467544" y="476250"/>
            <a:ext cx="81936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Georgia"/>
              <a:buNone/>
              <a:defRPr b="0" i="0" sz="3600" u="none" cap="none" strike="noStrike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o spalter u/grafikk">
  <p:cSld name="To spalter u/grafik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467545" y="1628625"/>
            <a:ext cx="39603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2" type="body"/>
          </p:nvPr>
        </p:nvSpPr>
        <p:spPr>
          <a:xfrm>
            <a:off x="467545" y="2132856"/>
            <a:ext cx="3960300" cy="4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3" type="body"/>
          </p:nvPr>
        </p:nvSpPr>
        <p:spPr>
          <a:xfrm>
            <a:off x="4716016" y="1628625"/>
            <a:ext cx="3959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4" type="body"/>
          </p:nvPr>
        </p:nvSpPr>
        <p:spPr>
          <a:xfrm>
            <a:off x="4716016" y="2132856"/>
            <a:ext cx="3959700" cy="4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115264" y="6526864"/>
            <a:ext cx="2802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  <p:sp>
        <p:nvSpPr>
          <p:cNvPr id="58" name="Google Shape;58;p10"/>
          <p:cNvSpPr txBox="1"/>
          <p:nvPr>
            <p:ph type="title"/>
          </p:nvPr>
        </p:nvSpPr>
        <p:spPr>
          <a:xfrm>
            <a:off x="467544" y="476250"/>
            <a:ext cx="81936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Georgia"/>
              <a:buNone/>
              <a:defRPr b="0" i="0" sz="3600" u="none" cap="none" strike="noStrike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67544" y="476250"/>
            <a:ext cx="81936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Georgia"/>
              <a:buNone/>
              <a:defRPr b="0" i="0" sz="3600" u="none" cap="none" strike="noStrike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467544" y="6526864"/>
            <a:ext cx="1512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2051721" y="6526864"/>
            <a:ext cx="54726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15264" y="6526864"/>
            <a:ext cx="2802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9B9B9B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467544" y="1628776"/>
            <a:ext cx="8193600" cy="4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5" name="Google Shape;15;p1"/>
          <p:cNvCxnSpPr/>
          <p:nvPr/>
        </p:nvCxnSpPr>
        <p:spPr>
          <a:xfrm>
            <a:off x="107504" y="6453600"/>
            <a:ext cx="8892000" cy="0"/>
          </a:xfrm>
          <a:prstGeom prst="straightConnector1">
            <a:avLst/>
          </a:prstGeom>
          <a:noFill/>
          <a:ln cap="flat" cmpd="sng" w="9525">
            <a:solidFill>
              <a:srgbClr val="BCBEC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logo.png" id="16" name="Google Shape;1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16417" y="6491438"/>
            <a:ext cx="689357" cy="2149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ctrTitle"/>
          </p:nvPr>
        </p:nvSpPr>
        <p:spPr>
          <a:xfrm>
            <a:off x="468314" y="4724524"/>
            <a:ext cx="8208143" cy="10808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Georgia"/>
              <a:buNone/>
            </a:pPr>
            <a:r>
              <a:rPr b="0" i="0" lang="no-NO" sz="3600" u="none" cap="none" strike="noStrike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SOLID</a:t>
            </a:r>
            <a:endParaRPr b="0" i="0" sz="3600" u="none" cap="none" strike="noStrike">
              <a:solidFill>
                <a:schemeClr val="accent4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468314" y="5949360"/>
            <a:ext cx="82081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1" lang="no-NO" sz="2400" u="none" cap="none" strike="noStrike">
                <a:solidFill>
                  <a:schemeClr val="accent5"/>
                </a:solidFill>
                <a:latin typeface="Georgia"/>
                <a:ea typeface="Georgia"/>
                <a:cs typeface="Georgia"/>
                <a:sym typeface="Georgia"/>
              </a:rPr>
              <a:t>En introduksjon</a:t>
            </a:r>
            <a:endParaRPr b="0" i="1" sz="2400" u="none" cap="none" strike="noStrike">
              <a:solidFill>
                <a:schemeClr val="accent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468314" y="1916115"/>
            <a:ext cx="8207375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</a:pPr>
            <a:r>
              <a:rPr b="0" i="0" lang="no-NO" sz="4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OCP</a:t>
            </a:r>
            <a:endParaRPr b="0" i="0" sz="40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468314" y="3425848"/>
            <a:ext cx="820737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1" lang="no-NO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Open/Closed Principle</a:t>
            </a:r>
            <a:endParaRPr b="0" i="1" sz="24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idx="4294967295" type="title"/>
          </p:nvPr>
        </p:nvSpPr>
        <p:spPr>
          <a:xfrm>
            <a:off x="468325" y="2929725"/>
            <a:ext cx="82074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Georgia"/>
              <a:buNone/>
            </a:pPr>
            <a:r>
              <a:rPr b="0" i="1" lang="no-NO" sz="2800" u="none" cap="none" strike="noStrike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“software entities … should be open for extension, but closed for modification”</a:t>
            </a:r>
            <a:endParaRPr b="0" i="1" sz="2800" u="none" cap="none" strike="noStrike">
              <a:solidFill>
                <a:schemeClr val="accent4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115264" y="6526864"/>
            <a:ext cx="280200" cy="1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272" y="650000"/>
            <a:ext cx="3544275" cy="26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115264" y="6526864"/>
            <a:ext cx="280200" cy="1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439" y="1800925"/>
            <a:ext cx="5191125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/>
          <p:nvPr/>
        </p:nvSpPr>
        <p:spPr>
          <a:xfrm>
            <a:off x="874175" y="4961900"/>
            <a:ext cx="80892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no-NO" sz="1800">
                <a:solidFill>
                  <a:srgbClr val="29323C"/>
                </a:solidFill>
                <a:latin typeface="Georgia"/>
                <a:ea typeface="Georgia"/>
                <a:cs typeface="Georgia"/>
                <a:sym typeface="Georgia"/>
              </a:rPr>
              <a:t>“You should be able to extend the behavior of a system </a:t>
            </a:r>
            <a:r>
              <a:rPr b="1" i="1" lang="no-NO" sz="1800">
                <a:solidFill>
                  <a:srgbClr val="29323C"/>
                </a:solidFill>
                <a:latin typeface="Georgia"/>
                <a:ea typeface="Georgia"/>
                <a:cs typeface="Georgia"/>
                <a:sym typeface="Georgia"/>
              </a:rPr>
              <a:t>without having to modify that system”</a:t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idx="4294967295"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Georgia"/>
              <a:buNone/>
            </a:pPr>
            <a:r>
              <a:rPr lang="no-NO"/>
              <a:t>EXTENSION POINTS</a:t>
            </a:r>
            <a:endParaRPr b="0" i="0" sz="3600" u="none" cap="none" strike="noStrike">
              <a:solidFill>
                <a:schemeClr val="accent4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2" name="Google Shape;192;p28"/>
          <p:cNvSpPr txBox="1"/>
          <p:nvPr>
            <p:ph idx="4294967295" type="body"/>
          </p:nvPr>
        </p:nvSpPr>
        <p:spPr>
          <a:xfrm>
            <a:off x="467544" y="1628776"/>
            <a:ext cx="8193648" cy="4608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3429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133350" lvl="1" marL="742950" marR="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742950" marR="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8"/>
          <p:cNvSpPr txBox="1"/>
          <p:nvPr>
            <p:ph idx="12" type="sldNum"/>
          </p:nvPr>
        </p:nvSpPr>
        <p:spPr>
          <a:xfrm>
            <a:off x="115264" y="6526864"/>
            <a:ext cx="280200" cy="1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  <p:sp>
        <p:nvSpPr>
          <p:cNvPr id="194" name="Google Shape;194;p28"/>
          <p:cNvSpPr/>
          <p:nvPr/>
        </p:nvSpPr>
        <p:spPr>
          <a:xfrm>
            <a:off x="2203925" y="2290100"/>
            <a:ext cx="4900200" cy="312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8"/>
          <p:cNvSpPr/>
          <p:nvPr/>
        </p:nvSpPr>
        <p:spPr>
          <a:xfrm>
            <a:off x="837250" y="3164275"/>
            <a:ext cx="2499300" cy="1081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Implementation Inheritance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(virtual methods, abstract methods)</a:t>
            </a:r>
            <a:endParaRPr/>
          </a:p>
        </p:txBody>
      </p:sp>
      <p:sp>
        <p:nvSpPr>
          <p:cNvPr id="196" name="Google Shape;196;p28"/>
          <p:cNvSpPr/>
          <p:nvPr/>
        </p:nvSpPr>
        <p:spPr>
          <a:xfrm>
            <a:off x="5952575" y="3164275"/>
            <a:ext cx="2499300" cy="1081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Interface delegation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lostechies.com/derickbailey/files/2011/03/OpenClosedPrinciple2_2C596E17.jpg" id="202" name="Google Shape;20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73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 txBox="1"/>
          <p:nvPr/>
        </p:nvSpPr>
        <p:spPr>
          <a:xfrm>
            <a:off x="8169053" y="6453336"/>
            <a:ext cx="97494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Derick Bailey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idx="12" type="sldNum"/>
          </p:nvPr>
        </p:nvSpPr>
        <p:spPr>
          <a:xfrm>
            <a:off x="115264" y="6526864"/>
            <a:ext cx="280200" cy="1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373" y="578700"/>
            <a:ext cx="5548225" cy="55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idx="12" type="sldNum"/>
          </p:nvPr>
        </p:nvSpPr>
        <p:spPr>
          <a:xfrm>
            <a:off x="115264" y="6526864"/>
            <a:ext cx="280200" cy="1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  <p:sp>
        <p:nvSpPr>
          <p:cNvPr id="217" name="Google Shape;217;p31"/>
          <p:cNvSpPr txBox="1"/>
          <p:nvPr>
            <p:ph idx="4294967295" type="title"/>
          </p:nvPr>
        </p:nvSpPr>
        <p:spPr>
          <a:xfrm>
            <a:off x="468314" y="1196541"/>
            <a:ext cx="8207400" cy="44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orgia"/>
              <a:buNone/>
            </a:pPr>
            <a:r>
              <a:rPr i="1" lang="no-NO" sz="4400"/>
              <a:t>Praktisk Oppgave</a:t>
            </a:r>
            <a:endParaRPr b="0" i="1" sz="4400" u="none" cap="none" strike="noStrike">
              <a:solidFill>
                <a:schemeClr val="accent4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468314" y="1916115"/>
            <a:ext cx="8207375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</a:pPr>
            <a:r>
              <a:rPr b="0" i="0" lang="no-NO" sz="4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LSP</a:t>
            </a:r>
            <a:endParaRPr b="0" i="0" sz="40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468314" y="3425848"/>
            <a:ext cx="820737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1" lang="no-NO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Liskov Substitution Principle</a:t>
            </a:r>
            <a:endParaRPr b="0" i="1" sz="24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idx="4294967295" type="title"/>
          </p:nvPr>
        </p:nvSpPr>
        <p:spPr>
          <a:xfrm>
            <a:off x="468325" y="2460500"/>
            <a:ext cx="8207400" cy="39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Georgia"/>
              <a:buNone/>
            </a:pPr>
            <a:r>
              <a:rPr b="0" i="1" lang="no-NO" sz="2800" u="none" cap="none" strike="noStrike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“</a:t>
            </a:r>
            <a:r>
              <a:rPr i="1" lang="no-NO" sz="2800"/>
              <a:t>If S is a subtype of T, then objects of type T may be replaced with objects of type S, without breaking the program</a:t>
            </a:r>
            <a:r>
              <a:rPr b="0" i="1" lang="no-NO" sz="2800" u="none" cap="none" strike="noStrike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”</a:t>
            </a:r>
            <a:endParaRPr b="0" i="1" sz="2800" u="none" cap="none" strike="noStrike">
              <a:solidFill>
                <a:schemeClr val="accent4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0" name="Google Shape;230;p33"/>
          <p:cNvSpPr txBox="1"/>
          <p:nvPr>
            <p:ph idx="12" type="sldNum"/>
          </p:nvPr>
        </p:nvSpPr>
        <p:spPr>
          <a:xfrm>
            <a:off x="115264" y="6526864"/>
            <a:ext cx="280200" cy="1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  <p:pic>
        <p:nvPicPr>
          <p:cNvPr id="231" name="Google Shape;23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809" y="857250"/>
            <a:ext cx="1852375" cy="22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idx="4294967295" type="title"/>
          </p:nvPr>
        </p:nvSpPr>
        <p:spPr>
          <a:xfrm>
            <a:off x="468325" y="2296851"/>
            <a:ext cx="8207400" cy="40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Georgia"/>
              <a:buNone/>
            </a:pPr>
            <a:r>
              <a:rPr b="0" i="1" lang="no-NO" sz="2800" u="none" cap="none" strike="noStrike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“Derived classes must be substitutable for their base classes”</a:t>
            </a:r>
            <a:br>
              <a:rPr b="0" i="1" lang="no-NO" sz="2800" u="none" cap="none" strike="noStrike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b="0" i="1" sz="2800" u="none" cap="none" strike="noStrike">
              <a:solidFill>
                <a:schemeClr val="accent4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8" name="Google Shape;238;p34"/>
          <p:cNvSpPr txBox="1"/>
          <p:nvPr>
            <p:ph idx="12" type="sldNum"/>
          </p:nvPr>
        </p:nvSpPr>
        <p:spPr>
          <a:xfrm>
            <a:off x="115264" y="6526864"/>
            <a:ext cx="280200" cy="1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  <p:pic>
        <p:nvPicPr>
          <p:cNvPr id="239" name="Google Shape;2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750" y="1171450"/>
            <a:ext cx="303847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115264" y="6526864"/>
            <a:ext cx="280200" cy="1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467545" y="476250"/>
            <a:ext cx="64809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Agenda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67545" y="1628777"/>
            <a:ext cx="8201100" cy="46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no-NO"/>
              <a:t>Presentasjon av oss.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no-NO"/>
              <a:t>Single Responsibility Principle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no-NO"/>
              <a:t>Open / Closed Principle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no-NO"/>
              <a:t>Mat?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no-NO"/>
              <a:t>Liskov Substitution Principle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no-NO"/>
              <a:t>Interface Segregation Principle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no-NO"/>
              <a:t>Dependency Inversion Principle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no-NO"/>
              <a:t>Oppsummering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lostechies.com/derickbailey/files/2011/03/LiskovSubtitutionPrinciple_52BB5162.jpg" id="245" name="Google Shape;24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73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5"/>
          <p:cNvSpPr txBox="1"/>
          <p:nvPr/>
        </p:nvSpPr>
        <p:spPr>
          <a:xfrm>
            <a:off x="8169053" y="6453336"/>
            <a:ext cx="97494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Derick Bailey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idx="4294967295" type="title"/>
          </p:nvPr>
        </p:nvSpPr>
        <p:spPr>
          <a:xfrm>
            <a:off x="467550" y="476250"/>
            <a:ext cx="8193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Georgia"/>
              <a:buNone/>
            </a:pPr>
            <a:r>
              <a:rPr b="0" i="0" lang="no-NO" sz="3600" u="none" cap="none" strike="noStrike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Litt teori – «Regler»</a:t>
            </a:r>
            <a:endParaRPr b="0" i="0" sz="3600" u="none" cap="none" strike="noStrike">
              <a:solidFill>
                <a:schemeClr val="accent4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3" name="Google Shape;253;p36"/>
          <p:cNvSpPr txBox="1"/>
          <p:nvPr>
            <p:ph idx="4294967295" type="body"/>
          </p:nvPr>
        </p:nvSpPr>
        <p:spPr>
          <a:xfrm>
            <a:off x="467544" y="1628776"/>
            <a:ext cx="8193648" cy="4608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no-NO" sz="2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Contravariance of method arguments in sub class</a:t>
            </a:r>
            <a:endParaRPr b="0" i="0" sz="2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no-NO" sz="2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Covariance of return types in the sub class</a:t>
            </a:r>
            <a:endParaRPr b="0" i="0" sz="2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no-NO" sz="2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No new exception types are allowed to be thrown, unless they are sub-types of previously used ones</a:t>
            </a:r>
            <a:endParaRPr b="0" i="0" sz="2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no-NO" sz="2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Preconditions cannot be strengthened in a subtype</a:t>
            </a:r>
            <a:endParaRPr b="0" i="0" sz="2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no-NO" sz="2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Postconditions cannot be weakened in a subtype</a:t>
            </a:r>
            <a:endParaRPr b="0" i="0" sz="2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no-NO"/>
              <a:t>Data invariants</a:t>
            </a:r>
            <a:endParaRPr b="0" i="0" sz="2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6"/>
          <p:cNvSpPr txBox="1"/>
          <p:nvPr>
            <p:ph idx="12" type="sldNum"/>
          </p:nvPr>
        </p:nvSpPr>
        <p:spPr>
          <a:xfrm>
            <a:off x="115264" y="6526864"/>
            <a:ext cx="280200" cy="1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idx="12" type="sldNum"/>
          </p:nvPr>
        </p:nvSpPr>
        <p:spPr>
          <a:xfrm>
            <a:off x="115264" y="6526864"/>
            <a:ext cx="280200" cy="1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  <p:sp>
        <p:nvSpPr>
          <p:cNvPr id="261" name="Google Shape;261;p37"/>
          <p:cNvSpPr txBox="1"/>
          <p:nvPr>
            <p:ph idx="4294967295" type="title"/>
          </p:nvPr>
        </p:nvSpPr>
        <p:spPr>
          <a:xfrm>
            <a:off x="468314" y="1196541"/>
            <a:ext cx="8207400" cy="44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orgia"/>
              <a:buNone/>
            </a:pPr>
            <a:r>
              <a:rPr i="1" lang="no-NO" sz="4400"/>
              <a:t>Praktisk Oppgave</a:t>
            </a:r>
            <a:endParaRPr b="0" i="1" sz="4400" u="none" cap="none" strike="noStrike">
              <a:solidFill>
                <a:schemeClr val="accent4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type="title"/>
          </p:nvPr>
        </p:nvSpPr>
        <p:spPr>
          <a:xfrm>
            <a:off x="468314" y="1916115"/>
            <a:ext cx="8207375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</a:pPr>
            <a:r>
              <a:rPr b="0" i="0" lang="no-NO" sz="4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ISP</a:t>
            </a:r>
            <a:endParaRPr b="0" i="0" sz="40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7" name="Google Shape;267;p38"/>
          <p:cNvSpPr txBox="1"/>
          <p:nvPr>
            <p:ph idx="1" type="body"/>
          </p:nvPr>
        </p:nvSpPr>
        <p:spPr>
          <a:xfrm>
            <a:off x="468314" y="3425848"/>
            <a:ext cx="820737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1" lang="no-NO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Interface Segregation Principle</a:t>
            </a:r>
            <a:endParaRPr b="0" i="1" sz="24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idx="4294967295" type="title"/>
          </p:nvPr>
        </p:nvSpPr>
        <p:spPr>
          <a:xfrm>
            <a:off x="468314" y="476250"/>
            <a:ext cx="8207375" cy="590507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Georgia"/>
              <a:buNone/>
            </a:pPr>
            <a:r>
              <a:rPr b="0" i="1" lang="no-NO" sz="2800" u="none" cap="none" strike="noStrike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“many client-specific interfaces are better than one general-purpose interface”</a:t>
            </a:r>
            <a:br>
              <a:rPr b="0" i="1" lang="no-NO" sz="2800" u="none" cap="none" strike="noStrike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b="0" i="1" sz="2800" u="none" cap="none" strike="noStrike">
              <a:solidFill>
                <a:schemeClr val="accent4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4" name="Google Shape;274;p39"/>
          <p:cNvSpPr txBox="1"/>
          <p:nvPr>
            <p:ph idx="12" type="sldNum"/>
          </p:nvPr>
        </p:nvSpPr>
        <p:spPr>
          <a:xfrm>
            <a:off x="115264" y="6526864"/>
            <a:ext cx="280200" cy="1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lostechies.com/derickbailey/files/2011/03/InterfaceSegregationPrinciple_60216468.jpg" id="280" name="Google Shape;28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73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0"/>
          <p:cNvSpPr txBox="1"/>
          <p:nvPr/>
        </p:nvSpPr>
        <p:spPr>
          <a:xfrm>
            <a:off x="8152771" y="6237312"/>
            <a:ext cx="97494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Derick Bailey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idx="4294967295"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Georgia"/>
              <a:buNone/>
            </a:pPr>
            <a:r>
              <a:rPr b="0" i="0" lang="no-NO" sz="3600" u="none" cap="none" strike="noStrike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Hva prøver vi å løse?</a:t>
            </a:r>
            <a:endParaRPr b="0" i="0" sz="3600" u="none" cap="none" strike="noStrike">
              <a:solidFill>
                <a:schemeClr val="accent4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8" name="Google Shape;288;p41"/>
          <p:cNvSpPr txBox="1"/>
          <p:nvPr>
            <p:ph idx="4294967295" type="body"/>
          </p:nvPr>
        </p:nvSpPr>
        <p:spPr>
          <a:xfrm>
            <a:off x="467544" y="1628776"/>
            <a:ext cx="8193648" cy="4608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no-NO" sz="2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Unngå «God-interfaces» som prøver å gjøre alt, og som lar alle gjøre alt</a:t>
            </a:r>
            <a:endParaRPr/>
          </a:p>
        </p:txBody>
      </p:sp>
      <p:sp>
        <p:nvSpPr>
          <p:cNvPr id="289" name="Google Shape;289;p41"/>
          <p:cNvSpPr txBox="1"/>
          <p:nvPr/>
        </p:nvSpPr>
        <p:spPr>
          <a:xfrm>
            <a:off x="2022139" y="2921945"/>
            <a:ext cx="4755608" cy="193899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o-NO" sz="75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IApplicationContext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GetCaption(</a:t>
            </a: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key);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UserName { </a:t>
            </a: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o-NO" sz="75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GetAllCaptions();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IsAdmin { </a:t>
            </a: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ConnectionString { </a:t>
            </a: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GetSelectedLanguage();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Environment { </a:t>
            </a: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o-NO" sz="75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SqlConnection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GetConnection();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Navigate(</a:t>
            </a: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view);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o-NO" sz="75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GetNavigationHistory();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HasRole(</a:t>
            </a: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role);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o-NO" sz="75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GetRoles();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ActiveView { </a:t>
            </a: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1"/>
          <p:cNvSpPr txBox="1"/>
          <p:nvPr/>
        </p:nvSpPr>
        <p:spPr>
          <a:xfrm>
            <a:off x="1107739" y="2748735"/>
            <a:ext cx="2503655" cy="78483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o-NO" sz="75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ILocalizationService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GetCaption(</a:t>
            </a: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key);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75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List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GetAllCaptions();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string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GetSelectedLanguage();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1"/>
          <p:cNvSpPr txBox="1"/>
          <p:nvPr/>
        </p:nvSpPr>
        <p:spPr>
          <a:xfrm>
            <a:off x="4630975" y="2921945"/>
            <a:ext cx="2864794" cy="78483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o-NO" sz="75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IApplicationContext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string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UserName { </a:t>
            </a: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IsAdmin { </a:t>
            </a: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string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Environment { </a:t>
            </a: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1"/>
          <p:cNvSpPr txBox="1"/>
          <p:nvPr/>
        </p:nvSpPr>
        <p:spPr>
          <a:xfrm>
            <a:off x="706473" y="3858220"/>
            <a:ext cx="2503655" cy="66941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o-NO" sz="75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IDatabaseUtility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string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ConnectionString { </a:t>
            </a: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75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SqlConnection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GetConnection();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1"/>
          <p:cNvSpPr txBox="1"/>
          <p:nvPr/>
        </p:nvSpPr>
        <p:spPr>
          <a:xfrm>
            <a:off x="5086962" y="3945769"/>
            <a:ext cx="2864794" cy="78483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o-NO" sz="75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INavigationService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string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ActiveView { </a:t>
            </a: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void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Navigate(</a:t>
            </a: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view);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o-NO" sz="75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GetNavigationHistory();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1"/>
          <p:cNvSpPr txBox="1"/>
          <p:nvPr/>
        </p:nvSpPr>
        <p:spPr>
          <a:xfrm>
            <a:off x="3084886" y="4939057"/>
            <a:ext cx="2227635" cy="66941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o-NO" sz="75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IRoleService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bool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HasRole(</a:t>
            </a: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role);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o-NO" sz="75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no-NO" sz="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GetRoles();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7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1"/>
          <p:cNvSpPr txBox="1"/>
          <p:nvPr>
            <p:ph idx="12" type="sldNum"/>
          </p:nvPr>
        </p:nvSpPr>
        <p:spPr>
          <a:xfrm>
            <a:off x="115264" y="6526864"/>
            <a:ext cx="280200" cy="1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idx="4294967295"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Georgia"/>
              <a:buNone/>
            </a:pPr>
            <a:r>
              <a:rPr b="0" i="0" lang="no-NO" sz="3600" u="none" cap="none" strike="noStrike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Hva er fordelene?</a:t>
            </a:r>
            <a:endParaRPr b="0" i="0" sz="3600" u="none" cap="none" strike="noStrike">
              <a:solidFill>
                <a:schemeClr val="accent4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2" name="Google Shape;302;p42"/>
          <p:cNvSpPr txBox="1"/>
          <p:nvPr>
            <p:ph idx="4294967295" type="body"/>
          </p:nvPr>
        </p:nvSpPr>
        <p:spPr>
          <a:xfrm>
            <a:off x="467544" y="1628776"/>
            <a:ext cx="8193648" cy="4608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no-NO" sz="2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Gir bedre kontroll over hvem som kan gjøre hva</a:t>
            </a:r>
            <a:endParaRPr/>
          </a:p>
          <a:p>
            <a:pPr indent="-342900" lvl="0" marL="3429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no-NO" sz="2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Det er lettere å implementere små og spesifikke interfacer</a:t>
            </a:r>
            <a:endParaRPr b="0" i="0" sz="2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no-NO" sz="2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Lettere å bytte ut deler av systemet – trenger ikke å implementere et enormt interface for å erstatte en enkelt feature</a:t>
            </a:r>
            <a:endParaRPr b="0" i="0" sz="2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no-NO" sz="2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Lettere å teste (enklere å mocke)</a:t>
            </a:r>
            <a:endParaRPr/>
          </a:p>
        </p:txBody>
      </p:sp>
      <p:sp>
        <p:nvSpPr>
          <p:cNvPr id="303" name="Google Shape;303;p42"/>
          <p:cNvSpPr txBox="1"/>
          <p:nvPr>
            <p:ph idx="12" type="sldNum"/>
          </p:nvPr>
        </p:nvSpPr>
        <p:spPr>
          <a:xfrm>
            <a:off x="115264" y="6526864"/>
            <a:ext cx="280200" cy="1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idx="12" type="sldNum"/>
          </p:nvPr>
        </p:nvSpPr>
        <p:spPr>
          <a:xfrm>
            <a:off x="115264" y="6526864"/>
            <a:ext cx="280200" cy="1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  <p:sp>
        <p:nvSpPr>
          <p:cNvPr id="310" name="Google Shape;310;p43"/>
          <p:cNvSpPr txBox="1"/>
          <p:nvPr>
            <p:ph idx="4294967295" type="title"/>
          </p:nvPr>
        </p:nvSpPr>
        <p:spPr>
          <a:xfrm>
            <a:off x="468314" y="1196541"/>
            <a:ext cx="8207400" cy="44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orgia"/>
              <a:buNone/>
            </a:pPr>
            <a:r>
              <a:rPr i="1" lang="no-NO" sz="4400"/>
              <a:t>Praktisk Oppgave</a:t>
            </a:r>
            <a:endParaRPr b="0" i="1" sz="4400" u="none" cap="none" strike="noStrike">
              <a:solidFill>
                <a:schemeClr val="accent4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>
            <p:ph type="title"/>
          </p:nvPr>
        </p:nvSpPr>
        <p:spPr>
          <a:xfrm>
            <a:off x="468314" y="1916115"/>
            <a:ext cx="8207375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</a:pPr>
            <a:r>
              <a:rPr b="0" i="0" lang="no-NO" sz="4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DIP</a:t>
            </a:r>
            <a:endParaRPr b="0" i="0" sz="40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7" name="Google Shape;317;p44"/>
          <p:cNvSpPr txBox="1"/>
          <p:nvPr>
            <p:ph idx="1" type="body"/>
          </p:nvPr>
        </p:nvSpPr>
        <p:spPr>
          <a:xfrm>
            <a:off x="468314" y="3425848"/>
            <a:ext cx="820737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1" lang="no-NO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Dependency Inversion Principle</a:t>
            </a:r>
            <a:endParaRPr b="0" i="1" sz="24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400" y="1699605"/>
            <a:ext cx="3289350" cy="23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8525" y="2066738"/>
            <a:ext cx="2750875" cy="29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115264" y="6526864"/>
            <a:ext cx="280200" cy="1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lostechies.com/derickbailey/files/2011/03/DependencyInversionPrinciple_0278F9E2.jpg" id="323" name="Google Shape;32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73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5"/>
          <p:cNvSpPr txBox="1"/>
          <p:nvPr/>
        </p:nvSpPr>
        <p:spPr>
          <a:xfrm>
            <a:off x="8120164" y="6309320"/>
            <a:ext cx="97494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Derick Bailey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/>
          <p:nvPr>
            <p:ph idx="4294967295" type="title"/>
          </p:nvPr>
        </p:nvSpPr>
        <p:spPr>
          <a:xfrm>
            <a:off x="468314" y="476250"/>
            <a:ext cx="8207375" cy="590507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Georgia"/>
              <a:buNone/>
            </a:pPr>
            <a:r>
              <a:rPr b="0" i="1" lang="no-NO" sz="2800" u="none" cap="none" strike="noStrike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“Depend on abstractions, not on concretions”</a:t>
            </a:r>
            <a:endParaRPr b="0" i="1" sz="2800" u="none" cap="none" strike="noStrike">
              <a:solidFill>
                <a:schemeClr val="accent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Georgia"/>
              <a:buNone/>
            </a:pPr>
            <a:r>
              <a:t/>
            </a:r>
            <a:endParaRPr i="1" sz="2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Georgia"/>
              <a:buNone/>
            </a:pPr>
            <a:r>
              <a:rPr i="1" lang="no-NO" sz="2800"/>
              <a:t>“Abstractions should not depend on details. Details should depend on abstractions.”</a:t>
            </a:r>
            <a:endParaRPr i="1" sz="2800"/>
          </a:p>
        </p:txBody>
      </p:sp>
      <p:sp>
        <p:nvSpPr>
          <p:cNvPr id="331" name="Google Shape;331;p46"/>
          <p:cNvSpPr txBox="1"/>
          <p:nvPr>
            <p:ph idx="12" type="sldNum"/>
          </p:nvPr>
        </p:nvSpPr>
        <p:spPr>
          <a:xfrm>
            <a:off x="115264" y="6526864"/>
            <a:ext cx="280200" cy="1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/>
          <p:nvPr>
            <p:ph idx="12" type="sldNum"/>
          </p:nvPr>
        </p:nvSpPr>
        <p:spPr>
          <a:xfrm>
            <a:off x="115264" y="6526864"/>
            <a:ext cx="280200" cy="1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  <p:sp>
        <p:nvSpPr>
          <p:cNvPr id="338" name="Google Shape;338;p47"/>
          <p:cNvSpPr/>
          <p:nvPr/>
        </p:nvSpPr>
        <p:spPr>
          <a:xfrm>
            <a:off x="917325" y="2369725"/>
            <a:ext cx="1834500" cy="10593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Module A</a:t>
            </a:r>
            <a:endParaRPr/>
          </a:p>
        </p:txBody>
      </p:sp>
      <p:sp>
        <p:nvSpPr>
          <p:cNvPr id="339" name="Google Shape;339;p47"/>
          <p:cNvSpPr/>
          <p:nvPr/>
        </p:nvSpPr>
        <p:spPr>
          <a:xfrm>
            <a:off x="6388425" y="2369725"/>
            <a:ext cx="1834500" cy="105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Implementation B</a:t>
            </a:r>
            <a:endParaRPr/>
          </a:p>
        </p:txBody>
      </p:sp>
      <p:sp>
        <p:nvSpPr>
          <p:cNvPr id="340" name="Google Shape;340;p47"/>
          <p:cNvSpPr/>
          <p:nvPr/>
        </p:nvSpPr>
        <p:spPr>
          <a:xfrm>
            <a:off x="3207825" y="2746525"/>
            <a:ext cx="2724600" cy="30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7"/>
          <p:cNvSpPr/>
          <p:nvPr/>
        </p:nvSpPr>
        <p:spPr>
          <a:xfrm>
            <a:off x="3763952" y="2375053"/>
            <a:ext cx="1834500" cy="10593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-NO"/>
              <a:t>Interface A</a:t>
            </a:r>
            <a:endParaRPr/>
          </a:p>
        </p:txBody>
      </p:sp>
      <p:sp>
        <p:nvSpPr>
          <p:cNvPr id="342" name="Google Shape;342;p47"/>
          <p:cNvSpPr/>
          <p:nvPr/>
        </p:nvSpPr>
        <p:spPr>
          <a:xfrm>
            <a:off x="2948502" y="2751853"/>
            <a:ext cx="720600" cy="30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7"/>
          <p:cNvSpPr/>
          <p:nvPr/>
        </p:nvSpPr>
        <p:spPr>
          <a:xfrm>
            <a:off x="5693302" y="2751853"/>
            <a:ext cx="564000" cy="305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8"/>
          <p:cNvSpPr txBox="1"/>
          <p:nvPr>
            <p:ph idx="12" type="sldNum"/>
          </p:nvPr>
        </p:nvSpPr>
        <p:spPr>
          <a:xfrm>
            <a:off x="115264" y="6526864"/>
            <a:ext cx="280200" cy="1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  <p:pic>
        <p:nvPicPr>
          <p:cNvPr id="350" name="Google Shape;35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64" y="931063"/>
            <a:ext cx="1925568" cy="4995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8575" y="1641137"/>
            <a:ext cx="5676700" cy="35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9"/>
          <p:cNvSpPr txBox="1"/>
          <p:nvPr>
            <p:ph idx="12" type="sldNum"/>
          </p:nvPr>
        </p:nvSpPr>
        <p:spPr>
          <a:xfrm>
            <a:off x="115264" y="6526864"/>
            <a:ext cx="280200" cy="1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  <p:sp>
        <p:nvSpPr>
          <p:cNvPr id="358" name="Google Shape;358;p49"/>
          <p:cNvSpPr txBox="1"/>
          <p:nvPr>
            <p:ph idx="4294967295" type="title"/>
          </p:nvPr>
        </p:nvSpPr>
        <p:spPr>
          <a:xfrm>
            <a:off x="468314" y="1196541"/>
            <a:ext cx="8207400" cy="44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orgia"/>
              <a:buNone/>
            </a:pPr>
            <a:r>
              <a:rPr i="1" lang="no-NO" sz="4400"/>
              <a:t>Praktisk Oppgave</a:t>
            </a:r>
            <a:endParaRPr b="0" i="1" sz="4400" u="none" cap="none" strike="noStrike">
              <a:solidFill>
                <a:schemeClr val="accent4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/>
          <p:nvPr>
            <p:ph idx="4294967295"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Georgia"/>
              <a:buNone/>
            </a:pPr>
            <a:r>
              <a:rPr b="0" i="0" lang="no-NO" sz="3600" u="none" cap="none" strike="noStrike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Til ettertanke…</a:t>
            </a:r>
            <a:endParaRPr b="0" i="0" sz="3600" u="none" cap="none" strike="noStrike">
              <a:solidFill>
                <a:schemeClr val="accent4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5" name="Google Shape;365;p50"/>
          <p:cNvSpPr txBox="1"/>
          <p:nvPr>
            <p:ph idx="4294967295" type="body"/>
          </p:nvPr>
        </p:nvSpPr>
        <p:spPr>
          <a:xfrm>
            <a:off x="467544" y="1628776"/>
            <a:ext cx="8193648" cy="4608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no-NO" sz="2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Finn en balanse mellom de ulike </a:t>
            </a:r>
            <a:r>
              <a:rPr lang="no-NO"/>
              <a:t>akronymene:</a:t>
            </a:r>
            <a:endParaRPr/>
          </a:p>
          <a:p>
            <a:pPr indent="-311150" lvl="1" marL="74295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–"/>
            </a:pPr>
            <a:r>
              <a:rPr b="0" i="0" lang="no-NO" sz="2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SOLID</a:t>
            </a:r>
            <a:r>
              <a:rPr lang="no-NO" sz="2800"/>
              <a:t>, </a:t>
            </a:r>
            <a:r>
              <a:rPr b="0" i="0" lang="no-NO" sz="2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KISS, YAGNI</a:t>
            </a:r>
            <a:r>
              <a:rPr lang="no-NO" sz="2800"/>
              <a:t>, The rule of three, DRY osv</a:t>
            </a:r>
            <a:r>
              <a:rPr b="0" i="0" lang="no-NO" sz="2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no-NO" sz="2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Tenk lesbar</a:t>
            </a:r>
            <a:r>
              <a:rPr lang="no-NO"/>
              <a:t> kode som er lett å vedlikeholde</a:t>
            </a:r>
            <a:endParaRPr/>
          </a:p>
          <a:p>
            <a:pPr indent="-342900" lvl="0" marL="3429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no-NO" sz="2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Det blir mer kode</a:t>
            </a:r>
            <a:endParaRPr/>
          </a:p>
          <a:p>
            <a:pPr indent="-342900" lvl="0" marL="3429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no-NO" sz="2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Finn et kompromiss, bestem «hv</a:t>
            </a:r>
            <a:r>
              <a:rPr lang="no-NO"/>
              <a:t>ilken del</a:t>
            </a:r>
            <a:r>
              <a:rPr b="0" i="0" lang="no-NO" sz="2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» du vil gjøre koden SOLID</a:t>
            </a:r>
            <a:r>
              <a:rPr lang="no-NO"/>
              <a:t>. Statisk (intrinsic) vs dynamisk del.</a:t>
            </a:r>
            <a:endParaRPr b="0" i="0" sz="2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50"/>
          <p:cNvSpPr txBox="1"/>
          <p:nvPr>
            <p:ph idx="12" type="sldNum"/>
          </p:nvPr>
        </p:nvSpPr>
        <p:spPr>
          <a:xfrm>
            <a:off x="115264" y="6526864"/>
            <a:ext cx="280200" cy="1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/>
          <p:nvPr>
            <p:ph idx="4294967295" type="title"/>
          </p:nvPr>
        </p:nvSpPr>
        <p:spPr>
          <a:xfrm>
            <a:off x="971600" y="1196541"/>
            <a:ext cx="7200800" cy="4464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Georgia"/>
              <a:buNone/>
            </a:pPr>
            <a:r>
              <a:rPr b="0" i="1" lang="no-NO" sz="3200" u="none" cap="none" strike="noStrike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Ha SOLID i bakhodet.</a:t>
            </a:r>
            <a:br>
              <a:rPr b="0" i="1" lang="no-NO" sz="3200" u="none" cap="none" strike="noStrike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b="0" i="1" lang="no-NO" sz="3200" u="none" cap="none" strike="noStrike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1" lang="no-NO" sz="3200" u="none" cap="none" strike="noStrike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Det vil hjelpe deg å se «code smells», og vil gi deg e</a:t>
            </a:r>
            <a:r>
              <a:rPr i="1" lang="no-NO" sz="3200"/>
              <a:t>t verktøy for </a:t>
            </a:r>
            <a:r>
              <a:rPr b="0" i="1" lang="no-NO" sz="3200" u="none" cap="none" strike="noStrike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hva du </a:t>
            </a:r>
            <a:r>
              <a:rPr i="1" lang="no-NO" sz="3200"/>
              <a:t>kan</a:t>
            </a:r>
            <a:r>
              <a:rPr b="0" i="1" lang="no-NO" sz="3200" u="none" cap="none" strike="noStrike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 gjøre for å fikse opp i problemene.</a:t>
            </a:r>
            <a:br>
              <a:rPr b="0" i="1" lang="no-NO" sz="3200" u="none" cap="none" strike="noStrike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b="0" i="1" sz="3200" u="none" cap="none" strike="noStrike">
              <a:solidFill>
                <a:schemeClr val="accent4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2" name="Google Shape;372;p51"/>
          <p:cNvSpPr txBox="1"/>
          <p:nvPr>
            <p:ph idx="12" type="sldNum"/>
          </p:nvPr>
        </p:nvSpPr>
        <p:spPr>
          <a:xfrm>
            <a:off x="115264" y="6526864"/>
            <a:ext cx="280200" cy="1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mediafactory.org.au/natalie-herbstreit/files/2014/10/the-end-2gt1jas.jpg" id="377" name="Google Shape;37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04664" y="0"/>
            <a:ext cx="12094467" cy="6851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1198606" y="2698407"/>
            <a:ext cx="1291281" cy="1779373"/>
          </a:xfrm>
          <a:prstGeom prst="rect">
            <a:avLst/>
          </a:prstGeom>
          <a:gradFill>
            <a:gsLst>
              <a:gs pos="0">
                <a:srgbClr val="FF5B00"/>
              </a:gs>
              <a:gs pos="100000">
                <a:srgbClr val="FF8A63"/>
              </a:gs>
            </a:gsLst>
            <a:lin ang="16200000" scaled="0"/>
          </a:gradFill>
          <a:ln cap="flat" cmpd="sng" w="9525">
            <a:solidFill>
              <a:srgbClr val="FF5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1266568" y="2636624"/>
            <a:ext cx="607859" cy="854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4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1281595" y="3390905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SRP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1266567" y="3737153"/>
            <a:ext cx="1155357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Single Responsibility Principle</a:t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2557848" y="2698407"/>
            <a:ext cx="1291281" cy="1779373"/>
          </a:xfrm>
          <a:prstGeom prst="rect">
            <a:avLst/>
          </a:prstGeom>
          <a:gradFill>
            <a:gsLst>
              <a:gs pos="0">
                <a:srgbClr val="FF5B00"/>
              </a:gs>
              <a:gs pos="100000">
                <a:srgbClr val="FF8A63"/>
              </a:gs>
            </a:gsLst>
            <a:lin ang="16200000" scaled="0"/>
          </a:gradFill>
          <a:ln cap="flat" cmpd="sng" w="9525">
            <a:solidFill>
              <a:srgbClr val="FF5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2625810" y="2636624"/>
            <a:ext cx="678391" cy="854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4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2640838" y="3390905"/>
            <a:ext cx="6848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OCP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2625809" y="3737153"/>
            <a:ext cx="1155357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Open/Closed Principle</a:t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3912535" y="2698407"/>
            <a:ext cx="1291281" cy="1779373"/>
          </a:xfrm>
          <a:prstGeom prst="rect">
            <a:avLst/>
          </a:prstGeom>
          <a:gradFill>
            <a:gsLst>
              <a:gs pos="0">
                <a:srgbClr val="FF5B00"/>
              </a:gs>
              <a:gs pos="100000">
                <a:srgbClr val="FF8A63"/>
              </a:gs>
            </a:gsLst>
            <a:lin ang="16200000" scaled="0"/>
          </a:gradFill>
          <a:ln cap="flat" cmpd="sng" w="9525">
            <a:solidFill>
              <a:srgbClr val="FF5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3980497" y="2636624"/>
            <a:ext cx="537327" cy="854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4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3995524" y="3390905"/>
            <a:ext cx="6206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LSP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3980496" y="3737153"/>
            <a:ext cx="1155357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Liskov</a:t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Substitution Principle</a:t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5261043" y="2698407"/>
            <a:ext cx="1291281" cy="1779373"/>
          </a:xfrm>
          <a:prstGeom prst="rect">
            <a:avLst/>
          </a:prstGeom>
          <a:gradFill>
            <a:gsLst>
              <a:gs pos="0">
                <a:srgbClr val="FF5B00"/>
              </a:gs>
              <a:gs pos="100000">
                <a:srgbClr val="FF8A63"/>
              </a:gs>
            </a:gsLst>
            <a:lin ang="16200000" scaled="0"/>
          </a:gradFill>
          <a:ln cap="flat" cmpd="sng" w="9525">
            <a:solidFill>
              <a:srgbClr val="FF5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5329004" y="2636624"/>
            <a:ext cx="360996" cy="854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4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5344033" y="3390905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ISP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5329004" y="3737153"/>
            <a:ext cx="1155357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Interface Segregation Principle</a:t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6615420" y="2698407"/>
            <a:ext cx="1291281" cy="1779373"/>
          </a:xfrm>
          <a:prstGeom prst="rect">
            <a:avLst/>
          </a:prstGeom>
          <a:gradFill>
            <a:gsLst>
              <a:gs pos="0">
                <a:srgbClr val="FF5B00"/>
              </a:gs>
              <a:gs pos="100000">
                <a:srgbClr val="FF8A63"/>
              </a:gs>
            </a:gsLst>
            <a:lin ang="16200000" scaled="0"/>
          </a:gradFill>
          <a:ln cap="flat" cmpd="sng" w="9525">
            <a:solidFill>
              <a:srgbClr val="FF5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6683382" y="2636624"/>
            <a:ext cx="643125" cy="854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4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6698410" y="3390905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DIP</a:t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6683381" y="3737153"/>
            <a:ext cx="1155357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Dependency Inversion</a:t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Principle</a:t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115264" y="6526864"/>
            <a:ext cx="280200" cy="1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468314" y="1916115"/>
            <a:ext cx="8207375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</a:pPr>
            <a:r>
              <a:rPr b="0" i="0" lang="no-NO" sz="4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SRP</a:t>
            </a:r>
            <a:endParaRPr b="0" i="0" sz="40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468314" y="3425848"/>
            <a:ext cx="820737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1" lang="no-NO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Single Responsibility Principle</a:t>
            </a:r>
            <a:endParaRPr b="0" i="1" sz="24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idx="4294967295" type="title"/>
          </p:nvPr>
        </p:nvSpPr>
        <p:spPr>
          <a:xfrm>
            <a:off x="1403647" y="476250"/>
            <a:ext cx="6408713" cy="590507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Georgia"/>
              <a:buNone/>
            </a:pPr>
            <a:r>
              <a:rPr b="0" i="1" lang="no-NO" sz="2800" u="none" cap="none" strike="noStrike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«A class should have one, and only one, reason to change»</a:t>
            </a:r>
            <a:endParaRPr/>
          </a:p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115264" y="6526864"/>
            <a:ext cx="280200" cy="1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lostechies.com/derickbailey/files/2011/03/SingleResponsibilityPrinciple2_71060858.jpg"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73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8073426" y="6372663"/>
            <a:ext cx="97494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Derick Bailey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9983" y="1088740"/>
            <a:ext cx="6224054" cy="466304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115264" y="6526864"/>
            <a:ext cx="280200" cy="1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idx="4294967295" type="title"/>
          </p:nvPr>
        </p:nvSpPr>
        <p:spPr>
          <a:xfrm>
            <a:off x="468314" y="1196541"/>
            <a:ext cx="8207375" cy="4464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orgia"/>
              <a:buNone/>
            </a:pPr>
            <a:r>
              <a:rPr i="1" lang="no-NO" sz="4400"/>
              <a:t>Praktisk Oppgave</a:t>
            </a:r>
            <a:endParaRPr i="1" sz="44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orgia"/>
              <a:buNone/>
            </a:pPr>
            <a:r>
              <a:t/>
            </a:r>
            <a:endParaRPr sz="4400"/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115264" y="6526864"/>
            <a:ext cx="280200" cy="1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ouvet-mal_2012_ny3">
  <a:themeElements>
    <a:clrScheme name="Bouvet2012">
      <a:dk1>
        <a:srgbClr val="000000"/>
      </a:dk1>
      <a:lt1>
        <a:srgbClr val="FFFFFF"/>
      </a:lt1>
      <a:dk2>
        <a:srgbClr val="FF6400"/>
      </a:dk2>
      <a:lt2>
        <a:srgbClr val="ABE1FA"/>
      </a:lt2>
      <a:accent1>
        <a:srgbClr val="D8D8D8"/>
      </a:accent1>
      <a:accent2>
        <a:srgbClr val="ABE1FA"/>
      </a:accent2>
      <a:accent3>
        <a:srgbClr val="787878"/>
      </a:accent3>
      <a:accent4>
        <a:srgbClr val="333333"/>
      </a:accent4>
      <a:accent5>
        <a:srgbClr val="FF6400"/>
      </a:accent5>
      <a:accent6>
        <a:srgbClr val="000000"/>
      </a:accent6>
      <a:hlink>
        <a:srgbClr val="787878"/>
      </a:hlink>
      <a:folHlink>
        <a:srgbClr val="ABE1F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