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7" r:id="rId6"/>
    <p:sldMasterId id="2147483705" r:id="rId7"/>
  </p:sldMasterIdLst>
  <p:notesMasterIdLst>
    <p:notesMasterId r:id="rId37"/>
  </p:notesMasterIdLst>
  <p:handoutMasterIdLst>
    <p:handoutMasterId r:id="rId38"/>
  </p:handoutMasterIdLst>
  <p:sldIdLst>
    <p:sldId id="263" r:id="rId8"/>
    <p:sldId id="269" r:id="rId9"/>
    <p:sldId id="264" r:id="rId10"/>
    <p:sldId id="265" r:id="rId11"/>
    <p:sldId id="268" r:id="rId12"/>
    <p:sldId id="267" r:id="rId13"/>
    <p:sldId id="273" r:id="rId14"/>
    <p:sldId id="278" r:id="rId15"/>
    <p:sldId id="274" r:id="rId16"/>
    <p:sldId id="275" r:id="rId17"/>
    <p:sldId id="276" r:id="rId18"/>
    <p:sldId id="279" r:id="rId19"/>
    <p:sldId id="280" r:id="rId20"/>
    <p:sldId id="281" r:id="rId21"/>
    <p:sldId id="277" r:id="rId22"/>
    <p:sldId id="266" r:id="rId23"/>
    <p:sldId id="256" r:id="rId24"/>
    <p:sldId id="257" r:id="rId25"/>
    <p:sldId id="258" r:id="rId26"/>
    <p:sldId id="282" r:id="rId27"/>
    <p:sldId id="283" r:id="rId28"/>
    <p:sldId id="284" r:id="rId29"/>
    <p:sldId id="259" r:id="rId30"/>
    <p:sldId id="260" r:id="rId31"/>
    <p:sldId id="261" r:id="rId32"/>
    <p:sldId id="262" r:id="rId33"/>
    <p:sldId id="270" r:id="rId34"/>
    <p:sldId id="272" r:id="rId35"/>
    <p:sldId id="271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1126" autoAdjust="0"/>
  </p:normalViewPr>
  <p:slideViewPr>
    <p:cSldViewPr snapToGrid="0" showGuides="1">
      <p:cViewPr varScale="1">
        <p:scale>
          <a:sx n="80" d="100"/>
          <a:sy n="80" d="100"/>
        </p:scale>
        <p:origin x="2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11.09.2018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11.09.2018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Design </a:t>
            </a:r>
            <a:r>
              <a:rPr lang="nb-NO" dirty="0" err="1"/>
              <a:t>Patterns</a:t>
            </a:r>
            <a:r>
              <a:rPr lang="nb-NO" dirty="0"/>
              <a:t> (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1994)</a:t>
            </a: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Fowler (2002): MVC, OR-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  <a:p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Integration </a:t>
            </a:r>
            <a:r>
              <a:rPr lang="nb-NO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(2003)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03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marL="900113" lvl="2" indent="-271463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93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13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6104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4" r:id="rId7"/>
    <p:sldLayoutId id="214748371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1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vet/VisitorAndStrategyPattern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og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Systemutviklerskolen: </a:t>
            </a:r>
            <a:r>
              <a:rPr lang="nb-NO" dirty="0" err="1"/>
              <a:t>Hands-on</a:t>
            </a:r>
            <a:r>
              <a:rPr lang="nb-NO" dirty="0"/>
              <a:t> design </a:t>
            </a:r>
            <a:r>
              <a:rPr lang="nb-NO" dirty="0" err="1"/>
              <a:t>patterns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8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056943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struktur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7BFD7AAE-8FA8-43E3-929F-29A7B396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17" y="1828800"/>
            <a:ext cx="7482978" cy="37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F1148A3-89F8-4696-82BA-8301E1248193}"/>
              </a:ext>
            </a:extLst>
          </p:cNvPr>
          <p:cNvSpPr/>
          <p:nvPr/>
        </p:nvSpPr>
        <p:spPr>
          <a:xfrm>
            <a:off x="3200400" y="1636626"/>
            <a:ext cx="80234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r2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aggresively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defensively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6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Robot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B23235FA-3C5A-4A80-8FA2-036DAB964921}"/>
              </a:ext>
            </a:extLst>
          </p:cNvPr>
          <p:cNvSpPr/>
          <p:nvPr/>
        </p:nvSpPr>
        <p:spPr>
          <a:xfrm>
            <a:off x="3316448" y="1636626"/>
            <a:ext cx="6876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behaviour.MoveCommand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91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544470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Behaviour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(Strategiene)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C8DC9AB-4C9A-4307-890A-1742022EB5B5}"/>
              </a:ext>
            </a:extLst>
          </p:cNvPr>
          <p:cNvSpPr/>
          <p:nvPr/>
        </p:nvSpPr>
        <p:spPr>
          <a:xfrm>
            <a:off x="3749879" y="1544470"/>
            <a:ext cx="81037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“If find another robot attack 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“If find another robot run from 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4803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F1148A3-89F8-4696-82BA-8301E1248193}"/>
              </a:ext>
            </a:extLst>
          </p:cNvPr>
          <p:cNvSpPr/>
          <p:nvPr/>
        </p:nvSpPr>
        <p:spPr>
          <a:xfrm>
            <a:off x="3200400" y="1636626"/>
            <a:ext cx="80234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r2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aggresively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defensively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46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</p:spPr>
        <p:txBody>
          <a:bodyPr/>
          <a:lstStyle/>
          <a:p>
            <a:r>
              <a:rPr lang="nb-NO" dirty="0"/>
              <a:t>Du har forskjellige måter å løse samme problem på</a:t>
            </a:r>
          </a:p>
          <a:p>
            <a:r>
              <a:rPr lang="nb-NO" dirty="0"/>
              <a:t>Når klienten har nok kunnskap til selv å velge strategi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bruk når</a:t>
            </a:r>
          </a:p>
        </p:txBody>
      </p:sp>
    </p:spTree>
    <p:extLst>
      <p:ext uri="{BB962C8B-B14F-4D97-AF65-F5344CB8AC3E}">
        <p14:creationId xmlns:p14="http://schemas.microsoft.com/office/powerpoint/2010/main" val="1317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Visitor</a:t>
            </a:r>
          </a:p>
        </p:txBody>
      </p:sp>
      <p:sp>
        <p:nvSpPr>
          <p:cNvPr id="10" name="Undertit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02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Representerer en operasjon som skal utføres på alle objekter i en objekt-struktur.</a:t>
            </a:r>
          </a:p>
          <a:p>
            <a:r>
              <a:rPr lang="nb-NO" dirty="0"/>
              <a:t>Med Visitor kan man legge til nye operasjoner uten å endre på klassene i objekt-strukturen.</a:t>
            </a:r>
          </a:p>
          <a:p>
            <a:pPr marL="357187" lvl="1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hensikt</a:t>
            </a:r>
          </a:p>
        </p:txBody>
      </p:sp>
    </p:spTree>
    <p:extLst>
      <p:ext uri="{BB962C8B-B14F-4D97-AF65-F5344CB8AC3E}">
        <p14:creationId xmlns:p14="http://schemas.microsoft.com/office/powerpoint/2010/main" val="23023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 har en objekt-struktur som består av ulike typer (klasser), og man ønsker å traversere gjennom elementene for å utføre en operasjon som må implementeres ulikt for de ulike typene.</a:t>
            </a:r>
          </a:p>
          <a:p>
            <a:r>
              <a:rPr lang="nb-NO" dirty="0"/>
              <a:t>En måte å løse problemet på er ved å bruke arv, hvor hver sub-type implementerer sin variant av operasjonen.</a:t>
            </a:r>
          </a:p>
          <a:p>
            <a:pPr lvl="1"/>
            <a:r>
              <a:rPr lang="nb-NO" dirty="0"/>
              <a:t>Dette kan medføre brudd på Single-</a:t>
            </a:r>
            <a:r>
              <a:rPr lang="nb-NO" dirty="0" err="1"/>
              <a:t>responsibility</a:t>
            </a:r>
            <a:r>
              <a:rPr lang="nb-NO" dirty="0"/>
              <a:t> prinsippet da operasjonen ikke nødvendigvis hører hjemme i klassen, og bare er aktuell </a:t>
            </a:r>
            <a:r>
              <a:rPr lang="nb-NO" dirty="0" err="1"/>
              <a:t>ifm</a:t>
            </a:r>
            <a:r>
              <a:rPr lang="nb-NO" dirty="0"/>
              <a:t> traverseringen.</a:t>
            </a:r>
          </a:p>
          <a:p>
            <a:pPr lvl="1"/>
            <a:r>
              <a:rPr lang="nb-NO" dirty="0"/>
              <a:t>Dersom det blir behov for en ny type operasjon, må alle klassene implementere denne, som er et brudd på Open/</a:t>
            </a:r>
            <a:r>
              <a:rPr lang="nb-NO" dirty="0" err="1"/>
              <a:t>Closed</a:t>
            </a:r>
            <a:r>
              <a:rPr lang="nb-NO" dirty="0"/>
              <a:t> prinsippet.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bakgrunn</a:t>
            </a:r>
          </a:p>
        </p:txBody>
      </p:sp>
    </p:spTree>
    <p:extLst>
      <p:ext uri="{BB962C8B-B14F-4D97-AF65-F5344CB8AC3E}">
        <p14:creationId xmlns:p14="http://schemas.microsoft.com/office/powerpoint/2010/main" val="697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Innledning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860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98076" y="3665838"/>
            <a:ext cx="4572000" cy="2388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7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997566" y="1001027"/>
            <a:ext cx="3031958" cy="96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6413" y="3588995"/>
            <a:ext cx="484311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029524" y="1001027"/>
            <a:ext cx="0" cy="258796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186413" y="2117558"/>
            <a:ext cx="1811153" cy="962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97566" y="1010654"/>
            <a:ext cx="0" cy="110690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6413" y="2127183"/>
            <a:ext cx="0" cy="146181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8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78392" y="1155032"/>
            <a:ext cx="1434164" cy="721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21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Objekt-struktur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id="{3BEF0AC1-9401-4053-82E5-96A4AC358384}"/>
              </a:ext>
            </a:extLst>
          </p:cNvPr>
          <p:cNvSpPr/>
          <p:nvPr/>
        </p:nvSpPr>
        <p:spPr>
          <a:xfrm>
            <a:off x="4990141" y="8466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Visitor</a:t>
            </a:r>
          </a:p>
        </p:txBody>
      </p:sp>
      <p:sp>
        <p:nvSpPr>
          <p:cNvPr id="7" name="Rektangel 1">
            <a:extLst>
              <a:ext uri="{FF2B5EF4-FFF2-40B4-BE49-F238E27FC236}">
                <a16:creationId xmlns:a16="http://schemas.microsoft.com/office/drawing/2014/main" id="{63988271-58E0-4D95-9B6F-CBA92D24F708}"/>
              </a:ext>
            </a:extLst>
          </p:cNvPr>
          <p:cNvSpPr/>
          <p:nvPr/>
        </p:nvSpPr>
        <p:spPr>
          <a:xfrm>
            <a:off x="4735036" y="9234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element.Bar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2371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id="{FA736312-75CA-4887-9F29-9AF851C77593}"/>
              </a:ext>
            </a:extLst>
          </p:cNvPr>
          <p:cNvSpPr/>
          <p:nvPr/>
        </p:nvSpPr>
        <p:spPr>
          <a:xfrm>
            <a:off x="4770259" y="91864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1},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{Bar = 2}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element.Accept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sumVisitor.Result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b-NO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3</a:t>
            </a:r>
          </a:p>
          <a:p>
            <a:endParaRPr lang="nb-NO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5109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har en objekt-struktur bestående av ulike klasser, og du ønsker å utføre operasjoner på objektene som er avhengig av den konkrete klassen.</a:t>
            </a:r>
          </a:p>
          <a:p>
            <a:r>
              <a:rPr lang="nb-NO" dirty="0"/>
              <a:t>Flere ulike operasjoner skal kunne utføres på objektene i strukturen, og du ønsker å unngå «forurensing» av klassene (</a:t>
            </a:r>
            <a:r>
              <a:rPr lang="nb-NO" dirty="0" err="1"/>
              <a:t>ref</a:t>
            </a:r>
            <a:r>
              <a:rPr lang="nb-NO" dirty="0"/>
              <a:t> Single-</a:t>
            </a:r>
            <a:r>
              <a:rPr lang="nb-NO" dirty="0" err="1"/>
              <a:t>responsibility</a:t>
            </a:r>
            <a:r>
              <a:rPr lang="nb-NO" dirty="0"/>
              <a:t>)</a:t>
            </a:r>
          </a:p>
          <a:p>
            <a:r>
              <a:rPr lang="nb-NO" dirty="0" err="1"/>
              <a:t>Objektstrukturen</a:t>
            </a:r>
            <a:r>
              <a:rPr lang="nb-NO" dirty="0"/>
              <a:t> er stabil. Det kommer ikke flere klasser.</a:t>
            </a:r>
          </a:p>
          <a:p>
            <a:r>
              <a:rPr lang="nb-NO"/>
              <a:t>Det kommer </a:t>
            </a:r>
            <a:r>
              <a:rPr lang="nb-NO" dirty="0"/>
              <a:t>stadig flere operasjoner som skal utføres på </a:t>
            </a:r>
            <a:r>
              <a:rPr lang="nb-NO" dirty="0" err="1"/>
              <a:t>objektstrukturen</a:t>
            </a:r>
            <a:r>
              <a:rPr lang="nb-NO" dirty="0"/>
              <a:t> (</a:t>
            </a:r>
            <a:r>
              <a:rPr lang="nb-NO" dirty="0" err="1"/>
              <a:t>ref</a:t>
            </a:r>
            <a:r>
              <a:rPr lang="nb-NO" dirty="0"/>
              <a:t> Open/</a:t>
            </a:r>
            <a:r>
              <a:rPr lang="nb-NO" dirty="0" err="1"/>
              <a:t>Closed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– bruk når</a:t>
            </a:r>
          </a:p>
        </p:txBody>
      </p:sp>
    </p:spTree>
    <p:extLst>
      <p:ext uri="{BB962C8B-B14F-4D97-AF65-F5344CB8AC3E}">
        <p14:creationId xmlns:p14="http://schemas.microsoft.com/office/powerpoint/2010/main" val="7711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Hands-on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1850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https://github.com/bouvet/VisitorAndStrategyPattern</a:t>
            </a:r>
            <a:endParaRPr lang="nb-NO" dirty="0"/>
          </a:p>
          <a:p>
            <a:r>
              <a:rPr lang="nb-NO" dirty="0"/>
              <a:t>C# og Java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Koden finner dere på </a:t>
            </a:r>
            <a:r>
              <a:rPr lang="nb-NO" dirty="0" err="1"/>
              <a:t>GitHub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0875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</p:spPr>
        <p:txBody>
          <a:bodyPr/>
          <a:lstStyle/>
          <a:p>
            <a:r>
              <a:rPr lang="nb-NO" sz="2000" dirty="0"/>
              <a:t>Bruk </a:t>
            </a:r>
            <a:r>
              <a:rPr lang="nb-NO" sz="2000" dirty="0" err="1"/>
              <a:t>Strategy-pattern</a:t>
            </a:r>
            <a:r>
              <a:rPr lang="nb-NO" sz="2000" dirty="0"/>
              <a:t> for å flytte ut rapport-logikken fra Company</a:t>
            </a: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sz="2000" dirty="0"/>
              <a:t>Bruk Visitor-</a:t>
            </a:r>
            <a:r>
              <a:rPr lang="nb-NO" sz="2000" dirty="0" err="1"/>
              <a:t>pattern</a:t>
            </a:r>
            <a:r>
              <a:rPr lang="nb-NO" sz="2000" dirty="0"/>
              <a:t> for å flytte ut kostnadsberegninger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b-NO" sz="2000" dirty="0"/>
              <a:t>Kombiner Visitor med </a:t>
            </a:r>
            <a:r>
              <a:rPr lang="nb-NO" sz="2000" dirty="0" err="1"/>
              <a:t>Strategy</a:t>
            </a:r>
            <a:r>
              <a:rPr lang="nb-NO" sz="2000" dirty="0"/>
              <a:t> for å fjerne rapport-relatert kode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412514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og hvorfor</a:t>
            </a:r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Standardløsninger på vanlige problemer</a:t>
            </a:r>
          </a:p>
          <a:p>
            <a:r>
              <a:rPr lang="nb-NO" dirty="0"/>
              <a:t>Godt dokumenterte</a:t>
            </a:r>
          </a:p>
          <a:p>
            <a:r>
              <a:rPr lang="nb-NO" dirty="0"/>
              <a:t>Godt forståtte</a:t>
            </a:r>
          </a:p>
          <a:p>
            <a:r>
              <a:rPr lang="nb-NO" dirty="0"/>
              <a:t>Språknøytrale</a:t>
            </a:r>
          </a:p>
        </p:txBody>
      </p:sp>
      <p:pic>
        <p:nvPicPr>
          <p:cNvPr id="1026" name="Picture 2" descr="https://images-na.ssl-images-amazon.com/images/I/81gtKoapHF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29" y="365125"/>
            <a:ext cx="4619402" cy="5811837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eqtvacK7L._SX376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9" y="3086132"/>
            <a:ext cx="2688986" cy="3549747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rtinfowler.com/books/ea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76" y="2410239"/>
            <a:ext cx="2826204" cy="3544060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Design Patterns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1234800" y="1520687"/>
            <a:ext cx="4861200" cy="5049078"/>
          </a:xfrm>
        </p:spPr>
        <p:txBody>
          <a:bodyPr/>
          <a:lstStyle/>
          <a:p>
            <a:r>
              <a:rPr lang="nb-NO" dirty="0" err="1"/>
              <a:t>Creational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factory</a:t>
            </a:r>
            <a:endParaRPr lang="nb-NO" dirty="0"/>
          </a:p>
          <a:p>
            <a:pPr lvl="2"/>
            <a:r>
              <a:rPr lang="nb-NO" dirty="0"/>
              <a:t>Builder</a:t>
            </a:r>
          </a:p>
          <a:p>
            <a:pPr lvl="2"/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dirty="0"/>
              <a:t>Prototype</a:t>
            </a:r>
          </a:p>
          <a:p>
            <a:pPr lvl="2"/>
            <a:r>
              <a:rPr lang="nb-NO" dirty="0"/>
              <a:t>Singleton</a:t>
            </a:r>
          </a:p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Adapter</a:t>
            </a:r>
          </a:p>
          <a:p>
            <a:pPr lvl="2"/>
            <a:r>
              <a:rPr lang="nb-NO" dirty="0"/>
              <a:t>Bridge</a:t>
            </a:r>
          </a:p>
          <a:p>
            <a:pPr lvl="2"/>
            <a:r>
              <a:rPr lang="nb-NO" dirty="0" err="1"/>
              <a:t>Composite</a:t>
            </a:r>
            <a:endParaRPr lang="nb-NO" dirty="0"/>
          </a:p>
          <a:p>
            <a:pPr lvl="2"/>
            <a:r>
              <a:rPr lang="nb-NO" dirty="0" err="1"/>
              <a:t>Decorator</a:t>
            </a:r>
            <a:endParaRPr lang="nb-NO" dirty="0"/>
          </a:p>
          <a:p>
            <a:pPr lvl="2"/>
            <a:r>
              <a:rPr lang="nb-NO" dirty="0" err="1"/>
              <a:t>Facade</a:t>
            </a:r>
            <a:endParaRPr lang="nb-NO" dirty="0"/>
          </a:p>
          <a:p>
            <a:pPr lvl="2"/>
            <a:r>
              <a:rPr lang="nb-NO" dirty="0" err="1"/>
              <a:t>Flyweight</a:t>
            </a:r>
            <a:endParaRPr lang="nb-NO" dirty="0"/>
          </a:p>
          <a:p>
            <a:pPr lvl="2"/>
            <a:r>
              <a:rPr lang="nb-NO" dirty="0"/>
              <a:t>Proxy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3"/>
          </p:nvPr>
        </p:nvSpPr>
        <p:spPr>
          <a:xfrm>
            <a:off x="6511650" y="1520687"/>
            <a:ext cx="4869656" cy="5049078"/>
          </a:xfrm>
        </p:spPr>
        <p:txBody>
          <a:bodyPr/>
          <a:lstStyle/>
          <a:p>
            <a:r>
              <a:rPr lang="nb-NO" dirty="0" err="1"/>
              <a:t>Behavioural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Chain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responsibility</a:t>
            </a:r>
            <a:endParaRPr lang="nb-NO" dirty="0"/>
          </a:p>
          <a:p>
            <a:pPr lvl="2"/>
            <a:r>
              <a:rPr lang="nb-NO" dirty="0" err="1"/>
              <a:t>Command</a:t>
            </a:r>
            <a:endParaRPr lang="nb-NO" dirty="0"/>
          </a:p>
          <a:p>
            <a:pPr lvl="2"/>
            <a:r>
              <a:rPr lang="nb-NO" dirty="0"/>
              <a:t>Interpreter</a:t>
            </a:r>
          </a:p>
          <a:p>
            <a:pPr lvl="2"/>
            <a:r>
              <a:rPr lang="nb-NO" dirty="0" err="1"/>
              <a:t>Iterator</a:t>
            </a:r>
            <a:endParaRPr lang="nb-NO" dirty="0"/>
          </a:p>
          <a:p>
            <a:pPr lvl="2"/>
            <a:r>
              <a:rPr lang="nb-NO" dirty="0" err="1"/>
              <a:t>Mediator</a:t>
            </a:r>
            <a:endParaRPr lang="nb-NO" dirty="0"/>
          </a:p>
          <a:p>
            <a:pPr lvl="2"/>
            <a:r>
              <a:rPr lang="nb-NO" dirty="0"/>
              <a:t>Memento</a:t>
            </a:r>
          </a:p>
          <a:p>
            <a:pPr lvl="2"/>
            <a:r>
              <a:rPr lang="nb-NO" dirty="0"/>
              <a:t>Observer</a:t>
            </a:r>
          </a:p>
          <a:p>
            <a:pPr lvl="2"/>
            <a:r>
              <a:rPr lang="nb-NO" dirty="0"/>
              <a:t>State</a:t>
            </a:r>
          </a:p>
          <a:p>
            <a:pPr lvl="2"/>
            <a:r>
              <a:rPr lang="nb-NO" b="1" dirty="0" err="1"/>
              <a:t>Strategy</a:t>
            </a:r>
            <a:endParaRPr lang="nb-NO" b="1" dirty="0"/>
          </a:p>
          <a:p>
            <a:pPr lvl="2"/>
            <a:r>
              <a:rPr lang="nb-NO" dirty="0" err="1"/>
              <a:t>Template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b="1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2338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Enterprise Integration </a:t>
            </a:r>
            <a:r>
              <a:rPr lang="nb-NO" dirty="0" err="1"/>
              <a:t>Patterns</a:t>
            </a:r>
            <a:endParaRPr lang="nb-NO" dirty="0"/>
          </a:p>
        </p:txBody>
      </p:sp>
      <p:pic>
        <p:nvPicPr>
          <p:cNvPr id="2050" name="Picture 2" descr="https://assets.graffletopia.com/production/canvases/137/1973/1400528214/original.png?1400528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93" y="1456082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6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148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</a:t>
            </a:r>
            <a:r>
              <a:rPr lang="nb-NO" dirty="0" err="1"/>
              <a:t>pattern</a:t>
            </a:r>
            <a:r>
              <a:rPr lang="nb-NO" dirty="0"/>
              <a:t> som lar oss endre strategi for hvordan en operasjon/ algoritme skal utføres – </a:t>
            </a:r>
            <a:r>
              <a:rPr lang="nb-NO" dirty="0" err="1"/>
              <a:t>runtime</a:t>
            </a:r>
            <a:r>
              <a:rPr lang="nb-NO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hensikt</a:t>
            </a:r>
          </a:p>
        </p:txBody>
      </p:sp>
    </p:spTree>
    <p:extLst>
      <p:ext uri="{BB962C8B-B14F-4D97-AF65-F5344CB8AC3E}">
        <p14:creationId xmlns:p14="http://schemas.microsoft.com/office/powerpoint/2010/main" val="40245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log4net / slf4j: Kan velge loggestrategi(er) i </a:t>
            </a:r>
            <a:r>
              <a:rPr lang="nb-NO" dirty="0" err="1"/>
              <a:t>config</a:t>
            </a:r>
            <a:endParaRPr lang="nb-NO" dirty="0"/>
          </a:p>
          <a:p>
            <a:r>
              <a:rPr lang="nb-NO" dirty="0"/>
              <a:t>Skal lagre masse informasjon til database, men ikke alt kan gjøres via bulk </a:t>
            </a:r>
            <a:r>
              <a:rPr lang="nb-NO" dirty="0" err="1"/>
              <a:t>insert</a:t>
            </a:r>
            <a:r>
              <a:rPr lang="nb-NO" dirty="0"/>
              <a:t>: Ha logikk for hva som kan legges inn med bulk </a:t>
            </a:r>
            <a:r>
              <a:rPr lang="nb-NO" dirty="0" err="1"/>
              <a:t>insert</a:t>
            </a:r>
            <a:r>
              <a:rPr lang="nb-NO" dirty="0"/>
              <a:t>, og kall </a:t>
            </a:r>
            <a:r>
              <a:rPr lang="nb-NO" dirty="0" err="1"/>
              <a:t>BulkInsert</a:t>
            </a:r>
            <a:r>
              <a:rPr lang="nb-NO" dirty="0"/>
              <a:t>-strategien med disse radene. Resten legges inn med </a:t>
            </a:r>
            <a:r>
              <a:rPr lang="nb-NO" dirty="0" err="1"/>
              <a:t>ManualInsert-strategy</a:t>
            </a:r>
            <a:r>
              <a:rPr lang="nb-NO" dirty="0"/>
              <a:t>.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eksempler</a:t>
            </a:r>
          </a:p>
        </p:txBody>
      </p:sp>
    </p:spTree>
    <p:extLst>
      <p:ext uri="{BB962C8B-B14F-4D97-AF65-F5344CB8AC3E}">
        <p14:creationId xmlns:p14="http://schemas.microsoft.com/office/powerpoint/2010/main" val="383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Definer </a:t>
            </a:r>
            <a:r>
              <a:rPr lang="en-US" dirty="0" err="1"/>
              <a:t>algoritmer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løser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problem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måter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Tilgjengeliggjør</a:t>
            </a:r>
            <a:r>
              <a:rPr lang="en-US" dirty="0"/>
              <a:t> </a:t>
            </a:r>
            <a:r>
              <a:rPr lang="en-US" dirty="0" err="1"/>
              <a:t>algoritmene</a:t>
            </a:r>
            <a:r>
              <a:rPr lang="en-US" dirty="0"/>
              <a:t> via et </a:t>
            </a:r>
            <a:r>
              <a:rPr lang="en-US" dirty="0" err="1"/>
              <a:t>felles</a:t>
            </a:r>
            <a:r>
              <a:rPr lang="en-US" dirty="0"/>
              <a:t> interface, </a:t>
            </a:r>
            <a:r>
              <a:rPr lang="en-US" dirty="0" err="1"/>
              <a:t>slik</a:t>
            </a:r>
            <a:r>
              <a:rPr lang="en-US" dirty="0"/>
              <a:t> at de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byttes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med </a:t>
            </a:r>
            <a:r>
              <a:rPr lang="en-US" dirty="0" err="1"/>
              <a:t>hverandre</a:t>
            </a:r>
            <a:r>
              <a:rPr lang="en-US" dirty="0"/>
              <a:t> runtime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La klienten bestemme hvilken algoritme som skal benyttes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fremgangsmåte</a:t>
            </a:r>
          </a:p>
        </p:txBody>
      </p:sp>
    </p:spTree>
    <p:extLst>
      <p:ext uri="{BB962C8B-B14F-4D97-AF65-F5344CB8AC3E}">
        <p14:creationId xmlns:p14="http://schemas.microsoft.com/office/powerpoint/2010/main" val="35509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4C7A1B59-BF32-7C4D-9C60-5AF896EFC563}"/>
    </a:ext>
  </a:extLst>
</a:theme>
</file>

<file path=ppt/theme/theme2.xml><?xml version="1.0" encoding="utf-8"?>
<a:theme xmlns:a="http://schemas.openxmlformats.org/drawingml/2006/main" name="Innhold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sjon2" id="{6AA913F4-AEB8-3245-8B47-220BE7C991DC}" vid="{49EAD837-B007-1C48-97DB-FE2811115C10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968B7A78-0E4F-5542-A4C5-4B94DF311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cd7095a3-97f1-4663-a71f-a762e9d8a5de">FK7UAMZMK7QV-3061-70</_dlc_DocId>
    <_dlc_DocIdUrl xmlns="cd7095a3-97f1-4663-a71f-a762e9d8a5de">
      <Url>https://pingvinen.bouvet.no/stotte/dokumentmaler/_layouts/DocIdRedir.aspx?ID=FK7UAMZMK7QV-3061-70</Url>
      <Description>FK7UAMZMK7QV-3061-70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3F50AB-02FD-4C47-98D2-8857298FC47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F8D2ADD-9475-4053-913E-BB32E431E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purl.org/dc/dcmitype/"/>
    <ds:schemaRef ds:uri="http://schemas.microsoft.com/office/infopath/2007/PartnerControls"/>
    <ds:schemaRef ds:uri="cd7095a3-97f1-4663-a71f-a762e9d8a5d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 (1)</Template>
  <TotalTime>313</TotalTime>
  <Words>932</Words>
  <Application>Microsoft Office PowerPoint</Application>
  <PresentationFormat>Widescreen</PresentationFormat>
  <Paragraphs>222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Visitor og Strategy</vt:lpstr>
      <vt:lpstr>Innledning</vt:lpstr>
      <vt:lpstr>Hva og hvorfor</vt:lpstr>
      <vt:lpstr>Gang of Four Design Patterns</vt:lpstr>
      <vt:lpstr>Enterprise Integration Patterns</vt:lpstr>
      <vt:lpstr>Strategy</vt:lpstr>
      <vt:lpstr>Strategy - hensikt</vt:lpstr>
      <vt:lpstr>Strategy – eksempler</vt:lpstr>
      <vt:lpstr>Strategy – fremgangsmåte</vt:lpstr>
      <vt:lpstr>Strategy - struktur</vt:lpstr>
      <vt:lpstr>Strategy - kode</vt:lpstr>
      <vt:lpstr>Strategy - kode</vt:lpstr>
      <vt:lpstr>Strategy - kode</vt:lpstr>
      <vt:lpstr>Strategy - kode</vt:lpstr>
      <vt:lpstr>Strategy – bruk når</vt:lpstr>
      <vt:lpstr>Visitor</vt:lpstr>
      <vt:lpstr>Visitor - hensikt</vt:lpstr>
      <vt:lpstr>Visitor - bakgrunn</vt:lpstr>
      <vt:lpstr>Visitor - struktur</vt:lpstr>
      <vt:lpstr>Visitor - struktur</vt:lpstr>
      <vt:lpstr>Visitor - struktur</vt:lpstr>
      <vt:lpstr>Visitor - struktur</vt:lpstr>
      <vt:lpstr>Visitor - kode</vt:lpstr>
      <vt:lpstr>Visitor - kode</vt:lpstr>
      <vt:lpstr>Visitor - kode</vt:lpstr>
      <vt:lpstr>Visitor – bruk når</vt:lpstr>
      <vt:lpstr>Hands-on session</vt:lpstr>
      <vt:lpstr>Koden finner dere på GitHub</vt:lpstr>
      <vt:lpstr>Oppgaver</vt:lpstr>
    </vt:vector>
  </TitlesOfParts>
  <Company>Bouvet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Øystein Jakobsen</cp:lastModifiedBy>
  <cp:revision>30</cp:revision>
  <dcterms:created xsi:type="dcterms:W3CDTF">2017-10-26T13:27:30Z</dcterms:created>
  <dcterms:modified xsi:type="dcterms:W3CDTF">2018-09-11T20:11:29Z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0x0101006DE77A4C69F7B04F983EB828CF8C5433</vt:lpwstr>
  </property>
  <property fmtid="{D5CDD505-2E9C-101B-9397-08002B2CF9AE}" pid="3" name="_dlc_DocIdItemGuid">
    <vt:lpwstr>86852120-cc66-4c0f-8b63-a8fb53c60303</vt:lpwstr>
  </property>
</Properties>
</file>