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87" r:id="rId6"/>
    <p:sldMasterId id="2147483705" r:id="rId7"/>
  </p:sldMasterIdLst>
  <p:notesMasterIdLst>
    <p:notesMasterId r:id="rId25"/>
  </p:notesMasterIdLst>
  <p:handoutMasterIdLst>
    <p:handoutMasterId r:id="rId26"/>
  </p:handoutMasterIdLst>
  <p:sldIdLst>
    <p:sldId id="263" r:id="rId8"/>
    <p:sldId id="269" r:id="rId9"/>
    <p:sldId id="264" r:id="rId10"/>
    <p:sldId id="265" r:id="rId11"/>
    <p:sldId id="268" r:id="rId12"/>
    <p:sldId id="267" r:id="rId13"/>
    <p:sldId id="266" r:id="rId14"/>
    <p:sldId id="256" r:id="rId15"/>
    <p:sldId id="257" r:id="rId16"/>
    <p:sldId id="258" r:id="rId17"/>
    <p:sldId id="259" r:id="rId18"/>
    <p:sldId id="260" r:id="rId19"/>
    <p:sldId id="261" r:id="rId20"/>
    <p:sldId id="262" r:id="rId21"/>
    <p:sldId id="270" r:id="rId22"/>
    <p:sldId id="272" r:id="rId23"/>
    <p:sldId id="271" r:id="rId2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9" autoAdjust="0"/>
  </p:normalViewPr>
  <p:slideViewPr>
    <p:cSldViewPr snapToGrid="0" showGuides="1">
      <p:cViewPr>
        <p:scale>
          <a:sx n="96" d="100"/>
          <a:sy n="96" d="100"/>
        </p:scale>
        <p:origin x="294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28.10.2017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28.10.2017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marL="900113" lvl="2" indent="-271463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9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1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uvet/VisitorAndStrategyPattern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Visitor og </a:t>
            </a:r>
            <a:r>
              <a:rPr lang="nb-NO" dirty="0" err="1" smtClean="0"/>
              <a:t>Strategy</a:t>
            </a:r>
            <a:endParaRPr lang="nb-NO" dirty="0"/>
          </a:p>
        </p:txBody>
      </p:sp>
      <p:sp>
        <p:nvSpPr>
          <p:cNvPr id="6" name="Undertit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Systemutviklerskolen: </a:t>
            </a:r>
            <a:r>
              <a:rPr lang="nb-NO" dirty="0" err="1" smtClean="0"/>
              <a:t>Hands-on</a:t>
            </a:r>
            <a:r>
              <a:rPr lang="nb-NO" dirty="0" smtClean="0"/>
              <a:t> design </a:t>
            </a:r>
            <a:r>
              <a:rPr lang="nb-NO" dirty="0" err="1" smtClean="0"/>
              <a:t>patterns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68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 smtClean="0"/>
              <a:t>Visitor - struktur</a:t>
            </a:r>
            <a:endParaRPr lang="nb-NO" dirty="0"/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="" xmlns:a16="http://schemas.microsoft.com/office/drawing/2014/main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 smtClean="0"/>
              <a:t>Visitor - kode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Objekt-struktur</a:t>
            </a:r>
            <a:endParaRPr lang="nb-NO" dirty="0"/>
          </a:p>
        </p:txBody>
      </p:sp>
      <p:sp>
        <p:nvSpPr>
          <p:cNvPr id="5" name="Rektangel 1">
            <a:extLst>
              <a:ext uri="{FF2B5EF4-FFF2-40B4-BE49-F238E27FC236}">
                <a16:creationId xmlns="" xmlns:a16="http://schemas.microsoft.com/office/drawing/2014/main" id="{3BEF0AC1-9401-4053-82E5-96A4AC358384}"/>
              </a:ext>
            </a:extLst>
          </p:cNvPr>
          <p:cNvSpPr/>
          <p:nvPr/>
        </p:nvSpPr>
        <p:spPr>
          <a:xfrm>
            <a:off x="4990141" y="84663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Bar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5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 smtClean="0"/>
              <a:t>Visitor - kode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Visitor</a:t>
            </a:r>
            <a:endParaRPr lang="nb-NO" dirty="0"/>
          </a:p>
        </p:txBody>
      </p:sp>
      <p:sp>
        <p:nvSpPr>
          <p:cNvPr id="7" name="Rektangel 1">
            <a:extLst>
              <a:ext uri="{FF2B5EF4-FFF2-40B4-BE49-F238E27FC236}">
                <a16:creationId xmlns="" xmlns:a16="http://schemas.microsoft.com/office/drawing/2014/main" id="{63988271-58E0-4D95-9B6F-CBA92D24F708}"/>
              </a:ext>
            </a:extLst>
          </p:cNvPr>
          <p:cNvSpPr/>
          <p:nvPr/>
        </p:nvSpPr>
        <p:spPr>
          <a:xfrm>
            <a:off x="4735036" y="92340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element.Bar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223717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 smtClean="0"/>
              <a:t>Visitor - kode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Klient</a:t>
            </a:r>
            <a:endParaRPr lang="nb-NO" dirty="0"/>
          </a:p>
        </p:txBody>
      </p:sp>
      <p:sp>
        <p:nvSpPr>
          <p:cNvPr id="5" name="Rektangel 1">
            <a:extLst>
              <a:ext uri="{FF2B5EF4-FFF2-40B4-BE49-F238E27FC236}">
                <a16:creationId xmlns="" xmlns:a16="http://schemas.microsoft.com/office/drawing/2014/main" id="{FA736312-75CA-4887-9F29-9AF851C77593}"/>
              </a:ext>
            </a:extLst>
          </p:cNvPr>
          <p:cNvSpPr/>
          <p:nvPr/>
        </p:nvSpPr>
        <p:spPr>
          <a:xfrm>
            <a:off x="4770259" y="918641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1},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{Bar = 2}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element.Accept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sumVisitor.Result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nb-NO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nb-NO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</a:t>
            </a:r>
          </a:p>
          <a:p>
            <a:endParaRPr lang="nb-NO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5109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Du har en objekt-struktur bestående av ulike klasser, og du ønsker å utføre operasjoner på objektene som er avhengig av den konkrete klassen.</a:t>
            </a:r>
          </a:p>
          <a:p>
            <a:r>
              <a:rPr lang="nb-NO" dirty="0"/>
              <a:t>Flere ulike operasjoner skal kunne utføres på objektene i strukturen, og du ønsker å unngå «forurensing» av klassene (</a:t>
            </a:r>
            <a:r>
              <a:rPr lang="nb-NO" dirty="0" err="1"/>
              <a:t>ref</a:t>
            </a:r>
            <a:r>
              <a:rPr lang="nb-NO" dirty="0"/>
              <a:t> Single-</a:t>
            </a:r>
            <a:r>
              <a:rPr lang="nb-NO" dirty="0" err="1"/>
              <a:t>responsibility</a:t>
            </a:r>
            <a:r>
              <a:rPr lang="nb-NO" dirty="0"/>
              <a:t>)</a:t>
            </a:r>
          </a:p>
          <a:p>
            <a:r>
              <a:rPr lang="nb-NO" dirty="0" err="1"/>
              <a:t>Objektstrukturen</a:t>
            </a:r>
            <a:r>
              <a:rPr lang="nb-NO" dirty="0"/>
              <a:t> er stabil. Det kommer ikke flere klasser.</a:t>
            </a:r>
          </a:p>
          <a:p>
            <a:r>
              <a:rPr lang="nb-NO"/>
              <a:t>Det </a:t>
            </a:r>
            <a:r>
              <a:rPr lang="nb-NO" smtClean="0"/>
              <a:t>kommer </a:t>
            </a:r>
            <a:r>
              <a:rPr lang="nb-NO" dirty="0"/>
              <a:t>stadig flere operasjoner som skal utføres på </a:t>
            </a:r>
            <a:r>
              <a:rPr lang="nb-NO" dirty="0" err="1"/>
              <a:t>objektstrukturen</a:t>
            </a:r>
            <a:r>
              <a:rPr lang="nb-NO" dirty="0"/>
              <a:t> (</a:t>
            </a:r>
            <a:r>
              <a:rPr lang="nb-NO" dirty="0" err="1"/>
              <a:t>ref</a:t>
            </a:r>
            <a:r>
              <a:rPr lang="nb-NO" dirty="0"/>
              <a:t> Open/</a:t>
            </a:r>
            <a:r>
              <a:rPr lang="nb-NO" dirty="0" err="1"/>
              <a:t>Closed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Visitor – bruk når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11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Hands-on</a:t>
            </a:r>
            <a:r>
              <a:rPr lang="nb-NO" dirty="0" smtClean="0"/>
              <a:t> </a:t>
            </a:r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18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github.com/bouvet/VisitorAndStrategyPattern</a:t>
            </a:r>
            <a:endParaRPr lang="nb-NO" dirty="0" smtClean="0"/>
          </a:p>
          <a:p>
            <a:r>
              <a:rPr lang="nb-NO" dirty="0" smtClean="0"/>
              <a:t>C# og Java</a:t>
            </a:r>
            <a:endParaRPr lang="nb-NO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Koden finner dere på </a:t>
            </a:r>
            <a:r>
              <a:rPr lang="nb-NO" dirty="0" err="1" smtClean="0"/>
              <a:t>GitHub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08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sz="2000" dirty="0" smtClean="0"/>
              <a:t>Bruk </a:t>
            </a:r>
            <a:r>
              <a:rPr lang="nb-NO" sz="2000" dirty="0" err="1" smtClean="0"/>
              <a:t>Strategy-pattern</a:t>
            </a:r>
            <a:r>
              <a:rPr lang="nb-NO" sz="2000" dirty="0" smtClean="0"/>
              <a:t> for å flytte ut rapport-logikken fra Company</a:t>
            </a:r>
            <a:endParaRPr lang="nb-NO" sz="2000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b-NO" sz="2000" dirty="0" smtClean="0"/>
              <a:t>Bruk Visitor-</a:t>
            </a:r>
            <a:r>
              <a:rPr lang="nb-NO" sz="2000" dirty="0" err="1" smtClean="0"/>
              <a:t>pattern</a:t>
            </a:r>
            <a:r>
              <a:rPr lang="nb-NO" sz="2000" dirty="0" smtClean="0"/>
              <a:t> for å flytte ut kostnadsberegninger fra </a:t>
            </a:r>
            <a:r>
              <a:rPr lang="nb-NO" sz="2000" dirty="0" err="1" smtClean="0"/>
              <a:t>Employee</a:t>
            </a:r>
            <a:r>
              <a:rPr lang="nb-NO" sz="2000" dirty="0" smtClean="0"/>
              <a:t> og Consultant</a:t>
            </a:r>
            <a:endParaRPr lang="nb-NO" sz="2000" dirty="0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b-NO" sz="2000" dirty="0" smtClean="0"/>
              <a:t>Kombiner Visitor med </a:t>
            </a:r>
            <a:r>
              <a:rPr lang="nb-NO" sz="2000" dirty="0" err="1" smtClean="0"/>
              <a:t>Strategy</a:t>
            </a:r>
            <a:r>
              <a:rPr lang="nb-NO" sz="2000" dirty="0" smtClean="0"/>
              <a:t> for å fjerne rapport-relatert kode fra </a:t>
            </a:r>
            <a:r>
              <a:rPr lang="nb-NO" sz="2000" dirty="0" err="1" smtClean="0"/>
              <a:t>Employee</a:t>
            </a:r>
            <a:r>
              <a:rPr lang="nb-NO" sz="2000" dirty="0" smtClean="0"/>
              <a:t> og Consultant</a:t>
            </a:r>
            <a:endParaRPr lang="nb-NO" sz="2000" dirty="0"/>
          </a:p>
        </p:txBody>
      </p:sp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Oppgaver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51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Innledning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Øystein Jakobsen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986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og hvorfor</a:t>
            </a:r>
            <a:endParaRPr lang="nb-NO" dirty="0"/>
          </a:p>
        </p:txBody>
      </p:sp>
      <p:sp>
        <p:nvSpPr>
          <p:cNvPr id="9" name="Plassholder for inn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Standardløsninger på vanlige problemer</a:t>
            </a:r>
          </a:p>
          <a:p>
            <a:r>
              <a:rPr lang="nb-NO" dirty="0" smtClean="0"/>
              <a:t>Godt dokumenterte</a:t>
            </a:r>
          </a:p>
          <a:p>
            <a:r>
              <a:rPr lang="nb-NO" dirty="0" smtClean="0"/>
              <a:t>Godt forståtte</a:t>
            </a:r>
          </a:p>
          <a:p>
            <a:r>
              <a:rPr lang="nb-NO" dirty="0" smtClean="0"/>
              <a:t>Språknøytrale</a:t>
            </a:r>
          </a:p>
        </p:txBody>
      </p:sp>
      <p:pic>
        <p:nvPicPr>
          <p:cNvPr id="1026" name="Picture 2" descr="https://images-na.ssl-images-amazon.com/images/I/81gtKoapHF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29" y="365125"/>
            <a:ext cx="4619402" cy="581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eqtvacK7L._SX376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69" y="3233777"/>
            <a:ext cx="2688986" cy="354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martinfowler.com/books/ea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76" y="2410239"/>
            <a:ext cx="2826204" cy="354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 Design Patterns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1234800" y="1520687"/>
            <a:ext cx="4861200" cy="5049078"/>
          </a:xfrm>
        </p:spPr>
        <p:txBody>
          <a:bodyPr/>
          <a:lstStyle/>
          <a:p>
            <a:r>
              <a:rPr lang="nb-NO" dirty="0" err="1" smtClean="0"/>
              <a:t>Creational</a:t>
            </a:r>
            <a:r>
              <a:rPr lang="nb-NO" dirty="0" smtClean="0"/>
              <a:t> </a:t>
            </a:r>
            <a:r>
              <a:rPr lang="nb-NO" dirty="0" err="1" smtClean="0"/>
              <a:t>patterns</a:t>
            </a:r>
            <a:endParaRPr lang="nb-NO" dirty="0" smtClean="0"/>
          </a:p>
          <a:p>
            <a:pPr lvl="2"/>
            <a:r>
              <a:rPr lang="nb-NO" dirty="0" err="1" smtClean="0"/>
              <a:t>Abstract</a:t>
            </a:r>
            <a:r>
              <a:rPr lang="nb-NO" dirty="0" smtClean="0"/>
              <a:t> </a:t>
            </a:r>
            <a:r>
              <a:rPr lang="nb-NO" dirty="0" err="1" smtClean="0"/>
              <a:t>factory</a:t>
            </a:r>
            <a:endParaRPr lang="nb-NO" dirty="0" smtClean="0"/>
          </a:p>
          <a:p>
            <a:pPr lvl="2"/>
            <a:r>
              <a:rPr lang="nb-NO" dirty="0" smtClean="0"/>
              <a:t>Builder</a:t>
            </a:r>
          </a:p>
          <a:p>
            <a:pPr lvl="2"/>
            <a:r>
              <a:rPr lang="nb-NO" dirty="0" err="1" smtClean="0"/>
              <a:t>Factory</a:t>
            </a:r>
            <a:r>
              <a:rPr lang="nb-NO" dirty="0" smtClean="0"/>
              <a:t> </a:t>
            </a:r>
            <a:r>
              <a:rPr lang="nb-NO" dirty="0" err="1" smtClean="0"/>
              <a:t>method</a:t>
            </a:r>
            <a:endParaRPr lang="nb-NO" dirty="0" smtClean="0"/>
          </a:p>
          <a:p>
            <a:pPr lvl="2"/>
            <a:r>
              <a:rPr lang="nb-NO" dirty="0" smtClean="0"/>
              <a:t>Prototype</a:t>
            </a:r>
          </a:p>
          <a:p>
            <a:pPr lvl="2"/>
            <a:r>
              <a:rPr lang="nb-NO" dirty="0" smtClean="0"/>
              <a:t>Singleton</a:t>
            </a:r>
          </a:p>
          <a:p>
            <a:r>
              <a:rPr lang="nb-NO" dirty="0" err="1" smtClean="0"/>
              <a:t>Structural</a:t>
            </a:r>
            <a:r>
              <a:rPr lang="nb-NO" dirty="0" smtClean="0"/>
              <a:t> </a:t>
            </a:r>
            <a:r>
              <a:rPr lang="nb-NO" dirty="0" err="1" smtClean="0"/>
              <a:t>patterns</a:t>
            </a:r>
            <a:endParaRPr lang="nb-NO" dirty="0" smtClean="0"/>
          </a:p>
          <a:p>
            <a:pPr lvl="2"/>
            <a:r>
              <a:rPr lang="nb-NO" dirty="0" smtClean="0"/>
              <a:t>Adapter</a:t>
            </a:r>
          </a:p>
          <a:p>
            <a:pPr lvl="2"/>
            <a:r>
              <a:rPr lang="nb-NO" dirty="0" smtClean="0"/>
              <a:t>Bridge</a:t>
            </a:r>
          </a:p>
          <a:p>
            <a:pPr lvl="2"/>
            <a:r>
              <a:rPr lang="nb-NO" dirty="0" err="1" smtClean="0"/>
              <a:t>Composite</a:t>
            </a:r>
            <a:endParaRPr lang="nb-NO" dirty="0" smtClean="0"/>
          </a:p>
          <a:p>
            <a:pPr lvl="2"/>
            <a:r>
              <a:rPr lang="nb-NO" dirty="0" err="1" smtClean="0"/>
              <a:t>Decorator</a:t>
            </a:r>
            <a:endParaRPr lang="nb-NO" dirty="0" smtClean="0"/>
          </a:p>
          <a:p>
            <a:pPr lvl="2"/>
            <a:r>
              <a:rPr lang="nb-NO" dirty="0" err="1" smtClean="0"/>
              <a:t>Facade</a:t>
            </a:r>
            <a:endParaRPr lang="nb-NO" dirty="0" smtClean="0"/>
          </a:p>
          <a:p>
            <a:pPr lvl="2"/>
            <a:r>
              <a:rPr lang="nb-NO" dirty="0" err="1" smtClean="0"/>
              <a:t>Flyweight</a:t>
            </a:r>
            <a:endParaRPr lang="nb-NO" dirty="0" smtClean="0"/>
          </a:p>
          <a:p>
            <a:pPr lvl="2"/>
            <a:r>
              <a:rPr lang="nb-NO" dirty="0" smtClean="0"/>
              <a:t>Proxy</a:t>
            </a:r>
          </a:p>
        </p:txBody>
      </p:sp>
      <p:sp>
        <p:nvSpPr>
          <p:cNvPr id="7" name="Plassholder for innhold 6"/>
          <p:cNvSpPr>
            <a:spLocks noGrp="1"/>
          </p:cNvSpPr>
          <p:nvPr>
            <p:ph idx="13"/>
          </p:nvPr>
        </p:nvSpPr>
        <p:spPr>
          <a:xfrm>
            <a:off x="6511650" y="1520687"/>
            <a:ext cx="4869656" cy="5049078"/>
          </a:xfrm>
        </p:spPr>
        <p:txBody>
          <a:bodyPr/>
          <a:lstStyle/>
          <a:p>
            <a:r>
              <a:rPr lang="nb-NO" dirty="0" err="1" smtClean="0"/>
              <a:t>Behavioural</a:t>
            </a:r>
            <a:r>
              <a:rPr lang="nb-NO" dirty="0" smtClean="0"/>
              <a:t> </a:t>
            </a:r>
            <a:r>
              <a:rPr lang="nb-NO" dirty="0" err="1" smtClean="0"/>
              <a:t>patterns</a:t>
            </a:r>
            <a:endParaRPr lang="nb-NO" dirty="0" smtClean="0"/>
          </a:p>
          <a:p>
            <a:pPr lvl="2"/>
            <a:r>
              <a:rPr lang="nb-NO" dirty="0" smtClean="0"/>
              <a:t>Chain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responsibility</a:t>
            </a:r>
            <a:endParaRPr lang="nb-NO" dirty="0" smtClean="0"/>
          </a:p>
          <a:p>
            <a:pPr lvl="2"/>
            <a:r>
              <a:rPr lang="nb-NO" dirty="0" err="1" smtClean="0"/>
              <a:t>Command</a:t>
            </a:r>
            <a:endParaRPr lang="nb-NO" dirty="0" smtClean="0"/>
          </a:p>
          <a:p>
            <a:pPr lvl="2"/>
            <a:r>
              <a:rPr lang="nb-NO" dirty="0" smtClean="0"/>
              <a:t>Interpreter</a:t>
            </a:r>
          </a:p>
          <a:p>
            <a:pPr lvl="2"/>
            <a:r>
              <a:rPr lang="nb-NO" dirty="0" err="1" smtClean="0"/>
              <a:t>Iterator</a:t>
            </a:r>
            <a:endParaRPr lang="nb-NO" dirty="0" smtClean="0"/>
          </a:p>
          <a:p>
            <a:pPr lvl="2"/>
            <a:r>
              <a:rPr lang="nb-NO" dirty="0" err="1" smtClean="0"/>
              <a:t>Mediator</a:t>
            </a:r>
            <a:endParaRPr lang="nb-NO" dirty="0" smtClean="0"/>
          </a:p>
          <a:p>
            <a:pPr lvl="2"/>
            <a:r>
              <a:rPr lang="nb-NO" dirty="0" smtClean="0"/>
              <a:t>Memento</a:t>
            </a:r>
          </a:p>
          <a:p>
            <a:pPr lvl="2"/>
            <a:r>
              <a:rPr lang="nb-NO" dirty="0" smtClean="0"/>
              <a:t>Observer</a:t>
            </a:r>
          </a:p>
          <a:p>
            <a:pPr lvl="2"/>
            <a:r>
              <a:rPr lang="nb-NO" dirty="0" smtClean="0"/>
              <a:t>State</a:t>
            </a:r>
          </a:p>
          <a:p>
            <a:pPr lvl="2"/>
            <a:r>
              <a:rPr lang="nb-NO" b="1" dirty="0" err="1" smtClean="0"/>
              <a:t>Strategy</a:t>
            </a:r>
            <a:endParaRPr lang="nb-NO" b="1" dirty="0" smtClean="0"/>
          </a:p>
          <a:p>
            <a:pPr lvl="2"/>
            <a:r>
              <a:rPr lang="nb-NO" dirty="0" err="1" smtClean="0"/>
              <a:t>Template</a:t>
            </a:r>
            <a:r>
              <a:rPr lang="nb-NO" dirty="0" smtClean="0"/>
              <a:t> </a:t>
            </a:r>
            <a:r>
              <a:rPr lang="nb-NO" dirty="0" err="1" smtClean="0"/>
              <a:t>method</a:t>
            </a:r>
            <a:endParaRPr lang="nb-NO" dirty="0" smtClean="0"/>
          </a:p>
          <a:p>
            <a:pPr lvl="2"/>
            <a:r>
              <a:rPr lang="nb-NO" b="1" dirty="0" smtClean="0"/>
              <a:t>Visitor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42338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Enterprise Integration </a:t>
            </a:r>
            <a:r>
              <a:rPr lang="nb-NO" dirty="0" err="1" smtClean="0"/>
              <a:t>Patterns</a:t>
            </a:r>
            <a:endParaRPr lang="nb-NO" dirty="0"/>
          </a:p>
        </p:txBody>
      </p:sp>
      <p:pic>
        <p:nvPicPr>
          <p:cNvPr id="2050" name="Picture 2" descr="https://assets.graffletopia.com/production/canvases/137/1973/1400528214/original.png?1400528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93" y="1456082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5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Strategy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Jon-Thomas Eliassen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14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Visitor</a:t>
            </a:r>
            <a:endParaRPr lang="nb-NO" dirty="0"/>
          </a:p>
        </p:txBody>
      </p:sp>
      <p:sp>
        <p:nvSpPr>
          <p:cNvPr id="10" name="Undertit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Tor Erstad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50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Representerer en operasjon som skal utføres på alle objekter i en objekt-struktur</a:t>
            </a:r>
            <a:r>
              <a:rPr lang="nb-NO" dirty="0" smtClean="0"/>
              <a:t>.</a:t>
            </a:r>
          </a:p>
          <a:p>
            <a:r>
              <a:rPr lang="nb-NO" dirty="0"/>
              <a:t>Med Visitor kan man legge til nye operasjoner uten å endre på klassene i objekt-strukturen.</a:t>
            </a:r>
          </a:p>
          <a:p>
            <a:pPr marL="357187" lvl="1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Visitor - hensikt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023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Man har en objekt-struktur som består av ulike typer (klasser), og man ønsker å traversere gjennom elementene for å utføre en operasjon som er implementert ulikt for de ulike typene.</a:t>
            </a:r>
          </a:p>
          <a:p>
            <a:r>
              <a:rPr lang="nb-NO" dirty="0"/>
              <a:t>En måte å løse problemet på er ved å bruke arv, hvor hver sub-type implementerer sin variant av operasjonen.</a:t>
            </a:r>
          </a:p>
          <a:p>
            <a:pPr lvl="1"/>
            <a:r>
              <a:rPr lang="nb-NO" dirty="0"/>
              <a:t>Dette kan medføre brudd på Single-</a:t>
            </a:r>
            <a:r>
              <a:rPr lang="nb-NO" dirty="0" err="1"/>
              <a:t>responsibility</a:t>
            </a:r>
            <a:r>
              <a:rPr lang="nb-NO" dirty="0"/>
              <a:t> prinsippet da operasjonen ikke nødvendigvis hører hjemme i klassen, og bare er aktuell </a:t>
            </a:r>
            <a:r>
              <a:rPr lang="nb-NO" dirty="0" err="1"/>
              <a:t>ifm</a:t>
            </a:r>
            <a:r>
              <a:rPr lang="nb-NO" dirty="0"/>
              <a:t> traverseringen.</a:t>
            </a:r>
          </a:p>
          <a:p>
            <a:pPr lvl="1"/>
            <a:r>
              <a:rPr lang="nb-NO" dirty="0"/>
              <a:t>Dersom det blir behov for en ny type operasjon, må alle klassene implementere denne, som er et brudd på Open/</a:t>
            </a:r>
            <a:r>
              <a:rPr lang="nb-NO" dirty="0" err="1"/>
              <a:t>Closed</a:t>
            </a:r>
            <a:r>
              <a:rPr lang="nb-NO" dirty="0"/>
              <a:t> prinsippet.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Visitor -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7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4C7A1B59-BF32-7C4D-9C60-5AF896EFC563}"/>
    </a:ext>
  </a:extLst>
</a:theme>
</file>

<file path=ppt/theme/theme2.xml><?xml version="1.0" encoding="utf-8"?>
<a:theme xmlns:a="http://schemas.openxmlformats.org/drawingml/2006/main" name="Innhold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sjon2" id="{6AA913F4-AEB8-3245-8B47-220BE7C991DC}" vid="{49EAD837-B007-1C48-97DB-FE2811115C10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968B7A78-0E4F-5542-A4C5-4B94DF311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cd7095a3-97f1-4663-a71f-a762e9d8a5de">FK7UAMZMK7QV-3061-70</_dlc_DocId>
    <_dlc_DocIdUrl xmlns="cd7095a3-97f1-4663-a71f-a762e9d8a5de">
      <Url>https://pingvinen.bouvet.no/stotte/dokumentmaler/_layouts/DocIdRedir.aspx?ID=FK7UAMZMK7QV-3061-70</Url>
      <Description>FK7UAMZMK7QV-3061-70</Description>
    </_dlc_DocIdUrl>
  </documentManagement>
</p:properties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3F50AB-02FD-4C47-98D2-8857298FC47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F8D2ADD-9475-4053-913E-BB32E431E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D2CB842-18D5-4EEF-9009-B0CAFCE7AC3E}">
  <ds:schemaRefs>
    <ds:schemaRef ds:uri="http://purl.org/dc/dcmitype/"/>
    <ds:schemaRef ds:uri="http://schemas.microsoft.com/office/infopath/2007/PartnerControls"/>
    <ds:schemaRef ds:uri="cd7095a3-97f1-4663-a71f-a762e9d8a5d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 (1)</Template>
  <TotalTime>128</TotalTime>
  <Words>553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Georgia</vt:lpstr>
      <vt:lpstr>Wingdings</vt:lpstr>
      <vt:lpstr>Forside</vt:lpstr>
      <vt:lpstr>Innhold</vt:lpstr>
      <vt:lpstr>Prosess</vt:lpstr>
      <vt:lpstr>Visitor og Strategy</vt:lpstr>
      <vt:lpstr>Innledning</vt:lpstr>
      <vt:lpstr>Hva og hvorfor</vt:lpstr>
      <vt:lpstr>Gang of Four Design Patterns</vt:lpstr>
      <vt:lpstr>Enterprise Integration Patterns</vt:lpstr>
      <vt:lpstr>Strategy</vt:lpstr>
      <vt:lpstr>Visitor</vt:lpstr>
      <vt:lpstr>Visitor - hensikt</vt:lpstr>
      <vt:lpstr>Visitor - bakgrunn</vt:lpstr>
      <vt:lpstr>Visitor - struktur</vt:lpstr>
      <vt:lpstr>Visitor - kode</vt:lpstr>
      <vt:lpstr>Visitor - kode</vt:lpstr>
      <vt:lpstr>Visitor - kode</vt:lpstr>
      <vt:lpstr>Visitor – bruk når</vt:lpstr>
      <vt:lpstr>Hands-on session</vt:lpstr>
      <vt:lpstr>Koden finner dere på GitHub</vt:lpstr>
      <vt:lpstr>Oppgaver</vt:lpstr>
    </vt:vector>
  </TitlesOfParts>
  <Company>Bouvet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Erstad</dc:creator>
  <cp:lastModifiedBy>Øystein Jakobsen</cp:lastModifiedBy>
  <cp:revision>14</cp:revision>
  <dcterms:created xsi:type="dcterms:W3CDTF">2017-10-26T13:27:30Z</dcterms:created>
  <dcterms:modified xsi:type="dcterms:W3CDTF">2017-10-28T15:45:18Z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0x0101006DE77A4C69F7B04F983EB828CF8C5433</vt:lpwstr>
  </property>
  <property fmtid="{D5CDD505-2E9C-101B-9397-08002B2CF9AE}" pid="3" name="_dlc_DocIdItemGuid">
    <vt:lpwstr>86852120-cc66-4c0f-8b63-a8fb53c60303</vt:lpwstr>
  </property>
</Properties>
</file>