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7" r:id="rId5"/>
    <p:sldMasterId id="2147483705" r:id="rId6"/>
  </p:sldMasterIdLst>
  <p:notesMasterIdLst>
    <p:notesMasterId r:id="rId32"/>
  </p:notesMasterIdLst>
  <p:handoutMasterIdLst>
    <p:handoutMasterId r:id="rId33"/>
  </p:handoutMasterIdLst>
  <p:sldIdLst>
    <p:sldId id="256" r:id="rId7"/>
    <p:sldId id="257" r:id="rId8"/>
    <p:sldId id="258" r:id="rId9"/>
    <p:sldId id="260" r:id="rId10"/>
    <p:sldId id="287" r:id="rId11"/>
    <p:sldId id="284" r:id="rId12"/>
    <p:sldId id="269" r:id="rId13"/>
    <p:sldId id="268" r:id="rId14"/>
    <p:sldId id="270" r:id="rId15"/>
    <p:sldId id="282" r:id="rId16"/>
    <p:sldId id="290" r:id="rId17"/>
    <p:sldId id="273" r:id="rId18"/>
    <p:sldId id="274" r:id="rId19"/>
    <p:sldId id="275" r:id="rId20"/>
    <p:sldId id="264" r:id="rId21"/>
    <p:sldId id="278" r:id="rId22"/>
    <p:sldId id="261" r:id="rId23"/>
    <p:sldId id="262" r:id="rId24"/>
    <p:sldId id="276" r:id="rId25"/>
    <p:sldId id="263" r:id="rId26"/>
    <p:sldId id="277" r:id="rId27"/>
    <p:sldId id="280" r:id="rId28"/>
    <p:sldId id="289" r:id="rId29"/>
    <p:sldId id="285" r:id="rId30"/>
    <p:sldId id="286" r:id="rId31"/>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BD2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AD325D-8B52-433C-9FF3-E6EBC796CE67}" v="2" dt="2022-09-14T11:28:52.5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767" autoAdjust="0"/>
  </p:normalViewPr>
  <p:slideViewPr>
    <p:cSldViewPr snapToGrid="0">
      <p:cViewPr varScale="1">
        <p:scale>
          <a:sx n="100" d="100"/>
          <a:sy n="100" d="100"/>
        </p:scale>
        <p:origin x="2574" y="84"/>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C52192-B826-4AE0-9CD6-BEA9467D12B3}" type="datetimeFigureOut">
              <a:rPr lang="nb-NO" smtClean="0"/>
              <a:t>14.09.2022</a:t>
            </a:fld>
            <a:endParaRPr lang="nb-NO"/>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5E4315-75CA-4BDD-AEB0-30BF4364265C}" type="slidenum">
              <a:rPr lang="nb-NO" smtClean="0"/>
              <a:t>‹#›</a:t>
            </a:fld>
            <a:endParaRPr lang="nb-NO"/>
          </a:p>
        </p:txBody>
      </p:sp>
    </p:spTree>
    <p:extLst>
      <p:ext uri="{BB962C8B-B14F-4D97-AF65-F5344CB8AC3E}">
        <p14:creationId xmlns:p14="http://schemas.microsoft.com/office/powerpoint/2010/main" val="6958957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96BCB2-2760-41B1-A1BE-7886EF110FCB}" type="datetimeFigureOut">
              <a:rPr lang="nb-NO" smtClean="0"/>
              <a:t>14.09.2022</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377DB-C4B0-49B2-8838-0F01BA83B7C4}" type="slidenum">
              <a:rPr lang="nb-NO" smtClean="0"/>
              <a:t>‹#›</a:t>
            </a:fld>
            <a:endParaRPr lang="nb-NO"/>
          </a:p>
        </p:txBody>
      </p:sp>
    </p:spTree>
    <p:extLst>
      <p:ext uri="{BB962C8B-B14F-4D97-AF65-F5344CB8AC3E}">
        <p14:creationId xmlns:p14="http://schemas.microsoft.com/office/powerpoint/2010/main" val="619571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180377DB-C4B0-49B2-8838-0F01BA83B7C4}" type="slidenum">
              <a:rPr lang="nb-NO" smtClean="0"/>
              <a:t>3</a:t>
            </a:fld>
            <a:endParaRPr lang="nb-NO"/>
          </a:p>
        </p:txBody>
      </p:sp>
    </p:spTree>
    <p:extLst>
      <p:ext uri="{BB962C8B-B14F-4D97-AF65-F5344CB8AC3E}">
        <p14:creationId xmlns:p14="http://schemas.microsoft.com/office/powerpoint/2010/main" val="2524325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br>
              <a:rPr lang="nb-NO" dirty="0"/>
            </a:br>
            <a:endParaRPr lang="nb-NO" dirty="0"/>
          </a:p>
        </p:txBody>
      </p:sp>
      <p:sp>
        <p:nvSpPr>
          <p:cNvPr id="4" name="Plassholder for lysbildenummer 3"/>
          <p:cNvSpPr>
            <a:spLocks noGrp="1"/>
          </p:cNvSpPr>
          <p:nvPr>
            <p:ph type="sldNum" sz="quarter" idx="5"/>
          </p:nvPr>
        </p:nvSpPr>
        <p:spPr/>
        <p:txBody>
          <a:bodyPr/>
          <a:lstStyle/>
          <a:p>
            <a:fld id="{180377DB-C4B0-49B2-8838-0F01BA83B7C4}" type="slidenum">
              <a:rPr lang="nb-NO" smtClean="0"/>
              <a:t>13</a:t>
            </a:fld>
            <a:endParaRPr lang="nb-NO"/>
          </a:p>
        </p:txBody>
      </p:sp>
    </p:spTree>
    <p:extLst>
      <p:ext uri="{BB962C8B-B14F-4D97-AF65-F5344CB8AC3E}">
        <p14:creationId xmlns:p14="http://schemas.microsoft.com/office/powerpoint/2010/main" val="2769672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Så det vi blant annet skal gjøre i dager å sette opp en Delivery Pipeline med CI/CD. Dette er en veldig god flyt og feedback strategi. </a:t>
            </a:r>
          </a:p>
          <a:p>
            <a:r>
              <a:rPr lang="nb-NO" dirty="0"/>
              <a:t>Er ikke så mye demo, men jeg tenkte jeg skulle vise hvordan det ser ut her inne. Også deler vi opp og starter med oppgavene. </a:t>
            </a:r>
          </a:p>
        </p:txBody>
      </p:sp>
      <p:sp>
        <p:nvSpPr>
          <p:cNvPr id="4" name="Plassholder for lysbildenummer 3"/>
          <p:cNvSpPr>
            <a:spLocks noGrp="1"/>
          </p:cNvSpPr>
          <p:nvPr>
            <p:ph type="sldNum" sz="quarter" idx="5"/>
          </p:nvPr>
        </p:nvSpPr>
        <p:spPr/>
        <p:txBody>
          <a:bodyPr/>
          <a:lstStyle/>
          <a:p>
            <a:fld id="{180377DB-C4B0-49B2-8838-0F01BA83B7C4}" type="slidenum">
              <a:rPr lang="nb-NO" smtClean="0"/>
              <a:t>14</a:t>
            </a:fld>
            <a:endParaRPr lang="nb-NO"/>
          </a:p>
        </p:txBody>
      </p:sp>
    </p:spTree>
    <p:extLst>
      <p:ext uri="{BB962C8B-B14F-4D97-AF65-F5344CB8AC3E}">
        <p14:creationId xmlns:p14="http://schemas.microsoft.com/office/powerpoint/2010/main" val="1591157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a:t>Alright, </a:t>
            </a:r>
            <a:r>
              <a:rPr lang="en-US" err="1"/>
              <a:t>nå</a:t>
            </a:r>
            <a:r>
              <a:rPr lang="en-US"/>
              <a:t> </a:t>
            </a:r>
            <a:r>
              <a:rPr lang="en-US" err="1"/>
              <a:t>skal</a:t>
            </a:r>
            <a:r>
              <a:rPr lang="en-US"/>
              <a:t> vi </a:t>
            </a:r>
            <a:r>
              <a:rPr lang="en-US" err="1"/>
              <a:t>snakke</a:t>
            </a:r>
            <a:r>
              <a:rPr lang="en-US"/>
              <a:t> </a:t>
            </a:r>
            <a:r>
              <a:rPr lang="en-US" err="1"/>
              <a:t>litt</a:t>
            </a:r>
            <a:r>
              <a:rPr lang="en-US"/>
              <a:t> om Infrastructure as code.</a:t>
            </a:r>
          </a:p>
          <a:p>
            <a:endParaRPr lang="en-US"/>
          </a:p>
          <a:p>
            <a:r>
              <a:rPr lang="en-US" err="1"/>
              <a:t>Før</a:t>
            </a:r>
            <a:r>
              <a:rPr lang="en-US"/>
              <a:t> I </a:t>
            </a:r>
            <a:r>
              <a:rPr lang="en-US" err="1"/>
              <a:t>tiden</a:t>
            </a:r>
            <a:r>
              <a:rPr lang="en-US"/>
              <a:t> har det </a:t>
            </a:r>
            <a:r>
              <a:rPr lang="en-US" err="1"/>
              <a:t>vært</a:t>
            </a:r>
            <a:r>
              <a:rPr lang="en-US"/>
              <a:t> </a:t>
            </a:r>
            <a:r>
              <a:rPr lang="en-US" err="1"/>
              <a:t>en</a:t>
            </a:r>
            <a:r>
              <a:rPr lang="en-US"/>
              <a:t> </a:t>
            </a:r>
            <a:r>
              <a:rPr lang="en-US" err="1"/>
              <a:t>veldig</a:t>
            </a:r>
            <a:r>
              <a:rPr lang="en-US"/>
              <a:t> </a:t>
            </a:r>
            <a:r>
              <a:rPr lang="en-US" err="1"/>
              <a:t>manuell</a:t>
            </a:r>
            <a:r>
              <a:rPr lang="en-US"/>
              <a:t> </a:t>
            </a:r>
            <a:r>
              <a:rPr lang="en-US" err="1"/>
              <a:t>prosess</a:t>
            </a:r>
            <a:r>
              <a:rPr lang="en-US"/>
              <a:t> for å </a:t>
            </a:r>
            <a:r>
              <a:rPr lang="en-US" err="1"/>
              <a:t>sette</a:t>
            </a:r>
            <a:r>
              <a:rPr lang="en-US"/>
              <a:t> </a:t>
            </a:r>
            <a:r>
              <a:rPr lang="en-US" err="1"/>
              <a:t>opp</a:t>
            </a:r>
            <a:r>
              <a:rPr lang="en-US"/>
              <a:t> IT-</a:t>
            </a:r>
            <a:r>
              <a:rPr lang="en-US" err="1"/>
              <a:t>Infrastruktur</a:t>
            </a:r>
            <a:r>
              <a:rPr lang="en-US"/>
              <a:t>.  </a:t>
            </a:r>
            <a:r>
              <a:rPr lang="en-US" err="1"/>
              <a:t>Mennesker</a:t>
            </a:r>
            <a:r>
              <a:rPr lang="en-US"/>
              <a:t> </a:t>
            </a:r>
            <a:r>
              <a:rPr lang="en-US" err="1"/>
              <a:t>må</a:t>
            </a:r>
            <a:r>
              <a:rPr lang="en-US"/>
              <a:t> </a:t>
            </a:r>
            <a:r>
              <a:rPr lang="en-US" err="1"/>
              <a:t>fysisk</a:t>
            </a:r>
            <a:r>
              <a:rPr lang="en-US"/>
              <a:t> </a:t>
            </a:r>
            <a:r>
              <a:rPr lang="en-US" err="1"/>
              <a:t>sette</a:t>
            </a:r>
            <a:r>
              <a:rPr lang="en-US"/>
              <a:t> </a:t>
            </a:r>
            <a:r>
              <a:rPr lang="en-US" err="1"/>
              <a:t>opp</a:t>
            </a:r>
            <a:r>
              <a:rPr lang="en-US"/>
              <a:t> </a:t>
            </a:r>
            <a:r>
              <a:rPr lang="en-US" err="1"/>
              <a:t>og</a:t>
            </a:r>
            <a:r>
              <a:rPr lang="en-US"/>
              <a:t> stable </a:t>
            </a:r>
            <a:r>
              <a:rPr lang="en-US" err="1"/>
              <a:t>opp</a:t>
            </a:r>
            <a:r>
              <a:rPr lang="en-US"/>
              <a:t> </a:t>
            </a:r>
            <a:r>
              <a:rPr lang="en-US" err="1"/>
              <a:t>servere</a:t>
            </a:r>
            <a:r>
              <a:rPr lang="en-US"/>
              <a:t>. </a:t>
            </a:r>
            <a:r>
              <a:rPr lang="en-US" err="1"/>
              <a:t>Deretter</a:t>
            </a:r>
            <a:r>
              <a:rPr lang="en-US"/>
              <a:t> </a:t>
            </a:r>
            <a:r>
              <a:rPr lang="en-US" err="1"/>
              <a:t>må</a:t>
            </a:r>
            <a:r>
              <a:rPr lang="en-US"/>
              <a:t> </a:t>
            </a:r>
            <a:r>
              <a:rPr lang="en-US" err="1"/>
              <a:t>denne</a:t>
            </a:r>
            <a:r>
              <a:rPr lang="en-US"/>
              <a:t> </a:t>
            </a:r>
            <a:r>
              <a:rPr lang="en-US" err="1"/>
              <a:t>maskinvaren</a:t>
            </a:r>
            <a:r>
              <a:rPr lang="en-US"/>
              <a:t> </a:t>
            </a:r>
            <a:r>
              <a:rPr lang="en-US" err="1"/>
              <a:t>konfigureres</a:t>
            </a:r>
            <a:r>
              <a:rPr lang="en-US"/>
              <a:t> </a:t>
            </a:r>
            <a:r>
              <a:rPr lang="en-US" err="1"/>
              <a:t>manuelt</a:t>
            </a:r>
            <a:r>
              <a:rPr lang="en-US"/>
              <a:t> </a:t>
            </a:r>
            <a:r>
              <a:rPr lang="en-US" err="1"/>
              <a:t>til</a:t>
            </a:r>
            <a:r>
              <a:rPr lang="en-US"/>
              <a:t> </a:t>
            </a:r>
            <a:r>
              <a:rPr lang="en-US" err="1"/>
              <a:t>kravene</a:t>
            </a:r>
            <a:r>
              <a:rPr lang="en-US"/>
              <a:t> </a:t>
            </a:r>
            <a:r>
              <a:rPr lang="en-US" err="1"/>
              <a:t>og</a:t>
            </a:r>
            <a:r>
              <a:rPr lang="en-US"/>
              <a:t> </a:t>
            </a:r>
            <a:r>
              <a:rPr lang="en-US" err="1"/>
              <a:t>innstillingene</a:t>
            </a:r>
            <a:r>
              <a:rPr lang="en-US"/>
              <a:t> </a:t>
            </a:r>
            <a:r>
              <a:rPr lang="en-US" err="1"/>
              <a:t>til</a:t>
            </a:r>
            <a:r>
              <a:rPr lang="en-US"/>
              <a:t> </a:t>
            </a:r>
            <a:r>
              <a:rPr lang="en-US" err="1"/>
              <a:t>operativsystemet</a:t>
            </a:r>
            <a:r>
              <a:rPr lang="en-US"/>
              <a:t> </a:t>
            </a:r>
            <a:r>
              <a:rPr lang="en-US" err="1"/>
              <a:t>som</a:t>
            </a:r>
            <a:r>
              <a:rPr lang="en-US"/>
              <a:t> </a:t>
            </a:r>
            <a:r>
              <a:rPr lang="en-US" err="1"/>
              <a:t>brukes</a:t>
            </a:r>
            <a:r>
              <a:rPr lang="en-US"/>
              <a:t>. </a:t>
            </a:r>
            <a:r>
              <a:rPr lang="en-US" err="1"/>
              <a:t>Til</a:t>
            </a:r>
            <a:r>
              <a:rPr lang="en-US"/>
              <a:t> </a:t>
            </a:r>
            <a:r>
              <a:rPr lang="en-US" err="1"/>
              <a:t>slutt</a:t>
            </a:r>
            <a:r>
              <a:rPr lang="en-US"/>
              <a:t> </a:t>
            </a:r>
            <a:r>
              <a:rPr lang="en-US" err="1"/>
              <a:t>må</a:t>
            </a:r>
            <a:r>
              <a:rPr lang="en-US"/>
              <a:t> </a:t>
            </a:r>
            <a:r>
              <a:rPr lang="en-US" err="1"/>
              <a:t>applikasjonen</a:t>
            </a:r>
            <a:r>
              <a:rPr lang="en-US"/>
              <a:t> </a:t>
            </a:r>
            <a:r>
              <a:rPr lang="en-US" err="1"/>
              <a:t>distribueres</a:t>
            </a:r>
            <a:r>
              <a:rPr lang="en-US"/>
              <a:t> </a:t>
            </a:r>
            <a:r>
              <a:rPr lang="en-US" err="1"/>
              <a:t>til</a:t>
            </a:r>
            <a:r>
              <a:rPr lang="en-US"/>
              <a:t> </a:t>
            </a:r>
            <a:r>
              <a:rPr lang="en-US" err="1"/>
              <a:t>maskinvaren</a:t>
            </a:r>
            <a:r>
              <a:rPr lang="en-US"/>
              <a:t>.</a:t>
            </a:r>
          </a:p>
          <a:p>
            <a:endParaRPr lang="en-US"/>
          </a:p>
          <a:p>
            <a:r>
              <a:rPr lang="nb-NO"/>
              <a:t>Siden det er forskjellige mennesker som distribuerer disse serverne manuelt, vil oppsettene være inkonsekvente. Dette kan føre til uønsket avvik i måten det er konfigurert opp, noe som kan være skadelig for hvordan applikasjonene dine kjøres.</a:t>
            </a:r>
          </a:p>
          <a:p>
            <a:endParaRPr lang="nb-NO"/>
          </a:p>
          <a:p>
            <a:r>
              <a:rPr lang="en-US" err="1"/>
              <a:t>Heldigvis</a:t>
            </a:r>
            <a:r>
              <a:rPr lang="en-US"/>
              <a:t> lever </a:t>
            </a:r>
            <a:r>
              <a:rPr lang="en-US" err="1"/>
              <a:t>ikke</a:t>
            </a:r>
            <a:r>
              <a:rPr lang="en-US"/>
              <a:t> vi I den </a:t>
            </a:r>
            <a:r>
              <a:rPr lang="en-US" err="1"/>
              <a:t>tiden</a:t>
            </a:r>
            <a:r>
              <a:rPr lang="en-US"/>
              <a:t>. Vi lever I </a:t>
            </a:r>
            <a:r>
              <a:rPr lang="en-US" err="1"/>
              <a:t>en</a:t>
            </a:r>
            <a:r>
              <a:rPr lang="en-US"/>
              <a:t> </a:t>
            </a:r>
            <a:r>
              <a:rPr lang="en-US" err="1"/>
              <a:t>moderne</a:t>
            </a:r>
            <a:r>
              <a:rPr lang="en-US"/>
              <a:t> </a:t>
            </a:r>
            <a:r>
              <a:rPr lang="en-US" err="1"/>
              <a:t>tid</a:t>
            </a:r>
            <a:r>
              <a:rPr lang="en-US"/>
              <a:t> </a:t>
            </a:r>
            <a:r>
              <a:rPr lang="en-US" err="1"/>
              <a:t>hvor</a:t>
            </a:r>
            <a:r>
              <a:rPr lang="en-US"/>
              <a:t> </a:t>
            </a:r>
            <a:r>
              <a:rPr lang="en-US" err="1"/>
              <a:t>svært</a:t>
            </a:r>
            <a:r>
              <a:rPr lang="en-US"/>
              <a:t> mange </a:t>
            </a:r>
            <a:r>
              <a:rPr lang="en-US" err="1"/>
              <a:t>satser</a:t>
            </a:r>
            <a:r>
              <a:rPr lang="en-US"/>
              <a:t> </a:t>
            </a:r>
            <a:r>
              <a:rPr lang="en-US" err="1"/>
              <a:t>på</a:t>
            </a:r>
            <a:r>
              <a:rPr lang="en-US"/>
              <a:t> </a:t>
            </a:r>
            <a:r>
              <a:rPr lang="en-US" err="1"/>
              <a:t>skyplattformer</a:t>
            </a:r>
            <a:r>
              <a:rPr lang="en-US"/>
              <a:t>, </a:t>
            </a:r>
            <a:r>
              <a:rPr lang="en-US" err="1"/>
              <a:t>som</a:t>
            </a:r>
            <a:r>
              <a:rPr lang="en-US"/>
              <a:t> tar </a:t>
            </a:r>
            <a:r>
              <a:rPr lang="en-US" err="1"/>
              <a:t>hånd</a:t>
            </a:r>
            <a:r>
              <a:rPr lang="en-US"/>
              <a:t> om </a:t>
            </a:r>
            <a:r>
              <a:rPr lang="en-US" err="1"/>
              <a:t>dette</a:t>
            </a:r>
            <a:r>
              <a:rPr lang="en-US"/>
              <a:t> med å stable </a:t>
            </a:r>
            <a:r>
              <a:rPr lang="en-US" err="1"/>
              <a:t>opp</a:t>
            </a:r>
            <a:r>
              <a:rPr lang="en-US"/>
              <a:t> </a:t>
            </a:r>
            <a:r>
              <a:rPr lang="en-US" err="1"/>
              <a:t>servere</a:t>
            </a:r>
            <a:r>
              <a:rPr lang="en-US"/>
              <a:t> </a:t>
            </a:r>
            <a:r>
              <a:rPr lang="en-US" err="1"/>
              <a:t>osv</a:t>
            </a:r>
            <a:r>
              <a:rPr lang="en-US"/>
              <a:t>.</a:t>
            </a:r>
          </a:p>
          <a:p>
            <a:endParaRPr lang="en-US"/>
          </a:p>
          <a:p>
            <a:r>
              <a:rPr lang="en-US"/>
              <a:t>Men </a:t>
            </a:r>
            <a:r>
              <a:rPr lang="en-US" err="1"/>
              <a:t>problemet</a:t>
            </a:r>
            <a:r>
              <a:rPr lang="en-US"/>
              <a:t> med </a:t>
            </a:r>
            <a:r>
              <a:rPr lang="en-US" err="1"/>
              <a:t>konfigurasjonskonsistens</a:t>
            </a:r>
            <a:r>
              <a:rPr lang="en-US"/>
              <a:t>, der </a:t>
            </a:r>
            <a:r>
              <a:rPr lang="en-US" err="1"/>
              <a:t>manuell</a:t>
            </a:r>
            <a:r>
              <a:rPr lang="en-US"/>
              <a:t> </a:t>
            </a:r>
            <a:r>
              <a:rPr lang="en-US" err="1"/>
              <a:t>oppsett</a:t>
            </a:r>
            <a:r>
              <a:rPr lang="en-US"/>
              <a:t> av </a:t>
            </a:r>
            <a:r>
              <a:rPr lang="en-US" err="1"/>
              <a:t>skyinfrastruktur</a:t>
            </a:r>
            <a:r>
              <a:rPr lang="en-US"/>
              <a:t> </a:t>
            </a:r>
            <a:r>
              <a:rPr lang="en-US" err="1"/>
              <a:t>kan</a:t>
            </a:r>
            <a:r>
              <a:rPr lang="en-US"/>
              <a:t> </a:t>
            </a:r>
            <a:r>
              <a:rPr lang="en-US" err="1"/>
              <a:t>føre</a:t>
            </a:r>
            <a:r>
              <a:rPr lang="en-US"/>
              <a:t> </a:t>
            </a:r>
            <a:r>
              <a:rPr lang="en-US" err="1"/>
              <a:t>til</a:t>
            </a:r>
            <a:r>
              <a:rPr lang="en-US"/>
              <a:t> </a:t>
            </a:r>
            <a:r>
              <a:rPr lang="en-US" err="1"/>
              <a:t>avvik</a:t>
            </a:r>
            <a:r>
              <a:rPr lang="en-US"/>
              <a:t>, </a:t>
            </a:r>
            <a:r>
              <a:rPr lang="en-US" err="1"/>
              <a:t>gjelder</a:t>
            </a:r>
            <a:r>
              <a:rPr lang="en-US"/>
              <a:t> fortsatt.</a:t>
            </a:r>
          </a:p>
          <a:p>
            <a:endParaRPr lang="en-US"/>
          </a:p>
          <a:p>
            <a:r>
              <a:rPr lang="en-US"/>
              <a:t>Det er her Infrastructure as Code spiller inn.</a:t>
            </a:r>
          </a:p>
          <a:p>
            <a:endParaRPr lang="en-US"/>
          </a:p>
          <a:p>
            <a:endParaRPr lang="en-US"/>
          </a:p>
          <a:p>
            <a:r>
              <a:rPr lang="en-US"/>
              <a:t>Vi har jo I </a:t>
            </a:r>
            <a:r>
              <a:rPr lang="en-US" err="1"/>
              <a:t>løpet</a:t>
            </a:r>
            <a:r>
              <a:rPr lang="en-US"/>
              <a:t> av </a:t>
            </a:r>
            <a:r>
              <a:rPr lang="en-US" err="1"/>
              <a:t>denne</a:t>
            </a:r>
            <a:r>
              <a:rPr lang="en-US"/>
              <a:t> </a:t>
            </a:r>
            <a:r>
              <a:rPr lang="en-US" err="1"/>
              <a:t>workshoppen</a:t>
            </a:r>
            <a:r>
              <a:rPr lang="en-US"/>
              <a:t> </a:t>
            </a:r>
            <a:r>
              <a:rPr lang="en-US" err="1"/>
              <a:t>satt</a:t>
            </a:r>
            <a:r>
              <a:rPr lang="en-US"/>
              <a:t> </a:t>
            </a:r>
            <a:r>
              <a:rPr lang="en-US" err="1"/>
              <a:t>opp</a:t>
            </a:r>
            <a:r>
              <a:rPr lang="en-US"/>
              <a:t> </a:t>
            </a:r>
            <a:r>
              <a:rPr lang="en-US" err="1"/>
              <a:t>en</a:t>
            </a:r>
            <a:r>
              <a:rPr lang="en-US"/>
              <a:t> </a:t>
            </a:r>
            <a:r>
              <a:rPr lang="en-US" err="1"/>
              <a:t>rekke</a:t>
            </a:r>
            <a:r>
              <a:rPr lang="en-US"/>
              <a:t> </a:t>
            </a:r>
            <a:r>
              <a:rPr lang="en-US" err="1"/>
              <a:t>tjenester</a:t>
            </a:r>
            <a:r>
              <a:rPr lang="en-US"/>
              <a:t> 	</a:t>
            </a:r>
          </a:p>
          <a:p>
            <a:pPr marL="171450" indent="-171450">
              <a:buFontTx/>
              <a:buChar char="-"/>
            </a:pPr>
            <a:r>
              <a:rPr lang="en-US"/>
              <a:t>Web app service</a:t>
            </a:r>
          </a:p>
          <a:p>
            <a:pPr marL="171450" indent="-171450">
              <a:buFontTx/>
              <a:buChar char="-"/>
            </a:pPr>
            <a:r>
              <a:rPr lang="en-US"/>
              <a:t>Azure Key Vault</a:t>
            </a:r>
          </a:p>
          <a:p>
            <a:pPr marL="171450" indent="-171450">
              <a:buFontTx/>
              <a:buChar char="-"/>
            </a:pPr>
            <a:r>
              <a:rPr lang="en-US"/>
              <a:t>Storage account</a:t>
            </a:r>
          </a:p>
          <a:p>
            <a:pPr marL="171450" indent="-171450">
              <a:buFontTx/>
              <a:buChar char="-"/>
            </a:pPr>
            <a:endParaRPr lang="en-US"/>
          </a:p>
          <a:p>
            <a:pPr marL="0" indent="0">
              <a:buFontTx/>
              <a:buNone/>
            </a:pPr>
            <a:r>
              <a:rPr lang="en-US" err="1"/>
              <a:t>Hva</a:t>
            </a:r>
            <a:r>
              <a:rPr lang="en-US"/>
              <a:t> om vi </a:t>
            </a:r>
            <a:r>
              <a:rPr lang="en-US" err="1"/>
              <a:t>nå</a:t>
            </a:r>
            <a:r>
              <a:rPr lang="en-US"/>
              <a:t> </a:t>
            </a:r>
            <a:r>
              <a:rPr lang="en-US" err="1"/>
              <a:t>ønsker</a:t>
            </a:r>
            <a:r>
              <a:rPr lang="en-US"/>
              <a:t> å </a:t>
            </a:r>
            <a:r>
              <a:rPr lang="en-US" err="1"/>
              <a:t>sette</a:t>
            </a:r>
            <a:r>
              <a:rPr lang="en-US"/>
              <a:t> </a:t>
            </a:r>
            <a:r>
              <a:rPr lang="en-US" err="1"/>
              <a:t>opp</a:t>
            </a:r>
            <a:r>
              <a:rPr lang="en-US"/>
              <a:t> et </a:t>
            </a:r>
            <a:r>
              <a:rPr lang="en-US" err="1"/>
              <a:t>likt</a:t>
            </a:r>
            <a:r>
              <a:rPr lang="en-US"/>
              <a:t> miljø for prod </a:t>
            </a:r>
            <a:r>
              <a:rPr lang="en-US" err="1"/>
              <a:t>eller</a:t>
            </a:r>
            <a:r>
              <a:rPr lang="en-US"/>
              <a:t> test?</a:t>
            </a:r>
          </a:p>
          <a:p>
            <a:pPr marL="0" indent="0">
              <a:buFontTx/>
              <a:buNone/>
            </a:pPr>
            <a:endParaRPr lang="en-US"/>
          </a:p>
          <a:p>
            <a:pPr marL="0" indent="0">
              <a:buFontTx/>
              <a:buNone/>
            </a:pPr>
            <a:endParaRPr lang="en-US"/>
          </a:p>
          <a:p>
            <a:endParaRPr lang="en-US"/>
          </a:p>
          <a:p>
            <a:r>
              <a:rPr lang="en-US"/>
              <a:t>I </a:t>
            </a:r>
            <a:r>
              <a:rPr lang="en-US" err="1"/>
              <a:t>stedenfor</a:t>
            </a:r>
            <a:r>
              <a:rPr lang="en-US"/>
              <a:t> å </a:t>
            </a:r>
            <a:r>
              <a:rPr lang="en-US" err="1"/>
              <a:t>gå</a:t>
            </a:r>
            <a:r>
              <a:rPr lang="en-US"/>
              <a:t> </a:t>
            </a:r>
            <a:r>
              <a:rPr lang="en-US" err="1"/>
              <a:t>tilbake</a:t>
            </a:r>
            <a:r>
              <a:rPr lang="en-US"/>
              <a:t> å </a:t>
            </a:r>
            <a:r>
              <a:rPr lang="en-US" err="1"/>
              <a:t>trykke</a:t>
            </a:r>
            <a:r>
              <a:rPr lang="en-US"/>
              <a:t> seg </a:t>
            </a:r>
            <a:r>
              <a:rPr lang="en-US" err="1"/>
              <a:t>rundt</a:t>
            </a:r>
            <a:r>
              <a:rPr lang="en-US"/>
              <a:t> I </a:t>
            </a:r>
            <a:r>
              <a:rPr lang="en-US" err="1"/>
              <a:t>portalen</a:t>
            </a:r>
            <a:r>
              <a:rPr lang="en-US"/>
              <a:t> </a:t>
            </a:r>
            <a:r>
              <a:rPr lang="en-US" err="1"/>
              <a:t>etter</a:t>
            </a:r>
            <a:r>
              <a:rPr lang="en-US"/>
              <a:t> de </a:t>
            </a:r>
            <a:r>
              <a:rPr lang="en-US" err="1"/>
              <a:t>ulike</a:t>
            </a:r>
            <a:r>
              <a:rPr lang="en-US"/>
              <a:t> </a:t>
            </a:r>
            <a:r>
              <a:rPr lang="en-US" err="1"/>
              <a:t>ressursene</a:t>
            </a:r>
            <a:r>
              <a:rPr lang="en-US"/>
              <a:t> vi </a:t>
            </a:r>
            <a:r>
              <a:rPr lang="en-US" err="1"/>
              <a:t>trenger</a:t>
            </a:r>
            <a:r>
              <a:rPr lang="en-US"/>
              <a:t> </a:t>
            </a:r>
            <a:r>
              <a:rPr lang="en-US" err="1"/>
              <a:t>og</a:t>
            </a:r>
            <a:r>
              <a:rPr lang="en-US"/>
              <a:t> de </a:t>
            </a:r>
            <a:r>
              <a:rPr lang="en-US" err="1"/>
              <a:t>ulike</a:t>
            </a:r>
            <a:r>
              <a:rPr lang="en-US"/>
              <a:t> </a:t>
            </a:r>
            <a:r>
              <a:rPr lang="en-US" err="1"/>
              <a:t>innstillingene</a:t>
            </a:r>
            <a:r>
              <a:rPr lang="en-US"/>
              <a:t> vi </a:t>
            </a:r>
            <a:r>
              <a:rPr lang="en-US" err="1"/>
              <a:t>tildelte</a:t>
            </a:r>
            <a:r>
              <a:rPr lang="en-US"/>
              <a:t> </a:t>
            </a:r>
            <a:r>
              <a:rPr lang="en-US" err="1"/>
              <a:t>ressursene</a:t>
            </a:r>
            <a:r>
              <a:rPr lang="en-US"/>
              <a:t>. Kan vi heller </a:t>
            </a:r>
            <a:r>
              <a:rPr lang="en-US" err="1"/>
              <a:t>definere</a:t>
            </a:r>
            <a:r>
              <a:rPr lang="en-US"/>
              <a:t> </a:t>
            </a:r>
            <a:r>
              <a:rPr lang="en-US" err="1"/>
              <a:t>hvilke</a:t>
            </a:r>
            <a:r>
              <a:rPr lang="en-US"/>
              <a:t> </a:t>
            </a:r>
            <a:r>
              <a:rPr lang="en-US" err="1"/>
              <a:t>ressurser</a:t>
            </a:r>
            <a:r>
              <a:rPr lang="en-US"/>
              <a:t> vi </a:t>
            </a:r>
            <a:r>
              <a:rPr lang="en-US" err="1"/>
              <a:t>trenger</a:t>
            </a:r>
            <a:r>
              <a:rPr lang="en-US"/>
              <a:t> I </a:t>
            </a:r>
            <a:r>
              <a:rPr lang="en-US" err="1"/>
              <a:t>kode</a:t>
            </a:r>
            <a:r>
              <a:rPr lang="en-US"/>
              <a:t>.</a:t>
            </a:r>
          </a:p>
          <a:p>
            <a:endParaRPr lang="nb-NO"/>
          </a:p>
          <a:p>
            <a:endParaRPr lang="nb-NO"/>
          </a:p>
        </p:txBody>
      </p:sp>
      <p:sp>
        <p:nvSpPr>
          <p:cNvPr id="4" name="Plassholder for lysbildenummer 3"/>
          <p:cNvSpPr>
            <a:spLocks noGrp="1"/>
          </p:cNvSpPr>
          <p:nvPr>
            <p:ph type="sldNum" sz="quarter" idx="5"/>
          </p:nvPr>
        </p:nvSpPr>
        <p:spPr/>
        <p:txBody>
          <a:bodyPr/>
          <a:lstStyle/>
          <a:p>
            <a:fld id="{180377DB-C4B0-49B2-8838-0F01BA83B7C4}" type="slidenum">
              <a:rPr lang="nb-NO" smtClean="0"/>
              <a:t>15</a:t>
            </a:fld>
            <a:endParaRPr lang="nb-NO"/>
          </a:p>
        </p:txBody>
      </p:sp>
    </p:spTree>
    <p:extLst>
      <p:ext uri="{BB962C8B-B14F-4D97-AF65-F5344CB8AC3E}">
        <p14:creationId xmlns:p14="http://schemas.microsoft.com/office/powerpoint/2010/main" val="3748004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a:t>Det </a:t>
            </a:r>
            <a:r>
              <a:rPr lang="en-US" err="1"/>
              <a:t>finnes</a:t>
            </a:r>
            <a:r>
              <a:rPr lang="en-US"/>
              <a:t> flere </a:t>
            </a:r>
            <a:r>
              <a:rPr lang="en-US" err="1"/>
              <a:t>ulike</a:t>
            </a:r>
            <a:r>
              <a:rPr lang="en-US"/>
              <a:t> </a:t>
            </a:r>
            <a:r>
              <a:rPr lang="en-US" err="1"/>
              <a:t>rammeverk</a:t>
            </a:r>
            <a:r>
              <a:rPr lang="en-US"/>
              <a:t> </a:t>
            </a:r>
            <a:r>
              <a:rPr lang="en-US" err="1"/>
              <a:t>som</a:t>
            </a:r>
            <a:r>
              <a:rPr lang="en-US"/>
              <a:t> </a:t>
            </a:r>
            <a:r>
              <a:rPr lang="en-US" err="1"/>
              <a:t>f.eks</a:t>
            </a:r>
            <a:r>
              <a:rPr lang="en-US"/>
              <a:t> Terraform, Chef, Puppet, Ansible for å </a:t>
            </a:r>
            <a:r>
              <a:rPr lang="en-US" err="1"/>
              <a:t>håndtere</a:t>
            </a:r>
            <a:r>
              <a:rPr lang="en-US"/>
              <a:t> </a:t>
            </a:r>
            <a:r>
              <a:rPr lang="en-US" err="1"/>
              <a:t>infrastruktur</a:t>
            </a:r>
            <a:r>
              <a:rPr lang="en-US"/>
              <a:t> </a:t>
            </a:r>
            <a:r>
              <a:rPr lang="en-US" err="1"/>
              <a:t>kode</a:t>
            </a:r>
            <a:r>
              <a:rPr lang="en-US"/>
              <a:t>.</a:t>
            </a:r>
          </a:p>
          <a:p>
            <a:endParaRPr lang="en-US"/>
          </a:p>
          <a:p>
            <a:r>
              <a:rPr lang="en-US"/>
              <a:t>Men vi </a:t>
            </a:r>
            <a:r>
              <a:rPr lang="en-US" err="1"/>
              <a:t>skal</a:t>
            </a:r>
            <a:r>
              <a:rPr lang="en-US"/>
              <a:t> I </a:t>
            </a:r>
            <a:r>
              <a:rPr lang="en-US" err="1"/>
              <a:t>dag</a:t>
            </a:r>
            <a:r>
              <a:rPr lang="en-US"/>
              <a:t> </a:t>
            </a:r>
            <a:r>
              <a:rPr lang="en-US" err="1"/>
              <a:t>fokusere</a:t>
            </a:r>
            <a:r>
              <a:rPr lang="en-US"/>
              <a:t> </a:t>
            </a:r>
            <a:r>
              <a:rPr lang="en-US" err="1"/>
              <a:t>på</a:t>
            </a:r>
            <a:r>
              <a:rPr lang="en-US"/>
              <a:t> </a:t>
            </a:r>
            <a:r>
              <a:rPr lang="en-US" err="1"/>
              <a:t>noe</a:t>
            </a:r>
            <a:r>
              <a:rPr lang="en-US"/>
              <a:t> </a:t>
            </a:r>
            <a:r>
              <a:rPr lang="en-US" err="1"/>
              <a:t>som</a:t>
            </a:r>
            <a:r>
              <a:rPr lang="en-US"/>
              <a:t> </a:t>
            </a:r>
            <a:r>
              <a:rPr lang="en-US" err="1"/>
              <a:t>heter</a:t>
            </a:r>
            <a:r>
              <a:rPr lang="en-US"/>
              <a:t> ARM-templates </a:t>
            </a:r>
            <a:r>
              <a:rPr lang="en-US" err="1"/>
              <a:t>fra</a:t>
            </a:r>
            <a:r>
              <a:rPr lang="en-US"/>
              <a:t> Microsoft.</a:t>
            </a:r>
            <a:endParaRPr lang="nb-NO"/>
          </a:p>
          <a:p>
            <a:endParaRPr lang="nb-NO"/>
          </a:p>
        </p:txBody>
      </p:sp>
      <p:sp>
        <p:nvSpPr>
          <p:cNvPr id="4" name="Plassholder for lysbildenummer 3"/>
          <p:cNvSpPr>
            <a:spLocks noGrp="1"/>
          </p:cNvSpPr>
          <p:nvPr>
            <p:ph type="sldNum" sz="quarter" idx="5"/>
          </p:nvPr>
        </p:nvSpPr>
        <p:spPr/>
        <p:txBody>
          <a:bodyPr/>
          <a:lstStyle/>
          <a:p>
            <a:fld id="{180377DB-C4B0-49B2-8838-0F01BA83B7C4}" type="slidenum">
              <a:rPr lang="nb-NO" smtClean="0"/>
              <a:t>16</a:t>
            </a:fld>
            <a:endParaRPr lang="nb-NO"/>
          </a:p>
        </p:txBody>
      </p:sp>
    </p:spTree>
    <p:extLst>
      <p:ext uri="{BB962C8B-B14F-4D97-AF65-F5344CB8AC3E}">
        <p14:creationId xmlns:p14="http://schemas.microsoft.com/office/powerpoint/2010/main" val="8671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a:t>Arm templates </a:t>
            </a:r>
            <a:r>
              <a:rPr lang="en-US" err="1"/>
              <a:t>står</a:t>
            </a:r>
            <a:r>
              <a:rPr lang="en-US"/>
              <a:t> for Azure Resource Manager, </a:t>
            </a:r>
            <a:r>
              <a:rPr lang="en-US" err="1"/>
              <a:t>og</a:t>
            </a:r>
            <a:r>
              <a:rPr lang="en-US"/>
              <a:t> er </a:t>
            </a:r>
            <a:r>
              <a:rPr lang="en-US" err="1"/>
              <a:t>en</a:t>
            </a:r>
            <a:r>
              <a:rPr lang="en-US"/>
              <a:t> </a:t>
            </a:r>
            <a:r>
              <a:rPr lang="en-US" err="1"/>
              <a:t>deklarativ</a:t>
            </a:r>
            <a:r>
              <a:rPr lang="en-US"/>
              <a:t> mate å </a:t>
            </a:r>
            <a:r>
              <a:rPr lang="en-US" err="1"/>
              <a:t>definere</a:t>
            </a:r>
            <a:r>
              <a:rPr lang="en-US"/>
              <a:t> </a:t>
            </a:r>
            <a:r>
              <a:rPr lang="en-US" err="1"/>
              <a:t>infrastruktur</a:t>
            </a:r>
            <a:r>
              <a:rPr lang="en-US"/>
              <a:t> I Azure.</a:t>
            </a:r>
          </a:p>
          <a:p>
            <a:endParaRPr lang="en-US"/>
          </a:p>
          <a:p>
            <a:r>
              <a:rPr lang="en-US"/>
              <a:t>Det har </a:t>
            </a:r>
            <a:r>
              <a:rPr lang="en-US" err="1"/>
              <a:t>en</a:t>
            </a:r>
            <a:r>
              <a:rPr lang="en-US"/>
              <a:t> JSON- </a:t>
            </a:r>
            <a:r>
              <a:rPr lang="en-US" err="1"/>
              <a:t>struktur</a:t>
            </a:r>
            <a:r>
              <a:rPr lang="en-US"/>
              <a:t>, </a:t>
            </a:r>
            <a:r>
              <a:rPr lang="en-US" err="1"/>
              <a:t>og</a:t>
            </a:r>
            <a:r>
              <a:rPr lang="en-US"/>
              <a:t> man </a:t>
            </a:r>
            <a:r>
              <a:rPr lang="en-US" err="1"/>
              <a:t>forholder</a:t>
            </a:r>
            <a:r>
              <a:rPr lang="en-US"/>
              <a:t> seg </a:t>
            </a:r>
            <a:r>
              <a:rPr lang="en-US" err="1"/>
              <a:t>til</a:t>
            </a:r>
            <a:r>
              <a:rPr lang="en-US"/>
              <a:t> den </a:t>
            </a:r>
            <a:r>
              <a:rPr lang="en-US" err="1"/>
              <a:t>definisjonsfil</a:t>
            </a:r>
            <a:r>
              <a:rPr lang="en-US"/>
              <a:t> </a:t>
            </a:r>
            <a:r>
              <a:rPr lang="en-US" err="1"/>
              <a:t>typisk</a:t>
            </a:r>
            <a:r>
              <a:rPr lang="en-US"/>
              <a:t> </a:t>
            </a:r>
            <a:r>
              <a:rPr lang="en-US" err="1"/>
              <a:t>kalt</a:t>
            </a:r>
            <a:r>
              <a:rPr lang="en-US"/>
              <a:t> </a:t>
            </a:r>
            <a:r>
              <a:rPr lang="en-US" err="1"/>
              <a:t>azuredeploy.json</a:t>
            </a:r>
            <a:r>
              <a:rPr lang="en-US"/>
              <a:t> </a:t>
            </a:r>
            <a:r>
              <a:rPr lang="en-US" err="1"/>
              <a:t>og</a:t>
            </a:r>
            <a:r>
              <a:rPr lang="en-US"/>
              <a:t> </a:t>
            </a:r>
            <a:r>
              <a:rPr lang="en-US" err="1"/>
              <a:t>en</a:t>
            </a:r>
            <a:r>
              <a:rPr lang="en-US"/>
              <a:t> </a:t>
            </a:r>
            <a:r>
              <a:rPr lang="en-US" err="1"/>
              <a:t>parameterfil</a:t>
            </a:r>
            <a:r>
              <a:rPr lang="en-US"/>
              <a:t> </a:t>
            </a:r>
            <a:r>
              <a:rPr lang="en-US" err="1"/>
              <a:t>som</a:t>
            </a:r>
            <a:r>
              <a:rPr lang="en-US"/>
              <a:t> </a:t>
            </a:r>
            <a:r>
              <a:rPr lang="en-US" err="1"/>
              <a:t>ofte</a:t>
            </a:r>
            <a:r>
              <a:rPr lang="en-US"/>
              <a:t> </a:t>
            </a:r>
            <a:r>
              <a:rPr lang="en-US" err="1"/>
              <a:t>blir</a:t>
            </a:r>
            <a:r>
              <a:rPr lang="en-US"/>
              <a:t> </a:t>
            </a:r>
            <a:r>
              <a:rPr lang="en-US" err="1"/>
              <a:t>kalt</a:t>
            </a:r>
            <a:r>
              <a:rPr lang="en-US"/>
              <a:t> </a:t>
            </a:r>
            <a:r>
              <a:rPr lang="en-US" err="1"/>
              <a:t>azuredeploy.parameters.json</a:t>
            </a:r>
            <a:endParaRPr lang="en-US"/>
          </a:p>
          <a:p>
            <a:endParaRPr lang="en-US"/>
          </a:p>
          <a:p>
            <a:r>
              <a:rPr lang="nb-NO"/>
              <a:t>Greit å vite at når man deployer en slik </a:t>
            </a:r>
            <a:r>
              <a:rPr lang="nb-NO" err="1"/>
              <a:t>template</a:t>
            </a:r>
            <a:r>
              <a:rPr lang="nb-NO"/>
              <a:t> så kan man velge mellom en inkrementell eller komplett </a:t>
            </a:r>
            <a:r>
              <a:rPr lang="nb-NO" err="1"/>
              <a:t>deploy</a:t>
            </a:r>
            <a:r>
              <a:rPr lang="nb-NO"/>
              <a:t>. </a:t>
            </a:r>
          </a:p>
          <a:p>
            <a:endParaRPr lang="nb-NO"/>
          </a:p>
          <a:p>
            <a:r>
              <a:rPr lang="nb-NO"/>
              <a:t>Forskjellen mellom disse er at inkrementell</a:t>
            </a:r>
          </a:p>
          <a:p>
            <a:endParaRPr lang="nb-NO"/>
          </a:p>
          <a:p>
            <a:pPr marL="171450" indent="-171450">
              <a:buFont typeface="Arial" panose="020B0604020202020204" pitchFamily="34" charset="0"/>
              <a:buChar char="•"/>
            </a:pPr>
            <a:r>
              <a:rPr lang="nb-NO"/>
              <a:t>Inkrementell – oppretter kun det som er endret</a:t>
            </a:r>
          </a:p>
          <a:p>
            <a:pPr marL="171450" indent="-171450">
              <a:buFont typeface="Arial" panose="020B0604020202020204" pitchFamily="34" charset="0"/>
              <a:buChar char="•"/>
            </a:pPr>
            <a:r>
              <a:rPr lang="nb-NO"/>
              <a:t>Komplett – sletter ressurser som ikke er definert i malen og oppretter på nytt</a:t>
            </a:r>
          </a:p>
          <a:p>
            <a:endParaRPr lang="nb-NO"/>
          </a:p>
          <a:p>
            <a:endParaRPr lang="nb-NO"/>
          </a:p>
        </p:txBody>
      </p:sp>
      <p:sp>
        <p:nvSpPr>
          <p:cNvPr id="4" name="Plassholder for lysbildenummer 3"/>
          <p:cNvSpPr>
            <a:spLocks noGrp="1"/>
          </p:cNvSpPr>
          <p:nvPr>
            <p:ph type="sldNum" sz="quarter" idx="5"/>
          </p:nvPr>
        </p:nvSpPr>
        <p:spPr/>
        <p:txBody>
          <a:bodyPr/>
          <a:lstStyle/>
          <a:p>
            <a:fld id="{180377DB-C4B0-49B2-8838-0F01BA83B7C4}" type="slidenum">
              <a:rPr lang="nb-NO" smtClean="0"/>
              <a:t>17</a:t>
            </a:fld>
            <a:endParaRPr lang="nb-NO"/>
          </a:p>
        </p:txBody>
      </p:sp>
    </p:spTree>
    <p:extLst>
      <p:ext uri="{BB962C8B-B14F-4D97-AF65-F5344CB8AC3E}">
        <p14:creationId xmlns:p14="http://schemas.microsoft.com/office/powerpoint/2010/main" val="750805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a:t>Her ser vi </a:t>
            </a:r>
            <a:r>
              <a:rPr lang="en-US" err="1"/>
              <a:t>skjelletet</a:t>
            </a:r>
            <a:r>
              <a:rPr lang="en-US"/>
              <a:t> </a:t>
            </a:r>
            <a:r>
              <a:rPr lang="en-US" err="1"/>
              <a:t>til</a:t>
            </a:r>
            <a:r>
              <a:rPr lang="en-US"/>
              <a:t> </a:t>
            </a:r>
            <a:r>
              <a:rPr lang="en-US" err="1"/>
              <a:t>en</a:t>
            </a:r>
            <a:r>
              <a:rPr lang="en-US"/>
              <a:t> ARM-template. </a:t>
            </a:r>
          </a:p>
          <a:p>
            <a:endParaRPr lang="en-US"/>
          </a:p>
          <a:p>
            <a:endParaRPr lang="nb-NO"/>
          </a:p>
          <a:p>
            <a:r>
              <a:rPr lang="en-US"/>
              <a:t>Her ser vi 7 </a:t>
            </a:r>
            <a:r>
              <a:rPr lang="en-US" err="1"/>
              <a:t>seksjoner</a:t>
            </a:r>
            <a:r>
              <a:rPr lang="en-US"/>
              <a:t>. </a:t>
            </a:r>
          </a:p>
          <a:p>
            <a:endParaRPr lang="en-US"/>
          </a:p>
          <a:p>
            <a:r>
              <a:rPr lang="en-US"/>
              <a:t>Schema – </a:t>
            </a:r>
            <a:r>
              <a:rPr lang="en-US" err="1"/>
              <a:t>lenke</a:t>
            </a:r>
            <a:r>
              <a:rPr lang="en-US"/>
              <a:t> </a:t>
            </a:r>
            <a:r>
              <a:rPr lang="en-US" err="1"/>
              <a:t>til</a:t>
            </a:r>
            <a:r>
              <a:rPr lang="en-US"/>
              <a:t> skjema </a:t>
            </a:r>
            <a:r>
              <a:rPr lang="en-US" err="1"/>
              <a:t>definisjonen</a:t>
            </a:r>
            <a:r>
              <a:rPr lang="en-US"/>
              <a:t> for din ARM-template. Det er basically </a:t>
            </a:r>
            <a:r>
              <a:rPr lang="en-US" err="1"/>
              <a:t>versjonering</a:t>
            </a:r>
            <a:r>
              <a:rPr lang="en-US"/>
              <a:t> </a:t>
            </a:r>
            <a:r>
              <a:rPr lang="en-US" err="1"/>
              <a:t>fra</a:t>
            </a:r>
            <a:r>
              <a:rPr lang="en-US"/>
              <a:t> Microsoft sin side, </a:t>
            </a:r>
            <a:r>
              <a:rPr lang="en-US" err="1"/>
              <a:t>slik</a:t>
            </a:r>
            <a:r>
              <a:rPr lang="en-US"/>
              <a:t> at de </a:t>
            </a:r>
            <a:r>
              <a:rPr lang="en-US" err="1"/>
              <a:t>ikke</a:t>
            </a:r>
            <a:r>
              <a:rPr lang="en-US"/>
              <a:t> </a:t>
            </a:r>
            <a:r>
              <a:rPr lang="en-US" err="1"/>
              <a:t>innfører</a:t>
            </a:r>
            <a:r>
              <a:rPr lang="en-US"/>
              <a:t> </a:t>
            </a:r>
            <a:r>
              <a:rPr lang="en-US" err="1"/>
              <a:t>noen</a:t>
            </a:r>
            <a:r>
              <a:rPr lang="en-US"/>
              <a:t> breaking changes om de legger </a:t>
            </a:r>
            <a:r>
              <a:rPr lang="en-US" err="1"/>
              <a:t>til</a:t>
            </a:r>
            <a:r>
              <a:rPr lang="en-US"/>
              <a:t> </a:t>
            </a:r>
            <a:r>
              <a:rPr lang="en-US" err="1"/>
              <a:t>ny</a:t>
            </a:r>
            <a:r>
              <a:rPr lang="en-US"/>
              <a:t> features.</a:t>
            </a:r>
          </a:p>
          <a:p>
            <a:r>
              <a:rPr lang="en-US" err="1"/>
              <a:t>contentVersion</a:t>
            </a:r>
            <a:r>
              <a:rPr lang="en-US"/>
              <a:t> – din </a:t>
            </a:r>
            <a:r>
              <a:rPr lang="en-US" err="1"/>
              <a:t>versjonering</a:t>
            </a:r>
            <a:r>
              <a:rPr lang="en-US"/>
              <a:t> av ARM-</a:t>
            </a:r>
            <a:r>
              <a:rPr lang="en-US" err="1"/>
              <a:t>templaten</a:t>
            </a:r>
            <a:endParaRPr lang="en-US"/>
          </a:p>
          <a:p>
            <a:endParaRPr lang="en-US"/>
          </a:p>
          <a:p>
            <a:r>
              <a:rPr lang="en-US" err="1"/>
              <a:t>Selvom</a:t>
            </a:r>
            <a:r>
              <a:rPr lang="en-US"/>
              <a:t> ARM-template er </a:t>
            </a:r>
            <a:r>
              <a:rPr lang="en-US" err="1"/>
              <a:t>en</a:t>
            </a:r>
            <a:r>
              <a:rPr lang="en-US"/>
              <a:t> json fil, har man </a:t>
            </a:r>
            <a:r>
              <a:rPr lang="en-US" err="1"/>
              <a:t>muligheten</a:t>
            </a:r>
            <a:r>
              <a:rPr lang="en-US"/>
              <a:t> </a:t>
            </a:r>
            <a:r>
              <a:rPr lang="en-US" err="1"/>
              <a:t>til</a:t>
            </a:r>
            <a:r>
              <a:rPr lang="en-US"/>
              <a:t> å ta I </a:t>
            </a:r>
            <a:r>
              <a:rPr lang="en-US" err="1"/>
              <a:t>bruk</a:t>
            </a:r>
            <a:r>
              <a:rPr lang="en-US"/>
              <a:t> </a:t>
            </a:r>
            <a:r>
              <a:rPr lang="en-US" err="1"/>
              <a:t>en</a:t>
            </a:r>
            <a:r>
              <a:rPr lang="en-US"/>
              <a:t> </a:t>
            </a:r>
            <a:r>
              <a:rPr lang="en-US" err="1"/>
              <a:t>rekke</a:t>
            </a:r>
            <a:r>
              <a:rPr lang="en-US"/>
              <a:t> expressions </a:t>
            </a:r>
            <a:r>
              <a:rPr lang="en-US" err="1"/>
              <a:t>og</a:t>
            </a:r>
            <a:r>
              <a:rPr lang="en-US"/>
              <a:t> </a:t>
            </a:r>
            <a:r>
              <a:rPr lang="en-US" err="1"/>
              <a:t>funksjoner</a:t>
            </a:r>
            <a:r>
              <a:rPr lang="en-US"/>
              <a:t> </a:t>
            </a:r>
            <a:r>
              <a:rPr lang="en-US" err="1"/>
              <a:t>som</a:t>
            </a:r>
            <a:r>
              <a:rPr lang="en-US"/>
              <a:t> er </a:t>
            </a:r>
            <a:r>
              <a:rPr lang="en-US" err="1"/>
              <a:t>definert</a:t>
            </a:r>
            <a:r>
              <a:rPr lang="en-US"/>
              <a:t> </a:t>
            </a:r>
            <a:r>
              <a:rPr lang="en-US" err="1"/>
              <a:t>fra</a:t>
            </a:r>
            <a:r>
              <a:rPr lang="en-US"/>
              <a:t> Microsoft.</a:t>
            </a:r>
          </a:p>
          <a:p>
            <a:endParaRPr lang="en-US"/>
          </a:p>
          <a:p>
            <a:r>
              <a:rPr lang="en-US" err="1"/>
              <a:t>Arrayfunksjoner</a:t>
            </a:r>
            <a:endParaRPr lang="en-US"/>
          </a:p>
          <a:p>
            <a:r>
              <a:rPr lang="en-US" err="1"/>
              <a:t>Sammenligningfunksjoner</a:t>
            </a:r>
            <a:endParaRPr lang="en-US"/>
          </a:p>
          <a:p>
            <a:r>
              <a:rPr lang="en-US"/>
              <a:t>Dato </a:t>
            </a:r>
            <a:r>
              <a:rPr lang="en-US" err="1"/>
              <a:t>funksjoner</a:t>
            </a:r>
            <a:endParaRPr lang="en-US"/>
          </a:p>
          <a:p>
            <a:r>
              <a:rPr lang="en-US" err="1"/>
              <a:t>osv</a:t>
            </a:r>
            <a:endParaRPr lang="en-US"/>
          </a:p>
          <a:p>
            <a:endParaRPr lang="en-US"/>
          </a:p>
          <a:p>
            <a:r>
              <a:rPr lang="en-US"/>
              <a:t>Functions – </a:t>
            </a:r>
            <a:r>
              <a:rPr lang="en-US" err="1"/>
              <a:t>egendefinerte</a:t>
            </a:r>
            <a:r>
              <a:rPr lang="en-US"/>
              <a:t> </a:t>
            </a:r>
            <a:r>
              <a:rPr lang="en-US" err="1"/>
              <a:t>funksjoner</a:t>
            </a:r>
            <a:r>
              <a:rPr lang="en-US"/>
              <a:t>.</a:t>
            </a:r>
          </a:p>
          <a:p>
            <a:endParaRPr lang="en-US"/>
          </a:p>
          <a:p>
            <a:r>
              <a:rPr lang="en-US"/>
              <a:t>Resources:</a:t>
            </a:r>
          </a:p>
          <a:p>
            <a:endParaRPr lang="en-US"/>
          </a:p>
          <a:p>
            <a:endParaRPr lang="en-US"/>
          </a:p>
          <a:p>
            <a:endParaRPr lang="nb-NO"/>
          </a:p>
        </p:txBody>
      </p:sp>
      <p:sp>
        <p:nvSpPr>
          <p:cNvPr id="4" name="Plassholder for lysbildenummer 3"/>
          <p:cNvSpPr>
            <a:spLocks noGrp="1"/>
          </p:cNvSpPr>
          <p:nvPr>
            <p:ph type="sldNum" sz="quarter" idx="5"/>
          </p:nvPr>
        </p:nvSpPr>
        <p:spPr/>
        <p:txBody>
          <a:bodyPr/>
          <a:lstStyle/>
          <a:p>
            <a:fld id="{180377DB-C4B0-49B2-8838-0F01BA83B7C4}" type="slidenum">
              <a:rPr lang="nb-NO" smtClean="0"/>
              <a:t>18</a:t>
            </a:fld>
            <a:endParaRPr lang="nb-NO"/>
          </a:p>
        </p:txBody>
      </p:sp>
    </p:spTree>
    <p:extLst>
      <p:ext uri="{BB962C8B-B14F-4D97-AF65-F5344CB8AC3E}">
        <p14:creationId xmlns:p14="http://schemas.microsoft.com/office/powerpoint/2010/main" val="11991193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5"/>
          </p:nvPr>
        </p:nvSpPr>
        <p:spPr/>
        <p:txBody>
          <a:bodyPr/>
          <a:lstStyle/>
          <a:p>
            <a:fld id="{180377DB-C4B0-49B2-8838-0F01BA83B7C4}" type="slidenum">
              <a:rPr lang="nb-NO" smtClean="0"/>
              <a:t>20</a:t>
            </a:fld>
            <a:endParaRPr lang="nb-NO"/>
          </a:p>
        </p:txBody>
      </p:sp>
    </p:spTree>
    <p:extLst>
      <p:ext uri="{BB962C8B-B14F-4D97-AF65-F5344CB8AC3E}">
        <p14:creationId xmlns:p14="http://schemas.microsoft.com/office/powerpoint/2010/main" val="2263034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5"/>
          </p:nvPr>
        </p:nvSpPr>
        <p:spPr/>
        <p:txBody>
          <a:bodyPr/>
          <a:lstStyle/>
          <a:p>
            <a:fld id="{180377DB-C4B0-49B2-8838-0F01BA83B7C4}" type="slidenum">
              <a:rPr lang="nb-NO" smtClean="0"/>
              <a:t>21</a:t>
            </a:fld>
            <a:endParaRPr lang="nb-NO"/>
          </a:p>
        </p:txBody>
      </p:sp>
    </p:spTree>
    <p:extLst>
      <p:ext uri="{BB962C8B-B14F-4D97-AF65-F5344CB8AC3E}">
        <p14:creationId xmlns:p14="http://schemas.microsoft.com/office/powerpoint/2010/main" val="31282651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Vise </a:t>
            </a:r>
            <a:r>
              <a:rPr lang="nb-NO" err="1"/>
              <a:t>deployment</a:t>
            </a:r>
            <a:r>
              <a:rPr lang="nb-NO"/>
              <a:t> av </a:t>
            </a:r>
          </a:p>
        </p:txBody>
      </p:sp>
      <p:sp>
        <p:nvSpPr>
          <p:cNvPr id="4" name="Slide Number Placeholder 3"/>
          <p:cNvSpPr>
            <a:spLocks noGrp="1"/>
          </p:cNvSpPr>
          <p:nvPr>
            <p:ph type="sldNum" sz="quarter" idx="5"/>
          </p:nvPr>
        </p:nvSpPr>
        <p:spPr/>
        <p:txBody>
          <a:bodyPr/>
          <a:lstStyle/>
          <a:p>
            <a:fld id="{180377DB-C4B0-49B2-8838-0F01BA83B7C4}" type="slidenum">
              <a:rPr lang="nb-NO" smtClean="0"/>
              <a:t>22</a:t>
            </a:fld>
            <a:endParaRPr lang="nb-NO"/>
          </a:p>
        </p:txBody>
      </p:sp>
    </p:spTree>
    <p:extLst>
      <p:ext uri="{BB962C8B-B14F-4D97-AF65-F5344CB8AC3E}">
        <p14:creationId xmlns:p14="http://schemas.microsoft.com/office/powerpoint/2010/main" val="29063064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err="1"/>
              <a:t>Yes</a:t>
            </a:r>
            <a:r>
              <a:rPr lang="nb-NO" dirty="0"/>
              <a:t>, so </a:t>
            </a:r>
            <a:r>
              <a:rPr lang="nb-NO" dirty="0" err="1"/>
              <a:t>welcome</a:t>
            </a:r>
            <a:r>
              <a:rPr lang="nb-NO" dirty="0"/>
              <a:t> back til en ny dag med </a:t>
            </a:r>
            <a:r>
              <a:rPr lang="nb-NO" dirty="0" err="1"/>
              <a:t>Azureskolen</a:t>
            </a:r>
            <a:r>
              <a:rPr lang="nb-NO" dirty="0"/>
              <a:t>. Etter i dag, så er det kun 2 dager igjen. </a:t>
            </a:r>
            <a:br>
              <a:rPr lang="nb-NO" dirty="0"/>
            </a:br>
            <a:r>
              <a:rPr lang="nb-NO" dirty="0"/>
              <a:t>Ville bare dra opp denne igjen i dag. Som vi husker så pratet vi om </a:t>
            </a:r>
            <a:r>
              <a:rPr lang="nb-NO" dirty="0" err="1"/>
              <a:t>DevOps</a:t>
            </a:r>
            <a:r>
              <a:rPr lang="nb-NO" dirty="0"/>
              <a:t> sist. Og om de 3 begrepene som utgjør </a:t>
            </a:r>
            <a:r>
              <a:rPr lang="nb-NO" dirty="0" err="1"/>
              <a:t>DevOps</a:t>
            </a:r>
            <a:r>
              <a:rPr lang="nb-NO" dirty="0"/>
              <a:t> tankegangen. I dag er vi nederst på denne lista og skal prate litt om </a:t>
            </a:r>
            <a:r>
              <a:rPr lang="nb-NO" dirty="0" err="1"/>
              <a:t>monitorering</a:t>
            </a:r>
            <a:r>
              <a:rPr lang="nb-NO" dirty="0"/>
              <a:t> og telemetri.</a:t>
            </a:r>
          </a:p>
        </p:txBody>
      </p:sp>
      <p:sp>
        <p:nvSpPr>
          <p:cNvPr id="4" name="Slide Number Placeholder 3"/>
          <p:cNvSpPr>
            <a:spLocks noGrp="1"/>
          </p:cNvSpPr>
          <p:nvPr>
            <p:ph type="sldNum" sz="quarter" idx="10"/>
          </p:nvPr>
        </p:nvSpPr>
        <p:spPr/>
        <p:txBody>
          <a:bodyPr/>
          <a:lstStyle/>
          <a:p>
            <a:fld id="{180377DB-C4B0-49B2-8838-0F01BA83B7C4}" type="slidenum">
              <a:rPr lang="nb-NO" smtClean="0"/>
              <a:t>23</a:t>
            </a:fld>
            <a:endParaRPr lang="nb-NO"/>
          </a:p>
        </p:txBody>
      </p:sp>
    </p:spTree>
    <p:extLst>
      <p:ext uri="{BB962C8B-B14F-4D97-AF65-F5344CB8AC3E}">
        <p14:creationId xmlns:p14="http://schemas.microsoft.com/office/powerpoint/2010/main" val="2903468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Og sånn som det ser ut i dag, så blir det som sist, litt teori først og deretter en leksjon, også en liten teori del til også en leksjon til. </a:t>
            </a:r>
            <a:br>
              <a:rPr lang="nb-NO" dirty="0"/>
            </a:br>
            <a:r>
              <a:rPr lang="nb-NO" dirty="0"/>
              <a:t>Også skal det sies. Det er en stund siden disse leksjonene ble laget, vi kommer nok litt nærmere tilbake til det senere, i leksjonen, men bare sier det nå på forhånd at vi er i gang med å oppdatere hele skolen, dessverre har ikke rukket å gjøre det i denne gjennomgangen, men vi prøver så godt vi kan å kjøre as is, også sier vi i fra hvor det er noe utdatert eller om det finnes andre bedre løsninger. Også lærer vi også ved å holde, så da kan vi forbedre etter å ha holdt også. </a:t>
            </a:r>
          </a:p>
        </p:txBody>
      </p:sp>
      <p:sp>
        <p:nvSpPr>
          <p:cNvPr id="4" name="Plassholder for lysbildenummer 3"/>
          <p:cNvSpPr>
            <a:spLocks noGrp="1"/>
          </p:cNvSpPr>
          <p:nvPr>
            <p:ph type="sldNum" sz="quarter" idx="5"/>
          </p:nvPr>
        </p:nvSpPr>
        <p:spPr/>
        <p:txBody>
          <a:bodyPr/>
          <a:lstStyle/>
          <a:p>
            <a:fld id="{180377DB-C4B0-49B2-8838-0F01BA83B7C4}" type="slidenum">
              <a:rPr lang="nb-NO" smtClean="0"/>
              <a:t>4</a:t>
            </a:fld>
            <a:endParaRPr lang="nb-NO"/>
          </a:p>
        </p:txBody>
      </p:sp>
    </p:spTree>
    <p:extLst>
      <p:ext uri="{BB962C8B-B14F-4D97-AF65-F5344CB8AC3E}">
        <p14:creationId xmlns:p14="http://schemas.microsoft.com/office/powerpoint/2010/main" val="1279927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Allright!</a:t>
            </a:r>
            <a:br>
              <a:rPr lang="nb-NO" dirty="0"/>
            </a:br>
            <a:r>
              <a:rPr lang="nb-NO" dirty="0"/>
              <a:t>Så i dag er det kun denne sliden her vi skal forholde oss til. Og vi skal prate egentlig veldig raskt om Applications Insights. Application Insights er en APM service, som er en del av </a:t>
            </a:r>
            <a:r>
              <a:rPr lang="nb-NO" dirty="0" err="1"/>
              <a:t>Azure</a:t>
            </a:r>
            <a:r>
              <a:rPr lang="nb-NO" dirty="0"/>
              <a:t> </a:t>
            </a:r>
            <a:r>
              <a:rPr lang="nb-NO" dirty="0" err="1"/>
              <a:t>Monitoring</a:t>
            </a:r>
            <a:r>
              <a:rPr lang="nb-NO" dirty="0"/>
              <a:t> servicen. Og en APM er i all hovedsak </a:t>
            </a:r>
            <a:r>
              <a:rPr lang="nb-NO" dirty="0" err="1"/>
              <a:t>monitorering</a:t>
            </a:r>
            <a:r>
              <a:rPr lang="nb-NO" dirty="0"/>
              <a:t> og behandling av </a:t>
            </a:r>
            <a:r>
              <a:rPr lang="nb-NO" dirty="0" err="1"/>
              <a:t>performance</a:t>
            </a:r>
            <a:r>
              <a:rPr lang="nb-NO" dirty="0"/>
              <a:t> og </a:t>
            </a:r>
            <a:r>
              <a:rPr lang="nb-NO" dirty="0" err="1"/>
              <a:t>tilgjenglighet</a:t>
            </a:r>
            <a:r>
              <a:rPr lang="nb-NO" dirty="0"/>
              <a:t> av applikasjoner. Deteksjon og diagnose med andre ord. </a:t>
            </a:r>
          </a:p>
          <a:p>
            <a:r>
              <a:rPr lang="nb-NO" dirty="0"/>
              <a:t>Så er spørsmålet hva mer er det </a:t>
            </a:r>
            <a:r>
              <a:rPr lang="nb-NO" dirty="0" err="1"/>
              <a:t>Azure</a:t>
            </a:r>
            <a:r>
              <a:rPr lang="nb-NO" dirty="0"/>
              <a:t> </a:t>
            </a:r>
            <a:r>
              <a:rPr lang="nb-NO" dirty="0" err="1"/>
              <a:t>Monitoring</a:t>
            </a:r>
            <a:r>
              <a:rPr lang="nb-NO" dirty="0"/>
              <a:t> inneholder. Da har du f.eks. Container og VM Insights som en del av den servicen også. Så her fokuserer vi mest på </a:t>
            </a:r>
            <a:r>
              <a:rPr lang="nb-NO" dirty="0" err="1"/>
              <a:t>applications</a:t>
            </a:r>
            <a:r>
              <a:rPr lang="nb-NO" dirty="0"/>
              <a:t>, og da web applikasjoner i all hovedsak. Men </a:t>
            </a:r>
            <a:r>
              <a:rPr lang="nb-NO" dirty="0" err="1"/>
              <a:t>Azure</a:t>
            </a:r>
            <a:r>
              <a:rPr lang="nb-NO" dirty="0"/>
              <a:t> </a:t>
            </a:r>
            <a:r>
              <a:rPr lang="nb-NO" dirty="0" err="1"/>
              <a:t>Monitorng</a:t>
            </a:r>
            <a:r>
              <a:rPr lang="nb-NO" dirty="0"/>
              <a:t> har også mye små servicer som er relatert til </a:t>
            </a:r>
            <a:r>
              <a:rPr lang="nb-NO" dirty="0" err="1"/>
              <a:t>monitorering</a:t>
            </a:r>
            <a:r>
              <a:rPr lang="nb-NO" dirty="0"/>
              <a:t> som man kan bruke frittstående også.</a:t>
            </a:r>
          </a:p>
          <a:p>
            <a:endParaRPr lang="nb-NO" dirty="0"/>
          </a:p>
          <a:p>
            <a:r>
              <a:rPr lang="nb-NO" dirty="0"/>
              <a:t>Allright. Så hva gjør Application Insights? Jo, den samler logger og </a:t>
            </a:r>
            <a:r>
              <a:rPr lang="nb-NO" dirty="0" err="1"/>
              <a:t>telemteri</a:t>
            </a:r>
            <a:r>
              <a:rPr lang="nb-NO" dirty="0"/>
              <a:t> blant annet. Og du kan samle denne infoen, ikke bare fra </a:t>
            </a:r>
            <a:r>
              <a:rPr lang="nb-NO" dirty="0" err="1"/>
              <a:t>webservice</a:t>
            </a:r>
            <a:r>
              <a:rPr lang="nb-NO" dirty="0"/>
              <a:t> applikasjonen, men fra alle bakgrunn eller </a:t>
            </a:r>
            <a:r>
              <a:rPr lang="nb-NO" dirty="0" err="1"/>
              <a:t>backend</a:t>
            </a:r>
            <a:r>
              <a:rPr lang="nb-NO" dirty="0"/>
              <a:t> komponenter, og til og med Javascripten på websiden. Denne webapplikasjonen og alle komponentene kan kjøres eller hostes fra hvor som helst, må ikke være i </a:t>
            </a:r>
            <a:r>
              <a:rPr lang="nb-NO" dirty="0" err="1"/>
              <a:t>Azure</a:t>
            </a:r>
            <a:r>
              <a:rPr lang="nb-NO" dirty="0"/>
              <a:t> faktisk. </a:t>
            </a:r>
            <a:br>
              <a:rPr lang="nb-NO" dirty="0"/>
            </a:br>
            <a:r>
              <a:rPr lang="nb-NO" dirty="0"/>
              <a:t>Application </a:t>
            </a:r>
            <a:r>
              <a:rPr lang="nb-NO" dirty="0" err="1"/>
              <a:t>Inshights</a:t>
            </a:r>
            <a:r>
              <a:rPr lang="nb-NO" dirty="0"/>
              <a:t> monitorer alle de tingene i bildet her. Tok en liten </a:t>
            </a:r>
            <a:r>
              <a:rPr lang="nb-NO" dirty="0" err="1"/>
              <a:t>screenshot</a:t>
            </a:r>
            <a:r>
              <a:rPr lang="nb-NO" dirty="0"/>
              <a:t> fra Microsoft sine sider. Legg spesielt merke til siste delen her som sier at vi kan legge til </a:t>
            </a:r>
            <a:r>
              <a:rPr lang="nb-NO" dirty="0" err="1"/>
              <a:t>custom</a:t>
            </a:r>
            <a:r>
              <a:rPr lang="nb-NO" dirty="0"/>
              <a:t> </a:t>
            </a:r>
            <a:r>
              <a:rPr lang="nb-NO" dirty="0" err="1"/>
              <a:t>events</a:t>
            </a:r>
            <a:r>
              <a:rPr lang="nb-NO" dirty="0"/>
              <a:t> og </a:t>
            </a:r>
            <a:r>
              <a:rPr lang="nb-NO" dirty="0" err="1"/>
              <a:t>metrics</a:t>
            </a:r>
            <a:r>
              <a:rPr lang="nb-NO" dirty="0"/>
              <a:t> sånn at man kan </a:t>
            </a:r>
            <a:r>
              <a:rPr lang="nb-NO" dirty="0" err="1"/>
              <a:t>tracke</a:t>
            </a:r>
            <a:r>
              <a:rPr lang="nb-NO" dirty="0"/>
              <a:t> mer spesifikke ting som for businessen sin. </a:t>
            </a:r>
          </a:p>
          <a:p>
            <a:endParaRPr lang="nb-NO" dirty="0"/>
          </a:p>
          <a:p>
            <a:endParaRPr lang="nb-NO" dirty="0"/>
          </a:p>
          <a:p>
            <a:r>
              <a:rPr lang="nb-NO" dirty="0"/>
              <a:t>Også kan man se all denne </a:t>
            </a:r>
            <a:r>
              <a:rPr lang="nb-NO" dirty="0" err="1"/>
              <a:t>monitoreringen</a:t>
            </a:r>
            <a:r>
              <a:rPr lang="nb-NO" dirty="0"/>
              <a:t> litt sånn som man selv vil. Man kan sjekke rett i portalen, eller så kan man benytte seg av f.eks. </a:t>
            </a:r>
            <a:r>
              <a:rPr lang="nb-NO" dirty="0" err="1"/>
              <a:t>PowerBi</a:t>
            </a:r>
            <a:r>
              <a:rPr lang="nb-NO" dirty="0"/>
              <a:t>, eller </a:t>
            </a:r>
            <a:r>
              <a:rPr lang="nb-NO" dirty="0" err="1"/>
              <a:t>visual</a:t>
            </a:r>
            <a:r>
              <a:rPr lang="nb-NO" dirty="0"/>
              <a:t> studio har vel en </a:t>
            </a:r>
            <a:r>
              <a:rPr lang="nb-NO" dirty="0" err="1"/>
              <a:t>innebyggd</a:t>
            </a:r>
            <a:r>
              <a:rPr lang="nb-NO" dirty="0"/>
              <a:t> </a:t>
            </a:r>
            <a:r>
              <a:rPr lang="nb-NO" dirty="0" err="1"/>
              <a:t>extension</a:t>
            </a:r>
            <a:r>
              <a:rPr lang="nb-NO" dirty="0"/>
              <a:t>, evt. Bruke Rest </a:t>
            </a:r>
            <a:r>
              <a:rPr lang="nb-NO" dirty="0" err="1"/>
              <a:t>api</a:t>
            </a:r>
            <a:r>
              <a:rPr lang="nb-NO" dirty="0"/>
              <a:t> for å vise selv. </a:t>
            </a:r>
          </a:p>
          <a:p>
            <a:endParaRPr lang="nb-NO" dirty="0"/>
          </a:p>
          <a:p>
            <a:r>
              <a:rPr lang="nb-NO" dirty="0"/>
              <a:t>Så lurer man kanskje litt på hva overheaden er på benytte seg av dette. Eller hvor mye koster det for programmet ditt å ha dette koblet på også. Og det er ganske minimalt egentlig. All datatransfers skjer på egne tråder som også er ikke blokkerende, for resten av applikasjonen. </a:t>
            </a:r>
          </a:p>
          <a:p>
            <a:endParaRPr lang="nb-NO" dirty="0"/>
          </a:p>
          <a:p>
            <a:r>
              <a:rPr lang="nb-NO" dirty="0"/>
              <a:t>Også skal du kunne få feilmeldinger så kjapt at du vet om det før det evt. Blir rapportert inn av brukere. Så dette er smarte greier. Denne servicen benytter seg også av maskinlæring til å oppdage feil. Tror standarden på hvor lenge data blir beholdt er 3måneder, om det faktisk ikke har blitt 1mnd. Også kan man betale for mer. Også er det mulig med </a:t>
            </a:r>
            <a:r>
              <a:rPr lang="nb-NO" dirty="0" err="1"/>
              <a:t>Continious</a:t>
            </a:r>
            <a:r>
              <a:rPr lang="nb-NO" dirty="0"/>
              <a:t> </a:t>
            </a:r>
            <a:r>
              <a:rPr lang="nb-NO" dirty="0" err="1"/>
              <a:t>Export</a:t>
            </a:r>
            <a:r>
              <a:rPr lang="nb-NO" dirty="0"/>
              <a:t> og bare dumpe all den dataen inn i en </a:t>
            </a:r>
            <a:r>
              <a:rPr lang="nb-NO" dirty="0" err="1"/>
              <a:t>storage</a:t>
            </a:r>
            <a:r>
              <a:rPr lang="nb-NO" dirty="0"/>
              <a:t>. </a:t>
            </a:r>
          </a:p>
        </p:txBody>
      </p:sp>
      <p:sp>
        <p:nvSpPr>
          <p:cNvPr id="4" name="Plassholder for lysbildenummer 3"/>
          <p:cNvSpPr>
            <a:spLocks noGrp="1"/>
          </p:cNvSpPr>
          <p:nvPr>
            <p:ph type="sldNum" sz="quarter" idx="5"/>
          </p:nvPr>
        </p:nvSpPr>
        <p:spPr/>
        <p:txBody>
          <a:bodyPr/>
          <a:lstStyle/>
          <a:p>
            <a:fld id="{180377DB-C4B0-49B2-8838-0F01BA83B7C4}" type="slidenum">
              <a:rPr lang="nb-NO" smtClean="0"/>
              <a:t>24</a:t>
            </a:fld>
            <a:endParaRPr lang="nb-NO"/>
          </a:p>
        </p:txBody>
      </p:sp>
    </p:spTree>
    <p:extLst>
      <p:ext uri="{BB962C8B-B14F-4D97-AF65-F5344CB8AC3E}">
        <p14:creationId xmlns:p14="http://schemas.microsoft.com/office/powerpoint/2010/main" val="875347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180377DB-C4B0-49B2-8838-0F01BA83B7C4}" type="slidenum">
              <a:rPr lang="nb-NO" smtClean="0"/>
              <a:t>5</a:t>
            </a:fld>
            <a:endParaRPr lang="nb-NO"/>
          </a:p>
        </p:txBody>
      </p:sp>
    </p:spTree>
    <p:extLst>
      <p:ext uri="{BB962C8B-B14F-4D97-AF65-F5344CB8AC3E}">
        <p14:creationId xmlns:p14="http://schemas.microsoft.com/office/powerpoint/2010/main" val="3786145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Spørsmålene leder opp til Verdi til produksjon og </a:t>
            </a:r>
            <a:r>
              <a:rPr lang="nb-NO" dirty="0" err="1"/>
              <a:t>the</a:t>
            </a:r>
            <a:r>
              <a:rPr lang="nb-NO" dirty="0"/>
              <a:t> </a:t>
            </a:r>
            <a:r>
              <a:rPr lang="nb-NO" dirty="0" err="1"/>
              <a:t>three</a:t>
            </a:r>
            <a:r>
              <a:rPr lang="nb-NO" dirty="0"/>
              <a:t> </a:t>
            </a:r>
            <a:r>
              <a:rPr lang="nb-NO" dirty="0" err="1"/>
              <a:t>ways</a:t>
            </a:r>
            <a:r>
              <a:rPr lang="nb-NO"/>
              <a:t>.</a:t>
            </a:r>
            <a:endParaRPr lang="nb-NO" dirty="0"/>
          </a:p>
        </p:txBody>
      </p:sp>
      <p:sp>
        <p:nvSpPr>
          <p:cNvPr id="4" name="Plassholder for lysbildenummer 3"/>
          <p:cNvSpPr>
            <a:spLocks noGrp="1"/>
          </p:cNvSpPr>
          <p:nvPr>
            <p:ph type="sldNum" sz="quarter" idx="5"/>
          </p:nvPr>
        </p:nvSpPr>
        <p:spPr/>
        <p:txBody>
          <a:bodyPr/>
          <a:lstStyle/>
          <a:p>
            <a:fld id="{180377DB-C4B0-49B2-8838-0F01BA83B7C4}" type="slidenum">
              <a:rPr lang="nb-NO" smtClean="0"/>
              <a:t>6</a:t>
            </a:fld>
            <a:endParaRPr lang="nb-NO"/>
          </a:p>
        </p:txBody>
      </p:sp>
    </p:spTree>
    <p:extLst>
      <p:ext uri="{BB962C8B-B14F-4D97-AF65-F5344CB8AC3E}">
        <p14:creationId xmlns:p14="http://schemas.microsoft.com/office/powerpoint/2010/main" val="4137958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Og i mange tilfeller kan vi</a:t>
            </a:r>
            <a:r>
              <a:rPr lang="nb-NO" baseline="0"/>
              <a:t> først si at verdi er skapt når det vi har laget er </a:t>
            </a:r>
            <a:r>
              <a:rPr lang="nb-NO" baseline="0" err="1"/>
              <a:t>produksjonssatt</a:t>
            </a:r>
            <a:r>
              <a:rPr lang="nb-NO" baseline="0"/>
              <a:t>.</a:t>
            </a:r>
          </a:p>
          <a:p>
            <a:endParaRPr lang="nb-NO" baseline="0"/>
          </a:p>
          <a:p>
            <a:r>
              <a:rPr lang="nb-NO" baseline="0"/>
              <a:t>For oss som brukere er det nok mye verdi i at koden ligger i test også, men for kunden, for businessen så skaper nok ikke softwaren vi lager noe verdi før det er ute på markedet, og ute hos brukerne. </a:t>
            </a:r>
            <a:endParaRPr lang="nb-NO"/>
          </a:p>
        </p:txBody>
      </p:sp>
      <p:sp>
        <p:nvSpPr>
          <p:cNvPr id="4" name="Slide Number Placeholder 3"/>
          <p:cNvSpPr>
            <a:spLocks noGrp="1"/>
          </p:cNvSpPr>
          <p:nvPr>
            <p:ph type="sldNum" sz="quarter" idx="10"/>
          </p:nvPr>
        </p:nvSpPr>
        <p:spPr/>
        <p:txBody>
          <a:bodyPr/>
          <a:lstStyle/>
          <a:p>
            <a:fld id="{180377DB-C4B0-49B2-8838-0F01BA83B7C4}" type="slidenum">
              <a:rPr lang="nb-NO" smtClean="0"/>
              <a:t>7</a:t>
            </a:fld>
            <a:endParaRPr lang="nb-NO"/>
          </a:p>
        </p:txBody>
      </p:sp>
    </p:spTree>
    <p:extLst>
      <p:ext uri="{BB962C8B-B14F-4D97-AF65-F5344CB8AC3E}">
        <p14:creationId xmlns:p14="http://schemas.microsoft.com/office/powerpoint/2010/main" val="4078786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The </a:t>
            </a:r>
            <a:r>
              <a:rPr lang="nb-NO" dirty="0" err="1"/>
              <a:t>three</a:t>
            </a:r>
            <a:r>
              <a:rPr lang="nb-NO" dirty="0"/>
              <a:t> </a:t>
            </a:r>
            <a:r>
              <a:rPr lang="nb-NO" dirty="0" err="1"/>
              <a:t>ways</a:t>
            </a:r>
            <a:r>
              <a:rPr lang="nb-NO" dirty="0"/>
              <a:t>: Phoenix </a:t>
            </a:r>
            <a:r>
              <a:rPr lang="nb-NO" dirty="0" err="1"/>
              <a:t>project</a:t>
            </a:r>
            <a:endParaRPr lang="nb-NO" dirty="0"/>
          </a:p>
          <a:p>
            <a:endParaRPr lang="nb-NO" dirty="0"/>
          </a:p>
          <a:p>
            <a:r>
              <a:rPr lang="nb-NO" dirty="0"/>
              <a:t>Systems </a:t>
            </a:r>
            <a:r>
              <a:rPr lang="nb-NO" dirty="0" err="1"/>
              <a:t>thinking</a:t>
            </a:r>
            <a:r>
              <a:rPr lang="nb-NO" dirty="0"/>
              <a:t> (</a:t>
            </a:r>
            <a:r>
              <a:rPr lang="nb-NO" dirty="0" err="1"/>
              <a:t>flow</a:t>
            </a:r>
            <a:r>
              <a:rPr lang="nb-NO" dirty="0"/>
              <a:t>)</a:t>
            </a:r>
          </a:p>
          <a:p>
            <a:r>
              <a:rPr lang="nb-NO" dirty="0" err="1"/>
              <a:t>Amplify</a:t>
            </a:r>
            <a:r>
              <a:rPr lang="nb-NO" dirty="0"/>
              <a:t> feedback loops</a:t>
            </a:r>
          </a:p>
          <a:p>
            <a:r>
              <a:rPr lang="nb-NO" dirty="0" err="1"/>
              <a:t>Culture</a:t>
            </a:r>
            <a:r>
              <a:rPr lang="nb-NO" dirty="0"/>
              <a:t> </a:t>
            </a:r>
            <a:r>
              <a:rPr lang="nb-NO" dirty="0" err="1"/>
              <a:t>of</a:t>
            </a:r>
            <a:r>
              <a:rPr lang="nb-NO" dirty="0"/>
              <a:t> </a:t>
            </a:r>
            <a:r>
              <a:rPr lang="nb-NO" dirty="0" err="1"/>
              <a:t>continual</a:t>
            </a:r>
            <a:r>
              <a:rPr lang="nb-NO" dirty="0"/>
              <a:t> </a:t>
            </a:r>
            <a:r>
              <a:rPr lang="nb-NO" dirty="0" err="1"/>
              <a:t>experimentation</a:t>
            </a:r>
            <a:r>
              <a:rPr lang="nb-NO" dirty="0"/>
              <a:t> and </a:t>
            </a:r>
            <a:r>
              <a:rPr lang="nb-NO" dirty="0" err="1"/>
              <a:t>learning</a:t>
            </a:r>
            <a:endParaRPr lang="nb-NO" dirty="0"/>
          </a:p>
          <a:p>
            <a:endParaRPr lang="nb-NO" dirty="0"/>
          </a:p>
          <a:p>
            <a:r>
              <a:rPr lang="nb-NO" dirty="0"/>
              <a:t>Kaos. Manuell </a:t>
            </a:r>
            <a:r>
              <a:rPr lang="nb-NO" dirty="0" err="1"/>
              <a:t>deployment</a:t>
            </a:r>
            <a:r>
              <a:rPr lang="nb-NO" dirty="0"/>
              <a:t>. </a:t>
            </a:r>
            <a:r>
              <a:rPr lang="nb-NO" dirty="0" err="1"/>
              <a:t>Merge</a:t>
            </a:r>
            <a:r>
              <a:rPr lang="nb-NO" dirty="0"/>
              <a:t> </a:t>
            </a:r>
            <a:r>
              <a:rPr lang="nb-NO" dirty="0" err="1"/>
              <a:t>week</a:t>
            </a:r>
            <a:r>
              <a:rPr lang="nb-NO" dirty="0"/>
              <a:t> (</a:t>
            </a:r>
            <a:r>
              <a:rPr lang="nb-NO" dirty="0" err="1"/>
              <a:t>Unicorn</a:t>
            </a:r>
            <a:r>
              <a:rPr lang="nb-NO" dirty="0"/>
              <a:t> </a:t>
            </a:r>
            <a:r>
              <a:rPr lang="nb-NO" dirty="0" err="1"/>
              <a:t>project</a:t>
            </a:r>
            <a:r>
              <a:rPr lang="nb-NO" dirty="0"/>
              <a:t>)</a:t>
            </a:r>
          </a:p>
        </p:txBody>
      </p:sp>
      <p:sp>
        <p:nvSpPr>
          <p:cNvPr id="4" name="Slide Number Placeholder 3"/>
          <p:cNvSpPr>
            <a:spLocks noGrp="1"/>
          </p:cNvSpPr>
          <p:nvPr>
            <p:ph type="sldNum" sz="quarter" idx="10"/>
          </p:nvPr>
        </p:nvSpPr>
        <p:spPr/>
        <p:txBody>
          <a:bodyPr/>
          <a:lstStyle/>
          <a:p>
            <a:fld id="{180377DB-C4B0-49B2-8838-0F01BA83B7C4}" type="slidenum">
              <a:rPr lang="nb-NO" smtClean="0"/>
              <a:t>8</a:t>
            </a:fld>
            <a:endParaRPr lang="nb-NO"/>
          </a:p>
        </p:txBody>
      </p:sp>
    </p:spTree>
    <p:extLst>
      <p:ext uri="{BB962C8B-B14F-4D97-AF65-F5344CB8AC3E}">
        <p14:creationId xmlns:p14="http://schemas.microsoft.com/office/powerpoint/2010/main" val="3585912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baseline="0" dirty="0"/>
              <a:t>Hvilke typer feedback har vi?</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b-NO" baseline="0" dirty="0"/>
              <a:t>Manuell feedback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b-NO" baseline="0" dirty="0"/>
              <a:t>Telemetri (logger, </a:t>
            </a:r>
          </a:p>
        </p:txBody>
      </p:sp>
      <p:sp>
        <p:nvSpPr>
          <p:cNvPr id="4" name="Slide Number Placeholder 3"/>
          <p:cNvSpPr>
            <a:spLocks noGrp="1"/>
          </p:cNvSpPr>
          <p:nvPr>
            <p:ph type="sldNum" sz="quarter" idx="10"/>
          </p:nvPr>
        </p:nvSpPr>
        <p:spPr/>
        <p:txBody>
          <a:bodyPr/>
          <a:lstStyle/>
          <a:p>
            <a:fld id="{180377DB-C4B0-49B2-8838-0F01BA83B7C4}" type="slidenum">
              <a:rPr lang="nb-NO" smtClean="0"/>
              <a:t>9</a:t>
            </a:fld>
            <a:endParaRPr lang="nb-NO"/>
          </a:p>
        </p:txBody>
      </p:sp>
    </p:spTree>
    <p:extLst>
      <p:ext uri="{BB962C8B-B14F-4D97-AF65-F5344CB8AC3E}">
        <p14:creationId xmlns:p14="http://schemas.microsoft.com/office/powerpoint/2010/main" val="1217267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nb-NO" baseline="0" dirty="0"/>
          </a:p>
          <a:p>
            <a:pPr marL="171450" indent="-171450">
              <a:buFontTx/>
              <a:buChar char="-"/>
            </a:pPr>
            <a:endParaRPr lang="nb-NO" dirty="0"/>
          </a:p>
          <a:p>
            <a:endParaRPr lang="nb-NO" dirty="0"/>
          </a:p>
          <a:p>
            <a:r>
              <a:rPr lang="nb-NO" dirty="0"/>
              <a:t>Så kommer vi til siste begrep og tankegang som er Læring og Eksperimentering. </a:t>
            </a:r>
          </a:p>
          <a:p>
            <a:r>
              <a:rPr lang="nb-NO" dirty="0"/>
              <a:t>Når det gjelder læring, kan vi spørre hva skal til</a:t>
            </a:r>
            <a:r>
              <a:rPr lang="nb-NO" baseline="0" dirty="0"/>
              <a:t> for at man lærer?</a:t>
            </a:r>
          </a:p>
          <a:p>
            <a:pPr marL="228600" indent="-228600">
              <a:buAutoNum type="arabicParenR"/>
            </a:pPr>
            <a:r>
              <a:rPr lang="nb-NO" dirty="0"/>
              <a:t>Øvelse</a:t>
            </a:r>
          </a:p>
          <a:p>
            <a:pPr marL="228600" indent="-228600">
              <a:buAutoNum type="arabicParenR"/>
            </a:pPr>
            <a:r>
              <a:rPr lang="nb-NO" dirty="0"/>
              <a:t>Når man feiler i noe</a:t>
            </a:r>
          </a:p>
          <a:p>
            <a:pPr marL="228600" indent="-228600">
              <a:buAutoNum type="arabicParenR"/>
            </a:pPr>
            <a:endParaRPr lang="nb-NO" dirty="0"/>
          </a:p>
          <a:p>
            <a:pPr marL="0" indent="0">
              <a:buNone/>
            </a:pPr>
            <a:r>
              <a:rPr lang="nb-NO" dirty="0"/>
              <a:t>Læring og eksperimentering er noe som er litt som hånd i hanske.</a:t>
            </a:r>
          </a:p>
          <a:p>
            <a:pPr marL="171450" indent="-171450">
              <a:buFontTx/>
              <a:buChar char="-"/>
            </a:pPr>
            <a:r>
              <a:rPr lang="nb-NO" dirty="0"/>
              <a:t>Kontinuerlig eksperimentering</a:t>
            </a:r>
            <a:r>
              <a:rPr lang="nb-NO" baseline="0" dirty="0"/>
              <a:t> krever at en tar risiko og lærer av suksess og feil</a:t>
            </a:r>
          </a:p>
          <a:p>
            <a:pPr marL="171450" indent="-171450">
              <a:buFontTx/>
              <a:buChar char="-"/>
            </a:pPr>
            <a:r>
              <a:rPr lang="nb-NO" baseline="0" dirty="0"/>
              <a:t>Forstå at mestring kommer av repetisjon og øvelse </a:t>
            </a:r>
            <a:endParaRPr lang="nb-NO" dirty="0"/>
          </a:p>
          <a:p>
            <a:endParaRPr lang="nb-NO" dirty="0"/>
          </a:p>
          <a:p>
            <a:pPr marL="0" indent="0">
              <a:buFontTx/>
              <a:buNone/>
            </a:pPr>
            <a:r>
              <a:rPr lang="nb-NO" baseline="0" dirty="0"/>
              <a:t>Når vi har etablert hurtig feedback fra brukere har vi mulighet til å kjøre eksperimenter </a:t>
            </a:r>
          </a:p>
          <a:p>
            <a:pPr marL="171450" indent="-171450">
              <a:buFontTx/>
              <a:buChar char="-"/>
            </a:pPr>
            <a:r>
              <a:rPr lang="nb-NO" baseline="0" dirty="0"/>
              <a:t>Ved å lage vår egen telemetri </a:t>
            </a:r>
          </a:p>
          <a:p>
            <a:pPr marL="171450" indent="-171450">
              <a:buFontTx/>
              <a:buChar char="-"/>
            </a:pPr>
            <a:r>
              <a:rPr lang="nb-NO" baseline="0" dirty="0"/>
              <a:t>A/B – testing </a:t>
            </a:r>
          </a:p>
          <a:p>
            <a:pPr marL="171450" indent="-171450">
              <a:buFontTx/>
              <a:buChar char="-"/>
            </a:pPr>
            <a:r>
              <a:rPr lang="nb-NO" baseline="0" dirty="0" err="1"/>
              <a:t>Monitorering</a:t>
            </a:r>
            <a:r>
              <a:rPr lang="nb-NO" baseline="0" dirty="0"/>
              <a:t> lar oss også oppdage feil tidlig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b-NO" baseline="0" dirty="0"/>
              <a:t>Fordi vi enkelt deployer på nytt eller ruller tilbake </a:t>
            </a:r>
            <a:r>
              <a:rPr lang="nb-NO" baseline="0" dirty="0" err="1"/>
              <a:t>etc</a:t>
            </a:r>
            <a:r>
              <a:rPr lang="nb-NO" baseline="0" dirty="0"/>
              <a:t> kan vi tillate oss å feile oftere</a:t>
            </a:r>
          </a:p>
          <a:p>
            <a:endParaRPr lang="nb-NO" dirty="0"/>
          </a:p>
        </p:txBody>
      </p:sp>
      <p:sp>
        <p:nvSpPr>
          <p:cNvPr id="4" name="Slide Number Placeholder 3"/>
          <p:cNvSpPr>
            <a:spLocks noGrp="1"/>
          </p:cNvSpPr>
          <p:nvPr>
            <p:ph type="sldNum" sz="quarter" idx="10"/>
          </p:nvPr>
        </p:nvSpPr>
        <p:spPr/>
        <p:txBody>
          <a:bodyPr/>
          <a:lstStyle/>
          <a:p>
            <a:fld id="{180377DB-C4B0-49B2-8838-0F01BA83B7C4}" type="slidenum">
              <a:rPr lang="nb-NO" smtClean="0"/>
              <a:t>10</a:t>
            </a:fld>
            <a:endParaRPr lang="nb-NO"/>
          </a:p>
        </p:txBody>
      </p:sp>
    </p:spTree>
    <p:extLst>
      <p:ext uri="{BB962C8B-B14F-4D97-AF65-F5344CB8AC3E}">
        <p14:creationId xmlns:p14="http://schemas.microsoft.com/office/powerpoint/2010/main" val="32935740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Når vi </a:t>
            </a:r>
            <a:r>
              <a:rPr lang="nb-NO" err="1"/>
              <a:t>nåå</a:t>
            </a:r>
            <a:r>
              <a:rPr lang="nb-NO"/>
              <a:t> snakker om denne workshopen så kan vi prate litt mer om leksjonene og hvorfor vi har det vi har.</a:t>
            </a:r>
          </a:p>
          <a:p>
            <a:r>
              <a:rPr lang="nb-NO"/>
              <a:t>De to første leksjonene vil gi en innføring i Flyt og feedback også vil siste leksjon gi innføring i feedback og læring.</a:t>
            </a:r>
          </a:p>
        </p:txBody>
      </p:sp>
      <p:sp>
        <p:nvSpPr>
          <p:cNvPr id="4" name="Slide Number Placeholder 3"/>
          <p:cNvSpPr>
            <a:spLocks noGrp="1"/>
          </p:cNvSpPr>
          <p:nvPr>
            <p:ph type="sldNum" sz="quarter" idx="10"/>
          </p:nvPr>
        </p:nvSpPr>
        <p:spPr/>
        <p:txBody>
          <a:bodyPr/>
          <a:lstStyle/>
          <a:p>
            <a:fld id="{180377DB-C4B0-49B2-8838-0F01BA83B7C4}" type="slidenum">
              <a:rPr lang="nb-NO" smtClean="0"/>
              <a:t>12</a:t>
            </a:fld>
            <a:endParaRPr lang="nb-NO"/>
          </a:p>
        </p:txBody>
      </p:sp>
    </p:spTree>
    <p:extLst>
      <p:ext uri="{BB962C8B-B14F-4D97-AF65-F5344CB8AC3E}">
        <p14:creationId xmlns:p14="http://schemas.microsoft.com/office/powerpoint/2010/main" val="1628035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vit øy på svart">
    <p:bg>
      <p:bgPr>
        <a:solidFill>
          <a:srgbClr val="00000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630114" y="1379331"/>
            <a:ext cx="5158652" cy="4028488"/>
          </a:xfrm>
          <a:prstGeom prst="rect">
            <a:avLst/>
          </a:prstGeom>
        </p:spPr>
      </p:pic>
      <p:pic>
        <p:nvPicPr>
          <p:cNvPr id="8" name="Picture 7" descr="bouve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sp>
        <p:nvSpPr>
          <p:cNvPr id="9" name="TextBox 8"/>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a:t>Legg</a:t>
            </a:r>
            <a:r>
              <a:rPr lang="nb-NO" baseline="0"/>
              <a:t> gjerne inn et </a:t>
            </a:r>
            <a:r>
              <a:rPr lang="nb-NO"/>
              <a:t>bakgrunnsbilde på dette lysbildet! </a:t>
            </a:r>
            <a:br>
              <a:rPr lang="nb-NO"/>
            </a:br>
            <a:r>
              <a:rPr lang="nb-NO"/>
              <a:t>Høyreklikk på bakgrunnen, velg «Formater bakgrunn», «Bilde…» </a:t>
            </a:r>
            <a:r>
              <a:rPr lang="nb-NO" baseline="0"/>
              <a:t>og velg bildet du vil ha som bakgrunn</a:t>
            </a:r>
            <a:endParaRPr lang="nb-NO"/>
          </a:p>
        </p:txBody>
      </p:sp>
    </p:spTree>
    <p:extLst>
      <p:ext uri="{BB962C8B-B14F-4D97-AF65-F5344CB8AC3E}">
        <p14:creationId xmlns:p14="http://schemas.microsoft.com/office/powerpoint/2010/main" val="214604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unkter/innho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800" y="1825625"/>
            <a:ext cx="8382613"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3087709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nhold med bilde høyr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7180028" y="0"/>
            <a:ext cx="5011972" cy="6858000"/>
          </a:xfrm>
          <a:prstGeom prst="rect">
            <a:avLst/>
          </a:prstGeom>
          <a:noFill/>
        </p:spPr>
        <p:txBody>
          <a:bodyPr/>
          <a:lstStyle>
            <a:lvl1pPr marL="0" indent="0">
              <a:buNone/>
              <a:defRPr/>
            </a:lvl1pPr>
          </a:lstStyle>
          <a:p>
            <a:endParaRPr lang="nb-NO"/>
          </a:p>
        </p:txBody>
      </p:sp>
      <p:sp>
        <p:nvSpPr>
          <p:cNvPr id="2" name="Title 1"/>
          <p:cNvSpPr>
            <a:spLocks noGrp="1"/>
          </p:cNvSpPr>
          <p:nvPr>
            <p:ph type="title"/>
          </p:nvPr>
        </p:nvSpPr>
        <p:spPr>
          <a:xfrm>
            <a:off x="1234800" y="365126"/>
            <a:ext cx="5579468" cy="963024"/>
          </a:xfrm>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9" name="Text Placeholder 2"/>
          <p:cNvSpPr>
            <a:spLocks noGrp="1"/>
          </p:cNvSpPr>
          <p:nvPr>
            <p:ph idx="1"/>
          </p:nvPr>
        </p:nvSpPr>
        <p:spPr>
          <a:xfrm>
            <a:off x="1234800" y="1825625"/>
            <a:ext cx="5579468"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Tree>
    <p:extLst>
      <p:ext uri="{BB962C8B-B14F-4D97-AF65-F5344CB8AC3E}">
        <p14:creationId xmlns:p14="http://schemas.microsoft.com/office/powerpoint/2010/main" val="7925831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nhold med 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806316" y="365126"/>
            <a:ext cx="4574989" cy="963024"/>
          </a:xfrm>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4" name="Content Placeholder 3"/>
          <p:cNvSpPr>
            <a:spLocks noGrp="1"/>
          </p:cNvSpPr>
          <p:nvPr>
            <p:ph sz="half" idx="2"/>
          </p:nvPr>
        </p:nvSpPr>
        <p:spPr>
          <a:xfrm>
            <a:off x="6806316" y="1825625"/>
            <a:ext cx="454748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Picture Placeholder 5"/>
          <p:cNvSpPr>
            <a:spLocks noGrp="1"/>
          </p:cNvSpPr>
          <p:nvPr>
            <p:ph type="pic" sz="quarter" idx="13"/>
          </p:nvPr>
        </p:nvSpPr>
        <p:spPr>
          <a:xfrm>
            <a:off x="0" y="0"/>
            <a:ext cx="6096000" cy="6858000"/>
          </a:xfrm>
          <a:prstGeom prst="rect">
            <a:avLst/>
          </a:prstGeom>
          <a:solidFill>
            <a:schemeClr val="bg1"/>
          </a:solidFill>
        </p:spPr>
        <p:txBody>
          <a:bodyPr/>
          <a:lstStyle>
            <a:lvl1pPr marL="0" indent="0">
              <a:buNone/>
              <a:defRPr/>
            </a:lvl1pPr>
          </a:lstStyle>
          <a:p>
            <a:endParaRPr lang="nb-NO"/>
          </a:p>
        </p:txBody>
      </p:sp>
      <p:cxnSp>
        <p:nvCxnSpPr>
          <p:cNvPr id="8" name="Straight Connector 7"/>
          <p:cNvCxnSpPr/>
          <p:nvPr userDrawn="1"/>
        </p:nvCxnSpPr>
        <p:spPr>
          <a:xfrm>
            <a:off x="6900525" y="13418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35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kst med graf høyre">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Chart Placeholder 5"/>
          <p:cNvSpPr>
            <a:spLocks noGrp="1"/>
          </p:cNvSpPr>
          <p:nvPr>
            <p:ph type="chart" sz="quarter" idx="13"/>
          </p:nvPr>
        </p:nvSpPr>
        <p:spPr>
          <a:xfrm>
            <a:off x="7529884" y="1825625"/>
            <a:ext cx="3851422" cy="4351338"/>
          </a:xfrm>
          <a:prstGeom prst="rect">
            <a:avLst/>
          </a:prstGeom>
        </p:spPr>
        <p:txBody>
          <a:bodyPr/>
          <a:lstStyle>
            <a:lvl1pPr marL="0" indent="0">
              <a:buNone/>
              <a:defRPr/>
            </a:lvl1pPr>
          </a:lstStyle>
          <a:p>
            <a:endParaRPr lang="nb-NO"/>
          </a:p>
        </p:txBody>
      </p:sp>
      <p:sp>
        <p:nvSpPr>
          <p:cNvPr id="8" name="Text Placeholder 2"/>
          <p:cNvSpPr>
            <a:spLocks noGrp="1"/>
          </p:cNvSpPr>
          <p:nvPr>
            <p:ph idx="1"/>
          </p:nvPr>
        </p:nvSpPr>
        <p:spPr>
          <a:xfrm>
            <a:off x="1234800" y="1825625"/>
            <a:ext cx="557319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Tree>
    <p:extLst>
      <p:ext uri="{BB962C8B-B14F-4D97-AF65-F5344CB8AC3E}">
        <p14:creationId xmlns:p14="http://schemas.microsoft.com/office/powerpoint/2010/main" val="2336705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unkter med skjerm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648138" y="365126"/>
            <a:ext cx="4705662" cy="963024"/>
          </a:xfrm>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4" name="Content Placeholder 3"/>
          <p:cNvSpPr>
            <a:spLocks noGrp="1"/>
          </p:cNvSpPr>
          <p:nvPr>
            <p:ph sz="half" idx="2"/>
          </p:nvPr>
        </p:nvSpPr>
        <p:spPr>
          <a:xfrm>
            <a:off x="6649200" y="1825625"/>
            <a:ext cx="47046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365126"/>
            <a:ext cx="6648138" cy="6492874"/>
          </a:xfrm>
          <a:prstGeom prst="rect">
            <a:avLst/>
          </a:prstGeom>
        </p:spPr>
      </p:pic>
      <p:cxnSp>
        <p:nvCxnSpPr>
          <p:cNvPr id="9" name="Straight Connector 8"/>
          <p:cNvCxnSpPr/>
          <p:nvPr userDrawn="1"/>
        </p:nvCxnSpPr>
        <p:spPr>
          <a:xfrm>
            <a:off x="6762439" y="1378158"/>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a:t>Lim inn skjermbilde, beskjær</a:t>
            </a:r>
            <a:r>
              <a:rPr lang="nb-NO" baseline="0"/>
              <a:t> det</a:t>
            </a:r>
            <a:r>
              <a:rPr lang="nb-NO"/>
              <a:t> og legg det «inni» skjermen.</a:t>
            </a:r>
          </a:p>
        </p:txBody>
      </p:sp>
    </p:spTree>
    <p:extLst>
      <p:ext uri="{BB962C8B-B14F-4D97-AF65-F5344CB8AC3E}">
        <p14:creationId xmlns:p14="http://schemas.microsoft.com/office/powerpoint/2010/main" val="2377582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unkter med mobil høyre">
    <p:spTree>
      <p:nvGrpSpPr>
        <p:cNvPr id="1" name=""/>
        <p:cNvGrpSpPr/>
        <p:nvPr/>
      </p:nvGrpSpPr>
      <p:grpSpPr>
        <a:xfrm>
          <a:off x="0" y="0"/>
          <a:ext cx="0" cy="0"/>
          <a:chOff x="0" y="0"/>
          <a:chExt cx="0" cy="0"/>
        </a:xfrm>
      </p:grpSpPr>
      <p:sp>
        <p:nvSpPr>
          <p:cNvPr id="2" name="Title 1"/>
          <p:cNvSpPr>
            <a:spLocks noGrp="1"/>
          </p:cNvSpPr>
          <p:nvPr>
            <p:ph type="title"/>
          </p:nvPr>
        </p:nvSpPr>
        <p:spPr>
          <a:xfrm>
            <a:off x="1207294" y="365126"/>
            <a:ext cx="4888706" cy="963024"/>
          </a:xfrm>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169443" y="365126"/>
            <a:ext cx="3511116" cy="6243403"/>
          </a:xfrm>
          <a:prstGeom prst="rect">
            <a:avLst/>
          </a:prstGeom>
        </p:spPr>
      </p:pic>
      <p:sp>
        <p:nvSpPr>
          <p:cNvPr id="9" name="TextBox 8"/>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a:t>Lim inn skjermbilde, beskjær</a:t>
            </a:r>
            <a:r>
              <a:rPr lang="nb-NO" baseline="0"/>
              <a:t> det</a:t>
            </a:r>
            <a:r>
              <a:rPr lang="nb-NO"/>
              <a:t> og legg det «inni» skjermen.</a:t>
            </a:r>
          </a:p>
        </p:txBody>
      </p:sp>
      <p:sp>
        <p:nvSpPr>
          <p:cNvPr id="10" name="Plassholder for tekst 4">
            <a:extLst>
              <a:ext uri="{FF2B5EF4-FFF2-40B4-BE49-F238E27FC236}">
                <a16:creationId xmlns:a16="http://schemas.microsoft.com/office/drawing/2014/main" id="{696B9C2F-59C2-4F8E-AF8D-DDCE8553DC11}"/>
              </a:ext>
            </a:extLst>
          </p:cNvPr>
          <p:cNvSpPr>
            <a:spLocks noGrp="1"/>
          </p:cNvSpPr>
          <p:nvPr>
            <p:ph type="body" sz="quarter" idx="13"/>
          </p:nvPr>
        </p:nvSpPr>
        <p:spPr>
          <a:xfrm>
            <a:off x="1207295" y="1825625"/>
            <a:ext cx="4888706" cy="4351326"/>
          </a:xfrm>
        </p:spPr>
        <p:txBody>
          <a:bodyPr/>
          <a:lstStyle/>
          <a:p>
            <a:pPr lvl="0"/>
            <a:r>
              <a:rPr lang="nb-NO"/>
              <a:t>Rediger tekststiler i malen</a:t>
            </a:r>
          </a:p>
          <a:p>
            <a:pPr lvl="1"/>
            <a:r>
              <a:rPr lang="nb-NO"/>
              <a:t>Andre nivå</a:t>
            </a:r>
          </a:p>
          <a:p>
            <a:pPr lvl="2"/>
            <a:r>
              <a:rPr lang="nb-NO"/>
              <a:t>Tredje nivå</a:t>
            </a:r>
          </a:p>
        </p:txBody>
      </p:sp>
    </p:spTree>
    <p:extLst>
      <p:ext uri="{BB962C8B-B14F-4D97-AF65-F5344CB8AC3E}">
        <p14:creationId xmlns:p14="http://schemas.microsoft.com/office/powerpoint/2010/main" val="1594091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okusboks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5" name="Text Placeholder 4"/>
          <p:cNvSpPr>
            <a:spLocks noGrp="1"/>
          </p:cNvSpPr>
          <p:nvPr>
            <p:ph type="body" sz="quarter" idx="13"/>
          </p:nvPr>
        </p:nvSpPr>
        <p:spPr>
          <a:xfrm>
            <a:off x="1717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a:t>Edit Master </a:t>
            </a:r>
            <a:r>
              <a:rPr lang="nb-NO" noProof="0" err="1"/>
              <a:t>text</a:t>
            </a:r>
            <a:r>
              <a:rPr lang="nb-NO" noProof="0"/>
              <a:t> styles</a:t>
            </a:r>
          </a:p>
        </p:txBody>
      </p:sp>
      <p:sp>
        <p:nvSpPr>
          <p:cNvPr id="9" name="Text Placeholder 4"/>
          <p:cNvSpPr>
            <a:spLocks noGrp="1"/>
          </p:cNvSpPr>
          <p:nvPr>
            <p:ph type="body" sz="quarter" idx="14"/>
          </p:nvPr>
        </p:nvSpPr>
        <p:spPr>
          <a:xfrm>
            <a:off x="4861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a:t>Edit Master </a:t>
            </a:r>
            <a:r>
              <a:rPr lang="nb-NO" noProof="0" err="1"/>
              <a:t>text</a:t>
            </a:r>
            <a:r>
              <a:rPr lang="nb-NO" noProof="0"/>
              <a:t> styles</a:t>
            </a:r>
          </a:p>
        </p:txBody>
      </p:sp>
      <p:sp>
        <p:nvSpPr>
          <p:cNvPr id="10" name="Text Placeholder 4"/>
          <p:cNvSpPr>
            <a:spLocks noGrp="1"/>
          </p:cNvSpPr>
          <p:nvPr>
            <p:ph type="body" sz="quarter" idx="15"/>
          </p:nvPr>
        </p:nvSpPr>
        <p:spPr>
          <a:xfrm>
            <a:off x="8005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a:t>Edit Master </a:t>
            </a:r>
            <a:r>
              <a:rPr lang="nb-NO" noProof="0" err="1"/>
              <a:t>text</a:t>
            </a:r>
            <a:r>
              <a:rPr lang="nb-NO" noProof="0"/>
              <a:t> styles</a:t>
            </a:r>
          </a:p>
        </p:txBody>
      </p:sp>
      <p:grpSp>
        <p:nvGrpSpPr>
          <p:cNvPr id="14" name="Group 13"/>
          <p:cNvGrpSpPr/>
          <p:nvPr userDrawn="1"/>
        </p:nvGrpSpPr>
        <p:grpSpPr>
          <a:xfrm>
            <a:off x="2813890" y="3695061"/>
            <a:ext cx="276220" cy="276220"/>
            <a:chOff x="5293895" y="2030930"/>
            <a:chExt cx="683394" cy="683394"/>
          </a:xfrm>
        </p:grpSpPr>
        <p:sp>
          <p:nvSpPr>
            <p:cNvPr id="15" name="Oval 14"/>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userDrawn="1"/>
        </p:nvGrpSpPr>
        <p:grpSpPr>
          <a:xfrm>
            <a:off x="5957890" y="3700997"/>
            <a:ext cx="276220" cy="276220"/>
            <a:chOff x="5293895" y="2030930"/>
            <a:chExt cx="683394" cy="683394"/>
          </a:xfrm>
        </p:grpSpPr>
        <p:sp>
          <p:nvSpPr>
            <p:cNvPr id="18" name="Oval 17"/>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userDrawn="1"/>
        </p:nvGrpSpPr>
        <p:grpSpPr>
          <a:xfrm>
            <a:off x="9101890" y="3695061"/>
            <a:ext cx="276220" cy="276220"/>
            <a:chOff x="5293895" y="2030930"/>
            <a:chExt cx="683394" cy="683394"/>
          </a:xfrm>
        </p:grpSpPr>
        <p:sp>
          <p:nvSpPr>
            <p:cNvPr id="21" name="Oval 20"/>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itle 1"/>
          <p:cNvSpPr>
            <a:spLocks noGrp="1"/>
          </p:cNvSpPr>
          <p:nvPr>
            <p:ph type="ctrTitle"/>
          </p:nvPr>
        </p:nvSpPr>
        <p:spPr>
          <a:xfrm>
            <a:off x="2887808" y="1317043"/>
            <a:ext cx="6490302" cy="1126884"/>
          </a:xfrm>
        </p:spPr>
        <p:txBody>
          <a:bodyPr anchor="b">
            <a:noAutofit/>
          </a:bodyPr>
          <a:lstStyle>
            <a:lvl1pPr algn="ctr">
              <a:defRPr sz="360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cxnSp>
        <p:nvCxnSpPr>
          <p:cNvPr id="28" name="Straight Connector 27"/>
          <p:cNvCxnSpPr/>
          <p:nvPr userDrawn="1"/>
        </p:nvCxnSpPr>
        <p:spPr>
          <a:xfrm>
            <a:off x="5633011" y="260830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 name="Group 6">
            <a:extLst>
              <a:ext uri="{FF2B5EF4-FFF2-40B4-BE49-F238E27FC236}">
                <a16:creationId xmlns:a16="http://schemas.microsoft.com/office/drawing/2014/main" id="{5B443CCA-3D95-4EE5-BB97-9C4564C370AE}"/>
              </a:ext>
            </a:extLst>
          </p:cNvPr>
          <p:cNvGrpSpPr/>
          <p:nvPr userDrawn="1"/>
        </p:nvGrpSpPr>
        <p:grpSpPr>
          <a:xfrm rot="10800000">
            <a:off x="11950995" y="657823"/>
            <a:ext cx="241005" cy="659219"/>
            <a:chOff x="11950995" y="552893"/>
            <a:chExt cx="241005" cy="659219"/>
          </a:xfrm>
          <a:solidFill>
            <a:srgbClr val="000000"/>
          </a:solidFill>
        </p:grpSpPr>
        <p:sp>
          <p:nvSpPr>
            <p:cNvPr id="29" name="Rectangle 7">
              <a:extLst>
                <a:ext uri="{FF2B5EF4-FFF2-40B4-BE49-F238E27FC236}">
                  <a16:creationId xmlns:a16="http://schemas.microsoft.com/office/drawing/2014/main" id="{B7E84CBF-3925-4649-BD9C-0D02AB474F16}"/>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11">
              <a:extLst>
                <a:ext uri="{FF2B5EF4-FFF2-40B4-BE49-F238E27FC236}">
                  <a16:creationId xmlns:a16="http://schemas.microsoft.com/office/drawing/2014/main" id="{CBABD96F-CE45-4E64-8123-D2586BA53B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646519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or fremhevet tekst">
    <p:spTree>
      <p:nvGrpSpPr>
        <p:cNvPr id="1" name=""/>
        <p:cNvGrpSpPr/>
        <p:nvPr/>
      </p:nvGrpSpPr>
      <p:grpSpPr>
        <a:xfrm>
          <a:off x="0" y="0"/>
          <a:ext cx="0" cy="0"/>
          <a:chOff x="0" y="0"/>
          <a:chExt cx="0" cy="0"/>
        </a:xfrm>
      </p:grpSpPr>
      <p:sp>
        <p:nvSpPr>
          <p:cNvPr id="2" name="Title 1"/>
          <p:cNvSpPr>
            <a:spLocks noGrp="1"/>
          </p:cNvSpPr>
          <p:nvPr>
            <p:ph type="ctrTitle"/>
          </p:nvPr>
        </p:nvSpPr>
        <p:spPr>
          <a:xfrm>
            <a:off x="0" y="1317043"/>
            <a:ext cx="8333306" cy="3076364"/>
          </a:xfrm>
          <a:solidFill>
            <a:schemeClr val="bg1">
              <a:alpha val="90000"/>
            </a:schemeClr>
          </a:solidFill>
        </p:spPr>
        <p:txBody>
          <a:bodyPr lIns="1440000" tIns="144000" bIns="144000" anchor="ctr" anchorCtr="0">
            <a:noAutofit/>
          </a:bodyPr>
          <a:lstStyle>
            <a:lvl1pPr algn="l">
              <a:lnSpc>
                <a:spcPct val="100000"/>
              </a:lnSpc>
              <a:defRPr sz="450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a:t>Legg</a:t>
            </a:r>
            <a:r>
              <a:rPr lang="nb-NO" baseline="0"/>
              <a:t> gjerne inn et </a:t>
            </a:r>
            <a:r>
              <a:rPr lang="nb-NO"/>
              <a:t>bakgrunnsbilde på dette lysbildet! </a:t>
            </a:r>
            <a:br>
              <a:rPr lang="nb-NO"/>
            </a:br>
            <a:r>
              <a:rPr lang="nb-NO"/>
              <a:t>Høyreklikk på bakgrunnen, velg «Formater bakgrunn», «Bilde…» </a:t>
            </a:r>
            <a:r>
              <a:rPr lang="nb-NO" baseline="0"/>
              <a:t>og velg bildet du vil ha som bakgrunn</a:t>
            </a:r>
            <a:endParaRPr lang="nb-NO"/>
          </a:p>
        </p:txBody>
      </p:sp>
      <p:sp>
        <p:nvSpPr>
          <p:cNvPr id="15" name="TextBox 14"/>
          <p:cNvSpPr txBox="1"/>
          <p:nvPr userDrawn="1"/>
        </p:nvSpPr>
        <p:spPr>
          <a:xfrm>
            <a:off x="0" y="6932341"/>
            <a:ext cx="6248827" cy="369332"/>
          </a:xfrm>
          <a:prstGeom prst="rect">
            <a:avLst/>
          </a:prstGeom>
          <a:noFill/>
          <a:ln w="12700">
            <a:solidFill>
              <a:srgbClr val="FF0000"/>
            </a:solidFill>
          </a:ln>
        </p:spPr>
        <p:txBody>
          <a:bodyPr wrap="none" rtlCol="0">
            <a:spAutoFit/>
          </a:bodyPr>
          <a:lstStyle/>
          <a:p>
            <a:r>
              <a:rPr lang="nb-NO"/>
              <a:t>Uthev tekst du vil få frem med MØRK oransje, fet</a:t>
            </a:r>
            <a:r>
              <a:rPr lang="nb-NO" baseline="0"/>
              <a:t> og/eller kursiv!</a:t>
            </a:r>
            <a:endParaRPr lang="nb-NO"/>
          </a:p>
        </p:txBody>
      </p:sp>
      <p:grpSp>
        <p:nvGrpSpPr>
          <p:cNvPr id="9" name="Group 6">
            <a:extLst>
              <a:ext uri="{FF2B5EF4-FFF2-40B4-BE49-F238E27FC236}">
                <a16:creationId xmlns:a16="http://schemas.microsoft.com/office/drawing/2014/main" id="{AAC2E9E4-9DC5-4291-A71A-F3DDC30DF4F6}"/>
              </a:ext>
            </a:extLst>
          </p:cNvPr>
          <p:cNvGrpSpPr/>
          <p:nvPr userDrawn="1"/>
        </p:nvGrpSpPr>
        <p:grpSpPr>
          <a:xfrm rot="10800000">
            <a:off x="11950995" y="657823"/>
            <a:ext cx="241005" cy="659219"/>
            <a:chOff x="11950995" y="552893"/>
            <a:chExt cx="241005" cy="659219"/>
          </a:xfrm>
          <a:solidFill>
            <a:srgbClr val="000000"/>
          </a:solidFill>
        </p:grpSpPr>
        <p:sp>
          <p:nvSpPr>
            <p:cNvPr id="10" name="Rectangle 7">
              <a:extLst>
                <a:ext uri="{FF2B5EF4-FFF2-40B4-BE49-F238E27FC236}">
                  <a16:creationId xmlns:a16="http://schemas.microsoft.com/office/drawing/2014/main" id="{B6E4C888-1DD4-4D4F-BD36-31903523B190}"/>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1">
              <a:extLst>
                <a:ext uri="{FF2B5EF4-FFF2-40B4-BE49-F238E27FC236}">
                  <a16:creationId xmlns:a16="http://schemas.microsoft.com/office/drawing/2014/main" id="{D02118FE-968E-4950-B375-73C2A1F9158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998870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itat med lite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94600" cy="2845350"/>
          </a:xfrm>
        </p:spPr>
        <p:txBody>
          <a:bodyPr anchor="t">
            <a:noAutofit/>
          </a:bodyPr>
          <a:lstStyle>
            <a:lvl1pPr algn="l">
              <a:defRPr sz="4500" b="1" i="1"/>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54642" cy="369332"/>
          </a:xfrm>
          <a:prstGeom prst="rect">
            <a:avLst/>
          </a:prstGeom>
          <a:noFill/>
          <a:ln w="12700">
            <a:solidFill>
              <a:srgbClr val="FF0000"/>
            </a:solidFill>
          </a:ln>
        </p:spPr>
        <p:txBody>
          <a:bodyPr wrap="none" rtlCol="0">
            <a:spAutoFit/>
          </a:bodyPr>
          <a:lstStyle/>
          <a:p>
            <a:r>
              <a:rPr lang="nb-NO"/>
              <a:t>Legg</a:t>
            </a:r>
            <a:r>
              <a:rPr lang="nb-NO" baseline="0"/>
              <a:t> gjerne inn et </a:t>
            </a:r>
            <a:r>
              <a:rPr lang="nb-NO"/>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a:solidFill>
                  <a:srgbClr val="FA6100"/>
                </a:solidFill>
                <a:latin typeface="Georgia" charset="0"/>
                <a:ea typeface="Georgia" charset="0"/>
                <a:cs typeface="Georgia" charset="0"/>
              </a:rPr>
              <a:t>”</a:t>
            </a:r>
            <a:endParaRPr lang="en-US" sz="15000">
              <a:solidFill>
                <a:srgbClr val="FA6100"/>
              </a:solidFill>
              <a:latin typeface="Georgia" charset="0"/>
              <a:ea typeface="Georgia" charset="0"/>
              <a:cs typeface="Georgia" charset="0"/>
            </a:endParaRPr>
          </a:p>
        </p:txBody>
      </p:sp>
      <p:cxnSp>
        <p:nvCxnSpPr>
          <p:cNvPr id="16" name="Straight Connector 15"/>
          <p:cNvCxnSpPr/>
          <p:nvPr userDrawn="1"/>
        </p:nvCxnSpPr>
        <p:spPr>
          <a:xfrm>
            <a:off x="1287206"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8228664" y="2587032"/>
            <a:ext cx="2570400" cy="2772000"/>
          </a:xfrm>
          <a:prstGeom prst="rect">
            <a:avLst/>
          </a:prstGeom>
        </p:spPr>
        <p:txBody>
          <a:bodyPr/>
          <a:lstStyle>
            <a:lvl1pPr marL="0" indent="0">
              <a:buNone/>
              <a:defRPr/>
            </a:lvl1pPr>
          </a:lstStyle>
          <a:p>
            <a:endParaRPr lang="nb-NO"/>
          </a:p>
        </p:txBody>
      </p:sp>
      <p:sp>
        <p:nvSpPr>
          <p:cNvPr id="7"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a:t>Rolle</a:t>
            </a:r>
          </a:p>
        </p:txBody>
      </p:sp>
      <p:grpSp>
        <p:nvGrpSpPr>
          <p:cNvPr id="15" name="Group 6">
            <a:extLst>
              <a:ext uri="{FF2B5EF4-FFF2-40B4-BE49-F238E27FC236}">
                <a16:creationId xmlns:a16="http://schemas.microsoft.com/office/drawing/2014/main" id="{BA26DCBF-6113-474A-9A0C-AEC0E22620F3}"/>
              </a:ext>
            </a:extLst>
          </p:cNvPr>
          <p:cNvGrpSpPr/>
          <p:nvPr userDrawn="1"/>
        </p:nvGrpSpPr>
        <p:grpSpPr>
          <a:xfrm rot="10800000">
            <a:off x="11950995" y="657823"/>
            <a:ext cx="241005" cy="659219"/>
            <a:chOff x="11950995" y="552893"/>
            <a:chExt cx="241005" cy="659219"/>
          </a:xfrm>
          <a:solidFill>
            <a:srgbClr val="000000"/>
          </a:solidFill>
        </p:grpSpPr>
        <p:sp>
          <p:nvSpPr>
            <p:cNvPr id="17" name="Rectangle 7">
              <a:extLst>
                <a:ext uri="{FF2B5EF4-FFF2-40B4-BE49-F238E27FC236}">
                  <a16:creationId xmlns:a16="http://schemas.microsoft.com/office/drawing/2014/main" id="{E86C8221-DB3E-4CAE-8F35-0CD8A6A42CE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1">
              <a:extLst>
                <a:ext uri="{FF2B5EF4-FFF2-40B4-BE49-F238E27FC236}">
                  <a16:creationId xmlns:a16="http://schemas.microsoft.com/office/drawing/2014/main" id="{0C577655-7D4E-4BC6-A430-CFB448C5810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1937180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itat med stort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87456" cy="2845350"/>
          </a:xfrm>
        </p:spPr>
        <p:txBody>
          <a:bodyPr anchor="t">
            <a:noAutofit/>
          </a:bodyPr>
          <a:lstStyle>
            <a:lvl1pPr algn="l">
              <a:defRPr sz="4500" b="1" i="1"/>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16107" cy="369332"/>
          </a:xfrm>
          <a:prstGeom prst="rect">
            <a:avLst/>
          </a:prstGeom>
          <a:noFill/>
          <a:ln w="12700">
            <a:solidFill>
              <a:srgbClr val="FF0000"/>
            </a:solidFill>
          </a:ln>
        </p:spPr>
        <p:txBody>
          <a:bodyPr wrap="none" rtlCol="0">
            <a:spAutoFit/>
          </a:bodyPr>
          <a:lstStyle/>
          <a:p>
            <a:r>
              <a:rPr lang="nb-NO"/>
              <a:t>Legg</a:t>
            </a:r>
            <a:r>
              <a:rPr lang="nb-NO" baseline="0"/>
              <a:t> gjerne inn et </a:t>
            </a:r>
            <a:r>
              <a:rPr lang="nb-NO"/>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a:solidFill>
                  <a:srgbClr val="FA6100"/>
                </a:solidFill>
                <a:latin typeface="Georgia" charset="0"/>
                <a:ea typeface="Georgia" charset="0"/>
                <a:cs typeface="Georgia" charset="0"/>
              </a:rPr>
              <a:t>”</a:t>
            </a:r>
            <a:endParaRPr lang="en-US" sz="15000">
              <a:solidFill>
                <a:srgbClr val="FA6100"/>
              </a:solidFill>
              <a:latin typeface="Georgia" charset="0"/>
              <a:ea typeface="Georgia" charset="0"/>
              <a:cs typeface="Georgia" charset="0"/>
            </a:endParaRPr>
          </a:p>
        </p:txBody>
      </p:sp>
      <p:cxnSp>
        <p:nvCxnSpPr>
          <p:cNvPr id="16" name="Straight Connector 15"/>
          <p:cNvCxnSpPr/>
          <p:nvPr userDrawn="1"/>
        </p:nvCxnSpPr>
        <p:spPr>
          <a:xfrm>
            <a:off x="1234800"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6961513" y="1348999"/>
            <a:ext cx="5230486" cy="5509002"/>
          </a:xfrm>
          <a:prstGeom prst="rect">
            <a:avLst/>
          </a:prstGeom>
        </p:spPr>
        <p:txBody>
          <a:bodyPr/>
          <a:lstStyle>
            <a:lvl1pPr marL="0" indent="0">
              <a:buNone/>
              <a:defRPr/>
            </a:lvl1pPr>
          </a:lstStyle>
          <a:p>
            <a:endParaRPr lang="nb-NO"/>
          </a:p>
        </p:txBody>
      </p:sp>
      <p:sp>
        <p:nvSpPr>
          <p:cNvPr id="15"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a:t>Rolle</a:t>
            </a:r>
          </a:p>
        </p:txBody>
      </p:sp>
      <p:grpSp>
        <p:nvGrpSpPr>
          <p:cNvPr id="17" name="Group 6">
            <a:extLst>
              <a:ext uri="{FF2B5EF4-FFF2-40B4-BE49-F238E27FC236}">
                <a16:creationId xmlns:a16="http://schemas.microsoft.com/office/drawing/2014/main" id="{68FAC6F1-79DE-414A-A296-E10A0A6EC862}"/>
              </a:ext>
            </a:extLst>
          </p:cNvPr>
          <p:cNvGrpSpPr/>
          <p:nvPr userDrawn="1"/>
        </p:nvGrpSpPr>
        <p:grpSpPr>
          <a:xfrm rot="10800000">
            <a:off x="11950995" y="657823"/>
            <a:ext cx="241005" cy="659219"/>
            <a:chOff x="11950995" y="552893"/>
            <a:chExt cx="241005" cy="659219"/>
          </a:xfrm>
          <a:solidFill>
            <a:srgbClr val="000000"/>
          </a:solidFill>
        </p:grpSpPr>
        <p:sp>
          <p:nvSpPr>
            <p:cNvPr id="19" name="Rectangle 7">
              <a:extLst>
                <a:ext uri="{FF2B5EF4-FFF2-40B4-BE49-F238E27FC236}">
                  <a16:creationId xmlns:a16="http://schemas.microsoft.com/office/drawing/2014/main" id="{BD64F62F-9512-4D0B-8C8B-6C034B2AF882}"/>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1">
              <a:extLst>
                <a:ext uri="{FF2B5EF4-FFF2-40B4-BE49-F238E27FC236}">
                  <a16:creationId xmlns:a16="http://schemas.microsoft.com/office/drawing/2014/main" id="{3229F08A-7C79-4DDE-87D2-3612FB9D735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404700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sje øy på svart">
    <p:bg>
      <p:bgPr>
        <a:solidFill>
          <a:srgbClr val="000000"/>
        </a:solidFill>
        <a:effectLst/>
      </p:bgPr>
    </p:bg>
    <p:spTree>
      <p:nvGrpSpPr>
        <p:cNvPr id="1" name=""/>
        <p:cNvGrpSpPr/>
        <p:nvPr/>
      </p:nvGrpSpPr>
      <p:grpSpPr>
        <a:xfrm>
          <a:off x="0" y="0"/>
          <a:ext cx="0" cy="0"/>
          <a:chOff x="0" y="0"/>
          <a:chExt cx="0" cy="0"/>
        </a:xfrm>
      </p:grpSpPr>
      <p:pic>
        <p:nvPicPr>
          <p:cNvPr id="5" name="Picture 4" descr="Bouvetoya_Hele(manipulertSammen)_RGB_lowres.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703066" y="1044434"/>
            <a:ext cx="6785868" cy="5076564"/>
          </a:xfrm>
          <a:prstGeom prst="rect">
            <a:avLst/>
          </a:prstGeom>
        </p:spPr>
      </p:pic>
    </p:spTree>
    <p:extLst>
      <p:ext uri="{BB962C8B-B14F-4D97-AF65-F5344CB8AC3E}">
        <p14:creationId xmlns:p14="http://schemas.microsoft.com/office/powerpoint/2010/main" val="13438912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un tittel">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5598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18FBC2E-150B-49D4-A5E9-D014A10F5E5B}" type="slidenum">
              <a:rPr lang="nb-NO" smtClean="0"/>
              <a:t>‹#›</a:t>
            </a:fld>
            <a:endParaRPr lang="nb-NO"/>
          </a:p>
        </p:txBody>
      </p:sp>
    </p:spTree>
    <p:extLst>
      <p:ext uri="{BB962C8B-B14F-4D97-AF65-F5344CB8AC3E}">
        <p14:creationId xmlns:p14="http://schemas.microsoft.com/office/powerpoint/2010/main" val="745980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ørste steg">
    <p:spTree>
      <p:nvGrpSpPr>
        <p:cNvPr id="1" name=""/>
        <p:cNvGrpSpPr/>
        <p:nvPr/>
      </p:nvGrpSpPr>
      <p:grpSpPr>
        <a:xfrm>
          <a:off x="0" y="0"/>
          <a:ext cx="0" cy="0"/>
          <a:chOff x="0" y="0"/>
          <a:chExt cx="0" cy="0"/>
        </a:xfrm>
      </p:grpSpPr>
      <p:sp>
        <p:nvSpPr>
          <p:cNvPr id="21" name="Rectangle 20"/>
          <p:cNvSpPr/>
          <p:nvPr userDrawn="1"/>
        </p:nvSpPr>
        <p:spPr>
          <a:xfrm>
            <a:off x="1381990" y="2413123"/>
            <a:ext cx="5776047" cy="2688813"/>
          </a:xfrm>
          <a:prstGeom prst="rect">
            <a:avLst/>
          </a:prstGeom>
          <a:solidFill>
            <a:srgbClr val="FBBD2D">
              <a:alpha val="4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13" noProof="0">
              <a:solidFill>
                <a:schemeClr val="accent2">
                  <a:lumMod val="40000"/>
                  <a:lumOff val="60000"/>
                </a:schemeClr>
              </a:solidFill>
            </a:endParaRPr>
          </a:p>
        </p:txBody>
      </p:sp>
      <p:sp>
        <p:nvSpPr>
          <p:cNvPr id="2" name="Title 1"/>
          <p:cNvSpPr>
            <a:spLocks noGrp="1"/>
          </p:cNvSpPr>
          <p:nvPr>
            <p:ph type="title"/>
          </p:nvPr>
        </p:nvSpPr>
        <p:spPr/>
        <p:txBody>
          <a:bodyPr/>
          <a:lstStyle>
            <a:lvl1pPr>
              <a:defRPr/>
            </a:lvl1pPr>
          </a:lstStyle>
          <a:p>
            <a:endParaRPr lang="nb-NO" noProof="0"/>
          </a:p>
        </p:txBody>
      </p:sp>
      <p:sp>
        <p:nvSpPr>
          <p:cNvPr id="3" name="Content Placeholder 2"/>
          <p:cNvSpPr>
            <a:spLocks noGrp="1"/>
          </p:cNvSpPr>
          <p:nvPr>
            <p:ph idx="1"/>
          </p:nvPr>
        </p:nvSpPr>
        <p:spPr>
          <a:xfrm>
            <a:off x="1702636" y="2621756"/>
            <a:ext cx="4566682" cy="2148412"/>
          </a:xfrm>
        </p:spPr>
        <p:txBody>
          <a:bodyPr/>
          <a:lstStyle>
            <a:lvl1pPr marL="0" indent="0">
              <a:buNone/>
              <a:defRPr/>
            </a:lvl1pPr>
          </a:lstStyle>
          <a:p>
            <a:pPr lvl="0"/>
            <a:r>
              <a:rPr lang="nb-NO" noProof="0"/>
              <a:t>Edit Master </a:t>
            </a:r>
            <a:r>
              <a:rPr lang="nb-NO" noProof="0" err="1"/>
              <a:t>text</a:t>
            </a:r>
            <a:r>
              <a:rPr lang="nb-NO" noProof="0"/>
              <a:t> styles</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noProof="0" smtClean="0"/>
              <a:pPr/>
              <a:t>‹#›</a:t>
            </a:fld>
            <a:endParaRPr lang="nb-NO" noProof="0"/>
          </a:p>
        </p:txBody>
      </p:sp>
      <p:cxnSp>
        <p:nvCxnSpPr>
          <p:cNvPr id="13" name="Straight Connector 12"/>
          <p:cNvCxnSpPr/>
          <p:nvPr userDrawn="1"/>
        </p:nvCxnSpPr>
        <p:spPr>
          <a:xfrm>
            <a:off x="6100466" y="550537"/>
            <a:ext cx="0" cy="452874"/>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userDrawn="1"/>
        </p:nvCxnSpPr>
        <p:spPr>
          <a:xfrm>
            <a:off x="6100466" y="5101936"/>
            <a:ext cx="0" cy="1855355"/>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5" name="Title 40"/>
          <p:cNvSpPr txBox="1">
            <a:spLocks/>
          </p:cNvSpPr>
          <p:nvPr userDrawn="1"/>
        </p:nvSpPr>
        <p:spPr>
          <a:xfrm>
            <a:off x="8248159" y="4088602"/>
            <a:ext cx="1060918" cy="6815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algn="ctr"/>
            <a:r>
              <a:rPr lang="nb-NO" sz="2000" noProof="0">
                <a:solidFill>
                  <a:schemeClr val="bg1"/>
                </a:solidFill>
              </a:rPr>
              <a:t>BILDE HER</a:t>
            </a:r>
            <a:endParaRPr lang="nb-NO" sz="2000" b="0" i="1" noProof="0">
              <a:solidFill>
                <a:schemeClr val="bg1"/>
              </a:solidFill>
              <a:latin typeface="Georgia" charset="0"/>
              <a:ea typeface="Georgia" charset="0"/>
              <a:cs typeface="Georgia" charset="0"/>
            </a:endParaRPr>
          </a:p>
        </p:txBody>
      </p:sp>
      <p:cxnSp>
        <p:nvCxnSpPr>
          <p:cNvPr id="26" name="Straight Connector 25"/>
          <p:cNvCxnSpPr/>
          <p:nvPr userDrawn="1"/>
        </p:nvCxnSpPr>
        <p:spPr>
          <a:xfrm flipV="1">
            <a:off x="1381991" y="2413124"/>
            <a:ext cx="0" cy="2688812"/>
          </a:xfrm>
          <a:prstGeom prst="line">
            <a:avLst/>
          </a:prstGeom>
          <a:ln w="38100">
            <a:solidFill>
              <a:srgbClr val="FF6300"/>
            </a:solidFill>
          </a:ln>
        </p:spPr>
        <p:style>
          <a:lnRef idx="1">
            <a:schemeClr val="accent1"/>
          </a:lnRef>
          <a:fillRef idx="0">
            <a:schemeClr val="accent1"/>
          </a:fillRef>
          <a:effectRef idx="0">
            <a:schemeClr val="accent1"/>
          </a:effectRef>
          <a:fontRef idx="minor">
            <a:schemeClr val="tx1"/>
          </a:fontRef>
        </p:style>
      </p:cxnSp>
      <p:sp>
        <p:nvSpPr>
          <p:cNvPr id="5" name="Picture Placeholder 4"/>
          <p:cNvSpPr>
            <a:spLocks noGrp="1"/>
          </p:cNvSpPr>
          <p:nvPr>
            <p:ph type="pic" sz="quarter" idx="10"/>
          </p:nvPr>
        </p:nvSpPr>
        <p:spPr>
          <a:xfrm>
            <a:off x="6515893" y="3164680"/>
            <a:ext cx="4772025" cy="2879725"/>
          </a:xfrm>
        </p:spPr>
        <p:txBody>
          <a:bodyPr/>
          <a:lstStyle/>
          <a:p>
            <a:endParaRPr lang="nb-NO"/>
          </a:p>
        </p:txBody>
      </p:sp>
      <p:sp>
        <p:nvSpPr>
          <p:cNvPr id="15" name="Text Placeholder 21"/>
          <p:cNvSpPr>
            <a:spLocks noGrp="1"/>
          </p:cNvSpPr>
          <p:nvPr>
            <p:ph type="body" sz="quarter" idx="13"/>
          </p:nvPr>
        </p:nvSpPr>
        <p:spPr>
          <a:xfrm>
            <a:off x="6515893" y="6101342"/>
            <a:ext cx="4772025" cy="315912"/>
          </a:xfrm>
        </p:spPr>
        <p:txBody>
          <a:bodyPr l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a:t>Edit Master text styles</a:t>
            </a:r>
          </a:p>
        </p:txBody>
      </p:sp>
    </p:spTree>
    <p:extLst>
      <p:ext uri="{BB962C8B-B14F-4D97-AF65-F5344CB8AC3E}">
        <p14:creationId xmlns:p14="http://schemas.microsoft.com/office/powerpoint/2010/main" val="4024990185"/>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ellomsteg tekst og bil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a:p>
        </p:txBody>
      </p:sp>
      <p:sp>
        <p:nvSpPr>
          <p:cNvPr id="3" name="Content Placeholder 2"/>
          <p:cNvSpPr>
            <a:spLocks noGrp="1"/>
          </p:cNvSpPr>
          <p:nvPr>
            <p:ph idx="1"/>
          </p:nvPr>
        </p:nvSpPr>
        <p:spPr>
          <a:xfrm>
            <a:off x="6185419" y="2250714"/>
            <a:ext cx="4567237" cy="3671647"/>
          </a:xfrm>
          <a:solidFill>
            <a:schemeClr val="accent2">
              <a:alpha val="43000"/>
            </a:schemeClr>
          </a:solidFill>
        </p:spPr>
        <p:txBody>
          <a:bodyPr/>
          <a:lstStyle/>
          <a:p>
            <a:pPr lvl="0"/>
            <a:r>
              <a:rPr lang="en-US"/>
              <a:t>Edit Master text styles</a:t>
            </a:r>
          </a:p>
          <a:p>
            <a:pPr lvl="1"/>
            <a:r>
              <a:rPr lang="en-US"/>
              <a:t>Second level</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2000250" y="1815306"/>
            <a:ext cx="4014788" cy="4459881"/>
          </a:xfrm>
        </p:spPr>
        <p:txBody>
          <a:bodyPr/>
          <a:lstStyle/>
          <a:p>
            <a:endParaRPr lang="nb-NO"/>
          </a:p>
        </p:txBody>
      </p:sp>
      <p:sp>
        <p:nvSpPr>
          <p:cNvPr id="12" name="Text Placeholder 21"/>
          <p:cNvSpPr>
            <a:spLocks noGrp="1"/>
          </p:cNvSpPr>
          <p:nvPr>
            <p:ph type="body" sz="quarter" idx="13"/>
          </p:nvPr>
        </p:nvSpPr>
        <p:spPr>
          <a:xfrm>
            <a:off x="2000250" y="6316855"/>
            <a:ext cx="3286125"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a:t>Edit Master text styles</a:t>
            </a:r>
          </a:p>
        </p:txBody>
      </p:sp>
    </p:spTree>
    <p:extLst>
      <p:ext uri="{BB962C8B-B14F-4D97-AF65-F5344CB8AC3E}">
        <p14:creationId xmlns:p14="http://schemas.microsoft.com/office/powerpoint/2010/main" val="410347500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ellomsteg bare tit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8748086"/>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ellomsteg tre bilder">
    <p:spTree>
      <p:nvGrpSpPr>
        <p:cNvPr id="1" name=""/>
        <p:cNvGrpSpPr/>
        <p:nvPr/>
      </p:nvGrpSpPr>
      <p:grpSpPr>
        <a:xfrm>
          <a:off x="0" y="0"/>
          <a:ext cx="0" cy="0"/>
          <a:chOff x="0" y="0"/>
          <a:chExt cx="0" cy="0"/>
        </a:xfrm>
      </p:grpSpPr>
      <p:sp>
        <p:nvSpPr>
          <p:cNvPr id="12" name="Picture Placeholder 11"/>
          <p:cNvSpPr>
            <a:spLocks noGrp="1"/>
          </p:cNvSpPr>
          <p:nvPr>
            <p:ph type="pic" sz="quarter" idx="12"/>
          </p:nvPr>
        </p:nvSpPr>
        <p:spPr>
          <a:xfrm>
            <a:off x="8510116" y="4322957"/>
            <a:ext cx="2263775" cy="1935162"/>
          </a:xfrm>
        </p:spPr>
        <p:txBody>
          <a:bodyPr/>
          <a:lstStyle/>
          <a:p>
            <a:endParaRPr lang="nb-NO"/>
          </a:p>
        </p:txBody>
      </p:sp>
      <p:sp>
        <p:nvSpPr>
          <p:cNvPr id="2" name="Title 1"/>
          <p:cNvSpPr>
            <a:spLocks noGrp="1"/>
          </p:cNvSpPr>
          <p:nvPr>
            <p:ph type="title"/>
          </p:nvPr>
        </p:nvSpPr>
        <p:spPr/>
        <p:txBody>
          <a:bodyPr/>
          <a:lstStyle>
            <a:lvl1pPr>
              <a:defRPr/>
            </a:lvl1pPr>
          </a:lstStyle>
          <a:p>
            <a:endParaRPr lang="nb-NO"/>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0" name="TextBox 19"/>
          <p:cNvSpPr txBox="1"/>
          <p:nvPr userDrawn="1"/>
        </p:nvSpPr>
        <p:spPr>
          <a:xfrm>
            <a:off x="0" y="6941012"/>
            <a:ext cx="3481787" cy="369332"/>
          </a:xfrm>
          <a:prstGeom prst="rect">
            <a:avLst/>
          </a:prstGeom>
          <a:noFill/>
          <a:ln w="12700">
            <a:solidFill>
              <a:srgbClr val="FF0000"/>
            </a:solidFill>
          </a:ln>
        </p:spPr>
        <p:txBody>
          <a:bodyPr wrap="none" rtlCol="0">
            <a:spAutoFit/>
          </a:bodyPr>
          <a:lstStyle/>
          <a:p>
            <a:r>
              <a:rPr lang="nb-NO"/>
              <a:t>Husk å kreditere fotografen/kilden!</a:t>
            </a:r>
          </a:p>
        </p:txBody>
      </p:sp>
      <p:sp>
        <p:nvSpPr>
          <p:cNvPr id="5" name="Picture Placeholder 4"/>
          <p:cNvSpPr>
            <a:spLocks noGrp="1"/>
          </p:cNvSpPr>
          <p:nvPr>
            <p:ph type="pic" sz="quarter" idx="10"/>
          </p:nvPr>
        </p:nvSpPr>
        <p:spPr>
          <a:xfrm>
            <a:off x="1234800" y="3787969"/>
            <a:ext cx="4052887" cy="2470150"/>
          </a:xfrm>
          <a:noFill/>
        </p:spPr>
        <p:txBody>
          <a:bodyPr/>
          <a:lstStyle/>
          <a:p>
            <a:endParaRPr lang="nb-NO"/>
          </a:p>
        </p:txBody>
      </p:sp>
      <p:sp>
        <p:nvSpPr>
          <p:cNvPr id="10" name="Picture Placeholder 9"/>
          <p:cNvSpPr>
            <a:spLocks noGrp="1"/>
          </p:cNvSpPr>
          <p:nvPr>
            <p:ph type="pic" sz="quarter" idx="11"/>
          </p:nvPr>
        </p:nvSpPr>
        <p:spPr>
          <a:xfrm>
            <a:off x="4355972" y="2678842"/>
            <a:ext cx="4800600" cy="2787650"/>
          </a:xfrm>
        </p:spPr>
        <p:txBody>
          <a:bodyPr/>
          <a:lstStyle/>
          <a:p>
            <a:endParaRPr lang="nb-NO"/>
          </a:p>
        </p:txBody>
      </p:sp>
      <p:sp>
        <p:nvSpPr>
          <p:cNvPr id="22" name="Text Placeholder 21"/>
          <p:cNvSpPr>
            <a:spLocks noGrp="1"/>
          </p:cNvSpPr>
          <p:nvPr>
            <p:ph type="body" sz="quarter" idx="13"/>
          </p:nvPr>
        </p:nvSpPr>
        <p:spPr>
          <a:xfrm>
            <a:off x="1234799" y="6301367"/>
            <a:ext cx="4052887"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a:t>Edit </a:t>
            </a:r>
            <a:r>
              <a:rPr lang="nb-NO" noProof="0"/>
              <a:t>Master</a:t>
            </a:r>
            <a:r>
              <a:rPr lang="en-US"/>
              <a:t> text styles</a:t>
            </a:r>
          </a:p>
        </p:txBody>
      </p:sp>
      <p:sp>
        <p:nvSpPr>
          <p:cNvPr id="23" name="Text Placeholder 21"/>
          <p:cNvSpPr>
            <a:spLocks noGrp="1"/>
          </p:cNvSpPr>
          <p:nvPr>
            <p:ph type="body" sz="quarter" idx="14"/>
          </p:nvPr>
        </p:nvSpPr>
        <p:spPr>
          <a:xfrm>
            <a:off x="8510115" y="6301367"/>
            <a:ext cx="2263775" cy="315912"/>
          </a:xfrm>
        </p:spPr>
        <p:txBody>
          <a:bodyPr lIns="90000" r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a:t>Edit Master </a:t>
            </a:r>
            <a:r>
              <a:rPr lang="nb-NO" noProof="0" err="1"/>
              <a:t>text</a:t>
            </a:r>
            <a:r>
              <a:rPr lang="nb-NO" noProof="0"/>
              <a:t> styles</a:t>
            </a:r>
          </a:p>
        </p:txBody>
      </p:sp>
      <p:sp>
        <p:nvSpPr>
          <p:cNvPr id="24" name="Text Placeholder 21"/>
          <p:cNvSpPr>
            <a:spLocks noGrp="1"/>
          </p:cNvSpPr>
          <p:nvPr>
            <p:ph type="body" sz="quarter" idx="15"/>
          </p:nvPr>
        </p:nvSpPr>
        <p:spPr>
          <a:xfrm>
            <a:off x="5536406" y="5515704"/>
            <a:ext cx="2757488" cy="315912"/>
          </a:xfrm>
        </p:spPr>
        <p:txBody>
          <a:bodyPr lIns="90000" rIns="0">
            <a:noAutofit/>
          </a:bodyPr>
          <a:lstStyle>
            <a:lvl1pPr marL="0" indent="0" algn="ct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a:t>Edit Master </a:t>
            </a:r>
            <a:r>
              <a:rPr lang="nb-NO" noProof="0" err="1"/>
              <a:t>text</a:t>
            </a:r>
            <a:r>
              <a:rPr lang="nb-NO" noProof="0"/>
              <a:t> styles</a:t>
            </a:r>
          </a:p>
        </p:txBody>
      </p:sp>
      <p:sp>
        <p:nvSpPr>
          <p:cNvPr id="26" name="Text Placeholder 25"/>
          <p:cNvSpPr>
            <a:spLocks noGrp="1"/>
          </p:cNvSpPr>
          <p:nvPr>
            <p:ph type="body" sz="quarter" idx="16"/>
          </p:nvPr>
        </p:nvSpPr>
        <p:spPr>
          <a:xfrm>
            <a:off x="1235075" y="2121692"/>
            <a:ext cx="10145713" cy="363538"/>
          </a:xfrm>
        </p:spPr>
        <p:txBody>
          <a:bodyPr lIns="90000" rIns="90000"/>
          <a:lstStyle>
            <a:lvl1pPr marL="0" indent="0" algn="ctr">
              <a:buNone/>
              <a:defRPr/>
            </a:lvl1pPr>
          </a:lstStyle>
          <a:p>
            <a:pPr lvl="0"/>
            <a:r>
              <a:rPr lang="en-US"/>
              <a:t>Edit Master text styles</a:t>
            </a:r>
          </a:p>
        </p:txBody>
      </p:sp>
    </p:spTree>
    <p:extLst>
      <p:ext uri="{BB962C8B-B14F-4D97-AF65-F5344CB8AC3E}">
        <p14:creationId xmlns:p14="http://schemas.microsoft.com/office/powerpoint/2010/main" val="3130218699"/>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iste st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cxnSp>
        <p:nvCxnSpPr>
          <p:cNvPr id="6" name="Straight Connector 5"/>
          <p:cNvCxnSpPr/>
          <p:nvPr userDrawn="1"/>
        </p:nvCxnSpPr>
        <p:spPr>
          <a:xfrm>
            <a:off x="6093321" y="-414867"/>
            <a:ext cx="0" cy="1151467"/>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V="1">
            <a:off x="6093320" y="6045200"/>
            <a:ext cx="2" cy="423805"/>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3241675" y="1829595"/>
            <a:ext cx="5703888" cy="2828925"/>
          </a:xfrm>
        </p:spPr>
        <p:txBody>
          <a:bodyPr/>
          <a:lstStyle/>
          <a:p>
            <a:endParaRPr lang="nb-NO"/>
          </a:p>
        </p:txBody>
      </p:sp>
      <p:sp>
        <p:nvSpPr>
          <p:cNvPr id="11" name="Text Placeholder 10"/>
          <p:cNvSpPr>
            <a:spLocks noGrp="1"/>
          </p:cNvSpPr>
          <p:nvPr>
            <p:ph type="body" sz="quarter" idx="11"/>
          </p:nvPr>
        </p:nvSpPr>
        <p:spPr>
          <a:xfrm>
            <a:off x="3241676" y="4766072"/>
            <a:ext cx="5703888" cy="1171575"/>
          </a:xfrm>
        </p:spPr>
        <p:txBody>
          <a:bodyPr/>
          <a:lstStyle>
            <a:lvl1pPr marL="0" indent="0" algn="ctr">
              <a:buNone/>
              <a:defRPr/>
            </a:lvl1pPr>
          </a:lstStyle>
          <a:p>
            <a:pPr lvl="0"/>
            <a:r>
              <a:rPr lang="nb-NO" noProof="0"/>
              <a:t>Edit Master </a:t>
            </a:r>
            <a:r>
              <a:rPr lang="nb-NO" noProof="0" err="1"/>
              <a:t>text</a:t>
            </a:r>
            <a:r>
              <a:rPr lang="nb-NO" noProof="0"/>
              <a:t> styles</a:t>
            </a:r>
          </a:p>
        </p:txBody>
      </p:sp>
    </p:spTree>
    <p:extLst>
      <p:ext uri="{BB962C8B-B14F-4D97-AF65-F5344CB8AC3E}">
        <p14:creationId xmlns:p14="http://schemas.microsoft.com/office/powerpoint/2010/main" val="30688221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vart øy på grått med hvit tekst ">
    <p:bg>
      <p:bgPr>
        <a:solidFill>
          <a:srgbClr val="000000">
            <a:alpha val="64706"/>
          </a:srgbClr>
        </a:solidFill>
        <a:effectLst/>
      </p:bgPr>
    </p:bg>
    <p:spTree>
      <p:nvGrpSpPr>
        <p:cNvPr id="1" name=""/>
        <p:cNvGrpSpPr/>
        <p:nvPr/>
      </p:nvGrpSpPr>
      <p:grpSpPr>
        <a:xfrm>
          <a:off x="0" y="0"/>
          <a:ext cx="0" cy="0"/>
          <a:chOff x="0" y="0"/>
          <a:chExt cx="0" cy="0"/>
        </a:xfrm>
      </p:grpSpPr>
      <p:pic>
        <p:nvPicPr>
          <p:cNvPr id="8" name="Picture 7" descr="bouvet.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pic>
        <p:nvPicPr>
          <p:cNvPr id="9" name="Picture 8" descr="svart_oy.png"/>
          <p:cNvPicPr>
            <a:picLocks noChangeAspect="1"/>
          </p:cNvPicPr>
          <p:nvPr userDrawn="1"/>
        </p:nvPicPr>
        <p:blipFill>
          <a:blip r:embed="rId3">
            <a:alphaModFix/>
            <a:extLst>
              <a:ext uri="{28A0092B-C50C-407E-A947-70E740481C1C}">
                <a14:useLocalDpi xmlns:a14="http://schemas.microsoft.com/office/drawing/2010/main"/>
              </a:ext>
            </a:extLst>
          </a:blip>
          <a:stretch>
            <a:fillRect/>
          </a:stretch>
        </p:blipFill>
        <p:spPr>
          <a:xfrm>
            <a:off x="3465543" y="1336467"/>
            <a:ext cx="5489068" cy="4140460"/>
          </a:xfrm>
          <a:prstGeom prst="rect">
            <a:avLst/>
          </a:prstGeom>
        </p:spPr>
      </p:pic>
      <p:cxnSp>
        <p:nvCxnSpPr>
          <p:cNvPr id="11" name="Straight Connector 10"/>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a:p>
        </p:txBody>
      </p:sp>
      <p:sp>
        <p:nvSpPr>
          <p:cNvPr id="17"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a:p>
        </p:txBody>
      </p:sp>
    </p:spTree>
    <p:extLst>
      <p:ext uri="{BB962C8B-B14F-4D97-AF65-F5344CB8AC3E}">
        <p14:creationId xmlns:p14="http://schemas.microsoft.com/office/powerpoint/2010/main" val="790088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e med grått lag og hvit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p:cNvSpPr/>
          <p:nvPr userDrawn="1"/>
        </p:nvSpPr>
        <p:spPr>
          <a:xfrm>
            <a:off x="11906" y="0"/>
            <a:ext cx="12192000" cy="6858000"/>
          </a:xfrm>
          <a:prstGeom prst="rect">
            <a:avLst/>
          </a:prstGeom>
          <a:solidFill>
            <a:srgbClr val="000000">
              <a:alpha val="6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a:t>Dette bakgrunnsbildet kan byttes ut ved å formatere bakgrunnen på lysbildet. </a:t>
            </a:r>
            <a:br>
              <a:rPr lang="nb-NO"/>
            </a:br>
            <a:r>
              <a:rPr lang="nb-NO"/>
              <a:t>Høyreklikk på bakgrunnen, velg «Formater bakgrunn», «Bilde…» </a:t>
            </a:r>
            <a:r>
              <a:rPr lang="nb-NO" baseline="0"/>
              <a:t>og velg et annet bilde som bakgrunn</a:t>
            </a:r>
            <a:endParaRPr lang="nb-NO"/>
          </a:p>
        </p:txBody>
      </p:sp>
      <p:sp>
        <p:nvSpPr>
          <p:cNvPr id="11"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a:p>
        </p:txBody>
      </p:sp>
      <p:sp>
        <p:nvSpPr>
          <p:cNvPr id="12"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a:p>
        </p:txBody>
      </p:sp>
      <p:grpSp>
        <p:nvGrpSpPr>
          <p:cNvPr id="13" name="Group 6">
            <a:extLst>
              <a:ext uri="{FF2B5EF4-FFF2-40B4-BE49-F238E27FC236}">
                <a16:creationId xmlns:a16="http://schemas.microsoft.com/office/drawing/2014/main" id="{27AE4F0D-B2E4-4DAE-8569-90B5DBA9C665}"/>
              </a:ext>
            </a:extLst>
          </p:cNvPr>
          <p:cNvGrpSpPr/>
          <p:nvPr userDrawn="1"/>
        </p:nvGrpSpPr>
        <p:grpSpPr>
          <a:xfrm rot="10800000">
            <a:off x="11950995" y="657823"/>
            <a:ext cx="241005" cy="659219"/>
            <a:chOff x="11950995" y="552893"/>
            <a:chExt cx="241005" cy="659219"/>
          </a:xfrm>
          <a:solidFill>
            <a:srgbClr val="000000"/>
          </a:solidFill>
        </p:grpSpPr>
        <p:sp>
          <p:nvSpPr>
            <p:cNvPr id="14" name="Rectangle 7">
              <a:extLst>
                <a:ext uri="{FF2B5EF4-FFF2-40B4-BE49-F238E27FC236}">
                  <a16:creationId xmlns:a16="http://schemas.microsoft.com/office/drawing/2014/main" id="{A5E935CF-5EDE-4ECA-B9E5-2798E90EB67E}"/>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2B1FE8FE-FBB6-41AC-98D4-7D616814594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874232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e bak hvit boks">
    <p:bg>
      <p:bgPr>
        <a:solidFill>
          <a:schemeClr val="bg2"/>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nb-NO"/>
          </a:p>
        </p:txBody>
      </p:sp>
      <p:cxnSp>
        <p:nvCxnSpPr>
          <p:cNvPr id="11" name="Straight Connector 10"/>
          <p:cNvCxnSpPr/>
          <p:nvPr userDrawn="1"/>
        </p:nvCxnSpPr>
        <p:spPr>
          <a:xfrm>
            <a:off x="5646000" y="3603452"/>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739091" y="3024000"/>
            <a:ext cx="6713816" cy="3786679"/>
            <a:chOff x="2739092" y="2099258"/>
            <a:chExt cx="6713816" cy="4758742"/>
          </a:xfrm>
        </p:grpSpPr>
        <p:sp>
          <p:nvSpPr>
            <p:cNvPr id="6" name="Rectangle 5"/>
            <p:cNvSpPr/>
            <p:nvPr userDrawn="1"/>
          </p:nvSpPr>
          <p:spPr>
            <a:xfrm>
              <a:off x="2739092" y="2099258"/>
              <a:ext cx="6713816" cy="47587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noProof="0"/>
            </a:p>
          </p:txBody>
        </p:sp>
        <p:cxnSp>
          <p:nvCxnSpPr>
            <p:cNvPr id="12" name="Straight Connector 11"/>
            <p:cNvCxnSpPr/>
            <p:nvPr userDrawn="1"/>
          </p:nvCxnSpPr>
          <p:spPr>
            <a:xfrm>
              <a:off x="2739092" y="2099258"/>
              <a:ext cx="6713816" cy="0"/>
            </a:xfrm>
            <a:prstGeom prst="line">
              <a:avLst/>
            </a:prstGeom>
            <a:ln w="69850">
              <a:solidFill>
                <a:srgbClr val="FA6100"/>
              </a:solidFill>
            </a:ln>
          </p:spPr>
          <p:style>
            <a:lnRef idx="1">
              <a:schemeClr val="accent1"/>
            </a:lnRef>
            <a:fillRef idx="0">
              <a:schemeClr val="accent1"/>
            </a:fillRef>
            <a:effectRef idx="0">
              <a:schemeClr val="accent1"/>
            </a:effectRef>
            <a:fontRef idx="minor">
              <a:schemeClr val="tx1"/>
            </a:fontRef>
          </p:style>
        </p:cxnSp>
      </p:grpSp>
      <p:sp>
        <p:nvSpPr>
          <p:cNvPr id="14" name="Title 13"/>
          <p:cNvSpPr>
            <a:spLocks noGrp="1"/>
          </p:cNvSpPr>
          <p:nvPr userDrawn="1">
            <p:ph type="title"/>
          </p:nvPr>
        </p:nvSpPr>
        <p:spPr>
          <a:xfrm>
            <a:off x="3197256" y="3529381"/>
            <a:ext cx="5797487" cy="1142838"/>
          </a:xfrm>
        </p:spPr>
        <p:txBody>
          <a:bodyPr anchor="b"/>
          <a:lstStyle>
            <a:lvl1pPr algn="ctr">
              <a:defRPr/>
            </a:lvl1pPr>
          </a:lstStyle>
          <a:p>
            <a:r>
              <a:rPr lang="en-US" noProof="0"/>
              <a:t>Click to edit Master title style</a:t>
            </a:r>
            <a:endParaRPr lang="nb-NO" noProof="0"/>
          </a:p>
        </p:txBody>
      </p:sp>
      <p:sp>
        <p:nvSpPr>
          <p:cNvPr id="17" name="Subtitle 2"/>
          <p:cNvSpPr>
            <a:spLocks noGrp="1"/>
          </p:cNvSpPr>
          <p:nvPr userDrawn="1">
            <p:ph type="subTitle" idx="1"/>
          </p:nvPr>
        </p:nvSpPr>
        <p:spPr>
          <a:xfrm>
            <a:off x="3197256" y="5052731"/>
            <a:ext cx="5797487" cy="640007"/>
          </a:xfrm>
        </p:spPr>
        <p:txBody>
          <a:bodyPr>
            <a:noAutofit/>
          </a:bodyPr>
          <a:lstStyle>
            <a:lvl1pPr marL="0" indent="0" algn="ctr">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cxnSp>
        <p:nvCxnSpPr>
          <p:cNvPr id="21" name="Straight Connector 20"/>
          <p:cNvCxnSpPr/>
          <p:nvPr userDrawn="1"/>
        </p:nvCxnSpPr>
        <p:spPr>
          <a:xfrm>
            <a:off x="5646000" y="482421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a:t>Sett inn bakgrunnsbilde ved å formatere bakgrunnen på lysbildet: </a:t>
            </a:r>
            <a:br>
              <a:rPr lang="nb-NO"/>
            </a:br>
            <a:r>
              <a:rPr lang="nb-NO"/>
              <a:t>Høyreklikk på bakgrunnen, velg «Formater bakgrunn», «Bilde…» </a:t>
            </a:r>
            <a:r>
              <a:rPr lang="nb-NO" baseline="0"/>
              <a:t>og velg et annet bilde som bakgrunn</a:t>
            </a:r>
            <a:endParaRPr lang="nb-NO"/>
          </a:p>
        </p:txBody>
      </p:sp>
      <p:sp>
        <p:nvSpPr>
          <p:cNvPr id="23" name="Rectangle 22"/>
          <p:cNvSpPr/>
          <p:nvPr userDrawn="1"/>
        </p:nvSpPr>
        <p:spPr>
          <a:xfrm>
            <a:off x="0" y="5693134"/>
            <a:ext cx="12192000" cy="11648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719466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Kapittelfors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50303"/>
            <a:ext cx="9144000" cy="923925"/>
          </a:xfrm>
        </p:spPr>
        <p:txBody>
          <a:bodyPr anchor="b">
            <a:noAutofit/>
          </a:bodyPr>
          <a:lstStyle>
            <a:lvl1pPr algn="ctr">
              <a:defRPr sz="4500"/>
            </a:lvl1pPr>
          </a:lstStyle>
          <a:p>
            <a:r>
              <a:rPr lang="en-US" noProof="0"/>
              <a:t>Click to edit Master title style</a:t>
            </a:r>
            <a:endParaRPr lang="nb-NO" noProof="0"/>
          </a:p>
        </p:txBody>
      </p:sp>
      <p:sp>
        <p:nvSpPr>
          <p:cNvPr id="3" name="Subtitle 2"/>
          <p:cNvSpPr>
            <a:spLocks noGrp="1"/>
          </p:cNvSpPr>
          <p:nvPr>
            <p:ph type="subTitle" idx="1"/>
          </p:nvPr>
        </p:nvSpPr>
        <p:spPr>
          <a:xfrm>
            <a:off x="1524000" y="3814762"/>
            <a:ext cx="9144000" cy="778669"/>
          </a:xfrm>
        </p:spPr>
        <p:txBody>
          <a:bodyPr>
            <a:noAutofit/>
          </a:bodyPr>
          <a:lstStyle>
            <a:lvl1pPr marL="0" indent="0" algn="ctr">
              <a:buNone/>
              <a:defRPr sz="25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a:p>
        </p:txBody>
      </p:sp>
      <p:sp>
        <p:nvSpPr>
          <p:cNvPr id="6" name="Slide Number Placeholder 5"/>
          <p:cNvSpPr>
            <a:spLocks noGrp="1"/>
          </p:cNvSpPr>
          <p:nvPr>
            <p:ph type="sldNum" sz="quarter" idx="12"/>
          </p:nvPr>
        </p:nvSpPr>
        <p:spPr>
          <a:xfrm>
            <a:off x="11415713" y="6492875"/>
            <a:ext cx="512762" cy="365125"/>
          </a:xfrm>
          <a:prstGeom prst="rect">
            <a:avLst/>
          </a:prstGeom>
        </p:spPr>
        <p:txBody>
          <a:bodyPr/>
          <a:lstStyle/>
          <a:p>
            <a:fld id="{618FBC2E-150B-49D4-A5E9-D014A10F5E5B}" type="slidenum">
              <a:rPr lang="nb-NO" smtClean="0"/>
              <a:t>‹#›</a:t>
            </a:fld>
            <a:endParaRPr lang="nb-NO"/>
          </a:p>
        </p:txBody>
      </p:sp>
      <p:grpSp>
        <p:nvGrpSpPr>
          <p:cNvPr id="7" name="Group 6"/>
          <p:cNvGrpSpPr/>
          <p:nvPr userDrawn="1"/>
        </p:nvGrpSpPr>
        <p:grpSpPr>
          <a:xfrm>
            <a:off x="5760721" y="1617044"/>
            <a:ext cx="683394" cy="683394"/>
            <a:chOff x="5293895" y="2030930"/>
            <a:chExt cx="683394" cy="683394"/>
          </a:xfrm>
        </p:grpSpPr>
        <p:sp>
          <p:nvSpPr>
            <p:cNvPr id="8" name="Oval 7"/>
            <p:cNvSpPr/>
            <p:nvPr/>
          </p:nvSpPr>
          <p:spPr>
            <a:xfrm>
              <a:off x="5476775" y="2213810"/>
              <a:ext cx="317634" cy="31763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293895" y="2030930"/>
              <a:ext cx="683394" cy="68339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Connector 13"/>
          <p:cNvCxnSpPr/>
          <p:nvPr userDrawn="1"/>
        </p:nvCxnSpPr>
        <p:spPr>
          <a:xfrm>
            <a:off x="5635357" y="3538611"/>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 name="Group 6">
            <a:extLst>
              <a:ext uri="{FF2B5EF4-FFF2-40B4-BE49-F238E27FC236}">
                <a16:creationId xmlns:a16="http://schemas.microsoft.com/office/drawing/2014/main" id="{A58DC723-9A7D-4B5E-8DF7-4B44D01B5465}"/>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E42E86B8-3EC6-458B-AD8B-6FEC97B95B3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FD1DC3B1-6E45-4AB1-A431-75B1A0AE2CB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940871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unkter/innho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800" y="1825625"/>
            <a:ext cx="8382613"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4086636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tel og to spalter">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3" name="Content Placeholder 2"/>
          <p:cNvSpPr>
            <a:spLocks noGrp="1"/>
          </p:cNvSpPr>
          <p:nvPr>
            <p:ph idx="1"/>
          </p:nvPr>
        </p:nvSpPr>
        <p:spPr>
          <a:xfrm>
            <a:off x="1234800" y="1825625"/>
            <a:ext cx="48612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3"/>
          </p:nvPr>
        </p:nvSpPr>
        <p:spPr>
          <a:xfrm>
            <a:off x="6511650" y="1825625"/>
            <a:ext cx="4869656"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Tree>
    <p:extLst>
      <p:ext uri="{BB962C8B-B14F-4D97-AF65-F5344CB8AC3E}">
        <p14:creationId xmlns:p14="http://schemas.microsoft.com/office/powerpoint/2010/main" val="3179871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tel og to spalter">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3" name="Content Placeholder 2"/>
          <p:cNvSpPr>
            <a:spLocks noGrp="1"/>
          </p:cNvSpPr>
          <p:nvPr>
            <p:ph idx="1"/>
          </p:nvPr>
        </p:nvSpPr>
        <p:spPr>
          <a:xfrm>
            <a:off x="1234800" y="1825625"/>
            <a:ext cx="48612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3"/>
          </p:nvPr>
        </p:nvSpPr>
        <p:spPr>
          <a:xfrm>
            <a:off x="6511650" y="1825625"/>
            <a:ext cx="4869656"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Tree>
    <p:extLst>
      <p:ext uri="{BB962C8B-B14F-4D97-AF65-F5344CB8AC3E}">
        <p14:creationId xmlns:p14="http://schemas.microsoft.com/office/powerpoint/2010/main" val="1859540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image" Target="../media/image1.emf"/><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4.xml"/><Relationship Id="rId7" Type="http://schemas.openxmlformats.org/officeDocument/2006/relationships/image" Target="../media/image1.emf"/><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3.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5"/>
            <a:ext cx="10078991" cy="1325563"/>
          </a:xfrm>
          <a:prstGeom prst="rect">
            <a:avLst/>
          </a:prstGeom>
        </p:spPr>
        <p:txBody>
          <a:bodyPr vert="horz" lIns="90000" tIns="45720" rIns="91440" bIns="45720" rtlCol="0" anchor="ctr">
            <a:noAutofit/>
          </a:bodyPr>
          <a:lstStyle/>
          <a:p>
            <a:r>
              <a:rPr lang="nb-NO" noProof="0"/>
              <a:t>Klikk for å redigere tittelstil</a:t>
            </a:r>
          </a:p>
        </p:txBody>
      </p:sp>
      <p:sp>
        <p:nvSpPr>
          <p:cNvPr id="3" name="Text Placeholder 2"/>
          <p:cNvSpPr>
            <a:spLocks noGrp="1"/>
          </p:cNvSpPr>
          <p:nvPr>
            <p:ph type="body" idx="1"/>
          </p:nvPr>
        </p:nvSpPr>
        <p:spPr>
          <a:xfrm>
            <a:off x="1234800" y="1825625"/>
            <a:ext cx="10096346" cy="4351338"/>
          </a:xfrm>
          <a:prstGeom prst="rect">
            <a:avLst/>
          </a:prstGeom>
        </p:spPr>
        <p:txBody>
          <a:bodyPr vert="horz" lIns="91440" tIns="45720" rIns="91440" bIns="45720" rtlCol="0">
            <a:noAutofit/>
          </a:body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grpSp>
        <p:nvGrpSpPr>
          <p:cNvPr id="7" name="Group 6"/>
          <p:cNvGrpSpPr/>
          <p:nvPr userDrawn="1"/>
        </p:nvGrpSpPr>
        <p:grpSpPr>
          <a:xfrm rot="10800000">
            <a:off x="11950995" y="657823"/>
            <a:ext cx="241005" cy="659219"/>
            <a:chOff x="11950995" y="552893"/>
            <a:chExt cx="241005" cy="659219"/>
          </a:xfrm>
          <a:solidFill>
            <a:srgbClr val="000000"/>
          </a:solidFill>
        </p:grpSpPr>
        <p:sp>
          <p:nvSpPr>
            <p:cNvPr id="8" name="Rectangle 7"/>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2433956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8" r:id="rId5"/>
    <p:sldLayoutId id="2147483689" r:id="rId6"/>
    <p:sldLayoutId id="2147483713" r:id="rId7"/>
    <p:sldLayoutId id="2147483714" r:id="rId8"/>
  </p:sldLayoutIdLst>
  <p:txStyles>
    <p:titleStyle>
      <a:lvl1pPr algn="l" defTabSz="914400" rtl="0" eaLnBrk="1" latinLnBrk="0" hangingPunct="1">
        <a:lnSpc>
          <a:spcPct val="90000"/>
        </a:lnSpc>
        <a:spcBef>
          <a:spcPct val="0"/>
        </a:spcBef>
        <a:buNone/>
        <a:defRPr sz="4500" kern="1200">
          <a:solidFill>
            <a:schemeClr val="tx1"/>
          </a:solidFill>
          <a:latin typeface="+mj-lt"/>
          <a:ea typeface="+mj-ea"/>
          <a:cs typeface="+mj-cs"/>
        </a:defRPr>
      </a:lvl1pPr>
    </p:titleStyle>
    <p:bodyStyle>
      <a:lvl1pPr marL="342900" indent="-342900" algn="l" defTabSz="914400" rtl="0" eaLnBrk="1" latinLnBrk="0" hangingPunct="1">
        <a:lnSpc>
          <a:spcPct val="100000"/>
        </a:lnSpc>
        <a:spcBef>
          <a:spcPts val="0"/>
        </a:spcBef>
        <a:spcAft>
          <a:spcPts val="0"/>
        </a:spcAft>
        <a:buClr>
          <a:schemeClr val="accent1"/>
        </a:buClr>
        <a:buFont typeface="Courier New" panose="02070309020205020404" pitchFamily="49" charset="0"/>
        <a:buChar char="o"/>
        <a:defRPr sz="2400" kern="1200">
          <a:solidFill>
            <a:schemeClr val="tx1"/>
          </a:solidFill>
          <a:latin typeface="+mn-lt"/>
          <a:ea typeface="+mn-ea"/>
          <a:cs typeface="+mn-cs"/>
        </a:defRPr>
      </a:lvl1pPr>
      <a:lvl2pPr marL="628650" indent="-271463" algn="l" defTabSz="914400" rtl="0" eaLnBrk="1" latinLnBrk="0" hangingPunct="1">
        <a:lnSpc>
          <a:spcPct val="100000"/>
        </a:lnSpc>
        <a:spcBef>
          <a:spcPts val="0"/>
        </a:spcBef>
        <a:spcAft>
          <a:spcPts val="0"/>
        </a:spcAft>
        <a:buClr>
          <a:srgbClr val="92D050"/>
        </a:buClr>
        <a:buFont typeface="Arial" panose="020B0604020202020204" pitchFamily="34" charset="0"/>
        <a:buChar char="•"/>
        <a:defRPr sz="2000" kern="1200">
          <a:solidFill>
            <a:schemeClr val="tx1"/>
          </a:solidFill>
          <a:latin typeface="+mn-lt"/>
          <a:ea typeface="+mn-ea"/>
          <a:cs typeface="+mn-cs"/>
        </a:defRPr>
      </a:lvl2pPr>
      <a:lvl3pPr marL="900113" indent="-271463" algn="l" defTabSz="914400" rtl="0" eaLnBrk="1" latinLnBrk="0" hangingPunct="1">
        <a:lnSpc>
          <a:spcPct val="100000"/>
        </a:lnSpc>
        <a:spcBef>
          <a:spcPts val="0"/>
        </a:spcBef>
        <a:spcAft>
          <a:spcPts val="0"/>
        </a:spcAft>
        <a:buClr>
          <a:srgbClr val="92D050"/>
        </a:buClr>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6"/>
            <a:ext cx="10146506" cy="963024"/>
          </a:xfrm>
          <a:prstGeom prst="rect">
            <a:avLst/>
          </a:prstGeom>
        </p:spPr>
        <p:txBody>
          <a:bodyPr vert="horz" lIns="90000" tIns="45720" rIns="91440" bIns="45720" rtlCol="0" anchor="b">
            <a:noAutofit/>
          </a:body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cxnSp>
        <p:nvCxnSpPr>
          <p:cNvPr id="12" name="Straight Connector 11"/>
          <p:cNvCxnSpPr/>
          <p:nvPr userDrawn="1"/>
        </p:nvCxnSpPr>
        <p:spPr>
          <a:xfrm>
            <a:off x="1328400"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2"/>
          <p:cNvSpPr>
            <a:spLocks noGrp="1"/>
          </p:cNvSpPr>
          <p:nvPr>
            <p:ph type="body" idx="1"/>
          </p:nvPr>
        </p:nvSpPr>
        <p:spPr>
          <a:xfrm>
            <a:off x="1234800" y="1825625"/>
            <a:ext cx="8471432" cy="4351338"/>
          </a:xfrm>
          <a:prstGeom prst="rect">
            <a:avLst/>
          </a:prstGeom>
        </p:spPr>
        <p:txBody>
          <a:bodyPr vert="horz" lIns="91440" tIns="45720" rIns="91440" bIns="45720" rtlCol="0">
            <a:noAutofit/>
          </a:body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grpSp>
        <p:nvGrpSpPr>
          <p:cNvPr id="10" name="Group 6">
            <a:extLst>
              <a:ext uri="{FF2B5EF4-FFF2-40B4-BE49-F238E27FC236}">
                <a16:creationId xmlns:a16="http://schemas.microsoft.com/office/drawing/2014/main" id="{A847540E-5D4E-4238-AC99-4923A96BBF05}"/>
              </a:ext>
            </a:extLst>
          </p:cNvPr>
          <p:cNvGrpSpPr/>
          <p:nvPr userDrawn="1"/>
        </p:nvGrpSpPr>
        <p:grpSpPr>
          <a:xfrm rot="10800000">
            <a:off x="11950995" y="657823"/>
            <a:ext cx="241005" cy="659219"/>
            <a:chOff x="11950995" y="552893"/>
            <a:chExt cx="241005" cy="659219"/>
          </a:xfrm>
          <a:solidFill>
            <a:srgbClr val="000000"/>
          </a:solidFill>
        </p:grpSpPr>
        <p:sp>
          <p:nvSpPr>
            <p:cNvPr id="13" name="Rectangle 7">
              <a:extLst>
                <a:ext uri="{FF2B5EF4-FFF2-40B4-BE49-F238E27FC236}">
                  <a16:creationId xmlns:a16="http://schemas.microsoft.com/office/drawing/2014/main" id="{FD6E77D7-8E62-4CCC-BB42-C653F12363BC}"/>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1">
              <a:extLst>
                <a:ext uri="{FF2B5EF4-FFF2-40B4-BE49-F238E27FC236}">
                  <a16:creationId xmlns:a16="http://schemas.microsoft.com/office/drawing/2014/main" id="{BADFFE96-F770-49AD-ACB9-D35843E1C5A7}"/>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515736299"/>
      </p:ext>
    </p:extLst>
  </p:cSld>
  <p:clrMap bg1="lt1" tx1="dk1" bg2="lt2" tx2="dk2" accent1="accent1" accent2="accent2" accent3="accent3" accent4="accent4" accent5="accent5" accent6="accent6" hlink="hlink" folHlink="folHlink"/>
  <p:sldLayoutIdLst>
    <p:sldLayoutId id="2147483711" r:id="rId1"/>
    <p:sldLayoutId id="2147483688" r:id="rId2"/>
    <p:sldLayoutId id="2147483699" r:id="rId3"/>
    <p:sldLayoutId id="2147483698" r:id="rId4"/>
    <p:sldLayoutId id="2147483700" r:id="rId5"/>
    <p:sldLayoutId id="2147483694" r:id="rId6"/>
    <p:sldLayoutId id="2147483695" r:id="rId7"/>
    <p:sldLayoutId id="2147483702" r:id="rId8"/>
    <p:sldLayoutId id="2147483697" r:id="rId9"/>
    <p:sldLayoutId id="2147483703" r:id="rId10"/>
    <p:sldLayoutId id="2147483704" r:id="rId11"/>
    <p:sldLayoutId id="2147483710" r:id="rId12"/>
    <p:sldLayoutId id="2147483693" r:id="rId13"/>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58775" indent="-358775" algn="l" defTabSz="914400" rtl="0" eaLnBrk="1" latinLnBrk="0" hangingPunct="1">
        <a:lnSpc>
          <a:spcPct val="100000"/>
        </a:lnSpc>
        <a:spcBef>
          <a:spcPts val="1000"/>
        </a:spcBef>
        <a:spcAft>
          <a:spcPts val="0"/>
        </a:spcAft>
        <a:buClr>
          <a:schemeClr val="accent1"/>
        </a:buClr>
        <a:buFont typeface="Courier New" panose="02070309020205020404" pitchFamily="49" charset="0"/>
        <a:buChar char="o"/>
        <a:defRPr lang="nb-NO" sz="2400" kern="1200" noProof="0" dirty="0">
          <a:solidFill>
            <a:schemeClr val="tx1"/>
          </a:solidFill>
          <a:latin typeface="+mn-lt"/>
          <a:ea typeface="+mn-ea"/>
          <a:cs typeface="+mn-cs"/>
        </a:defRPr>
      </a:lvl1pPr>
      <a:lvl2pPr marL="628650" indent="-271463" algn="l" defTabSz="914400" rtl="0" eaLnBrk="1" latinLnBrk="0" hangingPunct="1">
        <a:lnSpc>
          <a:spcPct val="100000"/>
        </a:lnSpc>
        <a:spcBef>
          <a:spcPts val="500"/>
        </a:spcBef>
        <a:spcAft>
          <a:spcPts val="0"/>
        </a:spcAft>
        <a:buClr>
          <a:schemeClr val="accent1"/>
        </a:buClr>
        <a:buFont typeface="Arial" panose="020B0604020202020204" pitchFamily="34" charset="0"/>
        <a:buChar char="•"/>
        <a:defRPr lang="nb-NO" sz="2000" kern="1200" noProof="0" dirty="0" err="1" smtClean="0">
          <a:solidFill>
            <a:schemeClr val="tx1"/>
          </a:solidFill>
          <a:latin typeface="+mn-lt"/>
          <a:ea typeface="+mn-ea"/>
          <a:cs typeface="+mn-cs"/>
        </a:defRPr>
      </a:lvl2pPr>
      <a:lvl3pPr marL="914400" indent="-285750" algn="l" defTabSz="914400" rtl="0" eaLnBrk="1" latinLnBrk="0" hangingPunct="1">
        <a:lnSpc>
          <a:spcPct val="100000"/>
        </a:lnSpc>
        <a:spcBef>
          <a:spcPts val="500"/>
        </a:spcBef>
        <a:spcAft>
          <a:spcPts val="0"/>
        </a:spcAft>
        <a:buClr>
          <a:schemeClr val="accent1"/>
        </a:buClr>
        <a:buFont typeface="Calibri" panose="020F0502020204030204" pitchFamily="34" charset="0"/>
        <a:buChar char="▪"/>
        <a:defRPr lang="nb-NO" sz="1800" kern="1200" baseline="0" noProof="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nb-NO"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665158"/>
            <a:ext cx="10146506" cy="963024"/>
          </a:xfrm>
          <a:prstGeom prst="rect">
            <a:avLst/>
          </a:prstGeom>
        </p:spPr>
        <p:txBody>
          <a:bodyPr vert="horz" lIns="90000" tIns="45720" rIns="91440" bIns="45720" rtlCol="0" anchor="b">
            <a:noAutofit/>
          </a:body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3" name="Text Placeholder 2"/>
          <p:cNvSpPr>
            <a:spLocks noGrp="1"/>
          </p:cNvSpPr>
          <p:nvPr>
            <p:ph type="body" idx="1"/>
          </p:nvPr>
        </p:nvSpPr>
        <p:spPr>
          <a:xfrm>
            <a:off x="1234800" y="3078955"/>
            <a:ext cx="10119000" cy="3098007"/>
          </a:xfrm>
          <a:prstGeom prst="rect">
            <a:avLst/>
          </a:prstGeom>
        </p:spPr>
        <p:txBody>
          <a:bodyPr vert="horz" lIns="91440" tIns="45720" rIns="91440" bIns="45720" rtlCol="0">
            <a:noAutofit/>
          </a:bodyPr>
          <a:lstStyle/>
          <a:p>
            <a:pPr marL="342900" lvl="0" indent="-342900">
              <a:buClr>
                <a:schemeClr val="accent2"/>
              </a:buClr>
              <a:buFont typeface="Courier New" panose="02070309020205020404" pitchFamily="49" charset="0"/>
              <a:buChar char="o"/>
            </a:pPr>
            <a:r>
              <a:rPr lang="nb-NO" noProof="0"/>
              <a:t>Edit Master </a:t>
            </a:r>
            <a:r>
              <a:rPr lang="nb-NO" noProof="0" err="1"/>
              <a:t>text</a:t>
            </a:r>
            <a:r>
              <a:rPr lang="nb-NO" noProof="0"/>
              <a:t> styles</a:t>
            </a:r>
          </a:p>
          <a:p>
            <a:pPr marL="628650" lvl="1" indent="-271463">
              <a:buClr>
                <a:srgbClr val="92D050"/>
              </a:buClr>
            </a:pPr>
            <a:r>
              <a:rPr lang="nb-NO" noProof="0"/>
              <a:t>Second </a:t>
            </a:r>
            <a:r>
              <a:rPr lang="nb-NO" noProof="0" err="1"/>
              <a:t>level</a:t>
            </a:r>
            <a:endParaRPr lang="nb-NO" noProof="0"/>
          </a:p>
        </p:txBody>
      </p:sp>
      <p:cxnSp>
        <p:nvCxnSpPr>
          <p:cNvPr id="12" name="Straight Connector 11"/>
          <p:cNvCxnSpPr/>
          <p:nvPr userDrawn="1"/>
        </p:nvCxnSpPr>
        <p:spPr>
          <a:xfrm>
            <a:off x="5685717" y="1898525"/>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grpSp>
        <p:nvGrpSpPr>
          <p:cNvPr id="15" name="Group 6">
            <a:extLst>
              <a:ext uri="{FF2B5EF4-FFF2-40B4-BE49-F238E27FC236}">
                <a16:creationId xmlns:a16="http://schemas.microsoft.com/office/drawing/2014/main" id="{29F62008-B414-4047-8E52-38DA28357C0B}"/>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0682A13C-E15E-4736-8E1C-6C0591F931C1}"/>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D3C4BF7A-B682-4510-9952-66CCC90B87F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4614228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12" r:id="rId3"/>
    <p:sldLayoutId id="2147483709" r:id="rId4"/>
    <p:sldLayoutId id="2147483708" r:id="rId5"/>
  </p:sldLayoutIdLst>
  <p:txStyles>
    <p:titleStyle>
      <a:lvl1pPr algn="ctr" defTabSz="914400" rtl="0" eaLnBrk="1" latinLnBrk="0" hangingPunct="1">
        <a:lnSpc>
          <a:spcPct val="90000"/>
        </a:lnSpc>
        <a:spcBef>
          <a:spcPct val="0"/>
        </a:spcBef>
        <a:buNone/>
        <a:defRPr sz="30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2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authoring-templates"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docs.microsoft.com/en-us/azure/azure-resource-manager/resource-group-template-function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Azure/azure-quickstart-templates"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605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b-NO"/>
              <a:t>Kontinuerlig eksperimentering krever at en tar risiko og lærer av suksess og feil</a:t>
            </a:r>
          </a:p>
          <a:p>
            <a:r>
              <a:rPr lang="nb-NO"/>
              <a:t>Forstå at mestring kommer av repetisjon og øvelse </a:t>
            </a:r>
          </a:p>
          <a:p>
            <a:endParaRPr lang="nb-NO"/>
          </a:p>
        </p:txBody>
      </p:sp>
      <p:sp>
        <p:nvSpPr>
          <p:cNvPr id="3" name="Title 2"/>
          <p:cNvSpPr>
            <a:spLocks noGrp="1"/>
          </p:cNvSpPr>
          <p:nvPr>
            <p:ph type="title"/>
          </p:nvPr>
        </p:nvSpPr>
        <p:spPr/>
        <p:txBody>
          <a:bodyPr/>
          <a:lstStyle/>
          <a:p>
            <a:r>
              <a:rPr lang="nb-NO"/>
              <a:t>Læring og eksperimentering</a:t>
            </a:r>
          </a:p>
        </p:txBody>
      </p:sp>
      <p:pic>
        <p:nvPicPr>
          <p:cNvPr id="4" name="Bilde 7"/>
          <p:cNvPicPr>
            <a:picLocks noChangeAspect="1"/>
          </p:cNvPicPr>
          <p:nvPr/>
        </p:nvPicPr>
        <p:blipFill>
          <a:blip r:embed="rId3"/>
          <a:stretch>
            <a:fillRect/>
          </a:stretch>
        </p:blipFill>
        <p:spPr>
          <a:xfrm>
            <a:off x="3264683" y="3343507"/>
            <a:ext cx="6019224" cy="2020588"/>
          </a:xfrm>
          <a:prstGeom prst="rect">
            <a:avLst/>
          </a:prstGeom>
        </p:spPr>
      </p:pic>
    </p:spTree>
    <p:extLst>
      <p:ext uri="{BB962C8B-B14F-4D97-AF65-F5344CB8AC3E}">
        <p14:creationId xmlns:p14="http://schemas.microsoft.com/office/powerpoint/2010/main" val="2492723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tel 5">
            <a:extLst>
              <a:ext uri="{FF2B5EF4-FFF2-40B4-BE49-F238E27FC236}">
                <a16:creationId xmlns:a16="http://schemas.microsoft.com/office/drawing/2014/main" id="{BE81E25D-5ACE-693A-F082-0F2A1DBE6130}"/>
              </a:ext>
            </a:extLst>
          </p:cNvPr>
          <p:cNvSpPr>
            <a:spLocks noGrp="1"/>
          </p:cNvSpPr>
          <p:nvPr>
            <p:ph type="title"/>
          </p:nvPr>
        </p:nvSpPr>
        <p:spPr/>
        <p:txBody>
          <a:bodyPr/>
          <a:lstStyle/>
          <a:p>
            <a:r>
              <a:rPr lang="nb-NO" dirty="0"/>
              <a:t>Nyttig lesestoff</a:t>
            </a:r>
          </a:p>
        </p:txBody>
      </p:sp>
      <p:pic>
        <p:nvPicPr>
          <p:cNvPr id="5" name="Plassholder for innhold 4">
            <a:extLst>
              <a:ext uri="{FF2B5EF4-FFF2-40B4-BE49-F238E27FC236}">
                <a16:creationId xmlns:a16="http://schemas.microsoft.com/office/drawing/2014/main" id="{87BE174B-68E3-8D91-2847-8DDF1E0D2184}"/>
              </a:ext>
            </a:extLst>
          </p:cNvPr>
          <p:cNvPicPr>
            <a:picLocks noGrp="1" noChangeAspect="1"/>
          </p:cNvPicPr>
          <p:nvPr>
            <p:ph idx="4294967295"/>
          </p:nvPr>
        </p:nvPicPr>
        <p:blipFill>
          <a:blip r:embed="rId2"/>
          <a:stretch>
            <a:fillRect/>
          </a:stretch>
        </p:blipFill>
        <p:spPr>
          <a:xfrm>
            <a:off x="6308053" y="1825625"/>
            <a:ext cx="2952750" cy="4351338"/>
          </a:xfrm>
          <a:prstGeom prst="rect">
            <a:avLst/>
          </a:prstGeom>
        </p:spPr>
      </p:pic>
      <p:pic>
        <p:nvPicPr>
          <p:cNvPr id="7" name="Bilde 6">
            <a:extLst>
              <a:ext uri="{FF2B5EF4-FFF2-40B4-BE49-F238E27FC236}">
                <a16:creationId xmlns:a16="http://schemas.microsoft.com/office/drawing/2014/main" id="{4A710130-D8CA-46A3-02BA-C302DE74DA35}"/>
              </a:ext>
            </a:extLst>
          </p:cNvPr>
          <p:cNvPicPr>
            <a:picLocks noChangeAspect="1"/>
          </p:cNvPicPr>
          <p:nvPr/>
        </p:nvPicPr>
        <p:blipFill>
          <a:blip r:embed="rId3"/>
          <a:stretch>
            <a:fillRect/>
          </a:stretch>
        </p:blipFill>
        <p:spPr>
          <a:xfrm>
            <a:off x="750054" y="1328150"/>
            <a:ext cx="4043164" cy="4848813"/>
          </a:xfrm>
          <a:prstGeom prst="rect">
            <a:avLst/>
          </a:prstGeom>
        </p:spPr>
      </p:pic>
    </p:spTree>
    <p:extLst>
      <p:ext uri="{BB962C8B-B14F-4D97-AF65-F5344CB8AC3E}">
        <p14:creationId xmlns:p14="http://schemas.microsoft.com/office/powerpoint/2010/main" val="1661904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250000"/>
              </a:lnSpc>
            </a:pPr>
            <a:r>
              <a:rPr lang="nb-NO"/>
              <a:t>Delivery pipeline</a:t>
            </a:r>
          </a:p>
          <a:p>
            <a:pPr>
              <a:lnSpc>
                <a:spcPct val="250000"/>
              </a:lnSpc>
            </a:pPr>
            <a:r>
              <a:rPr lang="nb-NO" err="1"/>
              <a:t>Infrastructure</a:t>
            </a:r>
            <a:r>
              <a:rPr lang="nb-NO"/>
              <a:t> as </a:t>
            </a:r>
            <a:r>
              <a:rPr lang="nb-NO" err="1"/>
              <a:t>code</a:t>
            </a:r>
            <a:r>
              <a:rPr lang="nb-NO"/>
              <a:t> </a:t>
            </a:r>
          </a:p>
          <a:p>
            <a:pPr>
              <a:lnSpc>
                <a:spcPct val="250000"/>
              </a:lnSpc>
            </a:pPr>
            <a:r>
              <a:rPr lang="nb-NO" err="1"/>
              <a:t>Monitorering</a:t>
            </a:r>
            <a:r>
              <a:rPr lang="nb-NO"/>
              <a:t>/Telemetri</a:t>
            </a:r>
          </a:p>
        </p:txBody>
      </p:sp>
      <p:sp>
        <p:nvSpPr>
          <p:cNvPr id="3" name="Title 2"/>
          <p:cNvSpPr>
            <a:spLocks noGrp="1"/>
          </p:cNvSpPr>
          <p:nvPr>
            <p:ph type="title"/>
          </p:nvPr>
        </p:nvSpPr>
        <p:spPr/>
        <p:txBody>
          <a:bodyPr/>
          <a:lstStyle/>
          <a:p>
            <a:r>
              <a:rPr lang="nb-NO"/>
              <a:t>Workshop #2</a:t>
            </a:r>
          </a:p>
        </p:txBody>
      </p:sp>
      <p:sp>
        <p:nvSpPr>
          <p:cNvPr id="5" name="Right Brace 4"/>
          <p:cNvSpPr/>
          <p:nvPr/>
        </p:nvSpPr>
        <p:spPr>
          <a:xfrm>
            <a:off x="4860236" y="2335695"/>
            <a:ext cx="675860" cy="12125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6" name="TextBox 5"/>
          <p:cNvSpPr txBox="1"/>
          <p:nvPr/>
        </p:nvSpPr>
        <p:spPr>
          <a:xfrm>
            <a:off x="5844209" y="2680372"/>
            <a:ext cx="2557944" cy="523220"/>
          </a:xfrm>
          <a:prstGeom prst="rect">
            <a:avLst/>
          </a:prstGeom>
          <a:noFill/>
        </p:spPr>
        <p:txBody>
          <a:bodyPr wrap="none" rtlCol="0">
            <a:spAutoFit/>
          </a:bodyPr>
          <a:lstStyle/>
          <a:p>
            <a:r>
              <a:rPr lang="nb-NO" sz="2800"/>
              <a:t>Flyt og feedback</a:t>
            </a:r>
          </a:p>
        </p:txBody>
      </p:sp>
      <p:sp>
        <p:nvSpPr>
          <p:cNvPr id="7" name="Right Brace 6"/>
          <p:cNvSpPr/>
          <p:nvPr/>
        </p:nvSpPr>
        <p:spPr>
          <a:xfrm>
            <a:off x="4541524" y="3871290"/>
            <a:ext cx="587067" cy="8001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8" name="TextBox 7"/>
          <p:cNvSpPr txBox="1"/>
          <p:nvPr/>
        </p:nvSpPr>
        <p:spPr>
          <a:xfrm>
            <a:off x="5426105" y="4058339"/>
            <a:ext cx="3449537" cy="523220"/>
          </a:xfrm>
          <a:prstGeom prst="rect">
            <a:avLst/>
          </a:prstGeom>
          <a:noFill/>
        </p:spPr>
        <p:txBody>
          <a:bodyPr wrap="square" rtlCol="0">
            <a:spAutoFit/>
          </a:bodyPr>
          <a:lstStyle/>
          <a:p>
            <a:r>
              <a:rPr lang="nb-NO" sz="2800"/>
              <a:t>Feedback og læring</a:t>
            </a:r>
          </a:p>
        </p:txBody>
      </p:sp>
    </p:spTree>
    <p:extLst>
      <p:ext uri="{BB962C8B-B14F-4D97-AF65-F5344CB8AC3E}">
        <p14:creationId xmlns:p14="http://schemas.microsoft.com/office/powerpoint/2010/main" val="3397964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078FD0-E258-4A30-9BA6-C3ADB80AB627}"/>
              </a:ext>
            </a:extLst>
          </p:cNvPr>
          <p:cNvSpPr>
            <a:spLocks noGrp="1"/>
          </p:cNvSpPr>
          <p:nvPr>
            <p:ph idx="1"/>
          </p:nvPr>
        </p:nvSpPr>
        <p:spPr/>
        <p:txBody>
          <a:bodyPr/>
          <a:lstStyle/>
          <a:p>
            <a:r>
              <a:rPr lang="nb-NO"/>
              <a:t>TFS Online -&gt; Visual Studio Team Services -&gt; Azure DevOps</a:t>
            </a:r>
          </a:p>
          <a:p>
            <a:endParaRPr lang="nb-NO"/>
          </a:p>
          <a:p>
            <a:r>
              <a:rPr lang="nb-NO"/>
              <a:t>Eget produkt, ikke en del av Azure</a:t>
            </a:r>
          </a:p>
          <a:p>
            <a:endParaRPr lang="nb-NO"/>
          </a:p>
          <a:p>
            <a:r>
              <a:rPr lang="nb-NO"/>
              <a:t>Nærere og nærere knyttet til Azure</a:t>
            </a:r>
          </a:p>
          <a:p>
            <a:endParaRPr lang="nb-NO"/>
          </a:p>
          <a:p>
            <a:r>
              <a:rPr lang="nb-NO"/>
              <a:t>Skytjeneste, men kommer også som On-</a:t>
            </a:r>
            <a:r>
              <a:rPr lang="nb-NO" err="1"/>
              <a:t>Premise</a:t>
            </a:r>
            <a:r>
              <a:rPr lang="nb-NO"/>
              <a:t> løsning</a:t>
            </a:r>
          </a:p>
          <a:p>
            <a:endParaRPr lang="nb-NO"/>
          </a:p>
          <a:p>
            <a:r>
              <a:rPr lang="nb-NO"/>
              <a:t>Gratis å bruke med opptil 5 brukere</a:t>
            </a:r>
          </a:p>
        </p:txBody>
      </p:sp>
      <p:sp>
        <p:nvSpPr>
          <p:cNvPr id="3" name="Title 2">
            <a:extLst>
              <a:ext uri="{FF2B5EF4-FFF2-40B4-BE49-F238E27FC236}">
                <a16:creationId xmlns:a16="http://schemas.microsoft.com/office/drawing/2014/main" id="{09318DEF-109E-4E73-A9A9-EAD2DD879DFD}"/>
              </a:ext>
            </a:extLst>
          </p:cNvPr>
          <p:cNvSpPr>
            <a:spLocks noGrp="1"/>
          </p:cNvSpPr>
          <p:nvPr>
            <p:ph type="title"/>
          </p:nvPr>
        </p:nvSpPr>
        <p:spPr/>
        <p:txBody>
          <a:bodyPr/>
          <a:lstStyle/>
          <a:p>
            <a:r>
              <a:rPr lang="nb-NO"/>
              <a:t>Azure DevOps</a:t>
            </a:r>
          </a:p>
        </p:txBody>
      </p:sp>
    </p:spTree>
    <p:extLst>
      <p:ext uri="{BB962C8B-B14F-4D97-AF65-F5344CB8AC3E}">
        <p14:creationId xmlns:p14="http://schemas.microsoft.com/office/powerpoint/2010/main" val="1076466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B98822-8368-4C2D-B1AB-DBC5C478A3C8}"/>
              </a:ext>
            </a:extLst>
          </p:cNvPr>
          <p:cNvSpPr>
            <a:spLocks noGrp="1"/>
          </p:cNvSpPr>
          <p:nvPr>
            <p:ph idx="1"/>
          </p:nvPr>
        </p:nvSpPr>
        <p:spPr/>
        <p:txBody>
          <a:bodyPr/>
          <a:lstStyle/>
          <a:p>
            <a:pPr marL="0" indent="0">
              <a:buNone/>
            </a:pPr>
            <a:r>
              <a:rPr lang="nb-NO" sz="4400" b="1" dirty="0"/>
              <a:t>https://tinyurl.com/bouvetazws2</a:t>
            </a:r>
            <a:endParaRPr lang="nb-NO" sz="4400" dirty="0"/>
          </a:p>
        </p:txBody>
      </p:sp>
      <p:sp>
        <p:nvSpPr>
          <p:cNvPr id="3" name="Title 2">
            <a:extLst>
              <a:ext uri="{FF2B5EF4-FFF2-40B4-BE49-F238E27FC236}">
                <a16:creationId xmlns:a16="http://schemas.microsoft.com/office/drawing/2014/main" id="{6E551990-3A9C-43DC-8E56-7146D7720E17}"/>
              </a:ext>
            </a:extLst>
          </p:cNvPr>
          <p:cNvSpPr>
            <a:spLocks noGrp="1"/>
          </p:cNvSpPr>
          <p:nvPr>
            <p:ph type="title"/>
          </p:nvPr>
        </p:nvSpPr>
        <p:spPr>
          <a:xfrm>
            <a:off x="1328585" y="376848"/>
            <a:ext cx="10078991" cy="1325563"/>
          </a:xfrm>
        </p:spPr>
        <p:txBody>
          <a:bodyPr/>
          <a:lstStyle/>
          <a:p>
            <a:r>
              <a:rPr lang="nb-NO"/>
              <a:t>Demo og leksjon 1</a:t>
            </a:r>
          </a:p>
        </p:txBody>
      </p:sp>
    </p:spTree>
    <p:extLst>
      <p:ext uri="{BB962C8B-B14F-4D97-AF65-F5344CB8AC3E}">
        <p14:creationId xmlns:p14="http://schemas.microsoft.com/office/powerpoint/2010/main" val="2246517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200DE8-44F3-48A3-BBC9-63173A6CF0B0}"/>
              </a:ext>
            </a:extLst>
          </p:cNvPr>
          <p:cNvSpPr>
            <a:spLocks noGrp="1"/>
          </p:cNvSpPr>
          <p:nvPr>
            <p:ph idx="1"/>
          </p:nvPr>
        </p:nvSpPr>
        <p:spPr/>
        <p:txBody>
          <a:bodyPr/>
          <a:lstStyle/>
          <a:p>
            <a:r>
              <a:rPr lang="nb-NO"/>
              <a:t>Forutsigbarhet</a:t>
            </a:r>
          </a:p>
          <a:p>
            <a:endParaRPr lang="nb-NO"/>
          </a:p>
          <a:p>
            <a:r>
              <a:rPr lang="nb-NO"/>
              <a:t>Mulighet til å opprette konsistente miljøer</a:t>
            </a:r>
          </a:p>
          <a:p>
            <a:endParaRPr lang="nb-NO"/>
          </a:p>
          <a:p>
            <a:r>
              <a:rPr lang="nb-NO"/>
              <a:t>God dokumentasjon av infrastrukturen.</a:t>
            </a:r>
          </a:p>
          <a:p>
            <a:endParaRPr lang="nb-NO"/>
          </a:p>
          <a:p>
            <a:r>
              <a:rPr lang="nb-NO"/>
              <a:t>Sporbarhet</a:t>
            </a:r>
          </a:p>
          <a:p>
            <a:endParaRPr lang="nb-NO"/>
          </a:p>
          <a:p>
            <a:endParaRPr lang="nb-NO"/>
          </a:p>
          <a:p>
            <a:endParaRPr lang="nb-NO"/>
          </a:p>
        </p:txBody>
      </p:sp>
      <p:sp>
        <p:nvSpPr>
          <p:cNvPr id="3" name="Title 2">
            <a:extLst>
              <a:ext uri="{FF2B5EF4-FFF2-40B4-BE49-F238E27FC236}">
                <a16:creationId xmlns:a16="http://schemas.microsoft.com/office/drawing/2014/main" id="{1B6B6ACF-EB8D-4510-A862-5848A8884C84}"/>
              </a:ext>
            </a:extLst>
          </p:cNvPr>
          <p:cNvSpPr>
            <a:spLocks noGrp="1"/>
          </p:cNvSpPr>
          <p:nvPr>
            <p:ph type="title"/>
          </p:nvPr>
        </p:nvSpPr>
        <p:spPr/>
        <p:txBody>
          <a:bodyPr/>
          <a:lstStyle/>
          <a:p>
            <a:r>
              <a:rPr lang="nb-NO" err="1"/>
              <a:t>Infrastructure</a:t>
            </a:r>
            <a:r>
              <a:rPr lang="nb-NO"/>
              <a:t> as Code</a:t>
            </a:r>
          </a:p>
        </p:txBody>
      </p:sp>
      <p:grpSp>
        <p:nvGrpSpPr>
          <p:cNvPr id="4" name="Gruppe 3">
            <a:extLst>
              <a:ext uri="{FF2B5EF4-FFF2-40B4-BE49-F238E27FC236}">
                <a16:creationId xmlns:a16="http://schemas.microsoft.com/office/drawing/2014/main" id="{08F82EA6-0834-4E3A-8C7F-E0A346B77CA7}"/>
              </a:ext>
            </a:extLst>
          </p:cNvPr>
          <p:cNvGrpSpPr/>
          <p:nvPr/>
        </p:nvGrpSpPr>
        <p:grpSpPr>
          <a:xfrm>
            <a:off x="7522841" y="576262"/>
            <a:ext cx="3790950" cy="5705475"/>
            <a:chOff x="7522841" y="576262"/>
            <a:chExt cx="3790950" cy="5705475"/>
          </a:xfrm>
        </p:grpSpPr>
        <p:pic>
          <p:nvPicPr>
            <p:cNvPr id="5" name="Picture 2" descr="installing servers">
              <a:extLst>
                <a:ext uri="{FF2B5EF4-FFF2-40B4-BE49-F238E27FC236}">
                  <a16:creationId xmlns:a16="http://schemas.microsoft.com/office/drawing/2014/main" id="{437D41E7-9A4A-4F65-8DA4-C8EE6664B8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2841" y="576262"/>
              <a:ext cx="3790950" cy="5705475"/>
            </a:xfrm>
            <a:prstGeom prst="rect">
              <a:avLst/>
            </a:prstGeom>
            <a:noFill/>
            <a:extLst>
              <a:ext uri="{909E8E84-426E-40DD-AFC4-6F175D3DCCD1}">
                <a14:hiddenFill xmlns:a14="http://schemas.microsoft.com/office/drawing/2010/main">
                  <a:solidFill>
                    <a:srgbClr val="FFFFFF"/>
                  </a:solidFill>
                </a14:hiddenFill>
              </a:ext>
            </a:extLst>
          </p:spPr>
        </p:pic>
        <p:pic>
          <p:nvPicPr>
            <p:cNvPr id="6" name="Bilde 5" descr="Et bilde som inneholder mann, person, briller, slips&#10;&#10;Automatisk generert beskrivelse">
              <a:extLst>
                <a:ext uri="{FF2B5EF4-FFF2-40B4-BE49-F238E27FC236}">
                  <a16:creationId xmlns:a16="http://schemas.microsoft.com/office/drawing/2014/main" id="{4484A97E-0F4A-4E4F-A8B5-97EF782D9D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155136">
              <a:off x="10089270" y="2214312"/>
              <a:ext cx="752663" cy="1018308"/>
            </a:xfrm>
            <a:prstGeom prst="rect">
              <a:avLst/>
            </a:prstGeom>
          </p:spPr>
        </p:pic>
      </p:grpSp>
    </p:spTree>
    <p:extLst>
      <p:ext uri="{BB962C8B-B14F-4D97-AF65-F5344CB8AC3E}">
        <p14:creationId xmlns:p14="http://schemas.microsoft.com/office/powerpoint/2010/main" val="2750714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39A250-95F5-43C9-AD88-AF73CE2E5889}"/>
              </a:ext>
            </a:extLst>
          </p:cNvPr>
          <p:cNvSpPr>
            <a:spLocks noGrp="1"/>
          </p:cNvSpPr>
          <p:nvPr>
            <p:ph idx="1"/>
          </p:nvPr>
        </p:nvSpPr>
        <p:spPr/>
        <p:txBody>
          <a:bodyPr/>
          <a:lstStyle/>
          <a:p>
            <a:r>
              <a:rPr lang="nb-NO" dirty="0"/>
              <a:t>Flere forskjellige rammeverk:</a:t>
            </a:r>
          </a:p>
          <a:p>
            <a:endParaRPr lang="nb-NO" dirty="0"/>
          </a:p>
          <a:p>
            <a:r>
              <a:rPr lang="nb-NO" dirty="0" err="1"/>
              <a:t>TerraForm</a:t>
            </a:r>
            <a:r>
              <a:rPr lang="nb-NO" dirty="0"/>
              <a:t>, </a:t>
            </a:r>
            <a:r>
              <a:rPr lang="nb-NO" dirty="0" err="1"/>
              <a:t>Chef</a:t>
            </a:r>
            <a:r>
              <a:rPr lang="nb-NO" dirty="0"/>
              <a:t>, </a:t>
            </a:r>
            <a:r>
              <a:rPr lang="nb-NO" dirty="0" err="1"/>
              <a:t>Puppet</a:t>
            </a:r>
            <a:r>
              <a:rPr lang="nb-NO" dirty="0"/>
              <a:t>, </a:t>
            </a:r>
            <a:r>
              <a:rPr lang="nb-NO" dirty="0" err="1"/>
              <a:t>Ansible</a:t>
            </a:r>
            <a:r>
              <a:rPr lang="nb-NO" dirty="0"/>
              <a:t>, </a:t>
            </a:r>
          </a:p>
          <a:p>
            <a:endParaRPr lang="nb-NO" dirty="0"/>
          </a:p>
          <a:p>
            <a:r>
              <a:rPr lang="nb-NO" dirty="0"/>
              <a:t>Microsoft: </a:t>
            </a:r>
            <a:r>
              <a:rPr lang="nb-NO" dirty="0" err="1"/>
              <a:t>Desired</a:t>
            </a:r>
            <a:r>
              <a:rPr lang="nb-NO" dirty="0"/>
              <a:t> State </a:t>
            </a:r>
            <a:r>
              <a:rPr lang="nb-NO" dirty="0" err="1"/>
              <a:t>Configuration</a:t>
            </a:r>
            <a:r>
              <a:rPr lang="nb-NO" dirty="0"/>
              <a:t> (</a:t>
            </a:r>
            <a:r>
              <a:rPr lang="nb-NO" dirty="0" err="1"/>
              <a:t>Powershell</a:t>
            </a:r>
            <a:r>
              <a:rPr lang="nb-NO" dirty="0"/>
              <a:t>)</a:t>
            </a:r>
          </a:p>
          <a:p>
            <a:endParaRPr lang="nb-NO" dirty="0"/>
          </a:p>
          <a:p>
            <a:r>
              <a:rPr lang="nb-NO" dirty="0"/>
              <a:t>Microsoft: ARM-</a:t>
            </a:r>
            <a:r>
              <a:rPr lang="nb-NO" dirty="0" err="1"/>
              <a:t>templates</a:t>
            </a:r>
            <a:r>
              <a:rPr lang="nb-NO" dirty="0"/>
              <a:t>, </a:t>
            </a:r>
            <a:r>
              <a:rPr lang="nb-NO" dirty="0" err="1"/>
              <a:t>Bicep</a:t>
            </a:r>
            <a:endParaRPr lang="nb-NO" dirty="0"/>
          </a:p>
          <a:p>
            <a:endParaRPr lang="nb-NO" dirty="0"/>
          </a:p>
        </p:txBody>
      </p:sp>
      <p:sp>
        <p:nvSpPr>
          <p:cNvPr id="3" name="Title 2">
            <a:extLst>
              <a:ext uri="{FF2B5EF4-FFF2-40B4-BE49-F238E27FC236}">
                <a16:creationId xmlns:a16="http://schemas.microsoft.com/office/drawing/2014/main" id="{F78198BC-1D9A-496A-808E-757F45CBB51B}"/>
              </a:ext>
            </a:extLst>
          </p:cNvPr>
          <p:cNvSpPr>
            <a:spLocks noGrp="1"/>
          </p:cNvSpPr>
          <p:nvPr>
            <p:ph type="title"/>
          </p:nvPr>
        </p:nvSpPr>
        <p:spPr/>
        <p:txBody>
          <a:bodyPr/>
          <a:lstStyle/>
          <a:p>
            <a:r>
              <a:rPr lang="nb-NO" err="1"/>
              <a:t>Infrastructure</a:t>
            </a:r>
            <a:r>
              <a:rPr lang="nb-NO"/>
              <a:t> as Code</a:t>
            </a:r>
          </a:p>
        </p:txBody>
      </p:sp>
    </p:spTree>
    <p:extLst>
      <p:ext uri="{BB962C8B-B14F-4D97-AF65-F5344CB8AC3E}">
        <p14:creationId xmlns:p14="http://schemas.microsoft.com/office/powerpoint/2010/main" val="2411712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783B1B-5095-4966-B826-4F541467D784}"/>
              </a:ext>
            </a:extLst>
          </p:cNvPr>
          <p:cNvSpPr>
            <a:spLocks noGrp="1"/>
          </p:cNvSpPr>
          <p:nvPr>
            <p:ph idx="1"/>
          </p:nvPr>
        </p:nvSpPr>
        <p:spPr>
          <a:xfrm>
            <a:off x="1193237" y="1841211"/>
            <a:ext cx="8382613" cy="4351338"/>
          </a:xfrm>
        </p:spPr>
        <p:txBody>
          <a:bodyPr/>
          <a:lstStyle/>
          <a:p>
            <a:r>
              <a:rPr lang="nb-NO"/>
              <a:t>Deklarativ beskrivelse av infrastruktur i Azure</a:t>
            </a:r>
          </a:p>
          <a:p>
            <a:pPr marL="0" indent="0">
              <a:buNone/>
            </a:pPr>
            <a:endParaRPr lang="nb-NO"/>
          </a:p>
          <a:p>
            <a:r>
              <a:rPr lang="nb-NO"/>
              <a:t>JSON-struktur</a:t>
            </a:r>
          </a:p>
          <a:p>
            <a:endParaRPr lang="nb-NO"/>
          </a:p>
          <a:p>
            <a:r>
              <a:rPr lang="nb-NO"/>
              <a:t>Filer</a:t>
            </a:r>
          </a:p>
          <a:p>
            <a:pPr lvl="1"/>
            <a:r>
              <a:rPr lang="nb-NO" err="1">
                <a:latin typeface="Courier New" panose="02070309020205020404" pitchFamily="49" charset="0"/>
                <a:cs typeface="Courier New" panose="02070309020205020404" pitchFamily="49" charset="0"/>
              </a:rPr>
              <a:t>azuredeploy.json</a:t>
            </a:r>
            <a:endParaRPr lang="nb-NO">
              <a:latin typeface="Courier New" panose="02070309020205020404" pitchFamily="49" charset="0"/>
              <a:cs typeface="Courier New" panose="02070309020205020404" pitchFamily="49" charset="0"/>
            </a:endParaRPr>
          </a:p>
          <a:p>
            <a:pPr lvl="1"/>
            <a:r>
              <a:rPr lang="nb-NO" err="1">
                <a:latin typeface="Courier New" panose="02070309020205020404" pitchFamily="49" charset="0"/>
                <a:cs typeface="Courier New" panose="02070309020205020404" pitchFamily="49" charset="0"/>
              </a:rPr>
              <a:t>azuredeploy.parameters.json</a:t>
            </a:r>
            <a:endParaRPr lang="nb-NO"/>
          </a:p>
          <a:p>
            <a:pPr lvl="1"/>
            <a:endParaRPr lang="nb-NO"/>
          </a:p>
          <a:p>
            <a:pPr lvl="1"/>
            <a:endParaRPr lang="nb-NO"/>
          </a:p>
          <a:p>
            <a:r>
              <a:rPr lang="nb-NO"/>
              <a:t>To moduser:</a:t>
            </a:r>
          </a:p>
          <a:p>
            <a:pPr lvl="1"/>
            <a:r>
              <a:rPr lang="nb-NO"/>
              <a:t>Inkrementell – oppretter kun det som er endret</a:t>
            </a:r>
          </a:p>
          <a:p>
            <a:pPr lvl="1"/>
            <a:r>
              <a:rPr lang="nb-NO"/>
              <a:t>Komplett – sletter alt og oppretter alt på nytt</a:t>
            </a:r>
          </a:p>
          <a:p>
            <a:pPr lvl="1"/>
            <a:r>
              <a:rPr lang="nb-NO"/>
              <a:t>NB! Ting man fjerner blir </a:t>
            </a:r>
          </a:p>
        </p:txBody>
      </p:sp>
      <p:sp>
        <p:nvSpPr>
          <p:cNvPr id="3" name="Title 2">
            <a:extLst>
              <a:ext uri="{FF2B5EF4-FFF2-40B4-BE49-F238E27FC236}">
                <a16:creationId xmlns:a16="http://schemas.microsoft.com/office/drawing/2014/main" id="{3D15BAEB-1545-45BA-9496-F3F45C1F50EB}"/>
              </a:ext>
            </a:extLst>
          </p:cNvPr>
          <p:cNvSpPr>
            <a:spLocks noGrp="1"/>
          </p:cNvSpPr>
          <p:nvPr>
            <p:ph type="title"/>
          </p:nvPr>
        </p:nvSpPr>
        <p:spPr/>
        <p:txBody>
          <a:bodyPr/>
          <a:lstStyle/>
          <a:p>
            <a:r>
              <a:rPr lang="nb-NO"/>
              <a:t>ARM-</a:t>
            </a:r>
            <a:r>
              <a:rPr lang="nb-NO" err="1"/>
              <a:t>templates</a:t>
            </a:r>
            <a:endParaRPr lang="nb-NO"/>
          </a:p>
        </p:txBody>
      </p:sp>
    </p:spTree>
    <p:extLst>
      <p:ext uri="{BB962C8B-B14F-4D97-AF65-F5344CB8AC3E}">
        <p14:creationId xmlns:p14="http://schemas.microsoft.com/office/powerpoint/2010/main" val="2548185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7ACE07-237C-4EEF-A335-325E5DEAFB8A}"/>
              </a:ext>
            </a:extLst>
          </p:cNvPr>
          <p:cNvSpPr>
            <a:spLocks noGrp="1"/>
          </p:cNvSpPr>
          <p:nvPr>
            <p:ph idx="1"/>
          </p:nvPr>
        </p:nvSpPr>
        <p:spPr/>
        <p:txBody>
          <a:bodyPr/>
          <a:lstStyle/>
          <a:p>
            <a:pPr marL="0" indent="0">
              <a:buNone/>
            </a:pPr>
            <a:r>
              <a:rPr lang="nb-NO" sz="1600">
                <a:latin typeface="Courier New" panose="02070309020205020404" pitchFamily="49" charset="0"/>
                <a:cs typeface="Courier New" panose="02070309020205020404" pitchFamily="49" charset="0"/>
              </a:rPr>
              <a:t>{ </a:t>
            </a:r>
          </a:p>
          <a:p>
            <a:pPr marL="0" indent="0">
              <a:buNone/>
            </a:pPr>
            <a:r>
              <a:rPr lang="nb-NO" sz="1600">
                <a:latin typeface="Courier New" panose="02070309020205020404" pitchFamily="49" charset="0"/>
                <a:cs typeface="Courier New" panose="02070309020205020404" pitchFamily="49" charset="0"/>
              </a:rPr>
              <a:t>	"$</a:t>
            </a:r>
            <a:r>
              <a:rPr lang="nb-NO" sz="1600" err="1">
                <a:latin typeface="Courier New" panose="02070309020205020404" pitchFamily="49" charset="0"/>
                <a:cs typeface="Courier New" panose="02070309020205020404" pitchFamily="49" charset="0"/>
              </a:rPr>
              <a:t>schema</a:t>
            </a:r>
            <a:r>
              <a:rPr lang="nb-NO" sz="1600">
                <a:latin typeface="Courier New" panose="02070309020205020404" pitchFamily="49" charset="0"/>
                <a:cs typeface="Courier New" panose="02070309020205020404" pitchFamily="49" charset="0"/>
              </a:rPr>
              <a:t>": "", </a:t>
            </a:r>
          </a:p>
          <a:p>
            <a:pPr marL="0" indent="0">
              <a:buNone/>
            </a:pPr>
            <a:r>
              <a:rPr lang="nb-NO" sz="1600">
                <a:latin typeface="Courier New" panose="02070309020205020404" pitchFamily="49" charset="0"/>
                <a:cs typeface="Courier New" panose="02070309020205020404" pitchFamily="49" charset="0"/>
              </a:rPr>
              <a:t>	"contentVersion": "", </a:t>
            </a:r>
          </a:p>
          <a:p>
            <a:pPr marL="0" indent="0">
              <a:buNone/>
            </a:pPr>
            <a:r>
              <a:rPr lang="nb-NO" sz="1600">
                <a:latin typeface="Courier New" panose="02070309020205020404" pitchFamily="49" charset="0"/>
                <a:cs typeface="Courier New" panose="02070309020205020404" pitchFamily="49" charset="0"/>
              </a:rPr>
              <a:t>	"parameters": { }, </a:t>
            </a:r>
          </a:p>
          <a:p>
            <a:pPr marL="0" indent="0">
              <a:buNone/>
            </a:pPr>
            <a:r>
              <a:rPr lang="nb-NO" sz="1600">
                <a:latin typeface="Courier New" panose="02070309020205020404" pitchFamily="49" charset="0"/>
                <a:cs typeface="Courier New" panose="02070309020205020404" pitchFamily="49" charset="0"/>
              </a:rPr>
              <a:t>	"variables": { }, </a:t>
            </a:r>
          </a:p>
          <a:p>
            <a:pPr marL="0" indent="0">
              <a:buNone/>
            </a:pPr>
            <a:r>
              <a:rPr lang="nb-NO" sz="1600">
                <a:latin typeface="Courier New" panose="02070309020205020404" pitchFamily="49" charset="0"/>
                <a:cs typeface="Courier New" panose="02070309020205020404" pitchFamily="49" charset="0"/>
              </a:rPr>
              <a:t>	"functions": [ ], </a:t>
            </a:r>
          </a:p>
          <a:p>
            <a:pPr marL="0" indent="0">
              <a:buNone/>
            </a:pPr>
            <a:r>
              <a:rPr lang="nb-NO" sz="1600">
                <a:latin typeface="Courier New" panose="02070309020205020404" pitchFamily="49" charset="0"/>
                <a:cs typeface="Courier New" panose="02070309020205020404" pitchFamily="49" charset="0"/>
              </a:rPr>
              <a:t>	"resources": [ ], </a:t>
            </a:r>
          </a:p>
          <a:p>
            <a:pPr marL="0" indent="0">
              <a:buNone/>
            </a:pPr>
            <a:r>
              <a:rPr lang="nb-NO" sz="1600">
                <a:latin typeface="Courier New" panose="02070309020205020404" pitchFamily="49" charset="0"/>
                <a:cs typeface="Courier New" panose="02070309020205020404" pitchFamily="49" charset="0"/>
              </a:rPr>
              <a:t>	"outputs": { } </a:t>
            </a:r>
          </a:p>
          <a:p>
            <a:pPr marL="0" indent="0">
              <a:buNone/>
            </a:pPr>
            <a:r>
              <a:rPr lang="nb-NO" sz="1600">
                <a:latin typeface="Courier New" panose="02070309020205020404" pitchFamily="49" charset="0"/>
                <a:cs typeface="Courier New" panose="02070309020205020404" pitchFamily="49" charset="0"/>
              </a:rPr>
              <a:t>}</a:t>
            </a:r>
          </a:p>
          <a:p>
            <a:pPr marL="0" indent="0">
              <a:buNone/>
            </a:pPr>
            <a:endParaRPr lang="nb-NO" sz="1600">
              <a:latin typeface="Courier New" panose="02070309020205020404" pitchFamily="49" charset="0"/>
              <a:cs typeface="Courier New" panose="02070309020205020404" pitchFamily="49" charset="0"/>
            </a:endParaRPr>
          </a:p>
          <a:p>
            <a:r>
              <a:rPr lang="nb-NO" sz="2000">
                <a:cs typeface="Courier New" panose="02070309020205020404" pitchFamily="49" charset="0"/>
                <a:hlinkClick r:id="rId3"/>
              </a:rPr>
              <a:t>https://docs.microsoft.com/en-us/azure/azure-resource-manager/resource-group-authoring-templates</a:t>
            </a:r>
            <a:endParaRPr lang="nb-NO" sz="2000">
              <a:cs typeface="Courier New" panose="02070309020205020404" pitchFamily="49" charset="0"/>
            </a:endParaRPr>
          </a:p>
          <a:p>
            <a:endParaRPr lang="nb-NO" sz="2000">
              <a:cs typeface="Courier New" panose="02070309020205020404" pitchFamily="49" charset="0"/>
            </a:endParaRPr>
          </a:p>
        </p:txBody>
      </p:sp>
      <p:sp>
        <p:nvSpPr>
          <p:cNvPr id="3" name="Title 2">
            <a:extLst>
              <a:ext uri="{FF2B5EF4-FFF2-40B4-BE49-F238E27FC236}">
                <a16:creationId xmlns:a16="http://schemas.microsoft.com/office/drawing/2014/main" id="{CCF727E1-176E-4A6B-8896-92949B40C349}"/>
              </a:ext>
            </a:extLst>
          </p:cNvPr>
          <p:cNvSpPr>
            <a:spLocks noGrp="1"/>
          </p:cNvSpPr>
          <p:nvPr>
            <p:ph type="title"/>
          </p:nvPr>
        </p:nvSpPr>
        <p:spPr/>
        <p:txBody>
          <a:bodyPr/>
          <a:lstStyle/>
          <a:p>
            <a:r>
              <a:rPr lang="nb-NO"/>
              <a:t>ARM-</a:t>
            </a:r>
            <a:r>
              <a:rPr lang="nb-NO" err="1"/>
              <a:t>templates</a:t>
            </a:r>
            <a:r>
              <a:rPr lang="nb-NO"/>
              <a:t> struktur </a:t>
            </a:r>
          </a:p>
        </p:txBody>
      </p:sp>
    </p:spTree>
    <p:extLst>
      <p:ext uri="{BB962C8B-B14F-4D97-AF65-F5344CB8AC3E}">
        <p14:creationId xmlns:p14="http://schemas.microsoft.com/office/powerpoint/2010/main" val="1060301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C4BEF9-F6DD-42FF-97A0-6F9C5FDFA81E}"/>
              </a:ext>
            </a:extLst>
          </p:cNvPr>
          <p:cNvSpPr>
            <a:spLocks noGrp="1"/>
          </p:cNvSpPr>
          <p:nvPr>
            <p:ph idx="1"/>
          </p:nvPr>
        </p:nvSpPr>
        <p:spPr/>
        <p:txBody>
          <a:bodyPr/>
          <a:lstStyle/>
          <a:p>
            <a:r>
              <a:rPr lang="nb-NO">
                <a:hlinkClick r:id="rId2"/>
              </a:rPr>
              <a:t>https://docs.microsoft.com/en-us/azure/azure-resource-manager/resource-group-template-functions</a:t>
            </a:r>
            <a:endParaRPr lang="nb-NO"/>
          </a:p>
          <a:p>
            <a:endParaRPr lang="nb-NO"/>
          </a:p>
        </p:txBody>
      </p:sp>
      <p:sp>
        <p:nvSpPr>
          <p:cNvPr id="3" name="Title 2">
            <a:extLst>
              <a:ext uri="{FF2B5EF4-FFF2-40B4-BE49-F238E27FC236}">
                <a16:creationId xmlns:a16="http://schemas.microsoft.com/office/drawing/2014/main" id="{13DF4BB5-FBD5-4F92-9DC3-594BFA209A2E}"/>
              </a:ext>
            </a:extLst>
          </p:cNvPr>
          <p:cNvSpPr>
            <a:spLocks noGrp="1"/>
          </p:cNvSpPr>
          <p:nvPr>
            <p:ph type="title"/>
          </p:nvPr>
        </p:nvSpPr>
        <p:spPr>
          <a:xfrm>
            <a:off x="1234800" y="403225"/>
            <a:ext cx="10078991" cy="1325563"/>
          </a:xfrm>
        </p:spPr>
        <p:txBody>
          <a:bodyPr/>
          <a:lstStyle/>
          <a:p>
            <a:r>
              <a:rPr lang="nb-NO"/>
              <a:t>ARM: Expression &amp; </a:t>
            </a:r>
            <a:r>
              <a:rPr lang="nb-NO" err="1"/>
              <a:t>functions</a:t>
            </a:r>
            <a:endParaRPr lang="nb-NO"/>
          </a:p>
        </p:txBody>
      </p:sp>
    </p:spTree>
    <p:extLst>
      <p:ext uri="{BB962C8B-B14F-4D97-AF65-F5344CB8AC3E}">
        <p14:creationId xmlns:p14="http://schemas.microsoft.com/office/powerpoint/2010/main" val="211061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nb-NO" err="1"/>
              <a:t>Azureskolen</a:t>
            </a:r>
            <a:r>
              <a:rPr lang="nb-NO"/>
              <a:t> – Workshop #2</a:t>
            </a:r>
          </a:p>
        </p:txBody>
      </p:sp>
      <p:sp>
        <p:nvSpPr>
          <p:cNvPr id="5" name="Subtitle 4"/>
          <p:cNvSpPr>
            <a:spLocks noGrp="1"/>
          </p:cNvSpPr>
          <p:nvPr>
            <p:ph type="subTitle" idx="1"/>
          </p:nvPr>
        </p:nvSpPr>
        <p:spPr/>
        <p:txBody>
          <a:bodyPr/>
          <a:lstStyle/>
          <a:p>
            <a:r>
              <a:rPr lang="nb-NO" err="1"/>
              <a:t>DevOps</a:t>
            </a:r>
            <a:endParaRPr lang="nb-NO"/>
          </a:p>
        </p:txBody>
      </p:sp>
    </p:spTree>
    <p:extLst>
      <p:ext uri="{BB962C8B-B14F-4D97-AF65-F5344CB8AC3E}">
        <p14:creationId xmlns:p14="http://schemas.microsoft.com/office/powerpoint/2010/main" val="402582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CC7AD5-9759-4794-8447-7D74D11ADA52}"/>
              </a:ext>
            </a:extLst>
          </p:cNvPr>
          <p:cNvSpPr>
            <a:spLocks noGrp="1"/>
          </p:cNvSpPr>
          <p:nvPr>
            <p:ph idx="1"/>
          </p:nvPr>
        </p:nvSpPr>
        <p:spPr/>
        <p:txBody>
          <a:bodyPr/>
          <a:lstStyle/>
          <a:p>
            <a:r>
              <a:rPr lang="nb-NO">
                <a:hlinkClick r:id="rId3"/>
              </a:rPr>
              <a:t>https://github.com/Azure/azure-quickstart-templates</a:t>
            </a:r>
            <a:endParaRPr lang="nb-NO"/>
          </a:p>
          <a:p>
            <a:endParaRPr lang="nb-NO"/>
          </a:p>
          <a:p>
            <a:endParaRPr lang="nb-NO"/>
          </a:p>
        </p:txBody>
      </p:sp>
      <p:sp>
        <p:nvSpPr>
          <p:cNvPr id="3" name="Title 2">
            <a:extLst>
              <a:ext uri="{FF2B5EF4-FFF2-40B4-BE49-F238E27FC236}">
                <a16:creationId xmlns:a16="http://schemas.microsoft.com/office/drawing/2014/main" id="{6DF109DB-F753-405D-BE67-C0E56871CE35}"/>
              </a:ext>
            </a:extLst>
          </p:cNvPr>
          <p:cNvSpPr>
            <a:spLocks noGrp="1"/>
          </p:cNvSpPr>
          <p:nvPr>
            <p:ph type="title"/>
          </p:nvPr>
        </p:nvSpPr>
        <p:spPr/>
        <p:txBody>
          <a:bodyPr/>
          <a:lstStyle/>
          <a:p>
            <a:r>
              <a:rPr lang="nb-NO"/>
              <a:t>ARM-</a:t>
            </a:r>
            <a:r>
              <a:rPr lang="nb-NO" err="1"/>
              <a:t>templates</a:t>
            </a:r>
            <a:r>
              <a:rPr lang="nb-NO"/>
              <a:t> ressurser</a:t>
            </a:r>
          </a:p>
        </p:txBody>
      </p:sp>
    </p:spTree>
    <p:extLst>
      <p:ext uri="{BB962C8B-B14F-4D97-AF65-F5344CB8AC3E}">
        <p14:creationId xmlns:p14="http://schemas.microsoft.com/office/powerpoint/2010/main" val="72647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61989C-9BAB-4C09-B1F5-654ECA3A52D3}"/>
              </a:ext>
            </a:extLst>
          </p:cNvPr>
          <p:cNvSpPr>
            <a:spLocks noGrp="1"/>
          </p:cNvSpPr>
          <p:nvPr>
            <p:ph idx="1"/>
          </p:nvPr>
        </p:nvSpPr>
        <p:spPr/>
        <p:txBody>
          <a:bodyPr/>
          <a:lstStyle/>
          <a:p>
            <a:r>
              <a:rPr lang="nb-NO"/>
              <a:t>Portal</a:t>
            </a:r>
          </a:p>
          <a:p>
            <a:endParaRPr lang="nb-NO"/>
          </a:p>
          <a:p>
            <a:r>
              <a:rPr lang="nb-NO" err="1"/>
              <a:t>Powershell</a:t>
            </a:r>
            <a:r>
              <a:rPr lang="nb-NO"/>
              <a:t> / Azure CLI</a:t>
            </a:r>
          </a:p>
          <a:p>
            <a:endParaRPr lang="nb-NO"/>
          </a:p>
          <a:p>
            <a:r>
              <a:rPr lang="nb-NO"/>
              <a:t>Visual Studio</a:t>
            </a:r>
          </a:p>
          <a:p>
            <a:endParaRPr lang="nb-NO"/>
          </a:p>
          <a:p>
            <a:r>
              <a:rPr lang="nb-NO" err="1"/>
              <a:t>Azure</a:t>
            </a:r>
            <a:r>
              <a:rPr lang="nb-NO"/>
              <a:t> </a:t>
            </a:r>
            <a:r>
              <a:rPr lang="nb-NO" err="1"/>
              <a:t>DevOps</a:t>
            </a:r>
            <a:endParaRPr lang="nb-NO"/>
          </a:p>
        </p:txBody>
      </p:sp>
      <p:sp>
        <p:nvSpPr>
          <p:cNvPr id="3" name="Title 2">
            <a:extLst>
              <a:ext uri="{FF2B5EF4-FFF2-40B4-BE49-F238E27FC236}">
                <a16:creationId xmlns:a16="http://schemas.microsoft.com/office/drawing/2014/main" id="{EF3AEE9B-393F-4223-A7F7-8C19489DFB77}"/>
              </a:ext>
            </a:extLst>
          </p:cNvPr>
          <p:cNvSpPr>
            <a:spLocks noGrp="1"/>
          </p:cNvSpPr>
          <p:nvPr>
            <p:ph type="title"/>
          </p:nvPr>
        </p:nvSpPr>
        <p:spPr/>
        <p:txBody>
          <a:bodyPr/>
          <a:lstStyle/>
          <a:p>
            <a:r>
              <a:rPr lang="nb-NO"/>
              <a:t>ARM: Deployment</a:t>
            </a:r>
          </a:p>
        </p:txBody>
      </p:sp>
    </p:spTree>
    <p:extLst>
      <p:ext uri="{BB962C8B-B14F-4D97-AF65-F5344CB8AC3E}">
        <p14:creationId xmlns:p14="http://schemas.microsoft.com/office/powerpoint/2010/main" val="3936335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C6EDC8-A815-4F7B-95FE-5E19DA0863EE}"/>
              </a:ext>
            </a:extLst>
          </p:cNvPr>
          <p:cNvSpPr>
            <a:spLocks noGrp="1"/>
          </p:cNvSpPr>
          <p:nvPr>
            <p:ph idx="1"/>
          </p:nvPr>
        </p:nvSpPr>
        <p:spPr/>
        <p:txBody>
          <a:bodyPr/>
          <a:lstStyle/>
          <a:p>
            <a:r>
              <a:rPr lang="nb-NO"/>
              <a:t>Portal</a:t>
            </a:r>
          </a:p>
          <a:p>
            <a:r>
              <a:rPr lang="nb-NO"/>
              <a:t>Visual Studio</a:t>
            </a:r>
          </a:p>
        </p:txBody>
      </p:sp>
      <p:sp>
        <p:nvSpPr>
          <p:cNvPr id="3" name="Title 2">
            <a:extLst>
              <a:ext uri="{FF2B5EF4-FFF2-40B4-BE49-F238E27FC236}">
                <a16:creationId xmlns:a16="http://schemas.microsoft.com/office/drawing/2014/main" id="{9616A1BB-BF26-4AFE-905C-E67197F226A0}"/>
              </a:ext>
            </a:extLst>
          </p:cNvPr>
          <p:cNvSpPr>
            <a:spLocks noGrp="1"/>
          </p:cNvSpPr>
          <p:nvPr>
            <p:ph type="title"/>
          </p:nvPr>
        </p:nvSpPr>
        <p:spPr/>
        <p:txBody>
          <a:bodyPr/>
          <a:lstStyle/>
          <a:p>
            <a:r>
              <a:rPr lang="nb-NO"/>
              <a:t>Demo og Leksjon 2.</a:t>
            </a:r>
          </a:p>
        </p:txBody>
      </p:sp>
    </p:spTree>
    <p:extLst>
      <p:ext uri="{BB962C8B-B14F-4D97-AF65-F5344CB8AC3E}">
        <p14:creationId xmlns:p14="http://schemas.microsoft.com/office/powerpoint/2010/main" val="2607850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250000"/>
              </a:lnSpc>
            </a:pPr>
            <a:r>
              <a:rPr lang="nb-NO"/>
              <a:t>Delivery pipeline</a:t>
            </a:r>
          </a:p>
          <a:p>
            <a:pPr>
              <a:lnSpc>
                <a:spcPct val="250000"/>
              </a:lnSpc>
            </a:pPr>
            <a:r>
              <a:rPr lang="nb-NO" err="1"/>
              <a:t>Infrastructure</a:t>
            </a:r>
            <a:r>
              <a:rPr lang="nb-NO"/>
              <a:t> as </a:t>
            </a:r>
            <a:r>
              <a:rPr lang="nb-NO" err="1"/>
              <a:t>code</a:t>
            </a:r>
            <a:r>
              <a:rPr lang="nb-NO"/>
              <a:t> </a:t>
            </a:r>
          </a:p>
          <a:p>
            <a:pPr>
              <a:lnSpc>
                <a:spcPct val="250000"/>
              </a:lnSpc>
            </a:pPr>
            <a:r>
              <a:rPr lang="nb-NO" err="1"/>
              <a:t>Monitorering</a:t>
            </a:r>
            <a:r>
              <a:rPr lang="nb-NO"/>
              <a:t>/Telemetri</a:t>
            </a:r>
          </a:p>
        </p:txBody>
      </p:sp>
      <p:sp>
        <p:nvSpPr>
          <p:cNvPr id="3" name="Title 2"/>
          <p:cNvSpPr>
            <a:spLocks noGrp="1"/>
          </p:cNvSpPr>
          <p:nvPr>
            <p:ph type="title"/>
          </p:nvPr>
        </p:nvSpPr>
        <p:spPr/>
        <p:txBody>
          <a:bodyPr/>
          <a:lstStyle/>
          <a:p>
            <a:r>
              <a:rPr lang="nb-NO"/>
              <a:t>Workshop #2</a:t>
            </a:r>
          </a:p>
        </p:txBody>
      </p:sp>
      <p:sp>
        <p:nvSpPr>
          <p:cNvPr id="5" name="Right Brace 4"/>
          <p:cNvSpPr/>
          <p:nvPr/>
        </p:nvSpPr>
        <p:spPr>
          <a:xfrm>
            <a:off x="4860236" y="2335695"/>
            <a:ext cx="675860" cy="12125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6" name="TextBox 5"/>
          <p:cNvSpPr txBox="1"/>
          <p:nvPr/>
        </p:nvSpPr>
        <p:spPr>
          <a:xfrm>
            <a:off x="5844209" y="2680372"/>
            <a:ext cx="2557944" cy="523220"/>
          </a:xfrm>
          <a:prstGeom prst="rect">
            <a:avLst/>
          </a:prstGeom>
          <a:noFill/>
        </p:spPr>
        <p:txBody>
          <a:bodyPr wrap="none" rtlCol="0">
            <a:spAutoFit/>
          </a:bodyPr>
          <a:lstStyle/>
          <a:p>
            <a:r>
              <a:rPr lang="nb-NO" sz="2800"/>
              <a:t>Flyt og feedback</a:t>
            </a:r>
          </a:p>
        </p:txBody>
      </p:sp>
      <p:sp>
        <p:nvSpPr>
          <p:cNvPr id="7" name="Right Brace 6"/>
          <p:cNvSpPr/>
          <p:nvPr/>
        </p:nvSpPr>
        <p:spPr>
          <a:xfrm>
            <a:off x="4541524" y="3871290"/>
            <a:ext cx="587067" cy="8001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8" name="TextBox 7"/>
          <p:cNvSpPr txBox="1"/>
          <p:nvPr/>
        </p:nvSpPr>
        <p:spPr>
          <a:xfrm>
            <a:off x="5426105" y="4058339"/>
            <a:ext cx="3449537" cy="523220"/>
          </a:xfrm>
          <a:prstGeom prst="rect">
            <a:avLst/>
          </a:prstGeom>
          <a:noFill/>
        </p:spPr>
        <p:txBody>
          <a:bodyPr wrap="square" rtlCol="0">
            <a:spAutoFit/>
          </a:bodyPr>
          <a:lstStyle/>
          <a:p>
            <a:r>
              <a:rPr lang="nb-NO" sz="2800"/>
              <a:t>Feedback og læring</a:t>
            </a:r>
          </a:p>
        </p:txBody>
      </p:sp>
    </p:spTree>
    <p:extLst>
      <p:ext uri="{BB962C8B-B14F-4D97-AF65-F5344CB8AC3E}">
        <p14:creationId xmlns:p14="http://schemas.microsoft.com/office/powerpoint/2010/main" val="2147323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32C2CA-FC99-4959-9790-0815B0B765B5}"/>
              </a:ext>
            </a:extLst>
          </p:cNvPr>
          <p:cNvSpPr>
            <a:spLocks noGrp="1"/>
          </p:cNvSpPr>
          <p:nvPr>
            <p:ph idx="1"/>
          </p:nvPr>
        </p:nvSpPr>
        <p:spPr/>
        <p:txBody>
          <a:bodyPr/>
          <a:lstStyle/>
          <a:p>
            <a:endParaRPr lang="nb-NO" dirty="0"/>
          </a:p>
          <a:p>
            <a:r>
              <a:rPr lang="nb-NO" dirty="0"/>
              <a:t>Application </a:t>
            </a:r>
            <a:r>
              <a:rPr lang="nb-NO" dirty="0" err="1"/>
              <a:t>Performance</a:t>
            </a:r>
            <a:r>
              <a:rPr lang="nb-NO" dirty="0"/>
              <a:t> </a:t>
            </a:r>
            <a:r>
              <a:rPr lang="nb-NO" dirty="0" err="1"/>
              <a:t>Managment</a:t>
            </a:r>
            <a:r>
              <a:rPr lang="nb-NO" dirty="0"/>
              <a:t>/</a:t>
            </a:r>
            <a:r>
              <a:rPr lang="nb-NO" dirty="0" err="1"/>
              <a:t>Monitoring</a:t>
            </a:r>
            <a:r>
              <a:rPr lang="nb-NO" dirty="0"/>
              <a:t> service </a:t>
            </a:r>
          </a:p>
          <a:p>
            <a:r>
              <a:rPr lang="nb-NO" dirty="0"/>
              <a:t>Samler logger og telemetri</a:t>
            </a:r>
          </a:p>
          <a:p>
            <a:r>
              <a:rPr lang="nb-NO" dirty="0"/>
              <a:t>Bruker bla. maskinlæring til å oppdage feil</a:t>
            </a:r>
          </a:p>
          <a:p>
            <a:endParaRPr lang="nb-NO" dirty="0"/>
          </a:p>
          <a:p>
            <a:r>
              <a:rPr lang="nb-NO" dirty="0"/>
              <a:t>Data blir beholdt i 3 måneder.</a:t>
            </a:r>
          </a:p>
          <a:p>
            <a:endParaRPr lang="nb-NO" dirty="0"/>
          </a:p>
        </p:txBody>
      </p:sp>
      <p:sp>
        <p:nvSpPr>
          <p:cNvPr id="3" name="Title 2">
            <a:extLst>
              <a:ext uri="{FF2B5EF4-FFF2-40B4-BE49-F238E27FC236}">
                <a16:creationId xmlns:a16="http://schemas.microsoft.com/office/drawing/2014/main" id="{024FB255-2490-431B-9E24-7266B29B930A}"/>
              </a:ext>
            </a:extLst>
          </p:cNvPr>
          <p:cNvSpPr>
            <a:spLocks noGrp="1"/>
          </p:cNvSpPr>
          <p:nvPr>
            <p:ph type="title"/>
          </p:nvPr>
        </p:nvSpPr>
        <p:spPr/>
        <p:txBody>
          <a:bodyPr/>
          <a:lstStyle/>
          <a:p>
            <a:r>
              <a:rPr lang="nb-NO"/>
              <a:t>Applications Insights</a:t>
            </a:r>
          </a:p>
        </p:txBody>
      </p:sp>
      <p:pic>
        <p:nvPicPr>
          <p:cNvPr id="5" name="Bilde 4">
            <a:extLst>
              <a:ext uri="{FF2B5EF4-FFF2-40B4-BE49-F238E27FC236}">
                <a16:creationId xmlns:a16="http://schemas.microsoft.com/office/drawing/2014/main" id="{420C0CF7-93E6-4C04-B683-83387B60D089}"/>
              </a:ext>
            </a:extLst>
          </p:cNvPr>
          <p:cNvPicPr>
            <a:picLocks noChangeAspect="1"/>
          </p:cNvPicPr>
          <p:nvPr/>
        </p:nvPicPr>
        <p:blipFill>
          <a:blip r:embed="rId3"/>
          <a:stretch>
            <a:fillRect/>
          </a:stretch>
        </p:blipFill>
        <p:spPr>
          <a:xfrm>
            <a:off x="5870347" y="4306137"/>
            <a:ext cx="6225666" cy="2551863"/>
          </a:xfrm>
          <a:prstGeom prst="rect">
            <a:avLst/>
          </a:prstGeom>
        </p:spPr>
      </p:pic>
      <p:pic>
        <p:nvPicPr>
          <p:cNvPr id="6" name="Bilde 5">
            <a:extLst>
              <a:ext uri="{FF2B5EF4-FFF2-40B4-BE49-F238E27FC236}">
                <a16:creationId xmlns:a16="http://schemas.microsoft.com/office/drawing/2014/main" id="{BCA0F2C8-B71D-40B1-91EE-918E8FAD97C3}"/>
              </a:ext>
            </a:extLst>
          </p:cNvPr>
          <p:cNvPicPr>
            <a:picLocks noChangeAspect="1"/>
          </p:cNvPicPr>
          <p:nvPr/>
        </p:nvPicPr>
        <p:blipFill>
          <a:blip r:embed="rId4"/>
          <a:stretch>
            <a:fillRect/>
          </a:stretch>
        </p:blipFill>
        <p:spPr>
          <a:xfrm>
            <a:off x="187973" y="4194241"/>
            <a:ext cx="4469909" cy="2605486"/>
          </a:xfrm>
          <a:prstGeom prst="rect">
            <a:avLst/>
          </a:prstGeom>
        </p:spPr>
      </p:pic>
    </p:spTree>
    <p:extLst>
      <p:ext uri="{BB962C8B-B14F-4D97-AF65-F5344CB8AC3E}">
        <p14:creationId xmlns:p14="http://schemas.microsoft.com/office/powerpoint/2010/main" val="1987869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0223AE-910A-4F0A-8FD5-0DF9471B82DB}"/>
              </a:ext>
            </a:extLst>
          </p:cNvPr>
          <p:cNvSpPr>
            <a:spLocks noGrp="1"/>
          </p:cNvSpPr>
          <p:nvPr>
            <p:ph idx="1"/>
          </p:nvPr>
        </p:nvSpPr>
        <p:spPr/>
        <p:txBody>
          <a:bodyPr/>
          <a:lstStyle/>
          <a:p>
            <a:endParaRPr lang="nb-NO"/>
          </a:p>
        </p:txBody>
      </p:sp>
      <p:sp>
        <p:nvSpPr>
          <p:cNvPr id="3" name="Title 2">
            <a:extLst>
              <a:ext uri="{FF2B5EF4-FFF2-40B4-BE49-F238E27FC236}">
                <a16:creationId xmlns:a16="http://schemas.microsoft.com/office/drawing/2014/main" id="{1830904A-EAB2-4AB5-8816-AAC477CD96E8}"/>
              </a:ext>
            </a:extLst>
          </p:cNvPr>
          <p:cNvSpPr>
            <a:spLocks noGrp="1"/>
          </p:cNvSpPr>
          <p:nvPr>
            <p:ph type="title"/>
          </p:nvPr>
        </p:nvSpPr>
        <p:spPr/>
        <p:txBody>
          <a:bodyPr/>
          <a:lstStyle/>
          <a:p>
            <a:r>
              <a:rPr lang="nb-NO"/>
              <a:t>Demo og leksjon 3</a:t>
            </a:r>
          </a:p>
        </p:txBody>
      </p:sp>
    </p:spTree>
    <p:extLst>
      <p:ext uri="{BB962C8B-B14F-4D97-AF65-F5344CB8AC3E}">
        <p14:creationId xmlns:p14="http://schemas.microsoft.com/office/powerpoint/2010/main" val="2993526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6743FF-4E38-4244-9AF8-AF658D858849}"/>
              </a:ext>
            </a:extLst>
          </p:cNvPr>
          <p:cNvSpPr>
            <a:spLocks noGrp="1"/>
          </p:cNvSpPr>
          <p:nvPr>
            <p:ph type="title"/>
          </p:nvPr>
        </p:nvSpPr>
        <p:spPr>
          <a:xfrm>
            <a:off x="1234800" y="365125"/>
            <a:ext cx="10078991" cy="1074061"/>
          </a:xfrm>
        </p:spPr>
        <p:txBody>
          <a:bodyPr/>
          <a:lstStyle/>
          <a:p>
            <a:r>
              <a:rPr lang="nb-NO" dirty="0" err="1"/>
              <a:t>Azureskolen</a:t>
            </a:r>
            <a:r>
              <a:rPr lang="nb-NO" dirty="0"/>
              <a:t> Workshop</a:t>
            </a:r>
          </a:p>
        </p:txBody>
      </p:sp>
      <p:sp>
        <p:nvSpPr>
          <p:cNvPr id="2" name="Content Placeholder 1">
            <a:extLst>
              <a:ext uri="{FF2B5EF4-FFF2-40B4-BE49-F238E27FC236}">
                <a16:creationId xmlns:a16="http://schemas.microsoft.com/office/drawing/2014/main" id="{49BE38AA-87B0-4838-BE71-9193F9BED242}"/>
              </a:ext>
            </a:extLst>
          </p:cNvPr>
          <p:cNvSpPr>
            <a:spLocks noGrp="1"/>
          </p:cNvSpPr>
          <p:nvPr>
            <p:ph idx="1"/>
          </p:nvPr>
        </p:nvSpPr>
        <p:spPr/>
        <p:txBody>
          <a:bodyPr/>
          <a:lstStyle/>
          <a:p>
            <a:r>
              <a:rPr lang="nb-NO" sz="2200" dirty="0"/>
              <a:t>Workshop #1</a:t>
            </a:r>
          </a:p>
          <a:p>
            <a:pPr lvl="1"/>
            <a:r>
              <a:rPr lang="en-US" sz="1800" dirty="0"/>
              <a:t>Azure basics</a:t>
            </a:r>
          </a:p>
          <a:p>
            <a:pPr lvl="1"/>
            <a:r>
              <a:rPr lang="en-US" sz="1800" dirty="0"/>
              <a:t>App Services</a:t>
            </a:r>
          </a:p>
          <a:p>
            <a:pPr lvl="1"/>
            <a:r>
              <a:rPr lang="en-US" sz="1800" dirty="0"/>
              <a:t>Key Vault</a:t>
            </a:r>
          </a:p>
          <a:p>
            <a:pPr lvl="1"/>
            <a:r>
              <a:rPr lang="en-US" sz="1800" dirty="0"/>
              <a:t>Storage</a:t>
            </a:r>
          </a:p>
          <a:p>
            <a:r>
              <a:rPr lang="nb-NO" sz="2200" dirty="0"/>
              <a:t>Workshop #2</a:t>
            </a:r>
          </a:p>
          <a:p>
            <a:pPr lvl="1"/>
            <a:r>
              <a:rPr lang="nb-NO" sz="1800" dirty="0" err="1"/>
              <a:t>Azure</a:t>
            </a:r>
            <a:r>
              <a:rPr lang="nb-NO" sz="1800" dirty="0"/>
              <a:t> </a:t>
            </a:r>
            <a:r>
              <a:rPr lang="nb-NO" sz="1800" dirty="0" err="1"/>
              <a:t>DevOps</a:t>
            </a:r>
            <a:endParaRPr lang="nb-NO" sz="1800" dirty="0"/>
          </a:p>
          <a:p>
            <a:pPr lvl="2"/>
            <a:r>
              <a:rPr lang="nb-NO" dirty="0" err="1"/>
              <a:t>Continuous</a:t>
            </a:r>
            <a:r>
              <a:rPr lang="nb-NO" dirty="0"/>
              <a:t> Delivery pipeline</a:t>
            </a:r>
          </a:p>
          <a:p>
            <a:pPr lvl="1"/>
            <a:r>
              <a:rPr lang="nb-NO" sz="1800" dirty="0"/>
              <a:t>ARM-</a:t>
            </a:r>
            <a:r>
              <a:rPr lang="nb-NO" sz="1800" dirty="0" err="1"/>
              <a:t>templates</a:t>
            </a:r>
            <a:r>
              <a:rPr lang="nb-NO" sz="1800" dirty="0"/>
              <a:t> / </a:t>
            </a:r>
            <a:r>
              <a:rPr lang="nb-NO" sz="1800" dirty="0" err="1"/>
              <a:t>Infrastructure</a:t>
            </a:r>
            <a:r>
              <a:rPr lang="nb-NO" sz="1800" dirty="0"/>
              <a:t> as Code</a:t>
            </a:r>
          </a:p>
          <a:p>
            <a:pPr lvl="1"/>
            <a:r>
              <a:rPr lang="nb-NO" sz="1800" dirty="0"/>
              <a:t>Application Insights</a:t>
            </a:r>
          </a:p>
          <a:p>
            <a:endParaRPr lang="nb-NO" dirty="0"/>
          </a:p>
        </p:txBody>
      </p:sp>
      <p:sp>
        <p:nvSpPr>
          <p:cNvPr id="3" name="Content Placeholder 2">
            <a:extLst>
              <a:ext uri="{FF2B5EF4-FFF2-40B4-BE49-F238E27FC236}">
                <a16:creationId xmlns:a16="http://schemas.microsoft.com/office/drawing/2014/main" id="{174F88C6-B6DB-4212-9E7A-23B4621F093A}"/>
              </a:ext>
            </a:extLst>
          </p:cNvPr>
          <p:cNvSpPr>
            <a:spLocks noGrp="1"/>
          </p:cNvSpPr>
          <p:nvPr>
            <p:ph idx="13"/>
          </p:nvPr>
        </p:nvSpPr>
        <p:spPr/>
        <p:txBody>
          <a:bodyPr/>
          <a:lstStyle/>
          <a:p>
            <a:r>
              <a:rPr lang="nb-NO" sz="2200" dirty="0"/>
              <a:t>Workshop</a:t>
            </a:r>
            <a:r>
              <a:rPr lang="nb-NO" sz="2200" b="1" dirty="0"/>
              <a:t> #3</a:t>
            </a:r>
          </a:p>
          <a:p>
            <a:pPr lvl="1"/>
            <a:r>
              <a:rPr lang="nb-NO" sz="1800" dirty="0"/>
              <a:t>Introduksjon til sikkerhet i </a:t>
            </a:r>
            <a:r>
              <a:rPr lang="nb-NO" sz="1800" dirty="0" err="1"/>
              <a:t>Azure</a:t>
            </a:r>
            <a:endParaRPr lang="nb-NO" sz="1800" dirty="0"/>
          </a:p>
          <a:p>
            <a:pPr lvl="1"/>
            <a:r>
              <a:rPr lang="nb-NO" sz="1800" dirty="0" err="1"/>
              <a:t>Azure</a:t>
            </a:r>
            <a:r>
              <a:rPr lang="nb-NO" sz="1800" dirty="0"/>
              <a:t> Active Directory - autentisering.</a:t>
            </a:r>
          </a:p>
          <a:p>
            <a:pPr lvl="1"/>
            <a:r>
              <a:rPr lang="nb-NO" sz="1800" dirty="0"/>
              <a:t>SAS-tokens i </a:t>
            </a:r>
            <a:r>
              <a:rPr lang="nb-NO" sz="1800" dirty="0" err="1"/>
              <a:t>Azure</a:t>
            </a:r>
            <a:r>
              <a:rPr lang="nb-NO" sz="1800" dirty="0"/>
              <a:t> Storage</a:t>
            </a:r>
          </a:p>
          <a:p>
            <a:pPr lvl="1"/>
            <a:r>
              <a:rPr lang="nb-NO" sz="1800" dirty="0"/>
              <a:t>Introduksjon til infrastruktur-sikkerhet</a:t>
            </a:r>
          </a:p>
          <a:p>
            <a:r>
              <a:rPr lang="nb-NO" sz="2200" dirty="0"/>
              <a:t>Workshop #4</a:t>
            </a:r>
          </a:p>
          <a:p>
            <a:pPr lvl="1"/>
            <a:r>
              <a:rPr lang="nb-NO" sz="1800" dirty="0"/>
              <a:t>Skyarkitektur</a:t>
            </a:r>
          </a:p>
          <a:p>
            <a:pPr lvl="1"/>
            <a:r>
              <a:rPr lang="nb-NO" sz="1800" dirty="0" err="1"/>
              <a:t>Serverless</a:t>
            </a:r>
            <a:r>
              <a:rPr lang="nb-NO" sz="1800" dirty="0"/>
              <a:t> og </a:t>
            </a:r>
            <a:r>
              <a:rPr lang="nb-NO" sz="1800" dirty="0" err="1"/>
              <a:t>Azure</a:t>
            </a:r>
            <a:r>
              <a:rPr lang="nb-NO" sz="1800" dirty="0"/>
              <a:t> </a:t>
            </a:r>
            <a:r>
              <a:rPr lang="nb-NO" sz="1800" dirty="0" err="1"/>
              <a:t>Functions</a:t>
            </a:r>
            <a:endParaRPr lang="nb-NO" sz="1800" dirty="0"/>
          </a:p>
          <a:p>
            <a:pPr lvl="2"/>
            <a:r>
              <a:rPr lang="nb-NO" sz="1600" dirty="0"/>
              <a:t>Triggers</a:t>
            </a:r>
          </a:p>
        </p:txBody>
      </p:sp>
    </p:spTree>
    <p:extLst>
      <p:ext uri="{BB962C8B-B14F-4D97-AF65-F5344CB8AC3E}">
        <p14:creationId xmlns:p14="http://schemas.microsoft.com/office/powerpoint/2010/main" val="667589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8EC16A-631D-40F4-A34D-5EB73F45639A}"/>
              </a:ext>
            </a:extLst>
          </p:cNvPr>
          <p:cNvSpPr>
            <a:spLocks noGrp="1"/>
          </p:cNvSpPr>
          <p:nvPr>
            <p:ph idx="1"/>
          </p:nvPr>
        </p:nvSpPr>
        <p:spPr/>
        <p:txBody>
          <a:bodyPr/>
          <a:lstStyle/>
          <a:p>
            <a:endParaRPr lang="nb-NO" dirty="0"/>
          </a:p>
          <a:p>
            <a:r>
              <a:rPr lang="nb-NO" dirty="0"/>
              <a:t>Introduksjon </a:t>
            </a:r>
            <a:r>
              <a:rPr lang="nb-NO" dirty="0" err="1"/>
              <a:t>DevOps</a:t>
            </a:r>
            <a:endParaRPr lang="nb-NO" dirty="0"/>
          </a:p>
          <a:p>
            <a:r>
              <a:rPr lang="nb-NO" dirty="0"/>
              <a:t>Leksjon 1: </a:t>
            </a:r>
            <a:r>
              <a:rPr lang="nb-NO" dirty="0" err="1"/>
              <a:t>Azure</a:t>
            </a:r>
            <a:r>
              <a:rPr lang="nb-NO" dirty="0"/>
              <a:t> </a:t>
            </a:r>
            <a:r>
              <a:rPr lang="nb-NO" dirty="0" err="1"/>
              <a:t>DevOps</a:t>
            </a:r>
            <a:r>
              <a:rPr lang="nb-NO" dirty="0"/>
              <a:t> – Delivery Pipeline</a:t>
            </a:r>
          </a:p>
          <a:p>
            <a:r>
              <a:rPr lang="nb-NO" dirty="0"/>
              <a:t>Leksjon 2: </a:t>
            </a:r>
            <a:r>
              <a:rPr lang="nb-NO" dirty="0" err="1"/>
              <a:t>Infrastructure</a:t>
            </a:r>
            <a:r>
              <a:rPr lang="nb-NO" dirty="0"/>
              <a:t> as Code: ARM-</a:t>
            </a:r>
            <a:r>
              <a:rPr lang="nb-NO" dirty="0" err="1"/>
              <a:t>templates</a:t>
            </a:r>
            <a:endParaRPr lang="nb-NO" dirty="0"/>
          </a:p>
          <a:p>
            <a:r>
              <a:rPr lang="nb-NO" dirty="0"/>
              <a:t>Leksjon 3 : </a:t>
            </a:r>
            <a:r>
              <a:rPr lang="nb-NO" dirty="0" err="1"/>
              <a:t>Monitorering</a:t>
            </a:r>
            <a:r>
              <a:rPr lang="nb-NO" dirty="0"/>
              <a:t> og telemetri: Application Insights</a:t>
            </a:r>
          </a:p>
          <a:p>
            <a:r>
              <a:rPr lang="nb-NO" dirty="0"/>
              <a:t>Bonus-leksjon: Tags og </a:t>
            </a:r>
            <a:r>
              <a:rPr lang="nb-NO" dirty="0" err="1"/>
              <a:t>Slots</a:t>
            </a:r>
            <a:endParaRPr lang="nb-NO" dirty="0"/>
          </a:p>
        </p:txBody>
      </p:sp>
      <p:sp>
        <p:nvSpPr>
          <p:cNvPr id="3" name="Title 2">
            <a:extLst>
              <a:ext uri="{FF2B5EF4-FFF2-40B4-BE49-F238E27FC236}">
                <a16:creationId xmlns:a16="http://schemas.microsoft.com/office/drawing/2014/main" id="{7ADA31B3-A635-4631-AB14-0C7A72E2B5F0}"/>
              </a:ext>
            </a:extLst>
          </p:cNvPr>
          <p:cNvSpPr>
            <a:spLocks noGrp="1"/>
          </p:cNvSpPr>
          <p:nvPr>
            <p:ph type="title"/>
          </p:nvPr>
        </p:nvSpPr>
        <p:spPr/>
        <p:txBody>
          <a:bodyPr/>
          <a:lstStyle/>
          <a:p>
            <a:r>
              <a:rPr lang="nb-NO"/>
              <a:t>Dagens workshop</a:t>
            </a:r>
          </a:p>
        </p:txBody>
      </p:sp>
    </p:spTree>
    <p:extLst>
      <p:ext uri="{BB962C8B-B14F-4D97-AF65-F5344CB8AC3E}">
        <p14:creationId xmlns:p14="http://schemas.microsoft.com/office/powerpoint/2010/main" val="2714028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e 3">
            <a:extLst>
              <a:ext uri="{FF2B5EF4-FFF2-40B4-BE49-F238E27FC236}">
                <a16:creationId xmlns:a16="http://schemas.microsoft.com/office/drawing/2014/main" id="{8C393737-D9FF-4B59-BCAC-4BA05C7B8F8A}"/>
              </a:ext>
            </a:extLst>
          </p:cNvPr>
          <p:cNvPicPr>
            <a:picLocks noChangeAspect="1"/>
          </p:cNvPicPr>
          <p:nvPr/>
        </p:nvPicPr>
        <p:blipFill>
          <a:blip r:embed="rId3"/>
          <a:stretch>
            <a:fillRect/>
          </a:stretch>
        </p:blipFill>
        <p:spPr>
          <a:xfrm>
            <a:off x="1234800" y="1842771"/>
            <a:ext cx="8382613" cy="4317045"/>
          </a:xfrm>
          <a:prstGeom prst="rect">
            <a:avLst/>
          </a:prstGeom>
          <a:noFill/>
        </p:spPr>
      </p:pic>
      <p:sp>
        <p:nvSpPr>
          <p:cNvPr id="11" name="Title 2">
            <a:extLst>
              <a:ext uri="{FF2B5EF4-FFF2-40B4-BE49-F238E27FC236}">
                <a16:creationId xmlns:a16="http://schemas.microsoft.com/office/drawing/2014/main" id="{B3A8BDCD-60DB-4AE9-81CC-40BC1C61B37A}"/>
              </a:ext>
            </a:extLst>
          </p:cNvPr>
          <p:cNvSpPr>
            <a:spLocks noGrp="1"/>
          </p:cNvSpPr>
          <p:nvPr>
            <p:ph type="title"/>
          </p:nvPr>
        </p:nvSpPr>
        <p:spPr>
          <a:xfrm>
            <a:off x="1234800" y="365126"/>
            <a:ext cx="10146506" cy="963024"/>
          </a:xfrm>
        </p:spPr>
        <p:txBody>
          <a:bodyPr/>
          <a:lstStyle/>
          <a:p>
            <a:endParaRPr lang="en-US"/>
          </a:p>
        </p:txBody>
      </p:sp>
    </p:spTree>
    <p:extLst>
      <p:ext uri="{BB962C8B-B14F-4D97-AF65-F5344CB8AC3E}">
        <p14:creationId xmlns:p14="http://schemas.microsoft.com/office/powerpoint/2010/main" val="3107040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b-NO" dirty="0"/>
              <a:t>Development and Operations</a:t>
            </a:r>
          </a:p>
          <a:p>
            <a:r>
              <a:rPr lang="nb-NO" dirty="0"/>
              <a:t>Få utviklere og driftsfolk til å jobbe på samme lag</a:t>
            </a:r>
          </a:p>
          <a:p>
            <a:endParaRPr lang="nb-NO" dirty="0"/>
          </a:p>
          <a:p>
            <a:r>
              <a:rPr lang="nb-NO" dirty="0"/>
              <a:t>Hvorfor?</a:t>
            </a:r>
          </a:p>
          <a:p>
            <a:endParaRPr lang="nb-NO" dirty="0"/>
          </a:p>
          <a:p>
            <a:r>
              <a:rPr lang="nb-NO" dirty="0"/>
              <a:t>Hvordan?</a:t>
            </a:r>
          </a:p>
          <a:p>
            <a:endParaRPr lang="nb-NO" dirty="0"/>
          </a:p>
          <a:p>
            <a:pPr marL="0" indent="0">
              <a:buNone/>
            </a:pPr>
            <a:endParaRPr lang="nb-NO" dirty="0"/>
          </a:p>
          <a:p>
            <a:endParaRPr lang="nb-NO" dirty="0"/>
          </a:p>
          <a:p>
            <a:endParaRPr lang="nb-NO" dirty="0"/>
          </a:p>
        </p:txBody>
      </p:sp>
      <p:sp>
        <p:nvSpPr>
          <p:cNvPr id="3" name="Title 2"/>
          <p:cNvSpPr>
            <a:spLocks noGrp="1"/>
          </p:cNvSpPr>
          <p:nvPr>
            <p:ph type="title"/>
          </p:nvPr>
        </p:nvSpPr>
        <p:spPr/>
        <p:txBody>
          <a:bodyPr/>
          <a:lstStyle/>
          <a:p>
            <a:r>
              <a:rPr lang="nb-NO" err="1"/>
              <a:t>DevOps</a:t>
            </a:r>
            <a:endParaRPr lang="nb-NO"/>
          </a:p>
        </p:txBody>
      </p:sp>
    </p:spTree>
    <p:extLst>
      <p:ext uri="{BB962C8B-B14F-4D97-AF65-F5344CB8AC3E}">
        <p14:creationId xmlns:p14="http://schemas.microsoft.com/office/powerpoint/2010/main" val="899226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b-NO"/>
              <a:t>Verdi kan skapes først når kode er i </a:t>
            </a:r>
            <a:r>
              <a:rPr lang="nb-NO" err="1"/>
              <a:t>prod</a:t>
            </a:r>
            <a:endParaRPr lang="nb-NO"/>
          </a:p>
        </p:txBody>
      </p:sp>
      <p:pic>
        <p:nvPicPr>
          <p:cNvPr id="2050" name="Picture 2" descr="Bilderesultat for kanb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4800" y="3233525"/>
            <a:ext cx="7318511" cy="352508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915939" y="2295939"/>
            <a:ext cx="2276061" cy="769441"/>
          </a:xfrm>
          <a:prstGeom prst="rect">
            <a:avLst/>
          </a:prstGeom>
          <a:noFill/>
        </p:spPr>
        <p:txBody>
          <a:bodyPr wrap="square" rtlCol="0">
            <a:spAutoFit/>
          </a:bodyPr>
          <a:lstStyle/>
          <a:p>
            <a:r>
              <a:rPr lang="nb-NO" sz="4400"/>
              <a:t>Verdi?</a:t>
            </a:r>
          </a:p>
        </p:txBody>
      </p:sp>
      <p:cxnSp>
        <p:nvCxnSpPr>
          <p:cNvPr id="8" name="Straight Arrow Connector 7"/>
          <p:cNvCxnSpPr/>
          <p:nvPr/>
        </p:nvCxnSpPr>
        <p:spPr>
          <a:xfrm flipH="1">
            <a:off x="7861852" y="3061252"/>
            <a:ext cx="2136913" cy="176916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0512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b-NO"/>
              <a:t>Vi definerer «flyt» som et systems evne til å gjøre om behov til gevinst</a:t>
            </a:r>
          </a:p>
          <a:p>
            <a:endParaRPr lang="nb-NO"/>
          </a:p>
          <a:p>
            <a:pPr lvl="1"/>
            <a:endParaRPr lang="nb-NO"/>
          </a:p>
        </p:txBody>
      </p:sp>
      <p:sp>
        <p:nvSpPr>
          <p:cNvPr id="3" name="Title 2"/>
          <p:cNvSpPr>
            <a:spLocks noGrp="1"/>
          </p:cNvSpPr>
          <p:nvPr>
            <p:ph type="title"/>
          </p:nvPr>
        </p:nvSpPr>
        <p:spPr/>
        <p:txBody>
          <a:bodyPr/>
          <a:lstStyle/>
          <a:p>
            <a:r>
              <a:rPr lang="nb-NO" dirty="0"/>
              <a:t>Flyt: </a:t>
            </a:r>
            <a:r>
              <a:rPr lang="nb-NO" dirty="0" err="1"/>
              <a:t>left</a:t>
            </a:r>
            <a:r>
              <a:rPr lang="nb-NO" dirty="0"/>
              <a:t> to right	</a:t>
            </a:r>
          </a:p>
        </p:txBody>
      </p:sp>
      <p:pic>
        <p:nvPicPr>
          <p:cNvPr id="5" name="Bilde 5"/>
          <p:cNvPicPr>
            <a:picLocks noChangeAspect="1"/>
          </p:cNvPicPr>
          <p:nvPr/>
        </p:nvPicPr>
        <p:blipFill>
          <a:blip r:embed="rId3"/>
          <a:stretch>
            <a:fillRect/>
          </a:stretch>
        </p:blipFill>
        <p:spPr>
          <a:xfrm>
            <a:off x="3243557" y="3278170"/>
            <a:ext cx="6061476" cy="1446247"/>
          </a:xfrm>
          <a:prstGeom prst="rect">
            <a:avLst/>
          </a:prstGeom>
        </p:spPr>
      </p:pic>
    </p:spTree>
    <p:extLst>
      <p:ext uri="{BB962C8B-B14F-4D97-AF65-F5344CB8AC3E}">
        <p14:creationId xmlns:p14="http://schemas.microsoft.com/office/powerpoint/2010/main" val="1032995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nb-NO"/>
              <a:t>Feedback: right to </a:t>
            </a:r>
            <a:r>
              <a:rPr lang="nb-NO" err="1"/>
              <a:t>left</a:t>
            </a:r>
            <a:endParaRPr lang="nb-NO"/>
          </a:p>
        </p:txBody>
      </p:sp>
      <p:pic>
        <p:nvPicPr>
          <p:cNvPr id="4" name="Bilde 6"/>
          <p:cNvPicPr>
            <a:picLocks noGrp="1" noChangeAspect="1"/>
          </p:cNvPicPr>
          <p:nvPr>
            <p:ph idx="1"/>
          </p:nvPr>
        </p:nvPicPr>
        <p:blipFill>
          <a:blip r:embed="rId3"/>
          <a:stretch>
            <a:fillRect/>
          </a:stretch>
        </p:blipFill>
        <p:spPr>
          <a:xfrm>
            <a:off x="3923000" y="3002252"/>
            <a:ext cx="4702590" cy="1590227"/>
          </a:xfrm>
          <a:prstGeom prst="rect">
            <a:avLst/>
          </a:prstGeom>
        </p:spPr>
      </p:pic>
      <p:sp>
        <p:nvSpPr>
          <p:cNvPr id="6" name="Content Placeholder 1"/>
          <p:cNvSpPr txBox="1">
            <a:spLocks/>
          </p:cNvSpPr>
          <p:nvPr/>
        </p:nvSpPr>
        <p:spPr>
          <a:xfrm>
            <a:off x="1234800" y="1825625"/>
            <a:ext cx="8382613" cy="4351338"/>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ts val="0"/>
              </a:spcBef>
              <a:spcAft>
                <a:spcPts val="0"/>
              </a:spcAft>
              <a:buClr>
                <a:schemeClr val="accent1"/>
              </a:buClr>
              <a:buFont typeface="Courier New" panose="02070309020205020404" pitchFamily="49" charset="0"/>
              <a:buChar char="o"/>
              <a:defRPr lang="nb-NO" sz="2400" kern="1200" noProof="0" dirty="0">
                <a:solidFill>
                  <a:schemeClr val="tx1"/>
                </a:solidFill>
                <a:latin typeface="+mn-lt"/>
                <a:ea typeface="+mn-ea"/>
                <a:cs typeface="+mn-cs"/>
              </a:defRPr>
            </a:lvl1pPr>
            <a:lvl2pPr marL="628650" indent="-271463" algn="l" defTabSz="914400" rtl="0" eaLnBrk="1" latinLnBrk="0" hangingPunct="1">
              <a:lnSpc>
                <a:spcPct val="100000"/>
              </a:lnSpc>
              <a:spcBef>
                <a:spcPts val="0"/>
              </a:spcBef>
              <a:spcAft>
                <a:spcPts val="0"/>
              </a:spcAft>
              <a:buClr>
                <a:srgbClr val="92D050"/>
              </a:buClr>
              <a:buFont typeface="Arial" panose="020B0604020202020204" pitchFamily="34" charset="0"/>
              <a:buChar char="•"/>
              <a:defRPr lang="nb-NO" sz="2000" kern="1200" noProof="0" dirty="0">
                <a:solidFill>
                  <a:schemeClr val="tx1"/>
                </a:solidFill>
                <a:latin typeface="+mn-lt"/>
                <a:ea typeface="+mn-ea"/>
                <a:cs typeface="+mn-cs"/>
              </a:defRPr>
            </a:lvl2pPr>
            <a:lvl3pPr marL="900113" indent="-271463" algn="l" defTabSz="914400" rtl="0" eaLnBrk="1" latinLnBrk="0" hangingPunct="1">
              <a:lnSpc>
                <a:spcPct val="100000"/>
              </a:lnSpc>
              <a:spcBef>
                <a:spcPts val="0"/>
              </a:spcBef>
              <a:spcAft>
                <a:spcPts val="0"/>
              </a:spcAft>
              <a:buClr>
                <a:srgbClr val="92D050"/>
              </a:buClr>
              <a:buFont typeface="Wingdings" panose="05000000000000000000" pitchFamily="2" charset="2"/>
              <a:buChar char="§"/>
              <a:defRPr lang="nb-NO" sz="1800" kern="1200" noProof="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b-NO"/>
              <a:t>Forsterke feedback for å forstå hvordan systemet fungerer, hvordan det brukes og hvordan det feiler</a:t>
            </a:r>
          </a:p>
          <a:p>
            <a:endParaRPr lang="nb-NO"/>
          </a:p>
          <a:p>
            <a:pPr lvl="1"/>
            <a:endParaRPr lang="nb-NO"/>
          </a:p>
        </p:txBody>
      </p:sp>
    </p:spTree>
    <p:extLst>
      <p:ext uri="{BB962C8B-B14F-4D97-AF65-F5344CB8AC3E}">
        <p14:creationId xmlns:p14="http://schemas.microsoft.com/office/powerpoint/2010/main" val="2876007488"/>
      </p:ext>
    </p:extLst>
  </p:cSld>
  <p:clrMapOvr>
    <a:masterClrMapping/>
  </p:clrMapOvr>
</p:sld>
</file>

<file path=ppt/theme/theme1.xml><?xml version="1.0" encoding="utf-8"?>
<a:theme xmlns:a="http://schemas.openxmlformats.org/drawingml/2006/main" name="Forside">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B080F39-F12D-4C0A-8CB0-269CBB96B587}"/>
    </a:ext>
  </a:extLst>
</a:theme>
</file>

<file path=ppt/theme/theme2.xml><?xml version="1.0" encoding="utf-8"?>
<a:theme xmlns:a="http://schemas.openxmlformats.org/drawingml/2006/main" name="Innhold">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Bouvets presentasjonsmal" id="{301BCD41-07AD-46CA-9372-A479FF8012E2}" vid="{202D5BAB-5A4C-4D97-B910-D457384076A2}"/>
    </a:ext>
  </a:extLst>
</a:theme>
</file>

<file path=ppt/theme/theme3.xml><?xml version="1.0" encoding="utf-8"?>
<a:theme xmlns:a="http://schemas.openxmlformats.org/drawingml/2006/main" name="Prosess">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29E5A70-F5A3-4C3B-AEE4-196E0975597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81F4F7C2CA17E439ACC3B82D99F24A1" ma:contentTypeVersion="2" ma:contentTypeDescription="Create a new document." ma:contentTypeScope="" ma:versionID="82306a928806df2e1e8408308e80c078">
  <xsd:schema xmlns:xsd="http://www.w3.org/2001/XMLSchema" xmlns:xs="http://www.w3.org/2001/XMLSchema" xmlns:p="http://schemas.microsoft.com/office/2006/metadata/properties" xmlns:ns2="dd54800b-6ec9-4e54-a670-8dccd2000b92" targetNamespace="http://schemas.microsoft.com/office/2006/metadata/properties" ma:root="true" ma:fieldsID="01262b94a5afc35df7fbf8eefff07560" ns2:_="">
    <xsd:import namespace="dd54800b-6ec9-4e54-a670-8dccd2000b9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54800b-6ec9-4e54-a670-8dccd2000b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82CC63-55FC-4D22-9ED3-DB88AF6228E1}">
  <ds:schemaRefs>
    <ds:schemaRef ds:uri="http://schemas.microsoft.com/sharepoint/v3/contenttype/forms"/>
  </ds:schemaRefs>
</ds:datastoreItem>
</file>

<file path=customXml/itemProps2.xml><?xml version="1.0" encoding="utf-8"?>
<ds:datastoreItem xmlns:ds="http://schemas.openxmlformats.org/officeDocument/2006/customXml" ds:itemID="{9D2CB842-18D5-4EEF-9009-B0CAFCE7AC3E}">
  <ds:schemaRefs>
    <ds:schemaRef ds:uri="http://schemas.microsoft.com/office/infopath/2007/PartnerControls"/>
    <ds:schemaRef ds:uri="http://purl.org/dc/terms/"/>
    <ds:schemaRef ds:uri="http://schemas.microsoft.com/office/2006/documentManagement/types"/>
    <ds:schemaRef ds:uri="http://www.w3.org/XML/1998/namespace"/>
    <ds:schemaRef ds:uri="http://purl.org/dc/dcmitype/"/>
    <ds:schemaRef ds:uri="http://schemas.microsoft.com/office/2006/metadata/properties"/>
    <ds:schemaRef ds:uri="http://schemas.openxmlformats.org/package/2006/metadata/core-properties"/>
    <ds:schemaRef ds:uri="dd54800b-6ec9-4e54-a670-8dccd2000b92"/>
    <ds:schemaRef ds:uri="http://purl.org/dc/elements/1.1/"/>
  </ds:schemaRefs>
</ds:datastoreItem>
</file>

<file path=customXml/itemProps3.xml><?xml version="1.0" encoding="utf-8"?>
<ds:datastoreItem xmlns:ds="http://schemas.openxmlformats.org/officeDocument/2006/customXml" ds:itemID="{B412DFF5-36AB-42C6-B5BF-3CB377C5E8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54800b-6ec9-4e54-a670-8dccd2000b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Bouvets presentasjonsmal</Template>
  <TotalTime>4360</TotalTime>
  <Words>1995</Words>
  <Application>Microsoft Office PowerPoint</Application>
  <PresentationFormat>Widescreen</PresentationFormat>
  <Paragraphs>263</Paragraphs>
  <Slides>25</Slides>
  <Notes>20</Notes>
  <HiddenSlides>2</HiddenSlides>
  <MMClips>0</MMClips>
  <ScaleCrop>false</ScaleCrop>
  <HeadingPairs>
    <vt:vector size="6" baseType="variant">
      <vt:variant>
        <vt:lpstr>Brukte skrifter</vt:lpstr>
      </vt:variant>
      <vt:variant>
        <vt:i4>6</vt:i4>
      </vt:variant>
      <vt:variant>
        <vt:lpstr>Tema</vt:lpstr>
      </vt:variant>
      <vt:variant>
        <vt:i4>3</vt:i4>
      </vt:variant>
      <vt:variant>
        <vt:lpstr>Lysbildetitler</vt:lpstr>
      </vt:variant>
      <vt:variant>
        <vt:i4>25</vt:i4>
      </vt:variant>
    </vt:vector>
  </HeadingPairs>
  <TitlesOfParts>
    <vt:vector size="34" baseType="lpstr">
      <vt:lpstr>Arial</vt:lpstr>
      <vt:lpstr>Calibri</vt:lpstr>
      <vt:lpstr>Calibri Light</vt:lpstr>
      <vt:lpstr>Courier New</vt:lpstr>
      <vt:lpstr>Georgia</vt:lpstr>
      <vt:lpstr>Wingdings</vt:lpstr>
      <vt:lpstr>Forside</vt:lpstr>
      <vt:lpstr>Innhold</vt:lpstr>
      <vt:lpstr>Prosess</vt:lpstr>
      <vt:lpstr>PowerPoint-presentasjon</vt:lpstr>
      <vt:lpstr>Azureskolen – Workshop #2</vt:lpstr>
      <vt:lpstr>Azureskolen Workshop</vt:lpstr>
      <vt:lpstr>Dagens workshop</vt:lpstr>
      <vt:lpstr>PowerPoint-presentasjon</vt:lpstr>
      <vt:lpstr>DevOps</vt:lpstr>
      <vt:lpstr>Verdi kan skapes først når kode er i prod</vt:lpstr>
      <vt:lpstr>Flyt: left to right </vt:lpstr>
      <vt:lpstr>Feedback: right to left</vt:lpstr>
      <vt:lpstr>Læring og eksperimentering</vt:lpstr>
      <vt:lpstr>Nyttig lesestoff</vt:lpstr>
      <vt:lpstr>Workshop #2</vt:lpstr>
      <vt:lpstr>Azure DevOps</vt:lpstr>
      <vt:lpstr>Demo og leksjon 1</vt:lpstr>
      <vt:lpstr>Infrastructure as Code</vt:lpstr>
      <vt:lpstr>Infrastructure as Code</vt:lpstr>
      <vt:lpstr>ARM-templates</vt:lpstr>
      <vt:lpstr>ARM-templates struktur </vt:lpstr>
      <vt:lpstr>ARM: Expression &amp; functions</vt:lpstr>
      <vt:lpstr>ARM-templates ressurser</vt:lpstr>
      <vt:lpstr>ARM: Deployment</vt:lpstr>
      <vt:lpstr>Demo og Leksjon 2.</vt:lpstr>
      <vt:lpstr>Workshop #2</vt:lpstr>
      <vt:lpstr>Applications Insights</vt:lpstr>
      <vt:lpstr>Demo og leksjon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Markus Renton Skallist</dc:creator>
  <cp:lastModifiedBy>Per-Frode Pedersen</cp:lastModifiedBy>
  <cp:revision>5</cp:revision>
  <dcterms:created xsi:type="dcterms:W3CDTF">2018-11-13T16:59:11Z</dcterms:created>
  <dcterms:modified xsi:type="dcterms:W3CDTF">2022-09-14T13:24:37Z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0x010100981F4F7C2CA17E439ACC3B82D99F24A1</vt:lpwstr>
  </property>
  <property fmtid="{D5CDD505-2E9C-101B-9397-08002B2CF9AE}" pid="3" name="_dlc_DocIdItemGuid">
    <vt:lpwstr>86852120-cc66-4c0f-8b63-a8fb53c60303</vt:lpwstr>
  </property>
</Properties>
</file>