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300">
          <p15:clr>
            <a:srgbClr val="A4A3A4"/>
          </p15:clr>
        </p15:guide>
        <p15:guide id="5" pos="2880">
          <p15:clr>
            <a:srgbClr val="A4A3A4"/>
          </p15:clr>
        </p15:guide>
        <p15:guide id="6" pos="295">
          <p15:clr>
            <a:srgbClr val="A4A3A4"/>
          </p15:clr>
        </p15:guide>
        <p15:guide id="7" pos="5465">
          <p15:clr>
            <a:srgbClr val="A4A3A4"/>
          </p15:clr>
        </p15:guide>
        <p15:guide id="8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1376" y="56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12" name="Rett linje 12"/>
          <p:cNvCxnSpPr/>
          <p:nvPr userDrawn="1"/>
        </p:nvCxnSpPr>
        <p:spPr>
          <a:xfrm>
            <a:off x="468313" y="5877272"/>
            <a:ext cx="8208143" cy="0"/>
          </a:xfrm>
          <a:prstGeom prst="line">
            <a:avLst/>
          </a:prstGeom>
          <a:ln w="12700" cmpd="sng">
            <a:solidFill>
              <a:srgbClr val="FF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orsidebil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1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svart bakgrun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-for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je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4" y="800708"/>
            <a:ext cx="6177566" cy="496855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13" y="1916113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13" y="3425846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 userDrawn="1"/>
        </p:nvCxnSpPr>
        <p:spPr>
          <a:xfrm>
            <a:off x="468313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ransje toppgrafik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yststrip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5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66" y="1628774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74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628623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3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13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yststripe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004" y="-1538"/>
            <a:ext cx="2292538" cy="88656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526864"/>
            <a:ext cx="1512168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b-NO" smtClean="0"/>
              <a:t>14.04.2015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1720" y="6526864"/>
            <a:ext cx="5472608" cy="180000"/>
          </a:xfrm>
          <a:prstGeom prst="rect">
            <a:avLst/>
          </a:prstGeom>
        </p:spPr>
        <p:txBody>
          <a:bodyPr vert="horz" lIns="0" tIns="0" rIns="91440" bIns="0" rtlCol="0" anchor="t"/>
          <a:lstStyle>
            <a:lvl1pPr algn="l">
              <a:defRPr sz="1000" b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64" y="6526864"/>
            <a:ext cx="28027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 i="0">
                <a:solidFill>
                  <a:srgbClr val="9B9B9B"/>
                </a:solidFill>
                <a:latin typeface="+mj-lt"/>
                <a:cs typeface="Arial" pitchFamily="34" charset="0"/>
              </a:defRPr>
            </a:lvl1pPr>
          </a:lstStyle>
          <a:p>
            <a:fld id="{6C43C368-B4F5-3E41-AC60-B61C23CF3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4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6453600"/>
            <a:ext cx="8892000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6491436"/>
            <a:ext cx="689552" cy="214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ct val="105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105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mentor.com/resources/articles/ocp.pdf" TargetMode="External"/><Relationship Id="rId2" Type="http://schemas.openxmlformats.org/officeDocument/2006/relationships/hyperlink" Target="https://github.com/bouvet/soild-2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Open </a:t>
            </a:r>
            <a:r>
              <a:rPr lang="nb-NO" dirty="0" err="1" smtClean="0"/>
              <a:t>closed</a:t>
            </a:r>
            <a:r>
              <a:rPr lang="nb-NO" dirty="0" smtClean="0"/>
              <a:t> </a:t>
            </a:r>
            <a:r>
              <a:rPr lang="nb-NO" dirty="0" err="1" smtClean="0"/>
              <a:t>principle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Workshop 14.04.2015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76250"/>
            <a:ext cx="6840537" cy="1081088"/>
          </a:xfrm>
        </p:spPr>
        <p:txBody>
          <a:bodyPr/>
          <a:lstStyle/>
          <a:p>
            <a:r>
              <a:rPr lang="nb-NO" dirty="0" smtClean="0"/>
              <a:t>Introduksjon</a:t>
            </a:r>
            <a:endParaRPr lang="nb-NO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sz="3600" dirty="0" smtClean="0"/>
              <a:t>Tore Erstad</a:t>
            </a:r>
          </a:p>
          <a:p>
            <a:r>
              <a:rPr lang="nb-NO" sz="3600" dirty="0" smtClean="0"/>
              <a:t>Rafael Winterhalter</a:t>
            </a:r>
            <a:endParaRPr lang="nb-N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Stammer fra </a:t>
            </a:r>
            <a:r>
              <a:rPr lang="nb-NO" dirty="0" smtClean="0"/>
              <a:t>tidlig </a:t>
            </a:r>
            <a:r>
              <a:rPr lang="nb-NO" dirty="0" smtClean="0"/>
              <a:t>objektorientering</a:t>
            </a:r>
          </a:p>
          <a:p>
            <a:pPr lvl="1"/>
            <a:r>
              <a:rPr lang="nb-NO" dirty="0" smtClean="0"/>
              <a:t>Ble først beskrevet av Bertrand Meyer i 1988 i Object </a:t>
            </a:r>
            <a:r>
              <a:rPr lang="nb-NO" dirty="0" err="1" smtClean="0"/>
              <a:t>Oriented</a:t>
            </a:r>
            <a:r>
              <a:rPr lang="nb-NO" dirty="0" smtClean="0"/>
              <a:t> Software Construction.</a:t>
            </a:r>
          </a:p>
          <a:p>
            <a:pPr lvl="1"/>
            <a:r>
              <a:rPr lang="nb-NO" dirty="0" smtClean="0"/>
              <a:t>Språket i boken er </a:t>
            </a:r>
            <a:r>
              <a:rPr lang="nb-NO" dirty="0" err="1" smtClean="0"/>
              <a:t>Eiffel</a:t>
            </a:r>
            <a:r>
              <a:rPr lang="nb-NO" dirty="0" smtClean="0"/>
              <a:t>, et </a:t>
            </a:r>
            <a:r>
              <a:rPr lang="nb-NO" dirty="0" err="1" smtClean="0"/>
              <a:t>objektorientert</a:t>
            </a:r>
            <a:r>
              <a:rPr lang="nb-NO" dirty="0" smtClean="0"/>
              <a:t> språk med multippel arv og templating</a:t>
            </a:r>
            <a:endParaRPr lang="nb-NO" dirty="0" smtClean="0"/>
          </a:p>
          <a:p>
            <a:r>
              <a:rPr lang="nb-NO" dirty="0" smtClean="0"/>
              <a:t>Open/</a:t>
            </a:r>
            <a:r>
              <a:rPr lang="nb-NO" dirty="0" err="1" smtClean="0"/>
              <a:t>Closed</a:t>
            </a:r>
            <a:r>
              <a:rPr lang="nb-NO" dirty="0" smtClean="0"/>
              <a:t> fungerer ikke like </a:t>
            </a:r>
            <a:r>
              <a:rPr lang="nb-NO" dirty="0" smtClean="0"/>
              <a:t>godt i C# og </a:t>
            </a:r>
            <a:r>
              <a:rPr lang="nb-NO" dirty="0" smtClean="0"/>
              <a:t>Java som i </a:t>
            </a:r>
            <a:r>
              <a:rPr lang="nb-NO" dirty="0" err="1" smtClean="0"/>
              <a:t>Eiffel</a:t>
            </a:r>
            <a:r>
              <a:rPr lang="nb-NO" dirty="0" smtClean="0"/>
              <a:t>, </a:t>
            </a:r>
            <a:r>
              <a:rPr lang="nb-NO" dirty="0" smtClean="0"/>
              <a:t>men </a:t>
            </a:r>
            <a:r>
              <a:rPr lang="nb-NO" dirty="0" smtClean="0"/>
              <a:t>prinsippene er riktige og viktige</a:t>
            </a:r>
            <a:r>
              <a:rPr lang="nb-NO" dirty="0" smtClean="0"/>
              <a:t>.</a:t>
            </a:r>
            <a:endParaRPr lang="nb-NO" dirty="0" smtClean="0"/>
          </a:p>
          <a:p>
            <a:r>
              <a:rPr lang="nb-NO" dirty="0" smtClean="0"/>
              <a:t>«Design by </a:t>
            </a:r>
            <a:r>
              <a:rPr lang="nb-NO" dirty="0" err="1" smtClean="0"/>
              <a:t>contract</a:t>
            </a:r>
            <a:r>
              <a:rPr lang="nb-NO" dirty="0" smtClean="0"/>
              <a:t>» </a:t>
            </a:r>
            <a:r>
              <a:rPr lang="nb-NO" dirty="0" smtClean="0"/>
              <a:t>er etterfølger etter de grunnleggende prinsippene</a:t>
            </a:r>
          </a:p>
          <a:p>
            <a:r>
              <a:rPr lang="nb-NO" dirty="0" smtClean="0"/>
              <a:t>Ikke </a:t>
            </a:r>
            <a:r>
              <a:rPr lang="nb-NO" dirty="0" smtClean="0"/>
              <a:t>mulig eller ønskelig </a:t>
            </a:r>
            <a:r>
              <a:rPr lang="nb-NO" dirty="0" smtClean="0"/>
              <a:t>å følge OCP 100%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Historikk</a:t>
            </a:r>
            <a:endParaRPr lang="nb-NO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«Open for </a:t>
            </a:r>
            <a:r>
              <a:rPr lang="nb-NO" dirty="0" err="1" smtClean="0"/>
              <a:t>extension</a:t>
            </a:r>
            <a:r>
              <a:rPr lang="nb-NO" dirty="0" smtClean="0"/>
              <a:t>»</a:t>
            </a:r>
          </a:p>
          <a:p>
            <a:pPr lvl="1"/>
            <a:r>
              <a:rPr lang="nb-NO" dirty="0" smtClean="0"/>
              <a:t>Gjenbruk</a:t>
            </a:r>
          </a:p>
          <a:p>
            <a:pPr lvl="1"/>
            <a:r>
              <a:rPr lang="nb-NO" dirty="0" smtClean="0"/>
              <a:t>Ikke nødvendigvis </a:t>
            </a:r>
            <a:r>
              <a:rPr lang="nb-NO" dirty="0" smtClean="0"/>
              <a:t>arv</a:t>
            </a:r>
          </a:p>
          <a:p>
            <a:pPr lvl="1"/>
            <a:r>
              <a:rPr lang="nb-NO" dirty="0" smtClean="0"/>
              <a:t>Abstraksjon</a:t>
            </a:r>
            <a:r>
              <a:rPr lang="nb-NO" dirty="0" smtClean="0"/>
              <a:t>, </a:t>
            </a:r>
            <a:r>
              <a:rPr lang="nb-NO" dirty="0" err="1" smtClean="0"/>
              <a:t>interface</a:t>
            </a:r>
            <a:r>
              <a:rPr lang="nb-NO" dirty="0" smtClean="0"/>
              <a:t> og </a:t>
            </a:r>
            <a:r>
              <a:rPr lang="nb-NO" dirty="0" err="1" smtClean="0"/>
              <a:t>delegation</a:t>
            </a:r>
            <a:endParaRPr lang="nb-NO" dirty="0" smtClean="0"/>
          </a:p>
          <a:p>
            <a:r>
              <a:rPr lang="nb-NO" dirty="0" smtClean="0"/>
              <a:t>«</a:t>
            </a:r>
            <a:r>
              <a:rPr lang="nb-NO" dirty="0" err="1" smtClean="0"/>
              <a:t>Closed</a:t>
            </a:r>
            <a:r>
              <a:rPr lang="nb-NO" dirty="0" smtClean="0"/>
              <a:t> for </a:t>
            </a:r>
            <a:r>
              <a:rPr lang="nb-NO" dirty="0" err="1" smtClean="0"/>
              <a:t>modification</a:t>
            </a:r>
            <a:r>
              <a:rPr lang="nb-NO" dirty="0" smtClean="0"/>
              <a:t>»</a:t>
            </a:r>
          </a:p>
          <a:p>
            <a:pPr lvl="1"/>
            <a:r>
              <a:rPr lang="nb-NO" dirty="0" smtClean="0"/>
              <a:t>Opprinnelig prinsipp var at kildekode skal være stengt for endringer. </a:t>
            </a:r>
            <a:r>
              <a:rPr lang="nb-NO" dirty="0" smtClean="0"/>
              <a:t>Dette er for strengt.</a:t>
            </a:r>
          </a:p>
          <a:p>
            <a:pPr lvl="2"/>
            <a:r>
              <a:rPr lang="nb-NO" dirty="0" smtClean="0"/>
              <a:t>«Strategic </a:t>
            </a:r>
            <a:r>
              <a:rPr lang="nb-NO" dirty="0" err="1" smtClean="0"/>
              <a:t>closure</a:t>
            </a:r>
            <a:r>
              <a:rPr lang="nb-NO" dirty="0" smtClean="0"/>
              <a:t>». </a:t>
            </a:r>
            <a:r>
              <a:rPr lang="nb-NO" dirty="0" smtClean="0"/>
              <a:t>Bestemme hva </a:t>
            </a:r>
            <a:r>
              <a:rPr lang="nb-NO" dirty="0" smtClean="0"/>
              <a:t>som skal være stengt, hva </a:t>
            </a:r>
            <a:r>
              <a:rPr lang="nb-NO" dirty="0" smtClean="0"/>
              <a:t>som skal være </a:t>
            </a:r>
            <a:r>
              <a:rPr lang="nb-NO" dirty="0" smtClean="0"/>
              <a:t>åpent, og hvordan det skal være åpent.</a:t>
            </a:r>
            <a:endParaRPr lang="nb-NO" dirty="0" smtClean="0"/>
          </a:p>
          <a:p>
            <a:pPr lvl="1"/>
            <a:r>
              <a:rPr lang="nb-NO" dirty="0" smtClean="0"/>
              <a:t>Ikke endre kontrakt til klasse</a:t>
            </a:r>
          </a:p>
          <a:p>
            <a:pPr lvl="2"/>
            <a:r>
              <a:rPr lang="nb-NO" dirty="0" smtClean="0"/>
              <a:t>Ikke nye </a:t>
            </a:r>
            <a:r>
              <a:rPr lang="nb-NO" dirty="0" smtClean="0"/>
              <a:t>funksjoner/metoder</a:t>
            </a:r>
          </a:p>
          <a:p>
            <a:pPr lvl="2"/>
            <a:r>
              <a:rPr lang="nb-NO" dirty="0" smtClean="0"/>
              <a:t>Ikke endre funksjoner/metoder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Definisjon</a:t>
            </a:r>
            <a:endParaRPr lang="nb-NO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Kildekode:</a:t>
            </a:r>
          </a:p>
          <a:p>
            <a:pPr lvl="1"/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github.com/bouvet/soild-2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Referanse</a:t>
            </a:r>
          </a:p>
          <a:p>
            <a:pPr lvl="1"/>
            <a:r>
              <a:rPr lang="nb-NO" u="sng" dirty="0">
                <a:hlinkClick r:id="rId3"/>
              </a:rPr>
              <a:t>www.objectmentor.com/resources/articles/</a:t>
            </a:r>
            <a:r>
              <a:rPr lang="nb-NO" b="1" u="sng" dirty="0">
                <a:hlinkClick r:id="rId3"/>
              </a:rPr>
              <a:t>ocp</a:t>
            </a:r>
            <a:r>
              <a:rPr lang="nb-NO" u="sng" dirty="0">
                <a:hlinkClick r:id="rId3"/>
              </a:rPr>
              <a:t>.</a:t>
            </a:r>
            <a:r>
              <a:rPr lang="nb-NO" b="1" u="sng" dirty="0">
                <a:hlinkClick r:id="rId3"/>
              </a:rPr>
              <a:t>pdf</a:t>
            </a:r>
            <a:endParaRPr lang="nb-NO" dirty="0"/>
          </a:p>
          <a:p>
            <a:pPr marL="457200" lvl="1" indent="0">
              <a:buNone/>
            </a:pP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3C368-B4F5-3E41-AC60-B61C23CF35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Linker</a:t>
            </a:r>
            <a:endParaRPr lang="nb-NO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14.04.2015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TopicId xmlns="01e230a7-93a4-4d42-896c-9e0ac63adba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C10B5DB4D4C498C6092330F2E2392" ma:contentTypeVersion="0" ma:contentTypeDescription="Create a new document." ma:contentTypeScope="" ma:versionID="05b8c8acf6199673415ecb207baa50c7">
  <xsd:schema xmlns:xsd="http://www.w3.org/2001/XMLSchema" xmlns:p="http://schemas.microsoft.com/office/2006/metadata/properties" xmlns:ns2="01e230a7-93a4-4d42-896c-9e0ac63adbaa" targetNamespace="http://schemas.microsoft.com/office/2006/metadata/properties" ma:root="true" ma:fieldsID="e7064f479bd5ad9960cca567e0686db3" ns2:_="">
    <xsd:import namespace="01e230a7-93a4-4d42-896c-9e0ac63adbaa"/>
    <xsd:element name="properties">
      <xsd:complexType>
        <xsd:sequence>
          <xsd:element name="documentManagement">
            <xsd:complexType>
              <xsd:all>
                <xsd:element ref="ns2:TopicI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1e230a7-93a4-4d42-896c-9e0ac63adbaa" elementFormDefault="qualified">
    <xsd:import namespace="http://schemas.microsoft.com/office/2006/documentManagement/types"/>
    <xsd:element name="TopicId" ma:index="8" nillable="true" ma:displayName="TopicId" ma:hidden="true" ma:internalName="Topic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B3985EB-A20D-413F-870C-F434910CF0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0F16DD-067B-42B8-BF58-DA65C8390D1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01e230a7-93a4-4d42-896c-9e0ac63adba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0AC1BE3-0ECC-4682-95BA-BFCE5BC2C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230a7-93a4-4d42-896c-9e0ac63adb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Bouvet_mal</Template>
  <TotalTime>45</TotalTime>
  <Words>172</Words>
  <Application>Microsoft Office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Verdana</vt:lpstr>
      <vt:lpstr>Bouvet-mal_2012_ny3</vt:lpstr>
      <vt:lpstr>Open closed principle</vt:lpstr>
      <vt:lpstr>Introduksjon</vt:lpstr>
      <vt:lpstr>Historikk</vt:lpstr>
      <vt:lpstr>Definisjon</vt:lpstr>
      <vt:lpstr>Linker</vt:lpstr>
    </vt:vector>
  </TitlesOfParts>
  <Company>Bouvet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Tore Erstad</cp:lastModifiedBy>
  <cp:revision>8</cp:revision>
  <dcterms:created xsi:type="dcterms:W3CDTF">2015-04-08T07:12:41Z</dcterms:created>
  <dcterms:modified xsi:type="dcterms:W3CDTF">2015-04-08T08:20:42Z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FilePrintPreview" visible="true"/>
        <mso:control idQ="mso:FilePrint" visible="true"/>
        <mso:control idQ="mso:HeaderFooterInsert" visible="true"/>
        <mso:control idQ="mso:SlideNewGallery" visible="true"/>
        <mso:control idQ="mso:SlideLayoutGallery" visible="true"/>
        <mso:control idQ="mso:SlideShowFromBeginning" visible="true"/>
      </mso:documentControls>
    </mso:qat>
  </mso:ribbon>
</mso:customUI>
</file>