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34"/>
  </p:notesMasterIdLst>
  <p:handoutMasterIdLst>
    <p:handoutMasterId r:id="rId35"/>
  </p:handoutMasterIdLst>
  <p:sldIdLst>
    <p:sldId id="256" r:id="rId6"/>
    <p:sldId id="320" r:id="rId7"/>
    <p:sldId id="261" r:id="rId8"/>
    <p:sldId id="264" r:id="rId9"/>
    <p:sldId id="265" r:id="rId10"/>
    <p:sldId id="262" r:id="rId11"/>
    <p:sldId id="318" r:id="rId12"/>
    <p:sldId id="267" r:id="rId13"/>
    <p:sldId id="268" r:id="rId14"/>
    <p:sldId id="269" r:id="rId15"/>
    <p:sldId id="270" r:id="rId16"/>
    <p:sldId id="303" r:id="rId17"/>
    <p:sldId id="316" r:id="rId18"/>
    <p:sldId id="305" r:id="rId19"/>
    <p:sldId id="306" r:id="rId20"/>
    <p:sldId id="329" r:id="rId21"/>
    <p:sldId id="307" r:id="rId22"/>
    <p:sldId id="308" r:id="rId23"/>
    <p:sldId id="309" r:id="rId24"/>
    <p:sldId id="310" r:id="rId25"/>
    <p:sldId id="311" r:id="rId26"/>
    <p:sldId id="325" r:id="rId27"/>
    <p:sldId id="322" r:id="rId28"/>
    <p:sldId id="326" r:id="rId29"/>
    <p:sldId id="323" r:id="rId30"/>
    <p:sldId id="327" r:id="rId31"/>
    <p:sldId id="324" r:id="rId32"/>
    <p:sldId id="32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orient="horz" pos="1026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orient="horz" pos="300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295" userDrawn="1">
          <p15:clr>
            <a:srgbClr val="A4A3A4"/>
          </p15:clr>
        </p15:guide>
        <p15:guide id="7" pos="5465" userDrawn="1">
          <p15:clr>
            <a:srgbClr val="A4A3A4"/>
          </p15:clr>
        </p15:guide>
        <p15:guide id="8" pos="43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9B9B9B"/>
    <a:srgbClr val="666666"/>
    <a:srgbClr val="000000"/>
    <a:srgbClr val="BCBEC0"/>
    <a:srgbClr val="75E1FA"/>
    <a:srgbClr val="FF6400"/>
    <a:srgbClr val="231F20"/>
    <a:srgbClr val="75E1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760" autoAdjust="0"/>
  </p:normalViewPr>
  <p:slideViewPr>
    <p:cSldViewPr snapToObjects="1">
      <p:cViewPr varScale="1">
        <p:scale>
          <a:sx n="80" d="100"/>
          <a:sy n="80" d="100"/>
        </p:scale>
        <p:origin x="787" y="62"/>
      </p:cViewPr>
      <p:guideLst>
        <p:guide orient="horz" pos="981"/>
        <p:guide orient="horz" pos="1026"/>
        <p:guide orient="horz" pos="3929"/>
        <p:guide orient="horz" pos="300"/>
        <p:guide pos="2880"/>
        <p:guide pos="295"/>
        <p:guide pos="5465"/>
        <p:guide pos="43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5" d="100"/>
          <a:sy n="85" d="100"/>
        </p:scale>
        <p:origin x="-30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DBCCB-F02B-5948-960F-FA57E5A2C110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6AF95-D03A-6F4F-8DE5-242ED85A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794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B9C19-8F4E-5D44-AF31-D0E24F8C4820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4269F-001C-C84B-8C2D-7B1B5A2DCE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1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Bortsett fra gratis pizza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23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Ikke </a:t>
            </a:r>
            <a:r>
              <a:rPr lang="nb-NO" dirty="0" err="1" smtClean="0"/>
              <a:t>Dependency</a:t>
            </a:r>
            <a:r>
              <a:rPr lang="nb-NO" dirty="0" smtClean="0"/>
              <a:t> </a:t>
            </a:r>
            <a:r>
              <a:rPr lang="nb-NO" dirty="0" err="1" smtClean="0"/>
              <a:t>Injection</a:t>
            </a:r>
            <a:r>
              <a:rPr lang="nb-NO" dirty="0" smtClean="0"/>
              <a:t> </a:t>
            </a:r>
            <a:r>
              <a:rPr lang="nb-NO" dirty="0" err="1" smtClean="0"/>
              <a:t>Principle</a:t>
            </a:r>
            <a:r>
              <a:rPr lang="nb-NO" dirty="0" smtClean="0"/>
              <a:t> </a:t>
            </a:r>
            <a:r>
              <a:rPr lang="nb-NO" dirty="0" smtClean="0">
                <a:sym typeface="Wingdings" panose="05000000000000000000" pitchFamily="2" charset="2"/>
              </a:rPr>
              <a:t>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5927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Definisjon fra </a:t>
            </a:r>
            <a:r>
              <a:rPr lang="nb-NO" dirty="0" err="1" smtClean="0"/>
              <a:t>Uncle</a:t>
            </a:r>
            <a:r>
              <a:rPr lang="nb-NO" dirty="0" smtClean="0"/>
              <a:t> Bob</a:t>
            </a:r>
          </a:p>
          <a:p>
            <a:r>
              <a:rPr lang="nb-NO" dirty="0" smtClean="0"/>
              <a:t>En klasse bør ikke være avhengig av spesifikk</a:t>
            </a:r>
            <a:r>
              <a:rPr lang="nb-NO" baseline="0" dirty="0" smtClean="0"/>
              <a:t>e implementasjoner, kun </a:t>
            </a:r>
            <a:r>
              <a:rPr lang="nb-NO" baseline="0" dirty="0" err="1" smtClean="0"/>
              <a:t>interfacer</a:t>
            </a:r>
            <a:r>
              <a:rPr lang="nb-NO" baseline="0" dirty="0" smtClean="0"/>
              <a:t>.</a:t>
            </a:r>
          </a:p>
          <a:p>
            <a:r>
              <a:rPr lang="nb-NO" baseline="0" dirty="0" smtClean="0"/>
              <a:t>Mer fleksibelt og lettere å bytte ut funksjonalitet</a:t>
            </a:r>
            <a:endParaRPr lang="nb-N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0970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Stikkontakten</a:t>
            </a:r>
            <a:r>
              <a:rPr lang="nb-NO" baseline="0" dirty="0" smtClean="0"/>
              <a:t> er et «</a:t>
            </a:r>
            <a:r>
              <a:rPr lang="nb-NO" baseline="0" dirty="0" err="1" smtClean="0"/>
              <a:t>interface</a:t>
            </a:r>
            <a:r>
              <a:rPr lang="nb-NO" baseline="0" dirty="0" smtClean="0"/>
              <a:t>» som tillater oss å lettere bytte ut en elektrisk dings med en annen (tenk hvis vi måtte lodde hver elektriske dings på ledningene inne i veggen)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83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Eksemplet</a:t>
            </a:r>
            <a:r>
              <a:rPr lang="nb-NO" baseline="0" dirty="0" smtClean="0"/>
              <a:t> viser en klasse som er fullstendig avhengig av spesifikke implementasjoner (</a:t>
            </a:r>
            <a:r>
              <a:rPr lang="nb-NO" baseline="0" dirty="0" err="1" smtClean="0"/>
              <a:t>DataAccess</a:t>
            </a:r>
            <a:r>
              <a:rPr lang="nb-NO" baseline="0" dirty="0" smtClean="0"/>
              <a:t>, File, </a:t>
            </a:r>
            <a:r>
              <a:rPr lang="nb-NO" baseline="0" dirty="0" err="1" smtClean="0"/>
              <a:t>EmailSender</a:t>
            </a:r>
            <a:r>
              <a:rPr lang="nb-NO" baseline="0" dirty="0" smtClean="0"/>
              <a:t>, Logger).</a:t>
            </a:r>
          </a:p>
          <a:p>
            <a:r>
              <a:rPr lang="nb-NO" baseline="0" dirty="0" smtClean="0"/>
              <a:t>Hvordan tester vi denne klassen? Dersom testen kaller </a:t>
            </a:r>
            <a:r>
              <a:rPr lang="nb-NO" baseline="0" dirty="0" err="1" smtClean="0"/>
              <a:t>GenerateReport</a:t>
            </a:r>
            <a:r>
              <a:rPr lang="nb-NO" baseline="0" dirty="0" smtClean="0"/>
              <a:t>() vil den aksessere databasen, skrive til fil, sende epost, og logge. Er det dette vi ønsker?</a:t>
            </a:r>
          </a:p>
          <a:p>
            <a:r>
              <a:rPr lang="nb-NO" baseline="0" dirty="0" smtClean="0"/>
              <a:t>Dersom denne klassen hadde vært avhengig av abstraksjoner (</a:t>
            </a:r>
            <a:r>
              <a:rPr lang="nb-NO" baseline="0" dirty="0" err="1" smtClean="0"/>
              <a:t>interfaces</a:t>
            </a:r>
            <a:r>
              <a:rPr lang="nb-NO" baseline="0" dirty="0" smtClean="0"/>
              <a:t>), hadde det vært mye enklere å bytte ut en avhengighet, og enklere å teste (</a:t>
            </a:r>
            <a:r>
              <a:rPr lang="nb-NO" baseline="0" dirty="0" err="1" smtClean="0"/>
              <a:t>mocke</a:t>
            </a:r>
            <a:r>
              <a:rPr lang="nb-NO" baseline="0" dirty="0" smtClean="0"/>
              <a:t>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110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Ok, klassen vår skal altså kun</a:t>
            </a:r>
            <a:r>
              <a:rPr lang="nb-NO" baseline="0" dirty="0" smtClean="0"/>
              <a:t> være avhengig av </a:t>
            </a:r>
            <a:r>
              <a:rPr lang="nb-NO" baseline="0" dirty="0" err="1" smtClean="0"/>
              <a:t>abstrasjoner</a:t>
            </a:r>
            <a:r>
              <a:rPr lang="nb-NO" baseline="0" dirty="0" smtClean="0"/>
              <a:t>. Hvordan får den da tak i faktiske implementasjoner av avhengighetene?</a:t>
            </a:r>
            <a:endParaRPr lang="nb-NO" dirty="0" smtClean="0"/>
          </a:p>
          <a:p>
            <a:r>
              <a:rPr lang="nb-NO" dirty="0" smtClean="0"/>
              <a:t>Ulike strategier</a:t>
            </a:r>
            <a:r>
              <a:rPr lang="nb-NO" baseline="0" dirty="0" smtClean="0"/>
              <a:t> for å få tak i en avhengighet.</a:t>
            </a:r>
          </a:p>
          <a:p>
            <a:r>
              <a:rPr lang="nb-NO" baseline="0" dirty="0" smtClean="0"/>
              <a:t>Egentlig ikke så viktig hvilken man går for, det viktigste er å ikke være avhengig av spesifikke implementasjoner</a:t>
            </a:r>
          </a:p>
          <a:p>
            <a:endParaRPr lang="nb-NO" dirty="0" smtClean="0"/>
          </a:p>
          <a:p>
            <a:r>
              <a:rPr lang="nb-NO" dirty="0" err="1" smtClean="0"/>
              <a:t>Factories</a:t>
            </a:r>
            <a:r>
              <a:rPr lang="nb-NO" dirty="0" smtClean="0"/>
              <a:t>: Spør en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static</a:t>
            </a:r>
            <a:r>
              <a:rPr lang="nb-NO" baseline="0" dirty="0" smtClean="0"/>
              <a:t> klasse om å få en implementasjon av et </a:t>
            </a:r>
            <a:r>
              <a:rPr lang="nb-NO" baseline="0" dirty="0" err="1" smtClean="0"/>
              <a:t>interface</a:t>
            </a:r>
            <a:endParaRPr lang="nb-NO" baseline="0" dirty="0" smtClean="0"/>
          </a:p>
          <a:p>
            <a:r>
              <a:rPr lang="nb-NO" baseline="0" dirty="0" smtClean="0"/>
              <a:t>Service </a:t>
            </a:r>
            <a:r>
              <a:rPr lang="nb-NO" baseline="0" dirty="0" err="1" smtClean="0"/>
              <a:t>Locator</a:t>
            </a:r>
            <a:r>
              <a:rPr lang="nb-NO" baseline="0" dirty="0" smtClean="0"/>
              <a:t>: Spør en service </a:t>
            </a:r>
            <a:r>
              <a:rPr lang="nb-NO" baseline="0" dirty="0" err="1" smtClean="0"/>
              <a:t>locator</a:t>
            </a:r>
            <a:r>
              <a:rPr lang="nb-NO" baseline="0" dirty="0" smtClean="0"/>
              <a:t> (singleton eller ikke) om å få en implementasjon av et </a:t>
            </a:r>
            <a:r>
              <a:rPr lang="nb-NO" baseline="0" dirty="0" err="1" smtClean="0"/>
              <a:t>interface</a:t>
            </a:r>
            <a:r>
              <a:rPr lang="nb-NO" baseline="0" dirty="0" smtClean="0"/>
              <a:t> (alle implementasjoner må registreres i service </a:t>
            </a:r>
            <a:r>
              <a:rPr lang="nb-NO" baseline="0" dirty="0" err="1" smtClean="0"/>
              <a:t>locatoren</a:t>
            </a:r>
            <a:r>
              <a:rPr lang="nb-NO" baseline="0" dirty="0" smtClean="0"/>
              <a:t>).</a:t>
            </a:r>
          </a:p>
          <a:p>
            <a:r>
              <a:rPr lang="nb-NO" baseline="0" dirty="0" err="1" smtClean="0"/>
              <a:t>IoC</a:t>
            </a:r>
            <a:r>
              <a:rPr lang="nb-NO" baseline="0" dirty="0" smtClean="0"/>
              <a:t> container: Få tak i </a:t>
            </a:r>
            <a:r>
              <a:rPr lang="nb-NO" baseline="0" dirty="0" err="1" smtClean="0"/>
              <a:t>dependencies</a:t>
            </a:r>
            <a:r>
              <a:rPr lang="nb-NO" baseline="0" dirty="0" smtClean="0"/>
              <a:t> via </a:t>
            </a:r>
            <a:r>
              <a:rPr lang="nb-NO" baseline="0" dirty="0" err="1" smtClean="0"/>
              <a:t>constructor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injection</a:t>
            </a:r>
            <a:r>
              <a:rPr lang="nb-NO" baseline="0" dirty="0" smtClean="0"/>
              <a:t> (alle implementasjoner må registreres i </a:t>
            </a:r>
            <a:r>
              <a:rPr lang="nb-NO" baseline="0" dirty="0" err="1" smtClean="0"/>
              <a:t>IoC</a:t>
            </a:r>
            <a:r>
              <a:rPr lang="nb-NO" baseline="0" dirty="0" smtClean="0"/>
              <a:t> containeren)</a:t>
            </a:r>
          </a:p>
          <a:p>
            <a:endParaRPr lang="nb-NO" baseline="0" dirty="0" smtClean="0"/>
          </a:p>
          <a:p>
            <a:r>
              <a:rPr lang="nb-NO" baseline="0" dirty="0" smtClean="0"/>
              <a:t>Bruk av </a:t>
            </a:r>
            <a:r>
              <a:rPr lang="nb-NO" baseline="0" dirty="0" err="1" smtClean="0"/>
              <a:t>IoC</a:t>
            </a:r>
            <a:r>
              <a:rPr lang="nb-NO" baseline="0" dirty="0" smtClean="0"/>
              <a:t> container og </a:t>
            </a:r>
            <a:r>
              <a:rPr lang="nb-NO" baseline="0" dirty="0" err="1" smtClean="0"/>
              <a:t>constructor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injection</a:t>
            </a:r>
            <a:r>
              <a:rPr lang="nb-NO" baseline="0" dirty="0" smtClean="0"/>
              <a:t> gjør at en klasses avhengigheter blir veldig eksplisitte (i forhold til </a:t>
            </a:r>
            <a:r>
              <a:rPr lang="nb-NO" baseline="0" dirty="0" err="1" smtClean="0"/>
              <a:t>Factory</a:t>
            </a:r>
            <a:r>
              <a:rPr lang="nb-NO" baseline="0" dirty="0" smtClean="0"/>
              <a:t> og </a:t>
            </a:r>
            <a:r>
              <a:rPr lang="nb-NO" baseline="0" dirty="0" err="1" smtClean="0"/>
              <a:t>ServiceLocator</a:t>
            </a:r>
            <a:r>
              <a:rPr lang="nb-NO" baseline="0" dirty="0" smtClean="0"/>
              <a:t>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487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 to nederste punktene er mer et resultat av </a:t>
            </a:r>
            <a:r>
              <a:rPr lang="nb-NO" dirty="0" err="1" smtClean="0"/>
              <a:t>Dependency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Injection</a:t>
            </a:r>
            <a:r>
              <a:rPr lang="nb-NO" baseline="0" dirty="0" smtClean="0"/>
              <a:t>, men er lettere å oppnå dersom man bruker DIP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0113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smtClean="0"/>
              <a:t>Først må alle avhengigheter ha et </a:t>
            </a:r>
            <a:r>
              <a:rPr lang="nb-NO" dirty="0" err="1" smtClean="0"/>
              <a:t>interface</a:t>
            </a:r>
            <a:r>
              <a:rPr lang="nb-NO" dirty="0" smtClean="0"/>
              <a:t>, </a:t>
            </a:r>
            <a:r>
              <a:rPr lang="nb-NO" dirty="0" err="1" smtClean="0"/>
              <a:t>CustomerService</a:t>
            </a:r>
            <a:r>
              <a:rPr lang="nb-NO" dirty="0" smtClean="0"/>
              <a:t> må bruke disse</a:t>
            </a:r>
          </a:p>
          <a:p>
            <a:endParaRPr lang="nb-NO" dirty="0" smtClean="0"/>
          </a:p>
          <a:p>
            <a:r>
              <a:rPr lang="nb-NO" dirty="0" err="1" smtClean="0"/>
              <a:t>ServiceLocator</a:t>
            </a:r>
            <a:r>
              <a:rPr lang="nb-NO" dirty="0" smtClean="0"/>
              <a:t>:</a:t>
            </a:r>
          </a:p>
          <a:p>
            <a:r>
              <a:rPr lang="nb-NO" dirty="0" smtClean="0"/>
              <a:t>Lag først en enkel </a:t>
            </a:r>
            <a:r>
              <a:rPr lang="nb-NO" dirty="0" err="1" smtClean="0"/>
              <a:t>ServiceLocator</a:t>
            </a:r>
            <a:r>
              <a:rPr lang="nb-NO" dirty="0" smtClean="0"/>
              <a:t> manuelt,</a:t>
            </a:r>
            <a:r>
              <a:rPr lang="nb-NO" baseline="0" dirty="0" smtClean="0"/>
              <a:t> vis hvordan man kan bruke den for å få tak i </a:t>
            </a:r>
            <a:r>
              <a:rPr lang="nb-NO" baseline="0" dirty="0" err="1" smtClean="0"/>
              <a:t>dependencies</a:t>
            </a:r>
            <a:r>
              <a:rPr lang="nb-NO" baseline="0" dirty="0" smtClean="0"/>
              <a:t> (</a:t>
            </a:r>
            <a:r>
              <a:rPr lang="nb-NO" baseline="0" dirty="0" err="1" smtClean="0"/>
              <a:t>ICustomerWrite</a:t>
            </a:r>
            <a:r>
              <a:rPr lang="nb-NO" baseline="0" dirty="0" smtClean="0"/>
              <a:t>)</a:t>
            </a:r>
          </a:p>
          <a:p>
            <a:endParaRPr lang="nb-NO" dirty="0" smtClean="0"/>
          </a:p>
          <a:p>
            <a:r>
              <a:rPr lang="nb-NO" dirty="0" err="1" smtClean="0"/>
              <a:t>IoC</a:t>
            </a:r>
            <a:r>
              <a:rPr lang="nb-NO" dirty="0" smtClean="0"/>
              <a:t> container:</a:t>
            </a:r>
          </a:p>
          <a:p>
            <a:r>
              <a:rPr lang="nb-NO" dirty="0" smtClean="0"/>
              <a:t>Sett</a:t>
            </a:r>
            <a:r>
              <a:rPr lang="nb-NO" baseline="0" dirty="0" smtClean="0"/>
              <a:t> opp en </a:t>
            </a:r>
            <a:r>
              <a:rPr lang="nb-NO" baseline="0" dirty="0" err="1" smtClean="0"/>
              <a:t>Autofac</a:t>
            </a:r>
            <a:r>
              <a:rPr lang="nb-NO" baseline="0" dirty="0" smtClean="0"/>
              <a:t> container</a:t>
            </a:r>
          </a:p>
          <a:p>
            <a:r>
              <a:rPr lang="nb-NO" baseline="0" dirty="0" smtClean="0"/>
              <a:t>Få tak i en instans av </a:t>
            </a:r>
            <a:r>
              <a:rPr lang="nb-NO" baseline="0" dirty="0" err="1" smtClean="0"/>
              <a:t>CustomerService</a:t>
            </a:r>
            <a:r>
              <a:rPr lang="nb-NO" baseline="0" dirty="0" smtClean="0"/>
              <a:t> gjennom </a:t>
            </a:r>
            <a:r>
              <a:rPr lang="nb-NO" baseline="0" dirty="0" err="1" smtClean="0"/>
              <a:t>Autofac</a:t>
            </a:r>
            <a:r>
              <a:rPr lang="nb-NO" baseline="0" dirty="0" smtClean="0"/>
              <a:t> containeren (kjør </a:t>
            </a:r>
            <a:r>
              <a:rPr lang="nb-NO" baseline="0" dirty="0" err="1" smtClean="0"/>
              <a:t>debug</a:t>
            </a:r>
            <a:r>
              <a:rPr lang="nb-NO" baseline="0" dirty="0" smtClean="0"/>
              <a:t> for å vise at </a:t>
            </a:r>
            <a:r>
              <a:rPr lang="nb-NO" baseline="0" dirty="0" err="1" smtClean="0"/>
              <a:t>constructor</a:t>
            </a:r>
            <a:r>
              <a:rPr lang="nb-NO" baseline="0" dirty="0" smtClean="0"/>
              <a:t> blir kalt med riktig avhengigheter)</a:t>
            </a:r>
          </a:p>
          <a:p>
            <a:r>
              <a:rPr lang="nb-NO" baseline="0" dirty="0" smtClean="0"/>
              <a:t>Oppdater tester til å </a:t>
            </a:r>
            <a:r>
              <a:rPr lang="nb-NO" baseline="0" dirty="0" err="1" smtClean="0"/>
              <a:t>mocke</a:t>
            </a:r>
            <a:r>
              <a:rPr lang="nb-NO" baseline="0" dirty="0" smtClean="0"/>
              <a:t> avhengigheter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9490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Lesbarhet: Enkle klasser er enkle å lese, men abstrakte</a:t>
            </a:r>
            <a:r>
              <a:rPr lang="nb-NO" baseline="0" dirty="0" smtClean="0"/>
              <a:t> base klasser og bruk av små, spesifikk </a:t>
            </a:r>
            <a:r>
              <a:rPr lang="nb-NO" baseline="0" dirty="0" err="1" smtClean="0"/>
              <a:t>interfacer</a:t>
            </a:r>
            <a:r>
              <a:rPr lang="nb-NO" baseline="0" dirty="0" smtClean="0"/>
              <a:t> gjør koden vanskelig å følge</a:t>
            </a:r>
          </a:p>
          <a:p>
            <a:r>
              <a:rPr lang="nb-NO" baseline="0" dirty="0" smtClean="0"/>
              <a:t>Vis </a:t>
            </a:r>
            <a:r>
              <a:rPr lang="nb-NO" baseline="0" dirty="0" err="1" smtClean="0"/>
              <a:t>Hello</a:t>
            </a:r>
            <a:r>
              <a:rPr lang="nb-NO" baseline="0" dirty="0" smtClean="0"/>
              <a:t> World eksempel? https://taskinoor.wordpress.com/2011/09/21/the-abuse-of-design-patterns-in-writing-a-hello-world-program/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8828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2466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69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Vi ønsker ikke å være den personen som skriver kode andre hater å lese, men det er lett å havne der. SOLID to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rescue</a:t>
            </a:r>
            <a:r>
              <a:rPr lang="nb-NO" baseline="0" dirty="0" smtClean="0"/>
              <a:t>.</a:t>
            </a:r>
          </a:p>
          <a:p>
            <a:r>
              <a:rPr lang="nb-NO" baseline="0" dirty="0" smtClean="0"/>
              <a:t>SOLID-prinsippene gjør det lettere for oss å unngå å skrive slik kode, det er en bevisstgjøring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3210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Uncle</a:t>
            </a:r>
            <a:r>
              <a:rPr lang="nb-NO" baseline="0" dirty="0" smtClean="0"/>
              <a:t> Bob samlet de fem prinsippene i sin artikkel (han oppfant dem ikke)</a:t>
            </a:r>
          </a:p>
          <a:p>
            <a:r>
              <a:rPr lang="nb-NO" baseline="0" dirty="0" smtClean="0"/>
              <a:t>Michael </a:t>
            </a:r>
            <a:r>
              <a:rPr lang="nb-NO" baseline="0" dirty="0" err="1" smtClean="0"/>
              <a:t>Feathers</a:t>
            </a:r>
            <a:r>
              <a:rPr lang="nb-NO" baseline="0" dirty="0" smtClean="0"/>
              <a:t> introduserte begrepet SOLID for å gjøre det letter å huske Bob sine prinsipper (stokket litt om på rekkefølgen for å få et fint ord)</a:t>
            </a:r>
          </a:p>
          <a:p>
            <a:r>
              <a:rPr lang="nb-NO" baseline="0" dirty="0" smtClean="0"/>
              <a:t>SOLID har blitt omfavnet av Agile-miljøet (</a:t>
            </a:r>
            <a:r>
              <a:rPr lang="nb-NO" baseline="0" dirty="0" err="1" smtClean="0"/>
              <a:t>Uncle</a:t>
            </a:r>
            <a:r>
              <a:rPr lang="nb-NO" baseline="0" dirty="0" smtClean="0"/>
              <a:t> Bob og </a:t>
            </a:r>
            <a:r>
              <a:rPr lang="nb-NO" baseline="0" dirty="0" err="1" smtClean="0"/>
              <a:t>Feathers</a:t>
            </a:r>
            <a:r>
              <a:rPr lang="nb-NO" baseline="0" dirty="0" smtClean="0"/>
              <a:t> er begge sentrale personer innenfor Agile) og passer bra med TDD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4205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SOLID står for fem grunnleggende prinsipper for objekt-orientert utvikling</a:t>
            </a:r>
          </a:p>
          <a:p>
            <a:r>
              <a:rPr lang="nb-NO" dirty="0" smtClean="0"/>
              <a:t>Hvorfor har vi disse prinsippene? De hjelper oss å huske å</a:t>
            </a:r>
            <a:r>
              <a:rPr lang="nb-NO" baseline="0" dirty="0" smtClean="0"/>
              <a:t> noen retningslinjer – hjelper oss å skrive kode som er </a:t>
            </a:r>
            <a:r>
              <a:rPr lang="nb-NO" baseline="0" dirty="0" err="1" smtClean="0"/>
              <a:t>vedlikeholdbar</a:t>
            </a:r>
            <a:r>
              <a:rPr lang="nb-NO" baseline="0" dirty="0" smtClean="0"/>
              <a:t>, lesbar, utvidbar, osv.</a:t>
            </a:r>
          </a:p>
          <a:p>
            <a:r>
              <a:rPr lang="nb-NO" baseline="0" dirty="0" smtClean="0"/>
              <a:t>Mange har jobbet lenge som utviklere og har mye god erfaring, kan kjenne igjen «</a:t>
            </a:r>
            <a:r>
              <a:rPr lang="nb-NO" baseline="0" dirty="0" err="1" smtClean="0"/>
              <a:t>code</a:t>
            </a:r>
            <a:r>
              <a:rPr lang="nb-NO" baseline="0" dirty="0" smtClean="0"/>
              <a:t> smells». Men det er ikke gitt at man klarer å sette fingeren på hva som er galt. SOLID kan gjøre dette lettere.</a:t>
            </a:r>
            <a:endParaRPr lang="nb-NO" dirty="0" smtClean="0"/>
          </a:p>
          <a:p>
            <a:r>
              <a:rPr lang="nb-NO" dirty="0" smtClean="0"/>
              <a:t>Prinsippene henger sammen,</a:t>
            </a:r>
            <a:r>
              <a:rPr lang="nb-NO" baseline="0" dirty="0" smtClean="0"/>
              <a:t> og bygger på hverandre (vanskelig å bruke eks. OCP dersom man ikke bruker SRP)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8755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Definisjon fra </a:t>
            </a:r>
            <a:r>
              <a:rPr lang="nb-NO" dirty="0" err="1" smtClean="0"/>
              <a:t>Uncle</a:t>
            </a:r>
            <a:r>
              <a:rPr lang="nb-NO" dirty="0" smtClean="0"/>
              <a:t> Bob</a:t>
            </a:r>
          </a:p>
          <a:p>
            <a:r>
              <a:rPr lang="nb-NO" dirty="0" smtClean="0"/>
              <a:t>Bryt ned kode i enkle klasser/metoder som har kun ett ansvar.</a:t>
            </a:r>
          </a:p>
          <a:p>
            <a:r>
              <a:rPr lang="nb-NO" dirty="0" smtClean="0"/>
              <a:t>KISS</a:t>
            </a:r>
          </a:p>
          <a:p>
            <a:r>
              <a:rPr lang="nb-NO" dirty="0" smtClean="0"/>
              <a:t>Ha i bakhodet:</a:t>
            </a:r>
            <a:r>
              <a:rPr lang="nb-NO" baseline="0" dirty="0" smtClean="0"/>
              <a:t> hvilke krav kan komme til å endres?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46352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En ting som kan gjøre alt er ikke nødvendigvis en nyttig og brukervennlig ting.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3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Ingen</a:t>
            </a:r>
            <a:r>
              <a:rPr lang="nb-NO" baseline="0" dirty="0" smtClean="0"/>
              <a:t> tør å endre slike klasser av frykt for å ødelegge, man forstår ikke hva som foregår</a:t>
            </a:r>
          </a:p>
          <a:p>
            <a:r>
              <a:rPr lang="nb-NO" baseline="0" dirty="0" smtClean="0"/>
              <a:t>Endringer kan få uante konsekvenser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0903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SRP er en forutsetning for en </a:t>
            </a:r>
            <a:r>
              <a:rPr lang="nb-NO" dirty="0" err="1" smtClean="0"/>
              <a:t>komponerbar</a:t>
            </a:r>
            <a:r>
              <a:rPr lang="nb-NO" dirty="0" smtClean="0"/>
              <a:t> arkitektur, men man må også følge de andre SOLID-prinsippene</a:t>
            </a:r>
          </a:p>
          <a:p>
            <a:endParaRPr lang="nb-NO" dirty="0" smtClean="0"/>
          </a:p>
          <a:p>
            <a:r>
              <a:rPr lang="nb-NO" dirty="0" smtClean="0"/>
              <a:t>Huskeregler:</a:t>
            </a:r>
          </a:p>
          <a:p>
            <a:pPr marL="171450" indent="-171450">
              <a:buFontTx/>
              <a:buChar char="-"/>
            </a:pPr>
            <a:r>
              <a:rPr lang="nb-NO" dirty="0" smtClean="0"/>
              <a:t>Metodenavn bør gjenspeile hva metoden</a:t>
            </a:r>
            <a:r>
              <a:rPr lang="nb-NO" baseline="0" dirty="0" smtClean="0"/>
              <a:t> gjør (og metoden bør ikke gjøre mer enn dette)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Metodenavn bør kunne assosieres med klassenavnet (hvis ikke hører muligens metoden hjemme i en egen klasse)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4694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Vi skal ta for oss det samme eksemplet</a:t>
            </a:r>
            <a:r>
              <a:rPr lang="nb-NO" baseline="0" dirty="0" smtClean="0"/>
              <a:t> gjennom hele presentasjonen, og bruke de ulike prinsippene til å gjøre koden bedre.</a:t>
            </a:r>
          </a:p>
          <a:p>
            <a:r>
              <a:rPr lang="nb-NO" baseline="0" dirty="0" smtClean="0"/>
              <a:t>Vi har en </a:t>
            </a:r>
            <a:r>
              <a:rPr lang="nb-NO" baseline="0" dirty="0" err="1" smtClean="0"/>
              <a:t>CustomerService</a:t>
            </a:r>
            <a:r>
              <a:rPr lang="nb-NO" baseline="0" dirty="0" smtClean="0"/>
              <a:t> som har funksjonalitet for å lage nye kunder.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err="1" smtClean="0"/>
              <a:t>CustomerService</a:t>
            </a:r>
            <a:r>
              <a:rPr lang="nb-NO" baseline="0" dirty="0" smtClean="0"/>
              <a:t> – en klasse som gjør mye. SRP skal hjelpe oss å </a:t>
            </a:r>
            <a:r>
              <a:rPr lang="nb-NO" baseline="0" dirty="0" err="1" smtClean="0"/>
              <a:t>refakturere</a:t>
            </a:r>
            <a:r>
              <a:rPr lang="nb-NO" baseline="0" dirty="0" smtClean="0"/>
              <a:t> slik at hver klasse/metode kun har ett ansvar.</a:t>
            </a:r>
          </a:p>
          <a:p>
            <a:endParaRPr lang="nb-NO" baseline="0" dirty="0" smtClean="0"/>
          </a:p>
          <a:p>
            <a:pPr marL="228600" indent="-228600">
              <a:buAutoNum type="arabicPeriod"/>
            </a:pPr>
            <a:r>
              <a:rPr lang="nb-NO" baseline="0" dirty="0" smtClean="0"/>
              <a:t>Gå gjennom </a:t>
            </a:r>
            <a:r>
              <a:rPr lang="nb-NO" baseline="0" dirty="0" err="1" smtClean="0"/>
              <a:t>CreateCustomer</a:t>
            </a:r>
            <a:r>
              <a:rPr lang="nb-NO" baseline="0" dirty="0" smtClean="0"/>
              <a:t>-metoden</a:t>
            </a:r>
          </a:p>
          <a:p>
            <a:pPr marL="228600" indent="-228600">
              <a:buAutoNum type="arabicPeriod"/>
            </a:pPr>
            <a:r>
              <a:rPr lang="nb-NO" baseline="0" dirty="0" err="1" smtClean="0"/>
              <a:t>Refakturer</a:t>
            </a:r>
            <a:r>
              <a:rPr lang="nb-NO" baseline="0" dirty="0" smtClean="0"/>
              <a:t> hver del i separate metoder</a:t>
            </a:r>
          </a:p>
          <a:p>
            <a:pPr marL="228600" indent="-228600">
              <a:buAutoNum type="arabicPeriod"/>
            </a:pPr>
            <a:r>
              <a:rPr lang="nb-NO" baseline="0" dirty="0" smtClean="0"/>
              <a:t>Trekk ut metodene i egne klasser</a:t>
            </a:r>
          </a:p>
          <a:p>
            <a:pPr marL="228600" indent="-228600">
              <a:buAutoNum type="arabicPeriod"/>
            </a:pPr>
            <a:r>
              <a:rPr lang="nb-NO" baseline="0" dirty="0" smtClean="0"/>
              <a:t>Flytt oppretting av avhengigheter ut av metoden</a:t>
            </a:r>
            <a:endParaRPr lang="nb-N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0662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panorama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4" y="4724524"/>
            <a:ext cx="8208143" cy="1080820"/>
          </a:xfrm>
        </p:spPr>
        <p:txBody>
          <a:bodyPr anchor="b"/>
          <a:lstStyle>
            <a:lvl1pPr algn="l">
              <a:lnSpc>
                <a:spcPts val="4000"/>
              </a:lnSpc>
              <a:defRPr lang="nb-NO" noProof="0"/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14" y="5949360"/>
            <a:ext cx="8208143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400" i="1">
                <a:solidFill>
                  <a:schemeClr val="accent5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nb-NO" noProof="0" dirty="0"/>
          </a:p>
        </p:txBody>
      </p:sp>
      <p:cxnSp>
        <p:nvCxnSpPr>
          <p:cNvPr id="12" name="Rett linje 12"/>
          <p:cNvCxnSpPr/>
          <p:nvPr userDrawn="1"/>
        </p:nvCxnSpPr>
        <p:spPr>
          <a:xfrm>
            <a:off x="468314" y="5877272"/>
            <a:ext cx="8208143" cy="0"/>
          </a:xfrm>
          <a:prstGeom prst="line">
            <a:avLst/>
          </a:prstGeom>
          <a:ln w="12700" cmpd="sng">
            <a:solidFill>
              <a:srgbClr val="FF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forsidebil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714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yststripe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3005" y="-1538"/>
            <a:ext cx="2292538" cy="8865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73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hvi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4" y="476250"/>
            <a:ext cx="8207375" cy="446491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accent4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09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svart bakgrun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4" y="476250"/>
            <a:ext cx="8207375" cy="446563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51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361C-D57E-4133-91D5-68918140FCBD}" type="datetimeFigureOut">
              <a:rPr lang="nb-NO" smtClean="0"/>
              <a:t>26.03.2015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E36-80DC-4FE2-B2F6-5BAB45A7C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436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ma-for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je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434" y="800708"/>
            <a:ext cx="6177566" cy="496855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8314" y="1916115"/>
            <a:ext cx="8207375" cy="1362075"/>
          </a:xfrm>
        </p:spPr>
        <p:txBody>
          <a:bodyPr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4000" b="0" u="none" kern="1200" smtClean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68314" y="3425848"/>
            <a:ext cx="8207375" cy="1500187"/>
          </a:xfrm>
        </p:spPr>
        <p:txBody>
          <a:bodyPr anchor="t">
            <a:normAutofit/>
          </a:bodyPr>
          <a:lstStyle>
            <a:lvl1pPr marL="0" indent="0">
              <a:buFont typeface="Arial" pitchFamily="34" charset="0"/>
              <a:buNone/>
              <a:defRPr sz="2400" i="1">
                <a:solidFill>
                  <a:schemeClr val="tx2"/>
                </a:solidFill>
                <a:latin typeface="Georgia"/>
                <a:cs typeface="Georgi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Rett linje 12"/>
          <p:cNvCxnSpPr/>
          <p:nvPr userDrawn="1"/>
        </p:nvCxnSpPr>
        <p:spPr>
          <a:xfrm>
            <a:off x="468314" y="3362325"/>
            <a:ext cx="4715755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6400"/>
                </a:gs>
                <a:gs pos="100000">
                  <a:schemeClr val="accent3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73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oransje toppgrafik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kyststripe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3005" y="-1538"/>
            <a:ext cx="2292538" cy="88656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1628777"/>
            <a:ext cx="8201055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7545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20957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2567" y="1628776"/>
            <a:ext cx="8204495" cy="4608513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nb-NO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9019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776"/>
            <a:ext cx="8208912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14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7287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spalter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5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59672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spalter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5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14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190611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 -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kyststripe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3005" y="-1538"/>
            <a:ext cx="2292538" cy="88656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7545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60985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544" y="6526864"/>
            <a:ext cx="1512168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b="0">
                <a:solidFill>
                  <a:srgbClr val="9B9B9B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nb-NO" smtClean="0"/>
              <a:t>22. august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1721" y="6526864"/>
            <a:ext cx="5472608" cy="180000"/>
          </a:xfrm>
          <a:prstGeom prst="rect">
            <a:avLst/>
          </a:prstGeom>
        </p:spPr>
        <p:txBody>
          <a:bodyPr vert="horz" lIns="0" tIns="0" rIns="91440" bIns="0" rtlCol="0" anchor="t"/>
          <a:lstStyle>
            <a:lvl1pPr algn="l">
              <a:defRPr sz="1000" b="0">
                <a:solidFill>
                  <a:srgbClr val="9B9B9B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Bunntekst – endres/slettes med "Sett inn, Topptekst og bunntekst"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264" y="6526864"/>
            <a:ext cx="280272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b="0" i="0">
                <a:solidFill>
                  <a:srgbClr val="9B9B9B"/>
                </a:solidFill>
                <a:latin typeface="+mj-lt"/>
                <a:cs typeface="Arial" pitchFamily="34" charset="0"/>
              </a:defRPr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628776"/>
            <a:ext cx="8193648" cy="4608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7504" y="6453600"/>
            <a:ext cx="8892000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6417" y="6491438"/>
            <a:ext cx="689552" cy="2149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64" r:id="rId3"/>
    <p:sldLayoutId id="2147483677" r:id="rId4"/>
    <p:sldLayoutId id="2147483678" r:id="rId5"/>
    <p:sldLayoutId id="2147483653" r:id="rId6"/>
    <p:sldLayoutId id="2147483682" r:id="rId7"/>
    <p:sldLayoutId id="2147483654" r:id="rId8"/>
    <p:sldLayoutId id="2147483683" r:id="rId9"/>
    <p:sldLayoutId id="2147483655" r:id="rId10"/>
    <p:sldLayoutId id="2147483684" r:id="rId11"/>
    <p:sldLayoutId id="2147483672" r:id="rId12"/>
    <p:sldLayoutId id="2147483673" r:id="rId13"/>
    <p:sldLayoutId id="2147483685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buNone/>
        <a:defRPr sz="3600" b="0" kern="1200">
          <a:solidFill>
            <a:schemeClr val="accent4"/>
          </a:solidFill>
          <a:latin typeface="Georgia" pitchFamily="18" charset="0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lnSpc>
          <a:spcPct val="105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lang="en-US" sz="28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lnSpc>
          <a:spcPct val="105000"/>
        </a:lnSpc>
        <a:spcBef>
          <a:spcPts val="0"/>
        </a:spcBef>
        <a:spcAft>
          <a:spcPts val="400"/>
        </a:spcAft>
        <a:buClr>
          <a:schemeClr val="tx2"/>
        </a:buClr>
        <a:buFont typeface="Arial"/>
        <a:buChar char="–"/>
        <a:defRPr lang="en-US" sz="24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200"/>
        </a:spcAft>
        <a:buClr>
          <a:schemeClr val="tx2"/>
        </a:buClr>
        <a:buFont typeface="Arial"/>
        <a:buChar char="•"/>
        <a:defRPr lang="en-US" sz="20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–"/>
        <a:defRPr lang="en-US" sz="16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»"/>
        <a:defRPr lang="en-US" sz="1400" kern="1200" dirty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askinoor.wordpress.com/2011/09/21/the-abuse-of-design-patterns-in-writing-a-hello-world-progra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SOLID-workshop #1 – 26.03.2015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Single </a:t>
            </a:r>
            <a:r>
              <a:rPr lang="nb-NO" dirty="0" err="1" smtClean="0"/>
              <a:t>Responsibility</a:t>
            </a:r>
            <a:r>
              <a:rPr lang="nb-NO" dirty="0" smtClean="0"/>
              <a:t> og </a:t>
            </a:r>
            <a:r>
              <a:rPr lang="nb-NO" dirty="0" err="1" smtClean="0"/>
              <a:t>Dependency</a:t>
            </a:r>
            <a:r>
              <a:rPr lang="nb-NO" dirty="0" smtClean="0"/>
              <a:t> </a:t>
            </a:r>
            <a:r>
              <a:rPr lang="nb-NO" dirty="0" err="1" smtClean="0"/>
              <a:t>Inversion</a:t>
            </a:r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er fordelene?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Små, enkle klasser med veldefinert ansvar</a:t>
            </a:r>
          </a:p>
          <a:p>
            <a:r>
              <a:rPr lang="nb-NO" dirty="0" smtClean="0"/>
              <a:t>Enklere å teste</a:t>
            </a:r>
          </a:p>
          <a:p>
            <a:r>
              <a:rPr lang="nb-NO" dirty="0" smtClean="0"/>
              <a:t>Enklere å endre</a:t>
            </a:r>
          </a:p>
          <a:p>
            <a:r>
              <a:rPr lang="nb-NO" dirty="0" smtClean="0"/>
              <a:t>Enklere å forstå</a:t>
            </a:r>
          </a:p>
          <a:p>
            <a:r>
              <a:rPr lang="nb-NO" dirty="0"/>
              <a:t>(Starten på) En </a:t>
            </a:r>
            <a:r>
              <a:rPr lang="nb-NO" dirty="0" err="1"/>
              <a:t>komponerbar</a:t>
            </a:r>
            <a:r>
              <a:rPr lang="nb-NO" dirty="0"/>
              <a:t> </a:t>
            </a:r>
            <a:r>
              <a:rPr lang="nb-NO" dirty="0" smtClean="0"/>
              <a:t>arkitektur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786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4" y="1196541"/>
            <a:ext cx="8207375" cy="4464918"/>
          </a:xfrm>
        </p:spPr>
        <p:txBody>
          <a:bodyPr/>
          <a:lstStyle/>
          <a:p>
            <a:pPr algn="ctr"/>
            <a:r>
              <a:rPr lang="nb-NO" dirty="0" smtClean="0"/>
              <a:t>Eksempel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8043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DIP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Dependency</a:t>
            </a:r>
            <a:r>
              <a:rPr lang="nb-NO" dirty="0" smtClean="0"/>
              <a:t> </a:t>
            </a:r>
            <a:r>
              <a:rPr lang="nb-NO" dirty="0" err="1"/>
              <a:t>Inversion</a:t>
            </a:r>
            <a:r>
              <a:rPr lang="nb-NO" dirty="0"/>
              <a:t> </a:t>
            </a:r>
            <a:r>
              <a:rPr lang="nb-NO" dirty="0" err="1" smtClean="0"/>
              <a:t>Principle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9461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8314" y="476250"/>
            <a:ext cx="8207375" cy="5905078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“Depend on abstractions, not on concretions”</a:t>
            </a:r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88145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lostechies.com/derickbailey/files/2011/03/DependencyInversionPrinciple_0278F9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20164" y="6309320"/>
            <a:ext cx="9749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 dirty="0">
                <a:solidFill>
                  <a:schemeClr val="bg1"/>
                </a:solidFill>
              </a:rPr>
              <a:t>© </a:t>
            </a:r>
            <a:r>
              <a:rPr lang="nb-NO" sz="900" dirty="0" err="1">
                <a:solidFill>
                  <a:schemeClr val="bg1"/>
                </a:solidFill>
              </a:rPr>
              <a:t>Derick</a:t>
            </a:r>
            <a:r>
              <a:rPr lang="nb-NO" sz="900" dirty="0">
                <a:solidFill>
                  <a:schemeClr val="bg1"/>
                </a:solidFill>
              </a:rPr>
              <a:t> Bailey</a:t>
            </a:r>
          </a:p>
        </p:txBody>
      </p:sp>
    </p:spTree>
    <p:extLst>
      <p:ext uri="{BB962C8B-B14F-4D97-AF65-F5344CB8AC3E}">
        <p14:creationId xmlns:p14="http://schemas.microsoft.com/office/powerpoint/2010/main" val="174319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prøver vi å løse?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193648" cy="5040561"/>
          </a:xfrm>
        </p:spPr>
        <p:txBody>
          <a:bodyPr/>
          <a:lstStyle/>
          <a:p>
            <a:pPr marL="0" indent="0">
              <a:buNone/>
            </a:pPr>
            <a:r>
              <a:rPr lang="nb-NO" dirty="0" smtClean="0"/>
              <a:t>Systemer hvor det er umulig å bytte ut komponenter, og som er vanskelige å teste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281328"/>
            <a:ext cx="6857648" cy="39857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ReportGenerator</a:t>
            </a:r>
            <a:endParaRPr lang="nb-NO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it-IT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it-IT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1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</a:t>
            </a:r>
            <a:r>
              <a:rPr lang="it-IT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_logger = </a:t>
            </a:r>
            <a:r>
              <a:rPr lang="it-IT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it-IT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1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</a:t>
            </a:r>
            <a:r>
              <a:rPr lang="it-IT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nb-NO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GenerateReport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nb-NO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dataAccess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DataAccess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dataAccess.GetReportContent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nb-NO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.WriteAllText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1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@"C:\MyApplication\Reports\report.txt"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nb-NO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emailSender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EmailSender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emailSender.SendEmail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1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"user@test.com"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b-NO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_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logger.LogError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e.Message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sz="1100" b="1" dirty="0"/>
          </a:p>
        </p:txBody>
      </p:sp>
    </p:spTree>
    <p:extLst>
      <p:ext uri="{BB962C8B-B14F-4D97-AF65-F5344CB8AC3E}">
        <p14:creationId xmlns:p14="http://schemas.microsoft.com/office/powerpoint/2010/main" val="240064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</p:spPr>
        <p:txBody>
          <a:bodyPr/>
          <a:lstStyle/>
          <a:p>
            <a:r>
              <a:rPr lang="en-US" sz="3200" dirty="0" smtClean="0"/>
              <a:t>Depend </a:t>
            </a:r>
            <a:r>
              <a:rPr lang="en-US" sz="3200" dirty="0"/>
              <a:t>on abstractions, not on </a:t>
            </a:r>
            <a:r>
              <a:rPr lang="en-US" sz="3200" dirty="0" smtClean="0"/>
              <a:t>concretions</a:t>
            </a:r>
            <a:endParaRPr lang="nb-NO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A76-8CFA-464B-8D23-3902310B72C2}" type="datetime1">
              <a:rPr lang="nb-NO" smtClean="0"/>
              <a:t>26.03.2015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E36-80DC-4FE2-B2F6-5BAB45A7CC8A}" type="slidenum">
              <a:rPr lang="nb-NO" smtClean="0"/>
              <a:t>16</a:t>
            </a:fld>
            <a:endParaRPr lang="nb-NO"/>
          </a:p>
        </p:txBody>
      </p:sp>
      <p:pic>
        <p:nvPicPr>
          <p:cNvPr id="1028" name="Picture 4" descr="ebookreader-pdf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47" y="2024804"/>
            <a:ext cx="7509155" cy="111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bookreader-ebookinterface-pdf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46" y="2132856"/>
            <a:ext cx="7509155" cy="307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35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200" dirty="0" smtClean="0"/>
              <a:t>Ulike Strategier for å håndtere avhengigheter</a:t>
            </a:r>
            <a:endParaRPr lang="nb-N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Factory</a:t>
            </a:r>
            <a:r>
              <a:rPr lang="nb-NO" dirty="0" smtClean="0"/>
              <a:t> </a:t>
            </a:r>
            <a:r>
              <a:rPr lang="nb-NO" dirty="0" err="1" smtClean="0"/>
              <a:t>Pattern</a:t>
            </a:r>
            <a:endParaRPr lang="nb-NO" dirty="0" smtClean="0"/>
          </a:p>
          <a:p>
            <a:r>
              <a:rPr lang="nb-NO" dirty="0" smtClean="0"/>
              <a:t>Service </a:t>
            </a:r>
            <a:r>
              <a:rPr lang="nb-NO" dirty="0" err="1" smtClean="0"/>
              <a:t>Locator</a:t>
            </a:r>
            <a:endParaRPr lang="nb-NO" dirty="0" smtClean="0"/>
          </a:p>
          <a:p>
            <a:r>
              <a:rPr lang="nb-NO" dirty="0" err="1" smtClean="0"/>
              <a:t>IoC</a:t>
            </a:r>
            <a:r>
              <a:rPr lang="nb-NO" dirty="0" smtClean="0"/>
              <a:t> container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257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er fordelene?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Fleksibelt – kan enkelt bytte ut funksjonalitet</a:t>
            </a:r>
          </a:p>
          <a:p>
            <a:r>
              <a:rPr lang="nb-NO" dirty="0" smtClean="0"/>
              <a:t>Kontroll på sammensetning av systemet</a:t>
            </a:r>
          </a:p>
          <a:p>
            <a:r>
              <a:rPr lang="nb-NO" dirty="0"/>
              <a:t>Avhengigheter blir </a:t>
            </a:r>
            <a:r>
              <a:rPr lang="nb-NO" dirty="0" smtClean="0"/>
              <a:t>tydeligere</a:t>
            </a:r>
          </a:p>
          <a:p>
            <a:r>
              <a:rPr lang="nb-NO" dirty="0" smtClean="0"/>
              <a:t>Høy testbarhet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7603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4" y="1196541"/>
            <a:ext cx="8207375" cy="4464918"/>
          </a:xfrm>
        </p:spPr>
        <p:txBody>
          <a:bodyPr/>
          <a:lstStyle/>
          <a:p>
            <a:pPr algn="ctr"/>
            <a:r>
              <a:rPr lang="nb-NO" dirty="0" smtClean="0"/>
              <a:t>Eksempel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0280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4" y="476250"/>
            <a:ext cx="8207375" cy="5905078"/>
          </a:xfrm>
        </p:spPr>
        <p:txBody>
          <a:bodyPr/>
          <a:lstStyle/>
          <a:p>
            <a:pPr algn="ctr"/>
            <a:r>
              <a:rPr lang="nb-NO" dirty="0" smtClean="0"/>
              <a:t>Hvorfor er vi her?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9405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Til ettertanke…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Finn en balanse mellom SOLID og KISS (</a:t>
            </a:r>
            <a:r>
              <a:rPr lang="nb-NO" dirty="0" err="1" smtClean="0"/>
              <a:t>don’t</a:t>
            </a:r>
            <a:r>
              <a:rPr lang="nb-NO" dirty="0" smtClean="0"/>
              <a:t> over-</a:t>
            </a:r>
            <a:r>
              <a:rPr lang="nb-NO" dirty="0" err="1" smtClean="0"/>
              <a:t>engineer</a:t>
            </a:r>
            <a:r>
              <a:rPr lang="nb-NO" dirty="0" smtClean="0"/>
              <a:t>)</a:t>
            </a:r>
          </a:p>
          <a:p>
            <a:r>
              <a:rPr lang="nb-NO" dirty="0" smtClean="0"/>
              <a:t>Tenk lesbarhet</a:t>
            </a:r>
          </a:p>
          <a:p>
            <a:r>
              <a:rPr lang="nb-NO" dirty="0" smtClean="0"/>
              <a:t>Det blir mer kode</a:t>
            </a:r>
          </a:p>
          <a:p>
            <a:r>
              <a:rPr lang="nb-NO" dirty="0" smtClean="0"/>
              <a:t>Finn et kompromiss, bestem «hvor langt ned» du vil gjøre koden SOLID (hvor kan kravene endre seg?)</a:t>
            </a:r>
          </a:p>
          <a:p>
            <a:r>
              <a:rPr lang="nb-NO" dirty="0" smtClean="0">
                <a:hlinkClick r:id="rId3"/>
              </a:rPr>
              <a:t>The </a:t>
            </a:r>
            <a:r>
              <a:rPr lang="nb-NO" dirty="0" err="1" smtClean="0">
                <a:hlinkClick r:id="rId3"/>
              </a:rPr>
              <a:t>abuse</a:t>
            </a:r>
            <a:r>
              <a:rPr lang="nb-NO" dirty="0" smtClean="0">
                <a:hlinkClick r:id="rId3"/>
              </a:rPr>
              <a:t> </a:t>
            </a:r>
            <a:r>
              <a:rPr lang="nb-NO" dirty="0" err="1" smtClean="0">
                <a:hlinkClick r:id="rId3"/>
              </a:rPr>
              <a:t>of</a:t>
            </a:r>
            <a:r>
              <a:rPr lang="nb-NO" dirty="0" smtClean="0">
                <a:hlinkClick r:id="rId3"/>
              </a:rPr>
              <a:t> design </a:t>
            </a:r>
            <a:r>
              <a:rPr lang="nb-NO" dirty="0" err="1" smtClean="0">
                <a:hlinkClick r:id="rId3"/>
              </a:rPr>
              <a:t>patterns</a:t>
            </a:r>
            <a:r>
              <a:rPr lang="nb-NO" dirty="0" smtClean="0">
                <a:hlinkClick r:id="rId3"/>
              </a:rPr>
              <a:t> in </a:t>
            </a:r>
            <a:r>
              <a:rPr lang="nb-NO" dirty="0" err="1" smtClean="0">
                <a:hlinkClick r:id="rId3"/>
              </a:rPr>
              <a:t>writing</a:t>
            </a:r>
            <a:r>
              <a:rPr lang="nb-NO" dirty="0" smtClean="0">
                <a:hlinkClick r:id="rId3"/>
              </a:rPr>
              <a:t> a </a:t>
            </a:r>
            <a:r>
              <a:rPr lang="nb-NO" dirty="0" err="1" smtClean="0">
                <a:hlinkClick r:id="rId3"/>
              </a:rPr>
              <a:t>hello</a:t>
            </a:r>
            <a:r>
              <a:rPr lang="nb-NO" dirty="0" smtClean="0">
                <a:hlinkClick r:id="rId3"/>
              </a:rPr>
              <a:t> </a:t>
            </a:r>
            <a:r>
              <a:rPr lang="nb-NO" dirty="0" err="1" smtClean="0">
                <a:hlinkClick r:id="rId3"/>
              </a:rPr>
              <a:t>world</a:t>
            </a:r>
            <a:r>
              <a:rPr lang="nb-NO" dirty="0" smtClean="0">
                <a:hlinkClick r:id="rId3"/>
              </a:rPr>
              <a:t> program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188741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71600" y="1196541"/>
            <a:ext cx="7200800" cy="4464918"/>
          </a:xfrm>
        </p:spPr>
        <p:txBody>
          <a:bodyPr>
            <a:normAutofit/>
          </a:bodyPr>
          <a:lstStyle/>
          <a:p>
            <a:r>
              <a:rPr lang="nb-NO" sz="3200" dirty="0"/>
              <a:t>Ha SOLID i bakhodet.</a:t>
            </a:r>
            <a:br>
              <a:rPr lang="nb-NO" sz="3200" dirty="0"/>
            </a:br>
            <a:r>
              <a:rPr lang="nb-NO" sz="3200" dirty="0"/>
              <a:t/>
            </a:r>
            <a:br>
              <a:rPr lang="nb-NO" sz="3200" dirty="0"/>
            </a:br>
            <a:r>
              <a:rPr lang="nb-NO" sz="3200" dirty="0"/>
              <a:t>Det vil hjelpe deg å se «</a:t>
            </a:r>
            <a:r>
              <a:rPr lang="nb-NO" sz="3200" dirty="0" err="1"/>
              <a:t>code</a:t>
            </a:r>
            <a:r>
              <a:rPr lang="nb-NO" sz="3200" dirty="0"/>
              <a:t> smells», og vil gi deg en pekepinn på hva du bør gjøre for å fikse opp i problemene.</a:t>
            </a:r>
            <a:br>
              <a:rPr lang="nb-NO" sz="3200" dirty="0"/>
            </a:b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181640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3043370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823538" y="2981587"/>
            <a:ext cx="643125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1190" y="369206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SRP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3537" y="4082116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Single </a:t>
            </a:r>
            <a:r>
              <a:rPr lang="nb-NO" sz="1200" dirty="0" err="1">
                <a:solidFill>
                  <a:schemeClr val="bg1"/>
                </a:solidFill>
              </a:rPr>
              <a:t>Responsibility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7744" y="3043370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2335706" y="2981587"/>
            <a:ext cx="713657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3359" y="369206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OCP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35705" y="4082116"/>
            <a:ext cx="1155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Open/</a:t>
            </a:r>
            <a:r>
              <a:rPr lang="nb-NO" sz="1200" dirty="0" err="1">
                <a:solidFill>
                  <a:schemeClr val="bg1"/>
                </a:solidFill>
              </a:rPr>
              <a:t>Closed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79912" y="3043370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3847874" y="2981587"/>
            <a:ext cx="607859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526" y="3692065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LSP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47873" y="4082116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/>
                </a:solidFill>
              </a:rPr>
              <a:t>Liskov</a:t>
            </a:r>
            <a:endParaRPr lang="nb-NO" sz="1200" dirty="0">
              <a:solidFill>
                <a:schemeClr val="bg1"/>
              </a:solidFill>
            </a:endParaRPr>
          </a:p>
          <a:p>
            <a:r>
              <a:rPr lang="nb-NO" sz="1200" dirty="0" err="1">
                <a:solidFill>
                  <a:schemeClr val="bg1"/>
                </a:solidFill>
              </a:rPr>
              <a:t>Substitution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92080" y="3043370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5360041" y="2981587"/>
            <a:ext cx="431528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47695" y="3692065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ISP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0041" y="4082116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Interface </a:t>
            </a:r>
            <a:r>
              <a:rPr lang="nb-NO" sz="1200" dirty="0" err="1">
                <a:solidFill>
                  <a:schemeClr val="bg1"/>
                </a:solidFill>
              </a:rPr>
              <a:t>Segregation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09111" y="3043370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21" name="TextBox 20"/>
          <p:cNvSpPr txBox="1"/>
          <p:nvPr/>
        </p:nvSpPr>
        <p:spPr>
          <a:xfrm>
            <a:off x="6877073" y="2981587"/>
            <a:ext cx="678391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64726" y="3692065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DIP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77072" y="4082116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/>
                </a:solidFill>
              </a:rPr>
              <a:t>Dependency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Inversion</a:t>
            </a:r>
            <a:endParaRPr lang="nb-NO" sz="1200" dirty="0">
              <a:solidFill>
                <a:schemeClr val="bg1"/>
              </a:solidFill>
            </a:endParaRPr>
          </a:p>
          <a:p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2" name="Ellipse 1"/>
          <p:cNvSpPr/>
          <p:nvPr/>
        </p:nvSpPr>
        <p:spPr>
          <a:xfrm>
            <a:off x="2075958" y="2780928"/>
            <a:ext cx="1639791" cy="2448272"/>
          </a:xfrm>
          <a:prstGeom prst="ellipse">
            <a:avLst/>
          </a:prstGeom>
          <a:noFill/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3686269" y="2695573"/>
            <a:ext cx="3054879" cy="2448272"/>
          </a:xfrm>
          <a:prstGeom prst="ellipse">
            <a:avLst/>
          </a:prstGeom>
          <a:noFill/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67545" y="1628777"/>
            <a:ext cx="8201055" cy="46085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lang="en-US" sz="2800" kern="1200" dirty="0" smtClean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/>
              <a:buChar char="–"/>
              <a:defRPr lang="en-US" sz="2400" kern="1200" dirty="0" smtClean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Font typeface="Arial"/>
              <a:buChar char="•"/>
              <a:defRPr lang="en-US" sz="2000" kern="1200" dirty="0" smtClean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spcBef>
                <a:spcPts val="0"/>
              </a:spcBef>
              <a:buClr>
                <a:schemeClr val="tx2"/>
              </a:buClr>
              <a:buFont typeface="Arial"/>
              <a:buChar char="–"/>
              <a:defRPr lang="en-US" sz="1600" kern="1200" dirty="0" smtClean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buClr>
                <a:schemeClr val="tx2"/>
              </a:buClr>
              <a:buFont typeface="Arial"/>
              <a:buChar char="»"/>
              <a:defRPr lang="en-US" sz="1400" kern="1200" dirty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 smtClean="0"/>
              <a:t>Få også med deg disse: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7272807" cy="1081088"/>
          </a:xfrm>
        </p:spPr>
        <p:txBody>
          <a:bodyPr>
            <a:normAutofit/>
          </a:bodyPr>
          <a:lstStyle/>
          <a:p>
            <a:r>
              <a:rPr lang="nb-NO" dirty="0" smtClean="0"/>
              <a:t>Flere SOLID workshops </a:t>
            </a:r>
            <a:r>
              <a:rPr lang="nb-NO" i="0" dirty="0" smtClean="0">
                <a:sym typeface="Wingdings" panose="05000000000000000000" pitchFamily="2" charset="2"/>
              </a:rPr>
              <a:t></a:t>
            </a:r>
            <a:endParaRPr lang="nb-NO" i="0" dirty="0"/>
          </a:p>
        </p:txBody>
      </p:sp>
      <p:sp>
        <p:nvSpPr>
          <p:cNvPr id="3" name="TekstSylinder 2"/>
          <p:cNvSpPr txBox="1"/>
          <p:nvPr/>
        </p:nvSpPr>
        <p:spPr>
          <a:xfrm>
            <a:off x="2124648" y="5242271"/>
            <a:ext cx="154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dirty="0" smtClean="0">
                <a:solidFill>
                  <a:srgbClr val="00B050"/>
                </a:solidFill>
              </a:rPr>
              <a:t>14. april</a:t>
            </a:r>
            <a:endParaRPr lang="nb-NO" sz="2800" b="1" dirty="0">
              <a:solidFill>
                <a:srgbClr val="00B050"/>
              </a:solidFill>
            </a:endParaRPr>
          </a:p>
        </p:txBody>
      </p:sp>
      <p:sp>
        <p:nvSpPr>
          <p:cNvPr id="27" name="TekstSylinder 26"/>
          <p:cNvSpPr txBox="1"/>
          <p:nvPr/>
        </p:nvSpPr>
        <p:spPr>
          <a:xfrm>
            <a:off x="4425551" y="5228151"/>
            <a:ext cx="154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dirty="0" smtClean="0">
                <a:solidFill>
                  <a:srgbClr val="00B050"/>
                </a:solidFill>
              </a:rPr>
              <a:t>22. april</a:t>
            </a:r>
            <a:endParaRPr lang="nb-NO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77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  <p:bldP spid="3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>
          <a:xfrm>
            <a:off x="467545" y="1340768"/>
            <a:ext cx="8280919" cy="5040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nb-NO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nb-NO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https://</a:t>
            </a:r>
            <a:r>
              <a:rPr lang="nb-NO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github.com/bouvet/solid-1.git</a:t>
            </a:r>
          </a:p>
          <a:p>
            <a:pPr marL="0" indent="0">
              <a:buNone/>
            </a:pPr>
            <a:endParaRPr lang="nb-NO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Kildekode for oppgaver</a:t>
            </a:r>
            <a:endParaRPr lang="nb-N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887538"/>
            <a:ext cx="6590760" cy="4421782"/>
          </a:xfrm>
          <a:prstGeom prst="rect">
            <a:avLst/>
          </a:prstGeom>
          <a:effectLst>
            <a:outerShdw blurRad="1651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17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lassholder for innhol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688" y="1196752"/>
            <a:ext cx="6264695" cy="5155165"/>
          </a:xfrm>
          <a:prstGeom prst="rect">
            <a:avLst/>
          </a:prstGeom>
          <a:effectLst>
            <a:outerShdw blurRad="1524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Plassholder for lysbilde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www.getpostman.com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9695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Ta utgangspunkt i prosjektet ‘Start’</a:t>
            </a:r>
          </a:p>
          <a:p>
            <a:r>
              <a:rPr lang="nb-NO" dirty="0" err="1" smtClean="0"/>
              <a:t>Refaktoriser</a:t>
            </a:r>
            <a:r>
              <a:rPr lang="nb-NO" dirty="0" smtClean="0"/>
              <a:t> slik at SRP overholdes</a:t>
            </a:r>
          </a:p>
          <a:p>
            <a:endParaRPr lang="nb-NO" dirty="0"/>
          </a:p>
          <a:p>
            <a:r>
              <a:rPr lang="nb-NO" dirty="0" smtClean="0"/>
              <a:t>Tips:</a:t>
            </a:r>
            <a:endParaRPr lang="nb-NO" dirty="0"/>
          </a:p>
          <a:p>
            <a:pPr lvl="1"/>
            <a:r>
              <a:rPr lang="nb-NO" dirty="0" smtClean="0"/>
              <a:t>Du skal kun endre i </a:t>
            </a:r>
            <a:r>
              <a:rPr lang="nb-NO" dirty="0" err="1" smtClean="0"/>
              <a:t>OrderProcessor</a:t>
            </a:r>
            <a:r>
              <a:rPr lang="nb-NO" dirty="0" smtClean="0"/>
              <a:t>!</a:t>
            </a:r>
          </a:p>
          <a:p>
            <a:pPr lvl="1"/>
            <a:r>
              <a:rPr lang="nb-NO" dirty="0" smtClean="0"/>
              <a:t>Skill ut de forskjellige oppgavene i separate klasser</a:t>
            </a:r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>
          <a:xfrm>
            <a:off x="467544" y="476250"/>
            <a:ext cx="7848871" cy="1081088"/>
          </a:xfrm>
        </p:spPr>
        <p:txBody>
          <a:bodyPr/>
          <a:lstStyle/>
          <a:p>
            <a:r>
              <a:rPr lang="nb-NO" dirty="0" smtClean="0"/>
              <a:t>Oppgave 1 – Single </a:t>
            </a:r>
            <a:r>
              <a:rPr lang="nb-NO" dirty="0" err="1" smtClean="0"/>
              <a:t>Responsibility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876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Etter </a:t>
            </a:r>
            <a:r>
              <a:rPr lang="nb-NO" dirty="0" err="1" smtClean="0"/>
              <a:t>refaktorisering</a:t>
            </a:r>
            <a:r>
              <a:rPr lang="nb-NO" smtClean="0"/>
              <a:t> – SRP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1630"/>
            <a:ext cx="9144000" cy="516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1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Ta utgangspunkt i prosjektet ‘Refactor1’</a:t>
            </a:r>
          </a:p>
          <a:p>
            <a:pPr lvl="1"/>
            <a:r>
              <a:rPr lang="nb-NO" dirty="0" smtClean="0"/>
              <a:t>(som er «fasit» for oppgave 1)</a:t>
            </a:r>
          </a:p>
          <a:p>
            <a:r>
              <a:rPr lang="nb-NO" dirty="0" err="1" smtClean="0"/>
              <a:t>Refaktoriser</a:t>
            </a:r>
            <a:r>
              <a:rPr lang="nb-NO" dirty="0" smtClean="0"/>
              <a:t> slik at DIP overholdes</a:t>
            </a:r>
            <a:endParaRPr lang="nb-NO" dirty="0"/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>
          <a:xfrm>
            <a:off x="467544" y="476250"/>
            <a:ext cx="7776863" cy="1081088"/>
          </a:xfrm>
        </p:spPr>
        <p:txBody>
          <a:bodyPr/>
          <a:lstStyle/>
          <a:p>
            <a:r>
              <a:rPr lang="nb-NO" dirty="0" smtClean="0"/>
              <a:t>Oppgave 2 – </a:t>
            </a:r>
            <a:r>
              <a:rPr lang="nb-NO" dirty="0" err="1" smtClean="0"/>
              <a:t>Dependency</a:t>
            </a:r>
            <a:r>
              <a:rPr lang="nb-NO" dirty="0" smtClean="0"/>
              <a:t> </a:t>
            </a:r>
            <a:r>
              <a:rPr lang="nb-NO" dirty="0" err="1" smtClean="0"/>
              <a:t>Inversion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1797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Etter </a:t>
            </a:r>
            <a:r>
              <a:rPr lang="nb-NO" dirty="0" err="1" smtClean="0"/>
              <a:t>refaktorisering</a:t>
            </a:r>
            <a:r>
              <a:rPr lang="nb-NO" dirty="0" smtClean="0"/>
              <a:t> – DI (C#)</a:t>
            </a:r>
            <a:endParaRPr lang="nb-N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2314"/>
            <a:ext cx="9144000" cy="500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0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1488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2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Bertrand Meyer – </a:t>
            </a:r>
            <a:r>
              <a:rPr lang="nb-NO" i="1" dirty="0" smtClean="0"/>
              <a:t>«Object </a:t>
            </a:r>
            <a:r>
              <a:rPr lang="nb-NO" i="1" dirty="0" err="1" smtClean="0"/>
              <a:t>Oriented</a:t>
            </a:r>
            <a:r>
              <a:rPr lang="nb-NO" i="1" dirty="0" smtClean="0"/>
              <a:t> Software Construction»</a:t>
            </a:r>
            <a:r>
              <a:rPr lang="nb-NO" dirty="0" smtClean="0"/>
              <a:t> (1988)</a:t>
            </a:r>
          </a:p>
          <a:p>
            <a:r>
              <a:rPr lang="nb-NO" dirty="0" smtClean="0"/>
              <a:t>Robert </a:t>
            </a:r>
            <a:r>
              <a:rPr lang="nb-NO" dirty="0" smtClean="0"/>
              <a:t>C. Martin – </a:t>
            </a:r>
            <a:r>
              <a:rPr lang="nb-NO" i="1" dirty="0" smtClean="0"/>
              <a:t>«Design </a:t>
            </a:r>
            <a:r>
              <a:rPr lang="nb-NO" i="1" dirty="0" err="1" smtClean="0"/>
              <a:t>Principles</a:t>
            </a:r>
            <a:r>
              <a:rPr lang="nb-NO" i="1" dirty="0" smtClean="0"/>
              <a:t> and Design </a:t>
            </a:r>
            <a:r>
              <a:rPr lang="nb-NO" i="1" dirty="0" err="1" smtClean="0"/>
              <a:t>Patterns</a:t>
            </a:r>
            <a:r>
              <a:rPr lang="nb-NO" i="1" dirty="0" smtClean="0"/>
              <a:t>» </a:t>
            </a:r>
            <a:r>
              <a:rPr lang="nb-NO" dirty="0" smtClean="0"/>
              <a:t>(2000)</a:t>
            </a:r>
          </a:p>
          <a:p>
            <a:r>
              <a:rPr lang="nb-NO" dirty="0" smtClean="0"/>
              <a:t>Michael </a:t>
            </a:r>
            <a:r>
              <a:rPr lang="nb-NO" dirty="0" err="1" smtClean="0"/>
              <a:t>Feathers</a:t>
            </a:r>
            <a:r>
              <a:rPr lang="nb-NO" dirty="0" smtClean="0"/>
              <a:t> introduserte begrepet SOLID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Litt historikk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6604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2698407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823538" y="2636624"/>
            <a:ext cx="643125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1190" y="3347102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SRP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3537" y="3737153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Single </a:t>
            </a:r>
            <a:r>
              <a:rPr lang="nb-NO" sz="1200" dirty="0" err="1">
                <a:solidFill>
                  <a:schemeClr val="bg1"/>
                </a:solidFill>
              </a:rPr>
              <a:t>Responsibility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7744" y="2698407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2335706" y="2636624"/>
            <a:ext cx="713657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3359" y="3347102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OCP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35705" y="3737153"/>
            <a:ext cx="1155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Open/</a:t>
            </a:r>
            <a:r>
              <a:rPr lang="nb-NO" sz="1200" dirty="0" err="1">
                <a:solidFill>
                  <a:schemeClr val="bg1"/>
                </a:solidFill>
              </a:rPr>
              <a:t>Closed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79912" y="2698407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3847874" y="2636624"/>
            <a:ext cx="607859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526" y="3347102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LSP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47873" y="3737153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/>
                </a:solidFill>
              </a:rPr>
              <a:t>Liskov</a:t>
            </a:r>
            <a:endParaRPr lang="nb-NO" sz="1200" dirty="0">
              <a:solidFill>
                <a:schemeClr val="bg1"/>
              </a:solidFill>
            </a:endParaRPr>
          </a:p>
          <a:p>
            <a:r>
              <a:rPr lang="nb-NO" sz="1200" dirty="0" err="1">
                <a:solidFill>
                  <a:schemeClr val="bg1"/>
                </a:solidFill>
              </a:rPr>
              <a:t>Substitution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92080" y="2698407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5360041" y="2636624"/>
            <a:ext cx="431528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47695" y="3347102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ISP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0041" y="3737153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Interface </a:t>
            </a:r>
            <a:r>
              <a:rPr lang="nb-NO" sz="1200" dirty="0" err="1">
                <a:solidFill>
                  <a:schemeClr val="bg1"/>
                </a:solidFill>
              </a:rPr>
              <a:t>Segregation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09111" y="2698407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21" name="TextBox 20"/>
          <p:cNvSpPr txBox="1"/>
          <p:nvPr/>
        </p:nvSpPr>
        <p:spPr>
          <a:xfrm>
            <a:off x="6877073" y="2636624"/>
            <a:ext cx="678391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64726" y="3347102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DIP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77072" y="3737153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/>
                </a:solidFill>
              </a:rPr>
              <a:t>Dependency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Inversion</a:t>
            </a:r>
            <a:endParaRPr lang="nb-NO" sz="1200" dirty="0">
              <a:solidFill>
                <a:schemeClr val="bg1"/>
              </a:solidFill>
            </a:endParaRPr>
          </a:p>
          <a:p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2" name="Ellipse 1"/>
          <p:cNvSpPr/>
          <p:nvPr/>
        </p:nvSpPr>
        <p:spPr>
          <a:xfrm>
            <a:off x="581319" y="2363957"/>
            <a:ext cx="1639791" cy="2448272"/>
          </a:xfrm>
          <a:prstGeom prst="ellipse">
            <a:avLst/>
          </a:prstGeom>
          <a:noFill/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6634854" y="2375252"/>
            <a:ext cx="1639791" cy="2448272"/>
          </a:xfrm>
          <a:prstGeom prst="ellipse">
            <a:avLst/>
          </a:prstGeom>
          <a:noFill/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36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SRP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Single </a:t>
            </a:r>
            <a:r>
              <a:rPr lang="nb-NO" dirty="0" err="1" smtClean="0"/>
              <a:t>Responsibility</a:t>
            </a:r>
            <a:r>
              <a:rPr lang="nb-NO" dirty="0" smtClean="0"/>
              <a:t> </a:t>
            </a:r>
            <a:r>
              <a:rPr lang="nb-NO" dirty="0" err="1" smtClean="0"/>
              <a:t>Principle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9267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476250"/>
            <a:ext cx="8640959" cy="5905078"/>
          </a:xfrm>
        </p:spPr>
        <p:txBody>
          <a:bodyPr>
            <a:normAutofit/>
          </a:bodyPr>
          <a:lstStyle/>
          <a:p>
            <a:pPr algn="ctr"/>
            <a:r>
              <a:rPr lang="nb-NO" dirty="0"/>
              <a:t>«A </a:t>
            </a:r>
            <a:r>
              <a:rPr lang="nb-NO" dirty="0" err="1"/>
              <a:t>class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have </a:t>
            </a:r>
            <a:r>
              <a:rPr lang="nb-NO" dirty="0" err="1"/>
              <a:t>one</a:t>
            </a:r>
            <a:r>
              <a:rPr lang="nb-NO" dirty="0"/>
              <a:t>, and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, </a:t>
            </a:r>
            <a:r>
              <a:rPr lang="nb-NO" dirty="0" err="1"/>
              <a:t>reason</a:t>
            </a:r>
            <a:r>
              <a:rPr lang="nb-NO" dirty="0"/>
              <a:t> to </a:t>
            </a:r>
            <a:r>
              <a:rPr lang="nb-NO" dirty="0" err="1"/>
              <a:t>change</a:t>
            </a:r>
            <a:r>
              <a:rPr lang="nb-NO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67598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lostechies.com/derickbailey/files/2011/03/SingleResponsibilityPrinciple2_7106085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073426" y="6372663"/>
            <a:ext cx="9749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 dirty="0">
                <a:solidFill>
                  <a:schemeClr val="bg1"/>
                </a:solidFill>
              </a:rPr>
              <a:t>© </a:t>
            </a:r>
            <a:r>
              <a:rPr lang="nb-NO" sz="900" dirty="0" err="1">
                <a:solidFill>
                  <a:schemeClr val="bg1"/>
                </a:solidFill>
              </a:rPr>
              <a:t>Derick</a:t>
            </a:r>
            <a:r>
              <a:rPr lang="nb-NO" sz="900" dirty="0">
                <a:solidFill>
                  <a:schemeClr val="bg1"/>
                </a:solidFill>
              </a:rPr>
              <a:t> Bailey</a:t>
            </a:r>
          </a:p>
        </p:txBody>
      </p:sp>
    </p:spTree>
    <p:extLst>
      <p:ext uri="{BB962C8B-B14F-4D97-AF65-F5344CB8AC3E}">
        <p14:creationId xmlns:p14="http://schemas.microsoft.com/office/powerpoint/2010/main" val="85187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prøver vi å løse?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Klasser med 1000 linjer kode, med metoder lange som et vondt år</a:t>
            </a:r>
          </a:p>
          <a:p>
            <a:pPr marL="0" indent="0">
              <a:buNone/>
            </a:pPr>
            <a:endParaRPr lang="nb-NO" dirty="0" smtClean="0"/>
          </a:p>
          <a:p>
            <a:r>
              <a:rPr lang="nb-NO" dirty="0" smtClean="0"/>
              <a:t>Vanskelig å forstå</a:t>
            </a:r>
          </a:p>
          <a:p>
            <a:r>
              <a:rPr lang="nb-NO" dirty="0" smtClean="0"/>
              <a:t>Vanskelig å teste</a:t>
            </a:r>
          </a:p>
          <a:p>
            <a:r>
              <a:rPr lang="nb-NO" dirty="0" smtClean="0"/>
              <a:t>Vanskelig å utvide</a:t>
            </a:r>
          </a:p>
          <a:p>
            <a:r>
              <a:rPr lang="nb-NO" dirty="0" smtClean="0"/>
              <a:t>Vanskelig å endre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7750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uvet-mal_2012_ny3">
  <a:themeElements>
    <a:clrScheme name="Bouvet2012">
      <a:dk1>
        <a:srgbClr val="000000"/>
      </a:dk1>
      <a:lt1>
        <a:sysClr val="window" lastClr="FFFFFF"/>
      </a:lt1>
      <a:dk2>
        <a:srgbClr val="FF6400"/>
      </a:dk2>
      <a:lt2>
        <a:srgbClr val="ABE1FA"/>
      </a:lt2>
      <a:accent1>
        <a:srgbClr val="D8D8D8"/>
      </a:accent1>
      <a:accent2>
        <a:srgbClr val="ABE1FA"/>
      </a:accent2>
      <a:accent3>
        <a:srgbClr val="787878"/>
      </a:accent3>
      <a:accent4>
        <a:srgbClr val="333333"/>
      </a:accent4>
      <a:accent5>
        <a:srgbClr val="FF6400"/>
      </a:accent5>
      <a:accent6>
        <a:srgbClr val="000000"/>
      </a:accent6>
      <a:hlink>
        <a:srgbClr val="787878"/>
      </a:hlink>
      <a:folHlink>
        <a:srgbClr val="ABE1FA"/>
      </a:folHlink>
    </a:clrScheme>
    <a:fontScheme name="Bouvet2012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sz="2000" dirty="0" err="1" smtClean="0">
            <a:solidFill>
              <a:schemeClr val="bg1"/>
            </a:solidFill>
            <a:latin typeface="Corbel" pitchFamily="34" charset="0"/>
            <a:ea typeface="Verdana" pitchFamily="34" charset="0"/>
            <a:cs typeface="Verdana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ouvet2012">
    <a:dk1>
      <a:srgbClr val="000000"/>
    </a:dk1>
    <a:lt1>
      <a:sysClr val="window" lastClr="FFFFFF"/>
    </a:lt1>
    <a:dk2>
      <a:srgbClr val="FF6400"/>
    </a:dk2>
    <a:lt2>
      <a:srgbClr val="ABE1FA"/>
    </a:lt2>
    <a:accent1>
      <a:srgbClr val="D8D8D8"/>
    </a:accent1>
    <a:accent2>
      <a:srgbClr val="ABE1FA"/>
    </a:accent2>
    <a:accent3>
      <a:srgbClr val="787878"/>
    </a:accent3>
    <a:accent4>
      <a:srgbClr val="333333"/>
    </a:accent4>
    <a:accent5>
      <a:srgbClr val="FF6400"/>
    </a:accent5>
    <a:accent6>
      <a:srgbClr val="000000"/>
    </a:accent6>
    <a:hlink>
      <a:srgbClr val="787878"/>
    </a:hlink>
    <a:folHlink>
      <a:srgbClr val="ABE1FA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d7095a3-97f1-4663-a71f-a762e9d8a5de">FK7UAMZMK7QV-3061-47</_dlc_DocId>
    <_dlc_DocIdUrl xmlns="cd7095a3-97f1-4663-a71f-a762e9d8a5de">
      <Url>https://pingvinen.bouvet.no/stotte/dokumentmaler/_layouts/DocIdRedir.aspx?ID=FK7UAMZMK7QV-3061-47</Url>
      <Description>FK7UAMZMK7QV-3061-47</Description>
    </_dlc_DocIdUrl>
    <PublishingExpirationDate xmlns="http://schemas.microsoft.com/sharepoint/v3" xsi:nil="true"/>
    <PublishingStartDate xmlns="http://schemas.microsoft.com/sharepoint/v3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77A4C69F7B04F983EB828CF8C5433" ma:contentTypeVersion="2" ma:contentTypeDescription="Create a new document." ma:contentTypeScope="" ma:versionID="3f88a36eb5d68a1319bea6a26a0634f9">
  <xsd:schema xmlns:xsd="http://www.w3.org/2001/XMLSchema" xmlns:xs="http://www.w3.org/2001/XMLSchema" xmlns:p="http://schemas.microsoft.com/office/2006/metadata/properties" xmlns:ns1="http://schemas.microsoft.com/sharepoint/v3" xmlns:ns2="cd7095a3-97f1-4663-a71f-a762e9d8a5de" targetNamespace="http://schemas.microsoft.com/office/2006/metadata/properties" ma:root="true" ma:fieldsID="12e73613dd42fd77c3af4275080e49b8" ns1:_="" ns2:_="">
    <xsd:import namespace="http://schemas.microsoft.com/sharepoint/v3"/>
    <xsd:import namespace="cd7095a3-97f1-4663-a71f-a762e9d8a5d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095a3-97f1-4663-a71f-a762e9d8a5d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47315-98B4-402D-A094-92B291EC55D5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2AEC2C5E-0142-4DE9-A3D1-E1C3DD77BB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784505-B6AE-42FB-A8A3-841C6312BFF2}">
  <ds:schemaRefs>
    <ds:schemaRef ds:uri="http://schemas.microsoft.com/office/2006/documentManagement/types"/>
    <ds:schemaRef ds:uri="http://schemas.microsoft.com/office/infopath/2007/PartnerControls"/>
    <ds:schemaRef ds:uri="cd7095a3-97f1-4663-a71f-a762e9d8a5de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85C41887-34B0-475C-96EF-12649FBB6F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d7095a3-97f1-4663-a71f-a762e9d8a5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Bouvet_mal</Template>
  <TotalTime>2196</TotalTime>
  <Words>1350</Words>
  <Application>Microsoft Office PowerPoint</Application>
  <PresentationFormat>On-screen Show (4:3)</PresentationFormat>
  <Paragraphs>213</Paragraphs>
  <Slides>28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Arial Black</vt:lpstr>
      <vt:lpstr>Calibri</vt:lpstr>
      <vt:lpstr>Consolas</vt:lpstr>
      <vt:lpstr>Corbel</vt:lpstr>
      <vt:lpstr>Courier New</vt:lpstr>
      <vt:lpstr>Georgia</vt:lpstr>
      <vt:lpstr>Verdana</vt:lpstr>
      <vt:lpstr>Wingdings</vt:lpstr>
      <vt:lpstr>Bouvet-mal_2012_ny3</vt:lpstr>
      <vt:lpstr>SOLID-workshop #1 – 26.03.2015</vt:lpstr>
      <vt:lpstr>Hvorfor er vi her?</vt:lpstr>
      <vt:lpstr>PowerPoint Presentation</vt:lpstr>
      <vt:lpstr>Litt historikk</vt:lpstr>
      <vt:lpstr>PowerPoint Presentation</vt:lpstr>
      <vt:lpstr>SRP</vt:lpstr>
      <vt:lpstr>«A class should have one, and only one, reason to change»</vt:lpstr>
      <vt:lpstr>PowerPoint Presentation</vt:lpstr>
      <vt:lpstr>Hva prøver vi å løse?</vt:lpstr>
      <vt:lpstr>Hva er fordelene?</vt:lpstr>
      <vt:lpstr>Eksempel</vt:lpstr>
      <vt:lpstr>DIP</vt:lpstr>
      <vt:lpstr>“Depend on abstractions, not on concretions”</vt:lpstr>
      <vt:lpstr>PowerPoint Presentation</vt:lpstr>
      <vt:lpstr>Hva prøver vi å løse?</vt:lpstr>
      <vt:lpstr>Depend on abstractions, not on concretions</vt:lpstr>
      <vt:lpstr>Ulike Strategier for å håndtere avhengigheter</vt:lpstr>
      <vt:lpstr>Hva er fordelene?</vt:lpstr>
      <vt:lpstr>Eksempel</vt:lpstr>
      <vt:lpstr>Til ettertanke…</vt:lpstr>
      <vt:lpstr>Ha SOLID i bakhodet.  Det vil hjelpe deg å se «code smells», og vil gi deg en pekepinn på hva du bør gjøre for å fikse opp i problemene. </vt:lpstr>
      <vt:lpstr>Flere SOLID workshops </vt:lpstr>
      <vt:lpstr>Kildekode for oppgaver</vt:lpstr>
      <vt:lpstr>www.getpostman.com</vt:lpstr>
      <vt:lpstr>Oppgave 1 – Single Responsibility</vt:lpstr>
      <vt:lpstr>Etter refaktorisering – SRP</vt:lpstr>
      <vt:lpstr>Oppgave 2 – Dependency Inversion</vt:lpstr>
      <vt:lpstr>Etter refaktorisering – DI (C#)</vt:lpstr>
    </vt:vector>
  </TitlesOfParts>
  <Company>Bouvet 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</dc:title>
  <dc:creator>Tord Tonstad Andersen</dc:creator>
  <cp:lastModifiedBy>Øystein Jakobsen</cp:lastModifiedBy>
  <cp:revision>58</cp:revision>
  <dcterms:created xsi:type="dcterms:W3CDTF">2015-02-22T12:47:17Z</dcterms:created>
  <dcterms:modified xsi:type="dcterms:W3CDTF">2015-03-26T09:34:53Z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0e48b2fd-8867-4d89-8636-c49357e88a23</vt:lpwstr>
  </property>
  <property fmtid="{D5CDD505-2E9C-101B-9397-08002B2CF9AE}" pid="3" name="ContentTypeId">
    <vt:lpwstr>0x0101006DE77A4C69F7B04F983EB828CF8C5433</vt:lpwstr>
  </property>
  <property fmtid="{D5CDD505-2E9C-101B-9397-08002B2CF9AE}" pid="4" name="Rekkefølge">
    <vt:r8>1</vt:r8>
  </property>
</Properties>
</file>

<file path=userCustomization/customUI.xml><?xml version="1.0" encoding="utf-8"?>
<mso:customUI xmlns:mso="http://schemas.microsoft.com/office/2006/01/customui">
  <mso:ribbon>
    <mso:qat>
      <mso:documentControls>
        <mso:control idQ="mso:FilePrintPreview" visible="true"/>
        <mso:control idQ="mso:FilePrint" visible="true"/>
        <mso:control idQ="mso:HeaderFooterInsert" visible="true"/>
        <mso:control idQ="mso:SlideNewGallery" visible="true"/>
        <mso:control idQ="mso:SlideLayoutGallery" visible="true"/>
        <mso:control idQ="mso:SlideShowFromBeginning" visible="true"/>
      </mso:documentControls>
    </mso:qat>
  </mso:ribbon>
</mso:customUI>
</file>