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56" r:id="rId6"/>
    <p:sldId id="320" r:id="rId7"/>
    <p:sldId id="261" r:id="rId8"/>
    <p:sldId id="264" r:id="rId9"/>
    <p:sldId id="265" r:id="rId10"/>
    <p:sldId id="262" r:id="rId11"/>
    <p:sldId id="318" r:id="rId12"/>
    <p:sldId id="267" r:id="rId13"/>
    <p:sldId id="268" r:id="rId14"/>
    <p:sldId id="269" r:id="rId15"/>
    <p:sldId id="270" r:id="rId16"/>
    <p:sldId id="303" r:id="rId17"/>
    <p:sldId id="316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5" r:id="rId26"/>
    <p:sldId id="322" r:id="rId27"/>
    <p:sldId id="323" r:id="rId28"/>
    <p:sldId id="32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8" pos="43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972" autoAdjust="0"/>
  </p:normalViewPr>
  <p:slideViewPr>
    <p:cSldViewPr snapToObjects="1">
      <p:cViewPr varScale="1">
        <p:scale>
          <a:sx n="87" d="100"/>
          <a:sy n="87" d="100"/>
        </p:scale>
        <p:origin x="915" y="30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Bortsett fra gratis pizza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Injection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r>
              <a:rPr lang="nb-NO" dirty="0" smtClean="0"/>
              <a:t>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592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En klasse bør ikke være avhengig av spesifikk</a:t>
            </a:r>
            <a:r>
              <a:rPr lang="nb-NO" baseline="0" dirty="0" smtClean="0"/>
              <a:t>e implementasjoner, kun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Mer fleksibelt og lettere å bytte ut funksjonalitet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97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Stikkontakten</a:t>
            </a:r>
            <a:r>
              <a:rPr lang="nb-NO" baseline="0" dirty="0" smtClean="0"/>
              <a:t> er et «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» som tillater oss å lettere bytte ut en elektrisk dings med en annen (tenk hvis vi måtte lodde hver elektriske dings på ledningene inne i veggen)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Eksemplet</a:t>
            </a:r>
            <a:r>
              <a:rPr lang="nb-NO" baseline="0" dirty="0" smtClean="0"/>
              <a:t> viser en klasse som er fullstendig avhengig av spesifikke implementasjoner (</a:t>
            </a:r>
            <a:r>
              <a:rPr lang="nb-NO" baseline="0" dirty="0" err="1" smtClean="0"/>
              <a:t>DataAccess</a:t>
            </a:r>
            <a:r>
              <a:rPr lang="nb-NO" baseline="0" dirty="0" smtClean="0"/>
              <a:t>, File, </a:t>
            </a:r>
            <a:r>
              <a:rPr lang="nb-NO" baseline="0" dirty="0" err="1" smtClean="0"/>
              <a:t>EmailSender</a:t>
            </a:r>
            <a:r>
              <a:rPr lang="nb-NO" baseline="0" dirty="0" smtClean="0"/>
              <a:t>, Logger).</a:t>
            </a:r>
          </a:p>
          <a:p>
            <a:r>
              <a:rPr lang="nb-NO" baseline="0" dirty="0" smtClean="0"/>
              <a:t>Hvordan tester vi denne klassen? Dersom testen kaller </a:t>
            </a:r>
            <a:r>
              <a:rPr lang="nb-NO" baseline="0" dirty="0" err="1" smtClean="0"/>
              <a:t>GenerateReport</a:t>
            </a:r>
            <a:r>
              <a:rPr lang="nb-NO" baseline="0" dirty="0" smtClean="0"/>
              <a:t>() vil den aksessere databasen, skrive til fil, sende epost, og logge. Er det dette vi ønsker?</a:t>
            </a:r>
          </a:p>
          <a:p>
            <a:r>
              <a:rPr lang="nb-NO" baseline="0" dirty="0" smtClean="0"/>
              <a:t>Dersom denne klassen hadde vært avhengig av abstraksjoner (</a:t>
            </a:r>
            <a:r>
              <a:rPr lang="nb-NO" baseline="0" dirty="0" err="1" smtClean="0"/>
              <a:t>interfaces</a:t>
            </a:r>
            <a:r>
              <a:rPr lang="nb-NO" baseline="0" dirty="0" smtClean="0"/>
              <a:t>), hadde det vært mye enklere å bytte ut en avhengighet, og enklere å teste (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110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Ok, klassen vår skal altså kun</a:t>
            </a:r>
            <a:r>
              <a:rPr lang="nb-NO" baseline="0" dirty="0" smtClean="0"/>
              <a:t> være avhengig av </a:t>
            </a:r>
            <a:r>
              <a:rPr lang="nb-NO" baseline="0" dirty="0" err="1" smtClean="0"/>
              <a:t>abstrasjoner</a:t>
            </a:r>
            <a:r>
              <a:rPr lang="nb-NO" baseline="0" dirty="0" smtClean="0"/>
              <a:t>. Hvordan får den da tak i faktiske implementasjoner av avhengighetene?</a:t>
            </a:r>
            <a:endParaRPr lang="nb-NO" dirty="0" smtClean="0"/>
          </a:p>
          <a:p>
            <a:r>
              <a:rPr lang="nb-NO" dirty="0" smtClean="0"/>
              <a:t>Ulike strategier</a:t>
            </a:r>
            <a:r>
              <a:rPr lang="nb-NO" baseline="0" dirty="0" smtClean="0"/>
              <a:t> for å få tak i en avhengighet.</a:t>
            </a:r>
          </a:p>
          <a:p>
            <a:r>
              <a:rPr lang="nb-NO" baseline="0" dirty="0" smtClean="0"/>
              <a:t>Egentlig ikke så viktig hvilken man går for, det viktigste er å ikke være avhengig av spesifikke implementasjoner</a:t>
            </a:r>
          </a:p>
          <a:p>
            <a:endParaRPr lang="nb-NO" dirty="0" smtClean="0"/>
          </a:p>
          <a:p>
            <a:r>
              <a:rPr lang="nb-NO" dirty="0" err="1" smtClean="0"/>
              <a:t>Factories</a:t>
            </a:r>
            <a:r>
              <a:rPr lang="nb-NO" dirty="0" smtClean="0"/>
              <a:t>: Spør 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static</a:t>
            </a:r>
            <a:r>
              <a:rPr lang="nb-NO" baseline="0" dirty="0" smtClean="0"/>
              <a:t> klasse om å få en implementasjon av et </a:t>
            </a:r>
            <a:r>
              <a:rPr lang="nb-NO" baseline="0" dirty="0" err="1" smtClean="0"/>
              <a:t>interface</a:t>
            </a:r>
            <a:endParaRPr lang="nb-NO" baseline="0" dirty="0" smtClean="0"/>
          </a:p>
          <a:p>
            <a:r>
              <a:rPr lang="nb-NO" baseline="0" dirty="0" smtClean="0"/>
              <a:t>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: Spør en service </a:t>
            </a:r>
            <a:r>
              <a:rPr lang="nb-NO" baseline="0" dirty="0" err="1" smtClean="0"/>
              <a:t>locator</a:t>
            </a:r>
            <a:r>
              <a:rPr lang="nb-NO" baseline="0" dirty="0" smtClean="0"/>
              <a:t> (singleton eller ikke) om å få en implementasjon av et </a:t>
            </a:r>
            <a:r>
              <a:rPr lang="nb-NO" baseline="0" dirty="0" err="1" smtClean="0"/>
              <a:t>interface</a:t>
            </a:r>
            <a:r>
              <a:rPr lang="nb-NO" baseline="0" dirty="0" smtClean="0"/>
              <a:t> (alle implementasjoner må registreres i service </a:t>
            </a:r>
            <a:r>
              <a:rPr lang="nb-NO" baseline="0" dirty="0" err="1" smtClean="0"/>
              <a:t>locatoren</a:t>
            </a:r>
            <a:r>
              <a:rPr lang="nb-NO" baseline="0" dirty="0" smtClean="0"/>
              <a:t>).</a:t>
            </a:r>
          </a:p>
          <a:p>
            <a:r>
              <a:rPr lang="nb-NO" baseline="0" dirty="0" err="1" smtClean="0"/>
              <a:t>IoC</a:t>
            </a:r>
            <a:r>
              <a:rPr lang="nb-NO" baseline="0" dirty="0" smtClean="0"/>
              <a:t> container: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via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(alle implementasjoner må registreres i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containeren)</a:t>
            </a:r>
          </a:p>
          <a:p>
            <a:endParaRPr lang="nb-NO" baseline="0" dirty="0" smtClean="0"/>
          </a:p>
          <a:p>
            <a:r>
              <a:rPr lang="nb-NO" baseline="0" dirty="0" smtClean="0"/>
              <a:t>Bruk av </a:t>
            </a:r>
            <a:r>
              <a:rPr lang="nb-NO" baseline="0" dirty="0" err="1" smtClean="0"/>
              <a:t>IoC</a:t>
            </a:r>
            <a:r>
              <a:rPr lang="nb-NO" baseline="0" dirty="0" smtClean="0"/>
              <a:t> container og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 gjør at en klasses avhengigheter blir veldig eksplisitte (i forhold til </a:t>
            </a:r>
            <a:r>
              <a:rPr lang="nb-NO" baseline="0" dirty="0" err="1" smtClean="0"/>
              <a:t>Factory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ServiceLocator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8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 to nederste punktene er mer et resultat av </a:t>
            </a:r>
            <a:r>
              <a:rPr lang="nb-NO" dirty="0" err="1" smtClean="0"/>
              <a:t>Dependency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Injection</a:t>
            </a:r>
            <a:r>
              <a:rPr lang="nb-NO" baseline="0" dirty="0" smtClean="0"/>
              <a:t>, men er lettere å oppnå dersom man bruker DIP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11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Først må alle avhengigheter ha et </a:t>
            </a:r>
            <a:r>
              <a:rPr lang="nb-NO" dirty="0" err="1" smtClean="0"/>
              <a:t>interface</a:t>
            </a:r>
            <a:r>
              <a:rPr lang="nb-NO" dirty="0" smtClean="0"/>
              <a:t>, </a:t>
            </a:r>
            <a:r>
              <a:rPr lang="nb-NO" dirty="0" err="1" smtClean="0"/>
              <a:t>CustomerService</a:t>
            </a:r>
            <a:r>
              <a:rPr lang="nb-NO" dirty="0" smtClean="0"/>
              <a:t> må bruke disse</a:t>
            </a:r>
          </a:p>
          <a:p>
            <a:endParaRPr lang="nb-NO" dirty="0" smtClean="0"/>
          </a:p>
          <a:p>
            <a:r>
              <a:rPr lang="nb-NO" dirty="0" err="1" smtClean="0"/>
              <a:t>ServiceLocator</a:t>
            </a:r>
            <a:r>
              <a:rPr lang="nb-NO" dirty="0" smtClean="0"/>
              <a:t>:</a:t>
            </a:r>
          </a:p>
          <a:p>
            <a:r>
              <a:rPr lang="nb-NO" dirty="0" smtClean="0"/>
              <a:t>Lag først en enkel </a:t>
            </a:r>
            <a:r>
              <a:rPr lang="nb-NO" dirty="0" err="1" smtClean="0"/>
              <a:t>ServiceLocator</a:t>
            </a:r>
            <a:r>
              <a:rPr lang="nb-NO" dirty="0" smtClean="0"/>
              <a:t> manuelt,</a:t>
            </a:r>
            <a:r>
              <a:rPr lang="nb-NO" baseline="0" dirty="0" smtClean="0"/>
              <a:t> vis hvordan man kan bruke den for å få tak i </a:t>
            </a:r>
            <a:r>
              <a:rPr lang="nb-NO" baseline="0" dirty="0" err="1" smtClean="0"/>
              <a:t>dependencies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ICustomerWrite</a:t>
            </a:r>
            <a:r>
              <a:rPr lang="nb-NO" baseline="0" dirty="0" smtClean="0"/>
              <a:t>)</a:t>
            </a:r>
          </a:p>
          <a:p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container:</a:t>
            </a:r>
          </a:p>
          <a:p>
            <a:r>
              <a:rPr lang="nb-NO" dirty="0" smtClean="0"/>
              <a:t>Sett</a:t>
            </a:r>
            <a:r>
              <a:rPr lang="nb-NO" baseline="0" dirty="0" smtClean="0"/>
              <a:t> opp en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</a:t>
            </a:r>
          </a:p>
          <a:p>
            <a:r>
              <a:rPr lang="nb-NO" baseline="0" dirty="0" smtClean="0"/>
              <a:t>Få tak i en instans av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gjennom </a:t>
            </a:r>
            <a:r>
              <a:rPr lang="nb-NO" baseline="0" dirty="0" err="1" smtClean="0"/>
              <a:t>Autofac</a:t>
            </a:r>
            <a:r>
              <a:rPr lang="nb-NO" baseline="0" dirty="0" smtClean="0"/>
              <a:t> containeren (kjør </a:t>
            </a:r>
            <a:r>
              <a:rPr lang="nb-NO" baseline="0" dirty="0" err="1" smtClean="0"/>
              <a:t>debug</a:t>
            </a:r>
            <a:r>
              <a:rPr lang="nb-NO" baseline="0" dirty="0" smtClean="0"/>
              <a:t> for å vise at </a:t>
            </a:r>
            <a:r>
              <a:rPr lang="nb-NO" baseline="0" dirty="0" err="1" smtClean="0"/>
              <a:t>constructor</a:t>
            </a:r>
            <a:r>
              <a:rPr lang="nb-NO" baseline="0" dirty="0" smtClean="0"/>
              <a:t> blir kalt med riktig avhengigheter)</a:t>
            </a:r>
          </a:p>
          <a:p>
            <a:r>
              <a:rPr lang="nb-NO" baseline="0" dirty="0" smtClean="0"/>
              <a:t>Oppdater tester til å </a:t>
            </a:r>
            <a:r>
              <a:rPr lang="nb-NO" baseline="0" dirty="0" err="1" smtClean="0"/>
              <a:t>mocke</a:t>
            </a:r>
            <a:r>
              <a:rPr lang="nb-NO" baseline="0" dirty="0" smtClean="0"/>
              <a:t> avhengigheter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94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Lesbarhet: Enkle klasser er enkle å lese, men abstrakte</a:t>
            </a:r>
            <a:r>
              <a:rPr lang="nb-NO" baseline="0" dirty="0" smtClean="0"/>
              <a:t> base klasser og bruk av små, spesifikk </a:t>
            </a:r>
            <a:r>
              <a:rPr lang="nb-NO" baseline="0" dirty="0" err="1" smtClean="0"/>
              <a:t>interfacer</a:t>
            </a:r>
            <a:r>
              <a:rPr lang="nb-NO" baseline="0" dirty="0" smtClean="0"/>
              <a:t> gjør koden vanskelig å følge</a:t>
            </a:r>
          </a:p>
          <a:p>
            <a:r>
              <a:rPr lang="nb-NO" baseline="0" dirty="0" smtClean="0"/>
              <a:t>Vis </a:t>
            </a:r>
            <a:r>
              <a:rPr lang="nb-NO" baseline="0" dirty="0" err="1" smtClean="0"/>
              <a:t>Hello</a:t>
            </a:r>
            <a:r>
              <a:rPr lang="nb-NO" baseline="0" dirty="0" smtClean="0"/>
              <a:t> World eksempel? https://taskinoor.wordpress.com/2011/09/21/the-abuse-of-design-patterns-in-writing-a-hello-world-program/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828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SOLID står for fem grunnleggende prinsipper for objekt-orientert utvikling</a:t>
            </a:r>
          </a:p>
          <a:p>
            <a:r>
              <a:rPr lang="nb-NO" dirty="0" smtClean="0"/>
              <a:t>Hvorfor har vi disse prinsippene? De hjelper oss å huske å</a:t>
            </a:r>
            <a:r>
              <a:rPr lang="nb-NO" baseline="0" dirty="0" smtClean="0"/>
              <a:t> noen retningslinjer – hjelper oss å skrive kode som er </a:t>
            </a:r>
            <a:r>
              <a:rPr lang="nb-NO" baseline="0" dirty="0" err="1" smtClean="0"/>
              <a:t>vedlikeholdbar</a:t>
            </a:r>
            <a:r>
              <a:rPr lang="nb-NO" baseline="0" dirty="0" smtClean="0"/>
              <a:t>, lesbar, utvidbar, osv.</a:t>
            </a:r>
          </a:p>
          <a:p>
            <a:r>
              <a:rPr lang="nb-NO" baseline="0" dirty="0" smtClean="0"/>
              <a:t>Mange har jobbet lenge som utviklere og har mye god erfaring, kan kjenne igjen «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 smells». Men det er ikke gitt at man klarer å sette fingeren på hva som er galt. SOLID kan gjøre dette lettere.</a:t>
            </a:r>
            <a:endParaRPr lang="nb-NO" dirty="0" smtClean="0"/>
          </a:p>
          <a:p>
            <a:r>
              <a:rPr lang="nb-NO" dirty="0" smtClean="0"/>
              <a:t>Prinsippene henger sammen,</a:t>
            </a:r>
            <a:r>
              <a:rPr lang="nb-NO" baseline="0" dirty="0" smtClean="0"/>
              <a:t> og bygger på hverandre (vanskelig å bruke eks. OCP dersom man ikke bruker SRP)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46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ønsker ikke å være den personen som skriver kode andre hater å lese, men det er lett å havne der. SOLID 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rescue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SOLID-prinsippene gjør det lettere for oss å unngå å skrive slik kode, det er en bevisstgjøring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321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Uncle</a:t>
            </a:r>
            <a:r>
              <a:rPr lang="nb-NO" baseline="0" dirty="0" smtClean="0"/>
              <a:t> Bob samlet de fem prinsippene i sin artikkel (han oppfant dem ikke)</a:t>
            </a:r>
          </a:p>
          <a:p>
            <a:r>
              <a:rPr lang="nb-NO" baseline="0" dirty="0" smtClean="0"/>
              <a:t>Michael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introduserte begrepet SOLID for å gjøre det letter å huske Bob sine prinsipper (stokket litt om på rekkefølgen for å få et fint ord)</a:t>
            </a:r>
          </a:p>
          <a:p>
            <a:r>
              <a:rPr lang="nb-NO" baseline="0" dirty="0" smtClean="0"/>
              <a:t>SOLID har blitt omfavnet av Agile-miljøet (</a:t>
            </a:r>
            <a:r>
              <a:rPr lang="nb-NO" baseline="0" dirty="0" err="1" smtClean="0"/>
              <a:t>Uncle</a:t>
            </a:r>
            <a:r>
              <a:rPr lang="nb-NO" baseline="0" dirty="0" smtClean="0"/>
              <a:t> Bob og </a:t>
            </a:r>
            <a:r>
              <a:rPr lang="nb-NO" baseline="0" dirty="0" err="1" smtClean="0"/>
              <a:t>Feathers</a:t>
            </a:r>
            <a:r>
              <a:rPr lang="nb-NO" baseline="0" dirty="0" smtClean="0"/>
              <a:t> er begge sentrale personer innenfor Agile) og passer bra med TDD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2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SOLID står for fem grunnleggende prinsipper for objekt-orientert utvikling</a:t>
            </a:r>
          </a:p>
          <a:p>
            <a:r>
              <a:rPr lang="nb-NO" dirty="0" smtClean="0"/>
              <a:t>Hvorfor har vi disse prinsippene? De hjelper oss å huske å</a:t>
            </a:r>
            <a:r>
              <a:rPr lang="nb-NO" baseline="0" dirty="0" smtClean="0"/>
              <a:t> noen retningslinjer – hjelper oss å skrive kode som er </a:t>
            </a:r>
            <a:r>
              <a:rPr lang="nb-NO" baseline="0" dirty="0" err="1" smtClean="0"/>
              <a:t>vedlikeholdbar</a:t>
            </a:r>
            <a:r>
              <a:rPr lang="nb-NO" baseline="0" dirty="0" smtClean="0"/>
              <a:t>, lesbar, utvidbar, osv.</a:t>
            </a:r>
          </a:p>
          <a:p>
            <a:r>
              <a:rPr lang="nb-NO" baseline="0" dirty="0" smtClean="0"/>
              <a:t>Mange har jobbet lenge som utviklere og har mye god erfaring, kan kjenne igjen «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 smells». Men det er ikke gitt at man klarer å sette fingeren på hva som er galt. SOLID kan gjøre dette lettere.</a:t>
            </a:r>
            <a:endParaRPr lang="nb-NO" dirty="0" smtClean="0"/>
          </a:p>
          <a:p>
            <a:r>
              <a:rPr lang="nb-NO" dirty="0" smtClean="0"/>
              <a:t>Prinsippene henger sammen,</a:t>
            </a:r>
            <a:r>
              <a:rPr lang="nb-NO" baseline="0" dirty="0" smtClean="0"/>
              <a:t> og bygger på hverandre (vanskelig å bruke eks. OCP dersom man ikke bruker SRP)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75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Definisjon fra </a:t>
            </a:r>
            <a:r>
              <a:rPr lang="nb-NO" dirty="0" err="1" smtClean="0"/>
              <a:t>Uncle</a:t>
            </a:r>
            <a:r>
              <a:rPr lang="nb-NO" dirty="0" smtClean="0"/>
              <a:t> Bob</a:t>
            </a:r>
          </a:p>
          <a:p>
            <a:r>
              <a:rPr lang="nb-NO" dirty="0" smtClean="0"/>
              <a:t>Bryt ned kode i enkle klasser/metoder som har kun ett ansvar.</a:t>
            </a:r>
          </a:p>
          <a:p>
            <a:r>
              <a:rPr lang="nb-NO" dirty="0" smtClean="0"/>
              <a:t>KISS</a:t>
            </a:r>
          </a:p>
          <a:p>
            <a:r>
              <a:rPr lang="nb-NO" dirty="0" smtClean="0"/>
              <a:t>Ha i bakhodet:</a:t>
            </a:r>
            <a:r>
              <a:rPr lang="nb-NO" baseline="0" dirty="0" smtClean="0"/>
              <a:t> hvilke krav kan komme til å endres?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635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En ting som kan gjøre alt er ikke nødvendigvis en nyttig og brukervennlig ting.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Ingen</a:t>
            </a:r>
            <a:r>
              <a:rPr lang="nb-NO" baseline="0" dirty="0" smtClean="0"/>
              <a:t> tør å endre slike klasser av frykt for å ødelegge, man forstår ikke hva som foregår</a:t>
            </a:r>
          </a:p>
          <a:p>
            <a:r>
              <a:rPr lang="nb-NO" baseline="0" dirty="0" smtClean="0"/>
              <a:t>Endringer kan få uante konsekvenser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090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SRP er en forutsetning for en </a:t>
            </a:r>
            <a:r>
              <a:rPr lang="nb-NO" dirty="0" err="1" smtClean="0"/>
              <a:t>komponerbar</a:t>
            </a:r>
            <a:r>
              <a:rPr lang="nb-NO" dirty="0" smtClean="0"/>
              <a:t> arkitektur, men man må også følge de andre SOLID-prinsippene</a:t>
            </a:r>
          </a:p>
          <a:p>
            <a:endParaRPr lang="nb-NO" dirty="0" smtClean="0"/>
          </a:p>
          <a:p>
            <a:r>
              <a:rPr lang="nb-NO" dirty="0" smtClean="0"/>
              <a:t>Huskeregler: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Metodenavn bør gjenspeile hva metoden</a:t>
            </a:r>
            <a:r>
              <a:rPr lang="nb-NO" baseline="0" dirty="0" smtClean="0"/>
              <a:t> gjør (og metoden bør ikke gjøre mer enn dette)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Metodenavn bør kunne assosieres med klassenavnet (hvis ikke hører muligens metoden hjemme i en egen klasse)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69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skal ta for oss det samme eksemplet</a:t>
            </a:r>
            <a:r>
              <a:rPr lang="nb-NO" baseline="0" dirty="0" smtClean="0"/>
              <a:t> gjennom hele presentasjonen, og bruke de ulike prinsippene til å gjøre koden bedre.</a:t>
            </a:r>
          </a:p>
          <a:p>
            <a:r>
              <a:rPr lang="nb-NO" baseline="0" dirty="0" smtClean="0"/>
              <a:t>Vi har en </a:t>
            </a:r>
            <a:r>
              <a:rPr lang="nb-NO" baseline="0" dirty="0" err="1" smtClean="0"/>
              <a:t>CustomerService</a:t>
            </a:r>
            <a:r>
              <a:rPr lang="nb-NO" baseline="0" dirty="0" smtClean="0"/>
              <a:t> som har funksjonalitet for å lage nye kunder.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CustomerService</a:t>
            </a:r>
            <a:r>
              <a:rPr lang="nb-NO" baseline="0" dirty="0" smtClean="0"/>
              <a:t> – en klasse som gjør mye. SRP skal hjelpe oss å </a:t>
            </a:r>
            <a:r>
              <a:rPr lang="nb-NO" baseline="0" dirty="0" err="1" smtClean="0"/>
              <a:t>refakturere</a:t>
            </a:r>
            <a:r>
              <a:rPr lang="nb-NO" baseline="0" dirty="0" smtClean="0"/>
              <a:t> slik at hver klasse/metode kun har ett ansvar.</a:t>
            </a:r>
          </a:p>
          <a:p>
            <a:endParaRPr lang="nb-NO" baseline="0" dirty="0" smtClean="0"/>
          </a:p>
          <a:p>
            <a:pPr marL="228600" indent="-228600">
              <a:buAutoNum type="arabicPeriod"/>
            </a:pPr>
            <a:r>
              <a:rPr lang="nb-NO" baseline="0" dirty="0" smtClean="0"/>
              <a:t>Gå gjennom </a:t>
            </a:r>
            <a:r>
              <a:rPr lang="nb-NO" baseline="0" dirty="0" err="1" smtClean="0"/>
              <a:t>CreateCustomer</a:t>
            </a:r>
            <a:r>
              <a:rPr lang="nb-NO" baseline="0" dirty="0" smtClean="0"/>
              <a:t>-metoden</a:t>
            </a:r>
          </a:p>
          <a:p>
            <a:pPr marL="228600" indent="-228600">
              <a:buAutoNum type="arabicPeriod"/>
            </a:pPr>
            <a:r>
              <a:rPr lang="nb-NO" baseline="0" dirty="0" err="1" smtClean="0"/>
              <a:t>Refakturer</a:t>
            </a:r>
            <a:r>
              <a:rPr lang="nb-NO" baseline="0" dirty="0" smtClean="0"/>
              <a:t> hver del i separate metoder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Trekk ut metodene i egne klasser</a:t>
            </a:r>
          </a:p>
          <a:p>
            <a:pPr marL="228600" indent="-228600">
              <a:buAutoNum type="arabicPeriod"/>
            </a:pPr>
            <a:r>
              <a:rPr lang="nb-NO" baseline="0" dirty="0" smtClean="0"/>
              <a:t>Flytt oppretting av avhengigheter ut av metoden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ABABA-9853-4204-932E-24BAD772A065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066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4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4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4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4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361C-D57E-4133-91D5-68918140FCBD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E36-80DC-4FE2-B2F6-5BAB45A7C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3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4" y="1916115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4" y="3425848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4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628777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7" y="1628776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6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5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4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5" y="-1538"/>
            <a:ext cx="2292538" cy="8865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5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1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Bunntekst – endres/slettes med "Sett inn, Topptekst og bunntekst"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6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7" y="6491438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  <p:sldLayoutId id="214748368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askinoor.wordpress.com/2011/09/21/the-abuse-of-design-patterns-in-writing-a-hello-world-progra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SOLID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og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Små, enkle klasser med veldefinert ansvar</a:t>
            </a:r>
          </a:p>
          <a:p>
            <a:r>
              <a:rPr lang="nb-NO" dirty="0" smtClean="0"/>
              <a:t>Enklere å teste</a:t>
            </a:r>
          </a:p>
          <a:p>
            <a:r>
              <a:rPr lang="nb-NO" dirty="0" smtClean="0"/>
              <a:t>Enklere å endre</a:t>
            </a:r>
          </a:p>
          <a:p>
            <a:r>
              <a:rPr lang="nb-NO" dirty="0" smtClean="0"/>
              <a:t>Enklere å forstå</a:t>
            </a:r>
          </a:p>
          <a:p>
            <a:r>
              <a:rPr lang="nb-NO" dirty="0"/>
              <a:t>(Starten på) En </a:t>
            </a:r>
            <a:r>
              <a:rPr lang="nb-NO" dirty="0" err="1"/>
              <a:t>komponerbar</a:t>
            </a:r>
            <a:r>
              <a:rPr lang="nb-NO" dirty="0"/>
              <a:t> </a:t>
            </a:r>
            <a:r>
              <a:rPr lang="nb-NO" dirty="0" smtClean="0"/>
              <a:t>arkitektur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6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0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/>
              <a:t>Inversion</a:t>
            </a:r>
            <a:r>
              <a:rPr lang="nb-NO" dirty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4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“Depend on abstractions, not on concretions”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8814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lostechies.com/derickbailey/files/2011/03/DependencyInversionPrinciple_0278F9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20164" y="6309320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17431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93648" cy="5040561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Systemer hvor det er umulig å bytte ut komponenter, og som er vanskelige å teste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281328"/>
            <a:ext cx="6857648" cy="39857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ReportGenerator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_logger = </a:t>
            </a:r>
            <a:r>
              <a:rPr lang="it-IT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it-IT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GenerateReport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dataAccess.GetReportContent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@"C:\MyApplication\Reports\report.txt"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b-NO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emailSender.SendEmail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"user@test.com"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b-NO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100" b="1" dirty="0"/>
          </a:p>
        </p:txBody>
      </p:sp>
    </p:spTree>
    <p:extLst>
      <p:ext uri="{BB962C8B-B14F-4D97-AF65-F5344CB8AC3E}">
        <p14:creationId xmlns:p14="http://schemas.microsoft.com/office/powerpoint/2010/main" val="24006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Ulike Strategier for å håndtere avhengigheter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Factory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 smtClean="0"/>
          </a:p>
          <a:p>
            <a:r>
              <a:rPr lang="nb-NO" dirty="0" smtClean="0"/>
              <a:t>Service </a:t>
            </a:r>
            <a:r>
              <a:rPr lang="nb-NO" dirty="0" err="1" smtClean="0"/>
              <a:t>Locator</a:t>
            </a:r>
            <a:endParaRPr lang="nb-NO" dirty="0" smtClean="0"/>
          </a:p>
          <a:p>
            <a:r>
              <a:rPr lang="nb-NO" dirty="0" err="1" smtClean="0"/>
              <a:t>IoC</a:t>
            </a:r>
            <a:r>
              <a:rPr lang="nb-NO" dirty="0" smtClean="0"/>
              <a:t> container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5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fordelene?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Fleksibelt – kan enkelt bytte ut funksjonalitet</a:t>
            </a:r>
          </a:p>
          <a:p>
            <a:r>
              <a:rPr lang="nb-NO" dirty="0" smtClean="0"/>
              <a:t>Kontroll på sammensetning av systemet</a:t>
            </a:r>
          </a:p>
          <a:p>
            <a:r>
              <a:rPr lang="nb-NO" dirty="0"/>
              <a:t>Avhengigheter blir </a:t>
            </a:r>
            <a:r>
              <a:rPr lang="nb-NO" dirty="0" smtClean="0"/>
              <a:t>tydeligere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760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1196541"/>
            <a:ext cx="8207375" cy="4464918"/>
          </a:xfrm>
        </p:spPr>
        <p:txBody>
          <a:bodyPr/>
          <a:lstStyle/>
          <a:p>
            <a:pPr algn="ctr"/>
            <a:r>
              <a:rPr lang="nb-NO" dirty="0" smtClean="0"/>
              <a:t>Eksempel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28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Til ettertanke…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Finn en balanse mellom SOLID og KISS (</a:t>
            </a:r>
            <a:r>
              <a:rPr lang="nb-NO" dirty="0" err="1" smtClean="0"/>
              <a:t>don’t</a:t>
            </a:r>
            <a:r>
              <a:rPr lang="nb-NO" dirty="0" smtClean="0"/>
              <a:t> over-</a:t>
            </a:r>
            <a:r>
              <a:rPr lang="nb-NO" dirty="0" err="1" smtClean="0"/>
              <a:t>engineer</a:t>
            </a:r>
            <a:r>
              <a:rPr lang="nb-NO" dirty="0" smtClean="0"/>
              <a:t>)</a:t>
            </a:r>
          </a:p>
          <a:p>
            <a:r>
              <a:rPr lang="nb-NO" dirty="0" smtClean="0"/>
              <a:t>Tenk lesbarhet</a:t>
            </a:r>
          </a:p>
          <a:p>
            <a:r>
              <a:rPr lang="nb-NO" dirty="0" smtClean="0"/>
              <a:t>Det blir mer kode</a:t>
            </a:r>
          </a:p>
          <a:p>
            <a:r>
              <a:rPr lang="nb-NO" dirty="0" smtClean="0"/>
              <a:t>Finn et kompromiss, bestem «hvor langt ned» du vil gjøre koden SOLID (hvor kan kravene endre seg?)</a:t>
            </a:r>
          </a:p>
          <a:p>
            <a:r>
              <a:rPr lang="nb-NO" dirty="0" smtClean="0">
                <a:hlinkClick r:id="rId3"/>
              </a:rPr>
              <a:t>The </a:t>
            </a:r>
            <a:r>
              <a:rPr lang="nb-NO" dirty="0" err="1" smtClean="0">
                <a:hlinkClick r:id="rId3"/>
              </a:rPr>
              <a:t>abuse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of</a:t>
            </a:r>
            <a:r>
              <a:rPr lang="nb-NO" dirty="0" smtClean="0">
                <a:hlinkClick r:id="rId3"/>
              </a:rPr>
              <a:t> design </a:t>
            </a:r>
            <a:r>
              <a:rPr lang="nb-NO" dirty="0" err="1" smtClean="0">
                <a:hlinkClick r:id="rId3"/>
              </a:rPr>
              <a:t>patterns</a:t>
            </a:r>
            <a:r>
              <a:rPr lang="nb-NO" dirty="0" smtClean="0">
                <a:hlinkClick r:id="rId3"/>
              </a:rPr>
              <a:t> in </a:t>
            </a:r>
            <a:r>
              <a:rPr lang="nb-NO" dirty="0" err="1" smtClean="0">
                <a:hlinkClick r:id="rId3"/>
              </a:rPr>
              <a:t>writing</a:t>
            </a:r>
            <a:r>
              <a:rPr lang="nb-NO" dirty="0" smtClean="0">
                <a:hlinkClick r:id="rId3"/>
              </a:rPr>
              <a:t> a </a:t>
            </a:r>
            <a:r>
              <a:rPr lang="nb-NO" dirty="0" err="1" smtClean="0">
                <a:hlinkClick r:id="rId3"/>
              </a:rPr>
              <a:t>hello</a:t>
            </a:r>
            <a:r>
              <a:rPr lang="nb-NO" dirty="0" smtClean="0">
                <a:hlinkClick r:id="rId3"/>
              </a:rPr>
              <a:t> </a:t>
            </a:r>
            <a:r>
              <a:rPr lang="nb-NO" dirty="0" err="1" smtClean="0">
                <a:hlinkClick r:id="rId3"/>
              </a:rPr>
              <a:t>world</a:t>
            </a:r>
            <a:r>
              <a:rPr lang="nb-NO" dirty="0" smtClean="0">
                <a:hlinkClick r:id="rId3"/>
              </a:rPr>
              <a:t> program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887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476250"/>
            <a:ext cx="8207375" cy="5905078"/>
          </a:xfrm>
        </p:spPr>
        <p:txBody>
          <a:bodyPr/>
          <a:lstStyle/>
          <a:p>
            <a:pPr algn="ctr"/>
            <a:r>
              <a:rPr lang="nb-NO" dirty="0" smtClean="0"/>
              <a:t>Hvorfor er vi her?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4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1600" y="1196541"/>
            <a:ext cx="7200800" cy="4464918"/>
          </a:xfrm>
        </p:spPr>
        <p:txBody>
          <a:bodyPr>
            <a:normAutofit/>
          </a:bodyPr>
          <a:lstStyle/>
          <a:p>
            <a:r>
              <a:rPr lang="nb-NO" sz="3200" dirty="0"/>
              <a:t>Ha SOLID i bakhodet.</a:t>
            </a:r>
            <a:br>
              <a:rPr lang="nb-NO" sz="3200" dirty="0"/>
            </a:br>
            <a:r>
              <a:rPr lang="nb-NO" sz="3200" dirty="0"/>
              <a:t/>
            </a:r>
            <a:br>
              <a:rPr lang="nb-NO" sz="3200" dirty="0"/>
            </a:br>
            <a:r>
              <a:rPr lang="nb-NO" sz="3200" dirty="0"/>
              <a:t>Det vil hjelpe deg å se «</a:t>
            </a:r>
            <a:r>
              <a:rPr lang="nb-NO" sz="3200" dirty="0" err="1"/>
              <a:t>code</a:t>
            </a:r>
            <a:r>
              <a:rPr lang="nb-NO" sz="3200" dirty="0"/>
              <a:t> smells», og vil gi deg en pekepinn på hva du bør gjøre for å fikse opp i problemene.</a:t>
            </a:r>
            <a:br>
              <a:rPr lang="nb-NO" sz="3200" dirty="0"/>
            </a:b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8164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981587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6920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981587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69206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4082116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981587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69206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981587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69206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3043370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981587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69206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4082116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075958" y="2780928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686269" y="2695573"/>
            <a:ext cx="3054879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545" y="1628777"/>
            <a:ext cx="8201055" cy="46085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lang="en-US" sz="28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–"/>
              <a:defRPr lang="en-US" sz="24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Arial"/>
              <a:buChar char="•"/>
              <a:defRPr lang="en-US" sz="20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–"/>
              <a:defRPr lang="en-US" sz="1600" kern="1200" dirty="0" smtClean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tx2"/>
              </a:buClr>
              <a:buFont typeface="Arial"/>
              <a:buChar char="»"/>
              <a:defRPr lang="en-US" sz="1400" kern="120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Få også med deg disse: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7272807" cy="1081088"/>
          </a:xfrm>
        </p:spPr>
        <p:txBody>
          <a:bodyPr>
            <a:normAutofit/>
          </a:bodyPr>
          <a:lstStyle/>
          <a:p>
            <a:r>
              <a:rPr lang="nb-NO" dirty="0" smtClean="0"/>
              <a:t>Flere SOLID workshops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124648" y="524227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14.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4425551" y="5228151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smtClean="0">
                <a:solidFill>
                  <a:srgbClr val="00B050"/>
                </a:solidFill>
              </a:rPr>
              <a:t>22. april</a:t>
            </a:r>
            <a:endParaRPr lang="nb-NO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3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467545" y="1340769"/>
            <a:ext cx="8201055" cy="489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Last ned kildekoden:</a:t>
            </a:r>
          </a:p>
          <a:p>
            <a:pPr marL="0" indent="0">
              <a:buNone/>
            </a:pP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b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nb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github.com/bouvet/solid-1.git</a:t>
            </a:r>
          </a:p>
          <a:p>
            <a:pPr marL="0" indent="0">
              <a:buNone/>
            </a:pPr>
            <a:endParaRPr lang="nb-NO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Oppgaver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19" y="2492896"/>
            <a:ext cx="254647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‘Start’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SRP overholdes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848871" cy="1081088"/>
          </a:xfrm>
        </p:spPr>
        <p:txBody>
          <a:bodyPr/>
          <a:lstStyle/>
          <a:p>
            <a:r>
              <a:rPr lang="nb-NO" dirty="0" smtClean="0"/>
              <a:t>Oppgave 1 – Single </a:t>
            </a:r>
            <a:r>
              <a:rPr lang="nb-NO" dirty="0" err="1" smtClean="0"/>
              <a:t>Responsibility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6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 utgangspunkt i prosjektet ‘Refactor1’</a:t>
            </a:r>
          </a:p>
          <a:p>
            <a:pPr lvl="1"/>
            <a:r>
              <a:rPr lang="nb-NO" dirty="0" smtClean="0"/>
              <a:t>(som er «fasit» for oppgave 1)</a:t>
            </a:r>
          </a:p>
          <a:p>
            <a:r>
              <a:rPr lang="nb-NO" dirty="0" err="1" smtClean="0"/>
              <a:t>Refaktoriser</a:t>
            </a:r>
            <a:r>
              <a:rPr lang="nb-NO" dirty="0" smtClean="0"/>
              <a:t> slik at DIP overholdes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67544" y="476250"/>
            <a:ext cx="7776863" cy="1081088"/>
          </a:xfrm>
        </p:spPr>
        <p:txBody>
          <a:bodyPr/>
          <a:lstStyle/>
          <a:p>
            <a:r>
              <a:rPr lang="nb-NO" dirty="0" smtClean="0"/>
              <a:t>Oppgave 2 – </a:t>
            </a:r>
            <a:r>
              <a:rPr lang="nb-NO" dirty="0" err="1" smtClean="0"/>
              <a:t>Dependency</a:t>
            </a:r>
            <a:r>
              <a:rPr lang="nb-NO" dirty="0" smtClean="0"/>
              <a:t> </a:t>
            </a:r>
            <a:r>
              <a:rPr lang="nb-NO" dirty="0" err="1" smtClean="0"/>
              <a:t>Inversion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9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8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Robert C. Martin – «Design </a:t>
            </a:r>
            <a:r>
              <a:rPr lang="nb-NO" dirty="0" err="1" smtClean="0"/>
              <a:t>Principles</a:t>
            </a:r>
            <a:r>
              <a:rPr lang="nb-NO" dirty="0" smtClean="0"/>
              <a:t> and Design </a:t>
            </a:r>
            <a:r>
              <a:rPr lang="nb-NO" dirty="0" err="1" smtClean="0"/>
              <a:t>Patterns</a:t>
            </a:r>
            <a:r>
              <a:rPr lang="nb-NO" dirty="0" smtClean="0"/>
              <a:t>» (2000)</a:t>
            </a:r>
          </a:p>
          <a:p>
            <a:r>
              <a:rPr lang="nb-NO" dirty="0" smtClean="0"/>
              <a:t>Michael </a:t>
            </a:r>
            <a:r>
              <a:rPr lang="nb-NO" dirty="0" err="1" smtClean="0"/>
              <a:t>Feathers</a:t>
            </a:r>
            <a:r>
              <a:rPr lang="nb-NO" dirty="0" smtClean="0"/>
              <a:t> introduserte begrepet SOLID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historikk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66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636624"/>
            <a:ext cx="64312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190" y="33471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37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Single </a:t>
            </a:r>
            <a:r>
              <a:rPr lang="nb-NO" sz="1200" dirty="0" err="1">
                <a:solidFill>
                  <a:schemeClr val="bg1"/>
                </a:solidFill>
              </a:rPr>
              <a:t>Responsibility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335706" y="2636624"/>
            <a:ext cx="71365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359" y="334710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705" y="3737153"/>
            <a:ext cx="1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Open/</a:t>
            </a:r>
            <a:r>
              <a:rPr lang="nb-NO" sz="1200" dirty="0" err="1">
                <a:solidFill>
                  <a:schemeClr val="bg1"/>
                </a:solidFill>
              </a:rPr>
              <a:t>Closed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9912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847874" y="2636624"/>
            <a:ext cx="6078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5526" y="334710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LSP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7873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Liskov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Substitution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5360041" y="2636624"/>
            <a:ext cx="43152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7695" y="334710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ISP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0041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Interface </a:t>
            </a:r>
            <a:r>
              <a:rPr lang="nb-NO" sz="1200" dirty="0" err="1">
                <a:solidFill>
                  <a:schemeClr val="bg1"/>
                </a:solidFill>
              </a:rPr>
              <a:t>Segregation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9111" y="2698407"/>
            <a:ext cx="1291281" cy="1779373"/>
          </a:xfrm>
          <a:prstGeom prst="rect">
            <a:avLst/>
          </a:prstGeom>
          <a:effectLst>
            <a:outerShdw blurRad="2794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6877073" y="2636624"/>
            <a:ext cx="67839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95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64726" y="334710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DIP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072" y="3737153"/>
            <a:ext cx="11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/>
                </a:solidFill>
              </a:rPr>
              <a:t>Dependency</a:t>
            </a:r>
            <a:r>
              <a:rPr lang="nb-NO" sz="1200" dirty="0">
                <a:solidFill>
                  <a:schemeClr val="bg1"/>
                </a:solidFill>
              </a:rPr>
              <a:t> </a:t>
            </a:r>
            <a:r>
              <a:rPr lang="nb-NO" sz="1200" dirty="0" err="1">
                <a:solidFill>
                  <a:schemeClr val="bg1"/>
                </a:solidFill>
              </a:rPr>
              <a:t>Inversion</a:t>
            </a:r>
            <a:endParaRPr lang="nb-NO" sz="1200" dirty="0">
              <a:solidFill>
                <a:schemeClr val="bg1"/>
              </a:solidFill>
            </a:endParaRPr>
          </a:p>
          <a:p>
            <a:r>
              <a:rPr lang="nb-NO" sz="1200" dirty="0" err="1">
                <a:solidFill>
                  <a:schemeClr val="bg1"/>
                </a:solidFill>
              </a:rPr>
              <a:t>Principle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581319" y="2363957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634854" y="2375252"/>
            <a:ext cx="1639791" cy="2448272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SRP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Responsibility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26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7" y="476250"/>
            <a:ext cx="6408713" cy="5905078"/>
          </a:xfrm>
        </p:spPr>
        <p:txBody>
          <a:bodyPr>
            <a:normAutofit/>
          </a:bodyPr>
          <a:lstStyle/>
          <a:p>
            <a:pPr algn="ctr"/>
            <a:r>
              <a:rPr lang="nb-NO" sz="2800" dirty="0"/>
              <a:t>«A </a:t>
            </a:r>
            <a:r>
              <a:rPr lang="nb-NO" sz="2800" dirty="0" err="1"/>
              <a:t>class</a:t>
            </a:r>
            <a:r>
              <a:rPr lang="nb-NO" sz="2800" dirty="0"/>
              <a:t> </a:t>
            </a:r>
            <a:r>
              <a:rPr lang="nb-NO" sz="2800" dirty="0" err="1"/>
              <a:t>should</a:t>
            </a:r>
            <a:r>
              <a:rPr lang="nb-NO" sz="2800" dirty="0"/>
              <a:t> have </a:t>
            </a:r>
            <a:r>
              <a:rPr lang="nb-NO" sz="2800" dirty="0" err="1"/>
              <a:t>one</a:t>
            </a:r>
            <a:r>
              <a:rPr lang="nb-NO" sz="2800" dirty="0"/>
              <a:t>, and </a:t>
            </a:r>
            <a:r>
              <a:rPr lang="nb-NO" sz="2800" dirty="0" err="1"/>
              <a:t>only</a:t>
            </a:r>
            <a:r>
              <a:rPr lang="nb-NO" sz="2800" dirty="0"/>
              <a:t> </a:t>
            </a:r>
            <a:r>
              <a:rPr lang="nb-NO" sz="2800" dirty="0" err="1"/>
              <a:t>one</a:t>
            </a:r>
            <a:r>
              <a:rPr lang="nb-NO" sz="2800" dirty="0"/>
              <a:t>, </a:t>
            </a:r>
            <a:r>
              <a:rPr lang="nb-NO" sz="2800" dirty="0" err="1"/>
              <a:t>reason</a:t>
            </a:r>
            <a:r>
              <a:rPr lang="nb-NO" sz="2800" dirty="0"/>
              <a:t> to </a:t>
            </a:r>
            <a:r>
              <a:rPr lang="nb-NO" sz="2800" dirty="0" err="1"/>
              <a:t>change</a:t>
            </a:r>
            <a:r>
              <a:rPr lang="nb-NO" sz="28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759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stechies.com/derickbailey/files/2011/03/SingleResponsibilityPrinciple2_710608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73426" y="6372663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/>
                </a:solidFill>
              </a:rPr>
              <a:t>© </a:t>
            </a:r>
            <a:r>
              <a:rPr lang="nb-NO" sz="900" dirty="0" err="1">
                <a:solidFill>
                  <a:schemeClr val="bg1"/>
                </a:solidFill>
              </a:rPr>
              <a:t>Derick</a:t>
            </a:r>
            <a:r>
              <a:rPr lang="nb-NO" sz="900" dirty="0">
                <a:solidFill>
                  <a:schemeClr val="bg1"/>
                </a:solidFill>
              </a:rPr>
              <a:t> Bailey</a:t>
            </a:r>
          </a:p>
        </p:txBody>
      </p:sp>
    </p:spTree>
    <p:extLst>
      <p:ext uri="{BB962C8B-B14F-4D97-AF65-F5344CB8AC3E}">
        <p14:creationId xmlns:p14="http://schemas.microsoft.com/office/powerpoint/2010/main" val="8518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prøver vi å løse?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Klasser med 1000 linjer kode, med metoder lange som et vondt år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Vanskelig å forstå</a:t>
            </a:r>
          </a:p>
          <a:p>
            <a:r>
              <a:rPr lang="nb-NO" dirty="0" smtClean="0"/>
              <a:t>Vanskelig å teste</a:t>
            </a:r>
          </a:p>
          <a:p>
            <a:r>
              <a:rPr lang="nb-NO" dirty="0" smtClean="0"/>
              <a:t>Vanskelig å utvide</a:t>
            </a:r>
          </a:p>
          <a:p>
            <a:r>
              <a:rPr lang="nb-NO" dirty="0" smtClean="0"/>
              <a:t>Vanskelig å endre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75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FK7UAMZMK7QV-3061-47</_dlc_DocId>
    <_dlc_DocIdUrl xmlns="cd7095a3-97f1-4663-a71f-a762e9d8a5de">
      <Url>https://pingvinen.bouvet.no/stotte/dokumentmaler/_layouts/DocIdRedir.aspx?ID=FK7UAMZMK7QV-3061-47</Url>
      <Description>FK7UAMZMK7QV-3061-47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47315-98B4-402D-A094-92B291EC55D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AEC2C5E-0142-4DE9-A3D1-E1C3DD77B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784505-B6AE-42FB-A8A3-841C6312BFF2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5C41887-34B0-475C-96EF-12649FBB6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2050</TotalTime>
  <Words>1390</Words>
  <Application>Microsoft Office PowerPoint</Application>
  <PresentationFormat>Skjermfremvisning (4:3)</PresentationFormat>
  <Paragraphs>203</Paragraphs>
  <Slides>24</Slides>
  <Notes>19</Notes>
  <HiddenSlides>0</HiddenSlides>
  <MMClips>0</MMClips>
  <ScaleCrop>false</ScaleCrop>
  <HeadingPairs>
    <vt:vector size="6" baseType="variant">
      <vt:variant>
        <vt:lpstr>Brukte skrifter</vt:lpstr>
      </vt:variant>
      <vt:variant>
        <vt:i4>9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Corbel</vt:lpstr>
      <vt:lpstr>Courier New</vt:lpstr>
      <vt:lpstr>Georgia</vt:lpstr>
      <vt:lpstr>Verdana</vt:lpstr>
      <vt:lpstr>Wingdings</vt:lpstr>
      <vt:lpstr>Bouvet-mal_2012_ny3</vt:lpstr>
      <vt:lpstr>SOLID</vt:lpstr>
      <vt:lpstr>Hvorfor er vi her?</vt:lpstr>
      <vt:lpstr>PowerPoint-presentasjon</vt:lpstr>
      <vt:lpstr>Litt historikk</vt:lpstr>
      <vt:lpstr>PowerPoint-presentasjon</vt:lpstr>
      <vt:lpstr>SRP</vt:lpstr>
      <vt:lpstr>«A class should have one, and only one, reason to change»</vt:lpstr>
      <vt:lpstr>PowerPoint-presentasjon</vt:lpstr>
      <vt:lpstr>Hva prøver vi å løse?</vt:lpstr>
      <vt:lpstr>Hva er fordelene?</vt:lpstr>
      <vt:lpstr>Eksempel</vt:lpstr>
      <vt:lpstr>DIP</vt:lpstr>
      <vt:lpstr>“Depend on abstractions, not on concretions”</vt:lpstr>
      <vt:lpstr>PowerPoint-presentasjon</vt:lpstr>
      <vt:lpstr>Hva prøver vi å løse?</vt:lpstr>
      <vt:lpstr>Ulike Strategier for å håndtere avhengigheter</vt:lpstr>
      <vt:lpstr>Hva er fordelene?</vt:lpstr>
      <vt:lpstr>Eksempel</vt:lpstr>
      <vt:lpstr>Til ettertanke…</vt:lpstr>
      <vt:lpstr>Ha SOLID i bakhodet.  Det vil hjelpe deg å se «code smells», og vil gi deg en pekepinn på hva du bør gjøre for å fikse opp i problemene. </vt:lpstr>
      <vt:lpstr>Flere SOLID workshops </vt:lpstr>
      <vt:lpstr>Oppgaver</vt:lpstr>
      <vt:lpstr>Oppgave 1 – Single Responsibility</vt:lpstr>
      <vt:lpstr>Oppgave 2 – Dependency Inversion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Tord Tonstad Andersen</dc:creator>
  <cp:lastModifiedBy>Øystein Jakobsen</cp:lastModifiedBy>
  <cp:revision>42</cp:revision>
  <dcterms:created xsi:type="dcterms:W3CDTF">2015-02-22T12:47:17Z</dcterms:created>
  <dcterms:modified xsi:type="dcterms:W3CDTF">2015-03-23T20:32:25Z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0e48b2fd-8867-4d89-8636-c49357e88a23</vt:lpwstr>
  </property>
  <property fmtid="{D5CDD505-2E9C-101B-9397-08002B2CF9AE}" pid="3" name="ContentTypeId">
    <vt:lpwstr>0x0101006DE77A4C69F7B04F983EB828CF8C5433</vt:lpwstr>
  </property>
  <property fmtid="{D5CDD505-2E9C-101B-9397-08002B2CF9AE}" pid="4" name="Rekkefølge">
    <vt:r8>1</vt:r8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FilePrintPreview" visible="true"/>
        <mso:control idQ="mso:FilePrint" visible="true"/>
        <mso:control idQ="mso:HeaderFooterInsert" visible="true"/>
        <mso:control idQ="mso:SlideNewGallery" visible="true"/>
        <mso:control idQ="mso:SlideLayoutGallery" visible="true"/>
        <mso:control idQ="mso:SlideShowFromBeginning" visible="true"/>
      </mso:documentControls>
    </mso:qat>
  </mso:ribbon>
</mso:customUI>
</file>