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microsoft.com/office/2006/relationships/ui/userCustomization" Target="userCustomization/customUI.xml"/><Relationship Id="rId1" Type="http://schemas.openxmlformats.org/officeDocument/2006/relationships/officeDocument" Target="ppt/presentation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5"/>
  </p:sldMasterIdLst>
  <p:notesMasterIdLst>
    <p:notesMasterId r:id="rId32"/>
  </p:notesMasterIdLst>
  <p:handoutMasterIdLst>
    <p:handoutMasterId r:id="rId33"/>
  </p:handoutMasterIdLst>
  <p:sldIdLst>
    <p:sldId id="256" r:id="rId6"/>
    <p:sldId id="320" r:id="rId7"/>
    <p:sldId id="261" r:id="rId8"/>
    <p:sldId id="264" r:id="rId9"/>
    <p:sldId id="265" r:id="rId10"/>
    <p:sldId id="262" r:id="rId11"/>
    <p:sldId id="318" r:id="rId12"/>
    <p:sldId id="267" r:id="rId13"/>
    <p:sldId id="268" r:id="rId14"/>
    <p:sldId id="269" r:id="rId15"/>
    <p:sldId id="270" r:id="rId16"/>
    <p:sldId id="303" r:id="rId17"/>
    <p:sldId id="316" r:id="rId18"/>
    <p:sldId id="305" r:id="rId19"/>
    <p:sldId id="306" r:id="rId20"/>
    <p:sldId id="307" r:id="rId21"/>
    <p:sldId id="308" r:id="rId22"/>
    <p:sldId id="309" r:id="rId23"/>
    <p:sldId id="310" r:id="rId24"/>
    <p:sldId id="311" r:id="rId25"/>
    <p:sldId id="325" r:id="rId26"/>
    <p:sldId id="322" r:id="rId27"/>
    <p:sldId id="326" r:id="rId28"/>
    <p:sldId id="323" r:id="rId29"/>
    <p:sldId id="327" r:id="rId30"/>
    <p:sldId id="324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81" userDrawn="1">
          <p15:clr>
            <a:srgbClr val="A4A3A4"/>
          </p15:clr>
        </p15:guide>
        <p15:guide id="2" orient="horz" pos="1026" userDrawn="1">
          <p15:clr>
            <a:srgbClr val="A4A3A4"/>
          </p15:clr>
        </p15:guide>
        <p15:guide id="3" orient="horz" pos="3929" userDrawn="1">
          <p15:clr>
            <a:srgbClr val="A4A3A4"/>
          </p15:clr>
        </p15:guide>
        <p15:guide id="4" orient="horz" pos="300" userDrawn="1">
          <p15:clr>
            <a:srgbClr val="A4A3A4"/>
          </p15:clr>
        </p15:guide>
        <p15:guide id="5" pos="2880" userDrawn="1">
          <p15:clr>
            <a:srgbClr val="A4A3A4"/>
          </p15:clr>
        </p15:guide>
        <p15:guide id="6" pos="295" userDrawn="1">
          <p15:clr>
            <a:srgbClr val="A4A3A4"/>
          </p15:clr>
        </p15:guide>
        <p15:guide id="7" pos="5465" userDrawn="1">
          <p15:clr>
            <a:srgbClr val="A4A3A4"/>
          </p15:clr>
        </p15:guide>
        <p15:guide id="8" pos="437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9B9B9B"/>
    <a:srgbClr val="666666"/>
    <a:srgbClr val="000000"/>
    <a:srgbClr val="BCBEC0"/>
    <a:srgbClr val="75E1FA"/>
    <a:srgbClr val="FF6400"/>
    <a:srgbClr val="231F20"/>
    <a:srgbClr val="75E13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9972" autoAdjust="0"/>
  </p:normalViewPr>
  <p:slideViewPr>
    <p:cSldViewPr snapToObjects="1">
      <p:cViewPr varScale="1">
        <p:scale>
          <a:sx n="92" d="100"/>
          <a:sy n="92" d="100"/>
        </p:scale>
        <p:origin x="1171" y="67"/>
      </p:cViewPr>
      <p:guideLst>
        <p:guide orient="horz" pos="981"/>
        <p:guide orient="horz" pos="1026"/>
        <p:guide orient="horz" pos="3929"/>
        <p:guide orient="horz" pos="300"/>
        <p:guide pos="2880"/>
        <p:guide pos="295"/>
        <p:guide pos="5465"/>
        <p:guide pos="437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 showGuides="1">
      <p:cViewPr varScale="1">
        <p:scale>
          <a:sx n="85" d="100"/>
          <a:sy n="85" d="100"/>
        </p:scale>
        <p:origin x="-303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BDBCCB-F02B-5948-960F-FA57E5A2C110}" type="datetimeFigureOut">
              <a:rPr lang="en-US" smtClean="0"/>
              <a:pPr/>
              <a:t>3/25/2015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D6AF95-D03A-6F4F-8DE5-242ED85AA3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47944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EB9C19-8F4E-5D44-AF31-D0E24F8C4820}" type="datetimeFigureOut">
              <a:rPr lang="en-US" smtClean="0"/>
              <a:pPr/>
              <a:t>3/25/2015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54269F-001C-C84B-8C2D-7B1B5A2DCE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11104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Bortsett fra gratis pizza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54269F-001C-C84B-8C2D-7B1B5A2DCE16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4236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Ikke </a:t>
            </a:r>
            <a:r>
              <a:rPr lang="nb-NO" dirty="0" err="1" smtClean="0"/>
              <a:t>Dependency</a:t>
            </a:r>
            <a:r>
              <a:rPr lang="nb-NO" dirty="0" smtClean="0"/>
              <a:t> </a:t>
            </a:r>
            <a:r>
              <a:rPr lang="nb-NO" dirty="0" err="1" smtClean="0"/>
              <a:t>Injection</a:t>
            </a:r>
            <a:r>
              <a:rPr lang="nb-NO" dirty="0" smtClean="0"/>
              <a:t> </a:t>
            </a:r>
            <a:r>
              <a:rPr lang="nb-NO" dirty="0" err="1" smtClean="0"/>
              <a:t>Principle</a:t>
            </a:r>
            <a:r>
              <a:rPr lang="nb-NO" dirty="0" smtClean="0"/>
              <a:t> </a:t>
            </a:r>
            <a:r>
              <a:rPr lang="nb-NO" dirty="0" smtClean="0">
                <a:sym typeface="Wingdings" panose="05000000000000000000" pitchFamily="2" charset="2"/>
              </a:rPr>
              <a:t>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6ABABA-9853-4204-932E-24BAD772A065}" type="slidenum">
              <a:rPr lang="nb-NO" smtClean="0"/>
              <a:t>12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659277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Definisjon fra </a:t>
            </a:r>
            <a:r>
              <a:rPr lang="nb-NO" dirty="0" err="1" smtClean="0"/>
              <a:t>Uncle</a:t>
            </a:r>
            <a:r>
              <a:rPr lang="nb-NO" dirty="0" smtClean="0"/>
              <a:t> Bob</a:t>
            </a:r>
          </a:p>
          <a:p>
            <a:r>
              <a:rPr lang="nb-NO" dirty="0" smtClean="0"/>
              <a:t>En klasse bør ikke være avhengig av spesifikk</a:t>
            </a:r>
            <a:r>
              <a:rPr lang="nb-NO" baseline="0" dirty="0" smtClean="0"/>
              <a:t>e implementasjoner, kun </a:t>
            </a:r>
            <a:r>
              <a:rPr lang="nb-NO" baseline="0" dirty="0" err="1" smtClean="0"/>
              <a:t>interfacer</a:t>
            </a:r>
            <a:r>
              <a:rPr lang="nb-NO" baseline="0" dirty="0" smtClean="0"/>
              <a:t>.</a:t>
            </a:r>
          </a:p>
          <a:p>
            <a:r>
              <a:rPr lang="nb-NO" baseline="0" dirty="0" smtClean="0"/>
              <a:t>Mer fleksibelt og lettere å bytte ut funksjonalitet</a:t>
            </a:r>
            <a:endParaRPr lang="nb-NO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6ABABA-9853-4204-932E-24BAD772A065}" type="slidenum">
              <a:rPr lang="nb-NO" smtClean="0"/>
              <a:t>13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109704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Stikkontakten</a:t>
            </a:r>
            <a:r>
              <a:rPr lang="nb-NO" baseline="0" dirty="0" smtClean="0"/>
              <a:t> er et «</a:t>
            </a:r>
            <a:r>
              <a:rPr lang="nb-NO" baseline="0" dirty="0" err="1" smtClean="0"/>
              <a:t>interface</a:t>
            </a:r>
            <a:r>
              <a:rPr lang="nb-NO" baseline="0" dirty="0" smtClean="0"/>
              <a:t>» som tillater oss å lettere bytte ut en elektrisk dings med en annen (tenk hvis vi måtte lodde hver elektriske dings på ledningene inne i veggen)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54269F-001C-C84B-8C2D-7B1B5A2DCE16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2835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Eksemplet</a:t>
            </a:r>
            <a:r>
              <a:rPr lang="nb-NO" baseline="0" dirty="0" smtClean="0"/>
              <a:t> viser en klasse som er fullstendig avhengig av spesifikke implementasjoner (</a:t>
            </a:r>
            <a:r>
              <a:rPr lang="nb-NO" baseline="0" dirty="0" err="1" smtClean="0"/>
              <a:t>DataAccess</a:t>
            </a:r>
            <a:r>
              <a:rPr lang="nb-NO" baseline="0" dirty="0" smtClean="0"/>
              <a:t>, File, </a:t>
            </a:r>
            <a:r>
              <a:rPr lang="nb-NO" baseline="0" dirty="0" err="1" smtClean="0"/>
              <a:t>EmailSender</a:t>
            </a:r>
            <a:r>
              <a:rPr lang="nb-NO" baseline="0" dirty="0" smtClean="0"/>
              <a:t>, Logger).</a:t>
            </a:r>
          </a:p>
          <a:p>
            <a:r>
              <a:rPr lang="nb-NO" baseline="0" dirty="0" smtClean="0"/>
              <a:t>Hvordan tester vi denne klassen? Dersom testen kaller </a:t>
            </a:r>
            <a:r>
              <a:rPr lang="nb-NO" baseline="0" dirty="0" err="1" smtClean="0"/>
              <a:t>GenerateReport</a:t>
            </a:r>
            <a:r>
              <a:rPr lang="nb-NO" baseline="0" dirty="0" smtClean="0"/>
              <a:t>() vil den aksessere databasen, skrive til fil, sende epost, og logge. Er det dette vi ønsker?</a:t>
            </a:r>
          </a:p>
          <a:p>
            <a:r>
              <a:rPr lang="nb-NO" baseline="0" dirty="0" smtClean="0"/>
              <a:t>Dersom denne klassen hadde vært avhengig av abstraksjoner (</a:t>
            </a:r>
            <a:r>
              <a:rPr lang="nb-NO" baseline="0" dirty="0" err="1" smtClean="0"/>
              <a:t>interfaces</a:t>
            </a:r>
            <a:r>
              <a:rPr lang="nb-NO" baseline="0" dirty="0" smtClean="0"/>
              <a:t>), hadde det vært mye enklere å bytte ut en avhengighet, og enklere å teste (</a:t>
            </a:r>
            <a:r>
              <a:rPr lang="nb-NO" baseline="0" dirty="0" err="1" smtClean="0"/>
              <a:t>mocke</a:t>
            </a:r>
            <a:r>
              <a:rPr lang="nb-NO" baseline="0" dirty="0" smtClean="0"/>
              <a:t>)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6ABABA-9853-4204-932E-24BAD772A065}" type="slidenum">
              <a:rPr lang="nb-NO" smtClean="0"/>
              <a:t>15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61106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Ok, klassen vår skal altså kun</a:t>
            </a:r>
            <a:r>
              <a:rPr lang="nb-NO" baseline="0" dirty="0" smtClean="0"/>
              <a:t> være avhengig av </a:t>
            </a:r>
            <a:r>
              <a:rPr lang="nb-NO" baseline="0" dirty="0" err="1" smtClean="0"/>
              <a:t>abstrasjoner</a:t>
            </a:r>
            <a:r>
              <a:rPr lang="nb-NO" baseline="0" dirty="0" smtClean="0"/>
              <a:t>. Hvordan får den da tak i faktiske implementasjoner av avhengighetene?</a:t>
            </a:r>
            <a:endParaRPr lang="nb-NO" dirty="0" smtClean="0"/>
          </a:p>
          <a:p>
            <a:r>
              <a:rPr lang="nb-NO" dirty="0" smtClean="0"/>
              <a:t>Ulike strategier</a:t>
            </a:r>
            <a:r>
              <a:rPr lang="nb-NO" baseline="0" dirty="0" smtClean="0"/>
              <a:t> for å få tak i en avhengighet.</a:t>
            </a:r>
          </a:p>
          <a:p>
            <a:r>
              <a:rPr lang="nb-NO" baseline="0" dirty="0" smtClean="0"/>
              <a:t>Egentlig ikke så viktig hvilken man går for, det viktigste er å ikke være avhengig av spesifikke implementasjoner</a:t>
            </a:r>
          </a:p>
          <a:p>
            <a:endParaRPr lang="nb-NO" dirty="0" smtClean="0"/>
          </a:p>
          <a:p>
            <a:r>
              <a:rPr lang="nb-NO" dirty="0" err="1" smtClean="0"/>
              <a:t>Factories</a:t>
            </a:r>
            <a:r>
              <a:rPr lang="nb-NO" dirty="0" smtClean="0"/>
              <a:t>: Spør en</a:t>
            </a:r>
            <a:r>
              <a:rPr lang="nb-NO" baseline="0" dirty="0" smtClean="0"/>
              <a:t> </a:t>
            </a:r>
            <a:r>
              <a:rPr lang="nb-NO" baseline="0" dirty="0" err="1" smtClean="0"/>
              <a:t>static</a:t>
            </a:r>
            <a:r>
              <a:rPr lang="nb-NO" baseline="0" dirty="0" smtClean="0"/>
              <a:t> klasse om å få en implementasjon av et </a:t>
            </a:r>
            <a:r>
              <a:rPr lang="nb-NO" baseline="0" dirty="0" err="1" smtClean="0"/>
              <a:t>interface</a:t>
            </a:r>
            <a:endParaRPr lang="nb-NO" baseline="0" dirty="0" smtClean="0"/>
          </a:p>
          <a:p>
            <a:r>
              <a:rPr lang="nb-NO" baseline="0" dirty="0" smtClean="0"/>
              <a:t>Service </a:t>
            </a:r>
            <a:r>
              <a:rPr lang="nb-NO" baseline="0" dirty="0" err="1" smtClean="0"/>
              <a:t>Locator</a:t>
            </a:r>
            <a:r>
              <a:rPr lang="nb-NO" baseline="0" dirty="0" smtClean="0"/>
              <a:t>: Spør en service </a:t>
            </a:r>
            <a:r>
              <a:rPr lang="nb-NO" baseline="0" dirty="0" err="1" smtClean="0"/>
              <a:t>locator</a:t>
            </a:r>
            <a:r>
              <a:rPr lang="nb-NO" baseline="0" dirty="0" smtClean="0"/>
              <a:t> (singleton eller ikke) om å få en implementasjon av et </a:t>
            </a:r>
            <a:r>
              <a:rPr lang="nb-NO" baseline="0" dirty="0" err="1" smtClean="0"/>
              <a:t>interface</a:t>
            </a:r>
            <a:r>
              <a:rPr lang="nb-NO" baseline="0" dirty="0" smtClean="0"/>
              <a:t> (alle implementasjoner må registreres i service </a:t>
            </a:r>
            <a:r>
              <a:rPr lang="nb-NO" baseline="0" dirty="0" err="1" smtClean="0"/>
              <a:t>locatoren</a:t>
            </a:r>
            <a:r>
              <a:rPr lang="nb-NO" baseline="0" dirty="0" smtClean="0"/>
              <a:t>).</a:t>
            </a:r>
          </a:p>
          <a:p>
            <a:r>
              <a:rPr lang="nb-NO" baseline="0" dirty="0" err="1" smtClean="0"/>
              <a:t>IoC</a:t>
            </a:r>
            <a:r>
              <a:rPr lang="nb-NO" baseline="0" dirty="0" smtClean="0"/>
              <a:t> container: Få tak i </a:t>
            </a:r>
            <a:r>
              <a:rPr lang="nb-NO" baseline="0" dirty="0" err="1" smtClean="0"/>
              <a:t>dependencies</a:t>
            </a:r>
            <a:r>
              <a:rPr lang="nb-NO" baseline="0" dirty="0" smtClean="0"/>
              <a:t> via </a:t>
            </a:r>
            <a:r>
              <a:rPr lang="nb-NO" baseline="0" dirty="0" err="1" smtClean="0"/>
              <a:t>constructor</a:t>
            </a:r>
            <a:r>
              <a:rPr lang="nb-NO" baseline="0" dirty="0" smtClean="0"/>
              <a:t> </a:t>
            </a:r>
            <a:r>
              <a:rPr lang="nb-NO" baseline="0" dirty="0" err="1" smtClean="0"/>
              <a:t>injection</a:t>
            </a:r>
            <a:r>
              <a:rPr lang="nb-NO" baseline="0" dirty="0" smtClean="0"/>
              <a:t> (alle implementasjoner må registreres i </a:t>
            </a:r>
            <a:r>
              <a:rPr lang="nb-NO" baseline="0" dirty="0" err="1" smtClean="0"/>
              <a:t>IoC</a:t>
            </a:r>
            <a:r>
              <a:rPr lang="nb-NO" baseline="0" dirty="0" smtClean="0"/>
              <a:t> containeren)</a:t>
            </a:r>
          </a:p>
          <a:p>
            <a:endParaRPr lang="nb-NO" baseline="0" dirty="0" smtClean="0"/>
          </a:p>
          <a:p>
            <a:r>
              <a:rPr lang="nb-NO" baseline="0" dirty="0" smtClean="0"/>
              <a:t>Bruk av </a:t>
            </a:r>
            <a:r>
              <a:rPr lang="nb-NO" baseline="0" dirty="0" err="1" smtClean="0"/>
              <a:t>IoC</a:t>
            </a:r>
            <a:r>
              <a:rPr lang="nb-NO" baseline="0" dirty="0" smtClean="0"/>
              <a:t> container og </a:t>
            </a:r>
            <a:r>
              <a:rPr lang="nb-NO" baseline="0" dirty="0" err="1" smtClean="0"/>
              <a:t>constructor</a:t>
            </a:r>
            <a:r>
              <a:rPr lang="nb-NO" baseline="0" dirty="0" smtClean="0"/>
              <a:t> </a:t>
            </a:r>
            <a:r>
              <a:rPr lang="nb-NO" baseline="0" dirty="0" err="1" smtClean="0"/>
              <a:t>injection</a:t>
            </a:r>
            <a:r>
              <a:rPr lang="nb-NO" baseline="0" dirty="0" smtClean="0"/>
              <a:t> gjør at en klasses avhengigheter blir veldig eksplisitte (i forhold til </a:t>
            </a:r>
            <a:r>
              <a:rPr lang="nb-NO" baseline="0" dirty="0" err="1" smtClean="0"/>
              <a:t>Factory</a:t>
            </a:r>
            <a:r>
              <a:rPr lang="nb-NO" baseline="0" dirty="0" smtClean="0"/>
              <a:t> og </a:t>
            </a:r>
            <a:r>
              <a:rPr lang="nb-NO" baseline="0" dirty="0" err="1" smtClean="0"/>
              <a:t>ServiceLocator</a:t>
            </a:r>
            <a:r>
              <a:rPr lang="nb-NO" baseline="0" dirty="0" smtClean="0"/>
              <a:t>)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6ABABA-9853-4204-932E-24BAD772A065}" type="slidenum">
              <a:rPr lang="nb-NO" smtClean="0"/>
              <a:t>16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74872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De to nederste punktene er mer et resultat av </a:t>
            </a:r>
            <a:r>
              <a:rPr lang="nb-NO" dirty="0" err="1" smtClean="0"/>
              <a:t>Dependency</a:t>
            </a:r>
            <a:r>
              <a:rPr lang="nb-NO" baseline="0" dirty="0" smtClean="0"/>
              <a:t> </a:t>
            </a:r>
            <a:r>
              <a:rPr lang="nb-NO" baseline="0" dirty="0" err="1" smtClean="0"/>
              <a:t>Injection</a:t>
            </a:r>
            <a:r>
              <a:rPr lang="nb-NO" baseline="0" dirty="0" smtClean="0"/>
              <a:t>, men er lettere å oppnå dersom man bruker DIP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6ABABA-9853-4204-932E-24BAD772A065}" type="slidenum">
              <a:rPr lang="nb-NO" smtClean="0"/>
              <a:t>17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701135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b-NO" dirty="0" smtClean="0"/>
              <a:t>Først må alle avhengigheter ha et </a:t>
            </a:r>
            <a:r>
              <a:rPr lang="nb-NO" dirty="0" err="1" smtClean="0"/>
              <a:t>interface</a:t>
            </a:r>
            <a:r>
              <a:rPr lang="nb-NO" dirty="0" smtClean="0"/>
              <a:t>, </a:t>
            </a:r>
            <a:r>
              <a:rPr lang="nb-NO" dirty="0" err="1" smtClean="0"/>
              <a:t>CustomerService</a:t>
            </a:r>
            <a:r>
              <a:rPr lang="nb-NO" dirty="0" smtClean="0"/>
              <a:t> må bruke disse</a:t>
            </a:r>
          </a:p>
          <a:p>
            <a:endParaRPr lang="nb-NO" dirty="0" smtClean="0"/>
          </a:p>
          <a:p>
            <a:r>
              <a:rPr lang="nb-NO" dirty="0" err="1" smtClean="0"/>
              <a:t>ServiceLocator</a:t>
            </a:r>
            <a:r>
              <a:rPr lang="nb-NO" dirty="0" smtClean="0"/>
              <a:t>:</a:t>
            </a:r>
          </a:p>
          <a:p>
            <a:r>
              <a:rPr lang="nb-NO" dirty="0" smtClean="0"/>
              <a:t>Lag først en enkel </a:t>
            </a:r>
            <a:r>
              <a:rPr lang="nb-NO" dirty="0" err="1" smtClean="0"/>
              <a:t>ServiceLocator</a:t>
            </a:r>
            <a:r>
              <a:rPr lang="nb-NO" dirty="0" smtClean="0"/>
              <a:t> manuelt,</a:t>
            </a:r>
            <a:r>
              <a:rPr lang="nb-NO" baseline="0" dirty="0" smtClean="0"/>
              <a:t> vis hvordan man kan bruke den for å få tak i </a:t>
            </a:r>
            <a:r>
              <a:rPr lang="nb-NO" baseline="0" dirty="0" err="1" smtClean="0"/>
              <a:t>dependencies</a:t>
            </a:r>
            <a:r>
              <a:rPr lang="nb-NO" baseline="0" dirty="0" smtClean="0"/>
              <a:t> (</a:t>
            </a:r>
            <a:r>
              <a:rPr lang="nb-NO" baseline="0" dirty="0" err="1" smtClean="0"/>
              <a:t>ICustomerWrite</a:t>
            </a:r>
            <a:r>
              <a:rPr lang="nb-NO" baseline="0" dirty="0" smtClean="0"/>
              <a:t>)</a:t>
            </a:r>
          </a:p>
          <a:p>
            <a:endParaRPr lang="nb-NO" dirty="0" smtClean="0"/>
          </a:p>
          <a:p>
            <a:r>
              <a:rPr lang="nb-NO" dirty="0" err="1" smtClean="0"/>
              <a:t>IoC</a:t>
            </a:r>
            <a:r>
              <a:rPr lang="nb-NO" dirty="0" smtClean="0"/>
              <a:t> container:</a:t>
            </a:r>
          </a:p>
          <a:p>
            <a:r>
              <a:rPr lang="nb-NO" dirty="0" smtClean="0"/>
              <a:t>Sett</a:t>
            </a:r>
            <a:r>
              <a:rPr lang="nb-NO" baseline="0" dirty="0" smtClean="0"/>
              <a:t> opp en </a:t>
            </a:r>
            <a:r>
              <a:rPr lang="nb-NO" baseline="0" dirty="0" err="1" smtClean="0"/>
              <a:t>Autofac</a:t>
            </a:r>
            <a:r>
              <a:rPr lang="nb-NO" baseline="0" dirty="0" smtClean="0"/>
              <a:t> container</a:t>
            </a:r>
          </a:p>
          <a:p>
            <a:r>
              <a:rPr lang="nb-NO" baseline="0" dirty="0" smtClean="0"/>
              <a:t>Få tak i en instans av </a:t>
            </a:r>
            <a:r>
              <a:rPr lang="nb-NO" baseline="0" dirty="0" err="1" smtClean="0"/>
              <a:t>CustomerService</a:t>
            </a:r>
            <a:r>
              <a:rPr lang="nb-NO" baseline="0" dirty="0" smtClean="0"/>
              <a:t> gjennom </a:t>
            </a:r>
            <a:r>
              <a:rPr lang="nb-NO" baseline="0" dirty="0" err="1" smtClean="0"/>
              <a:t>Autofac</a:t>
            </a:r>
            <a:r>
              <a:rPr lang="nb-NO" baseline="0" dirty="0" smtClean="0"/>
              <a:t> containeren (kjør </a:t>
            </a:r>
            <a:r>
              <a:rPr lang="nb-NO" baseline="0" dirty="0" err="1" smtClean="0"/>
              <a:t>debug</a:t>
            </a:r>
            <a:r>
              <a:rPr lang="nb-NO" baseline="0" dirty="0" smtClean="0"/>
              <a:t> for å vise at </a:t>
            </a:r>
            <a:r>
              <a:rPr lang="nb-NO" baseline="0" dirty="0" err="1" smtClean="0"/>
              <a:t>constructor</a:t>
            </a:r>
            <a:r>
              <a:rPr lang="nb-NO" baseline="0" dirty="0" smtClean="0"/>
              <a:t> blir kalt med riktig avhengigheter)</a:t>
            </a:r>
          </a:p>
          <a:p>
            <a:r>
              <a:rPr lang="nb-NO" baseline="0" dirty="0" smtClean="0"/>
              <a:t>Oppdater tester til å </a:t>
            </a:r>
            <a:r>
              <a:rPr lang="nb-NO" baseline="0" dirty="0" err="1" smtClean="0"/>
              <a:t>mocke</a:t>
            </a:r>
            <a:r>
              <a:rPr lang="nb-NO" baseline="0" dirty="0" smtClean="0"/>
              <a:t> avhengigheter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6ABABA-9853-4204-932E-24BAD772A065}" type="slidenum">
              <a:rPr lang="nb-NO" smtClean="0"/>
              <a:t>18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794901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Lesbarhet: Enkle klasser er enkle å lese, men abstrakte</a:t>
            </a:r>
            <a:r>
              <a:rPr lang="nb-NO" baseline="0" dirty="0" smtClean="0"/>
              <a:t> base klasser og bruk av små, spesifikk </a:t>
            </a:r>
            <a:r>
              <a:rPr lang="nb-NO" baseline="0" dirty="0" err="1" smtClean="0"/>
              <a:t>interfacer</a:t>
            </a:r>
            <a:r>
              <a:rPr lang="nb-NO" baseline="0" dirty="0" smtClean="0"/>
              <a:t> gjør koden vanskelig å følge</a:t>
            </a:r>
          </a:p>
          <a:p>
            <a:r>
              <a:rPr lang="nb-NO" baseline="0" dirty="0" smtClean="0"/>
              <a:t>Vis </a:t>
            </a:r>
            <a:r>
              <a:rPr lang="nb-NO" baseline="0" dirty="0" err="1" smtClean="0"/>
              <a:t>Hello</a:t>
            </a:r>
            <a:r>
              <a:rPr lang="nb-NO" baseline="0" dirty="0" smtClean="0"/>
              <a:t> World eksempel? https://taskinoor.wordpress.com/2011/09/21/the-abuse-of-design-patterns-in-writing-a-hello-world-program/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6ABABA-9853-4204-932E-24BAD772A065}" type="slidenum">
              <a:rPr lang="nb-NO" smtClean="0"/>
              <a:t>19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188288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6ABABA-9853-4204-932E-24BAD772A065}" type="slidenum">
              <a:rPr lang="nb-NO" smtClean="0"/>
              <a:t>21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924665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54269F-001C-C84B-8C2D-7B1B5A2DCE16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5691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Vi ønsker ikke å være den personen som skriver kode andre hater å lese, men det er lett å havne der. SOLID to</a:t>
            </a:r>
            <a:r>
              <a:rPr lang="nb-NO" baseline="0" dirty="0" smtClean="0"/>
              <a:t> </a:t>
            </a:r>
            <a:r>
              <a:rPr lang="nb-NO" baseline="0" dirty="0" err="1" smtClean="0"/>
              <a:t>the</a:t>
            </a:r>
            <a:r>
              <a:rPr lang="nb-NO" baseline="0" dirty="0" smtClean="0"/>
              <a:t> </a:t>
            </a:r>
            <a:r>
              <a:rPr lang="nb-NO" baseline="0" dirty="0" err="1" smtClean="0"/>
              <a:t>rescue</a:t>
            </a:r>
            <a:r>
              <a:rPr lang="nb-NO" baseline="0" dirty="0" smtClean="0"/>
              <a:t>.</a:t>
            </a:r>
          </a:p>
          <a:p>
            <a:r>
              <a:rPr lang="nb-NO" baseline="0" dirty="0" smtClean="0"/>
              <a:t>SOLID-prinsippene gjør det lettere for oss å unngå å skrive slik kode, det er en bevisstgjøring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6ABABA-9853-4204-932E-24BAD772A065}" type="slidenum">
              <a:rPr lang="nb-NO" smtClean="0"/>
              <a:t>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432108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err="1" smtClean="0"/>
              <a:t>Uncle</a:t>
            </a:r>
            <a:r>
              <a:rPr lang="nb-NO" baseline="0" dirty="0" smtClean="0"/>
              <a:t> Bob samlet de fem prinsippene i sin artikkel (han oppfant dem ikke)</a:t>
            </a:r>
          </a:p>
          <a:p>
            <a:r>
              <a:rPr lang="nb-NO" baseline="0" dirty="0" smtClean="0"/>
              <a:t>Michael </a:t>
            </a:r>
            <a:r>
              <a:rPr lang="nb-NO" baseline="0" dirty="0" err="1" smtClean="0"/>
              <a:t>Feathers</a:t>
            </a:r>
            <a:r>
              <a:rPr lang="nb-NO" baseline="0" dirty="0" smtClean="0"/>
              <a:t> introduserte begrepet SOLID for å gjøre det letter å huske Bob sine prinsipper (stokket litt om på rekkefølgen for å få et fint ord)</a:t>
            </a:r>
          </a:p>
          <a:p>
            <a:r>
              <a:rPr lang="nb-NO" baseline="0" dirty="0" smtClean="0"/>
              <a:t>SOLID har blitt omfavnet av Agile-miljøet (</a:t>
            </a:r>
            <a:r>
              <a:rPr lang="nb-NO" baseline="0" dirty="0" err="1" smtClean="0"/>
              <a:t>Uncle</a:t>
            </a:r>
            <a:r>
              <a:rPr lang="nb-NO" baseline="0" dirty="0" smtClean="0"/>
              <a:t> Bob og </a:t>
            </a:r>
            <a:r>
              <a:rPr lang="nb-NO" baseline="0" dirty="0" err="1" smtClean="0"/>
              <a:t>Feathers</a:t>
            </a:r>
            <a:r>
              <a:rPr lang="nb-NO" baseline="0" dirty="0" smtClean="0"/>
              <a:t> er begge sentrale personer innenfor Agile) og passer bra med TDD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6ABABA-9853-4204-932E-24BAD772A065}" type="slidenum">
              <a:rPr lang="nb-NO" smtClean="0"/>
              <a:t>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542054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SOLID står for fem grunnleggende prinsipper for objekt-orientert utvikling</a:t>
            </a:r>
          </a:p>
          <a:p>
            <a:r>
              <a:rPr lang="nb-NO" dirty="0" smtClean="0"/>
              <a:t>Hvorfor har vi disse prinsippene? De hjelper oss å huske å</a:t>
            </a:r>
            <a:r>
              <a:rPr lang="nb-NO" baseline="0" dirty="0" smtClean="0"/>
              <a:t> noen retningslinjer – hjelper oss å skrive kode som er </a:t>
            </a:r>
            <a:r>
              <a:rPr lang="nb-NO" baseline="0" dirty="0" err="1" smtClean="0"/>
              <a:t>vedlikeholdbar</a:t>
            </a:r>
            <a:r>
              <a:rPr lang="nb-NO" baseline="0" dirty="0" smtClean="0"/>
              <a:t>, lesbar, utvidbar, osv.</a:t>
            </a:r>
          </a:p>
          <a:p>
            <a:r>
              <a:rPr lang="nb-NO" baseline="0" dirty="0" smtClean="0"/>
              <a:t>Mange har jobbet lenge som utviklere og har mye god erfaring, kan kjenne igjen «</a:t>
            </a:r>
            <a:r>
              <a:rPr lang="nb-NO" baseline="0" dirty="0" err="1" smtClean="0"/>
              <a:t>code</a:t>
            </a:r>
            <a:r>
              <a:rPr lang="nb-NO" baseline="0" dirty="0" smtClean="0"/>
              <a:t> smells». Men det er ikke gitt at man klarer å sette fingeren på hva som er galt. SOLID kan gjøre dette lettere.</a:t>
            </a:r>
            <a:endParaRPr lang="nb-NO" dirty="0" smtClean="0"/>
          </a:p>
          <a:p>
            <a:r>
              <a:rPr lang="nb-NO" dirty="0" smtClean="0"/>
              <a:t>Prinsippene henger sammen,</a:t>
            </a:r>
            <a:r>
              <a:rPr lang="nb-NO" baseline="0" dirty="0" smtClean="0"/>
              <a:t> og bygger på hverandre (vanskelig å bruke eks. OCP dersom man ikke bruker SRP)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6ABABA-9853-4204-932E-24BAD772A065}" type="slidenum">
              <a:rPr lang="nb-NO" smtClean="0"/>
              <a:t>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087558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Definisjon fra </a:t>
            </a:r>
            <a:r>
              <a:rPr lang="nb-NO" dirty="0" err="1" smtClean="0"/>
              <a:t>Uncle</a:t>
            </a:r>
            <a:r>
              <a:rPr lang="nb-NO" dirty="0" smtClean="0"/>
              <a:t> Bob</a:t>
            </a:r>
          </a:p>
          <a:p>
            <a:r>
              <a:rPr lang="nb-NO" dirty="0" smtClean="0"/>
              <a:t>Bryt ned kode i enkle klasser/metoder som har kun ett ansvar.</a:t>
            </a:r>
          </a:p>
          <a:p>
            <a:r>
              <a:rPr lang="nb-NO" dirty="0" smtClean="0"/>
              <a:t>KISS</a:t>
            </a:r>
          </a:p>
          <a:p>
            <a:r>
              <a:rPr lang="nb-NO" dirty="0" smtClean="0"/>
              <a:t>Ha i bakhodet:</a:t>
            </a:r>
            <a:r>
              <a:rPr lang="nb-NO" baseline="0" dirty="0" smtClean="0"/>
              <a:t> hvilke krav kan komme til å endres?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6ABABA-9853-4204-932E-24BAD772A065}" type="slidenum">
              <a:rPr lang="nb-NO" smtClean="0"/>
              <a:t>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463523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En ting som kan gjøre alt er ikke nødvendigvis en nyttig og brukervennlig ting.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54269F-001C-C84B-8C2D-7B1B5A2DCE16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030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Ingen</a:t>
            </a:r>
            <a:r>
              <a:rPr lang="nb-NO" baseline="0" dirty="0" smtClean="0"/>
              <a:t> tør å endre slike klasser av frykt for å ødelegge, man forstår ikke hva som foregår</a:t>
            </a:r>
          </a:p>
          <a:p>
            <a:r>
              <a:rPr lang="nb-NO" baseline="0" dirty="0" smtClean="0"/>
              <a:t>Endringer kan få uante konsekvenser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6ABABA-9853-4204-932E-24BAD772A065}" type="slidenum">
              <a:rPr lang="nb-NO" smtClean="0"/>
              <a:t>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909032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SRP er en forutsetning for en </a:t>
            </a:r>
            <a:r>
              <a:rPr lang="nb-NO" dirty="0" err="1" smtClean="0"/>
              <a:t>komponerbar</a:t>
            </a:r>
            <a:r>
              <a:rPr lang="nb-NO" dirty="0" smtClean="0"/>
              <a:t> arkitektur, men man må også følge de andre SOLID-prinsippene</a:t>
            </a:r>
          </a:p>
          <a:p>
            <a:endParaRPr lang="nb-NO" dirty="0" smtClean="0"/>
          </a:p>
          <a:p>
            <a:r>
              <a:rPr lang="nb-NO" dirty="0" smtClean="0"/>
              <a:t>Huskeregler:</a:t>
            </a:r>
          </a:p>
          <a:p>
            <a:pPr marL="171450" indent="-171450">
              <a:buFontTx/>
              <a:buChar char="-"/>
            </a:pPr>
            <a:r>
              <a:rPr lang="nb-NO" dirty="0" smtClean="0"/>
              <a:t>Metodenavn bør gjenspeile hva metoden</a:t>
            </a:r>
            <a:r>
              <a:rPr lang="nb-NO" baseline="0" dirty="0" smtClean="0"/>
              <a:t> gjør (og metoden bør ikke gjøre mer enn dette)</a:t>
            </a:r>
          </a:p>
          <a:p>
            <a:pPr marL="171450" indent="-171450">
              <a:buFontTx/>
              <a:buChar char="-"/>
            </a:pPr>
            <a:r>
              <a:rPr lang="nb-NO" baseline="0" dirty="0" smtClean="0"/>
              <a:t>Metodenavn bør kunne assosieres med klassenavnet (hvis ikke hører muligens metoden hjemme i en egen klasse)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6ABABA-9853-4204-932E-24BAD772A065}" type="slidenum">
              <a:rPr lang="nb-NO" smtClean="0"/>
              <a:t>10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246942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Vi skal ta for oss det samme eksemplet</a:t>
            </a:r>
            <a:r>
              <a:rPr lang="nb-NO" baseline="0" dirty="0" smtClean="0"/>
              <a:t> gjennom hele presentasjonen, og bruke de ulike prinsippene til å gjøre koden bedre.</a:t>
            </a:r>
          </a:p>
          <a:p>
            <a:r>
              <a:rPr lang="nb-NO" baseline="0" dirty="0" smtClean="0"/>
              <a:t>Vi har en </a:t>
            </a:r>
            <a:r>
              <a:rPr lang="nb-NO" baseline="0" dirty="0" err="1" smtClean="0"/>
              <a:t>CustomerService</a:t>
            </a:r>
            <a:r>
              <a:rPr lang="nb-NO" baseline="0" dirty="0" smtClean="0"/>
              <a:t> som har funksjonalitet for å lage nye kunder.</a:t>
            </a:r>
            <a:endParaRPr lang="nb-NO" dirty="0" smtClean="0"/>
          </a:p>
          <a:p>
            <a:endParaRPr lang="nb-NO" dirty="0" smtClean="0"/>
          </a:p>
          <a:p>
            <a:r>
              <a:rPr lang="nb-NO" dirty="0" err="1" smtClean="0"/>
              <a:t>CustomerService</a:t>
            </a:r>
            <a:r>
              <a:rPr lang="nb-NO" baseline="0" dirty="0" smtClean="0"/>
              <a:t> – en klasse som gjør mye. SRP skal hjelpe oss å </a:t>
            </a:r>
            <a:r>
              <a:rPr lang="nb-NO" baseline="0" dirty="0" err="1" smtClean="0"/>
              <a:t>refakturere</a:t>
            </a:r>
            <a:r>
              <a:rPr lang="nb-NO" baseline="0" dirty="0" smtClean="0"/>
              <a:t> slik at hver klasse/metode kun har ett ansvar.</a:t>
            </a:r>
          </a:p>
          <a:p>
            <a:endParaRPr lang="nb-NO" baseline="0" dirty="0" smtClean="0"/>
          </a:p>
          <a:p>
            <a:pPr marL="228600" indent="-228600">
              <a:buAutoNum type="arabicPeriod"/>
            </a:pPr>
            <a:r>
              <a:rPr lang="nb-NO" baseline="0" dirty="0" smtClean="0"/>
              <a:t>Gå gjennom </a:t>
            </a:r>
            <a:r>
              <a:rPr lang="nb-NO" baseline="0" dirty="0" err="1" smtClean="0"/>
              <a:t>CreateCustomer</a:t>
            </a:r>
            <a:r>
              <a:rPr lang="nb-NO" baseline="0" dirty="0" smtClean="0"/>
              <a:t>-metoden</a:t>
            </a:r>
          </a:p>
          <a:p>
            <a:pPr marL="228600" indent="-228600">
              <a:buAutoNum type="arabicPeriod"/>
            </a:pPr>
            <a:r>
              <a:rPr lang="nb-NO" baseline="0" dirty="0" err="1" smtClean="0"/>
              <a:t>Refakturer</a:t>
            </a:r>
            <a:r>
              <a:rPr lang="nb-NO" baseline="0" dirty="0" smtClean="0"/>
              <a:t> hver del i separate metoder</a:t>
            </a:r>
          </a:p>
          <a:p>
            <a:pPr marL="228600" indent="-228600">
              <a:buAutoNum type="arabicPeriod"/>
            </a:pPr>
            <a:r>
              <a:rPr lang="nb-NO" baseline="0" dirty="0" smtClean="0"/>
              <a:t>Trekk ut metodene i egne klasser</a:t>
            </a:r>
          </a:p>
          <a:p>
            <a:pPr marL="228600" indent="-228600">
              <a:buAutoNum type="arabicPeriod"/>
            </a:pPr>
            <a:r>
              <a:rPr lang="nb-NO" baseline="0" dirty="0" smtClean="0"/>
              <a:t>Flytt oppretting av avhengigheter ut av metoden</a:t>
            </a:r>
            <a:endParaRPr lang="nb-NO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6ABABA-9853-4204-932E-24BAD772A065}" type="slidenum">
              <a:rPr lang="nb-NO" smtClean="0"/>
              <a:t>11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00662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rside panorama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8314" y="4724524"/>
            <a:ext cx="8208143" cy="1080820"/>
          </a:xfrm>
        </p:spPr>
        <p:txBody>
          <a:bodyPr anchor="b"/>
          <a:lstStyle>
            <a:lvl1pPr algn="l">
              <a:lnSpc>
                <a:spcPts val="4000"/>
              </a:lnSpc>
              <a:defRPr lang="nb-NO" noProof="0"/>
            </a:lvl1pPr>
          </a:lstStyle>
          <a:p>
            <a:r>
              <a:rPr lang="en-US" noProof="0" smtClean="0"/>
              <a:t>Click to edit Master title style</a:t>
            </a:r>
            <a:endParaRPr lang="nb-NO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8314" y="5949360"/>
            <a:ext cx="8208143" cy="720000"/>
          </a:xfrm>
        </p:spPr>
        <p:txBody>
          <a:bodyPr lIns="0" tIns="0" rIns="0" bIns="0" anchor="t">
            <a:normAutofit/>
          </a:bodyPr>
          <a:lstStyle>
            <a:lvl1pPr marL="0" indent="0" algn="l">
              <a:buNone/>
              <a:defRPr sz="2400" i="1">
                <a:solidFill>
                  <a:schemeClr val="accent5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nb-NO" noProof="0" dirty="0"/>
          </a:p>
        </p:txBody>
      </p:sp>
      <p:cxnSp>
        <p:nvCxnSpPr>
          <p:cNvPr id="12" name="Rett linje 12"/>
          <p:cNvCxnSpPr/>
          <p:nvPr userDrawn="1"/>
        </p:nvCxnSpPr>
        <p:spPr>
          <a:xfrm>
            <a:off x="468314" y="5877272"/>
            <a:ext cx="8208143" cy="0"/>
          </a:xfrm>
          <a:prstGeom prst="line">
            <a:avLst/>
          </a:prstGeom>
          <a:ln w="12700" cmpd="sng">
            <a:solidFill>
              <a:srgbClr val="FF64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forsidebild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47148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u/grafik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3C368-B4F5-3E41-AC60-B61C23CF35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oransje toppgrafik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kyststripe3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53005" y="-1538"/>
            <a:ext cx="2292538" cy="88656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3C368-B4F5-3E41-AC60-B61C23CF35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5733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tat hvit bakgrun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14" y="476250"/>
            <a:ext cx="8207375" cy="4464918"/>
          </a:xfrm>
        </p:spPr>
        <p:txBody>
          <a:bodyPr wrap="square" anchor="ctr" anchorCtr="0">
            <a:normAutofit/>
          </a:bodyPr>
          <a:lstStyle>
            <a:lvl1pPr algn="l">
              <a:lnSpc>
                <a:spcPct val="100000"/>
              </a:lnSpc>
              <a:defRPr sz="4400" b="0" i="1" cap="none" baseline="0">
                <a:solidFill>
                  <a:schemeClr val="accent4"/>
                </a:solidFill>
                <a:latin typeface="Georgia" pitchFamily="18" charset="0"/>
              </a:defRPr>
            </a:lvl1pPr>
          </a:lstStyle>
          <a:p>
            <a:r>
              <a:rPr lang="en-US" dirty="0" smtClean="0"/>
              <a:t>This is </a:t>
            </a:r>
            <a:br>
              <a:rPr lang="en-US" dirty="0" smtClean="0"/>
            </a:br>
            <a:r>
              <a:rPr lang="en-US" dirty="0" smtClean="0"/>
              <a:t>a quote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5090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tat svart bakgrun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14" y="476250"/>
            <a:ext cx="8207375" cy="4465638"/>
          </a:xfrm>
        </p:spPr>
        <p:txBody>
          <a:bodyPr wrap="square" anchor="ctr" anchorCtr="0">
            <a:normAutofit/>
          </a:bodyPr>
          <a:lstStyle>
            <a:lvl1pPr algn="l">
              <a:lnSpc>
                <a:spcPct val="100000"/>
              </a:lnSpc>
              <a:defRPr sz="4400" b="0" i="1" cap="none" baseline="0">
                <a:solidFill>
                  <a:schemeClr val="bg1"/>
                </a:solidFill>
                <a:latin typeface="Georgia" pitchFamily="18" charset="0"/>
              </a:defRPr>
            </a:lvl1pPr>
          </a:lstStyle>
          <a:p>
            <a:r>
              <a:rPr lang="en-US" dirty="0" smtClean="0"/>
              <a:t>This is </a:t>
            </a:r>
            <a:br>
              <a:rPr lang="en-US" dirty="0" smtClean="0"/>
            </a:br>
            <a:r>
              <a:rPr lang="en-US" dirty="0" smtClean="0"/>
              <a:t>a quote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1513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D361C-D57E-4133-91D5-68918140FCBD}" type="datetimeFigureOut">
              <a:rPr lang="nb-NO" smtClean="0"/>
              <a:t>25.03.2015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CE36-80DC-4FE2-B2F6-5BAB45A7CC8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34368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ma-fors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jell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6434" y="800708"/>
            <a:ext cx="6177566" cy="4968552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68314" y="1916115"/>
            <a:ext cx="8207375" cy="1362075"/>
          </a:xfrm>
        </p:spPr>
        <p:txBody>
          <a:bodyPr anchor="b">
            <a:normAutofit/>
          </a:bodyPr>
          <a:lstStyle>
            <a:lvl1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US" sz="4000" b="0" u="none" kern="1200" smtClean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pPr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"/>
          </p:nvPr>
        </p:nvSpPr>
        <p:spPr>
          <a:xfrm>
            <a:off x="468314" y="3425848"/>
            <a:ext cx="8207375" cy="1500187"/>
          </a:xfrm>
        </p:spPr>
        <p:txBody>
          <a:bodyPr anchor="t">
            <a:normAutofit/>
          </a:bodyPr>
          <a:lstStyle>
            <a:lvl1pPr marL="0" indent="0">
              <a:buFont typeface="Arial" pitchFamily="34" charset="0"/>
              <a:buNone/>
              <a:defRPr sz="2400" i="1">
                <a:solidFill>
                  <a:schemeClr val="tx2"/>
                </a:solidFill>
                <a:latin typeface="Georgia"/>
                <a:cs typeface="Georgia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1" name="Rett linje 12"/>
          <p:cNvCxnSpPr/>
          <p:nvPr userDrawn="1"/>
        </p:nvCxnSpPr>
        <p:spPr>
          <a:xfrm>
            <a:off x="468314" y="3362325"/>
            <a:ext cx="4715755" cy="0"/>
          </a:xfrm>
          <a:prstGeom prst="line">
            <a:avLst/>
          </a:prstGeom>
          <a:ln w="12700" cmpd="sng">
            <a:gradFill flip="none" rotWithShape="1">
              <a:gsLst>
                <a:gs pos="0">
                  <a:srgbClr val="FF6400"/>
                </a:gs>
                <a:gs pos="100000">
                  <a:schemeClr val="accent3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4730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nhold oransje toppgrafik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kyststripe3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53005" y="-1538"/>
            <a:ext cx="2292538" cy="886568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5" y="1628777"/>
            <a:ext cx="8201055" cy="4608513"/>
          </a:xfrm>
        </p:spPr>
        <p:txBody>
          <a:bodyPr/>
          <a:lstStyle>
            <a:lvl1pPr>
              <a:defRPr lang="en-US" noProof="0" dirty="0" smtClean="0"/>
            </a:lvl1pPr>
            <a:lvl2pPr>
              <a:defRPr lang="en-US" noProof="0" dirty="0" smtClean="0"/>
            </a:lvl2pPr>
            <a:lvl3pPr>
              <a:defRPr lang="en-US" noProof="0" dirty="0" smtClean="0"/>
            </a:lvl3pPr>
            <a:lvl4pPr>
              <a:defRPr lang="en-US" noProof="0" dirty="0" smtClean="0"/>
            </a:lvl4pPr>
            <a:lvl5pPr>
              <a:defRPr lang="nb-NO" noProof="0" dirty="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nb-NO" noProof="0" dirty="0"/>
          </a:p>
        </p:txBody>
      </p:sp>
      <p:sp>
        <p:nvSpPr>
          <p:cNvPr id="8" name="Plassholder for lysbildenumm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b="0"/>
            </a:lvl1pPr>
          </a:lstStyle>
          <a:p>
            <a:fld id="{6C43C368-B4F5-3E41-AC60-B61C23CF35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467545" y="476250"/>
            <a:ext cx="6480944" cy="108108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3209577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nhold u/grafik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3C368-B4F5-3E41-AC60-B61C23CF35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62567" y="1628776"/>
            <a:ext cx="8204495" cy="4608513"/>
          </a:xfrm>
        </p:spPr>
        <p:txBody>
          <a:bodyPr/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nb-NO" dirty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67544" y="476250"/>
            <a:ext cx="8193648" cy="108108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90191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nhold og stikktittel u/grafik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776"/>
            <a:ext cx="8208912" cy="4608513"/>
          </a:xfrm>
        </p:spPr>
        <p:txBody>
          <a:bodyPr/>
          <a:lstStyle>
            <a:lvl1pPr>
              <a:defRPr lang="en-US" noProof="0" dirty="0" smtClean="0"/>
            </a:lvl1pPr>
            <a:lvl2pPr>
              <a:defRPr lang="en-US" noProof="0" dirty="0" smtClean="0"/>
            </a:lvl2pPr>
            <a:lvl3pPr>
              <a:defRPr lang="en-US" noProof="0" dirty="0" smtClean="0"/>
            </a:lvl3pPr>
            <a:lvl4pPr>
              <a:defRPr lang="en-US" noProof="0" dirty="0" smtClean="0"/>
            </a:lvl4pPr>
            <a:lvl5pPr>
              <a:defRPr lang="nb-NO" noProof="0" dirty="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nb-NO" noProof="0" dirty="0"/>
          </a:p>
        </p:txBody>
      </p:sp>
      <p:sp>
        <p:nvSpPr>
          <p:cNvPr id="8" name="Plassholder for lysbildenumm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b="0"/>
            </a:lvl1pPr>
          </a:lstStyle>
          <a:p>
            <a:fld id="{6C43C368-B4F5-3E41-AC60-B61C23CF35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8314" y="76428"/>
            <a:ext cx="4391025" cy="360214"/>
          </a:xfrm>
        </p:spPr>
        <p:txBody>
          <a:bodyPr>
            <a:noAutofit/>
          </a:bodyPr>
          <a:lstStyle>
            <a:lvl1pPr marL="0" indent="0">
              <a:buNone/>
              <a:defRPr sz="1400" cap="all" baseline="0">
                <a:solidFill>
                  <a:schemeClr val="accent5"/>
                </a:solidFill>
              </a:defRPr>
            </a:lvl1pPr>
            <a:lvl2pPr marL="457200" indent="0">
              <a:buNone/>
              <a:defRPr sz="1400">
                <a:solidFill>
                  <a:srgbClr val="FF0000"/>
                </a:solidFill>
              </a:defRPr>
            </a:lvl2pPr>
            <a:lvl3pPr marL="914400" indent="0">
              <a:buNone/>
              <a:defRPr sz="1400">
                <a:solidFill>
                  <a:srgbClr val="FF0000"/>
                </a:solidFill>
              </a:defRPr>
            </a:lvl3pPr>
            <a:lvl4pPr marL="1371600" indent="0">
              <a:buNone/>
              <a:defRPr sz="1400">
                <a:solidFill>
                  <a:srgbClr val="FF0000"/>
                </a:solidFill>
              </a:defRPr>
            </a:lvl4pPr>
            <a:lvl5pPr marL="1828800" indent="0">
              <a:buNone/>
              <a:defRPr sz="1400">
                <a:solidFill>
                  <a:srgbClr val="FF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467544" y="428691"/>
            <a:ext cx="8208912" cy="0"/>
          </a:xfrm>
          <a:prstGeom prst="line">
            <a:avLst/>
          </a:prstGeom>
          <a:ln>
            <a:solidFill>
              <a:srgbClr val="BCBEC0"/>
            </a:solidFill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67544" y="476250"/>
            <a:ext cx="8193648" cy="108108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15728740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spalter u/grafik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7545" y="1628625"/>
            <a:ext cx="3960440" cy="4317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545" y="2132856"/>
            <a:ext cx="3960440" cy="41044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nb-NO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716016" y="1628625"/>
            <a:ext cx="3959672" cy="4317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6016" y="2132856"/>
            <a:ext cx="3959672" cy="41044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nb-NO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3C368-B4F5-3E41-AC60-B61C23CF35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67544" y="476250"/>
            <a:ext cx="8193648" cy="108108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nb-NO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spalter og stikktittel u/grafik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7545" y="1628625"/>
            <a:ext cx="3960440" cy="4317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545" y="2132856"/>
            <a:ext cx="3960440" cy="41044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nb-NO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716016" y="1628625"/>
            <a:ext cx="3959672" cy="4317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6016" y="2132856"/>
            <a:ext cx="3960440" cy="41044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nb-NO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3C368-B4F5-3E41-AC60-B61C23CF35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8314" y="76428"/>
            <a:ext cx="4391025" cy="360214"/>
          </a:xfrm>
        </p:spPr>
        <p:txBody>
          <a:bodyPr>
            <a:noAutofit/>
          </a:bodyPr>
          <a:lstStyle>
            <a:lvl1pPr marL="0" indent="0">
              <a:buNone/>
              <a:defRPr sz="1400" cap="all" baseline="0">
                <a:solidFill>
                  <a:schemeClr val="accent5"/>
                </a:solidFill>
              </a:defRPr>
            </a:lvl1pPr>
            <a:lvl2pPr marL="457200" indent="0">
              <a:buNone/>
              <a:defRPr sz="1400">
                <a:solidFill>
                  <a:srgbClr val="FF0000"/>
                </a:solidFill>
              </a:defRPr>
            </a:lvl2pPr>
            <a:lvl3pPr marL="914400" indent="0">
              <a:buNone/>
              <a:defRPr sz="1400">
                <a:solidFill>
                  <a:srgbClr val="FF0000"/>
                </a:solidFill>
              </a:defRPr>
            </a:lvl3pPr>
            <a:lvl4pPr marL="1371600" indent="0">
              <a:buNone/>
              <a:defRPr sz="1400">
                <a:solidFill>
                  <a:srgbClr val="FF0000"/>
                </a:solidFill>
              </a:defRPr>
            </a:lvl4pPr>
            <a:lvl5pPr marL="1828800" indent="0">
              <a:buNone/>
              <a:defRPr sz="1400">
                <a:solidFill>
                  <a:srgbClr val="FF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67544" y="428691"/>
            <a:ext cx="8208912" cy="0"/>
          </a:xfrm>
          <a:prstGeom prst="line">
            <a:avLst/>
          </a:prstGeom>
          <a:ln>
            <a:solidFill>
              <a:srgbClr val="BCBEC0"/>
            </a:solidFill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itle Placeholder 1"/>
          <p:cNvSpPr>
            <a:spLocks noGrp="1"/>
          </p:cNvSpPr>
          <p:nvPr>
            <p:ph type="title"/>
          </p:nvPr>
        </p:nvSpPr>
        <p:spPr>
          <a:xfrm>
            <a:off x="467544" y="476250"/>
            <a:ext cx="8193648" cy="108108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41906118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tittel u/grafik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3C368-B4F5-3E41-AC60-B61C23CF35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67544" y="476250"/>
            <a:ext cx="8193648" cy="108108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nb-NO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tittel - oransje toppgrafik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kyststripe3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53005" y="-1538"/>
            <a:ext cx="2292538" cy="886568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3C368-B4F5-3E41-AC60-B61C23CF35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67545" y="476250"/>
            <a:ext cx="6480944" cy="108108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1609856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7544" y="476250"/>
            <a:ext cx="8193648" cy="108108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nb-NO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67544" y="6526864"/>
            <a:ext cx="1512168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 b="0">
                <a:solidFill>
                  <a:srgbClr val="9B9B9B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nb-NO" smtClean="0"/>
              <a:t>22. august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51721" y="6526864"/>
            <a:ext cx="5472608" cy="180000"/>
          </a:xfrm>
          <a:prstGeom prst="rect">
            <a:avLst/>
          </a:prstGeom>
        </p:spPr>
        <p:txBody>
          <a:bodyPr vert="horz" lIns="0" tIns="0" rIns="91440" bIns="0" rtlCol="0" anchor="t"/>
          <a:lstStyle>
            <a:lvl1pPr algn="l">
              <a:defRPr sz="1000" b="0">
                <a:solidFill>
                  <a:srgbClr val="9B9B9B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smtClean="0"/>
              <a:t>Bunntekst – endres/slettes med "Sett inn, Topptekst og bunntekst"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264" y="6526864"/>
            <a:ext cx="280272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 b="0" i="0">
                <a:solidFill>
                  <a:srgbClr val="9B9B9B"/>
                </a:solidFill>
                <a:latin typeface="+mj-lt"/>
                <a:cs typeface="Arial" pitchFamily="34" charset="0"/>
              </a:defRPr>
            </a:lvl1pPr>
          </a:lstStyle>
          <a:p>
            <a:fld id="{6C43C368-B4F5-3E41-AC60-B61C23CF35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544" y="1628776"/>
            <a:ext cx="8193648" cy="460853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nb-NO" noProof="0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107504" y="6453600"/>
            <a:ext cx="8892000" cy="0"/>
          </a:xfrm>
          <a:prstGeom prst="line">
            <a:avLst/>
          </a:prstGeom>
          <a:ln>
            <a:solidFill>
              <a:srgbClr val="BCBEC0"/>
            </a:solidFill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" name="Picture 9" descr="logo.png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16417" y="6491438"/>
            <a:ext cx="689552" cy="2149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1" r:id="rId2"/>
    <p:sldLayoutId id="2147483664" r:id="rId3"/>
    <p:sldLayoutId id="2147483677" r:id="rId4"/>
    <p:sldLayoutId id="2147483678" r:id="rId5"/>
    <p:sldLayoutId id="2147483653" r:id="rId6"/>
    <p:sldLayoutId id="2147483682" r:id="rId7"/>
    <p:sldLayoutId id="2147483654" r:id="rId8"/>
    <p:sldLayoutId id="2147483683" r:id="rId9"/>
    <p:sldLayoutId id="2147483655" r:id="rId10"/>
    <p:sldLayoutId id="2147483684" r:id="rId11"/>
    <p:sldLayoutId id="2147483672" r:id="rId12"/>
    <p:sldLayoutId id="2147483673" r:id="rId13"/>
    <p:sldLayoutId id="2147483685" r:id="rId14"/>
  </p:sldLayoutIdLst>
  <p:timing>
    <p:tnLst>
      <p:par>
        <p:cTn id="1" dur="indefinite" restart="never" nodeType="tmRoot"/>
      </p:par>
    </p:tnLst>
  </p:timing>
  <p:hf hdr="0"/>
  <p:txStyles>
    <p:titleStyle>
      <a:lvl1pPr algn="l" defTabSz="457200" rtl="0" eaLnBrk="1" latinLnBrk="0" hangingPunct="1">
        <a:lnSpc>
          <a:spcPts val="4200"/>
        </a:lnSpc>
        <a:spcBef>
          <a:spcPct val="0"/>
        </a:spcBef>
        <a:buNone/>
        <a:defRPr sz="3600" b="0" kern="1200">
          <a:solidFill>
            <a:schemeClr val="accent4"/>
          </a:solidFill>
          <a:latin typeface="Georgia" pitchFamily="18" charset="0"/>
          <a:ea typeface="+mj-ea"/>
          <a:cs typeface="Verdana"/>
        </a:defRPr>
      </a:lvl1pPr>
    </p:titleStyle>
    <p:bodyStyle>
      <a:lvl1pPr marL="342900" indent="-342900" algn="l" defTabSz="457200" rtl="0" eaLnBrk="1" latinLnBrk="0" hangingPunct="1">
        <a:lnSpc>
          <a:spcPct val="105000"/>
        </a:lnSpc>
        <a:spcBef>
          <a:spcPts val="0"/>
        </a:spcBef>
        <a:spcAft>
          <a:spcPts val="800"/>
        </a:spcAft>
        <a:buClr>
          <a:schemeClr val="tx2"/>
        </a:buClr>
        <a:buFont typeface="Arial"/>
        <a:buChar char="•"/>
        <a:defRPr lang="en-US" sz="2800" kern="1200" dirty="0" smtClean="0">
          <a:solidFill>
            <a:schemeClr val="accent4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457200" rtl="0" eaLnBrk="1" latinLnBrk="0" hangingPunct="1">
        <a:lnSpc>
          <a:spcPct val="105000"/>
        </a:lnSpc>
        <a:spcBef>
          <a:spcPts val="0"/>
        </a:spcBef>
        <a:spcAft>
          <a:spcPts val="400"/>
        </a:spcAft>
        <a:buClr>
          <a:schemeClr val="tx2"/>
        </a:buClr>
        <a:buFont typeface="Arial"/>
        <a:buChar char="–"/>
        <a:defRPr lang="en-US" sz="2400" kern="1200" dirty="0" smtClean="0">
          <a:solidFill>
            <a:schemeClr val="accent4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457200" rtl="0" eaLnBrk="1" latinLnBrk="0" hangingPunct="1">
        <a:spcBef>
          <a:spcPts val="0"/>
        </a:spcBef>
        <a:spcAft>
          <a:spcPts val="200"/>
        </a:spcAft>
        <a:buClr>
          <a:schemeClr val="tx2"/>
        </a:buClr>
        <a:buFont typeface="Arial"/>
        <a:buChar char="•"/>
        <a:defRPr lang="en-US" sz="2000" kern="1200" dirty="0" smtClean="0">
          <a:solidFill>
            <a:schemeClr val="accent4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457200" rtl="0" eaLnBrk="1" latinLnBrk="0" hangingPunct="1">
        <a:spcBef>
          <a:spcPts val="0"/>
        </a:spcBef>
        <a:buClr>
          <a:schemeClr val="tx2"/>
        </a:buClr>
        <a:buFont typeface="Arial"/>
        <a:buChar char="–"/>
        <a:defRPr lang="en-US" sz="1600" kern="1200" dirty="0" smtClean="0">
          <a:solidFill>
            <a:schemeClr val="accent4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457200" rtl="0" eaLnBrk="1" latinLnBrk="0" hangingPunct="1">
        <a:spcBef>
          <a:spcPts val="0"/>
        </a:spcBef>
        <a:buClr>
          <a:schemeClr val="tx2"/>
        </a:buClr>
        <a:buFont typeface="Arial"/>
        <a:buChar char="»"/>
        <a:defRPr lang="en-US" sz="1400" kern="1200" dirty="0">
          <a:solidFill>
            <a:schemeClr val="accent4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taskinoor.wordpress.com/2011/09/21/the-abuse-of-design-patterns-in-writing-a-hello-world-program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smtClean="0"/>
              <a:t>SOLID-workshop #1 – 26.03.2015</a:t>
            </a:r>
            <a:endParaRPr lang="nb-N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 smtClean="0"/>
              <a:t>Single </a:t>
            </a:r>
            <a:r>
              <a:rPr lang="nb-NO" dirty="0" err="1" smtClean="0"/>
              <a:t>Responsibility</a:t>
            </a:r>
            <a:r>
              <a:rPr lang="nb-NO" dirty="0" smtClean="0"/>
              <a:t> og </a:t>
            </a:r>
            <a:r>
              <a:rPr lang="nb-NO" dirty="0" err="1" smtClean="0"/>
              <a:t>Dependency</a:t>
            </a:r>
            <a:r>
              <a:rPr lang="nb-NO" dirty="0" smtClean="0"/>
              <a:t> </a:t>
            </a:r>
            <a:r>
              <a:rPr lang="nb-NO" dirty="0" err="1" smtClean="0"/>
              <a:t>Inversion</a:t>
            </a:r>
            <a:endParaRPr lang="nb-N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Hva er fordelene?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Små, enkle klasser med veldefinert ansvar</a:t>
            </a:r>
          </a:p>
          <a:p>
            <a:r>
              <a:rPr lang="nb-NO" dirty="0" smtClean="0"/>
              <a:t>Enklere å teste</a:t>
            </a:r>
          </a:p>
          <a:p>
            <a:r>
              <a:rPr lang="nb-NO" dirty="0" smtClean="0"/>
              <a:t>Enklere å endre</a:t>
            </a:r>
          </a:p>
          <a:p>
            <a:r>
              <a:rPr lang="nb-NO" dirty="0" smtClean="0"/>
              <a:t>Enklere å forstå</a:t>
            </a:r>
          </a:p>
          <a:p>
            <a:r>
              <a:rPr lang="nb-NO" dirty="0"/>
              <a:t>(Starten på) En </a:t>
            </a:r>
            <a:r>
              <a:rPr lang="nb-NO" dirty="0" err="1"/>
              <a:t>komponerbar</a:t>
            </a:r>
            <a:r>
              <a:rPr lang="nb-NO" dirty="0"/>
              <a:t> </a:t>
            </a:r>
            <a:r>
              <a:rPr lang="nb-NO" dirty="0" smtClean="0"/>
              <a:t>arkitektur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578670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4" y="1196541"/>
            <a:ext cx="8207375" cy="4464918"/>
          </a:xfrm>
        </p:spPr>
        <p:txBody>
          <a:bodyPr/>
          <a:lstStyle/>
          <a:p>
            <a:pPr algn="ctr"/>
            <a:r>
              <a:rPr lang="nb-NO" dirty="0" smtClean="0"/>
              <a:t>Eksempel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680432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DIP</a:t>
            </a:r>
            <a:endParaRPr lang="nb-NO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err="1" smtClean="0"/>
              <a:t>Dependency</a:t>
            </a:r>
            <a:r>
              <a:rPr lang="nb-NO" dirty="0" smtClean="0"/>
              <a:t> </a:t>
            </a:r>
            <a:r>
              <a:rPr lang="nb-NO" dirty="0" err="1"/>
              <a:t>Inversion</a:t>
            </a:r>
            <a:r>
              <a:rPr lang="nb-NO" dirty="0"/>
              <a:t> </a:t>
            </a:r>
            <a:r>
              <a:rPr lang="nb-NO" dirty="0" err="1" smtClean="0"/>
              <a:t>Principle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594611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8314" y="476250"/>
            <a:ext cx="8207375" cy="5905078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“Depend on abstractions, not on concretions”</a:t>
            </a:r>
            <a:endParaRPr lang="nb-NO" sz="2800" dirty="0"/>
          </a:p>
        </p:txBody>
      </p:sp>
    </p:spTree>
    <p:extLst>
      <p:ext uri="{BB962C8B-B14F-4D97-AF65-F5344CB8AC3E}">
        <p14:creationId xmlns:p14="http://schemas.microsoft.com/office/powerpoint/2010/main" val="881451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://lostechies.com/derickbailey/files/2011/03/DependencyInversionPrinciple_0278F9E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31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120164" y="6309320"/>
            <a:ext cx="9749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900" dirty="0">
                <a:solidFill>
                  <a:schemeClr val="bg1"/>
                </a:solidFill>
              </a:rPr>
              <a:t>© </a:t>
            </a:r>
            <a:r>
              <a:rPr lang="nb-NO" sz="900" dirty="0" err="1">
                <a:solidFill>
                  <a:schemeClr val="bg1"/>
                </a:solidFill>
              </a:rPr>
              <a:t>Derick</a:t>
            </a:r>
            <a:r>
              <a:rPr lang="nb-NO" sz="900" dirty="0">
                <a:solidFill>
                  <a:schemeClr val="bg1"/>
                </a:solidFill>
              </a:rPr>
              <a:t> Bailey</a:t>
            </a:r>
          </a:p>
        </p:txBody>
      </p:sp>
    </p:spTree>
    <p:extLst>
      <p:ext uri="{BB962C8B-B14F-4D97-AF65-F5344CB8AC3E}">
        <p14:creationId xmlns:p14="http://schemas.microsoft.com/office/powerpoint/2010/main" val="1743191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Hva prøver vi å løse?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96752"/>
            <a:ext cx="8193648" cy="5040561"/>
          </a:xfrm>
        </p:spPr>
        <p:txBody>
          <a:bodyPr/>
          <a:lstStyle/>
          <a:p>
            <a:pPr marL="0" indent="0">
              <a:buNone/>
            </a:pPr>
            <a:r>
              <a:rPr lang="nb-NO" dirty="0" smtClean="0"/>
              <a:t>Systemer hvor det er umulig å bytte ut komponenter, og som er vanskelige å teste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87624" y="2281328"/>
            <a:ext cx="6857648" cy="39857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nb-NO" sz="11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nb-NO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sz="11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nb-NO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sz="11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ReportGenerator</a:t>
            </a:r>
            <a:endParaRPr lang="nb-NO" sz="11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b-NO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it-IT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it-IT" sz="11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it-IT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it-IT" sz="11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Logger</a:t>
            </a:r>
            <a:r>
              <a:rPr lang="it-IT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_logger = </a:t>
            </a:r>
            <a:r>
              <a:rPr lang="it-IT" sz="11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it-IT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it-IT" sz="11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Logger</a:t>
            </a:r>
            <a:r>
              <a:rPr lang="it-IT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endParaRPr lang="nb-NO" sz="11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b-NO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b-NO" sz="11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nb-NO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sz="11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nb-NO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sz="11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GenerateReport</a:t>
            </a:r>
            <a:r>
              <a:rPr lang="nb-NO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nb-NO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nb-NO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nb-NO" sz="11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try</a:t>
            </a:r>
            <a:endParaRPr lang="nb-NO" sz="11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b-NO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nb-NO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b-NO" sz="11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nb-NO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sz="11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dataAccess</a:t>
            </a:r>
            <a:r>
              <a:rPr lang="nb-NO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nb-NO" sz="11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nb-NO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sz="11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DataAccess</a:t>
            </a:r>
            <a:r>
              <a:rPr lang="nb-NO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nb-NO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b-NO" sz="11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nb-NO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sz="11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content</a:t>
            </a:r>
            <a:r>
              <a:rPr lang="nb-NO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nb-NO" sz="11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dataAccess.GetReportContent</a:t>
            </a:r>
            <a:r>
              <a:rPr lang="nb-NO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endParaRPr lang="nb-NO" sz="11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b-NO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b-NO" sz="11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</a:t>
            </a:r>
            <a:r>
              <a:rPr lang="nb-NO" sz="11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.WriteAllText</a:t>
            </a:r>
            <a:r>
              <a:rPr lang="nb-NO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b-NO" sz="11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@"C:\MyApplication\Reports\report.txt"</a:t>
            </a:r>
            <a:r>
              <a:rPr lang="nb-NO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nb-NO" sz="11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content</a:t>
            </a:r>
            <a:r>
              <a:rPr lang="nb-NO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nb-NO" sz="11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b-NO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b-NO" sz="11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nb-NO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sz="11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emailSender</a:t>
            </a:r>
            <a:r>
              <a:rPr lang="nb-NO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nb-NO" sz="11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nb-NO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sz="11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EmailSender</a:t>
            </a:r>
            <a:r>
              <a:rPr lang="nb-NO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nb-NO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b-NO" sz="11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emailSender.SendEmail</a:t>
            </a:r>
            <a:r>
              <a:rPr lang="nb-NO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b-NO" sz="11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"user@test.com"</a:t>
            </a:r>
            <a:r>
              <a:rPr lang="nb-NO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nb-NO" sz="11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content</a:t>
            </a:r>
            <a:r>
              <a:rPr lang="nb-NO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nb-NO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nb-NO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nb-NO" sz="11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catch</a:t>
            </a:r>
            <a:r>
              <a:rPr lang="nb-NO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b-NO" sz="11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Exception</a:t>
            </a:r>
            <a:r>
              <a:rPr lang="nb-NO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e)</a:t>
            </a:r>
          </a:p>
          <a:p>
            <a:r>
              <a:rPr lang="nb-NO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nb-NO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_</a:t>
            </a:r>
            <a:r>
              <a:rPr lang="nb-NO" sz="11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logger.LogError</a:t>
            </a:r>
            <a:r>
              <a:rPr lang="nb-NO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b-NO" sz="11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e.Message</a:t>
            </a:r>
            <a:r>
              <a:rPr lang="nb-NO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nb-NO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b-NO" sz="11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</a:t>
            </a:r>
            <a:r>
              <a:rPr lang="nb-NO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nb-NO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nb-NO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nb-NO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nb-NO" sz="1100" b="1" dirty="0"/>
          </a:p>
        </p:txBody>
      </p:sp>
    </p:spTree>
    <p:extLst>
      <p:ext uri="{BB962C8B-B14F-4D97-AF65-F5344CB8AC3E}">
        <p14:creationId xmlns:p14="http://schemas.microsoft.com/office/powerpoint/2010/main" val="2400643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z="3200" dirty="0" smtClean="0"/>
              <a:t>Ulike Strategier for å håndtere avhengigheter</a:t>
            </a:r>
            <a:endParaRPr lang="nb-NO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 smtClean="0"/>
              <a:t>Factory</a:t>
            </a:r>
            <a:r>
              <a:rPr lang="nb-NO" dirty="0" smtClean="0"/>
              <a:t> </a:t>
            </a:r>
            <a:r>
              <a:rPr lang="nb-NO" dirty="0" err="1" smtClean="0"/>
              <a:t>Pattern</a:t>
            </a:r>
            <a:endParaRPr lang="nb-NO" dirty="0" smtClean="0"/>
          </a:p>
          <a:p>
            <a:r>
              <a:rPr lang="nb-NO" dirty="0" smtClean="0"/>
              <a:t>Service </a:t>
            </a:r>
            <a:r>
              <a:rPr lang="nb-NO" dirty="0" err="1" smtClean="0"/>
              <a:t>Locator</a:t>
            </a:r>
            <a:endParaRPr lang="nb-NO" dirty="0" smtClean="0"/>
          </a:p>
          <a:p>
            <a:r>
              <a:rPr lang="nb-NO" dirty="0" err="1" smtClean="0"/>
              <a:t>IoC</a:t>
            </a:r>
            <a:r>
              <a:rPr lang="nb-NO" dirty="0" smtClean="0"/>
              <a:t> container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525747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Hva er fordelene?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Fleksibelt – kan enkelt bytte ut funksjonalitet</a:t>
            </a:r>
          </a:p>
          <a:p>
            <a:r>
              <a:rPr lang="nb-NO" dirty="0" smtClean="0"/>
              <a:t>Kontroll på sammensetning av systemet</a:t>
            </a:r>
          </a:p>
          <a:p>
            <a:r>
              <a:rPr lang="nb-NO" dirty="0"/>
              <a:t>Avhengigheter blir </a:t>
            </a:r>
            <a:r>
              <a:rPr lang="nb-NO" dirty="0" smtClean="0"/>
              <a:t>tydeligere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076038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4" y="1196541"/>
            <a:ext cx="8207375" cy="4464918"/>
          </a:xfrm>
        </p:spPr>
        <p:txBody>
          <a:bodyPr/>
          <a:lstStyle/>
          <a:p>
            <a:pPr algn="ctr"/>
            <a:r>
              <a:rPr lang="nb-NO" dirty="0" smtClean="0"/>
              <a:t>Eksempel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00280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Til ettertanke…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Finn en balanse mellom SOLID og KISS (</a:t>
            </a:r>
            <a:r>
              <a:rPr lang="nb-NO" dirty="0" err="1" smtClean="0"/>
              <a:t>don’t</a:t>
            </a:r>
            <a:r>
              <a:rPr lang="nb-NO" dirty="0" smtClean="0"/>
              <a:t> over-</a:t>
            </a:r>
            <a:r>
              <a:rPr lang="nb-NO" dirty="0" err="1" smtClean="0"/>
              <a:t>engineer</a:t>
            </a:r>
            <a:r>
              <a:rPr lang="nb-NO" dirty="0" smtClean="0"/>
              <a:t>)</a:t>
            </a:r>
          </a:p>
          <a:p>
            <a:r>
              <a:rPr lang="nb-NO" dirty="0" smtClean="0"/>
              <a:t>Tenk lesbarhet</a:t>
            </a:r>
          </a:p>
          <a:p>
            <a:r>
              <a:rPr lang="nb-NO" dirty="0" smtClean="0"/>
              <a:t>Det blir mer kode</a:t>
            </a:r>
          </a:p>
          <a:p>
            <a:r>
              <a:rPr lang="nb-NO" dirty="0" smtClean="0"/>
              <a:t>Finn et kompromiss, bestem «hvor langt ned» du vil gjøre koden SOLID (hvor kan kravene endre seg?)</a:t>
            </a:r>
          </a:p>
          <a:p>
            <a:r>
              <a:rPr lang="nb-NO" dirty="0" smtClean="0">
                <a:hlinkClick r:id="rId3"/>
              </a:rPr>
              <a:t>The </a:t>
            </a:r>
            <a:r>
              <a:rPr lang="nb-NO" dirty="0" err="1" smtClean="0">
                <a:hlinkClick r:id="rId3"/>
              </a:rPr>
              <a:t>abuse</a:t>
            </a:r>
            <a:r>
              <a:rPr lang="nb-NO" dirty="0" smtClean="0">
                <a:hlinkClick r:id="rId3"/>
              </a:rPr>
              <a:t> </a:t>
            </a:r>
            <a:r>
              <a:rPr lang="nb-NO" dirty="0" err="1" smtClean="0">
                <a:hlinkClick r:id="rId3"/>
              </a:rPr>
              <a:t>of</a:t>
            </a:r>
            <a:r>
              <a:rPr lang="nb-NO" dirty="0" smtClean="0">
                <a:hlinkClick r:id="rId3"/>
              </a:rPr>
              <a:t> design </a:t>
            </a:r>
            <a:r>
              <a:rPr lang="nb-NO" dirty="0" err="1" smtClean="0">
                <a:hlinkClick r:id="rId3"/>
              </a:rPr>
              <a:t>patterns</a:t>
            </a:r>
            <a:r>
              <a:rPr lang="nb-NO" dirty="0" smtClean="0">
                <a:hlinkClick r:id="rId3"/>
              </a:rPr>
              <a:t> in </a:t>
            </a:r>
            <a:r>
              <a:rPr lang="nb-NO" dirty="0" err="1" smtClean="0">
                <a:hlinkClick r:id="rId3"/>
              </a:rPr>
              <a:t>writing</a:t>
            </a:r>
            <a:r>
              <a:rPr lang="nb-NO" dirty="0" smtClean="0">
                <a:hlinkClick r:id="rId3"/>
              </a:rPr>
              <a:t> a </a:t>
            </a:r>
            <a:r>
              <a:rPr lang="nb-NO" dirty="0" err="1" smtClean="0">
                <a:hlinkClick r:id="rId3"/>
              </a:rPr>
              <a:t>hello</a:t>
            </a:r>
            <a:r>
              <a:rPr lang="nb-NO" dirty="0" smtClean="0">
                <a:hlinkClick r:id="rId3"/>
              </a:rPr>
              <a:t> </a:t>
            </a:r>
            <a:r>
              <a:rPr lang="nb-NO" dirty="0" err="1" smtClean="0">
                <a:hlinkClick r:id="rId3"/>
              </a:rPr>
              <a:t>world</a:t>
            </a:r>
            <a:r>
              <a:rPr lang="nb-NO" dirty="0" smtClean="0">
                <a:hlinkClick r:id="rId3"/>
              </a:rPr>
              <a:t> program</a:t>
            </a:r>
            <a:endParaRPr lang="nb-NO" dirty="0" smtClean="0"/>
          </a:p>
        </p:txBody>
      </p:sp>
    </p:spTree>
    <p:extLst>
      <p:ext uri="{BB962C8B-B14F-4D97-AF65-F5344CB8AC3E}">
        <p14:creationId xmlns:p14="http://schemas.microsoft.com/office/powerpoint/2010/main" val="1887413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4" y="476250"/>
            <a:ext cx="8207375" cy="5905078"/>
          </a:xfrm>
        </p:spPr>
        <p:txBody>
          <a:bodyPr/>
          <a:lstStyle/>
          <a:p>
            <a:pPr algn="ctr"/>
            <a:r>
              <a:rPr lang="nb-NO" dirty="0" smtClean="0"/>
              <a:t>Hvorfor er vi her?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794059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71600" y="1196541"/>
            <a:ext cx="7200800" cy="4464918"/>
          </a:xfrm>
        </p:spPr>
        <p:txBody>
          <a:bodyPr>
            <a:normAutofit/>
          </a:bodyPr>
          <a:lstStyle/>
          <a:p>
            <a:r>
              <a:rPr lang="nb-NO" sz="3200" dirty="0"/>
              <a:t>Ha SOLID i bakhodet.</a:t>
            </a:r>
            <a:br>
              <a:rPr lang="nb-NO" sz="3200" dirty="0"/>
            </a:br>
            <a:r>
              <a:rPr lang="nb-NO" sz="3200" dirty="0"/>
              <a:t/>
            </a:r>
            <a:br>
              <a:rPr lang="nb-NO" sz="3200" dirty="0"/>
            </a:br>
            <a:r>
              <a:rPr lang="nb-NO" sz="3200" dirty="0"/>
              <a:t>Det vil hjelpe deg å se «</a:t>
            </a:r>
            <a:r>
              <a:rPr lang="nb-NO" sz="3200" dirty="0" err="1"/>
              <a:t>code</a:t>
            </a:r>
            <a:r>
              <a:rPr lang="nb-NO" sz="3200" dirty="0"/>
              <a:t> smells», og vil gi deg en pekepinn på hva du bør gjøre for å fikse opp i problemene.</a:t>
            </a:r>
            <a:br>
              <a:rPr lang="nb-NO" sz="3200" dirty="0"/>
            </a:br>
            <a:endParaRPr lang="nb-NO" sz="3200" dirty="0"/>
          </a:p>
        </p:txBody>
      </p:sp>
    </p:spTree>
    <p:extLst>
      <p:ext uri="{BB962C8B-B14F-4D97-AF65-F5344CB8AC3E}">
        <p14:creationId xmlns:p14="http://schemas.microsoft.com/office/powerpoint/2010/main" val="1816400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55576" y="3043370"/>
            <a:ext cx="1291281" cy="1779373"/>
          </a:xfrm>
          <a:prstGeom prst="rect">
            <a:avLst/>
          </a:prstGeom>
          <a:effectLst>
            <a:outerShdw blurRad="279400" dist="38100" dir="2700000" sx="109000" sy="109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823538" y="2981587"/>
            <a:ext cx="643125" cy="8540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4950" dirty="0">
                <a:solidFill>
                  <a:schemeClr val="bg1"/>
                </a:solidFill>
                <a:latin typeface="Arial Black" panose="020B0A04020102020204" pitchFamily="34" charset="0"/>
              </a:rPr>
              <a:t>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1190" y="3692065"/>
            <a:ext cx="817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400" b="1" dirty="0">
                <a:solidFill>
                  <a:schemeClr val="bg1"/>
                </a:solidFill>
              </a:rPr>
              <a:t>SRP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23537" y="4082116"/>
            <a:ext cx="11553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>
                <a:solidFill>
                  <a:schemeClr val="bg1"/>
                </a:solidFill>
              </a:rPr>
              <a:t>Single </a:t>
            </a:r>
            <a:r>
              <a:rPr lang="nb-NO" sz="1200" dirty="0" err="1">
                <a:solidFill>
                  <a:schemeClr val="bg1"/>
                </a:solidFill>
              </a:rPr>
              <a:t>Responsibility</a:t>
            </a:r>
            <a:r>
              <a:rPr lang="nb-NO" sz="1200" dirty="0">
                <a:solidFill>
                  <a:schemeClr val="bg1"/>
                </a:solidFill>
              </a:rPr>
              <a:t> </a:t>
            </a:r>
            <a:r>
              <a:rPr lang="nb-NO" sz="1200" dirty="0" err="1">
                <a:solidFill>
                  <a:schemeClr val="bg1"/>
                </a:solidFill>
              </a:rPr>
              <a:t>Principle</a:t>
            </a:r>
            <a:endParaRPr lang="nb-NO" sz="1200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67744" y="3043370"/>
            <a:ext cx="1291281" cy="1779373"/>
          </a:xfrm>
          <a:prstGeom prst="rect">
            <a:avLst/>
          </a:prstGeom>
          <a:effectLst>
            <a:outerShdw blurRad="279400" dist="38100" dir="2700000" sx="109000" sy="109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350" dirty="0"/>
          </a:p>
        </p:txBody>
      </p:sp>
      <p:sp>
        <p:nvSpPr>
          <p:cNvPr id="9" name="TextBox 8"/>
          <p:cNvSpPr txBox="1"/>
          <p:nvPr/>
        </p:nvSpPr>
        <p:spPr>
          <a:xfrm>
            <a:off x="2335706" y="2981587"/>
            <a:ext cx="713657" cy="8540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4950" dirty="0">
                <a:solidFill>
                  <a:schemeClr val="bg1"/>
                </a:solidFill>
                <a:latin typeface="Arial Black" panose="020B0A04020102020204" pitchFamily="34" charset="0"/>
              </a:rPr>
              <a:t>O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323359" y="3692065"/>
            <a:ext cx="851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400" b="1" dirty="0">
                <a:solidFill>
                  <a:schemeClr val="bg1"/>
                </a:solidFill>
              </a:rPr>
              <a:t>OCP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335705" y="4082116"/>
            <a:ext cx="1155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>
                <a:solidFill>
                  <a:schemeClr val="bg1"/>
                </a:solidFill>
              </a:rPr>
              <a:t>Open/</a:t>
            </a:r>
            <a:r>
              <a:rPr lang="nb-NO" sz="1200" dirty="0" err="1">
                <a:solidFill>
                  <a:schemeClr val="bg1"/>
                </a:solidFill>
              </a:rPr>
              <a:t>Closed</a:t>
            </a:r>
            <a:r>
              <a:rPr lang="nb-NO" sz="1200" dirty="0">
                <a:solidFill>
                  <a:schemeClr val="bg1"/>
                </a:solidFill>
              </a:rPr>
              <a:t> </a:t>
            </a:r>
            <a:r>
              <a:rPr lang="nb-NO" sz="1200" dirty="0" err="1">
                <a:solidFill>
                  <a:schemeClr val="bg1"/>
                </a:solidFill>
              </a:rPr>
              <a:t>Principle</a:t>
            </a:r>
            <a:endParaRPr lang="nb-NO" sz="1200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779912" y="3043370"/>
            <a:ext cx="1291281" cy="1779373"/>
          </a:xfrm>
          <a:prstGeom prst="rect">
            <a:avLst/>
          </a:prstGeom>
          <a:effectLst>
            <a:outerShdw blurRad="279400" dist="38100" dir="2700000" sx="109000" sy="109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350" dirty="0"/>
          </a:p>
        </p:txBody>
      </p:sp>
      <p:sp>
        <p:nvSpPr>
          <p:cNvPr id="13" name="TextBox 12"/>
          <p:cNvSpPr txBox="1"/>
          <p:nvPr/>
        </p:nvSpPr>
        <p:spPr>
          <a:xfrm>
            <a:off x="3847874" y="2981587"/>
            <a:ext cx="607859" cy="8540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4950" dirty="0">
                <a:solidFill>
                  <a:schemeClr val="bg1"/>
                </a:solidFill>
                <a:latin typeface="Arial Black" panose="020B0A04020102020204" pitchFamily="34" charset="0"/>
              </a:rPr>
              <a:t>L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835526" y="3692065"/>
            <a:ext cx="782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400" b="1" dirty="0">
                <a:solidFill>
                  <a:schemeClr val="bg1"/>
                </a:solidFill>
              </a:rPr>
              <a:t>LSP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847873" y="4082116"/>
            <a:ext cx="11553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 err="1">
                <a:solidFill>
                  <a:schemeClr val="bg1"/>
                </a:solidFill>
              </a:rPr>
              <a:t>Liskov</a:t>
            </a:r>
            <a:endParaRPr lang="nb-NO" sz="1200" dirty="0">
              <a:solidFill>
                <a:schemeClr val="bg1"/>
              </a:solidFill>
            </a:endParaRPr>
          </a:p>
          <a:p>
            <a:r>
              <a:rPr lang="nb-NO" sz="1200" dirty="0" err="1">
                <a:solidFill>
                  <a:schemeClr val="bg1"/>
                </a:solidFill>
              </a:rPr>
              <a:t>Substitution</a:t>
            </a:r>
            <a:r>
              <a:rPr lang="nb-NO" sz="1200" dirty="0">
                <a:solidFill>
                  <a:schemeClr val="bg1"/>
                </a:solidFill>
              </a:rPr>
              <a:t> </a:t>
            </a:r>
            <a:r>
              <a:rPr lang="nb-NO" sz="1200" dirty="0" err="1">
                <a:solidFill>
                  <a:schemeClr val="bg1"/>
                </a:solidFill>
              </a:rPr>
              <a:t>Principle</a:t>
            </a:r>
            <a:endParaRPr lang="nb-NO" sz="1200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292080" y="3043370"/>
            <a:ext cx="1291281" cy="1779373"/>
          </a:xfrm>
          <a:prstGeom prst="rect">
            <a:avLst/>
          </a:prstGeom>
          <a:effectLst>
            <a:outerShdw blurRad="279400" dist="38100" dir="2700000" sx="109000" sy="109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350" dirty="0"/>
          </a:p>
        </p:txBody>
      </p:sp>
      <p:sp>
        <p:nvSpPr>
          <p:cNvPr id="17" name="TextBox 16"/>
          <p:cNvSpPr txBox="1"/>
          <p:nvPr/>
        </p:nvSpPr>
        <p:spPr>
          <a:xfrm>
            <a:off x="5360041" y="2981587"/>
            <a:ext cx="431528" cy="8540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4950" dirty="0">
                <a:solidFill>
                  <a:schemeClr val="bg1"/>
                </a:solidFill>
                <a:latin typeface="Arial Black" panose="020B0A04020102020204" pitchFamily="34" charset="0"/>
              </a:rPr>
              <a:t>I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347695" y="3692065"/>
            <a:ext cx="679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400" b="1" dirty="0">
                <a:solidFill>
                  <a:schemeClr val="bg1"/>
                </a:solidFill>
              </a:rPr>
              <a:t>ISP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360041" y="4082116"/>
            <a:ext cx="11553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>
                <a:solidFill>
                  <a:schemeClr val="bg1"/>
                </a:solidFill>
              </a:rPr>
              <a:t>Interface </a:t>
            </a:r>
            <a:r>
              <a:rPr lang="nb-NO" sz="1200" dirty="0" err="1">
                <a:solidFill>
                  <a:schemeClr val="bg1"/>
                </a:solidFill>
              </a:rPr>
              <a:t>Segregation</a:t>
            </a:r>
            <a:r>
              <a:rPr lang="nb-NO" sz="1200" dirty="0">
                <a:solidFill>
                  <a:schemeClr val="bg1"/>
                </a:solidFill>
              </a:rPr>
              <a:t> </a:t>
            </a:r>
            <a:r>
              <a:rPr lang="nb-NO" sz="1200" dirty="0" err="1">
                <a:solidFill>
                  <a:schemeClr val="bg1"/>
                </a:solidFill>
              </a:rPr>
              <a:t>Principle</a:t>
            </a:r>
            <a:endParaRPr lang="nb-NO" sz="1200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809111" y="3043370"/>
            <a:ext cx="1291281" cy="1779373"/>
          </a:xfrm>
          <a:prstGeom prst="rect">
            <a:avLst/>
          </a:prstGeom>
          <a:effectLst>
            <a:outerShdw blurRad="279400" dist="38100" dir="2700000" sx="109000" sy="109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350" dirty="0"/>
          </a:p>
        </p:txBody>
      </p:sp>
      <p:sp>
        <p:nvSpPr>
          <p:cNvPr id="21" name="TextBox 20"/>
          <p:cNvSpPr txBox="1"/>
          <p:nvPr/>
        </p:nvSpPr>
        <p:spPr>
          <a:xfrm>
            <a:off x="6877073" y="2981587"/>
            <a:ext cx="678391" cy="8540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4950" dirty="0">
                <a:solidFill>
                  <a:schemeClr val="bg1"/>
                </a:solidFill>
                <a:latin typeface="Arial Black" panose="020B0A04020102020204" pitchFamily="34" charset="0"/>
              </a:rPr>
              <a:t>D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864726" y="3692065"/>
            <a:ext cx="6976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400" b="1" dirty="0">
                <a:solidFill>
                  <a:schemeClr val="bg1"/>
                </a:solidFill>
              </a:rPr>
              <a:t>DIP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877072" y="4082116"/>
            <a:ext cx="11553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 err="1">
                <a:solidFill>
                  <a:schemeClr val="bg1"/>
                </a:solidFill>
              </a:rPr>
              <a:t>Dependency</a:t>
            </a:r>
            <a:r>
              <a:rPr lang="nb-NO" sz="1200" dirty="0">
                <a:solidFill>
                  <a:schemeClr val="bg1"/>
                </a:solidFill>
              </a:rPr>
              <a:t> </a:t>
            </a:r>
            <a:r>
              <a:rPr lang="nb-NO" sz="1200" dirty="0" err="1">
                <a:solidFill>
                  <a:schemeClr val="bg1"/>
                </a:solidFill>
              </a:rPr>
              <a:t>Inversion</a:t>
            </a:r>
            <a:endParaRPr lang="nb-NO" sz="1200" dirty="0">
              <a:solidFill>
                <a:schemeClr val="bg1"/>
              </a:solidFill>
            </a:endParaRPr>
          </a:p>
          <a:p>
            <a:r>
              <a:rPr lang="nb-NO" sz="1200" dirty="0" err="1">
                <a:solidFill>
                  <a:schemeClr val="bg1"/>
                </a:solidFill>
              </a:rPr>
              <a:t>Principle</a:t>
            </a:r>
            <a:endParaRPr lang="nb-NO" sz="1200" dirty="0">
              <a:solidFill>
                <a:schemeClr val="bg1"/>
              </a:solidFill>
            </a:endParaRPr>
          </a:p>
        </p:txBody>
      </p:sp>
      <p:sp>
        <p:nvSpPr>
          <p:cNvPr id="2" name="Ellipse 1"/>
          <p:cNvSpPr/>
          <p:nvPr/>
        </p:nvSpPr>
        <p:spPr>
          <a:xfrm>
            <a:off x="2075958" y="2780928"/>
            <a:ext cx="1639791" cy="2448272"/>
          </a:xfrm>
          <a:prstGeom prst="ellipse">
            <a:avLst/>
          </a:prstGeom>
          <a:noFill/>
          <a:ln w="76200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2000" dirty="0" err="1" smtClean="0">
              <a:solidFill>
                <a:schemeClr val="bg1"/>
              </a:solidFill>
              <a:latin typeface="Corbel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4" name="Ellipse 23"/>
          <p:cNvSpPr/>
          <p:nvPr/>
        </p:nvSpPr>
        <p:spPr>
          <a:xfrm>
            <a:off x="3686269" y="2695573"/>
            <a:ext cx="3054879" cy="2448272"/>
          </a:xfrm>
          <a:prstGeom prst="ellipse">
            <a:avLst/>
          </a:prstGeom>
          <a:noFill/>
          <a:ln w="76200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2000" dirty="0" err="1" smtClean="0">
              <a:solidFill>
                <a:schemeClr val="bg1"/>
              </a:solidFill>
              <a:latin typeface="Corbel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467545" y="1628777"/>
            <a:ext cx="8201055" cy="460851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Arial"/>
              <a:buChar char="•"/>
              <a:defRPr lang="en-US" sz="2800" kern="1200" dirty="0" smtClean="0">
                <a:solidFill>
                  <a:schemeClr val="accent4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Arial"/>
              <a:buChar char="–"/>
              <a:defRPr lang="en-US" sz="2400" kern="1200" dirty="0" smtClean="0">
                <a:solidFill>
                  <a:schemeClr val="accent4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457200" rtl="0" eaLnBrk="1" latinLnBrk="0" hangingPunct="1">
              <a:spcBef>
                <a:spcPts val="0"/>
              </a:spcBef>
              <a:spcAft>
                <a:spcPts val="200"/>
              </a:spcAft>
              <a:buClr>
                <a:schemeClr val="tx2"/>
              </a:buClr>
              <a:buFont typeface="Arial"/>
              <a:buChar char="•"/>
              <a:defRPr lang="en-US" sz="2000" kern="1200" dirty="0" smtClean="0">
                <a:solidFill>
                  <a:schemeClr val="accent4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457200" rtl="0" eaLnBrk="1" latinLnBrk="0" hangingPunct="1">
              <a:spcBef>
                <a:spcPts val="0"/>
              </a:spcBef>
              <a:buClr>
                <a:schemeClr val="tx2"/>
              </a:buClr>
              <a:buFont typeface="Arial"/>
              <a:buChar char="–"/>
              <a:defRPr lang="en-US" sz="1600" kern="1200" dirty="0" smtClean="0">
                <a:solidFill>
                  <a:schemeClr val="accent4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457200" rtl="0" eaLnBrk="1" latinLnBrk="0" hangingPunct="1">
              <a:spcBef>
                <a:spcPts val="0"/>
              </a:spcBef>
              <a:buClr>
                <a:schemeClr val="tx2"/>
              </a:buClr>
              <a:buFont typeface="Arial"/>
              <a:buChar char="»"/>
              <a:defRPr lang="en-US" sz="1400" kern="1200" dirty="0">
                <a:solidFill>
                  <a:schemeClr val="accent4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b-NO" dirty="0" smtClean="0"/>
              <a:t>Få også med deg disse:</a:t>
            </a:r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467544" y="476250"/>
            <a:ext cx="7272807" cy="1081088"/>
          </a:xfrm>
        </p:spPr>
        <p:txBody>
          <a:bodyPr>
            <a:normAutofit/>
          </a:bodyPr>
          <a:lstStyle/>
          <a:p>
            <a:r>
              <a:rPr lang="nb-NO" dirty="0" smtClean="0"/>
              <a:t>Flere SOLID workshops </a:t>
            </a:r>
            <a:r>
              <a:rPr lang="nb-NO" dirty="0" smtClean="0">
                <a:sym typeface="Wingdings" panose="05000000000000000000" pitchFamily="2" charset="2"/>
              </a:rPr>
              <a:t></a:t>
            </a:r>
            <a:endParaRPr lang="nb-NO" dirty="0"/>
          </a:p>
        </p:txBody>
      </p:sp>
      <p:sp>
        <p:nvSpPr>
          <p:cNvPr id="3" name="TekstSylinder 2"/>
          <p:cNvSpPr txBox="1"/>
          <p:nvPr/>
        </p:nvSpPr>
        <p:spPr>
          <a:xfrm>
            <a:off x="2124648" y="5242271"/>
            <a:ext cx="15424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800" b="1" dirty="0" smtClean="0">
                <a:solidFill>
                  <a:srgbClr val="00B050"/>
                </a:solidFill>
              </a:rPr>
              <a:t>14. april</a:t>
            </a:r>
            <a:endParaRPr lang="nb-NO" sz="2800" b="1" dirty="0">
              <a:solidFill>
                <a:srgbClr val="00B050"/>
              </a:solidFill>
            </a:endParaRPr>
          </a:p>
        </p:txBody>
      </p:sp>
      <p:sp>
        <p:nvSpPr>
          <p:cNvPr id="27" name="TekstSylinder 26"/>
          <p:cNvSpPr txBox="1"/>
          <p:nvPr/>
        </p:nvSpPr>
        <p:spPr>
          <a:xfrm>
            <a:off x="4425551" y="5228151"/>
            <a:ext cx="15424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800" b="1" dirty="0" smtClean="0">
                <a:solidFill>
                  <a:srgbClr val="00B050"/>
                </a:solidFill>
              </a:rPr>
              <a:t>22. april</a:t>
            </a:r>
            <a:endParaRPr lang="nb-NO" sz="28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0778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4" grpId="0" animBg="1"/>
      <p:bldP spid="3" grpId="0"/>
      <p:bldP spid="2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innhold 1"/>
          <p:cNvSpPr>
            <a:spLocks noGrp="1"/>
          </p:cNvSpPr>
          <p:nvPr>
            <p:ph idx="1"/>
          </p:nvPr>
        </p:nvSpPr>
        <p:spPr>
          <a:xfrm>
            <a:off x="467545" y="1340769"/>
            <a:ext cx="8201055" cy="48965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b-NO" dirty="0"/>
              <a:t>Last ned kildekoden:</a:t>
            </a:r>
          </a:p>
          <a:p>
            <a:pPr marL="0" indent="0">
              <a:buNone/>
            </a:pPr>
            <a:r>
              <a:rPr lang="nb-NO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nb-NO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nb-NO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b-NO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clone</a:t>
            </a:r>
            <a:r>
              <a:rPr lang="nb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https://</a:t>
            </a:r>
            <a:r>
              <a:rPr lang="nb-NO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github.com/bouvet/solid-1.git</a:t>
            </a:r>
          </a:p>
          <a:p>
            <a:pPr marL="0" indent="0">
              <a:buNone/>
            </a:pPr>
            <a:endParaRPr lang="nb-NO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Plassholder for lysbildenumm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43C368-B4F5-3E41-AC60-B61C23CF3503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Tit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Oppgaver</a:t>
            </a:r>
            <a:endParaRPr lang="nb-NO" dirty="0"/>
          </a:p>
        </p:txBody>
      </p:sp>
      <p:pic>
        <p:nvPicPr>
          <p:cNvPr id="5" name="Bild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2119" y="2492896"/>
            <a:ext cx="2546479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780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lassholder for innhold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3688" y="1196752"/>
            <a:ext cx="6264695" cy="5155165"/>
          </a:xfrm>
          <a:prstGeom prst="rect">
            <a:avLst/>
          </a:prstGeom>
          <a:effectLst>
            <a:outerShdw blurRad="152400" dist="38100" dir="2700000" sx="101000" sy="101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Plassholder for lysbildenumm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43C368-B4F5-3E41-AC60-B61C23CF3503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Tit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www.getpostman.com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196954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innhol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Ta utgangspunkt i prosjektet ‘Start’</a:t>
            </a:r>
          </a:p>
          <a:p>
            <a:r>
              <a:rPr lang="nb-NO" dirty="0" err="1" smtClean="0"/>
              <a:t>Refaktoriser</a:t>
            </a:r>
            <a:r>
              <a:rPr lang="nb-NO" dirty="0" smtClean="0"/>
              <a:t> slik at SRP overholdes</a:t>
            </a:r>
          </a:p>
          <a:p>
            <a:endParaRPr lang="nb-NO" dirty="0"/>
          </a:p>
          <a:p>
            <a:r>
              <a:rPr lang="nb-NO" dirty="0" smtClean="0"/>
              <a:t>Tips:</a:t>
            </a:r>
            <a:endParaRPr lang="nb-NO" dirty="0"/>
          </a:p>
          <a:p>
            <a:pPr lvl="1"/>
            <a:r>
              <a:rPr lang="nb-NO" dirty="0" smtClean="0"/>
              <a:t>Du skal kun endre i </a:t>
            </a:r>
            <a:r>
              <a:rPr lang="nb-NO" dirty="0" err="1" smtClean="0"/>
              <a:t>OrderProcessor</a:t>
            </a:r>
            <a:r>
              <a:rPr lang="nb-NO" dirty="0" smtClean="0"/>
              <a:t>!</a:t>
            </a:r>
          </a:p>
          <a:p>
            <a:pPr lvl="1"/>
            <a:r>
              <a:rPr lang="nb-NO" dirty="0" smtClean="0"/>
              <a:t>Skill ut de forskjellige oppgavene i separate klasser</a:t>
            </a:r>
          </a:p>
        </p:txBody>
      </p:sp>
      <p:sp>
        <p:nvSpPr>
          <p:cNvPr id="3" name="Plassholder for lysbildenumm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43C368-B4F5-3E41-AC60-B61C23CF3503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Tittel 3"/>
          <p:cNvSpPr>
            <a:spLocks noGrp="1"/>
          </p:cNvSpPr>
          <p:nvPr>
            <p:ph type="title"/>
          </p:nvPr>
        </p:nvSpPr>
        <p:spPr>
          <a:xfrm>
            <a:off x="467544" y="476250"/>
            <a:ext cx="7848871" cy="1081088"/>
          </a:xfrm>
        </p:spPr>
        <p:txBody>
          <a:bodyPr/>
          <a:lstStyle/>
          <a:p>
            <a:r>
              <a:rPr lang="nb-NO" dirty="0" smtClean="0"/>
              <a:t>Oppgave 1 – Single </a:t>
            </a:r>
            <a:r>
              <a:rPr lang="nb-NO" dirty="0" err="1" smtClean="0"/>
              <a:t>Responsibility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187670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43C368-B4F5-3E41-AC60-B61C23CF3503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Etter </a:t>
            </a:r>
            <a:r>
              <a:rPr lang="nb-NO" dirty="0" err="1" smtClean="0"/>
              <a:t>refaktorisering</a:t>
            </a:r>
            <a:r>
              <a:rPr lang="nb-NO" dirty="0" smtClean="0"/>
              <a:t> - SRP</a:t>
            </a:r>
            <a:endParaRPr lang="nb-NO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0768"/>
            <a:ext cx="9144000" cy="506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3133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innhol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Ta utgangspunkt i prosjektet ‘Refactor1’</a:t>
            </a:r>
          </a:p>
          <a:p>
            <a:pPr lvl="1"/>
            <a:r>
              <a:rPr lang="nb-NO" dirty="0" smtClean="0"/>
              <a:t>(som er «fasit» for oppgave 1)</a:t>
            </a:r>
          </a:p>
          <a:p>
            <a:r>
              <a:rPr lang="nb-NO" dirty="0" err="1" smtClean="0"/>
              <a:t>Refaktoriser</a:t>
            </a:r>
            <a:r>
              <a:rPr lang="nb-NO" dirty="0" smtClean="0"/>
              <a:t> slik at DIP overholdes</a:t>
            </a:r>
            <a:endParaRPr lang="nb-NO" dirty="0"/>
          </a:p>
        </p:txBody>
      </p:sp>
      <p:sp>
        <p:nvSpPr>
          <p:cNvPr id="3" name="Plassholder for lysbildenumm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43C368-B4F5-3E41-AC60-B61C23CF3503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Tittel 3"/>
          <p:cNvSpPr>
            <a:spLocks noGrp="1"/>
          </p:cNvSpPr>
          <p:nvPr>
            <p:ph type="title"/>
          </p:nvPr>
        </p:nvSpPr>
        <p:spPr>
          <a:xfrm>
            <a:off x="467544" y="476250"/>
            <a:ext cx="7776863" cy="1081088"/>
          </a:xfrm>
        </p:spPr>
        <p:txBody>
          <a:bodyPr/>
          <a:lstStyle/>
          <a:p>
            <a:r>
              <a:rPr lang="nb-NO" dirty="0" smtClean="0"/>
              <a:t>Oppgave 2 – </a:t>
            </a:r>
            <a:r>
              <a:rPr lang="nb-NO" dirty="0" err="1" smtClean="0"/>
              <a:t>Dependency</a:t>
            </a:r>
            <a:r>
              <a:rPr lang="nb-NO" dirty="0" smtClean="0"/>
              <a:t> </a:t>
            </a:r>
            <a:r>
              <a:rPr lang="nb-NO" dirty="0" err="1" smtClean="0"/>
              <a:t>Inversion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517971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91488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226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Robert C. Martin – «Design </a:t>
            </a:r>
            <a:r>
              <a:rPr lang="nb-NO" dirty="0" err="1" smtClean="0"/>
              <a:t>Principles</a:t>
            </a:r>
            <a:r>
              <a:rPr lang="nb-NO" dirty="0" smtClean="0"/>
              <a:t> and Design </a:t>
            </a:r>
            <a:r>
              <a:rPr lang="nb-NO" dirty="0" err="1" smtClean="0"/>
              <a:t>Patterns</a:t>
            </a:r>
            <a:r>
              <a:rPr lang="nb-NO" dirty="0" smtClean="0"/>
              <a:t>» (2000)</a:t>
            </a:r>
          </a:p>
          <a:p>
            <a:r>
              <a:rPr lang="nb-NO" dirty="0" smtClean="0"/>
              <a:t>Michael </a:t>
            </a:r>
            <a:r>
              <a:rPr lang="nb-NO" dirty="0" err="1" smtClean="0"/>
              <a:t>Feathers</a:t>
            </a:r>
            <a:r>
              <a:rPr lang="nb-NO" dirty="0" smtClean="0"/>
              <a:t> introduserte begrepet SOLID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Litt historikk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566044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55576" y="2698407"/>
            <a:ext cx="1291281" cy="1779373"/>
          </a:xfrm>
          <a:prstGeom prst="rect">
            <a:avLst/>
          </a:prstGeom>
          <a:effectLst>
            <a:outerShdw blurRad="279400" dist="38100" dir="2700000" sx="109000" sy="109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823538" y="2636624"/>
            <a:ext cx="643125" cy="8540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4950" dirty="0">
                <a:solidFill>
                  <a:schemeClr val="bg1"/>
                </a:solidFill>
                <a:latin typeface="Arial Black" panose="020B0A04020102020204" pitchFamily="34" charset="0"/>
              </a:rPr>
              <a:t>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1190" y="3347102"/>
            <a:ext cx="817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400" b="1" dirty="0">
                <a:solidFill>
                  <a:schemeClr val="bg1"/>
                </a:solidFill>
              </a:rPr>
              <a:t>SRP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23537" y="3737153"/>
            <a:ext cx="11553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>
                <a:solidFill>
                  <a:schemeClr val="bg1"/>
                </a:solidFill>
              </a:rPr>
              <a:t>Single </a:t>
            </a:r>
            <a:r>
              <a:rPr lang="nb-NO" sz="1200" dirty="0" err="1">
                <a:solidFill>
                  <a:schemeClr val="bg1"/>
                </a:solidFill>
              </a:rPr>
              <a:t>Responsibility</a:t>
            </a:r>
            <a:r>
              <a:rPr lang="nb-NO" sz="1200" dirty="0">
                <a:solidFill>
                  <a:schemeClr val="bg1"/>
                </a:solidFill>
              </a:rPr>
              <a:t> </a:t>
            </a:r>
            <a:r>
              <a:rPr lang="nb-NO" sz="1200" dirty="0" err="1">
                <a:solidFill>
                  <a:schemeClr val="bg1"/>
                </a:solidFill>
              </a:rPr>
              <a:t>Principle</a:t>
            </a:r>
            <a:endParaRPr lang="nb-NO" sz="1200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67744" y="2698407"/>
            <a:ext cx="1291281" cy="1779373"/>
          </a:xfrm>
          <a:prstGeom prst="rect">
            <a:avLst/>
          </a:prstGeom>
          <a:effectLst>
            <a:outerShdw blurRad="279400" dist="38100" dir="2700000" sx="109000" sy="109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350" dirty="0"/>
          </a:p>
        </p:txBody>
      </p:sp>
      <p:sp>
        <p:nvSpPr>
          <p:cNvPr id="9" name="TextBox 8"/>
          <p:cNvSpPr txBox="1"/>
          <p:nvPr/>
        </p:nvSpPr>
        <p:spPr>
          <a:xfrm>
            <a:off x="2335706" y="2636624"/>
            <a:ext cx="713657" cy="8540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4950" dirty="0">
                <a:solidFill>
                  <a:schemeClr val="bg1"/>
                </a:solidFill>
                <a:latin typeface="Arial Black" panose="020B0A04020102020204" pitchFamily="34" charset="0"/>
              </a:rPr>
              <a:t>O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323359" y="3347102"/>
            <a:ext cx="851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400" b="1" dirty="0">
                <a:solidFill>
                  <a:schemeClr val="bg1"/>
                </a:solidFill>
              </a:rPr>
              <a:t>OCP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335705" y="3737153"/>
            <a:ext cx="1155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>
                <a:solidFill>
                  <a:schemeClr val="bg1"/>
                </a:solidFill>
              </a:rPr>
              <a:t>Open/</a:t>
            </a:r>
            <a:r>
              <a:rPr lang="nb-NO" sz="1200" dirty="0" err="1">
                <a:solidFill>
                  <a:schemeClr val="bg1"/>
                </a:solidFill>
              </a:rPr>
              <a:t>Closed</a:t>
            </a:r>
            <a:r>
              <a:rPr lang="nb-NO" sz="1200" dirty="0">
                <a:solidFill>
                  <a:schemeClr val="bg1"/>
                </a:solidFill>
              </a:rPr>
              <a:t> </a:t>
            </a:r>
            <a:r>
              <a:rPr lang="nb-NO" sz="1200" dirty="0" err="1">
                <a:solidFill>
                  <a:schemeClr val="bg1"/>
                </a:solidFill>
              </a:rPr>
              <a:t>Principle</a:t>
            </a:r>
            <a:endParaRPr lang="nb-NO" sz="1200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779912" y="2698407"/>
            <a:ext cx="1291281" cy="1779373"/>
          </a:xfrm>
          <a:prstGeom prst="rect">
            <a:avLst/>
          </a:prstGeom>
          <a:effectLst>
            <a:outerShdw blurRad="279400" dist="38100" dir="2700000" sx="109000" sy="109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350" dirty="0"/>
          </a:p>
        </p:txBody>
      </p:sp>
      <p:sp>
        <p:nvSpPr>
          <p:cNvPr id="13" name="TextBox 12"/>
          <p:cNvSpPr txBox="1"/>
          <p:nvPr/>
        </p:nvSpPr>
        <p:spPr>
          <a:xfrm>
            <a:off x="3847874" y="2636624"/>
            <a:ext cx="607859" cy="8540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4950" dirty="0">
                <a:solidFill>
                  <a:schemeClr val="bg1"/>
                </a:solidFill>
                <a:latin typeface="Arial Black" panose="020B0A04020102020204" pitchFamily="34" charset="0"/>
              </a:rPr>
              <a:t>L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835526" y="3347102"/>
            <a:ext cx="782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400" b="1" dirty="0">
                <a:solidFill>
                  <a:schemeClr val="bg1"/>
                </a:solidFill>
              </a:rPr>
              <a:t>LSP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847873" y="3737153"/>
            <a:ext cx="11553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 err="1">
                <a:solidFill>
                  <a:schemeClr val="bg1"/>
                </a:solidFill>
              </a:rPr>
              <a:t>Liskov</a:t>
            </a:r>
            <a:endParaRPr lang="nb-NO" sz="1200" dirty="0">
              <a:solidFill>
                <a:schemeClr val="bg1"/>
              </a:solidFill>
            </a:endParaRPr>
          </a:p>
          <a:p>
            <a:r>
              <a:rPr lang="nb-NO" sz="1200" dirty="0" err="1">
                <a:solidFill>
                  <a:schemeClr val="bg1"/>
                </a:solidFill>
              </a:rPr>
              <a:t>Substitution</a:t>
            </a:r>
            <a:r>
              <a:rPr lang="nb-NO" sz="1200" dirty="0">
                <a:solidFill>
                  <a:schemeClr val="bg1"/>
                </a:solidFill>
              </a:rPr>
              <a:t> </a:t>
            </a:r>
            <a:r>
              <a:rPr lang="nb-NO" sz="1200" dirty="0" err="1">
                <a:solidFill>
                  <a:schemeClr val="bg1"/>
                </a:solidFill>
              </a:rPr>
              <a:t>Principle</a:t>
            </a:r>
            <a:endParaRPr lang="nb-NO" sz="1200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292080" y="2698407"/>
            <a:ext cx="1291281" cy="1779373"/>
          </a:xfrm>
          <a:prstGeom prst="rect">
            <a:avLst/>
          </a:prstGeom>
          <a:effectLst>
            <a:outerShdw blurRad="279400" dist="38100" dir="2700000" sx="109000" sy="109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350" dirty="0"/>
          </a:p>
        </p:txBody>
      </p:sp>
      <p:sp>
        <p:nvSpPr>
          <p:cNvPr id="17" name="TextBox 16"/>
          <p:cNvSpPr txBox="1"/>
          <p:nvPr/>
        </p:nvSpPr>
        <p:spPr>
          <a:xfrm>
            <a:off x="5360041" y="2636624"/>
            <a:ext cx="431528" cy="8540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4950" dirty="0">
                <a:solidFill>
                  <a:schemeClr val="bg1"/>
                </a:solidFill>
                <a:latin typeface="Arial Black" panose="020B0A04020102020204" pitchFamily="34" charset="0"/>
              </a:rPr>
              <a:t>I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347695" y="3347102"/>
            <a:ext cx="679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400" b="1" dirty="0">
                <a:solidFill>
                  <a:schemeClr val="bg1"/>
                </a:solidFill>
              </a:rPr>
              <a:t>ISP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360041" y="3737153"/>
            <a:ext cx="11553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>
                <a:solidFill>
                  <a:schemeClr val="bg1"/>
                </a:solidFill>
              </a:rPr>
              <a:t>Interface </a:t>
            </a:r>
            <a:r>
              <a:rPr lang="nb-NO" sz="1200" dirty="0" err="1">
                <a:solidFill>
                  <a:schemeClr val="bg1"/>
                </a:solidFill>
              </a:rPr>
              <a:t>Segregation</a:t>
            </a:r>
            <a:r>
              <a:rPr lang="nb-NO" sz="1200" dirty="0">
                <a:solidFill>
                  <a:schemeClr val="bg1"/>
                </a:solidFill>
              </a:rPr>
              <a:t> </a:t>
            </a:r>
            <a:r>
              <a:rPr lang="nb-NO" sz="1200" dirty="0" err="1">
                <a:solidFill>
                  <a:schemeClr val="bg1"/>
                </a:solidFill>
              </a:rPr>
              <a:t>Principle</a:t>
            </a:r>
            <a:endParaRPr lang="nb-NO" sz="1200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809111" y="2698407"/>
            <a:ext cx="1291281" cy="1779373"/>
          </a:xfrm>
          <a:prstGeom prst="rect">
            <a:avLst/>
          </a:prstGeom>
          <a:effectLst>
            <a:outerShdw blurRad="279400" dist="38100" dir="2700000" sx="109000" sy="109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350" dirty="0"/>
          </a:p>
        </p:txBody>
      </p:sp>
      <p:sp>
        <p:nvSpPr>
          <p:cNvPr id="21" name="TextBox 20"/>
          <p:cNvSpPr txBox="1"/>
          <p:nvPr/>
        </p:nvSpPr>
        <p:spPr>
          <a:xfrm>
            <a:off x="6877073" y="2636624"/>
            <a:ext cx="678391" cy="8540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4950" dirty="0">
                <a:solidFill>
                  <a:schemeClr val="bg1"/>
                </a:solidFill>
                <a:latin typeface="Arial Black" panose="020B0A04020102020204" pitchFamily="34" charset="0"/>
              </a:rPr>
              <a:t>D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864726" y="3347102"/>
            <a:ext cx="6976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400" b="1" dirty="0">
                <a:solidFill>
                  <a:schemeClr val="bg1"/>
                </a:solidFill>
              </a:rPr>
              <a:t>DIP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877072" y="3737153"/>
            <a:ext cx="11553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 err="1">
                <a:solidFill>
                  <a:schemeClr val="bg1"/>
                </a:solidFill>
              </a:rPr>
              <a:t>Dependency</a:t>
            </a:r>
            <a:r>
              <a:rPr lang="nb-NO" sz="1200" dirty="0">
                <a:solidFill>
                  <a:schemeClr val="bg1"/>
                </a:solidFill>
              </a:rPr>
              <a:t> </a:t>
            </a:r>
            <a:r>
              <a:rPr lang="nb-NO" sz="1200" dirty="0" err="1">
                <a:solidFill>
                  <a:schemeClr val="bg1"/>
                </a:solidFill>
              </a:rPr>
              <a:t>Inversion</a:t>
            </a:r>
            <a:endParaRPr lang="nb-NO" sz="1200" dirty="0">
              <a:solidFill>
                <a:schemeClr val="bg1"/>
              </a:solidFill>
            </a:endParaRPr>
          </a:p>
          <a:p>
            <a:r>
              <a:rPr lang="nb-NO" sz="1200" dirty="0" err="1">
                <a:solidFill>
                  <a:schemeClr val="bg1"/>
                </a:solidFill>
              </a:rPr>
              <a:t>Principle</a:t>
            </a:r>
            <a:endParaRPr lang="nb-NO" sz="1200" dirty="0">
              <a:solidFill>
                <a:schemeClr val="bg1"/>
              </a:solidFill>
            </a:endParaRPr>
          </a:p>
        </p:txBody>
      </p:sp>
      <p:sp>
        <p:nvSpPr>
          <p:cNvPr id="2" name="Ellipse 1"/>
          <p:cNvSpPr/>
          <p:nvPr/>
        </p:nvSpPr>
        <p:spPr>
          <a:xfrm>
            <a:off x="581319" y="2363957"/>
            <a:ext cx="1639791" cy="2448272"/>
          </a:xfrm>
          <a:prstGeom prst="ellipse">
            <a:avLst/>
          </a:prstGeom>
          <a:noFill/>
          <a:ln w="76200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2000" dirty="0" err="1" smtClean="0">
              <a:solidFill>
                <a:schemeClr val="bg1"/>
              </a:solidFill>
              <a:latin typeface="Corbel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4" name="Ellipse 23"/>
          <p:cNvSpPr/>
          <p:nvPr/>
        </p:nvSpPr>
        <p:spPr>
          <a:xfrm>
            <a:off x="6634854" y="2375252"/>
            <a:ext cx="1639791" cy="2448272"/>
          </a:xfrm>
          <a:prstGeom prst="ellipse">
            <a:avLst/>
          </a:prstGeom>
          <a:noFill/>
          <a:ln w="76200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2000" dirty="0" err="1" smtClean="0">
              <a:solidFill>
                <a:schemeClr val="bg1"/>
              </a:solidFill>
              <a:latin typeface="Corbel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2366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SRP</a:t>
            </a:r>
            <a:endParaRPr lang="nb-NO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Single </a:t>
            </a:r>
            <a:r>
              <a:rPr lang="nb-NO" dirty="0" err="1" smtClean="0"/>
              <a:t>Responsibility</a:t>
            </a:r>
            <a:r>
              <a:rPr lang="nb-NO" dirty="0" smtClean="0"/>
              <a:t> </a:t>
            </a:r>
            <a:r>
              <a:rPr lang="nb-NO" dirty="0" err="1" smtClean="0"/>
              <a:t>Principle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292676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03647" y="476250"/>
            <a:ext cx="6408713" cy="5905078"/>
          </a:xfrm>
        </p:spPr>
        <p:txBody>
          <a:bodyPr>
            <a:normAutofit/>
          </a:bodyPr>
          <a:lstStyle/>
          <a:p>
            <a:pPr algn="ctr"/>
            <a:r>
              <a:rPr lang="nb-NO" sz="2800" dirty="0"/>
              <a:t>«A </a:t>
            </a:r>
            <a:r>
              <a:rPr lang="nb-NO" sz="2800" dirty="0" err="1"/>
              <a:t>class</a:t>
            </a:r>
            <a:r>
              <a:rPr lang="nb-NO" sz="2800" dirty="0"/>
              <a:t> </a:t>
            </a:r>
            <a:r>
              <a:rPr lang="nb-NO" sz="2800" dirty="0" err="1"/>
              <a:t>should</a:t>
            </a:r>
            <a:r>
              <a:rPr lang="nb-NO" sz="2800" dirty="0"/>
              <a:t> have </a:t>
            </a:r>
            <a:r>
              <a:rPr lang="nb-NO" sz="2800" dirty="0" err="1"/>
              <a:t>one</a:t>
            </a:r>
            <a:r>
              <a:rPr lang="nb-NO" sz="2800" dirty="0"/>
              <a:t>, and </a:t>
            </a:r>
            <a:r>
              <a:rPr lang="nb-NO" sz="2800" dirty="0" err="1"/>
              <a:t>only</a:t>
            </a:r>
            <a:r>
              <a:rPr lang="nb-NO" sz="2800" dirty="0"/>
              <a:t> </a:t>
            </a:r>
            <a:r>
              <a:rPr lang="nb-NO" sz="2800" dirty="0" err="1"/>
              <a:t>one</a:t>
            </a:r>
            <a:r>
              <a:rPr lang="nb-NO" sz="2800" dirty="0"/>
              <a:t>, </a:t>
            </a:r>
            <a:r>
              <a:rPr lang="nb-NO" sz="2800" dirty="0" err="1"/>
              <a:t>reason</a:t>
            </a:r>
            <a:r>
              <a:rPr lang="nb-NO" sz="2800" dirty="0"/>
              <a:t> to </a:t>
            </a:r>
            <a:r>
              <a:rPr lang="nb-NO" sz="2800" dirty="0" err="1"/>
              <a:t>change</a:t>
            </a:r>
            <a:r>
              <a:rPr lang="nb-NO" sz="2800" dirty="0"/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1675989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lostechies.com/derickbailey/files/2011/03/SingleResponsibilityPrinciple2_7106085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31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073426" y="6372663"/>
            <a:ext cx="9749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900" dirty="0">
                <a:solidFill>
                  <a:schemeClr val="bg1"/>
                </a:solidFill>
              </a:rPr>
              <a:t>© </a:t>
            </a:r>
            <a:r>
              <a:rPr lang="nb-NO" sz="900" dirty="0" err="1">
                <a:solidFill>
                  <a:schemeClr val="bg1"/>
                </a:solidFill>
              </a:rPr>
              <a:t>Derick</a:t>
            </a:r>
            <a:r>
              <a:rPr lang="nb-NO" sz="900" dirty="0">
                <a:solidFill>
                  <a:schemeClr val="bg1"/>
                </a:solidFill>
              </a:rPr>
              <a:t> Bailey</a:t>
            </a:r>
          </a:p>
        </p:txBody>
      </p:sp>
    </p:spTree>
    <p:extLst>
      <p:ext uri="{BB962C8B-B14F-4D97-AF65-F5344CB8AC3E}">
        <p14:creationId xmlns:p14="http://schemas.microsoft.com/office/powerpoint/2010/main" val="851877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Hva prøver vi å løse?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dirty="0" smtClean="0"/>
              <a:t>Klasser med 1000 linjer kode, med metoder lange som et vondt år</a:t>
            </a:r>
          </a:p>
          <a:p>
            <a:pPr marL="0" indent="0">
              <a:buNone/>
            </a:pPr>
            <a:endParaRPr lang="nb-NO" dirty="0" smtClean="0"/>
          </a:p>
          <a:p>
            <a:r>
              <a:rPr lang="nb-NO" dirty="0" smtClean="0"/>
              <a:t>Vanskelig å forstå</a:t>
            </a:r>
          </a:p>
          <a:p>
            <a:r>
              <a:rPr lang="nb-NO" dirty="0" smtClean="0"/>
              <a:t>Vanskelig å teste</a:t>
            </a:r>
          </a:p>
          <a:p>
            <a:r>
              <a:rPr lang="nb-NO" dirty="0" smtClean="0"/>
              <a:t>Vanskelig å utvide</a:t>
            </a:r>
          </a:p>
          <a:p>
            <a:r>
              <a:rPr lang="nb-NO" dirty="0" smtClean="0"/>
              <a:t>Vanskelig å endre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577508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ouvet-mal_2012_ny3">
  <a:themeElements>
    <a:clrScheme name="Bouvet2012">
      <a:dk1>
        <a:srgbClr val="000000"/>
      </a:dk1>
      <a:lt1>
        <a:sysClr val="window" lastClr="FFFFFF"/>
      </a:lt1>
      <a:dk2>
        <a:srgbClr val="FF6400"/>
      </a:dk2>
      <a:lt2>
        <a:srgbClr val="ABE1FA"/>
      </a:lt2>
      <a:accent1>
        <a:srgbClr val="D8D8D8"/>
      </a:accent1>
      <a:accent2>
        <a:srgbClr val="ABE1FA"/>
      </a:accent2>
      <a:accent3>
        <a:srgbClr val="787878"/>
      </a:accent3>
      <a:accent4>
        <a:srgbClr val="333333"/>
      </a:accent4>
      <a:accent5>
        <a:srgbClr val="FF6400"/>
      </a:accent5>
      <a:accent6>
        <a:srgbClr val="000000"/>
      </a:accent6>
      <a:hlink>
        <a:srgbClr val="787878"/>
      </a:hlink>
      <a:folHlink>
        <a:srgbClr val="ABE1FA"/>
      </a:folHlink>
    </a:clrScheme>
    <a:fontScheme name="Bouvet2012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rtlCol="0" anchor="ctr"/>
      <a:lstStyle>
        <a:defPPr algn="ctr">
          <a:defRPr sz="2000" dirty="0" err="1" smtClean="0">
            <a:solidFill>
              <a:schemeClr val="bg1"/>
            </a:solidFill>
            <a:latin typeface="Corbel" pitchFamily="34" charset="0"/>
            <a:ea typeface="Verdana" pitchFamily="34" charset="0"/>
            <a:cs typeface="Verdana" pitchFamily="34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tx2"/>
          </a:solidFill>
          <a:tailEnd type="arrow"/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Bouvet2012">
    <a:dk1>
      <a:srgbClr val="000000"/>
    </a:dk1>
    <a:lt1>
      <a:sysClr val="window" lastClr="FFFFFF"/>
    </a:lt1>
    <a:dk2>
      <a:srgbClr val="FF6400"/>
    </a:dk2>
    <a:lt2>
      <a:srgbClr val="ABE1FA"/>
    </a:lt2>
    <a:accent1>
      <a:srgbClr val="D8D8D8"/>
    </a:accent1>
    <a:accent2>
      <a:srgbClr val="ABE1FA"/>
    </a:accent2>
    <a:accent3>
      <a:srgbClr val="787878"/>
    </a:accent3>
    <a:accent4>
      <a:srgbClr val="333333"/>
    </a:accent4>
    <a:accent5>
      <a:srgbClr val="FF6400"/>
    </a:accent5>
    <a:accent6>
      <a:srgbClr val="000000"/>
    </a:accent6>
    <a:hlink>
      <a:srgbClr val="787878"/>
    </a:hlink>
    <a:folHlink>
      <a:srgbClr val="ABE1FA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cd7095a3-97f1-4663-a71f-a762e9d8a5de">FK7UAMZMK7QV-3061-47</_dlc_DocId>
    <_dlc_DocIdUrl xmlns="cd7095a3-97f1-4663-a71f-a762e9d8a5de">
      <Url>https://pingvinen.bouvet.no/stotte/dokumentmaler/_layouts/DocIdRedir.aspx?ID=FK7UAMZMK7QV-3061-47</Url>
      <Description>FK7UAMZMK7QV-3061-47</Description>
    </_dlc_DocIdUrl>
    <PublishingExpirationDate xmlns="http://schemas.microsoft.com/sharepoint/v3" xsi:nil="true"/>
    <PublishingStartDate xmlns="http://schemas.microsoft.com/sharepoint/v3" xsi:nil="true"/>
  </documentManagement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DE77A4C69F7B04F983EB828CF8C5433" ma:contentTypeVersion="2" ma:contentTypeDescription="Create a new document." ma:contentTypeScope="" ma:versionID="3f88a36eb5d68a1319bea6a26a0634f9">
  <xsd:schema xmlns:xsd="http://www.w3.org/2001/XMLSchema" xmlns:xs="http://www.w3.org/2001/XMLSchema" xmlns:p="http://schemas.microsoft.com/office/2006/metadata/properties" xmlns:ns1="http://schemas.microsoft.com/sharepoint/v3" xmlns:ns2="cd7095a3-97f1-4663-a71f-a762e9d8a5de" targetNamespace="http://schemas.microsoft.com/office/2006/metadata/properties" ma:root="true" ma:fieldsID="12e73613dd42fd77c3af4275080e49b8" ns1:_="" ns2:_="">
    <xsd:import namespace="http://schemas.microsoft.com/sharepoint/v3"/>
    <xsd:import namespace="cd7095a3-97f1-4663-a71f-a762e9d8a5de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11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12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7095a3-97f1-4663-a71f-a762e9d8a5de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5047315-98B4-402D-A094-92B291EC55D5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2AEC2C5E-0142-4DE9-A3D1-E1C3DD77BB7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2784505-B6AE-42FB-A8A3-841C6312BFF2}">
  <ds:schemaRefs>
    <ds:schemaRef ds:uri="http://schemas.microsoft.com/office/2006/documentManagement/types"/>
    <ds:schemaRef ds:uri="http://schemas.microsoft.com/office/infopath/2007/PartnerControls"/>
    <ds:schemaRef ds:uri="cd7095a3-97f1-4663-a71f-a762e9d8a5de"/>
    <ds:schemaRef ds:uri="http://purl.org/dc/elements/1.1/"/>
    <ds:schemaRef ds:uri="http://schemas.microsoft.com/office/2006/metadata/properties"/>
    <ds:schemaRef ds:uri="http://schemas.microsoft.com/sharepoint/v3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4.xml><?xml version="1.0" encoding="utf-8"?>
<ds:datastoreItem xmlns:ds="http://schemas.openxmlformats.org/officeDocument/2006/customXml" ds:itemID="{85C41887-34B0-475C-96EF-12649FBB6FA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cd7095a3-97f1-4663-a71f-a762e9d8a5d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Bouvet_mal</Template>
  <TotalTime>2074</TotalTime>
  <Words>1316</Words>
  <Application>Microsoft Office PowerPoint</Application>
  <PresentationFormat>On-screen Show (4:3)</PresentationFormat>
  <Paragraphs>207</Paragraphs>
  <Slides>26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6" baseType="lpstr">
      <vt:lpstr>Arial</vt:lpstr>
      <vt:lpstr>Arial Black</vt:lpstr>
      <vt:lpstr>Calibri</vt:lpstr>
      <vt:lpstr>Consolas</vt:lpstr>
      <vt:lpstr>Corbel</vt:lpstr>
      <vt:lpstr>Courier New</vt:lpstr>
      <vt:lpstr>Georgia</vt:lpstr>
      <vt:lpstr>Verdana</vt:lpstr>
      <vt:lpstr>Wingdings</vt:lpstr>
      <vt:lpstr>Bouvet-mal_2012_ny3</vt:lpstr>
      <vt:lpstr>SOLID-workshop #1 – 26.03.2015</vt:lpstr>
      <vt:lpstr>Hvorfor er vi her?</vt:lpstr>
      <vt:lpstr>PowerPoint Presentation</vt:lpstr>
      <vt:lpstr>Litt historikk</vt:lpstr>
      <vt:lpstr>PowerPoint Presentation</vt:lpstr>
      <vt:lpstr>SRP</vt:lpstr>
      <vt:lpstr>«A class should have one, and only one, reason to change»</vt:lpstr>
      <vt:lpstr>PowerPoint Presentation</vt:lpstr>
      <vt:lpstr>Hva prøver vi å løse?</vt:lpstr>
      <vt:lpstr>Hva er fordelene?</vt:lpstr>
      <vt:lpstr>Eksempel</vt:lpstr>
      <vt:lpstr>DIP</vt:lpstr>
      <vt:lpstr>“Depend on abstractions, not on concretions”</vt:lpstr>
      <vt:lpstr>PowerPoint Presentation</vt:lpstr>
      <vt:lpstr>Hva prøver vi å løse?</vt:lpstr>
      <vt:lpstr>Ulike Strategier for å håndtere avhengigheter</vt:lpstr>
      <vt:lpstr>Hva er fordelene?</vt:lpstr>
      <vt:lpstr>Eksempel</vt:lpstr>
      <vt:lpstr>Til ettertanke…</vt:lpstr>
      <vt:lpstr>Ha SOLID i bakhodet.  Det vil hjelpe deg å se «code smells», og vil gi deg en pekepinn på hva du bør gjøre for å fikse opp i problemene. </vt:lpstr>
      <vt:lpstr>Flere SOLID workshops </vt:lpstr>
      <vt:lpstr>Oppgaver</vt:lpstr>
      <vt:lpstr>www.getpostman.com</vt:lpstr>
      <vt:lpstr>Oppgave 1 – Single Responsibility</vt:lpstr>
      <vt:lpstr>Etter refaktorisering - SRP</vt:lpstr>
      <vt:lpstr>Oppgave 2 – Dependency Inversion</vt:lpstr>
    </vt:vector>
  </TitlesOfParts>
  <Company>Bouvet ASA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SOLID</dc:title>
  <dc:creator>Tord Tonstad Andersen</dc:creator>
  <cp:lastModifiedBy>Øystein Jakobsen</cp:lastModifiedBy>
  <cp:revision>47</cp:revision>
  <dcterms:created xsi:type="dcterms:W3CDTF">2015-02-22T12:47:17Z</dcterms:created>
  <dcterms:modified xsi:type="dcterms:W3CDTF">2015-03-25T08:29:52Z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DocIdItemGuid">
    <vt:lpwstr>0e48b2fd-8867-4d89-8636-c49357e88a23</vt:lpwstr>
  </property>
  <property fmtid="{D5CDD505-2E9C-101B-9397-08002B2CF9AE}" pid="3" name="ContentTypeId">
    <vt:lpwstr>0x0101006DE77A4C69F7B04F983EB828CF8C5433</vt:lpwstr>
  </property>
  <property fmtid="{D5CDD505-2E9C-101B-9397-08002B2CF9AE}" pid="4" name="Rekkefølge">
    <vt:r8>1</vt:r8>
  </property>
</Properties>
</file>

<file path=userCustomization/customUI.xml><?xml version="1.0" encoding="utf-8"?>
<mso:customUI xmlns:mso="http://schemas.microsoft.com/office/2006/01/customui">
  <mso:ribbon>
    <mso:qat>
      <mso:documentControls>
        <mso:control idQ="mso:FilePrintPreview" visible="true"/>
        <mso:control idQ="mso:FilePrint" visible="true"/>
        <mso:control idQ="mso:HeaderFooterInsert" visible="true"/>
        <mso:control idQ="mso:SlideNewGallery" visible="true"/>
        <mso:control idQ="mso:SlideLayoutGallery" visible="true"/>
        <mso:control idQ="mso:SlideShowFromBeginning" visible="true"/>
      </mso:documentControls>
    </mso:qat>
  </mso:ribbon>
</mso:customUI>
</file>