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256" r:id="rId6"/>
    <p:sldId id="320" r:id="rId7"/>
    <p:sldId id="261" r:id="rId8"/>
    <p:sldId id="264" r:id="rId9"/>
    <p:sldId id="265" r:id="rId10"/>
    <p:sldId id="262" r:id="rId11"/>
    <p:sldId id="318" r:id="rId12"/>
    <p:sldId id="267" r:id="rId13"/>
    <p:sldId id="268" r:id="rId14"/>
    <p:sldId id="269" r:id="rId15"/>
    <p:sldId id="270" r:id="rId16"/>
    <p:sldId id="303" r:id="rId17"/>
    <p:sldId id="316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5" r:id="rId26"/>
    <p:sldId id="322" r:id="rId27"/>
    <p:sldId id="326" r:id="rId28"/>
    <p:sldId id="323" r:id="rId29"/>
    <p:sldId id="327" r:id="rId30"/>
    <p:sldId id="324" r:id="rId31"/>
    <p:sldId id="32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8" pos="43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760" autoAdjust="0"/>
  </p:normalViewPr>
  <p:slideViewPr>
    <p:cSldViewPr snapToObjects="1">
      <p:cViewPr varScale="1">
        <p:scale>
          <a:sx n="94" d="100"/>
          <a:sy n="94" d="100"/>
        </p:scale>
        <p:origin x="2080" y="60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Bortsett fra gratis pizza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Ikke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Injection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5927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En klasse bør ikke være avhengig av spesifikk</a:t>
            </a:r>
            <a:r>
              <a:rPr lang="nb-NO" baseline="0" dirty="0" smtClean="0"/>
              <a:t>e implementasjoner, kun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Mer fleksibelt og lettere å bytte ut funksjonalitet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097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Stikkontakten</a:t>
            </a:r>
            <a:r>
              <a:rPr lang="nb-NO" baseline="0" dirty="0" smtClean="0"/>
              <a:t> er et «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» som tillater oss å lettere bytte ut en elektrisk dings med en annen (tenk hvis vi måtte lodde hver elektriske dings på ledningene inne i veggen)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Eksemplet</a:t>
            </a:r>
            <a:r>
              <a:rPr lang="nb-NO" baseline="0" dirty="0" smtClean="0"/>
              <a:t> viser en klasse som er fullstendig avhengig av spesifikke implementasjoner (</a:t>
            </a:r>
            <a:r>
              <a:rPr lang="nb-NO" baseline="0" dirty="0" err="1" smtClean="0"/>
              <a:t>DataAccess</a:t>
            </a:r>
            <a:r>
              <a:rPr lang="nb-NO" baseline="0" dirty="0" smtClean="0"/>
              <a:t>, File, </a:t>
            </a:r>
            <a:r>
              <a:rPr lang="nb-NO" baseline="0" dirty="0" err="1" smtClean="0"/>
              <a:t>EmailSender</a:t>
            </a:r>
            <a:r>
              <a:rPr lang="nb-NO" baseline="0" dirty="0" smtClean="0"/>
              <a:t>, Logger).</a:t>
            </a:r>
          </a:p>
          <a:p>
            <a:r>
              <a:rPr lang="nb-NO" baseline="0" dirty="0" smtClean="0"/>
              <a:t>Hvordan tester vi denne klassen? Dersom testen kaller </a:t>
            </a:r>
            <a:r>
              <a:rPr lang="nb-NO" baseline="0" dirty="0" err="1" smtClean="0"/>
              <a:t>GenerateReport</a:t>
            </a:r>
            <a:r>
              <a:rPr lang="nb-NO" baseline="0" dirty="0" smtClean="0"/>
              <a:t>() vil den aksessere databasen, skrive til fil, sende epost, og logge. Er det dette vi ønsker?</a:t>
            </a:r>
          </a:p>
          <a:p>
            <a:r>
              <a:rPr lang="nb-NO" baseline="0" dirty="0" smtClean="0"/>
              <a:t>Dersom denne klassen hadde vært avhengig av abstraksjoner (</a:t>
            </a:r>
            <a:r>
              <a:rPr lang="nb-NO" baseline="0" dirty="0" err="1" smtClean="0"/>
              <a:t>interfaces</a:t>
            </a:r>
            <a:r>
              <a:rPr lang="nb-NO" baseline="0" dirty="0" smtClean="0"/>
              <a:t>), hadde det vært mye enklere å bytte ut en avhengighet, og enklere å teste (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110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Ok, klassen vår skal altså kun</a:t>
            </a:r>
            <a:r>
              <a:rPr lang="nb-NO" baseline="0" dirty="0" smtClean="0"/>
              <a:t> være avhengig av </a:t>
            </a:r>
            <a:r>
              <a:rPr lang="nb-NO" baseline="0" dirty="0" err="1" smtClean="0"/>
              <a:t>abstrasjoner</a:t>
            </a:r>
            <a:r>
              <a:rPr lang="nb-NO" baseline="0" dirty="0" smtClean="0"/>
              <a:t>. Hvordan får den da tak i faktiske implementasjoner av avhengighetene?</a:t>
            </a:r>
            <a:endParaRPr lang="nb-NO" dirty="0" smtClean="0"/>
          </a:p>
          <a:p>
            <a:r>
              <a:rPr lang="nb-NO" dirty="0" smtClean="0"/>
              <a:t>Ulike strategier</a:t>
            </a:r>
            <a:r>
              <a:rPr lang="nb-NO" baseline="0" dirty="0" smtClean="0"/>
              <a:t> for å få tak i en avhengighet.</a:t>
            </a:r>
          </a:p>
          <a:p>
            <a:r>
              <a:rPr lang="nb-NO" baseline="0" dirty="0" smtClean="0"/>
              <a:t>Egentlig ikke så viktig hvilken man går for, det viktigste er å ikke være avhengig av spesifikke implementasjoner</a:t>
            </a:r>
          </a:p>
          <a:p>
            <a:endParaRPr lang="nb-NO" dirty="0" smtClean="0"/>
          </a:p>
          <a:p>
            <a:r>
              <a:rPr lang="nb-NO" dirty="0" err="1" smtClean="0"/>
              <a:t>Factories</a:t>
            </a:r>
            <a:r>
              <a:rPr lang="nb-NO" dirty="0" smtClean="0"/>
              <a:t>: Spør 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static</a:t>
            </a:r>
            <a:r>
              <a:rPr lang="nb-NO" baseline="0" dirty="0" smtClean="0"/>
              <a:t> klasse om å få en implementasjon av et </a:t>
            </a:r>
            <a:r>
              <a:rPr lang="nb-NO" baseline="0" dirty="0" err="1" smtClean="0"/>
              <a:t>interface</a:t>
            </a:r>
            <a:endParaRPr lang="nb-NO" baseline="0" dirty="0" smtClean="0"/>
          </a:p>
          <a:p>
            <a:r>
              <a:rPr lang="nb-NO" baseline="0" dirty="0" smtClean="0"/>
              <a:t>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: Spør en 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 (singleton eller ikke) om å få en implementasjon av et 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 (alle implementasjoner må registreres i service </a:t>
            </a:r>
            <a:r>
              <a:rPr lang="nb-NO" baseline="0" dirty="0" err="1" smtClean="0"/>
              <a:t>locatoren</a:t>
            </a:r>
            <a:r>
              <a:rPr lang="nb-NO" baseline="0" dirty="0" smtClean="0"/>
              <a:t>).</a:t>
            </a:r>
          </a:p>
          <a:p>
            <a:r>
              <a:rPr lang="nb-NO" baseline="0" dirty="0" err="1" smtClean="0"/>
              <a:t>IoC</a:t>
            </a:r>
            <a:r>
              <a:rPr lang="nb-NO" baseline="0" dirty="0" smtClean="0"/>
              <a:t> container: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via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(alle implementasjoner må registreres i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containeren)</a:t>
            </a:r>
          </a:p>
          <a:p>
            <a:endParaRPr lang="nb-NO" baseline="0" dirty="0" smtClean="0"/>
          </a:p>
          <a:p>
            <a:r>
              <a:rPr lang="nb-NO" baseline="0" dirty="0" smtClean="0"/>
              <a:t>Bruk av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 og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gjør at en klasses avhengigheter blir veldig eksplisitte (i forhold til </a:t>
            </a:r>
            <a:r>
              <a:rPr lang="nb-NO" baseline="0" dirty="0" err="1" smtClean="0"/>
              <a:t>Factory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ServiceLocator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48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 to nederste punktene er mer et resultat av </a:t>
            </a:r>
            <a:r>
              <a:rPr lang="nb-NO" dirty="0" err="1" smtClean="0"/>
              <a:t>Dependency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, men er lettere å oppnå dersom man bruker DIP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11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Først må alle avhengigheter ha et </a:t>
            </a:r>
            <a:r>
              <a:rPr lang="nb-NO" dirty="0" err="1" smtClean="0"/>
              <a:t>interface</a:t>
            </a:r>
            <a:r>
              <a:rPr lang="nb-NO" dirty="0" smtClean="0"/>
              <a:t>, </a:t>
            </a:r>
            <a:r>
              <a:rPr lang="nb-NO" dirty="0" err="1" smtClean="0"/>
              <a:t>CustomerService</a:t>
            </a:r>
            <a:r>
              <a:rPr lang="nb-NO" dirty="0" smtClean="0"/>
              <a:t> må bruke disse</a:t>
            </a:r>
          </a:p>
          <a:p>
            <a:endParaRPr lang="nb-NO" dirty="0" smtClean="0"/>
          </a:p>
          <a:p>
            <a:r>
              <a:rPr lang="nb-NO" dirty="0" err="1" smtClean="0"/>
              <a:t>ServiceLocator</a:t>
            </a:r>
            <a:r>
              <a:rPr lang="nb-NO" dirty="0" smtClean="0"/>
              <a:t>:</a:t>
            </a:r>
          </a:p>
          <a:p>
            <a:r>
              <a:rPr lang="nb-NO" dirty="0" smtClean="0"/>
              <a:t>Lag først en enkel </a:t>
            </a:r>
            <a:r>
              <a:rPr lang="nb-NO" dirty="0" err="1" smtClean="0"/>
              <a:t>ServiceLocator</a:t>
            </a:r>
            <a:r>
              <a:rPr lang="nb-NO" dirty="0" smtClean="0"/>
              <a:t> manuelt,</a:t>
            </a:r>
            <a:r>
              <a:rPr lang="nb-NO" baseline="0" dirty="0" smtClean="0"/>
              <a:t> vis hvordan man kan bruke den for å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ICustomerWrite</a:t>
            </a:r>
            <a:r>
              <a:rPr lang="nb-NO" baseline="0" dirty="0" smtClean="0"/>
              <a:t>)</a:t>
            </a:r>
          </a:p>
          <a:p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container:</a:t>
            </a:r>
          </a:p>
          <a:p>
            <a:r>
              <a:rPr lang="nb-NO" dirty="0" smtClean="0"/>
              <a:t>Sett</a:t>
            </a:r>
            <a:r>
              <a:rPr lang="nb-NO" baseline="0" dirty="0" smtClean="0"/>
              <a:t> opp en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</a:t>
            </a:r>
          </a:p>
          <a:p>
            <a:r>
              <a:rPr lang="nb-NO" baseline="0" dirty="0" smtClean="0"/>
              <a:t>Få tak i en instans av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gjennom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containeren (kjør </a:t>
            </a:r>
            <a:r>
              <a:rPr lang="nb-NO" baseline="0" dirty="0" err="1" smtClean="0"/>
              <a:t>debug</a:t>
            </a:r>
            <a:r>
              <a:rPr lang="nb-NO" baseline="0" dirty="0" smtClean="0"/>
              <a:t> for å vise at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blir kalt med riktig avhengigheter)</a:t>
            </a:r>
          </a:p>
          <a:p>
            <a:r>
              <a:rPr lang="nb-NO" baseline="0" dirty="0" smtClean="0"/>
              <a:t>Oppdater tester til å 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 avhengigheter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949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Lesbarhet: Enkle klasser er enkle å lese, men abstrakte</a:t>
            </a:r>
            <a:r>
              <a:rPr lang="nb-NO" baseline="0" dirty="0" smtClean="0"/>
              <a:t> base klasser og bruk av små, spesifikk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 gjør koden vanskelig å følge</a:t>
            </a:r>
          </a:p>
          <a:p>
            <a:r>
              <a:rPr lang="nb-NO" baseline="0" dirty="0" smtClean="0"/>
              <a:t>Vis </a:t>
            </a:r>
            <a:r>
              <a:rPr lang="nb-NO" baseline="0" dirty="0" err="1" smtClean="0"/>
              <a:t>Hello</a:t>
            </a:r>
            <a:r>
              <a:rPr lang="nb-NO" baseline="0" dirty="0" smtClean="0"/>
              <a:t> World eksempel? https://taskinoor.wordpress.com/2011/09/21/the-abuse-of-design-patterns-in-writing-a-hello-world-program/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8828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246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ønsker ikke å være den personen som skriver kode andre hater å lese, men det er lett å havne der. SOLID 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rescue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SOLID-prinsippene gjør det lettere for oss å unngå å skrive slik kode, det er en bevisstgjøring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321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Uncle</a:t>
            </a:r>
            <a:r>
              <a:rPr lang="nb-NO" baseline="0" dirty="0" smtClean="0"/>
              <a:t> Bob samlet de fem prinsippene i sin artikkel (han oppfant dem ikke)</a:t>
            </a:r>
          </a:p>
          <a:p>
            <a:r>
              <a:rPr lang="nb-NO" baseline="0" dirty="0" smtClean="0"/>
              <a:t>Michael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introduserte begrepet SOLID for å gjøre det letter å huske Bob sine prinsipper (stokket litt om på rekkefølgen for å få et fint ord)</a:t>
            </a:r>
          </a:p>
          <a:p>
            <a:r>
              <a:rPr lang="nb-NO" baseline="0" dirty="0" smtClean="0"/>
              <a:t>SOLID har blitt omfavnet av Agile-miljøet (</a:t>
            </a:r>
            <a:r>
              <a:rPr lang="nb-NO" baseline="0" dirty="0" err="1" smtClean="0"/>
              <a:t>Uncle</a:t>
            </a:r>
            <a:r>
              <a:rPr lang="nb-NO" baseline="0" dirty="0" smtClean="0"/>
              <a:t> Bob og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er begge sentrale personer innenfor Agile) og passer bra med TDD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20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SOLID står for fem grunnleggende prinsipper for objekt-orientert utvikling</a:t>
            </a:r>
          </a:p>
          <a:p>
            <a:r>
              <a:rPr lang="nb-NO" dirty="0" smtClean="0"/>
              <a:t>Hvorfor har vi disse prinsippene? De hjelper oss å huske å</a:t>
            </a:r>
            <a:r>
              <a:rPr lang="nb-NO" baseline="0" dirty="0" smtClean="0"/>
              <a:t> noen retningslinjer – hjelper oss å skrive kode som er </a:t>
            </a:r>
            <a:r>
              <a:rPr lang="nb-NO" baseline="0" dirty="0" err="1" smtClean="0"/>
              <a:t>vedlikeholdbar</a:t>
            </a:r>
            <a:r>
              <a:rPr lang="nb-NO" baseline="0" dirty="0" smtClean="0"/>
              <a:t>, lesbar, utvidbar, osv.</a:t>
            </a:r>
          </a:p>
          <a:p>
            <a:r>
              <a:rPr lang="nb-NO" baseline="0" dirty="0" smtClean="0"/>
              <a:t>Mange har jobbet lenge som utviklere og har mye god erfaring, kan kjenne igjen «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 smells». Men det er ikke gitt at man klarer å sette fingeren på hva som er galt. SOLID kan gjøre dette lettere.</a:t>
            </a:r>
            <a:endParaRPr lang="nb-NO" dirty="0" smtClean="0"/>
          </a:p>
          <a:p>
            <a:r>
              <a:rPr lang="nb-NO" dirty="0" smtClean="0"/>
              <a:t>Prinsippene henger sammen,</a:t>
            </a:r>
            <a:r>
              <a:rPr lang="nb-NO" baseline="0" dirty="0" smtClean="0"/>
              <a:t> og bygger på hverandre (vanskelig å bruke eks. OCP dersom man ikke bruker SRP)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75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Bryt ned kode i enkle klasser/metoder som har kun ett ansvar.</a:t>
            </a:r>
          </a:p>
          <a:p>
            <a:r>
              <a:rPr lang="nb-NO" dirty="0" smtClean="0"/>
              <a:t>KISS</a:t>
            </a:r>
          </a:p>
          <a:p>
            <a:r>
              <a:rPr lang="nb-NO" dirty="0" smtClean="0"/>
              <a:t>Ha i bakhodet:</a:t>
            </a:r>
            <a:r>
              <a:rPr lang="nb-NO" baseline="0" dirty="0" smtClean="0"/>
              <a:t> hvilke krav kan komme til å endres?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635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En ting som kan gjøre alt er ikke nødvendigvis en nyttig og brukervennlig ting.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</a:t>
            </a:r>
            <a:r>
              <a:rPr lang="nb-NO" baseline="0" dirty="0" smtClean="0"/>
              <a:t> tør å endre slike klasser av frykt for å ødelegge, man forstår ikke hva som foregår</a:t>
            </a:r>
          </a:p>
          <a:p>
            <a:r>
              <a:rPr lang="nb-NO" baseline="0" dirty="0" smtClean="0"/>
              <a:t>Endringer kan få uante konsekvenser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090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SRP er en forutsetning for en </a:t>
            </a:r>
            <a:r>
              <a:rPr lang="nb-NO" dirty="0" err="1" smtClean="0"/>
              <a:t>komponerbar</a:t>
            </a:r>
            <a:r>
              <a:rPr lang="nb-NO" dirty="0" smtClean="0"/>
              <a:t> arkitektur, men man må også følge de andre SOLID-prinsippene</a:t>
            </a:r>
          </a:p>
          <a:p>
            <a:endParaRPr lang="nb-NO" dirty="0" smtClean="0"/>
          </a:p>
          <a:p>
            <a:r>
              <a:rPr lang="nb-NO" dirty="0" smtClean="0"/>
              <a:t>Huskeregler: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Metodenavn bør gjenspeile hva metoden</a:t>
            </a:r>
            <a:r>
              <a:rPr lang="nb-NO" baseline="0" dirty="0" smtClean="0"/>
              <a:t> gjør (og metoden bør ikke gjøre mer enn dette)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Metodenavn bør kunne assosieres med klassenavnet (hvis ikke hører muligens metoden hjemme i en egen klasse)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469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skal ta for oss det samme eksemplet</a:t>
            </a:r>
            <a:r>
              <a:rPr lang="nb-NO" baseline="0" dirty="0" smtClean="0"/>
              <a:t> gjennom hele presentasjonen, og bruke de ulike prinsippene til å gjøre koden bedre.</a:t>
            </a:r>
          </a:p>
          <a:p>
            <a:r>
              <a:rPr lang="nb-NO" baseline="0" dirty="0" smtClean="0"/>
              <a:t>Vi har en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som har funksjonalitet for å lage nye kunder.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CustomerService</a:t>
            </a:r>
            <a:r>
              <a:rPr lang="nb-NO" baseline="0" dirty="0" smtClean="0"/>
              <a:t> – en klasse som gjør mye. SRP skal hjelpe oss å </a:t>
            </a:r>
            <a:r>
              <a:rPr lang="nb-NO" baseline="0" dirty="0" err="1" smtClean="0"/>
              <a:t>refakturere</a:t>
            </a:r>
            <a:r>
              <a:rPr lang="nb-NO" baseline="0" dirty="0" smtClean="0"/>
              <a:t> slik at hver klasse/metode kun har ett ansvar.</a:t>
            </a:r>
          </a:p>
          <a:p>
            <a:endParaRPr lang="nb-NO" baseline="0" dirty="0" smtClean="0"/>
          </a:p>
          <a:p>
            <a:pPr marL="228600" indent="-228600">
              <a:buAutoNum type="arabicPeriod"/>
            </a:pPr>
            <a:r>
              <a:rPr lang="nb-NO" baseline="0" dirty="0" smtClean="0"/>
              <a:t>Gå gjennom </a:t>
            </a:r>
            <a:r>
              <a:rPr lang="nb-NO" baseline="0" dirty="0" err="1" smtClean="0"/>
              <a:t>CreateCustomer</a:t>
            </a:r>
            <a:r>
              <a:rPr lang="nb-NO" baseline="0" dirty="0" smtClean="0"/>
              <a:t>-metoden</a:t>
            </a:r>
          </a:p>
          <a:p>
            <a:pPr marL="228600" indent="-228600">
              <a:buAutoNum type="arabicPeriod"/>
            </a:pPr>
            <a:r>
              <a:rPr lang="nb-NO" baseline="0" dirty="0" err="1" smtClean="0"/>
              <a:t>Refakturer</a:t>
            </a:r>
            <a:r>
              <a:rPr lang="nb-NO" baseline="0" dirty="0" smtClean="0"/>
              <a:t> hver del i separate metoder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Trekk ut metodene i egne klasser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Flytt oppretting av avhengigheter ut av metoden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066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4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4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4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1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361C-D57E-4133-91D5-68918140FCBD}" type="datetimeFigureOut">
              <a:rPr lang="nb-NO" smtClean="0"/>
              <a:t>25.03.2015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E36-80DC-4FE2-B2F6-5BAB45A7C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43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4" y="800708"/>
            <a:ext cx="6177566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4" y="1916115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4" y="3425848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4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628777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7" y="1628776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6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22. august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1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Bunntekst – endres/slettes med "Sett inn, Topptekst og bunntekst"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6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7" y="6491438"/>
            <a:ext cx="689552" cy="21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  <p:sldLayoutId id="2147483685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askinoor.wordpress.com/2011/09/21/the-abuse-of-design-patterns-in-writing-a-hello-world-progra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SOLID-workshop #1 – 26.03.2015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og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Små, enkle klasser med veldefinert ansvar</a:t>
            </a:r>
          </a:p>
          <a:p>
            <a:r>
              <a:rPr lang="nb-NO" dirty="0" smtClean="0"/>
              <a:t>Enklere å teste</a:t>
            </a:r>
          </a:p>
          <a:p>
            <a:r>
              <a:rPr lang="nb-NO" dirty="0" smtClean="0"/>
              <a:t>Enklere å endre</a:t>
            </a:r>
          </a:p>
          <a:p>
            <a:r>
              <a:rPr lang="nb-NO" dirty="0" smtClean="0"/>
              <a:t>Enklere å forstå</a:t>
            </a:r>
          </a:p>
          <a:p>
            <a:r>
              <a:rPr lang="nb-NO" dirty="0"/>
              <a:t>(Starten på) En </a:t>
            </a:r>
            <a:r>
              <a:rPr lang="nb-NO" dirty="0" err="1"/>
              <a:t>komponerbar</a:t>
            </a:r>
            <a:r>
              <a:rPr lang="nb-NO" dirty="0"/>
              <a:t> </a:t>
            </a:r>
            <a:r>
              <a:rPr lang="nb-NO" dirty="0" smtClean="0"/>
              <a:t>arkitektur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86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0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/>
              <a:t>Inversion</a:t>
            </a:r>
            <a:r>
              <a:rPr lang="nb-NO" dirty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46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“Depend on abstractions, not on concretions”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8814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lostechies.com/derickbailey/files/2011/03/DependencyInversionPrinciple_0278F9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20164" y="6309320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17431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93648" cy="5040561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Systemer hvor det er umulig å bytte ut komponenter, og som er vanskelige å teste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281328"/>
            <a:ext cx="6857648" cy="39857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ReportGenerator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_logger =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GenerateReport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dataAccess.GetReportContent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@"C:\MyApplication\Reports\report.txt"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emailSender.SendEmail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"user@test.com"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100" b="1" dirty="0"/>
          </a:p>
        </p:txBody>
      </p:sp>
    </p:spTree>
    <p:extLst>
      <p:ext uri="{BB962C8B-B14F-4D97-AF65-F5344CB8AC3E}">
        <p14:creationId xmlns:p14="http://schemas.microsoft.com/office/powerpoint/2010/main" val="24006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 smtClean="0"/>
              <a:t>Ulike Strategier for å håndtere avhengigheter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 smtClean="0"/>
          </a:p>
          <a:p>
            <a:r>
              <a:rPr lang="nb-NO" dirty="0" smtClean="0"/>
              <a:t>Service </a:t>
            </a:r>
            <a:r>
              <a:rPr lang="nb-NO" dirty="0" err="1" smtClean="0"/>
              <a:t>Locator</a:t>
            </a:r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5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Fleksibelt – kan enkelt bytte ut funksjonalitet</a:t>
            </a:r>
          </a:p>
          <a:p>
            <a:r>
              <a:rPr lang="nb-NO" dirty="0" smtClean="0"/>
              <a:t>Kontroll på sammensetning av systemet</a:t>
            </a:r>
          </a:p>
          <a:p>
            <a:r>
              <a:rPr lang="nb-NO" dirty="0"/>
              <a:t>Avhengigheter blir </a:t>
            </a:r>
            <a:r>
              <a:rPr lang="nb-NO" dirty="0" smtClean="0"/>
              <a:t>tydeligere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760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28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Til ettertanke…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Finn en balanse mellom SOLID og KISS (</a:t>
            </a:r>
            <a:r>
              <a:rPr lang="nb-NO" dirty="0" err="1" smtClean="0"/>
              <a:t>don’t</a:t>
            </a:r>
            <a:r>
              <a:rPr lang="nb-NO" dirty="0" smtClean="0"/>
              <a:t> over-</a:t>
            </a:r>
            <a:r>
              <a:rPr lang="nb-NO" dirty="0" err="1" smtClean="0"/>
              <a:t>engineer</a:t>
            </a:r>
            <a:r>
              <a:rPr lang="nb-NO" dirty="0" smtClean="0"/>
              <a:t>)</a:t>
            </a:r>
          </a:p>
          <a:p>
            <a:r>
              <a:rPr lang="nb-NO" dirty="0" smtClean="0"/>
              <a:t>Tenk lesbarhet</a:t>
            </a:r>
          </a:p>
          <a:p>
            <a:r>
              <a:rPr lang="nb-NO" dirty="0" smtClean="0"/>
              <a:t>Det blir mer kode</a:t>
            </a:r>
          </a:p>
          <a:p>
            <a:r>
              <a:rPr lang="nb-NO" dirty="0" smtClean="0"/>
              <a:t>Finn et kompromiss, bestem «hvor langt ned» du vil gjøre koden SOLID (hvor kan kravene endre seg?)</a:t>
            </a:r>
          </a:p>
          <a:p>
            <a:r>
              <a:rPr lang="nb-NO" dirty="0" smtClean="0">
                <a:hlinkClick r:id="rId3"/>
              </a:rPr>
              <a:t>The </a:t>
            </a:r>
            <a:r>
              <a:rPr lang="nb-NO" dirty="0" err="1" smtClean="0">
                <a:hlinkClick r:id="rId3"/>
              </a:rPr>
              <a:t>abuse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of</a:t>
            </a:r>
            <a:r>
              <a:rPr lang="nb-NO" dirty="0" smtClean="0">
                <a:hlinkClick r:id="rId3"/>
              </a:rPr>
              <a:t> design </a:t>
            </a:r>
            <a:r>
              <a:rPr lang="nb-NO" dirty="0" err="1" smtClean="0">
                <a:hlinkClick r:id="rId3"/>
              </a:rPr>
              <a:t>patterns</a:t>
            </a:r>
            <a:r>
              <a:rPr lang="nb-NO" dirty="0" smtClean="0">
                <a:hlinkClick r:id="rId3"/>
              </a:rPr>
              <a:t> in </a:t>
            </a:r>
            <a:r>
              <a:rPr lang="nb-NO" dirty="0" err="1" smtClean="0">
                <a:hlinkClick r:id="rId3"/>
              </a:rPr>
              <a:t>writing</a:t>
            </a:r>
            <a:r>
              <a:rPr lang="nb-NO" dirty="0" smtClean="0">
                <a:hlinkClick r:id="rId3"/>
              </a:rPr>
              <a:t> a </a:t>
            </a:r>
            <a:r>
              <a:rPr lang="nb-NO" dirty="0" err="1" smtClean="0">
                <a:hlinkClick r:id="rId3"/>
              </a:rPr>
              <a:t>hello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world</a:t>
            </a:r>
            <a:r>
              <a:rPr lang="nb-NO" dirty="0" smtClean="0">
                <a:hlinkClick r:id="rId3"/>
              </a:rPr>
              <a:t> program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87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/>
          <a:lstStyle/>
          <a:p>
            <a:pPr algn="ctr"/>
            <a:r>
              <a:rPr lang="nb-NO" dirty="0" smtClean="0"/>
              <a:t>Hvorfor er vi her?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40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1600" y="1196541"/>
            <a:ext cx="7200800" cy="4464918"/>
          </a:xfrm>
        </p:spPr>
        <p:txBody>
          <a:bodyPr>
            <a:normAutofit/>
          </a:bodyPr>
          <a:lstStyle/>
          <a:p>
            <a:r>
              <a:rPr lang="nb-NO" sz="3200" dirty="0"/>
              <a:t>Ha SOLID i bakhodet.</a:t>
            </a:r>
            <a:br>
              <a:rPr lang="nb-NO" sz="3200" dirty="0"/>
            </a:br>
            <a:r>
              <a:rPr lang="nb-NO" sz="3200" dirty="0"/>
              <a:t/>
            </a:r>
            <a:br>
              <a:rPr lang="nb-NO" sz="3200" dirty="0"/>
            </a:br>
            <a:r>
              <a:rPr lang="nb-NO" sz="3200" dirty="0"/>
              <a:t>Det vil hjelpe deg å se «</a:t>
            </a:r>
            <a:r>
              <a:rPr lang="nb-NO" sz="3200" dirty="0" err="1"/>
              <a:t>code</a:t>
            </a:r>
            <a:r>
              <a:rPr lang="nb-NO" sz="3200" dirty="0"/>
              <a:t> smells», og vil gi deg en pekepinn på hva du bør gjøre for å fikse opp i problemene.</a:t>
            </a:r>
            <a:br>
              <a:rPr lang="nb-NO" sz="3200" dirty="0"/>
            </a:b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8164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981587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69206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981587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69206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4082116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981587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69206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981587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692065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981587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69206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075958" y="2780928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686269" y="2695573"/>
            <a:ext cx="3054879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545" y="1628777"/>
            <a:ext cx="8201055" cy="46085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lang="en-US" sz="28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–"/>
              <a:defRPr lang="en-US" sz="24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Arial"/>
              <a:buChar char="•"/>
              <a:defRPr lang="en-US" sz="20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–"/>
              <a:defRPr lang="en-US" sz="16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»"/>
              <a:defRPr lang="en-US" sz="1400" kern="120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Få også med deg disse: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7272807" cy="1081088"/>
          </a:xfrm>
        </p:spPr>
        <p:txBody>
          <a:bodyPr>
            <a:normAutofit/>
          </a:bodyPr>
          <a:lstStyle/>
          <a:p>
            <a:r>
              <a:rPr lang="nb-NO" dirty="0" smtClean="0"/>
              <a:t>Flere SOLID workshops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124648" y="524227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14.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  <p:sp>
        <p:nvSpPr>
          <p:cNvPr id="27" name="TekstSylinder 26"/>
          <p:cNvSpPr txBox="1"/>
          <p:nvPr/>
        </p:nvSpPr>
        <p:spPr>
          <a:xfrm>
            <a:off x="4425551" y="522815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22.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3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467545" y="1340769"/>
            <a:ext cx="8201055" cy="489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Last ned kildekoden:</a:t>
            </a:r>
          </a:p>
          <a:p>
            <a:pPr marL="0" indent="0">
              <a:buNone/>
            </a:pP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b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github.com/bouvet/solid-1.git</a:t>
            </a:r>
          </a:p>
          <a:p>
            <a:pPr marL="0" indent="0">
              <a:buNone/>
            </a:pPr>
            <a:endParaRPr lang="nb-NO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Oppgaver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73" y="2492896"/>
            <a:ext cx="239457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196752"/>
            <a:ext cx="6264695" cy="5155165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www.getpostman.com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69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‘Start’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SRP overholdes</a:t>
            </a:r>
          </a:p>
          <a:p>
            <a:endParaRPr lang="nb-NO" dirty="0"/>
          </a:p>
          <a:p>
            <a:r>
              <a:rPr lang="nb-NO" dirty="0" smtClean="0"/>
              <a:t>Tips:</a:t>
            </a:r>
            <a:endParaRPr lang="nb-NO" dirty="0"/>
          </a:p>
          <a:p>
            <a:pPr lvl="1"/>
            <a:r>
              <a:rPr lang="nb-NO" dirty="0" smtClean="0"/>
              <a:t>Du skal kun endre i </a:t>
            </a:r>
            <a:r>
              <a:rPr lang="nb-NO" dirty="0" err="1" smtClean="0"/>
              <a:t>OrderProcessor</a:t>
            </a:r>
            <a:r>
              <a:rPr lang="nb-NO" dirty="0" smtClean="0"/>
              <a:t>!</a:t>
            </a:r>
          </a:p>
          <a:p>
            <a:pPr lvl="1"/>
            <a:r>
              <a:rPr lang="nb-NO" dirty="0" smtClean="0"/>
              <a:t>Skill ut de forskjellige oppgavene i separate klasser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848871" cy="1081088"/>
          </a:xfrm>
        </p:spPr>
        <p:txBody>
          <a:bodyPr/>
          <a:lstStyle/>
          <a:p>
            <a:r>
              <a:rPr lang="nb-NO" dirty="0" smtClean="0"/>
              <a:t>Oppgave 1 – Single </a:t>
            </a:r>
            <a:r>
              <a:rPr lang="nb-NO" dirty="0" err="1" smtClean="0"/>
              <a:t>Responsibility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6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Etter </a:t>
            </a:r>
            <a:r>
              <a:rPr lang="nb-NO" dirty="0" err="1" smtClean="0"/>
              <a:t>refaktorisering</a:t>
            </a:r>
            <a:r>
              <a:rPr lang="nb-NO" smtClean="0"/>
              <a:t> – SRP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630"/>
            <a:ext cx="9144000" cy="51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13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‘Refactor1’</a:t>
            </a:r>
          </a:p>
          <a:p>
            <a:pPr lvl="1"/>
            <a:r>
              <a:rPr lang="nb-NO" dirty="0" smtClean="0"/>
              <a:t>(som er «fasit» for oppgave 1)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DIP overholdes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776863" cy="1081088"/>
          </a:xfrm>
        </p:spPr>
        <p:txBody>
          <a:bodyPr/>
          <a:lstStyle/>
          <a:p>
            <a:r>
              <a:rPr lang="nb-NO" dirty="0" smtClean="0"/>
              <a:t>Oppgave 2 –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79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Etter </a:t>
            </a:r>
            <a:r>
              <a:rPr lang="nb-NO" dirty="0" err="1" smtClean="0"/>
              <a:t>refaktorisering</a:t>
            </a:r>
            <a:r>
              <a:rPr lang="nb-NO" dirty="0" smtClean="0"/>
              <a:t> – </a:t>
            </a:r>
            <a:r>
              <a:rPr lang="nb-NO" dirty="0" smtClean="0"/>
              <a:t>DI (C#)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497"/>
            <a:ext cx="9144000" cy="50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0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8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Robert C. Martin – «Design </a:t>
            </a:r>
            <a:r>
              <a:rPr lang="nb-NO" dirty="0" err="1" smtClean="0"/>
              <a:t>Principles</a:t>
            </a:r>
            <a:r>
              <a:rPr lang="nb-NO" dirty="0" smtClean="0"/>
              <a:t> and Design </a:t>
            </a:r>
            <a:r>
              <a:rPr lang="nb-NO" dirty="0" err="1" smtClean="0"/>
              <a:t>Patterns</a:t>
            </a:r>
            <a:r>
              <a:rPr lang="nb-NO" dirty="0" smtClean="0"/>
              <a:t>» (2000)</a:t>
            </a:r>
          </a:p>
          <a:p>
            <a:r>
              <a:rPr lang="nb-NO" dirty="0" smtClean="0"/>
              <a:t>Michael </a:t>
            </a:r>
            <a:r>
              <a:rPr lang="nb-NO" dirty="0" err="1" smtClean="0"/>
              <a:t>Feathers</a:t>
            </a:r>
            <a:r>
              <a:rPr lang="nb-NO" dirty="0" smtClean="0"/>
              <a:t> introduserte begrepet SOLID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historikk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660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636624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3471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636624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34710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3737153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636624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347102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636624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34710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636624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34710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581319" y="2363957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634854" y="2375252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SRP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926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7" y="476250"/>
            <a:ext cx="6408713" cy="5905078"/>
          </a:xfrm>
        </p:spPr>
        <p:txBody>
          <a:bodyPr>
            <a:normAutofit/>
          </a:bodyPr>
          <a:lstStyle/>
          <a:p>
            <a:pPr algn="ctr"/>
            <a:r>
              <a:rPr lang="nb-NO" sz="2800" dirty="0"/>
              <a:t>«A </a:t>
            </a:r>
            <a:r>
              <a:rPr lang="nb-NO" sz="2800" dirty="0" err="1"/>
              <a:t>class</a:t>
            </a:r>
            <a:r>
              <a:rPr lang="nb-NO" sz="2800" dirty="0"/>
              <a:t> </a:t>
            </a:r>
            <a:r>
              <a:rPr lang="nb-NO" sz="2800" dirty="0" err="1"/>
              <a:t>should</a:t>
            </a:r>
            <a:r>
              <a:rPr lang="nb-NO" sz="2800" dirty="0"/>
              <a:t> have </a:t>
            </a:r>
            <a:r>
              <a:rPr lang="nb-NO" sz="2800" dirty="0" err="1"/>
              <a:t>one</a:t>
            </a:r>
            <a:r>
              <a:rPr lang="nb-NO" sz="2800" dirty="0"/>
              <a:t>, and </a:t>
            </a:r>
            <a:r>
              <a:rPr lang="nb-NO" sz="2800" dirty="0" err="1"/>
              <a:t>only</a:t>
            </a:r>
            <a:r>
              <a:rPr lang="nb-NO" sz="2800" dirty="0"/>
              <a:t> </a:t>
            </a:r>
            <a:r>
              <a:rPr lang="nb-NO" sz="2800" dirty="0" err="1"/>
              <a:t>one</a:t>
            </a:r>
            <a:r>
              <a:rPr lang="nb-NO" sz="2800" dirty="0"/>
              <a:t>, </a:t>
            </a:r>
            <a:r>
              <a:rPr lang="nb-NO" sz="2800" dirty="0" err="1"/>
              <a:t>reason</a:t>
            </a:r>
            <a:r>
              <a:rPr lang="nb-NO" sz="2800" dirty="0"/>
              <a:t> to </a:t>
            </a:r>
            <a:r>
              <a:rPr lang="nb-NO" sz="2800" dirty="0" err="1"/>
              <a:t>change</a:t>
            </a:r>
            <a:r>
              <a:rPr lang="nb-NO" sz="28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759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stechies.com/derickbailey/files/2011/03/SingleResponsibilityPrinciple2_710608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73426" y="6372663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8518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Klasser med 1000 linjer kode, med metoder lange som et vondt år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Vanskelig å forstå</a:t>
            </a:r>
          </a:p>
          <a:p>
            <a:r>
              <a:rPr lang="nb-NO" dirty="0" smtClean="0"/>
              <a:t>Vanskelig å teste</a:t>
            </a:r>
          </a:p>
          <a:p>
            <a:r>
              <a:rPr lang="nb-NO" dirty="0" smtClean="0"/>
              <a:t>Vanskelig å utvide</a:t>
            </a:r>
          </a:p>
          <a:p>
            <a:r>
              <a:rPr lang="nb-NO" dirty="0" smtClean="0"/>
              <a:t>Vanskelig å endre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75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FK7UAMZMK7QV-3061-47</_dlc_DocId>
    <_dlc_DocIdUrl xmlns="cd7095a3-97f1-4663-a71f-a762e9d8a5de">
      <Url>https://pingvinen.bouvet.no/stotte/dokumentmaler/_layouts/DocIdRedir.aspx?ID=FK7UAMZMK7QV-3061-47</Url>
      <Description>FK7UAMZMK7QV-3061-47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AEC2C5E-0142-4DE9-A3D1-E1C3DD77B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47315-98B4-402D-A094-92B291EC55D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5C41887-34B0-475C-96EF-12649FBB6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784505-B6AE-42FB-A8A3-841C6312BFF2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Bouvet_mal</Template>
  <TotalTime>2146</TotalTime>
  <Words>1324</Words>
  <Application>Microsoft Office PowerPoint</Application>
  <PresentationFormat>On-screen Show (4:3)</PresentationFormat>
  <Paragraphs>209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Consolas</vt:lpstr>
      <vt:lpstr>Corbel</vt:lpstr>
      <vt:lpstr>Courier New</vt:lpstr>
      <vt:lpstr>Georgia</vt:lpstr>
      <vt:lpstr>Verdana</vt:lpstr>
      <vt:lpstr>Wingdings</vt:lpstr>
      <vt:lpstr>Bouvet-mal_2012_ny3</vt:lpstr>
      <vt:lpstr>SOLID-workshop #1 – 26.03.2015</vt:lpstr>
      <vt:lpstr>Hvorfor er vi her?</vt:lpstr>
      <vt:lpstr>PowerPoint Presentation</vt:lpstr>
      <vt:lpstr>Litt historikk</vt:lpstr>
      <vt:lpstr>PowerPoint Presentation</vt:lpstr>
      <vt:lpstr>SRP</vt:lpstr>
      <vt:lpstr>«A class should have one, and only one, reason to change»</vt:lpstr>
      <vt:lpstr>PowerPoint Presentation</vt:lpstr>
      <vt:lpstr>Hva prøver vi å løse?</vt:lpstr>
      <vt:lpstr>Hva er fordelene?</vt:lpstr>
      <vt:lpstr>Eksempel</vt:lpstr>
      <vt:lpstr>DIP</vt:lpstr>
      <vt:lpstr>“Depend on abstractions, not on concretions”</vt:lpstr>
      <vt:lpstr>PowerPoint Presentation</vt:lpstr>
      <vt:lpstr>Hva prøver vi å løse?</vt:lpstr>
      <vt:lpstr>Ulike Strategier for å håndtere avhengigheter</vt:lpstr>
      <vt:lpstr>Hva er fordelene?</vt:lpstr>
      <vt:lpstr>Eksempel</vt:lpstr>
      <vt:lpstr>Til ettertanke…</vt:lpstr>
      <vt:lpstr>Ha SOLID i bakhodet.  Det vil hjelpe deg å se «code smells», og vil gi deg en pekepinn på hva du bør gjøre for å fikse opp i problemene. </vt:lpstr>
      <vt:lpstr>Flere SOLID workshops </vt:lpstr>
      <vt:lpstr>Oppgaver</vt:lpstr>
      <vt:lpstr>www.getpostman.com</vt:lpstr>
      <vt:lpstr>Oppgave 1 – Single Responsibility</vt:lpstr>
      <vt:lpstr>Etter refaktorisering – SRP</vt:lpstr>
      <vt:lpstr>Oppgave 2 – Dependency Inversion</vt:lpstr>
      <vt:lpstr>Etter refaktorisering – DI (C#)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Tord Tonstad Andersen</dc:creator>
  <cp:lastModifiedBy>Tobias Brekne</cp:lastModifiedBy>
  <cp:revision>52</cp:revision>
  <dcterms:created xsi:type="dcterms:W3CDTF">2015-02-22T12:47:17Z</dcterms:created>
  <dcterms:modified xsi:type="dcterms:W3CDTF">2015-03-25T21:49:24Z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0e48b2fd-8867-4d89-8636-c49357e88a23</vt:lpwstr>
  </property>
  <property fmtid="{D5CDD505-2E9C-101B-9397-08002B2CF9AE}" pid="3" name="ContentTypeId">
    <vt:lpwstr>0x0101006DE77A4C69F7B04F983EB828CF8C5433</vt:lpwstr>
  </property>
  <property fmtid="{D5CDD505-2E9C-101B-9397-08002B2CF9AE}" pid="4" name="Rekkefølge">
    <vt:r8>1</vt:r8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FilePrintPreview" visible="true"/>
        <mso:control idQ="mso:FilePrint" visible="true"/>
        <mso:control idQ="mso:HeaderFooterInsert" visible="true"/>
        <mso:control idQ="mso:SlideNewGallery" visible="true"/>
        <mso:control idQ="mso:SlideLayoutGallery" visible="true"/>
        <mso:control idQ="mso:SlideShowFromBeginning" visible="true"/>
      </mso:documentControls>
    </mso:qat>
  </mso:ribbon>
</mso:customUI>
</file>