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7" r:id="rId2"/>
  </p:sldMasterIdLst>
  <p:notesMasterIdLst>
    <p:notesMasterId r:id="rId25"/>
  </p:notesMasterIdLst>
  <p:sldIdLst>
    <p:sldId id="298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2" r:id="rId18"/>
    <p:sldId id="293" r:id="rId19"/>
    <p:sldId id="294" r:id="rId20"/>
    <p:sldId id="295" r:id="rId21"/>
    <p:sldId id="296" r:id="rId22"/>
    <p:sldId id="300" r:id="rId23"/>
    <p:sldId id="299" r:id="rId2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23F38-1925-4CB8-9ACB-B5BCDB8C0D23}" type="datetimeFigureOut">
              <a:rPr lang="nb-NO" smtClean="0"/>
              <a:t>26.04.2015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8E2D8-299C-47B1-9321-9B36386AF4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0550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Opprinnelig definisjon av Barbara</a:t>
            </a:r>
            <a:r>
              <a:rPr lang="nb-NO" baseline="0" dirty="0" smtClean="0"/>
              <a:t> </a:t>
            </a:r>
            <a:r>
              <a:rPr lang="nb-NO" baseline="0" dirty="0" err="1" smtClean="0"/>
              <a:t>Liskov</a:t>
            </a:r>
            <a:endParaRPr lang="nb-NO" baseline="0" dirty="0" smtClean="0"/>
          </a:p>
          <a:p>
            <a:r>
              <a:rPr lang="nb-NO" baseline="0" dirty="0" smtClean="0"/>
              <a:t>(viser denne kun for å skremme litt </a:t>
            </a:r>
            <a:r>
              <a:rPr lang="nb-NO" baseline="0" dirty="0" smtClean="0">
                <a:sym typeface="Wingdings" panose="05000000000000000000" pitchFamily="2" charset="2"/>
              </a:rPr>
              <a:t>)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>
                <a:solidFill>
                  <a:prstClr val="black"/>
                </a:solidFill>
              </a:rPr>
              <a:pPr/>
              <a:t>3</a:t>
            </a:fld>
            <a:endParaRPr lang="nb-N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697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baseline="0" dirty="0" err="1" smtClean="0"/>
              <a:t>Subklassen</a:t>
            </a:r>
            <a:r>
              <a:rPr lang="nb-NO" baseline="0" dirty="0" smtClean="0"/>
              <a:t> kan ikke forvente ting som ikke ble forventet i baseklassen (eks: </a:t>
            </a:r>
            <a:r>
              <a:rPr lang="nb-NO" baseline="0" dirty="0" err="1" smtClean="0"/>
              <a:t>subklassen</a:t>
            </a:r>
            <a:r>
              <a:rPr lang="nb-NO" baseline="0" dirty="0" smtClean="0"/>
              <a:t> kan ikke kreve at et argument ikke er null dersom baseklassen ikke krever det)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>
                <a:solidFill>
                  <a:prstClr val="black"/>
                </a:solidFill>
              </a:rPr>
              <a:pPr/>
              <a:t>12</a:t>
            </a:fld>
            <a:endParaRPr lang="nb-N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10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baseline="0" dirty="0" err="1" smtClean="0"/>
              <a:t>Subklassen</a:t>
            </a:r>
            <a:r>
              <a:rPr lang="nb-NO" baseline="0" dirty="0" smtClean="0"/>
              <a:t> må gjøre de samme sjekkene (eller strengere) som baseklassen gjør (eks: </a:t>
            </a:r>
            <a:r>
              <a:rPr lang="nb-NO" baseline="0" dirty="0" err="1" smtClean="0"/>
              <a:t>subklassen</a:t>
            </a:r>
            <a:r>
              <a:rPr lang="nb-NO" baseline="0" dirty="0" smtClean="0"/>
              <a:t> kan ikke returnere null dersom baseklassen sjekker at resultat ikke er null før den returnerer)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>
                <a:solidFill>
                  <a:prstClr val="black"/>
                </a:solidFill>
              </a:rPr>
              <a:pPr/>
              <a:t>13</a:t>
            </a:fld>
            <a:endParaRPr lang="nb-N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968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baseline="0" dirty="0" err="1" smtClean="0"/>
              <a:t>cannot</a:t>
            </a:r>
            <a:r>
              <a:rPr lang="nb-NO" baseline="0" dirty="0" smtClean="0"/>
              <a:t> make immutable </a:t>
            </a:r>
            <a:r>
              <a:rPr lang="nb-NO" baseline="0" dirty="0" err="1" smtClean="0"/>
              <a:t>code</a:t>
            </a:r>
            <a:r>
              <a:rPr lang="nb-NO" baseline="0" dirty="0" smtClean="0"/>
              <a:t> mutable (i.e. </a:t>
            </a:r>
            <a:r>
              <a:rPr lang="nb-NO" baseline="0" dirty="0" err="1" smtClean="0"/>
              <a:t>read-only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properties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cannot</a:t>
            </a:r>
            <a:r>
              <a:rPr lang="nb-NO" baseline="0" dirty="0" smtClean="0"/>
              <a:t> be </a:t>
            </a:r>
            <a:r>
              <a:rPr lang="nb-NO" baseline="0" dirty="0" err="1" smtClean="0"/>
              <a:t>made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read-write</a:t>
            </a:r>
            <a:r>
              <a:rPr lang="nb-NO" baseline="0" dirty="0" smtClean="0"/>
              <a:t>)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>
                <a:solidFill>
                  <a:prstClr val="black"/>
                </a:solidFill>
              </a:rPr>
              <a:pPr/>
              <a:t>14</a:t>
            </a:fld>
            <a:endParaRPr lang="nb-N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742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Definisjon fra wikipedia</a:t>
            </a:r>
          </a:p>
          <a:p>
            <a:r>
              <a:rPr lang="nb-NO" dirty="0" smtClean="0"/>
              <a:t>Bryt ned </a:t>
            </a:r>
            <a:r>
              <a:rPr lang="nb-NO" dirty="0" err="1" smtClean="0"/>
              <a:t>interfacer</a:t>
            </a:r>
            <a:r>
              <a:rPr lang="nb-NO" dirty="0" smtClean="0"/>
              <a:t> i mindre biter slik at klasser som bruker </a:t>
            </a:r>
            <a:r>
              <a:rPr lang="nb-NO" dirty="0" err="1" smtClean="0"/>
              <a:t>interfacene</a:t>
            </a:r>
            <a:r>
              <a:rPr lang="nb-NO" baseline="0" dirty="0" smtClean="0"/>
              <a:t> bare får det de trenger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>
                <a:solidFill>
                  <a:prstClr val="black"/>
                </a:solidFill>
              </a:rPr>
              <a:pPr/>
              <a:t>17</a:t>
            </a:fld>
            <a:endParaRPr lang="nb-N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28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Alle får tilgang til alt</a:t>
            </a:r>
          </a:p>
          <a:p>
            <a:r>
              <a:rPr lang="nb-NO" dirty="0" smtClean="0"/>
              <a:t>Implementasjonen av </a:t>
            </a:r>
            <a:r>
              <a:rPr lang="nb-NO" dirty="0" err="1" smtClean="0"/>
              <a:t>interfacet</a:t>
            </a:r>
            <a:r>
              <a:rPr lang="nb-NO" dirty="0" smtClean="0"/>
              <a:t> blir unødvendig stor</a:t>
            </a:r>
          </a:p>
          <a:p>
            <a:r>
              <a:rPr lang="nb-NO" dirty="0" smtClean="0"/>
              <a:t>Dersom man skal </a:t>
            </a:r>
            <a:r>
              <a:rPr lang="nb-NO" dirty="0" err="1" smtClean="0"/>
              <a:t>mocke</a:t>
            </a:r>
            <a:r>
              <a:rPr lang="nb-NO" dirty="0" smtClean="0"/>
              <a:t> dette </a:t>
            </a:r>
            <a:r>
              <a:rPr lang="nb-NO" dirty="0" err="1" smtClean="0"/>
              <a:t>interfacet</a:t>
            </a:r>
            <a:r>
              <a:rPr lang="nb-NO" dirty="0" smtClean="0"/>
              <a:t>, hvordan vet man</a:t>
            </a:r>
            <a:r>
              <a:rPr lang="nb-NO" baseline="0" dirty="0" smtClean="0"/>
              <a:t> hvilke metoder som skal </a:t>
            </a:r>
            <a:r>
              <a:rPr lang="nb-NO" baseline="0" dirty="0" err="1" smtClean="0"/>
              <a:t>mockes</a:t>
            </a:r>
            <a:r>
              <a:rPr lang="nb-NO" baseline="0" dirty="0" smtClean="0"/>
              <a:t>?</a:t>
            </a:r>
          </a:p>
          <a:p>
            <a:r>
              <a:rPr lang="nb-NO" baseline="0" dirty="0" smtClean="0"/>
              <a:t>Hva hvis man ønsker å erstatte f.eks. navigasjons-funksjonaliteten? Må da gjøre endringer i eksisterende klasse (bryter med OCP), eller lage en ny </a:t>
            </a:r>
            <a:r>
              <a:rPr lang="nb-NO" baseline="0" dirty="0" err="1" smtClean="0"/>
              <a:t>imlementasjon</a:t>
            </a:r>
            <a:r>
              <a:rPr lang="nb-NO" baseline="0" dirty="0" smtClean="0"/>
              <a:t> av hele </a:t>
            </a:r>
            <a:r>
              <a:rPr lang="nb-NO" baseline="0" dirty="0" err="1" smtClean="0"/>
              <a:t>interfacet</a:t>
            </a:r>
            <a:r>
              <a:rPr lang="nb-NO" baseline="0" dirty="0" smtClean="0"/>
              <a:t>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401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Fra Wikipedia</a:t>
            </a:r>
          </a:p>
          <a:p>
            <a:r>
              <a:rPr lang="nb-NO" dirty="0" smtClean="0"/>
              <a:t>Litt mer forståelig enn forrige definisjon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>
                <a:solidFill>
                  <a:prstClr val="black"/>
                </a:solidFill>
              </a:rPr>
              <a:pPr/>
              <a:t>4</a:t>
            </a:fld>
            <a:endParaRPr lang="nb-N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82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Fra </a:t>
            </a:r>
            <a:r>
              <a:rPr lang="nb-NO" dirty="0" err="1" smtClean="0"/>
              <a:t>Uncle</a:t>
            </a:r>
            <a:r>
              <a:rPr lang="nb-NO" dirty="0" smtClean="0"/>
              <a:t> Bob</a:t>
            </a:r>
          </a:p>
          <a:p>
            <a:r>
              <a:rPr lang="nb-NO" dirty="0" smtClean="0"/>
              <a:t>En </a:t>
            </a:r>
            <a:r>
              <a:rPr lang="nb-NO" dirty="0" err="1" smtClean="0"/>
              <a:t>subklasse</a:t>
            </a:r>
            <a:r>
              <a:rPr lang="nb-NO" dirty="0" smtClean="0"/>
              <a:t> må oppføre seg slik at den ikke skaper problemer dersom den blir brukt istedenfor sin superklasse</a:t>
            </a:r>
          </a:p>
          <a:p>
            <a:r>
              <a:rPr lang="nb-NO" dirty="0" smtClean="0"/>
              <a:t>Poenget er å ikke bryte eksisterende funksjonalitet ved innføring av en ny </a:t>
            </a:r>
            <a:r>
              <a:rPr lang="nb-NO" dirty="0" err="1" smtClean="0"/>
              <a:t>subklasse</a:t>
            </a:r>
            <a:r>
              <a:rPr lang="nb-NO" dirty="0" smtClean="0"/>
              <a:t> (</a:t>
            </a:r>
            <a:r>
              <a:rPr lang="nb-NO" dirty="0" err="1" smtClean="0"/>
              <a:t>ref</a:t>
            </a:r>
            <a:r>
              <a:rPr lang="nb-NO" dirty="0" smtClean="0"/>
              <a:t> OCP)</a:t>
            </a:r>
          </a:p>
          <a:p>
            <a:r>
              <a:rPr lang="nb-NO" dirty="0" smtClean="0"/>
              <a:t>Symptom</a:t>
            </a:r>
            <a:r>
              <a:rPr lang="nb-NO" baseline="0" dirty="0" smtClean="0"/>
              <a:t> på brudd av LSP: Man sjekker typen til objekter for å avgjøre hva man vil/kan gjøre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>
                <a:solidFill>
                  <a:prstClr val="black"/>
                </a:solidFill>
              </a:rPr>
              <a:pPr/>
              <a:t>5</a:t>
            </a:fld>
            <a:endParaRPr lang="nb-N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18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En batteridrevet</a:t>
            </a:r>
            <a:r>
              <a:rPr lang="nb-NO" baseline="0" dirty="0" smtClean="0"/>
              <a:t> and er ikke nødvendigvis det samme som en ekte and, selv om de kan dele noen egenskaper.</a:t>
            </a:r>
          </a:p>
          <a:p>
            <a:r>
              <a:rPr lang="nb-NO" baseline="0" dirty="0" smtClean="0"/>
              <a:t>Skulle man skrevet kode for dette måtte man mest sannsynlig sjekke type and for å kunne avgjøre hva man kan gjøre med den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61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Dersom man har laget en nye klasse (enten som arver fra en baseklasse eller ny implementasjon av et </a:t>
            </a:r>
            <a:r>
              <a:rPr lang="nb-NO" dirty="0" err="1" smtClean="0"/>
              <a:t>interface</a:t>
            </a:r>
            <a:r>
              <a:rPr lang="nb-NO" dirty="0" smtClean="0"/>
              <a:t>), så ønsker</a:t>
            </a:r>
            <a:r>
              <a:rPr lang="nb-NO" baseline="0" dirty="0" smtClean="0"/>
              <a:t> man å være trygg på at alt fungerer når man plugger den inn i systemet.</a:t>
            </a:r>
          </a:p>
          <a:p>
            <a:r>
              <a:rPr lang="nb-NO" baseline="0" dirty="0" smtClean="0"/>
              <a:t>Dersom ting ikke fungerer, så legger man kanskje inn type-sjekker rundt omkring for å unngå at koden ikke feiler</a:t>
            </a:r>
          </a:p>
          <a:p>
            <a:r>
              <a:rPr lang="nb-NO" baseline="0" dirty="0" smtClean="0"/>
              <a:t>Feil bruk av polymorfi (eks. en batteridrevet and er ikke nødvendigvis en and)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188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Ikke nødvendigvis</a:t>
            </a:r>
            <a:r>
              <a:rPr lang="nb-NO" baseline="0" dirty="0" smtClean="0"/>
              <a:t> noe man trenger å huske, men følger du disse så hjelper det deg å oppfylle LSP</a:t>
            </a:r>
          </a:p>
          <a:p>
            <a:endParaRPr lang="nb-NO" dirty="0" smtClean="0"/>
          </a:p>
          <a:p>
            <a:r>
              <a:rPr lang="nb-NO" baseline="0" dirty="0" smtClean="0"/>
              <a:t>Eksempler: http://www.ckode.dk/programming/solid-principles-part-3-liskovs-substitution-principle/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>
                <a:solidFill>
                  <a:prstClr val="black"/>
                </a:solidFill>
              </a:rPr>
              <a:pPr/>
              <a:t>8</a:t>
            </a:fld>
            <a:endParaRPr lang="nb-N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021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/>
              <a:t>Alle metode-argumenter man kan</a:t>
            </a:r>
            <a:r>
              <a:rPr lang="nb-NO" baseline="0" dirty="0" smtClean="0"/>
              <a:t> sende til baseklassen skal også godtas av </a:t>
            </a:r>
            <a:r>
              <a:rPr lang="nb-NO" baseline="0" dirty="0" err="1" smtClean="0"/>
              <a:t>subklassen</a:t>
            </a:r>
            <a:r>
              <a:rPr lang="nb-NO" baseline="0" dirty="0" smtClean="0"/>
              <a:t> (baseklasse: Bark(Dog), </a:t>
            </a:r>
            <a:r>
              <a:rPr lang="nb-NO" baseline="0" dirty="0" err="1" smtClean="0"/>
              <a:t>subklasse</a:t>
            </a:r>
            <a:r>
              <a:rPr lang="nb-NO" baseline="0" dirty="0" smtClean="0"/>
              <a:t> Bark(Dog) eller Bark(Animal))</a:t>
            </a:r>
          </a:p>
          <a:p>
            <a:endParaRPr lang="nb-NO" dirty="0" smtClean="0"/>
          </a:p>
          <a:p>
            <a:r>
              <a:rPr lang="nb-NO" dirty="0" smtClean="0"/>
              <a:t>Ikke mulig</a:t>
            </a:r>
            <a:r>
              <a:rPr lang="nb-NO" baseline="0" dirty="0" smtClean="0"/>
              <a:t> å gjøre i C#, koden vil ikke kompilere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>
                <a:solidFill>
                  <a:prstClr val="black"/>
                </a:solidFill>
              </a:rPr>
              <a:pPr/>
              <a:t>9</a:t>
            </a:fld>
            <a:endParaRPr lang="nb-N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093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baseline="0" dirty="0" err="1" smtClean="0"/>
              <a:t>Subklassen</a:t>
            </a:r>
            <a:r>
              <a:rPr lang="nb-NO" baseline="0" dirty="0" smtClean="0"/>
              <a:t> kan returnere typer som er lik eller arver fra typene som baseklassen returnerer (baseklasse: Animal, </a:t>
            </a:r>
            <a:r>
              <a:rPr lang="nb-NO" baseline="0" dirty="0" err="1" smtClean="0"/>
              <a:t>subklasse</a:t>
            </a:r>
            <a:r>
              <a:rPr lang="nb-NO" baseline="0" dirty="0" smtClean="0"/>
              <a:t>: Animal eller Dog)</a:t>
            </a:r>
          </a:p>
          <a:p>
            <a:endParaRPr lang="nb-NO" dirty="0" smtClean="0"/>
          </a:p>
          <a:p>
            <a:r>
              <a:rPr lang="nb-NO" dirty="0" smtClean="0"/>
              <a:t>Ikke mulig å gjøre i C#,</a:t>
            </a:r>
            <a:r>
              <a:rPr lang="nb-NO" baseline="0" dirty="0" smtClean="0"/>
              <a:t> koden vil ikke kompilere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>
                <a:solidFill>
                  <a:prstClr val="black"/>
                </a:solidFill>
              </a:rPr>
              <a:pPr/>
              <a:t>10</a:t>
            </a:fld>
            <a:endParaRPr lang="nb-N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330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baseline="0" dirty="0" smtClean="0"/>
              <a:t>Eksisterende kode som håndterer </a:t>
            </a:r>
            <a:r>
              <a:rPr lang="nb-NO" baseline="0" dirty="0" err="1" smtClean="0"/>
              <a:t>exceptions</a:t>
            </a:r>
            <a:r>
              <a:rPr lang="nb-NO" baseline="0" dirty="0" smtClean="0"/>
              <a:t> vil fortsatt fungere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>
                <a:solidFill>
                  <a:prstClr val="black"/>
                </a:solidFill>
              </a:rPr>
              <a:pPr/>
              <a:t>11</a:t>
            </a:fld>
            <a:endParaRPr lang="nb-N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17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4724524"/>
            <a:ext cx="10944191" cy="1080820"/>
          </a:xfrm>
        </p:spPr>
        <p:txBody>
          <a:bodyPr anchor="b"/>
          <a:lstStyle>
            <a:lvl1pPr algn="l">
              <a:lnSpc>
                <a:spcPts val="4000"/>
              </a:lnSpc>
              <a:defRPr lang="nb-NO" noProof="0"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419" y="5949360"/>
            <a:ext cx="10944191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 i="1">
                <a:solidFill>
                  <a:schemeClr val="accent5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b-NO" noProof="0" dirty="0"/>
          </a:p>
        </p:txBody>
      </p:sp>
      <p:cxnSp>
        <p:nvCxnSpPr>
          <p:cNvPr id="12" name="Rett linje 12"/>
          <p:cNvCxnSpPr/>
          <p:nvPr userDrawn="1"/>
        </p:nvCxnSpPr>
        <p:spPr>
          <a:xfrm>
            <a:off x="624419" y="5877272"/>
            <a:ext cx="10944191" cy="0"/>
          </a:xfrm>
          <a:prstGeom prst="line">
            <a:avLst/>
          </a:prstGeom>
          <a:ln w="12700" cmpd="sng">
            <a:solidFill>
              <a:srgbClr val="FF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forsidebil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71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27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9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yststripe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7340" y="-1538"/>
            <a:ext cx="3056717" cy="8865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95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hvi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4419" y="476250"/>
            <a:ext cx="10943167" cy="446491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accent4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8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svart bakgrun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4419" y="476250"/>
            <a:ext cx="10943167" cy="446563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81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361C-D57E-4133-91D5-68918140FCBD}" type="datetimeFigureOut">
              <a:rPr lang="nb-NO" smtClean="0"/>
              <a:pPr/>
              <a:t>26.04.2015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E36-80DC-4FE2-B2F6-5BAB45A7CC8A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9343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DAD-4194-46E2-8982-AD8DE0E9BFF9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26.04.2015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A304-CDB6-46E3-BB36-5DE8FF8FB6FD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353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DAD-4194-46E2-8982-AD8DE0E9BFF9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26.04.2015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A304-CDB6-46E3-BB36-5DE8FF8FB6FD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49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DAD-4194-46E2-8982-AD8DE0E9BFF9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26.04.2015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A304-CDB6-46E3-BB36-5DE8FF8FB6FD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077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DAD-4194-46E2-8982-AD8DE0E9BFF9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26.04.2015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A304-CDB6-46E3-BB36-5DE8FF8FB6FD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896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DAD-4194-46E2-8982-AD8DE0E9BFF9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26.04.2015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A304-CDB6-46E3-BB36-5DE8FF8FB6FD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17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ma-for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je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245" y="800708"/>
            <a:ext cx="8236755" cy="496855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4419" y="1916116"/>
            <a:ext cx="10943167" cy="1362075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0" u="none" kern="1200" smtClean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624419" y="3425849"/>
            <a:ext cx="10943167" cy="1500187"/>
          </a:xfrm>
        </p:spPr>
        <p:txBody>
          <a:bodyPr anchor="t">
            <a:normAutofit/>
          </a:bodyPr>
          <a:lstStyle>
            <a:lvl1pPr marL="0" indent="0">
              <a:buFont typeface="Arial" pitchFamily="34" charset="0"/>
              <a:buNone/>
              <a:defRPr sz="2400" i="1">
                <a:solidFill>
                  <a:schemeClr val="tx2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Rett linje 12"/>
          <p:cNvCxnSpPr/>
          <p:nvPr userDrawn="1"/>
        </p:nvCxnSpPr>
        <p:spPr>
          <a:xfrm>
            <a:off x="624420" y="3362325"/>
            <a:ext cx="6287673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6400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038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DAD-4194-46E2-8982-AD8DE0E9BFF9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26.04.2015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A304-CDB6-46E3-BB36-5DE8FF8FB6FD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98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DAD-4194-46E2-8982-AD8DE0E9BFF9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26.04.2015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A304-CDB6-46E3-BB36-5DE8FF8FB6FD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07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DAD-4194-46E2-8982-AD8DE0E9BFF9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26.04.2015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A304-CDB6-46E3-BB36-5DE8FF8FB6FD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5571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DAD-4194-46E2-8982-AD8DE0E9BFF9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26.04.2015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A304-CDB6-46E3-BB36-5DE8FF8FB6FD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3682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DAD-4194-46E2-8982-AD8DE0E9BFF9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26.04.2015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A304-CDB6-46E3-BB36-5DE8FF8FB6FD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8425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DAD-4194-46E2-8982-AD8DE0E9BFF9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26.04.2015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A304-CDB6-46E3-BB36-5DE8FF8FB6FD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531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ma-for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je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245" y="800708"/>
            <a:ext cx="8236755" cy="496855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4419" y="1916116"/>
            <a:ext cx="10943167" cy="1362075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0" u="none" kern="1200" smtClean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624419" y="3425849"/>
            <a:ext cx="10943167" cy="1500187"/>
          </a:xfrm>
        </p:spPr>
        <p:txBody>
          <a:bodyPr anchor="t">
            <a:normAutofit/>
          </a:bodyPr>
          <a:lstStyle>
            <a:lvl1pPr marL="0" indent="0">
              <a:buFont typeface="Arial" pitchFamily="34" charset="0"/>
              <a:buNone/>
              <a:defRPr sz="2400" i="1">
                <a:solidFill>
                  <a:schemeClr val="tx2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Rett linje 12"/>
          <p:cNvCxnSpPr/>
          <p:nvPr userDrawn="1"/>
        </p:nvCxnSpPr>
        <p:spPr>
          <a:xfrm>
            <a:off x="624420" y="3362325"/>
            <a:ext cx="6287673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6400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63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itat hvi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4419" y="476250"/>
            <a:ext cx="10943167" cy="446491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accent4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588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4724524"/>
            <a:ext cx="10944191" cy="1080820"/>
          </a:xfrm>
        </p:spPr>
        <p:txBody>
          <a:bodyPr anchor="b"/>
          <a:lstStyle>
            <a:lvl1pPr algn="l">
              <a:lnSpc>
                <a:spcPts val="4000"/>
              </a:lnSpc>
              <a:defRPr lang="nb-NO" noProof="0"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419" y="5949360"/>
            <a:ext cx="10944191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 i="1">
                <a:solidFill>
                  <a:schemeClr val="accent5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b-NO" noProof="0" dirty="0"/>
          </a:p>
        </p:txBody>
      </p:sp>
      <p:cxnSp>
        <p:nvCxnSpPr>
          <p:cNvPr id="12" name="Rett linje 12"/>
          <p:cNvCxnSpPr/>
          <p:nvPr userDrawn="1"/>
        </p:nvCxnSpPr>
        <p:spPr>
          <a:xfrm>
            <a:off x="624419" y="5877272"/>
            <a:ext cx="10944191" cy="0"/>
          </a:xfrm>
          <a:prstGeom prst="line">
            <a:avLst/>
          </a:prstGeom>
          <a:ln w="12700" cmpd="sng">
            <a:solidFill>
              <a:srgbClr val="FF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forsidebil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71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22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oransje toppgrafik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kyststripe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7340" y="-1538"/>
            <a:ext cx="3056717" cy="8865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4" y="1628778"/>
            <a:ext cx="10934740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23393" y="476250"/>
            <a:ext cx="8641259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961165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6757" y="1628777"/>
            <a:ext cx="10939327" cy="460851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nb-NO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23392" y="476250"/>
            <a:ext cx="1092486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087827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628777"/>
            <a:ext cx="10945216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419" y="76428"/>
            <a:ext cx="5854700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23392" y="428691"/>
            <a:ext cx="10945216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23392" y="476250"/>
            <a:ext cx="1092486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59955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393" y="1628625"/>
            <a:ext cx="5280587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393" y="2132856"/>
            <a:ext cx="5280587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88021" y="1628625"/>
            <a:ext cx="5279563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21" y="2132856"/>
            <a:ext cx="5279563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23392" y="476250"/>
            <a:ext cx="1092486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180544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393" y="1628625"/>
            <a:ext cx="5280587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393" y="2132856"/>
            <a:ext cx="5280587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88021" y="1628625"/>
            <a:ext cx="5279563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21" y="2132856"/>
            <a:ext cx="5280587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419" y="76428"/>
            <a:ext cx="5854700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23392" y="428691"/>
            <a:ext cx="10945216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3392" y="476250"/>
            <a:ext cx="1092486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091497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3392" y="476250"/>
            <a:ext cx="1092486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83886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 -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yststripe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7340" y="-1538"/>
            <a:ext cx="3056717" cy="8865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3393" y="476250"/>
            <a:ext cx="8641259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6124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476250"/>
            <a:ext cx="1092486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3392" y="6526864"/>
            <a:ext cx="2016224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pPr defTabSz="457200"/>
            <a:r>
              <a:rPr lang="nb-NO" smtClean="0"/>
              <a:t>22. august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5628" y="6526864"/>
            <a:ext cx="7296811" cy="180000"/>
          </a:xfrm>
          <a:prstGeom prst="rect">
            <a:avLst/>
          </a:prstGeom>
        </p:spPr>
        <p:txBody>
          <a:bodyPr vert="horz" lIns="0" tIns="0" rIns="91440" bIns="0" rtlCol="0" anchor="t"/>
          <a:lstStyle>
            <a:lvl1pPr algn="l">
              <a:defRPr sz="1000" b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pPr defTabSz="457200"/>
            <a:r>
              <a:rPr lang="en-US" smtClean="0"/>
              <a:t>Bunntekst – endres/slettes med "Sett inn, Topptekst og bunntekst"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685" y="6526864"/>
            <a:ext cx="373696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 i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pPr defTabSz="457200"/>
            <a:fld id="{6C43C368-B4F5-3E41-AC60-B61C23CF3503}" type="slidenum">
              <a:rPr lang="en-US" smtClean="0"/>
              <a:pPr defTabSz="45720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628777"/>
            <a:ext cx="10924864" cy="4608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43339" y="6453600"/>
            <a:ext cx="11856000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88556" y="6491439"/>
            <a:ext cx="919403" cy="2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buNone/>
        <a:defRPr sz="3600" b="0" kern="1200">
          <a:solidFill>
            <a:schemeClr val="accent4"/>
          </a:solidFill>
          <a:latin typeface="Georgia" pitchFamily="18" charset="0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lnSpc>
          <a:spcPct val="105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lang="en-US" sz="28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lnSpc>
          <a:spcPct val="105000"/>
        </a:lnSpc>
        <a:spcBef>
          <a:spcPts val="0"/>
        </a:spcBef>
        <a:spcAft>
          <a:spcPts val="400"/>
        </a:spcAft>
        <a:buClr>
          <a:schemeClr val="tx2"/>
        </a:buClr>
        <a:buFont typeface="Arial"/>
        <a:buChar char="–"/>
        <a:defRPr lang="en-US" sz="24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200"/>
        </a:spcAft>
        <a:buClr>
          <a:schemeClr val="tx2"/>
        </a:buClr>
        <a:buFont typeface="Arial"/>
        <a:buChar char="•"/>
        <a:defRPr lang="en-US" sz="20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–"/>
        <a:defRPr lang="en-US" sz="16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»"/>
        <a:defRPr lang="en-US" sz="1400" kern="1200" dirty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25DAD-4194-46E2-8982-AD8DE0E9BFF9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26.04.2015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2A304-CDB6-46E3-BB36-5DE8FF8FB6FD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70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bjectmentor.com/resources/articles/isp.pdf" TargetMode="External"/><Relationship Id="rId2" Type="http://schemas.openxmlformats.org/officeDocument/2006/relationships/hyperlink" Target="http://www.objectmentor.com/resources/articles/lsp.pdf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SOLID – LSP &amp; ISP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0980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000" dirty="0" err="1"/>
              <a:t>Covariance</a:t>
            </a:r>
            <a:r>
              <a:rPr lang="nb-NO" sz="3000" dirty="0"/>
              <a:t> </a:t>
            </a:r>
            <a:r>
              <a:rPr lang="nb-NO" sz="3000" dirty="0" err="1"/>
              <a:t>of</a:t>
            </a:r>
            <a:r>
              <a:rPr lang="nb-NO" sz="3000" dirty="0"/>
              <a:t> </a:t>
            </a:r>
            <a:r>
              <a:rPr lang="nb-NO" sz="3000" dirty="0" err="1"/>
              <a:t>return</a:t>
            </a:r>
            <a:r>
              <a:rPr lang="nb-NO" sz="3000" dirty="0"/>
              <a:t> types in </a:t>
            </a:r>
            <a:r>
              <a:rPr lang="nb-NO" sz="3000" dirty="0" err="1"/>
              <a:t>the</a:t>
            </a:r>
            <a:r>
              <a:rPr lang="nb-NO" sz="3000" dirty="0"/>
              <a:t> sub </a:t>
            </a:r>
            <a:r>
              <a:rPr lang="nb-NO" sz="3000" dirty="0" err="1"/>
              <a:t>class</a:t>
            </a:r>
            <a:endParaRPr lang="nb-NO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2783732" y="2316398"/>
            <a:ext cx="6624536" cy="27469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GetDaysSinceLastLogin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user)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.MaxValue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457200"/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LSPLegalSubType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GetDaysSinceLastLogin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user)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defTabSz="457200"/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.MaxValue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Legal because it will always fit into an </a:t>
            </a:r>
            <a:r>
              <a:rPr lang="en-US" sz="7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457200"/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LSPIllegalSubType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GetDaysSinceLastLogin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user)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defTabSz="457200"/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.MaxValue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Illegal because it will not surely fit into an </a:t>
            </a:r>
            <a:r>
              <a:rPr lang="en-US" sz="7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sz="7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41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000" dirty="0"/>
              <a:t>No </a:t>
            </a:r>
            <a:r>
              <a:rPr lang="nb-NO" sz="3000" dirty="0" err="1"/>
              <a:t>new</a:t>
            </a:r>
            <a:r>
              <a:rPr lang="nb-NO" sz="3000" dirty="0"/>
              <a:t> </a:t>
            </a:r>
            <a:r>
              <a:rPr lang="nb-NO" sz="3000" dirty="0" err="1"/>
              <a:t>exception</a:t>
            </a:r>
            <a:r>
              <a:rPr lang="nb-NO" sz="3000" dirty="0"/>
              <a:t> types </a:t>
            </a:r>
            <a:r>
              <a:rPr lang="nb-NO" sz="3000" dirty="0" err="1"/>
              <a:t>are</a:t>
            </a:r>
            <a:r>
              <a:rPr lang="nb-NO" sz="3000" dirty="0"/>
              <a:t> </a:t>
            </a:r>
            <a:r>
              <a:rPr lang="nb-NO" sz="3000" dirty="0" err="1"/>
              <a:t>allowed</a:t>
            </a:r>
            <a:endParaRPr lang="nb-NO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2170889" y="1966204"/>
            <a:ext cx="7850222" cy="36702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CustomArgumentNullException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ArgumentNullException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... }</a:t>
            </a:r>
          </a:p>
          <a:p>
            <a:pPr defTabSz="457200"/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GetDaysSinceLastLogin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user)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nb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ArgumentNullException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7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7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nb-NO" sz="7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.MaxValue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457200"/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LSPLegalSubType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GetDaysSinceLastLogin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user)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nb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CustomArgumentNullException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"user"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Legal because "</a:t>
            </a:r>
            <a:r>
              <a:rPr lang="en-US" sz="7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CustomArgumentNullException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inherits "</a:t>
            </a:r>
            <a:r>
              <a:rPr lang="en-US" sz="7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ArgumentNullException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.MaxValue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457200"/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LSPIllegalSubType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GetDaysSinceLastLogin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user)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nb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"User is null"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Illegal because a catch on the </a:t>
            </a:r>
            <a:r>
              <a:rPr lang="en-US" sz="7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SuperType's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en-US" sz="7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ArgumentNullException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will not catch "Exception"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.MaxValue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sz="7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5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000" dirty="0" err="1"/>
              <a:t>Preconditions</a:t>
            </a:r>
            <a:r>
              <a:rPr lang="nb-NO" sz="3000" dirty="0"/>
              <a:t> </a:t>
            </a:r>
            <a:r>
              <a:rPr lang="nb-NO" sz="3000" dirty="0" err="1"/>
              <a:t>cannot</a:t>
            </a:r>
            <a:r>
              <a:rPr lang="nb-NO" sz="3000" dirty="0"/>
              <a:t> be </a:t>
            </a:r>
            <a:r>
              <a:rPr lang="nb-NO" sz="3000" dirty="0" err="1"/>
              <a:t>strengthened</a:t>
            </a:r>
            <a:r>
              <a:rPr lang="nb-NO" sz="3000" dirty="0"/>
              <a:t> in </a:t>
            </a:r>
            <a:r>
              <a:rPr lang="nb-NO" sz="3000" dirty="0" err="1"/>
              <a:t>subtypes</a:t>
            </a:r>
            <a:endParaRPr lang="nb-NO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2685849" y="1966205"/>
            <a:ext cx="6820305" cy="34394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FormatName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 cannot be null or empty"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457200"/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LSPLegalSubType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FormatName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nb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ArgumentNullException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7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7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7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457200"/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LSPIllegalSubType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FormatName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||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name.Length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4)</a:t>
            </a:r>
          </a:p>
          <a:p>
            <a:pPr defTabSz="457200"/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 must be at least 4 characters long"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sz="7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45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000" dirty="0" err="1"/>
              <a:t>Postconditions</a:t>
            </a:r>
            <a:r>
              <a:rPr lang="nb-NO" sz="3000" dirty="0"/>
              <a:t> </a:t>
            </a:r>
            <a:r>
              <a:rPr lang="nb-NO" sz="3000" dirty="0" err="1"/>
              <a:t>cannot</a:t>
            </a:r>
            <a:r>
              <a:rPr lang="nb-NO" sz="3000" dirty="0"/>
              <a:t> be </a:t>
            </a:r>
            <a:r>
              <a:rPr lang="nb-NO" sz="3000" dirty="0" err="1"/>
              <a:t>weakened</a:t>
            </a:r>
            <a:r>
              <a:rPr lang="nb-NO" sz="3000" dirty="0"/>
              <a:t> in </a:t>
            </a:r>
            <a:r>
              <a:rPr lang="nb-NO" sz="3000" dirty="0" err="1"/>
              <a:t>subtypes</a:t>
            </a:r>
            <a:endParaRPr lang="nb-NO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2685849" y="1536174"/>
            <a:ext cx="6820305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FormatName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 </a:t>
            </a:r>
            <a:r>
              <a:rPr lang="nb-NO" sz="7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</a:t>
            </a:r>
            <a:r>
              <a:rPr lang="nb-NO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stuff</a:t>
            </a:r>
            <a:r>
              <a:rPr lang="nb-NO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"Could not format name"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457200"/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LSPLegalSubType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FormatName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 </a:t>
            </a:r>
            <a:r>
              <a:rPr lang="nb-NO" sz="7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</a:t>
            </a:r>
            <a:r>
              <a:rPr lang="nb-NO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stuff</a:t>
            </a:r>
            <a:r>
              <a:rPr lang="nb-NO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.IsNullOrWhiteSpace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"Could not format name"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457200"/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LSPIllegalSubType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FormatName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 </a:t>
            </a:r>
            <a:r>
              <a:rPr lang="nb-NO" sz="7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</a:t>
            </a:r>
            <a:r>
              <a:rPr lang="nb-NO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stuff</a:t>
            </a:r>
            <a:r>
              <a:rPr lang="nb-NO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nb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"Could not format name"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sz="7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000" dirty="0"/>
              <a:t>The </a:t>
            </a:r>
            <a:r>
              <a:rPr lang="nb-NO" sz="3000" dirty="0" err="1"/>
              <a:t>history</a:t>
            </a:r>
            <a:r>
              <a:rPr lang="nb-NO" sz="3000" dirty="0"/>
              <a:t> </a:t>
            </a:r>
            <a:r>
              <a:rPr lang="nb-NO" sz="3000" dirty="0" err="1"/>
              <a:t>constraint</a:t>
            </a:r>
            <a:endParaRPr lang="nb-NO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2685849" y="1966204"/>
            <a:ext cx="6820305" cy="30931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defTabSz="457200"/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 {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defTabSz="457200"/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age)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Age = age;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457200"/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LSPLegalSubType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IncrementAge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Age++;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457200"/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LSPIllegalSubType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ChangeName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newName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newName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sz="7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1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er fordelene?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Reduserer sjansen for å bryte eksisterende funksjonalitet ved innføring av ny funksjonalitet (</a:t>
            </a:r>
            <a:r>
              <a:rPr lang="nb-NO" dirty="0" err="1" smtClean="0"/>
              <a:t>subklasser</a:t>
            </a:r>
            <a:r>
              <a:rPr lang="nb-NO" dirty="0" smtClean="0"/>
              <a:t> eller nye </a:t>
            </a:r>
            <a:r>
              <a:rPr lang="nb-NO" dirty="0" err="1" smtClean="0"/>
              <a:t>interface</a:t>
            </a:r>
            <a:r>
              <a:rPr lang="nb-NO" dirty="0" smtClean="0"/>
              <a:t>-implementasjoner)</a:t>
            </a:r>
          </a:p>
          <a:p>
            <a:r>
              <a:rPr lang="nb-NO" dirty="0" smtClean="0"/>
              <a:t>Oppfordrer til riktig bruk av polymorfi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6873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ISP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Interface </a:t>
            </a:r>
            <a:r>
              <a:rPr lang="nb-NO" dirty="0" err="1" smtClean="0"/>
              <a:t>Segregation</a:t>
            </a:r>
            <a:r>
              <a:rPr lang="nb-NO" dirty="0" smtClean="0"/>
              <a:t> </a:t>
            </a:r>
            <a:r>
              <a:rPr lang="nb-NO" dirty="0" err="1" smtClean="0"/>
              <a:t>Principle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549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2315" y="476250"/>
            <a:ext cx="8207375" cy="5905078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“many client-specific interfaces are better than one general-purpose interface</a:t>
            </a:r>
            <a:r>
              <a:rPr lang="en-US" sz="2800" dirty="0"/>
              <a:t>”</a:t>
            </a:r>
            <a:r>
              <a:rPr lang="nb-NO" sz="2800" dirty="0"/>
              <a:t/>
            </a:r>
            <a:br>
              <a:rPr lang="nb-NO" sz="2800" dirty="0"/>
            </a:br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13993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lostechies.com/derickbailey/files/2011/03/InterfaceSegregationPrinciple_602164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676772" y="6237312"/>
            <a:ext cx="9749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nb-NO" sz="900" dirty="0">
                <a:solidFill>
                  <a:prstClr val="white"/>
                </a:solidFill>
              </a:rPr>
              <a:t>© </a:t>
            </a:r>
            <a:r>
              <a:rPr lang="nb-NO" sz="900" dirty="0" err="1">
                <a:solidFill>
                  <a:prstClr val="white"/>
                </a:solidFill>
              </a:rPr>
              <a:t>Derick</a:t>
            </a:r>
            <a:r>
              <a:rPr lang="nb-NO" sz="900" dirty="0">
                <a:solidFill>
                  <a:prstClr val="white"/>
                </a:solidFill>
              </a:rPr>
              <a:t> Bailey</a:t>
            </a:r>
          </a:p>
        </p:txBody>
      </p:sp>
    </p:spTree>
    <p:extLst>
      <p:ext uri="{BB962C8B-B14F-4D97-AF65-F5344CB8AC3E}">
        <p14:creationId xmlns:p14="http://schemas.microsoft.com/office/powerpoint/2010/main" val="128401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prøver vi å løse?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Unngå «God-</a:t>
            </a:r>
            <a:r>
              <a:rPr lang="nb-NO" dirty="0" err="1" smtClean="0"/>
              <a:t>interfaces</a:t>
            </a:r>
            <a:r>
              <a:rPr lang="nb-NO" dirty="0" smtClean="0"/>
              <a:t>» som prøver å gjøre alt, og som lar alle gjøre alt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46139" y="2921945"/>
            <a:ext cx="475560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IApplicationContext</a:t>
            </a:r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GetCaption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UserName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GetAllCaptions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IsAdmin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GetSelectedLanguage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Environment {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GetConnection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Navigate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GetNavigationHistory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HasRole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GetRoles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ActiveView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sz="75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31740" y="2748735"/>
            <a:ext cx="2503655" cy="7848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ILocalizationService</a:t>
            </a:r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GetCaption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457200"/>
            <a:r>
              <a:rPr lang="nb-NO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List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GetAllCaptions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nb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GetSelectedLanguage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sz="75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54975" y="2921945"/>
            <a:ext cx="2864794" cy="7848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IApplicationContext</a:t>
            </a:r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nb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UserName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IsAdmin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defTabSz="457200"/>
            <a:r>
              <a:rPr lang="nb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Environment {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sz="75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0474" y="3858220"/>
            <a:ext cx="2503655" cy="6694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IDatabaseUtility</a:t>
            </a:r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nb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defTabSz="457200"/>
            <a:r>
              <a:rPr lang="nb-NO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GetConnection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sz="75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10962" y="3945769"/>
            <a:ext cx="2864794" cy="7848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INavigationService</a:t>
            </a:r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nb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ActiveView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defTabSz="457200"/>
            <a:r>
              <a:rPr lang="nb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Navigate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GetNavigationHistory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sz="75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8887" y="4939057"/>
            <a:ext cx="2227635" cy="6694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IRoleService</a:t>
            </a:r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nb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HasRole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GetRoles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sz="7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830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LSP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Liskov</a:t>
            </a:r>
            <a:r>
              <a:rPr lang="nb-NO" dirty="0" smtClean="0"/>
              <a:t> </a:t>
            </a:r>
            <a:r>
              <a:rPr lang="nb-NO" dirty="0" err="1" smtClean="0"/>
              <a:t>Substitution</a:t>
            </a:r>
            <a:r>
              <a:rPr lang="nb-NO" dirty="0" smtClean="0"/>
              <a:t> </a:t>
            </a:r>
            <a:r>
              <a:rPr lang="nb-NO" dirty="0" err="1" smtClean="0"/>
              <a:t>Principle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730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er fordelene?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Gir bedre kontroll over hvem som kan gjøre hva</a:t>
            </a:r>
          </a:p>
          <a:p>
            <a:r>
              <a:rPr lang="nb-NO" dirty="0" smtClean="0"/>
              <a:t>Det er lettere å implementere små og spesifikke </a:t>
            </a:r>
            <a:r>
              <a:rPr lang="nb-NO" dirty="0" err="1" smtClean="0"/>
              <a:t>interfacer</a:t>
            </a:r>
            <a:endParaRPr lang="nb-NO" dirty="0" smtClean="0"/>
          </a:p>
          <a:p>
            <a:r>
              <a:rPr lang="nb-NO" dirty="0" smtClean="0"/>
              <a:t>Lettere å bytte ut deler av systemet – trenger ikke å implementere et enormt </a:t>
            </a:r>
            <a:r>
              <a:rPr lang="nb-NO" dirty="0" err="1" smtClean="0"/>
              <a:t>interface</a:t>
            </a:r>
            <a:r>
              <a:rPr lang="nb-NO" dirty="0" smtClean="0"/>
              <a:t> for å erstatte en enkelt </a:t>
            </a:r>
            <a:r>
              <a:rPr lang="nb-NO" dirty="0" err="1" smtClean="0"/>
              <a:t>feature</a:t>
            </a:r>
            <a:endParaRPr lang="nb-NO" dirty="0" smtClean="0"/>
          </a:p>
          <a:p>
            <a:r>
              <a:rPr lang="nb-NO" dirty="0" smtClean="0"/>
              <a:t>Lettere å teste (enklere å </a:t>
            </a:r>
            <a:r>
              <a:rPr lang="nb-NO" dirty="0" err="1" smtClean="0"/>
              <a:t>mocke</a:t>
            </a:r>
            <a:r>
              <a:rPr lang="nb-NO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5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Oppsummering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780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Lenker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LSP:</a:t>
            </a:r>
            <a:br>
              <a:rPr lang="nb-NO" dirty="0"/>
            </a:br>
            <a:r>
              <a:rPr lang="nb-NO" dirty="0">
                <a:hlinkClick r:id="rId2"/>
              </a:rPr>
              <a:t>http://</a:t>
            </a:r>
            <a:r>
              <a:rPr lang="nb-NO" dirty="0" smtClean="0">
                <a:hlinkClick r:id="rId2"/>
              </a:rPr>
              <a:t>www.objectmentor.com/resources/articles/lsp.pdf</a:t>
            </a:r>
            <a:endParaRPr lang="nb-NO" dirty="0" smtClean="0"/>
          </a:p>
          <a:p>
            <a:r>
              <a:rPr lang="nb-NO" dirty="0"/>
              <a:t>ISP</a:t>
            </a:r>
            <a:br>
              <a:rPr lang="nb-NO" dirty="0"/>
            </a:br>
            <a:r>
              <a:rPr lang="nb-NO" dirty="0">
                <a:hlinkClick r:id="rId3"/>
              </a:rPr>
              <a:t>http://</a:t>
            </a:r>
            <a:r>
              <a:rPr lang="nb-NO" dirty="0" smtClean="0">
                <a:hlinkClick r:id="rId3"/>
              </a:rPr>
              <a:t>www.objectmentor.com/resources/articles/isp.pdf</a:t>
            </a:r>
            <a:endParaRPr lang="nb-NO" dirty="0" smtClean="0"/>
          </a:p>
          <a:p>
            <a:endParaRPr lang="nb-NO" dirty="0"/>
          </a:p>
          <a:p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3200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2315" y="476250"/>
            <a:ext cx="8207375" cy="5905078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“Let q(x) be a property provable about objects x of type T. Then q(y) should be provable for objects y of type S, where S is a subtype of T</a:t>
            </a:r>
            <a:r>
              <a:rPr lang="en-US" sz="2800" dirty="0"/>
              <a:t>”</a:t>
            </a:r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46439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2315" y="476250"/>
            <a:ext cx="8207375" cy="5905078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“Objects in a program should be replaceable with instances of their subtypes without altering the correctness of that program”</a:t>
            </a:r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115342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2315" y="476250"/>
            <a:ext cx="8207375" cy="5905078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“Derived classes must be substitutable for their base </a:t>
            </a:r>
            <a:r>
              <a:rPr lang="en-US" sz="2800" dirty="0"/>
              <a:t>classes”</a:t>
            </a:r>
            <a:r>
              <a:rPr lang="nb-NO" sz="2800" dirty="0"/>
              <a:t/>
            </a:r>
            <a:br>
              <a:rPr lang="nb-NO" sz="2800" dirty="0"/>
            </a:br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36255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lostechies.com/derickbailey/files/2011/03/LiskovSubtitutionPrinciple_52BB516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693054" y="6453336"/>
            <a:ext cx="9749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nb-NO" sz="900" dirty="0">
                <a:solidFill>
                  <a:prstClr val="white"/>
                </a:solidFill>
              </a:rPr>
              <a:t>© </a:t>
            </a:r>
            <a:r>
              <a:rPr lang="nb-NO" sz="900" dirty="0" err="1">
                <a:solidFill>
                  <a:prstClr val="white"/>
                </a:solidFill>
              </a:rPr>
              <a:t>Derick</a:t>
            </a:r>
            <a:r>
              <a:rPr lang="nb-NO" sz="900" dirty="0">
                <a:solidFill>
                  <a:prstClr val="white"/>
                </a:solidFill>
              </a:rPr>
              <a:t> Bailey</a:t>
            </a:r>
          </a:p>
        </p:txBody>
      </p:sp>
    </p:spTree>
    <p:extLst>
      <p:ext uri="{BB962C8B-B14F-4D97-AF65-F5344CB8AC3E}">
        <p14:creationId xmlns:p14="http://schemas.microsoft.com/office/powerpoint/2010/main" val="1278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prøver vi å løse?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Kode som kan feile når som helst avhengig av hva slags typer man jobber med</a:t>
            </a:r>
          </a:p>
          <a:p>
            <a:r>
              <a:rPr lang="nb-NO" dirty="0"/>
              <a:t>Kode som sjekker typen til objekter for å avgjøre hva man kan </a:t>
            </a:r>
            <a:r>
              <a:rPr lang="nb-NO" dirty="0" smtClean="0"/>
              <a:t>gjøre</a:t>
            </a:r>
          </a:p>
          <a:p>
            <a:r>
              <a:rPr lang="nb-NO" dirty="0" smtClean="0"/>
              <a:t>Feil bruk av polymorfi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33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Litt teori – «Regler»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Contravariance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method</a:t>
            </a:r>
            <a:r>
              <a:rPr lang="nb-NO" dirty="0"/>
              <a:t> arguments in sub </a:t>
            </a:r>
            <a:r>
              <a:rPr lang="nb-NO" dirty="0" err="1" smtClean="0"/>
              <a:t>class</a:t>
            </a:r>
            <a:endParaRPr lang="nb-NO" dirty="0" smtClean="0"/>
          </a:p>
          <a:p>
            <a:r>
              <a:rPr lang="nb-NO" dirty="0" err="1" smtClean="0"/>
              <a:t>Covariance</a:t>
            </a:r>
            <a:r>
              <a:rPr lang="nb-NO" dirty="0" smtClean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return</a:t>
            </a:r>
            <a:r>
              <a:rPr lang="nb-NO" dirty="0"/>
              <a:t> types in </a:t>
            </a:r>
            <a:r>
              <a:rPr lang="nb-NO" dirty="0" err="1"/>
              <a:t>the</a:t>
            </a:r>
            <a:r>
              <a:rPr lang="nb-NO" dirty="0"/>
              <a:t> sub </a:t>
            </a:r>
            <a:r>
              <a:rPr lang="nb-NO" dirty="0" err="1" smtClean="0"/>
              <a:t>class</a:t>
            </a:r>
            <a:endParaRPr lang="nb-NO" dirty="0" smtClean="0"/>
          </a:p>
          <a:p>
            <a:r>
              <a:rPr lang="nb-NO" dirty="0" smtClean="0"/>
              <a:t>No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exception</a:t>
            </a:r>
            <a:r>
              <a:rPr lang="nb-NO" dirty="0"/>
              <a:t> types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allowed</a:t>
            </a:r>
            <a:r>
              <a:rPr lang="nb-NO" dirty="0"/>
              <a:t> to be </a:t>
            </a:r>
            <a:r>
              <a:rPr lang="nb-NO" dirty="0" err="1"/>
              <a:t>thrown</a:t>
            </a:r>
            <a:r>
              <a:rPr lang="nb-NO" dirty="0"/>
              <a:t>, </a:t>
            </a:r>
            <a:r>
              <a:rPr lang="nb-NO" dirty="0" err="1"/>
              <a:t>unless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sub-types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previously</a:t>
            </a:r>
            <a:r>
              <a:rPr lang="nb-NO" dirty="0"/>
              <a:t> used </a:t>
            </a:r>
            <a:r>
              <a:rPr lang="nb-NO" dirty="0" err="1" smtClean="0"/>
              <a:t>ones</a:t>
            </a:r>
            <a:endParaRPr lang="nb-NO" dirty="0" smtClean="0"/>
          </a:p>
          <a:p>
            <a:r>
              <a:rPr lang="nb-NO" dirty="0" err="1" smtClean="0"/>
              <a:t>Preconditions</a:t>
            </a:r>
            <a:r>
              <a:rPr lang="nb-NO" dirty="0" smtClean="0"/>
              <a:t> </a:t>
            </a:r>
            <a:r>
              <a:rPr lang="nb-NO" dirty="0" err="1"/>
              <a:t>cannot</a:t>
            </a:r>
            <a:r>
              <a:rPr lang="nb-NO" dirty="0"/>
              <a:t> be </a:t>
            </a:r>
            <a:r>
              <a:rPr lang="nb-NO" dirty="0" err="1"/>
              <a:t>strengthened</a:t>
            </a:r>
            <a:r>
              <a:rPr lang="nb-NO" dirty="0"/>
              <a:t> in a </a:t>
            </a:r>
            <a:r>
              <a:rPr lang="nb-NO" dirty="0" err="1" smtClean="0"/>
              <a:t>subtype</a:t>
            </a:r>
            <a:endParaRPr lang="nb-NO" dirty="0"/>
          </a:p>
          <a:p>
            <a:r>
              <a:rPr lang="nb-NO" dirty="0" err="1"/>
              <a:t>Postconditions</a:t>
            </a:r>
            <a:r>
              <a:rPr lang="nb-NO" dirty="0"/>
              <a:t> </a:t>
            </a:r>
            <a:r>
              <a:rPr lang="nb-NO" dirty="0" err="1"/>
              <a:t>cannot</a:t>
            </a:r>
            <a:r>
              <a:rPr lang="nb-NO" dirty="0"/>
              <a:t> be </a:t>
            </a:r>
            <a:r>
              <a:rPr lang="nb-NO" dirty="0" err="1"/>
              <a:t>weakened</a:t>
            </a:r>
            <a:r>
              <a:rPr lang="nb-NO" dirty="0"/>
              <a:t> in a </a:t>
            </a:r>
            <a:r>
              <a:rPr lang="nb-NO" dirty="0" err="1" smtClean="0"/>
              <a:t>subtype</a:t>
            </a:r>
            <a:endParaRPr lang="nb-NO" dirty="0"/>
          </a:p>
          <a:p>
            <a:r>
              <a:rPr lang="nb-NO" dirty="0"/>
              <a:t>The </a:t>
            </a:r>
            <a:r>
              <a:rPr lang="nb-NO" dirty="0" err="1" smtClean="0"/>
              <a:t>history</a:t>
            </a:r>
            <a:r>
              <a:rPr lang="nb-NO" dirty="0" smtClean="0"/>
              <a:t> </a:t>
            </a:r>
            <a:r>
              <a:rPr lang="nb-NO" dirty="0" err="1" smtClean="0"/>
              <a:t>constraint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647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000" dirty="0" err="1"/>
              <a:t>Contravariance</a:t>
            </a:r>
            <a:r>
              <a:rPr lang="nb-NO" sz="3000" dirty="0"/>
              <a:t> </a:t>
            </a:r>
            <a:r>
              <a:rPr lang="nb-NO" sz="3000" dirty="0" err="1"/>
              <a:t>of</a:t>
            </a:r>
            <a:r>
              <a:rPr lang="nb-NO" sz="3000" dirty="0"/>
              <a:t> </a:t>
            </a:r>
            <a:r>
              <a:rPr lang="nb-NO" sz="3000" dirty="0" err="1"/>
              <a:t>method</a:t>
            </a:r>
            <a:r>
              <a:rPr lang="nb-NO" sz="3000" dirty="0"/>
              <a:t> arguments in sub </a:t>
            </a:r>
            <a:r>
              <a:rPr lang="nb-NO" sz="3000" dirty="0" err="1"/>
              <a:t>class</a:t>
            </a:r>
            <a:endParaRPr lang="nb-NO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1999439" y="2221554"/>
            <a:ext cx="8193122" cy="27469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GetFormattedAge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age)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age.ToString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457200"/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LSPLegalSubType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GetFormattedAge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age) 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This is legal due to the </a:t>
            </a:r>
            <a:r>
              <a:rPr lang="en-US" sz="7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Contravariance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requirement - you're allowed to widen the argument type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.GetFormattedAge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age);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457200"/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LSPIllegalSubType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b-NO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endParaRPr lang="nb-NO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GetFormattedAge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age) 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this is illegal due to the </a:t>
            </a:r>
            <a:r>
              <a:rPr lang="en-US" sz="7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Contravariance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requirement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nb-NO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.GetFormattedAge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nb-NO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age);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defTabSz="457200"/>
            <a:r>
              <a:rPr lang="nb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sz="7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13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uvet-mal_2012_ny3">
  <a:themeElements>
    <a:clrScheme name="Bouvet2012">
      <a:dk1>
        <a:srgbClr val="000000"/>
      </a:dk1>
      <a:lt1>
        <a:sysClr val="window" lastClr="FFFFFF"/>
      </a:lt1>
      <a:dk2>
        <a:srgbClr val="FF6400"/>
      </a:dk2>
      <a:lt2>
        <a:srgbClr val="ABE1FA"/>
      </a:lt2>
      <a:accent1>
        <a:srgbClr val="D8D8D8"/>
      </a:accent1>
      <a:accent2>
        <a:srgbClr val="ABE1FA"/>
      </a:accent2>
      <a:accent3>
        <a:srgbClr val="787878"/>
      </a:accent3>
      <a:accent4>
        <a:srgbClr val="333333"/>
      </a:accent4>
      <a:accent5>
        <a:srgbClr val="FF6400"/>
      </a:accent5>
      <a:accent6>
        <a:srgbClr val="000000"/>
      </a:accent6>
      <a:hlink>
        <a:srgbClr val="787878"/>
      </a:hlink>
      <a:folHlink>
        <a:srgbClr val="ABE1FA"/>
      </a:folHlink>
    </a:clrScheme>
    <a:fontScheme name="Bouvet2012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Corbel" pitchFamily="34" charset="0"/>
            <a:ea typeface="Verdana" pitchFamily="34" charset="0"/>
            <a:cs typeface="Verdana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ouvet2012">
    <a:dk1>
      <a:srgbClr val="000000"/>
    </a:dk1>
    <a:lt1>
      <a:sysClr val="window" lastClr="FFFFFF"/>
    </a:lt1>
    <a:dk2>
      <a:srgbClr val="FF6400"/>
    </a:dk2>
    <a:lt2>
      <a:srgbClr val="ABE1FA"/>
    </a:lt2>
    <a:accent1>
      <a:srgbClr val="D8D8D8"/>
    </a:accent1>
    <a:accent2>
      <a:srgbClr val="ABE1FA"/>
    </a:accent2>
    <a:accent3>
      <a:srgbClr val="787878"/>
    </a:accent3>
    <a:accent4>
      <a:srgbClr val="333333"/>
    </a:accent4>
    <a:accent5>
      <a:srgbClr val="FF6400"/>
    </a:accent5>
    <a:accent6>
      <a:srgbClr val="000000"/>
    </a:accent6>
    <a:hlink>
      <a:srgbClr val="787878"/>
    </a:hlink>
    <a:folHlink>
      <a:srgbClr val="ABE1F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1645</Words>
  <Application>Microsoft Office PowerPoint</Application>
  <PresentationFormat>Widescreen</PresentationFormat>
  <Paragraphs>296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Georgia</vt:lpstr>
      <vt:lpstr>Verdana</vt:lpstr>
      <vt:lpstr>Wingdings</vt:lpstr>
      <vt:lpstr>Bouvet-mal_2012_ny3</vt:lpstr>
      <vt:lpstr>1_Office Theme</vt:lpstr>
      <vt:lpstr>SOLID – LSP &amp; ISP</vt:lpstr>
      <vt:lpstr>LSP</vt:lpstr>
      <vt:lpstr>“Let q(x) be a property provable about objects x of type T. Then q(y) should be provable for objects y of type S, where S is a subtype of T”</vt:lpstr>
      <vt:lpstr>“Objects in a program should be replaceable with instances of their subtypes without altering the correctness of that program”</vt:lpstr>
      <vt:lpstr>“Derived classes must be substitutable for their base classes” </vt:lpstr>
      <vt:lpstr>PowerPoint Presentation</vt:lpstr>
      <vt:lpstr>Hva prøver vi å løse?</vt:lpstr>
      <vt:lpstr>Litt teori – «Regler»</vt:lpstr>
      <vt:lpstr>Contravariance of method arguments in sub class</vt:lpstr>
      <vt:lpstr>Covariance of return types in the sub class</vt:lpstr>
      <vt:lpstr>No new exception types are allowed</vt:lpstr>
      <vt:lpstr>Preconditions cannot be strengthened in subtypes</vt:lpstr>
      <vt:lpstr>Postconditions cannot be weakened in subtypes</vt:lpstr>
      <vt:lpstr>The history constraint</vt:lpstr>
      <vt:lpstr>Hva er fordelene?</vt:lpstr>
      <vt:lpstr>ISP</vt:lpstr>
      <vt:lpstr>“many client-specific interfaces are better than one general-purpose interface” </vt:lpstr>
      <vt:lpstr>PowerPoint Presentation</vt:lpstr>
      <vt:lpstr>Hva prøver vi å løse?</vt:lpstr>
      <vt:lpstr>Hva er fordelene?</vt:lpstr>
      <vt:lpstr>Oppsummering</vt:lpstr>
      <vt:lpstr>Lenker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Håvard Kristiansen</dc:creator>
  <cp:lastModifiedBy>Håvard Kristiansen</cp:lastModifiedBy>
  <cp:revision>4</cp:revision>
  <dcterms:created xsi:type="dcterms:W3CDTF">2015-04-26T20:40:32Z</dcterms:created>
  <dcterms:modified xsi:type="dcterms:W3CDTF">2015-04-26T20:53:58Z</dcterms:modified>
</cp:coreProperties>
</file>