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86"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10/2/2019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972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502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11083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9260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8637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60981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10/2/2019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1992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220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96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545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75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61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56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26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38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24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69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10/2/2019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58418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0668-4DDF-4656-93E3-71B3F6C0EF47}"/>
              </a:ext>
            </a:extLst>
          </p:cNvPr>
          <p:cNvSpPr>
            <a:spLocks noGrp="1"/>
          </p:cNvSpPr>
          <p:nvPr>
            <p:ph type="ctrTitle"/>
          </p:nvPr>
        </p:nvSpPr>
        <p:spPr>
          <a:xfrm>
            <a:off x="1154955" y="2099733"/>
            <a:ext cx="8825658" cy="1267721"/>
          </a:xfrm>
        </p:spPr>
        <p:txBody>
          <a:bodyPr>
            <a:normAutofit fontScale="90000"/>
          </a:bodyPr>
          <a:lstStyle/>
          <a:p>
            <a:pPr algn="ctr"/>
            <a:r>
              <a:rPr lang="en-US" sz="9600" b="1" dirty="0">
                <a:solidFill>
                  <a:schemeClr val="bg1"/>
                </a:solidFill>
              </a:rPr>
              <a:t>Summary</a:t>
            </a:r>
          </a:p>
        </p:txBody>
      </p:sp>
    </p:spTree>
    <p:extLst>
      <p:ext uri="{BB962C8B-B14F-4D97-AF65-F5344CB8AC3E}">
        <p14:creationId xmlns:p14="http://schemas.microsoft.com/office/powerpoint/2010/main" val="352448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3551102-E150-4EA6-B5A2-F5530A29F978}"/>
              </a:ext>
            </a:extLst>
          </p:cNvPr>
          <p:cNvSpPr>
            <a:spLocks noGrp="1"/>
          </p:cNvSpPr>
          <p:nvPr>
            <p:ph type="title"/>
          </p:nvPr>
        </p:nvSpPr>
        <p:spPr/>
        <p:txBody>
          <a:bodyPr/>
          <a:lstStyle/>
          <a:p>
            <a:pPr algn="ctr"/>
            <a:r>
              <a:rPr lang="en-US" dirty="0">
                <a:latin typeface="Algerian" panose="04020705040A02060702" pitchFamily="82" charset="0"/>
              </a:rPr>
              <a:t>Problematic</a:t>
            </a:r>
          </a:p>
        </p:txBody>
      </p:sp>
      <p:sp>
        <p:nvSpPr>
          <p:cNvPr id="3" name="Content Placeholder 2">
            <a:extLst>
              <a:ext uri="{FF2B5EF4-FFF2-40B4-BE49-F238E27FC236}">
                <a16:creationId xmlns:a16="http://schemas.microsoft.com/office/drawing/2014/main" id="{19758861-30F9-4E04-AA15-0D2E1E6A86D6}"/>
              </a:ext>
            </a:extLst>
          </p:cNvPr>
          <p:cNvSpPr>
            <a:spLocks noGrp="1"/>
          </p:cNvSpPr>
          <p:nvPr>
            <p:ph sz="half" idx="1"/>
          </p:nvPr>
        </p:nvSpPr>
        <p:spPr>
          <a:xfrm>
            <a:off x="1154953" y="2603500"/>
            <a:ext cx="10310215" cy="3902808"/>
          </a:xfrm>
        </p:spPr>
        <p:txBody>
          <a:bodyPr>
            <a:normAutofit fontScale="40000" lnSpcReduction="20000"/>
          </a:bodyPr>
          <a:lstStyle/>
          <a:p>
            <a:pPr marL="0" indent="0">
              <a:buNone/>
            </a:pPr>
            <a:endParaRPr lang="en-US" altLang="en-US" dirty="0">
              <a:solidFill>
                <a:srgbClr val="0070C0"/>
              </a:solidFill>
              <a:latin typeface="Andalus" panose="02020603050405020304" pitchFamily="18" charset="-78"/>
              <a:cs typeface="Andalus" panose="02020603050405020304" pitchFamily="18" charset="-78"/>
            </a:endParaRPr>
          </a:p>
          <a:p>
            <a:pPr marL="0" indent="0">
              <a:buNone/>
            </a:pPr>
            <a:r>
              <a:rPr lang="en-US" altLang="en-US" sz="8600" dirty="0">
                <a:solidFill>
                  <a:srgbClr val="0070C0"/>
                </a:solidFill>
                <a:latin typeface="Arial Rounded MT Bold" panose="020F0704030504030204" pitchFamily="34" charset="0"/>
                <a:cs typeface="Andalus" panose="02020603050405020304" pitchFamily="18" charset="-78"/>
              </a:rPr>
              <a:t>Anomaly Detection has been widely used within diverse research areas. In these documents, especially, it used to detect anomalies in power consumption data in different buildings(household, universities, government institutions) in order to improve energy efficiency. Several models are used and each one had its functionality. </a:t>
            </a:r>
          </a:p>
          <a:p>
            <a:pPr marL="0" indent="0">
              <a:buNone/>
            </a:pPr>
            <a:endParaRPr lang="en-US" u="sng" dirty="0">
              <a:solidFill>
                <a:schemeClr val="tx1"/>
              </a:solidFill>
            </a:endParaRPr>
          </a:p>
          <a:p>
            <a:endParaRPr lang="en-US" dirty="0">
              <a:solidFill>
                <a:srgbClr val="0070C0"/>
              </a:solidFill>
              <a:latin typeface="Andalus" panose="02020603050405020304" pitchFamily="18" charset="-78"/>
              <a:cs typeface="Andalus" panose="02020603050405020304" pitchFamily="18" charset="-78"/>
            </a:endParaRPr>
          </a:p>
          <a:p>
            <a:endParaRPr lang="en-US" u="sng" dirty="0"/>
          </a:p>
          <a:p>
            <a:endParaRPr lang="en-US" dirty="0">
              <a:solidFill>
                <a:srgbClr val="0070C0"/>
              </a:solidFill>
              <a:latin typeface="Andalus" panose="02020603050405020304" pitchFamily="18" charset="-78"/>
              <a:cs typeface="Andalus" panose="02020603050405020304" pitchFamily="18" charset="-78"/>
            </a:endParaRPr>
          </a:p>
          <a:p>
            <a:pPr marL="0" indent="0">
              <a:buNone/>
            </a:pPr>
            <a:endParaRPr lang="en-US" altLang="en-US" u="sng" dirty="0">
              <a:solidFill>
                <a:srgbClr val="0070C0"/>
              </a:solidFill>
              <a:latin typeface="+mj-lt"/>
              <a:cs typeface="Andalus" panose="02020603050405020304" pitchFamily="18" charset="-78"/>
            </a:endParaRPr>
          </a:p>
          <a:p>
            <a:endParaRPr lang="en-US" dirty="0"/>
          </a:p>
        </p:txBody>
      </p:sp>
    </p:spTree>
    <p:extLst>
      <p:ext uri="{BB962C8B-B14F-4D97-AF65-F5344CB8AC3E}">
        <p14:creationId xmlns:p14="http://schemas.microsoft.com/office/powerpoint/2010/main" val="221434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AB91-7770-49A8-AEDE-2E169C93C840}"/>
              </a:ext>
            </a:extLst>
          </p:cNvPr>
          <p:cNvSpPr>
            <a:spLocks noGrp="1"/>
          </p:cNvSpPr>
          <p:nvPr>
            <p:ph type="title"/>
          </p:nvPr>
        </p:nvSpPr>
        <p:spPr/>
        <p:txBody>
          <a:bodyPr/>
          <a:lstStyle/>
          <a:p>
            <a:pPr algn="ctr"/>
            <a:r>
              <a:rPr lang="en-US" dirty="0">
                <a:latin typeface="Algerian" panose="04020705040A02060702" pitchFamily="82" charset="0"/>
              </a:rPr>
              <a:t>Data</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9758861-30F9-4E04-AA15-0D2E1E6A86D6}"/>
              </a:ext>
            </a:extLst>
          </p:cNvPr>
          <p:cNvSpPr>
            <a:spLocks noGrp="1"/>
          </p:cNvSpPr>
          <p:nvPr>
            <p:ph sz="half" idx="1"/>
          </p:nvPr>
        </p:nvSpPr>
        <p:spPr>
          <a:xfrm>
            <a:off x="1154953" y="2603500"/>
            <a:ext cx="10354177" cy="3416301"/>
          </a:xfrm>
        </p:spPr>
        <p:txBody>
          <a:bodyPr>
            <a:normAutofit/>
          </a:bodyPr>
          <a:lstStyle/>
          <a:p>
            <a:pPr marL="0" indent="0">
              <a:buNone/>
            </a:pPr>
            <a:r>
              <a:rPr lang="en-US" sz="2000" dirty="0">
                <a:solidFill>
                  <a:srgbClr val="0070C0"/>
                </a:solidFill>
                <a:latin typeface="Arial Rounded MT Bold" panose="020F0704030504030204" pitchFamily="34" charset="0"/>
              </a:rPr>
              <a:t>-the data used is a time series data which is collected from public sources (Pecan street data port in USA) and private sources (universities). </a:t>
            </a:r>
          </a:p>
          <a:p>
            <a:pPr marL="0" indent="0">
              <a:buNone/>
            </a:pPr>
            <a:r>
              <a:rPr lang="en-US" sz="2000" dirty="0">
                <a:solidFill>
                  <a:srgbClr val="0070C0"/>
                </a:solidFill>
                <a:latin typeface="Arial Rounded MT Bold" panose="020F0704030504030204" pitchFamily="34" charset="0"/>
              </a:rPr>
              <a:t>-Generally , the frequency of used data is one hour and It leads to satisfactory results. Some of the researchers proposed  a frequency of 15 to 30 minutes In order to have more precision but I think it is enough for us to work with 1h frequency.</a:t>
            </a:r>
          </a:p>
          <a:p>
            <a:pPr marL="0" indent="0">
              <a:buNone/>
            </a:pPr>
            <a:r>
              <a:rPr lang="en-US" sz="2000" dirty="0">
                <a:solidFill>
                  <a:srgbClr val="0070C0"/>
                </a:solidFill>
                <a:latin typeface="Arial Rounded MT Bold" panose="020F0704030504030204" pitchFamily="34" charset="0"/>
              </a:rPr>
              <a:t>-For me, I see that we need at least one year of energy consumption data to achieve a good performance in our work.</a:t>
            </a:r>
          </a:p>
          <a:p>
            <a:pPr marL="0" indent="0">
              <a:buNone/>
            </a:pPr>
            <a:r>
              <a:rPr lang="en-US" sz="2000" dirty="0">
                <a:solidFill>
                  <a:srgbClr val="0070C0"/>
                </a:solidFill>
                <a:latin typeface="Arial Rounded MT Bold" panose="020F0704030504030204" pitchFamily="34" charset="0"/>
              </a:rPr>
              <a:t>  	</a:t>
            </a:r>
          </a:p>
          <a:p>
            <a:endParaRPr lang="en-US" sz="2000" u="sng" dirty="0">
              <a:solidFill>
                <a:srgbClr val="0070C0"/>
              </a:solidFill>
              <a:latin typeface="Arial Rounded MT Bold" panose="020F0704030504030204" pitchFamily="34" charset="0"/>
            </a:endParaRPr>
          </a:p>
          <a:p>
            <a:endParaRPr lang="en-US" sz="2000" dirty="0">
              <a:solidFill>
                <a:srgbClr val="0070C0"/>
              </a:solidFill>
              <a:latin typeface="Arial Rounded MT Bold" panose="020F0704030504030204" pitchFamily="34" charset="0"/>
              <a:cs typeface="Andalus" panose="02020603050405020304" pitchFamily="18" charset="-78"/>
            </a:endParaRPr>
          </a:p>
          <a:p>
            <a:pPr marL="0" indent="0">
              <a:buNone/>
            </a:pPr>
            <a:endParaRPr lang="en-US" altLang="en-US" sz="2000" u="sng" dirty="0">
              <a:solidFill>
                <a:srgbClr val="0070C0"/>
              </a:solidFill>
              <a:latin typeface="Arial Rounded MT Bold" panose="020F0704030504030204" pitchFamily="34" charset="0"/>
              <a:cs typeface="Andalus" panose="02020603050405020304" pitchFamily="18" charset="-78"/>
            </a:endParaRPr>
          </a:p>
          <a:p>
            <a:endParaRPr lang="en-US" sz="20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222977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AB91-7770-49A8-AEDE-2E169C93C840}"/>
              </a:ext>
            </a:extLst>
          </p:cNvPr>
          <p:cNvSpPr>
            <a:spLocks noGrp="1"/>
          </p:cNvSpPr>
          <p:nvPr>
            <p:ph type="title"/>
          </p:nvPr>
        </p:nvSpPr>
        <p:spPr/>
        <p:txBody>
          <a:bodyPr/>
          <a:lstStyle/>
          <a:p>
            <a:pPr algn="ctr"/>
            <a:r>
              <a:rPr lang="en-US" sz="3200" b="1" dirty="0">
                <a:latin typeface="Algerian" panose="04020705040A02060702" pitchFamily="82" charset="0"/>
              </a:rPr>
              <a:t>Target function</a:t>
            </a:r>
          </a:p>
        </p:txBody>
      </p:sp>
      <p:sp>
        <p:nvSpPr>
          <p:cNvPr id="3" name="Content Placeholder 2">
            <a:extLst>
              <a:ext uri="{FF2B5EF4-FFF2-40B4-BE49-F238E27FC236}">
                <a16:creationId xmlns:a16="http://schemas.microsoft.com/office/drawing/2014/main" id="{19758861-30F9-4E04-AA15-0D2E1E6A86D6}"/>
              </a:ext>
            </a:extLst>
          </p:cNvPr>
          <p:cNvSpPr>
            <a:spLocks noGrp="1"/>
          </p:cNvSpPr>
          <p:nvPr>
            <p:ph idx="1"/>
          </p:nvPr>
        </p:nvSpPr>
        <p:spPr>
          <a:xfrm>
            <a:off x="896814" y="2268415"/>
            <a:ext cx="10770578" cy="4325815"/>
          </a:xfrm>
        </p:spPr>
        <p:txBody>
          <a:bodyPr>
            <a:normAutofit/>
          </a:bodyPr>
          <a:lstStyle/>
          <a:p>
            <a:pPr marL="0" indent="0">
              <a:buNone/>
            </a:pPr>
            <a:r>
              <a:rPr lang="en-US" sz="3200" dirty="0">
                <a:solidFill>
                  <a:srgbClr val="0070C0"/>
                </a:solidFill>
                <a:latin typeface="Arial Rounded MT Bold" panose="020F0704030504030204" pitchFamily="34" charset="0"/>
              </a:rPr>
              <a:t>-The input is n previous values of the energy consumption and the output is a prediction of energy consumption of the next hour. </a:t>
            </a:r>
          </a:p>
          <a:p>
            <a:pPr marL="0" indent="0">
              <a:buNone/>
            </a:pPr>
            <a:r>
              <a:rPr lang="en-US" sz="3200" dirty="0">
                <a:solidFill>
                  <a:srgbClr val="0070C0"/>
                </a:solidFill>
                <a:latin typeface="Arial Rounded MT Bold" panose="020F0704030504030204" pitchFamily="34" charset="0"/>
                <a:sym typeface="Wingdings" panose="05000000000000000000" pitchFamily="2" charset="2"/>
              </a:rPr>
              <a:t></a:t>
            </a:r>
            <a:r>
              <a:rPr lang="en-US" sz="3200" dirty="0">
                <a:solidFill>
                  <a:srgbClr val="0070C0"/>
                </a:solidFill>
                <a:latin typeface="Arial Rounded MT Bold" panose="020F0704030504030204" pitchFamily="34" charset="0"/>
              </a:rPr>
              <a:t>So here we talk about </a:t>
            </a:r>
            <a:r>
              <a:rPr lang="en-US" sz="3200" b="1" u="sng" dirty="0">
                <a:solidFill>
                  <a:schemeClr val="accent1"/>
                </a:solidFill>
                <a:latin typeface="Arial Rounded MT Bold" panose="020F0704030504030204" pitchFamily="34" charset="0"/>
              </a:rPr>
              <a:t>regression</a:t>
            </a:r>
            <a:r>
              <a:rPr lang="en-US" sz="3200" dirty="0">
                <a:solidFill>
                  <a:srgbClr val="0070C0"/>
                </a:solidFill>
                <a:latin typeface="Arial Rounded MT Bold" panose="020F0704030504030204" pitchFamily="34" charset="0"/>
              </a:rPr>
              <a:t> </a:t>
            </a:r>
          </a:p>
          <a:p>
            <a:pPr marL="0" indent="0">
              <a:buNone/>
            </a:pPr>
            <a:endParaRPr lang="en-US" dirty="0"/>
          </a:p>
        </p:txBody>
      </p:sp>
    </p:spTree>
    <p:extLst>
      <p:ext uri="{BB962C8B-B14F-4D97-AF65-F5344CB8AC3E}">
        <p14:creationId xmlns:p14="http://schemas.microsoft.com/office/powerpoint/2010/main" val="118041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AB91-7770-49A8-AEDE-2E169C93C840}"/>
              </a:ext>
            </a:extLst>
          </p:cNvPr>
          <p:cNvSpPr>
            <a:spLocks noGrp="1"/>
          </p:cNvSpPr>
          <p:nvPr>
            <p:ph type="title"/>
          </p:nvPr>
        </p:nvSpPr>
        <p:spPr/>
        <p:txBody>
          <a:bodyPr/>
          <a:lstStyle/>
          <a:p>
            <a:pPr algn="ctr"/>
            <a:r>
              <a:rPr lang="en-US" dirty="0">
                <a:latin typeface="Algerian" panose="04020705040A02060702" pitchFamily="82" charset="0"/>
              </a:rPr>
              <a:t>Models</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9758861-30F9-4E04-AA15-0D2E1E6A86D6}"/>
              </a:ext>
            </a:extLst>
          </p:cNvPr>
          <p:cNvSpPr>
            <a:spLocks noGrp="1"/>
          </p:cNvSpPr>
          <p:nvPr>
            <p:ph idx="1"/>
          </p:nvPr>
        </p:nvSpPr>
        <p:spPr>
          <a:xfrm>
            <a:off x="896814" y="2268415"/>
            <a:ext cx="10770578" cy="4325815"/>
          </a:xfrm>
        </p:spPr>
        <p:txBody>
          <a:bodyPr>
            <a:normAutofit/>
          </a:bodyPr>
          <a:lstStyle/>
          <a:p>
            <a:pPr marL="0" indent="0">
              <a:buNone/>
            </a:pPr>
            <a:r>
              <a:rPr lang="en-US" dirty="0">
                <a:solidFill>
                  <a:srgbClr val="0070C0"/>
                </a:solidFill>
                <a:latin typeface="Arial Rounded MT Bold" panose="020F0704030504030204" pitchFamily="34" charset="0"/>
              </a:rPr>
              <a:t>-Different models are used in these documents.</a:t>
            </a:r>
          </a:p>
          <a:p>
            <a:pPr marL="0" indent="0">
              <a:buNone/>
            </a:pPr>
            <a:endParaRPr lang="en-US" dirty="0">
              <a:solidFill>
                <a:srgbClr val="0070C0"/>
              </a:solidFill>
              <a:latin typeface="Arial Rounded MT Bold" panose="020F0704030504030204" pitchFamily="34" charset="0"/>
            </a:endParaRPr>
          </a:p>
          <a:p>
            <a:pPr marL="0" indent="0">
              <a:buNone/>
            </a:pPr>
            <a:endParaRPr lang="en-US" dirty="0">
              <a:solidFill>
                <a:srgbClr val="0070C0"/>
              </a:solidFill>
              <a:latin typeface="Arial Rounded MT Bold" panose="020F0704030504030204" pitchFamily="34" charset="0"/>
            </a:endParaRPr>
          </a:p>
          <a:p>
            <a:pPr marL="0" indent="0">
              <a:buNone/>
            </a:pPr>
            <a:r>
              <a:rPr lang="en-US" dirty="0">
                <a:solidFill>
                  <a:srgbClr val="0070C0"/>
                </a:solidFill>
                <a:latin typeface="Arial Rounded MT Bold" panose="020F0704030504030204" pitchFamily="34" charset="0"/>
              </a:rPr>
              <a:t>-Every model had its performance. </a:t>
            </a:r>
          </a:p>
        </p:txBody>
      </p:sp>
    </p:spTree>
    <p:extLst>
      <p:ext uri="{BB962C8B-B14F-4D97-AF65-F5344CB8AC3E}">
        <p14:creationId xmlns:p14="http://schemas.microsoft.com/office/powerpoint/2010/main" val="382220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4C7A-956F-460B-BADD-4DEBE157B49E}"/>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C8198F67-87D9-4C1F-9A14-774232321798}"/>
              </a:ext>
            </a:extLst>
          </p:cNvPr>
          <p:cNvSpPr>
            <a:spLocks noGrp="1"/>
          </p:cNvSpPr>
          <p:nvPr>
            <p:ph idx="1"/>
          </p:nvPr>
        </p:nvSpPr>
        <p:spPr>
          <a:xfrm>
            <a:off x="1154954" y="2603500"/>
            <a:ext cx="10081615" cy="3416300"/>
          </a:xfrm>
        </p:spPr>
        <p:txBody>
          <a:bodyPr>
            <a:normAutofit/>
          </a:bodyPr>
          <a:lstStyle/>
          <a:p>
            <a:pPr algn="ctr"/>
            <a:r>
              <a:rPr lang="en-US" sz="2400" dirty="0">
                <a:latin typeface="Algerian" panose="04020705040A02060702" pitchFamily="82" charset="0"/>
              </a:rPr>
              <a:t>After examining The 4 papers, I can say that all of them are making the same thing with different tools and models. They all try to predict Energy consumption from previous Data (Regression: the input is a previous data of energy consumption and the output is a predicted value of energy.).Then They categorize this values into 2 categories which are anomaly days and normal days with different methods (Classification).</a:t>
            </a:r>
          </a:p>
        </p:txBody>
      </p:sp>
    </p:spTree>
    <p:extLst>
      <p:ext uri="{BB962C8B-B14F-4D97-AF65-F5344CB8AC3E}">
        <p14:creationId xmlns:p14="http://schemas.microsoft.com/office/powerpoint/2010/main" val="16544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8561</TotalTime>
  <Words>293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Andalus</vt:lpstr>
      <vt:lpstr>Arial</vt:lpstr>
      <vt:lpstr>Arial Rounded MT Bold</vt:lpstr>
      <vt:lpstr>Century Gothic</vt:lpstr>
      <vt:lpstr>Wingdings 3</vt:lpstr>
      <vt:lpstr>Ion Boardroom</vt:lpstr>
      <vt:lpstr>Summary</vt:lpstr>
      <vt:lpstr>Problematic</vt:lpstr>
      <vt:lpstr>Data</vt:lpstr>
      <vt:lpstr>Target function</vt:lpstr>
      <vt:lpstr>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dc:title>
  <dc:creator>bouzayeni iheb</dc:creator>
  <cp:lastModifiedBy>ihèb bouzayèni</cp:lastModifiedBy>
  <cp:revision>30</cp:revision>
  <dcterms:created xsi:type="dcterms:W3CDTF">2019-08-01T22:09:40Z</dcterms:created>
  <dcterms:modified xsi:type="dcterms:W3CDTF">2019-10-02T21:39:03Z</dcterms:modified>
</cp:coreProperties>
</file>