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301" r:id="rId10"/>
    <p:sldId id="300" r:id="rId11"/>
    <p:sldId id="268" r:id="rId12"/>
    <p:sldId id="304" r:id="rId13"/>
    <p:sldId id="269" r:id="rId14"/>
    <p:sldId id="270" r:id="rId15"/>
    <p:sldId id="271" r:id="rId16"/>
    <p:sldId id="296" r:id="rId17"/>
    <p:sldId id="297" r:id="rId18"/>
    <p:sldId id="298" r:id="rId19"/>
    <p:sldId id="302" r:id="rId20"/>
    <p:sldId id="303" r:id="rId21"/>
    <p:sldId id="299" r:id="rId22"/>
  </p:sldIdLst>
  <p:sldSz cx="9144000" cy="5143500" type="screen16x9"/>
  <p:notesSz cx="6858000" cy="9144000"/>
  <p:embeddedFontLst>
    <p:embeddedFont>
      <p:font typeface="Advent Pro" panose="020B0604020202020204" charset="0"/>
      <p:regular r:id="rId24"/>
      <p:bold r:id="rId25"/>
      <p:italic r:id="rId26"/>
      <p:boldItalic r:id="rId27"/>
    </p:embeddedFont>
    <p:embeddedFont>
      <p:font typeface="Advent Pro Medium" panose="020B0604020202020204" charset="0"/>
      <p:regular r:id="rId28"/>
      <p:bold r:id="rId29"/>
      <p:italic r:id="rId30"/>
      <p:boldItalic r:id="rId31"/>
    </p:embeddedFont>
    <p:embeddedFont>
      <p:font typeface="Albert Sans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A457F3-960E-4B08-AC9C-901E65681137}">
  <a:tblStyle styleId="{8FA457F3-960E-4B08-AC9C-901E656811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DCE4AB-4098-44E7-BFB5-7C6E14D59FB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d0cb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d0cb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2988bbd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2988bbd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85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2988bbd4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2988bbd4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2988bbd4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2988bbd4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757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2988bbd4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2988bbd4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2988bbd4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2988bbd4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502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607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53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41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bc295b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1bc295b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89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2988bbd4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2988bbd4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24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2988bbd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2988bbd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2988bbd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2988bbd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2988bbd4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2988bbd4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2988bbd4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2988bbd4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2988bbd4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2988bbd4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2988bbd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2988bbd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2988bbd4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2988bbd4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32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65650" y="-166400"/>
            <a:ext cx="1822900" cy="5468750"/>
          </a:xfrm>
          <a:custGeom>
            <a:avLst/>
            <a:gdLst/>
            <a:ahLst/>
            <a:cxnLst/>
            <a:rect l="l" t="t" r="r" b="b"/>
            <a:pathLst>
              <a:path w="72916" h="218750" extrusionOk="0">
                <a:moveTo>
                  <a:pt x="68680" y="0"/>
                </a:moveTo>
                <a:lnTo>
                  <a:pt x="72916" y="218750"/>
                </a:lnTo>
                <a:lnTo>
                  <a:pt x="0" y="2178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0" name="Google Shape;10;p2"/>
          <p:cNvSpPr/>
          <p:nvPr/>
        </p:nvSpPr>
        <p:spPr>
          <a:xfrm>
            <a:off x="-234475" y="-90775"/>
            <a:ext cx="2133025" cy="5325050"/>
          </a:xfrm>
          <a:custGeom>
            <a:avLst/>
            <a:gdLst/>
            <a:ahLst/>
            <a:cxnLst/>
            <a:rect l="l" t="t" r="r" b="b"/>
            <a:pathLst>
              <a:path w="85321" h="213002" extrusionOk="0">
                <a:moveTo>
                  <a:pt x="85321" y="0"/>
                </a:moveTo>
                <a:lnTo>
                  <a:pt x="25717" y="213002"/>
                </a:lnTo>
                <a:lnTo>
                  <a:pt x="0" y="2130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1" name="Google Shape;11;p2"/>
          <p:cNvSpPr/>
          <p:nvPr/>
        </p:nvSpPr>
        <p:spPr>
          <a:xfrm>
            <a:off x="-83200" y="-45375"/>
            <a:ext cx="2314575" cy="1974200"/>
          </a:xfrm>
          <a:custGeom>
            <a:avLst/>
            <a:gdLst/>
            <a:ahLst/>
            <a:cxnLst/>
            <a:rect l="l" t="t" r="r" b="b"/>
            <a:pathLst>
              <a:path w="92583" h="78968" extrusionOk="0">
                <a:moveTo>
                  <a:pt x="0" y="302"/>
                </a:moveTo>
                <a:lnTo>
                  <a:pt x="0" y="78968"/>
                </a:lnTo>
                <a:lnTo>
                  <a:pt x="92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2" name="Google Shape;12;p2"/>
          <p:cNvSpPr/>
          <p:nvPr/>
        </p:nvSpPr>
        <p:spPr>
          <a:xfrm>
            <a:off x="7102575" y="3585325"/>
            <a:ext cx="2352400" cy="1656500"/>
          </a:xfrm>
          <a:custGeom>
            <a:avLst/>
            <a:gdLst/>
            <a:ahLst/>
            <a:cxnLst/>
            <a:rect l="l" t="t" r="r" b="b"/>
            <a:pathLst>
              <a:path w="94096" h="66260" extrusionOk="0">
                <a:moveTo>
                  <a:pt x="0" y="64142"/>
                </a:moveTo>
                <a:lnTo>
                  <a:pt x="91373" y="0"/>
                </a:lnTo>
                <a:lnTo>
                  <a:pt x="94096" y="662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10860000" algn="bl" rotWithShape="0">
              <a:schemeClr val="dk1">
                <a:alpha val="36000"/>
              </a:schemeClr>
            </a:outerShdw>
          </a:effectLst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186250" y="721388"/>
            <a:ext cx="47715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79250" y="3631050"/>
            <a:ext cx="2785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5831825" y="4220700"/>
            <a:ext cx="3494550" cy="1036250"/>
          </a:xfrm>
          <a:custGeom>
            <a:avLst/>
            <a:gdLst/>
            <a:ahLst/>
            <a:cxnLst/>
            <a:rect l="l" t="t" r="r" b="b"/>
            <a:pathLst>
              <a:path w="139782" h="41450" extrusionOk="0">
                <a:moveTo>
                  <a:pt x="139177" y="0"/>
                </a:moveTo>
                <a:lnTo>
                  <a:pt x="139782" y="41450"/>
                </a:lnTo>
                <a:lnTo>
                  <a:pt x="0" y="399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110" name="Google Shape;110;p16"/>
          <p:cNvSpPr/>
          <p:nvPr/>
        </p:nvSpPr>
        <p:spPr>
          <a:xfrm>
            <a:off x="-75650" y="-45375"/>
            <a:ext cx="1081650" cy="2821350"/>
          </a:xfrm>
          <a:custGeom>
            <a:avLst/>
            <a:gdLst/>
            <a:ahLst/>
            <a:cxnLst/>
            <a:rect l="l" t="t" r="r" b="b"/>
            <a:pathLst>
              <a:path w="43266" h="112854" extrusionOk="0">
                <a:moveTo>
                  <a:pt x="43266" y="0"/>
                </a:moveTo>
                <a:lnTo>
                  <a:pt x="0" y="0"/>
                </a:lnTo>
                <a:lnTo>
                  <a:pt x="0" y="1128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4000"/>
              </a:srgbClr>
            </a:outerShdw>
          </a:effectLst>
        </p:spPr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868773" y="1484350"/>
            <a:ext cx="23589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2"/>
          </p:nvPr>
        </p:nvSpPr>
        <p:spPr>
          <a:xfrm>
            <a:off x="868774" y="2004250"/>
            <a:ext cx="2358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3"/>
          </p:nvPr>
        </p:nvSpPr>
        <p:spPr>
          <a:xfrm>
            <a:off x="3392549" y="1484350"/>
            <a:ext cx="23589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4"/>
          </p:nvPr>
        </p:nvSpPr>
        <p:spPr>
          <a:xfrm>
            <a:off x="3392550" y="2004250"/>
            <a:ext cx="2358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5"/>
          </p:nvPr>
        </p:nvSpPr>
        <p:spPr>
          <a:xfrm>
            <a:off x="5916326" y="1484350"/>
            <a:ext cx="23589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6"/>
          </p:nvPr>
        </p:nvSpPr>
        <p:spPr>
          <a:xfrm>
            <a:off x="5916327" y="2004250"/>
            <a:ext cx="2358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7"/>
          </p:nvPr>
        </p:nvSpPr>
        <p:spPr>
          <a:xfrm>
            <a:off x="868773" y="3167425"/>
            <a:ext cx="23589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8"/>
          </p:nvPr>
        </p:nvSpPr>
        <p:spPr>
          <a:xfrm>
            <a:off x="868774" y="3687325"/>
            <a:ext cx="2358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9"/>
          </p:nvPr>
        </p:nvSpPr>
        <p:spPr>
          <a:xfrm>
            <a:off x="3392549" y="3167425"/>
            <a:ext cx="23589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3"/>
          </p:nvPr>
        </p:nvSpPr>
        <p:spPr>
          <a:xfrm>
            <a:off x="3392550" y="3687325"/>
            <a:ext cx="2358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4"/>
          </p:nvPr>
        </p:nvSpPr>
        <p:spPr>
          <a:xfrm>
            <a:off x="5916326" y="3167425"/>
            <a:ext cx="23589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5"/>
          </p:nvPr>
        </p:nvSpPr>
        <p:spPr>
          <a:xfrm>
            <a:off x="5916327" y="3687325"/>
            <a:ext cx="23589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843900" y="1325475"/>
            <a:ext cx="450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843900" y="1898175"/>
            <a:ext cx="4508100" cy="21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121025" y="-68075"/>
            <a:ext cx="1853175" cy="3010450"/>
          </a:xfrm>
          <a:custGeom>
            <a:avLst/>
            <a:gdLst/>
            <a:ahLst/>
            <a:cxnLst/>
            <a:rect l="l" t="t" r="r" b="b"/>
            <a:pathLst>
              <a:path w="74127" h="120418" extrusionOk="0">
                <a:moveTo>
                  <a:pt x="74127" y="908"/>
                </a:moveTo>
                <a:lnTo>
                  <a:pt x="69891" y="1210"/>
                </a:lnTo>
                <a:lnTo>
                  <a:pt x="0" y="0"/>
                </a:lnTo>
                <a:lnTo>
                  <a:pt x="303" y="1204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28" name="Google Shape;128;p17"/>
          <p:cNvSpPr/>
          <p:nvPr/>
        </p:nvSpPr>
        <p:spPr>
          <a:xfrm>
            <a:off x="6399125" y="3895450"/>
            <a:ext cx="2836475" cy="1346375"/>
          </a:xfrm>
          <a:custGeom>
            <a:avLst/>
            <a:gdLst/>
            <a:ahLst/>
            <a:cxnLst/>
            <a:rect l="l" t="t" r="r" b="b"/>
            <a:pathLst>
              <a:path w="113459" h="53855" extrusionOk="0">
                <a:moveTo>
                  <a:pt x="113157" y="0"/>
                </a:moveTo>
                <a:lnTo>
                  <a:pt x="113459" y="53855"/>
                </a:lnTo>
                <a:lnTo>
                  <a:pt x="0" y="535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5931750" y="-105900"/>
            <a:ext cx="3356875" cy="907696"/>
          </a:xfrm>
          <a:custGeom>
            <a:avLst/>
            <a:gdLst/>
            <a:ahLst/>
            <a:cxnLst/>
            <a:rect l="l" t="t" r="r" b="b"/>
            <a:pathLst>
              <a:path w="129797" h="35097" extrusionOk="0">
                <a:moveTo>
                  <a:pt x="129495" y="35097"/>
                </a:moveTo>
                <a:lnTo>
                  <a:pt x="129797" y="0"/>
                </a:lnTo>
                <a:lnTo>
                  <a:pt x="0" y="3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-196675" y="1800225"/>
            <a:ext cx="1406900" cy="3434050"/>
          </a:xfrm>
          <a:custGeom>
            <a:avLst/>
            <a:gdLst/>
            <a:ahLst/>
            <a:cxnLst/>
            <a:rect l="l" t="t" r="r" b="b"/>
            <a:pathLst>
              <a:path w="56276" h="137362" extrusionOk="0">
                <a:moveTo>
                  <a:pt x="3934" y="12707"/>
                </a:moveTo>
                <a:lnTo>
                  <a:pt x="56276" y="137059"/>
                </a:lnTo>
                <a:lnTo>
                  <a:pt x="3934" y="137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40" name="Google Shape;140;p20"/>
          <p:cNvSpPr/>
          <p:nvPr/>
        </p:nvSpPr>
        <p:spPr>
          <a:xfrm>
            <a:off x="8010250" y="-60500"/>
            <a:ext cx="1248050" cy="1656500"/>
          </a:xfrm>
          <a:custGeom>
            <a:avLst/>
            <a:gdLst/>
            <a:ahLst/>
            <a:cxnLst/>
            <a:rect l="l" t="t" r="r" b="b"/>
            <a:pathLst>
              <a:path w="49922" h="66260" extrusionOk="0">
                <a:moveTo>
                  <a:pt x="0" y="302"/>
                </a:moveTo>
                <a:lnTo>
                  <a:pt x="49317" y="0"/>
                </a:lnTo>
                <a:lnTo>
                  <a:pt x="49922" y="6626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-37825" y="1217800"/>
            <a:ext cx="1762400" cy="4008900"/>
          </a:xfrm>
          <a:custGeom>
            <a:avLst/>
            <a:gdLst/>
            <a:ahLst/>
            <a:cxnLst/>
            <a:rect l="l" t="t" r="r" b="b"/>
            <a:pathLst>
              <a:path w="70496" h="160356" extrusionOk="0">
                <a:moveTo>
                  <a:pt x="303" y="0"/>
                </a:moveTo>
                <a:lnTo>
                  <a:pt x="0" y="160356"/>
                </a:lnTo>
                <a:lnTo>
                  <a:pt x="70496" y="1594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480000" algn="bl" rotWithShape="0">
              <a:srgbClr val="000000">
                <a:alpha val="35000"/>
              </a:srgbClr>
            </a:outerShdw>
          </a:effectLst>
        </p:spPr>
      </p:sp>
      <p:sp>
        <p:nvSpPr>
          <p:cNvPr id="143" name="Google Shape;143;p21"/>
          <p:cNvSpPr/>
          <p:nvPr/>
        </p:nvSpPr>
        <p:spPr>
          <a:xfrm>
            <a:off x="5541639" y="-157875"/>
            <a:ext cx="3928495" cy="1277361"/>
          </a:xfrm>
          <a:custGeom>
            <a:avLst/>
            <a:gdLst/>
            <a:ahLst/>
            <a:cxnLst/>
            <a:rect l="l" t="t" r="r" b="b"/>
            <a:pathLst>
              <a:path w="147952" h="48107" extrusionOk="0">
                <a:moveTo>
                  <a:pt x="0" y="0"/>
                </a:moveTo>
                <a:lnTo>
                  <a:pt x="147649" y="1210"/>
                </a:lnTo>
                <a:lnTo>
                  <a:pt x="147952" y="481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44" name="Google Shape;144;p21"/>
          <p:cNvSpPr/>
          <p:nvPr/>
        </p:nvSpPr>
        <p:spPr>
          <a:xfrm>
            <a:off x="7616925" y="-37825"/>
            <a:ext cx="1648950" cy="2897000"/>
          </a:xfrm>
          <a:custGeom>
            <a:avLst/>
            <a:gdLst/>
            <a:ahLst/>
            <a:cxnLst/>
            <a:rect l="l" t="t" r="r" b="b"/>
            <a:pathLst>
              <a:path w="65958" h="115880" extrusionOk="0">
                <a:moveTo>
                  <a:pt x="0" y="0"/>
                </a:moveTo>
                <a:lnTo>
                  <a:pt x="65958" y="0"/>
                </a:lnTo>
                <a:lnTo>
                  <a:pt x="65050" y="1158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145" name="Google Shape;145;p21"/>
          <p:cNvSpPr txBox="1">
            <a:spLocks noGrp="1"/>
          </p:cNvSpPr>
          <p:nvPr>
            <p:ph type="title" hasCustomPrompt="1"/>
          </p:nvPr>
        </p:nvSpPr>
        <p:spPr>
          <a:xfrm>
            <a:off x="1838850" y="727775"/>
            <a:ext cx="54663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1838850" y="1371575"/>
            <a:ext cx="54663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850" y="2068350"/>
            <a:ext cx="54663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3"/>
          </p:nvPr>
        </p:nvSpPr>
        <p:spPr>
          <a:xfrm>
            <a:off x="1838850" y="2712150"/>
            <a:ext cx="54663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850" y="3408925"/>
            <a:ext cx="5466300" cy="7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dvent Pro Medium"/>
              <a:buNone/>
              <a:defRPr sz="3600"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5"/>
          </p:nvPr>
        </p:nvSpPr>
        <p:spPr>
          <a:xfrm>
            <a:off x="1838850" y="4052725"/>
            <a:ext cx="5466300" cy="3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-136150" y="-157875"/>
            <a:ext cx="1425108" cy="2691851"/>
          </a:xfrm>
          <a:custGeom>
            <a:avLst/>
            <a:gdLst/>
            <a:ahLst/>
            <a:cxnLst/>
            <a:rect l="l" t="t" r="r" b="b"/>
            <a:pathLst>
              <a:path w="54461" h="102870" extrusionOk="0">
                <a:moveTo>
                  <a:pt x="54461" y="303"/>
                </a:moveTo>
                <a:lnTo>
                  <a:pt x="0" y="0"/>
                </a:lnTo>
                <a:lnTo>
                  <a:pt x="1815" y="1028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-121550" y="-151950"/>
            <a:ext cx="1245975" cy="4322975"/>
          </a:xfrm>
          <a:custGeom>
            <a:avLst/>
            <a:gdLst/>
            <a:ahLst/>
            <a:cxnLst/>
            <a:rect l="l" t="t" r="r" b="b"/>
            <a:pathLst>
              <a:path w="49839" h="172919" extrusionOk="0">
                <a:moveTo>
                  <a:pt x="49839" y="0"/>
                </a:moveTo>
                <a:lnTo>
                  <a:pt x="304" y="172919"/>
                </a:lnTo>
                <a:lnTo>
                  <a:pt x="0" y="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161" name="Google Shape;161;p23"/>
          <p:cNvSpPr/>
          <p:nvPr/>
        </p:nvSpPr>
        <p:spPr>
          <a:xfrm>
            <a:off x="5652525" y="4011475"/>
            <a:ext cx="3707575" cy="1276375"/>
          </a:xfrm>
          <a:custGeom>
            <a:avLst/>
            <a:gdLst/>
            <a:ahLst/>
            <a:cxnLst/>
            <a:rect l="l" t="t" r="r" b="b"/>
            <a:pathLst>
              <a:path w="148303" h="51055" extrusionOk="0">
                <a:moveTo>
                  <a:pt x="146176" y="0"/>
                </a:moveTo>
                <a:lnTo>
                  <a:pt x="148303" y="51055"/>
                </a:lnTo>
                <a:lnTo>
                  <a:pt x="0" y="483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6000"/>
              </a:srgbClr>
            </a:outerShdw>
          </a:effectLst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6450275" y="-75975"/>
            <a:ext cx="2894625" cy="1489100"/>
          </a:xfrm>
          <a:custGeom>
            <a:avLst/>
            <a:gdLst/>
            <a:ahLst/>
            <a:cxnLst/>
            <a:rect l="l" t="t" r="r" b="b"/>
            <a:pathLst>
              <a:path w="115785" h="59564" extrusionOk="0">
                <a:moveTo>
                  <a:pt x="0" y="304"/>
                </a:moveTo>
                <a:lnTo>
                  <a:pt x="114266" y="0"/>
                </a:lnTo>
                <a:lnTo>
                  <a:pt x="115785" y="5956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4" name="Google Shape;164;p24"/>
          <p:cNvSpPr/>
          <p:nvPr/>
        </p:nvSpPr>
        <p:spPr>
          <a:xfrm>
            <a:off x="8212875" y="-121575"/>
            <a:ext cx="1132025" cy="3206150"/>
          </a:xfrm>
          <a:custGeom>
            <a:avLst/>
            <a:gdLst/>
            <a:ahLst/>
            <a:cxnLst/>
            <a:rect l="l" t="t" r="r" b="b"/>
            <a:pathLst>
              <a:path w="45281" h="128246" extrusionOk="0">
                <a:moveTo>
                  <a:pt x="0" y="608"/>
                </a:moveTo>
                <a:lnTo>
                  <a:pt x="45281" y="0"/>
                </a:lnTo>
                <a:lnTo>
                  <a:pt x="42242" y="1282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680000" algn="bl" rotWithShape="0">
              <a:srgbClr val="000000">
                <a:alpha val="36000"/>
              </a:srgbClr>
            </a:outerShdw>
          </a:effectLst>
        </p:spPr>
      </p:sp>
      <p:sp>
        <p:nvSpPr>
          <p:cNvPr id="165" name="Google Shape;165;p24"/>
          <p:cNvSpPr/>
          <p:nvPr/>
        </p:nvSpPr>
        <p:spPr>
          <a:xfrm>
            <a:off x="-68375" y="2013325"/>
            <a:ext cx="1755025" cy="3221350"/>
          </a:xfrm>
          <a:custGeom>
            <a:avLst/>
            <a:gdLst/>
            <a:ahLst/>
            <a:cxnLst/>
            <a:rect l="l" t="t" r="r" b="b"/>
            <a:pathLst>
              <a:path w="70201" h="128854" extrusionOk="0">
                <a:moveTo>
                  <a:pt x="912" y="0"/>
                </a:moveTo>
                <a:lnTo>
                  <a:pt x="0" y="128854"/>
                </a:lnTo>
                <a:lnTo>
                  <a:pt x="70201" y="12824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00025" dist="76200" dir="3600000" algn="bl" rotWithShape="0">
              <a:srgbClr val="000000">
                <a:alpha val="34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105900" y="-60500"/>
            <a:ext cx="1308575" cy="2337250"/>
          </a:xfrm>
          <a:custGeom>
            <a:avLst/>
            <a:gdLst/>
            <a:ahLst/>
            <a:cxnLst/>
            <a:rect l="l" t="t" r="r" b="b"/>
            <a:pathLst>
              <a:path w="52343" h="93490" extrusionOk="0">
                <a:moveTo>
                  <a:pt x="52343" y="0"/>
                </a:moveTo>
                <a:lnTo>
                  <a:pt x="0" y="93490"/>
                </a:lnTo>
                <a:lnTo>
                  <a:pt x="0" y="3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3780000" algn="bl" rotWithShape="0">
              <a:srgbClr val="000000">
                <a:alpha val="35000"/>
              </a:srgbClr>
            </a:outerShdw>
          </a:effectLst>
        </p:spPr>
      </p:sp>
      <p:sp>
        <p:nvSpPr>
          <p:cNvPr id="27" name="Google Shape;27;p5"/>
          <p:cNvSpPr/>
          <p:nvPr/>
        </p:nvSpPr>
        <p:spPr>
          <a:xfrm>
            <a:off x="6187325" y="3774425"/>
            <a:ext cx="3139050" cy="1452275"/>
          </a:xfrm>
          <a:custGeom>
            <a:avLst/>
            <a:gdLst/>
            <a:ahLst/>
            <a:cxnLst/>
            <a:rect l="l" t="t" r="r" b="b"/>
            <a:pathLst>
              <a:path w="125562" h="58091" extrusionOk="0">
                <a:moveTo>
                  <a:pt x="125562" y="0"/>
                </a:moveTo>
                <a:lnTo>
                  <a:pt x="0" y="56881"/>
                </a:lnTo>
                <a:lnTo>
                  <a:pt x="122234" y="5809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28" name="Google Shape;28;p5"/>
          <p:cNvSpPr/>
          <p:nvPr/>
        </p:nvSpPr>
        <p:spPr>
          <a:xfrm>
            <a:off x="7972425" y="1467400"/>
            <a:ext cx="1520375" cy="3797125"/>
          </a:xfrm>
          <a:custGeom>
            <a:avLst/>
            <a:gdLst/>
            <a:ahLst/>
            <a:cxnLst/>
            <a:rect l="l" t="t" r="r" b="b"/>
            <a:pathLst>
              <a:path w="60815" h="151885" extrusionOk="0">
                <a:moveTo>
                  <a:pt x="55671" y="0"/>
                </a:moveTo>
                <a:lnTo>
                  <a:pt x="0" y="151885"/>
                </a:lnTo>
                <a:lnTo>
                  <a:pt x="60815" y="151885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1230128" y="1877925"/>
            <a:ext cx="2927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1230138" y="2397825"/>
            <a:ext cx="2927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4986122" y="1877925"/>
            <a:ext cx="29277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4986121" y="2397825"/>
            <a:ext cx="2927700" cy="13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8312800" y="-90775"/>
            <a:ext cx="1021125" cy="4319025"/>
          </a:xfrm>
          <a:custGeom>
            <a:avLst/>
            <a:gdLst/>
            <a:ahLst/>
            <a:cxnLst/>
            <a:rect l="l" t="t" r="r" b="b"/>
            <a:pathLst>
              <a:path w="40845" h="172761" extrusionOk="0">
                <a:moveTo>
                  <a:pt x="40845" y="0"/>
                </a:moveTo>
                <a:lnTo>
                  <a:pt x="0" y="303"/>
                </a:lnTo>
                <a:lnTo>
                  <a:pt x="35702" y="1727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37" name="Google Shape;37;p6"/>
          <p:cNvSpPr/>
          <p:nvPr/>
        </p:nvSpPr>
        <p:spPr>
          <a:xfrm>
            <a:off x="7828700" y="-60500"/>
            <a:ext cx="1397700" cy="1646000"/>
          </a:xfrm>
          <a:custGeom>
            <a:avLst/>
            <a:gdLst/>
            <a:ahLst/>
            <a:cxnLst/>
            <a:rect l="l" t="t" r="r" b="b"/>
            <a:pathLst>
              <a:path w="55908" h="65840" extrusionOk="0">
                <a:moveTo>
                  <a:pt x="55908" y="854"/>
                </a:moveTo>
                <a:lnTo>
                  <a:pt x="55908" y="6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00000" algn="bl" rotWithShape="0">
              <a:schemeClr val="dk1">
                <a:alpha val="35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388100" y="1081650"/>
            <a:ext cx="6367800" cy="29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114625" y="-105375"/>
            <a:ext cx="1168450" cy="2104025"/>
          </a:xfrm>
          <a:custGeom>
            <a:avLst/>
            <a:gdLst/>
            <a:ahLst/>
            <a:cxnLst/>
            <a:rect l="l" t="t" r="r" b="b"/>
            <a:pathLst>
              <a:path w="46738" h="84161" extrusionOk="0">
                <a:moveTo>
                  <a:pt x="46738" y="0"/>
                </a:moveTo>
                <a:lnTo>
                  <a:pt x="0" y="490"/>
                </a:lnTo>
                <a:lnTo>
                  <a:pt x="1146" y="841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47" name="Google Shape;47;p8"/>
          <p:cNvSpPr/>
          <p:nvPr/>
        </p:nvSpPr>
        <p:spPr>
          <a:xfrm>
            <a:off x="6185175" y="3810000"/>
            <a:ext cx="3072325" cy="1426725"/>
          </a:xfrm>
          <a:custGeom>
            <a:avLst/>
            <a:gdLst/>
            <a:ahLst/>
            <a:cxnLst/>
            <a:rect l="l" t="t" r="r" b="b"/>
            <a:pathLst>
              <a:path w="122893" h="57069" extrusionOk="0">
                <a:moveTo>
                  <a:pt x="0" y="56745"/>
                </a:moveTo>
                <a:lnTo>
                  <a:pt x="121596" y="0"/>
                </a:lnTo>
                <a:lnTo>
                  <a:pt x="122893" y="570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110600" y="-93125"/>
            <a:ext cx="3323925" cy="1289450"/>
          </a:xfrm>
          <a:custGeom>
            <a:avLst/>
            <a:gdLst/>
            <a:ahLst/>
            <a:cxnLst/>
            <a:rect l="l" t="t" r="r" b="b"/>
            <a:pathLst>
              <a:path w="132957" h="51578" extrusionOk="0">
                <a:moveTo>
                  <a:pt x="0" y="286"/>
                </a:moveTo>
                <a:lnTo>
                  <a:pt x="130378" y="0"/>
                </a:lnTo>
                <a:lnTo>
                  <a:pt x="132957" y="515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920000" algn="bl" rotWithShape="0">
              <a:srgbClr val="000000">
                <a:alpha val="35000"/>
              </a:srgbClr>
            </a:outerShdw>
          </a:effectLst>
        </p:spPr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6375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6375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7743900" y="-93125"/>
            <a:ext cx="1583175" cy="2270875"/>
          </a:xfrm>
          <a:custGeom>
            <a:avLst/>
            <a:gdLst/>
            <a:ahLst/>
            <a:cxnLst/>
            <a:rect l="l" t="t" r="r" b="b"/>
            <a:pathLst>
              <a:path w="63327" h="90835" extrusionOk="0">
                <a:moveTo>
                  <a:pt x="0" y="286"/>
                </a:moveTo>
                <a:lnTo>
                  <a:pt x="4871" y="0"/>
                </a:lnTo>
                <a:lnTo>
                  <a:pt x="63327" y="860"/>
                </a:lnTo>
                <a:lnTo>
                  <a:pt x="61608" y="908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76200" dir="10860000" algn="bl" rotWithShape="0">
              <a:srgbClr val="000000">
                <a:alpha val="36000"/>
              </a:srgbClr>
            </a:outerShdw>
          </a:effectLst>
        </p:spPr>
      </p:sp>
      <p:sp>
        <p:nvSpPr>
          <p:cNvPr id="54" name="Google Shape;54;p9"/>
          <p:cNvSpPr/>
          <p:nvPr/>
        </p:nvSpPr>
        <p:spPr>
          <a:xfrm>
            <a:off x="-100300" y="2564575"/>
            <a:ext cx="1504375" cy="2664900"/>
          </a:xfrm>
          <a:custGeom>
            <a:avLst/>
            <a:gdLst/>
            <a:ahLst/>
            <a:cxnLst/>
            <a:rect l="l" t="t" r="r" b="b"/>
            <a:pathLst>
              <a:path w="60175" h="106596" extrusionOk="0">
                <a:moveTo>
                  <a:pt x="573" y="0"/>
                </a:moveTo>
                <a:lnTo>
                  <a:pt x="0" y="106309"/>
                </a:lnTo>
                <a:lnTo>
                  <a:pt x="60175" y="10659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360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7352175" y="-83225"/>
            <a:ext cx="1913700" cy="2957525"/>
          </a:xfrm>
          <a:custGeom>
            <a:avLst/>
            <a:gdLst/>
            <a:ahLst/>
            <a:cxnLst/>
            <a:rect l="l" t="t" r="r" b="b"/>
            <a:pathLst>
              <a:path w="76548" h="118301" extrusionOk="0">
                <a:moveTo>
                  <a:pt x="76548" y="0"/>
                </a:moveTo>
                <a:lnTo>
                  <a:pt x="75640" y="118301"/>
                </a:lnTo>
                <a:lnTo>
                  <a:pt x="0" y="30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214313" dist="76200" dir="54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57" name="Google Shape;57;p10"/>
          <p:cNvSpPr/>
          <p:nvPr/>
        </p:nvSpPr>
        <p:spPr>
          <a:xfrm>
            <a:off x="-186250" y="3553175"/>
            <a:ext cx="2379800" cy="1688650"/>
          </a:xfrm>
          <a:custGeom>
            <a:avLst/>
            <a:gdLst/>
            <a:ahLst/>
            <a:cxnLst/>
            <a:rect l="l" t="t" r="r" b="b"/>
            <a:pathLst>
              <a:path w="95192" h="67546" extrusionOk="0">
                <a:moveTo>
                  <a:pt x="95192" y="65428"/>
                </a:moveTo>
                <a:lnTo>
                  <a:pt x="0" y="0"/>
                </a:lnTo>
                <a:lnTo>
                  <a:pt x="1096" y="6754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algn="bl" rotWithShape="0">
              <a:schemeClr val="dk1">
                <a:alpha val="35000"/>
              </a:schemeClr>
            </a:outerShdw>
          </a:effectLst>
        </p:spPr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50100" y="388915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945350" y="1807650"/>
            <a:ext cx="5253300" cy="11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945350" y="2914350"/>
            <a:ext cx="5253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1"/>
          <p:cNvSpPr/>
          <p:nvPr/>
        </p:nvSpPr>
        <p:spPr>
          <a:xfrm flipH="1">
            <a:off x="7733707" y="1402400"/>
            <a:ext cx="1626250" cy="3854550"/>
          </a:xfrm>
          <a:custGeom>
            <a:avLst/>
            <a:gdLst/>
            <a:ahLst/>
            <a:cxnLst/>
            <a:rect l="l" t="t" r="r" b="b"/>
            <a:pathLst>
              <a:path w="65050" h="154182" extrusionOk="0">
                <a:moveTo>
                  <a:pt x="3457" y="0"/>
                </a:moveTo>
                <a:lnTo>
                  <a:pt x="0" y="154182"/>
                </a:lnTo>
                <a:lnTo>
                  <a:pt x="65050" y="154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63" name="Google Shape;63;p11"/>
          <p:cNvSpPr/>
          <p:nvPr/>
        </p:nvSpPr>
        <p:spPr>
          <a:xfrm flipH="1">
            <a:off x="7249636" y="3294816"/>
            <a:ext cx="2110321" cy="1954557"/>
          </a:xfrm>
          <a:custGeom>
            <a:avLst/>
            <a:gdLst/>
            <a:ahLst/>
            <a:cxnLst/>
            <a:rect l="l" t="t" r="r" b="b"/>
            <a:pathLst>
              <a:path w="81994" h="75942" extrusionOk="0">
                <a:moveTo>
                  <a:pt x="1816" y="0"/>
                </a:moveTo>
                <a:lnTo>
                  <a:pt x="0" y="75942"/>
                </a:lnTo>
                <a:lnTo>
                  <a:pt x="81994" y="753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14313" dist="76200" dir="10800000" algn="bl" rotWithShape="0">
              <a:srgbClr val="000000">
                <a:alpha val="35000"/>
              </a:srgbClr>
            </a:outerShdw>
          </a:effectLst>
        </p:spPr>
      </p:sp>
      <p:sp>
        <p:nvSpPr>
          <p:cNvPr id="64" name="Google Shape;64;p11"/>
          <p:cNvSpPr/>
          <p:nvPr/>
        </p:nvSpPr>
        <p:spPr>
          <a:xfrm flipH="1">
            <a:off x="-49724" y="-90775"/>
            <a:ext cx="3139480" cy="1951566"/>
          </a:xfrm>
          <a:custGeom>
            <a:avLst/>
            <a:gdLst/>
            <a:ahLst/>
            <a:cxnLst/>
            <a:rect l="l" t="t" r="r" b="b"/>
            <a:pathLst>
              <a:path w="123141" h="76547" extrusionOk="0">
                <a:moveTo>
                  <a:pt x="0" y="303"/>
                </a:moveTo>
                <a:lnTo>
                  <a:pt x="121628" y="0"/>
                </a:lnTo>
                <a:lnTo>
                  <a:pt x="123141" y="76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  <p:sp>
        <p:nvSpPr>
          <p:cNvPr id="65" name="Google Shape;65;p11"/>
          <p:cNvSpPr/>
          <p:nvPr/>
        </p:nvSpPr>
        <p:spPr>
          <a:xfrm flipH="1">
            <a:off x="-215963" y="-90775"/>
            <a:ext cx="1762344" cy="3687139"/>
          </a:xfrm>
          <a:custGeom>
            <a:avLst/>
            <a:gdLst/>
            <a:ahLst/>
            <a:cxnLst/>
            <a:rect l="l" t="t" r="r" b="b"/>
            <a:pathLst>
              <a:path w="65655" h="137362" extrusionOk="0">
                <a:moveTo>
                  <a:pt x="0" y="605"/>
                </a:moveTo>
                <a:lnTo>
                  <a:pt x="65655" y="0"/>
                </a:lnTo>
                <a:lnTo>
                  <a:pt x="62327" y="1373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14313" dist="76200" dir="3660000" algn="bl" rotWithShape="0">
              <a:srgbClr val="000000">
                <a:alpha val="35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8312800" y="-90775"/>
            <a:ext cx="1021125" cy="4319025"/>
          </a:xfrm>
          <a:custGeom>
            <a:avLst/>
            <a:gdLst/>
            <a:ahLst/>
            <a:cxnLst/>
            <a:rect l="l" t="t" r="r" b="b"/>
            <a:pathLst>
              <a:path w="40845" h="172761" extrusionOk="0">
                <a:moveTo>
                  <a:pt x="40845" y="0"/>
                </a:moveTo>
                <a:lnTo>
                  <a:pt x="0" y="303"/>
                </a:lnTo>
                <a:lnTo>
                  <a:pt x="35702" y="1727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14313" dist="76200" dir="10860000" algn="bl" rotWithShape="0">
              <a:schemeClr val="dk1">
                <a:alpha val="35000"/>
              </a:schemeClr>
            </a:outerShdw>
          </a:effectLst>
        </p:spPr>
      </p:sp>
      <p:sp>
        <p:nvSpPr>
          <p:cNvPr id="86" name="Google Shape;86;p14"/>
          <p:cNvSpPr/>
          <p:nvPr/>
        </p:nvSpPr>
        <p:spPr>
          <a:xfrm>
            <a:off x="7828700" y="-60500"/>
            <a:ext cx="1397700" cy="1646000"/>
          </a:xfrm>
          <a:custGeom>
            <a:avLst/>
            <a:gdLst/>
            <a:ahLst/>
            <a:cxnLst/>
            <a:rect l="l" t="t" r="r" b="b"/>
            <a:pathLst>
              <a:path w="55908" h="65840" extrusionOk="0">
                <a:moveTo>
                  <a:pt x="55908" y="854"/>
                </a:moveTo>
                <a:lnTo>
                  <a:pt x="55908" y="65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14313" dist="76200" dir="3600000" algn="bl" rotWithShape="0">
              <a:schemeClr val="dk1">
                <a:alpha val="35000"/>
              </a:schemeClr>
            </a:outerShdw>
          </a:effectLst>
        </p:spPr>
      </p:sp>
      <p:sp>
        <p:nvSpPr>
          <p:cNvPr id="87" name="Google Shape;87;p14"/>
          <p:cNvSpPr/>
          <p:nvPr/>
        </p:nvSpPr>
        <p:spPr>
          <a:xfrm>
            <a:off x="-52950" y="2942375"/>
            <a:ext cx="1444725" cy="2269200"/>
          </a:xfrm>
          <a:custGeom>
            <a:avLst/>
            <a:gdLst/>
            <a:ahLst/>
            <a:cxnLst/>
            <a:rect l="l" t="t" r="r" b="b"/>
            <a:pathLst>
              <a:path w="57789" h="90768" extrusionOk="0">
                <a:moveTo>
                  <a:pt x="0" y="0"/>
                </a:moveTo>
                <a:lnTo>
                  <a:pt x="908" y="90768"/>
                </a:lnTo>
                <a:lnTo>
                  <a:pt x="57789" y="904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14313" dist="76200" dir="3660000" algn="bl" rotWithShape="0">
              <a:srgbClr val="000000">
                <a:alpha val="34000"/>
              </a:srgbClr>
            </a:outerShdw>
          </a:effectLst>
        </p:spPr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716381" y="1880245"/>
            <a:ext cx="21810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2"/>
          </p:nvPr>
        </p:nvSpPr>
        <p:spPr>
          <a:xfrm>
            <a:off x="716375" y="2400145"/>
            <a:ext cx="21810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3"/>
          </p:nvPr>
        </p:nvSpPr>
        <p:spPr>
          <a:xfrm>
            <a:off x="3481500" y="1880245"/>
            <a:ext cx="21810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4"/>
          </p:nvPr>
        </p:nvSpPr>
        <p:spPr>
          <a:xfrm>
            <a:off x="3481500" y="2400145"/>
            <a:ext cx="21810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5"/>
          </p:nvPr>
        </p:nvSpPr>
        <p:spPr>
          <a:xfrm>
            <a:off x="6246619" y="1880245"/>
            <a:ext cx="2181000" cy="5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4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6"/>
          </p:nvPr>
        </p:nvSpPr>
        <p:spPr>
          <a:xfrm>
            <a:off x="6246621" y="2400145"/>
            <a:ext cx="21810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dvent Pro"/>
              <a:buNone/>
              <a:defRPr sz="3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375" y="1152475"/>
            <a:ext cx="77112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Char char="●"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3" r:id="rId11"/>
    <p:sldLayoutId id="2147483665" r:id="rId12"/>
    <p:sldLayoutId id="2147483666" r:id="rId13"/>
    <p:sldLayoutId id="2147483667" r:id="rId14"/>
    <p:sldLayoutId id="2147483669" r:id="rId15"/>
    <p:sldLayoutId id="21474836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1000991" y="1668129"/>
            <a:ext cx="7142018" cy="1807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Performance des Ventes : Exploration des Données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748C5F-9A35-41B7-B883-C86EDC80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Voici ces 3 tables de dimensions et table de Fait</a:t>
            </a:r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1F93440-4901-40C4-91C6-A9BACB62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1" y="1219200"/>
            <a:ext cx="7907184" cy="37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Nombre total d'enregistrements dans la table « </a:t>
            </a:r>
            <a:r>
              <a:rPr lang="fr-FR" sz="2800" dirty="0" err="1"/>
              <a:t>TBfinal</a:t>
            </a:r>
            <a:r>
              <a:rPr lang="fr-FR" sz="2800" dirty="0"/>
              <a:t>" :</a:t>
            </a:r>
            <a:endParaRPr lang="en-US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958D8E-DD54-45D8-8C5D-FE6201C5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5" y="1017725"/>
            <a:ext cx="7003688" cy="4023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Nombre total d'enregistrements dans la table "</a:t>
            </a:r>
            <a:r>
              <a:rPr lang="fr-FR" sz="2800" dirty="0" err="1"/>
              <a:t>account</a:t>
            </a:r>
            <a:r>
              <a:rPr lang="fr-FR" sz="2800" dirty="0"/>
              <a:t>" :</a:t>
            </a:r>
            <a:endParaRPr lang="en-US" sz="2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5EF167-E35C-466D-828F-6C4C9A20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5" y="1121746"/>
            <a:ext cx="5127461" cy="33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C2571E25-3C8B-4E6C-BACE-2A7891D55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307" y="1221252"/>
            <a:ext cx="5750948" cy="310921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F70284F9-AFCE-4427-9816-5EA438929E3B}"/>
              </a:ext>
            </a:extLst>
          </p:cNvPr>
          <p:cNvSpPr txBox="1"/>
          <p:nvPr/>
        </p:nvSpPr>
        <p:spPr>
          <a:xfrm>
            <a:off x="644236" y="443699"/>
            <a:ext cx="7758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Advent Pro" panose="020B0604020202020204" charset="0"/>
              </a:rPr>
              <a:t>Nombre d'entreprises fondées par année :</a:t>
            </a:r>
            <a:endParaRPr lang="en-US" sz="2800" dirty="0">
              <a:latin typeface="Advent Pro" panose="020B06040202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>
            <a:spLocks noGrp="1"/>
          </p:cNvSpPr>
          <p:nvPr>
            <p:ph type="title"/>
          </p:nvPr>
        </p:nvSpPr>
        <p:spPr>
          <a:xfrm>
            <a:off x="145473" y="445025"/>
            <a:ext cx="88738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Top 10 des entreprises avec les revenus les plus élevés :</a:t>
            </a:r>
            <a:endParaRPr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C68A75-726C-41D9-86E4-108EDA4C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45" y="1280993"/>
            <a:ext cx="6809509" cy="34174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Nombre d'entreprises par secteur d'activité :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3ADF59-5469-4B18-B8F2-4C898585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17" y="1229834"/>
            <a:ext cx="5873565" cy="36828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716374" y="445025"/>
            <a:ext cx="8296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Nombre total de produits dans la table "</a:t>
            </a:r>
            <a:r>
              <a:rPr lang="fr-FR" dirty="0" err="1"/>
              <a:t>product</a:t>
            </a:r>
            <a:r>
              <a:rPr lang="fr-FR" dirty="0"/>
              <a:t>" :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AE76DC-18E2-47BB-815B-73F34591E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786" y="1495275"/>
            <a:ext cx="485842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716374" y="445025"/>
            <a:ext cx="8296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Prix moyen de vente par série de produits :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9288A5-7A1A-4F15-B8DB-A8619D08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31" y="1347595"/>
            <a:ext cx="539190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39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716374" y="445025"/>
            <a:ext cx="8296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Produits avec le prix de vente le plus élevé 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91AB13-524C-4A0B-B52A-A558FFB6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16" y="1395630"/>
            <a:ext cx="693516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716374" y="445025"/>
            <a:ext cx="8296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Produits avec le prix de vente le plus élevé 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91AB13-524C-4A0B-B52A-A558FFB6A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16" y="1395630"/>
            <a:ext cx="693516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7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90793" y="304800"/>
            <a:ext cx="8036782" cy="71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dirty="0"/>
              <a:t>Choix de la </a:t>
            </a:r>
            <a:r>
              <a:rPr lang="en-US" sz="4000" b="0" dirty="0" err="1"/>
              <a:t>thématique</a:t>
            </a:r>
            <a:r>
              <a:rPr lang="en-US" sz="4000" b="0" dirty="0"/>
              <a:t> :</a:t>
            </a:r>
            <a:endParaRPr sz="4000" b="0" dirty="0"/>
          </a:p>
        </p:txBody>
      </p:sp>
      <p:sp>
        <p:nvSpPr>
          <p:cNvPr id="184" name="Google Shape;184;p29"/>
          <p:cNvSpPr txBox="1"/>
          <p:nvPr/>
        </p:nvSpPr>
        <p:spPr>
          <a:xfrm>
            <a:off x="390793" y="1265919"/>
            <a:ext cx="7704000" cy="317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L'analyse des ventes permet de comprendre les performances commerciales.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Elle identifie les tendances et les schémas dans le comportement des clients.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Ces données aident à ajuster les stratégies de vente et à cibler les segments de marché les plus rentables.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Une analyse approfondie guide les décisions, anticipe les besoins des clients et maintient la compétitivité.</a:t>
            </a:r>
            <a:endParaRPr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>
            <a:spLocks noGrp="1"/>
          </p:cNvSpPr>
          <p:nvPr>
            <p:ph type="title"/>
          </p:nvPr>
        </p:nvSpPr>
        <p:spPr>
          <a:xfrm>
            <a:off x="198757" y="163085"/>
            <a:ext cx="82960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PowerBI</a:t>
            </a:r>
            <a:endParaRPr dirty="0"/>
          </a:p>
        </p:txBody>
      </p:sp>
      <p:pic>
        <p:nvPicPr>
          <p:cNvPr id="3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F107CED0-483C-4054-82D8-4311CEB9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1" y="854641"/>
            <a:ext cx="8451477" cy="41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862C23B-864A-4F40-9541-7B365575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80" y="1755171"/>
            <a:ext cx="7711200" cy="1633158"/>
          </a:xfrm>
        </p:spPr>
        <p:txBody>
          <a:bodyPr/>
          <a:lstStyle/>
          <a:p>
            <a:pPr algn="ctr"/>
            <a:r>
              <a:rPr lang="en" sz="6000" dirty="0"/>
              <a:t>Merci 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6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>
            <a:spLocks noGrp="1"/>
          </p:cNvSpPr>
          <p:nvPr>
            <p:ph type="subTitle" idx="2"/>
          </p:nvPr>
        </p:nvSpPr>
        <p:spPr>
          <a:xfrm>
            <a:off x="760268" y="978476"/>
            <a:ext cx="7623464" cy="3186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Inspection des données : Analyser les données pour repérer les valeurs manquantes, les valeurs aberrantes et les incohérences.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dirty="0"/>
              <a:t>Gestion des valeurs manquantes : Décider de la manière de traiter les données manquantes, soit en les supprimant, en les remplaçant par des valeurs appropriées, ou en utilisant des techniques d'imputation.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fr-FR" dirty="0"/>
          </a:p>
          <a:p>
            <a:pPr marL="228600" lvl="0" indent="-228600" algn="l">
              <a:buFont typeface="+mj-lt"/>
              <a:buAutoNum type="arabicPeriod"/>
            </a:pPr>
            <a:r>
              <a:rPr lang="fr-FR" dirty="0"/>
              <a:t>Normalisation des données : Assurez que les données sont dans un format standardisé pour faciliter l'analyse.</a:t>
            </a:r>
          </a:p>
          <a:p>
            <a:pPr marL="228600" lvl="0" indent="-228600" algn="l">
              <a:buFont typeface="+mj-lt"/>
              <a:buAutoNum type="arabicPeriod"/>
            </a:pPr>
            <a:endParaRPr lang="fr-FR" dirty="0"/>
          </a:p>
          <a:p>
            <a:pPr marL="228600" lvl="0" indent="-228600" algn="l">
              <a:buFont typeface="+mj-lt"/>
              <a:buAutoNum type="arabicPeriod"/>
            </a:pPr>
            <a:r>
              <a:rPr lang="fr-FR" dirty="0"/>
              <a:t> Correspondance des données : Harmonisez les formats et les structures des différentes sources de données pour les intégrer correctement.</a:t>
            </a:r>
          </a:p>
          <a:p>
            <a:pPr marL="228600" lvl="0" indent="-228600" algn="l">
              <a:buFont typeface="+mj-lt"/>
              <a:buAutoNum type="arabicPeriod"/>
            </a:pPr>
            <a:endParaRPr lang="fr-FR" dirty="0"/>
          </a:p>
          <a:p>
            <a:pPr marL="228600" lvl="0" indent="-228600" algn="l">
              <a:buFont typeface="+mj-lt"/>
              <a:buAutoNum type="arabicPeriod"/>
            </a:pPr>
            <a:r>
              <a:rPr lang="fr-FR" dirty="0"/>
              <a:t>Fusion des données : Intégrez les différentes sources de données en une seule base de données cohérente.</a:t>
            </a:r>
          </a:p>
          <a:p>
            <a:pPr marL="228600" lvl="0" indent="-228600" algn="l">
              <a:buFont typeface="+mj-lt"/>
              <a:buAutoNum type="arabicPeriod"/>
            </a:pPr>
            <a:endParaRPr lang="fr-FR" dirty="0"/>
          </a:p>
          <a:p>
            <a:pPr marL="228600" lvl="0" indent="-228600" algn="l">
              <a:buFont typeface="+mj-lt"/>
              <a:buAutoNum type="arabicPeriod"/>
            </a:pPr>
            <a:r>
              <a:rPr lang="fr-FR" dirty="0"/>
              <a:t>Validation des données : Vérifiez la qualité et l'intégrité des données après nettoyage et intégration pour vous assurer qu'elles sont prêtes pour l'analyse.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0C1EBC-2797-4509-82D9-040EE09B22A5}"/>
              </a:ext>
            </a:extLst>
          </p:cNvPr>
          <p:cNvSpPr txBox="1"/>
          <p:nvPr/>
        </p:nvSpPr>
        <p:spPr>
          <a:xfrm>
            <a:off x="1454727" y="325581"/>
            <a:ext cx="6234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étapes de nettoyage et d'intégration des données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16375" y="445025"/>
            <a:ext cx="77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premières étapes</a:t>
            </a:r>
            <a:endParaRPr lang="en-US" dirty="0"/>
          </a:p>
        </p:txBody>
      </p:sp>
      <p:sp>
        <p:nvSpPr>
          <p:cNvPr id="233" name="Google Shape;233;p34"/>
          <p:cNvSpPr txBox="1">
            <a:spLocks noGrp="1"/>
          </p:cNvSpPr>
          <p:nvPr>
            <p:ph type="subTitle" idx="2"/>
          </p:nvPr>
        </p:nvSpPr>
        <p:spPr>
          <a:xfrm>
            <a:off x="510587" y="1157470"/>
            <a:ext cx="8122826" cy="3526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Ouvrir Talend Studio : Démarrez Talend Open Studio sur votre ordinateur.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Créer un nouveau projet : Si vous n'avez pas encore de projet, créez-en un nouveau.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Ajouter un Job :Dans votre projet, créez un nouveau Job Talend.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Sélectionner le composant : Dans la palette à gauche de l'interface, trouvez le composant "</a:t>
            </a:r>
            <a:r>
              <a:rPr lang="fr-FR" dirty="0" err="1"/>
              <a:t>tFileOutputDelimited</a:t>
            </a:r>
            <a:r>
              <a:rPr lang="fr-FR" dirty="0"/>
              <a:t>" (ou "</a:t>
            </a:r>
            <a:r>
              <a:rPr lang="fr-FR" dirty="0" err="1"/>
              <a:t>tFileOutputCSV</a:t>
            </a:r>
            <a:r>
              <a:rPr lang="fr-FR" dirty="0"/>
              <a:t>" si vous voulez un fichier CSV)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Configurer le composant : Vous pouvez spécifier le chemin et le nom du fichier de sortie, ainsi que d'autres paramètres comme le délimiteur à utiliser.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Configurer les champs :Configurez les colonnes du fichier de sortie en ajoutant les champs nécessaires à partir de la source de données ou en spécifiant des valeurs constantes.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Exécuter le Job :Une fois que vous avez configuré le fichier de sortie, sauvegardez le Job et exécutez-le pour générer le fichier délimité.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B963DA4F-4993-4FC7-B267-D54D9100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00" y="18732"/>
            <a:ext cx="7711200" cy="572700"/>
          </a:xfrm>
        </p:spPr>
        <p:txBody>
          <a:bodyPr/>
          <a:lstStyle/>
          <a:p>
            <a:r>
              <a:rPr lang="fr-FR" dirty="0"/>
              <a:t>L’implémentation du fichier « </a:t>
            </a:r>
            <a:r>
              <a:rPr lang="fr-FR" dirty="0" err="1"/>
              <a:t>Account</a:t>
            </a:r>
            <a:r>
              <a:rPr lang="fr-FR" dirty="0"/>
              <a:t> »</a:t>
            </a:r>
            <a:endParaRPr lang="en-US" dirty="0"/>
          </a:p>
        </p:txBody>
      </p:sp>
      <p:pic>
        <p:nvPicPr>
          <p:cNvPr id="45" name="Image 44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556CFC31-6C5A-4DFD-9113-55EC3F69F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7" y="1298014"/>
            <a:ext cx="5527149" cy="29362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082D1AFD-6DD0-403C-B388-6F15388C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9" y="533400"/>
            <a:ext cx="6354396" cy="331123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D37EE486-3E04-4A60-9173-E7291AC9DA16}"/>
              </a:ext>
            </a:extLst>
          </p:cNvPr>
          <p:cNvSpPr txBox="1"/>
          <p:nvPr/>
        </p:nvSpPr>
        <p:spPr>
          <a:xfrm>
            <a:off x="-1" y="64320"/>
            <a:ext cx="8624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  <a:latin typeface="Advent Pro Medium" panose="020B0604020202020204" charset="0"/>
              </a:rPr>
              <a:t>Création une séquence numérique pour </a:t>
            </a:r>
            <a:r>
              <a:rPr lang="fr-FR" sz="2000" dirty="0" err="1">
                <a:solidFill>
                  <a:schemeClr val="tx1"/>
                </a:solidFill>
                <a:latin typeface="Advent Pro Medium" panose="020B0604020202020204" charset="0"/>
              </a:rPr>
              <a:t>l’id</a:t>
            </a:r>
            <a:r>
              <a:rPr lang="fr-FR" sz="2000" dirty="0">
                <a:solidFill>
                  <a:schemeClr val="tx1"/>
                </a:solidFill>
                <a:latin typeface="Advent Pro Medium" panose="020B0604020202020204" charset="0"/>
              </a:rPr>
              <a:t>: </a:t>
            </a:r>
            <a:r>
              <a:rPr lang="fr-FR" sz="2000" dirty="0" err="1">
                <a:solidFill>
                  <a:schemeClr val="tx1"/>
                </a:solidFill>
                <a:latin typeface="Advent Pro Medium" panose="020B0604020202020204" charset="0"/>
              </a:rPr>
              <a:t>Numeric.sequence</a:t>
            </a:r>
            <a:r>
              <a:rPr lang="fr-FR" sz="2000" dirty="0">
                <a:solidFill>
                  <a:schemeClr val="tx1"/>
                </a:solidFill>
                <a:latin typeface="Advent Pro Medium" panose="020B0604020202020204" charset="0"/>
              </a:rPr>
              <a:t>("s1",1,1)</a:t>
            </a:r>
            <a:endParaRPr lang="en-US" sz="2000" dirty="0">
              <a:solidFill>
                <a:schemeClr val="tx1"/>
              </a:solidFill>
              <a:latin typeface="Advent Pro Medium" panose="020B0604020202020204" charset="0"/>
            </a:endParaRPr>
          </a:p>
        </p:txBody>
      </p:sp>
      <p:pic>
        <p:nvPicPr>
          <p:cNvPr id="19" name="Image 18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5C86183B-4FF6-4513-874D-4DDC4DDAE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27" y="2320079"/>
            <a:ext cx="5673436" cy="28234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0" y="96983"/>
            <a:ext cx="8591032" cy="74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Une chaîne de caractères représentant une date en un objet de type Date par la commende: </a:t>
            </a:r>
            <a:r>
              <a:rPr lang="fr-FR" sz="2000" dirty="0" err="1"/>
              <a:t>TalendDate.parseDate</a:t>
            </a:r>
            <a:r>
              <a:rPr lang="fr-FR" sz="2000" dirty="0"/>
              <a:t>("</a:t>
            </a:r>
            <a:r>
              <a:rPr lang="fr-FR" sz="2000" dirty="0" err="1"/>
              <a:t>yyyy</a:t>
            </a:r>
            <a:r>
              <a:rPr lang="fr-FR" sz="2000" dirty="0"/>
              <a:t>-MM-dd", row1.yearColumn + "-01-01")</a:t>
            </a:r>
            <a:endParaRPr sz="2000" dirty="0"/>
          </a:p>
        </p:txBody>
      </p:sp>
      <p:pic>
        <p:nvPicPr>
          <p:cNvPr id="5" name="Image 4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B45920B9-9B88-4532-A6D7-EF52EC511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43095"/>
            <a:ext cx="6991029" cy="3735831"/>
          </a:xfrm>
          <a:prstGeom prst="rect">
            <a:avLst/>
          </a:prstGeom>
        </p:spPr>
      </p:pic>
      <p:pic>
        <p:nvPicPr>
          <p:cNvPr id="7" name="Image 6" descr="Une image contenant texte, ligne, Tracé, nombre&#10;&#10;Description générée automatiquement">
            <a:extLst>
              <a:ext uri="{FF2B5EF4-FFF2-40B4-BE49-F238E27FC236}">
                <a16:creationId xmlns:a16="http://schemas.microsoft.com/office/drawing/2014/main" id="{A70D0EEF-BC21-4446-A763-49C99BCB5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261" y="2971802"/>
            <a:ext cx="5797739" cy="1659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9E8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2777C85E-CA0D-4D5A-8E59-6F2791FE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" y="935182"/>
            <a:ext cx="7367752" cy="3931387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673AE55-CAC6-4904-9EF4-9600ABE4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8" y="112516"/>
            <a:ext cx="7711200" cy="822666"/>
          </a:xfrm>
        </p:spPr>
        <p:txBody>
          <a:bodyPr/>
          <a:lstStyle/>
          <a:p>
            <a:r>
              <a:rPr lang="fr-FR" sz="2000" dirty="0"/>
              <a:t>Cette commande retourne la valeur de la colonne si elle n'est pas </a:t>
            </a:r>
            <a:r>
              <a:rPr lang="fr-FR" sz="2000" dirty="0" err="1"/>
              <a:t>null</a:t>
            </a:r>
            <a:r>
              <a:rPr lang="fr-FR" sz="2000" dirty="0"/>
              <a:t>, sinon elle retourne la chaîne "UNKNOWN".</a:t>
            </a:r>
            <a:endParaRPr lang="en-US" sz="2000" dirty="0"/>
          </a:p>
        </p:txBody>
      </p:sp>
      <p:pic>
        <p:nvPicPr>
          <p:cNvPr id="5" name="Image 4" descr="Une image contenant texte, ligne, nombre, capture d’écran&#10;&#10;Description générée automatiquement">
            <a:extLst>
              <a:ext uri="{FF2B5EF4-FFF2-40B4-BE49-F238E27FC236}">
                <a16:creationId xmlns:a16="http://schemas.microsoft.com/office/drawing/2014/main" id="{052A6C37-BCA7-4CF4-B4E4-C2E40098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469" y="3413285"/>
            <a:ext cx="4743749" cy="15900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748C5F-9A35-41B7-B883-C86EDC80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 Fait: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9016EE-1655-40CA-AF59-0720CEA3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24" y="1079594"/>
            <a:ext cx="7478751" cy="38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4812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 Papercut Style Marketing Plan by Slidesgo">
  <a:themeElements>
    <a:clrScheme name="Simple Light">
      <a:dk1>
        <a:srgbClr val="000000"/>
      </a:dk1>
      <a:lt1>
        <a:srgbClr val="F3E9E8"/>
      </a:lt1>
      <a:dk2>
        <a:srgbClr val="D7D2CC"/>
      </a:dk2>
      <a:lt2>
        <a:srgbClr val="F5E2E1"/>
      </a:lt2>
      <a:accent1>
        <a:srgbClr val="EADCD9"/>
      </a:accent1>
      <a:accent2>
        <a:srgbClr val="E3D0C9"/>
      </a:accent2>
      <a:accent3>
        <a:srgbClr val="D5D2CB"/>
      </a:accent3>
      <a:accent4>
        <a:srgbClr val="CCD1CA"/>
      </a:accent4>
      <a:accent5>
        <a:srgbClr val="B1CCC3"/>
      </a:accent5>
      <a:accent6>
        <a:srgbClr val="9CC5B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546</Words>
  <Application>Microsoft Office PowerPoint</Application>
  <PresentationFormat>Affichage à l'écran (16:9)</PresentationFormat>
  <Paragraphs>52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Albert Sans</vt:lpstr>
      <vt:lpstr>Advent Pro Medium</vt:lpstr>
      <vt:lpstr>Advent Pro</vt:lpstr>
      <vt:lpstr>Arial</vt:lpstr>
      <vt:lpstr>Geometric Papercut Style Marketing Plan by Slidesgo</vt:lpstr>
      <vt:lpstr>Performance des Ventes : Exploration des Données</vt:lpstr>
      <vt:lpstr>Choix de la thématique :</vt:lpstr>
      <vt:lpstr>Présentation PowerPoint</vt:lpstr>
      <vt:lpstr>les premières étapes</vt:lpstr>
      <vt:lpstr>L’implémentation du fichier « Account »</vt:lpstr>
      <vt:lpstr>Présentation PowerPoint</vt:lpstr>
      <vt:lpstr>Une chaîne de caractères représentant une date en un objet de type Date par la commende: TalendDate.parseDate("yyyy-MM-dd", row1.yearColumn + "-01-01")</vt:lpstr>
      <vt:lpstr>Cette commande retourne la valeur de la colonne si elle n'est pas null, sinon elle retourne la chaîne "UNKNOWN".</vt:lpstr>
      <vt:lpstr>Table de Fait:</vt:lpstr>
      <vt:lpstr>Voici ces 3 tables de dimensions et table de Fait</vt:lpstr>
      <vt:lpstr>Nombre total d'enregistrements dans la table « TBfinal" :</vt:lpstr>
      <vt:lpstr>Nombre total d'enregistrements dans la table "account" :</vt:lpstr>
      <vt:lpstr>Présentation PowerPoint</vt:lpstr>
      <vt:lpstr>Top 10 des entreprises avec les revenus les plus élevés :</vt:lpstr>
      <vt:lpstr>Nombre d'entreprises par secteur d'activité :</vt:lpstr>
      <vt:lpstr>Nombre total de produits dans la table "product" :</vt:lpstr>
      <vt:lpstr>Prix moyen de vente par série de produits :</vt:lpstr>
      <vt:lpstr>Produits avec le prix de vente le plus élevé </vt:lpstr>
      <vt:lpstr>Produits avec le prix de vente le plus élevé </vt:lpstr>
      <vt:lpstr>PowerBI</vt:lpstr>
      <vt:lpstr>Merci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des Ventes : Exploration des Données</dc:title>
  <dc:creator>Nesrine Bouzazi</dc:creator>
  <cp:lastModifiedBy>BOUZAZI Nesrine</cp:lastModifiedBy>
  <cp:revision>5</cp:revision>
  <dcterms:modified xsi:type="dcterms:W3CDTF">2024-05-23T14:21:26Z</dcterms:modified>
</cp:coreProperties>
</file>