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varScale="1">
        <p:scale>
          <a:sx n="110" d="100"/>
          <a:sy n="110" d="100"/>
        </p:scale>
        <p:origin x="66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800" b="0" i="0">
                <a:solidFill>
                  <a:srgbClr val="CC0000"/>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624100" y="413951"/>
            <a:ext cx="7448550" cy="878840"/>
          </a:xfrm>
          <a:prstGeom prst="rect">
            <a:avLst/>
          </a:prstGeom>
        </p:spPr>
        <p:txBody>
          <a:bodyPr wrap="square" lIns="0" tIns="0" rIns="0" bIns="0">
            <a:spAutoFit/>
          </a:bodyPr>
          <a:lstStyle>
            <a:lvl1pPr>
              <a:defRPr sz="2800" b="0" i="0">
                <a:solidFill>
                  <a:srgbClr val="CC0000"/>
                </a:solidFill>
                <a:latin typeface="Arial MT"/>
                <a:cs typeface="Arial MT"/>
              </a:defRPr>
            </a:lvl1pPr>
          </a:lstStyle>
          <a:p>
            <a:endParaRPr/>
          </a:p>
        </p:txBody>
      </p:sp>
      <p:sp>
        <p:nvSpPr>
          <p:cNvPr id="3" name="Holder 3"/>
          <p:cNvSpPr>
            <a:spLocks noGrp="1"/>
          </p:cNvSpPr>
          <p:nvPr>
            <p:ph type="body" idx="1"/>
          </p:nvPr>
        </p:nvSpPr>
        <p:spPr>
          <a:xfrm>
            <a:off x="523337" y="1435216"/>
            <a:ext cx="8027670" cy="3180079"/>
          </a:xfrm>
          <a:prstGeom prst="rect">
            <a:avLst/>
          </a:prstGeom>
        </p:spPr>
        <p:txBody>
          <a:bodyPr wrap="square" lIns="0" tIns="0" rIns="0" bIns="0">
            <a:spAutoFit/>
          </a:bodyPr>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100" y="895349"/>
            <a:ext cx="7448550" cy="397441"/>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3" y="274121"/>
            <a:ext cx="8687553" cy="45952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650" y="326157"/>
            <a:ext cx="7870190" cy="39116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MÉTHODE2 :Modèle CNN avec abandon et normalisation </a:t>
            </a:r>
            <a:r>
              <a:rPr sz="2400" b="1" dirty="0">
                <a:latin typeface="Times New Roman"/>
                <a:cs typeface="Times New Roman"/>
              </a:rPr>
              <a:t>par lots</a:t>
            </a:r>
            <a:endParaRPr sz="2400" dirty="0">
              <a:latin typeface="Times New Roman"/>
              <a:cs typeface="Times New Roman"/>
            </a:endParaRPr>
          </a:p>
        </p:txBody>
      </p:sp>
      <p:pic>
        <p:nvPicPr>
          <p:cNvPr id="3" name="object 3"/>
          <p:cNvPicPr/>
          <p:nvPr/>
        </p:nvPicPr>
        <p:blipFill>
          <a:blip r:embed="rId2" cstate="print"/>
          <a:stretch>
            <a:fillRect/>
          </a:stretch>
        </p:blipFill>
        <p:spPr>
          <a:xfrm>
            <a:off x="3487800" y="2340212"/>
            <a:ext cx="2743199" cy="1362074"/>
          </a:xfrm>
          <a:prstGeom prst="rect">
            <a:avLst/>
          </a:prstGeom>
        </p:spPr>
      </p:pic>
      <p:sp>
        <p:nvSpPr>
          <p:cNvPr id="4" name="object 4"/>
          <p:cNvSpPr txBox="1"/>
          <p:nvPr/>
        </p:nvSpPr>
        <p:spPr>
          <a:xfrm>
            <a:off x="685800" y="717317"/>
            <a:ext cx="7543800" cy="4404549"/>
          </a:xfrm>
          <a:prstGeom prst="rect">
            <a:avLst/>
          </a:prstGeom>
        </p:spPr>
        <p:txBody>
          <a:bodyPr vert="horz" wrap="square" lIns="0" tIns="12700" rIns="0" bIns="0" rtlCol="0">
            <a:spAutoFit/>
          </a:bodyPr>
          <a:lstStyle/>
          <a:p>
            <a:pPr marL="363855" marR="266065" indent="-351790" algn="just">
              <a:lnSpc>
                <a:spcPct val="114999"/>
              </a:lnSpc>
              <a:spcBef>
                <a:spcPts val="100"/>
              </a:spcBef>
              <a:buFont typeface="Arial MT"/>
              <a:buChar char="●"/>
              <a:tabLst>
                <a:tab pos="363855" algn="l"/>
                <a:tab pos="365760" algn="l"/>
              </a:tabLst>
            </a:pPr>
            <a:r>
              <a:rPr sz="1600" spc="-20" dirty="0">
                <a:solidFill>
                  <a:srgbClr val="222222"/>
                </a:solidFill>
                <a:latin typeface="Roboto"/>
                <a:cs typeface="Roboto"/>
              </a:rPr>
              <a:t>Concevoir le modèle CNN pour la détection des émotions. Créer des blocs à l'aide de la couche Conv2D, de la normalisation par lots, de Max-Pooling2D, de l'abandon, de l'aplatissement, puis de les empiler ensemble et, à la fin, utiliser la couche dense pour la sortie.</a:t>
            </a:r>
            <a:endParaRPr sz="1600" dirty="0">
              <a:latin typeface="Roboto"/>
              <a:cs typeface="Roboto"/>
            </a:endParaRPr>
          </a:p>
          <a:p>
            <a:pPr>
              <a:lnSpc>
                <a:spcPct val="100000"/>
              </a:lnSpc>
              <a:buFont typeface="Arial MT"/>
              <a:buChar char="●"/>
            </a:pPr>
            <a:endParaRPr sz="1600" dirty="0">
              <a:latin typeface="Roboto"/>
              <a:cs typeface="Roboto"/>
            </a:endParaRPr>
          </a:p>
          <a:p>
            <a:pPr>
              <a:lnSpc>
                <a:spcPct val="100000"/>
              </a:lnSpc>
              <a:spcBef>
                <a:spcPts val="650"/>
              </a:spcBef>
              <a:buFont typeface="Arial MT"/>
              <a:buChar char="●"/>
            </a:pPr>
            <a:endParaRPr sz="1600" dirty="0">
              <a:latin typeface="Roboto"/>
              <a:cs typeface="Roboto"/>
            </a:endParaRPr>
          </a:p>
          <a:p>
            <a:pPr marL="5744845">
              <a:lnSpc>
                <a:spcPct val="100000"/>
              </a:lnSpc>
              <a:spcBef>
                <a:spcPts val="5"/>
              </a:spcBef>
            </a:pPr>
            <a:r>
              <a:rPr sz="1600" spc="-10" dirty="0">
                <a:solidFill>
                  <a:srgbClr val="333333"/>
                </a:solidFill>
                <a:latin typeface="Roboto"/>
                <a:cs typeface="Roboto"/>
              </a:rPr>
              <a:t>1.époques = 100</a:t>
            </a:r>
            <a:endParaRPr sz="1600" dirty="0">
              <a:latin typeface="Roboto"/>
              <a:cs typeface="Roboto"/>
            </a:endParaRPr>
          </a:p>
          <a:p>
            <a:pPr marL="5961380" lvl="1" indent="-216535">
              <a:lnSpc>
                <a:spcPct val="100000"/>
              </a:lnSpc>
              <a:spcBef>
                <a:spcPts val="885"/>
              </a:spcBef>
              <a:buAutoNum type="arabicPeriod" startAt="2"/>
              <a:tabLst>
                <a:tab pos="5961380" algn="l"/>
              </a:tabLst>
            </a:pPr>
            <a:r>
              <a:rPr sz="1600" spc="-10" dirty="0">
                <a:solidFill>
                  <a:srgbClr val="333333"/>
                </a:solidFill>
                <a:latin typeface="Roboto"/>
                <a:cs typeface="Roboto"/>
              </a:rPr>
              <a:t>taille_lot = 32</a:t>
            </a:r>
            <a:endParaRPr sz="1600" dirty="0">
              <a:latin typeface="Roboto"/>
              <a:cs typeface="Roboto"/>
            </a:endParaRPr>
          </a:p>
          <a:p>
            <a:pPr marL="5961380" lvl="1" indent="-216535">
              <a:lnSpc>
                <a:spcPct val="100000"/>
              </a:lnSpc>
              <a:spcBef>
                <a:spcPts val="890"/>
              </a:spcBef>
              <a:buAutoNum type="arabicPeriod" startAt="2"/>
              <a:tabLst>
                <a:tab pos="5961380" algn="l"/>
              </a:tabLst>
            </a:pPr>
            <a:r>
              <a:rPr sz="1600" spc="-20" dirty="0">
                <a:solidFill>
                  <a:srgbClr val="333333"/>
                </a:solidFill>
                <a:latin typeface="Roboto"/>
                <a:cs typeface="Roboto"/>
              </a:rPr>
              <a:t>taux_d'apprentissage = 0,001</a:t>
            </a:r>
            <a:endParaRPr sz="1600" dirty="0">
              <a:latin typeface="Roboto"/>
              <a:cs typeface="Roboto"/>
            </a:endParaRPr>
          </a:p>
          <a:p>
            <a:pPr lvl="1">
              <a:lnSpc>
                <a:spcPct val="100000"/>
              </a:lnSpc>
              <a:spcBef>
                <a:spcPts val="985"/>
              </a:spcBef>
              <a:buClr>
                <a:srgbClr val="333333"/>
              </a:buClr>
              <a:buFont typeface="Roboto"/>
              <a:buAutoNum type="arabicPeriod" startAt="2"/>
            </a:pPr>
            <a:endParaRPr sz="1600" dirty="0">
              <a:latin typeface="Roboto"/>
              <a:cs typeface="Roboto"/>
            </a:endParaRPr>
          </a:p>
          <a:p>
            <a:pPr marL="384175" marR="284480" indent="-351790" algn="just">
              <a:lnSpc>
                <a:spcPct val="100000"/>
              </a:lnSpc>
              <a:buFont typeface="Arial MT"/>
              <a:buChar char="●"/>
              <a:tabLst>
                <a:tab pos="384175" algn="l"/>
                <a:tab pos="386080" algn="l"/>
              </a:tabLst>
            </a:pPr>
            <a:r>
              <a:rPr sz="1600" dirty="0">
                <a:latin typeface="Roboto"/>
                <a:cs typeface="Roboto"/>
              </a:rPr>
              <a:t>Nous avons formé le réseau neuronal et avons atteint la précision de formation la plus élevée de 74,46 %. Après avoir utilisé les données de test pour vérifier dans quelle mesure notre modèle se généralise, nous </a:t>
            </a:r>
            <a:r>
              <a:rPr sz="1600" dirty="0" err="1" smtClean="0">
                <a:latin typeface="Roboto"/>
                <a:cs typeface="Roboto"/>
              </a:rPr>
              <a:t>obtenons</a:t>
            </a:r>
            <a:r>
              <a:rPr sz="1600" dirty="0" smtClean="0">
                <a:latin typeface="Roboto"/>
                <a:cs typeface="Roboto"/>
              </a:rPr>
              <a:t> un </a:t>
            </a:r>
            <a:r>
              <a:rPr sz="1600" dirty="0">
                <a:latin typeface="Roboto"/>
                <a:cs typeface="Roboto"/>
              </a:rPr>
              <a:t>score incroyable de 62,06 % sur l'ensemble de tests.</a:t>
            </a:r>
          </a:p>
        </p:txBody>
      </p:sp>
      <p:pic>
        <p:nvPicPr>
          <p:cNvPr id="5" name="object 5"/>
          <p:cNvPicPr/>
          <p:nvPr/>
        </p:nvPicPr>
        <p:blipFill>
          <a:blip r:embed="rId3" cstate="print"/>
          <a:stretch>
            <a:fillRect/>
          </a:stretch>
        </p:blipFill>
        <p:spPr>
          <a:xfrm>
            <a:off x="915100" y="2210774"/>
            <a:ext cx="2285999" cy="147516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271" y="1790046"/>
            <a:ext cx="4092575" cy="1732280"/>
          </a:xfrm>
          <a:prstGeom prst="rect">
            <a:avLst/>
          </a:prstGeom>
        </p:spPr>
        <p:txBody>
          <a:bodyPr vert="horz" wrap="square" lIns="0" tIns="12700" rIns="0" bIns="0" rtlCol="0">
            <a:spAutoFit/>
          </a:bodyPr>
          <a:lstStyle/>
          <a:p>
            <a:pPr marL="363855" marR="5080" indent="-351790" algn="just">
              <a:lnSpc>
                <a:spcPct val="100000"/>
              </a:lnSpc>
              <a:spcBef>
                <a:spcPts val="100"/>
              </a:spcBef>
              <a:buFont typeface="Arial MT"/>
              <a:buChar char="●"/>
              <a:tabLst>
                <a:tab pos="363855" algn="l"/>
                <a:tab pos="365760" algn="l"/>
              </a:tabLst>
            </a:pPr>
            <a:r>
              <a:rPr sz="1600" dirty="0">
                <a:latin typeface="Roboto"/>
                <a:cs typeface="Roboto"/>
              </a:rPr>
              <a:t>La matrice de confusion montre clairement que notre modèle fait du bon travail sur la classe Happy and Surprise mais que ses performances sont faibles sur les autres classes. Peut-être parce que cela prête à confusion, l'expression faciale dépend également de l'individu. Le visage neutre de certaines personnes semble triste.</a:t>
            </a:r>
            <a:endParaRPr sz="1600">
              <a:latin typeface="Roboto"/>
              <a:cs typeface="Roboto"/>
            </a:endParaRPr>
          </a:p>
        </p:txBody>
      </p:sp>
      <p:pic>
        <p:nvPicPr>
          <p:cNvPr id="3" name="object 3"/>
          <p:cNvPicPr/>
          <p:nvPr/>
        </p:nvPicPr>
        <p:blipFill>
          <a:blip r:embed="rId2" cstate="print"/>
          <a:stretch>
            <a:fillRect/>
          </a:stretch>
        </p:blipFill>
        <p:spPr>
          <a:xfrm>
            <a:off x="5304375" y="1748500"/>
            <a:ext cx="2743199" cy="2295524"/>
          </a:xfrm>
          <a:prstGeom prst="rect">
            <a:avLst/>
          </a:prstGeom>
        </p:spPr>
      </p:pic>
      <p:sp>
        <p:nvSpPr>
          <p:cNvPr id="4" name="object 4"/>
          <p:cNvSpPr txBox="1">
            <a:spLocks noGrp="1"/>
          </p:cNvSpPr>
          <p:nvPr>
            <p:ph type="title"/>
          </p:nvPr>
        </p:nvSpPr>
        <p:spPr>
          <a:prstGeom prst="rect">
            <a:avLst/>
          </a:prstGeom>
        </p:spPr>
        <p:txBody>
          <a:bodyPr vert="horz" wrap="square" lIns="0" tIns="310700" rIns="0" bIns="0" rtlCol="0">
            <a:spAutoFit/>
          </a:bodyPr>
          <a:lstStyle/>
          <a:p>
            <a:pPr marL="471805">
              <a:lnSpc>
                <a:spcPct val="100000"/>
              </a:lnSpc>
              <a:spcBef>
                <a:spcPts val="100"/>
              </a:spcBef>
            </a:pPr>
            <a:r>
              <a:rPr dirty="0"/>
              <a:t>Matrice de confusion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6350" y="916075"/>
            <a:ext cx="3911850" cy="452120"/>
          </a:xfrm>
          <a:prstGeom prst="rect">
            <a:avLst/>
          </a:prstGeom>
        </p:spPr>
        <p:txBody>
          <a:bodyPr vert="horz" wrap="square" lIns="0" tIns="12700" rIns="0" bIns="0" rtlCol="0">
            <a:spAutoFit/>
          </a:bodyPr>
          <a:lstStyle/>
          <a:p>
            <a:pPr marL="12700">
              <a:lnSpc>
                <a:spcPct val="100000"/>
              </a:lnSpc>
              <a:spcBef>
                <a:spcPts val="100"/>
              </a:spcBef>
            </a:pPr>
            <a:r>
              <a:rPr dirty="0" err="1">
                <a:latin typeface="Times New Roman"/>
                <a:cs typeface="Times New Roman"/>
              </a:rPr>
              <a:t>Enregistrer</a:t>
            </a:r>
            <a:r>
              <a:rPr dirty="0">
                <a:latin typeface="Times New Roman"/>
                <a:cs typeface="Times New Roman"/>
              </a:rPr>
              <a:t> </a:t>
            </a:r>
            <a:r>
              <a:rPr dirty="0" smtClean="0">
                <a:latin typeface="Times New Roman"/>
                <a:cs typeface="Times New Roman"/>
              </a:rPr>
              <a:t>l</a:t>
            </a:r>
            <a:r>
              <a:rPr lang="en-US" dirty="0">
                <a:latin typeface="Times New Roman"/>
                <a:cs typeface="Times New Roman"/>
              </a:rPr>
              <a:t>e </a:t>
            </a:r>
            <a:r>
              <a:rPr lang="en-US" dirty="0" err="1">
                <a:latin typeface="Times New Roman"/>
                <a:cs typeface="Times New Roman"/>
              </a:rPr>
              <a:t>modèle</a:t>
            </a:r>
            <a:r>
              <a:rPr lang="en-US" dirty="0">
                <a:latin typeface="Times New Roman"/>
                <a:cs typeface="Times New Roman"/>
              </a:rPr>
              <a:t> </a:t>
            </a:r>
            <a:endParaRPr dirty="0">
              <a:latin typeface="Times New Roman"/>
              <a:cs typeface="Times New Roman"/>
            </a:endParaRPr>
          </a:p>
        </p:txBody>
      </p:sp>
      <p:sp>
        <p:nvSpPr>
          <p:cNvPr id="3" name="object 3"/>
          <p:cNvSpPr txBox="1"/>
          <p:nvPr/>
        </p:nvSpPr>
        <p:spPr>
          <a:xfrm>
            <a:off x="914400" y="1504950"/>
            <a:ext cx="7497680" cy="2811667"/>
          </a:xfrm>
          <a:prstGeom prst="rect">
            <a:avLst/>
          </a:prstGeom>
        </p:spPr>
        <p:txBody>
          <a:bodyPr vert="horz" wrap="square" lIns="0" tIns="48895" rIns="0" bIns="0" rtlCol="0">
            <a:spAutoFit/>
          </a:bodyPr>
          <a:lstStyle/>
          <a:p>
            <a:pPr marL="363855" indent="-351155">
              <a:lnSpc>
                <a:spcPct val="100000"/>
              </a:lnSpc>
              <a:spcBef>
                <a:spcPts val="385"/>
              </a:spcBef>
              <a:buFont typeface="Arial MT"/>
              <a:buChar char="●"/>
              <a:tabLst>
                <a:tab pos="363855" algn="l"/>
              </a:tabLst>
            </a:pPr>
            <a:r>
              <a:rPr sz="1600" spc="-20" dirty="0">
                <a:solidFill>
                  <a:srgbClr val="222222"/>
                </a:solidFill>
                <a:latin typeface="Roboto"/>
                <a:cs typeface="Roboto"/>
              </a:rPr>
              <a:t>Sauvegarde de l'architecture de notre modèle en JSON et du poids du modèle en .h5.</a:t>
            </a:r>
            <a:endParaRPr sz="1600" dirty="0">
              <a:latin typeface="Roboto"/>
              <a:cs typeface="Roboto"/>
            </a:endParaRPr>
          </a:p>
          <a:p>
            <a:pPr marL="363855" indent="-351155">
              <a:lnSpc>
                <a:spcPct val="100000"/>
              </a:lnSpc>
              <a:spcBef>
                <a:spcPts val="290"/>
              </a:spcBef>
              <a:buFont typeface="Arial MT"/>
              <a:buChar char="●"/>
              <a:tabLst>
                <a:tab pos="363855" algn="l"/>
              </a:tabLst>
            </a:pPr>
            <a:r>
              <a:rPr sz="1600" spc="-20" dirty="0">
                <a:solidFill>
                  <a:srgbClr val="222222"/>
                </a:solidFill>
                <a:latin typeface="Roboto"/>
                <a:cs typeface="Roboto"/>
              </a:rPr>
              <a:t>Téléchargez le modèle et les poids enregistrés dans un répertoire.</a:t>
            </a:r>
            <a:endParaRPr sz="1600" dirty="0">
              <a:latin typeface="Roboto"/>
              <a:cs typeface="Roboto"/>
            </a:endParaRPr>
          </a:p>
          <a:p>
            <a:pPr marL="363855" indent="-351155">
              <a:lnSpc>
                <a:spcPct val="100000"/>
              </a:lnSpc>
              <a:spcBef>
                <a:spcPts val="290"/>
              </a:spcBef>
              <a:buFont typeface="Arial MT"/>
              <a:buChar char="●"/>
              <a:tabLst>
                <a:tab pos="363855" algn="l"/>
              </a:tabLst>
            </a:pPr>
            <a:r>
              <a:rPr sz="1600" dirty="0">
                <a:solidFill>
                  <a:srgbClr val="222222"/>
                </a:solidFill>
                <a:latin typeface="Roboto"/>
                <a:cs typeface="Roboto"/>
              </a:rPr>
              <a:t>testez notre modèle en temps réel grâce à la détection de visage.</a:t>
            </a:r>
            <a:endParaRPr sz="1600" dirty="0">
              <a:latin typeface="Roboto"/>
              <a:cs typeface="Roboto"/>
            </a:endParaRPr>
          </a:p>
          <a:p>
            <a:pPr marL="363855" marR="5080" indent="-351790">
              <a:lnSpc>
                <a:spcPct val="114999"/>
              </a:lnSpc>
              <a:buFont typeface="Arial MT"/>
              <a:buChar char="●"/>
              <a:tabLst>
                <a:tab pos="363855" algn="l"/>
              </a:tabLst>
            </a:pPr>
            <a:r>
              <a:rPr sz="1600" dirty="0">
                <a:solidFill>
                  <a:srgbClr val="222222"/>
                </a:solidFill>
                <a:latin typeface="Roboto"/>
                <a:cs typeface="Roboto"/>
              </a:rPr>
              <a:t>Chargement de Haar-Cascade pour la détection des visages Nous utilisons Haar-cascade pour la position de détection des visages et après avoir obtenu la position, nous recadrerons les visages.</a:t>
            </a:r>
            <a:endParaRPr sz="1600" dirty="0">
              <a:latin typeface="Roboto"/>
              <a:cs typeface="Roboto"/>
            </a:endParaRPr>
          </a:p>
          <a:p>
            <a:pPr marL="363855" indent="-351155">
              <a:lnSpc>
                <a:spcPct val="100000"/>
              </a:lnSpc>
              <a:spcBef>
                <a:spcPts val="285"/>
              </a:spcBef>
              <a:buFont typeface="Arial MT"/>
              <a:buChar char="●"/>
              <a:tabLst>
                <a:tab pos="363855" algn="l"/>
              </a:tabLst>
            </a:pPr>
            <a:r>
              <a:rPr sz="1600" dirty="0">
                <a:solidFill>
                  <a:srgbClr val="222222"/>
                </a:solidFill>
                <a:latin typeface="Roboto"/>
                <a:cs typeface="Roboto"/>
              </a:rPr>
              <a:t>Utilisez OpenCV pour lire les images et pour le traitement des images.</a:t>
            </a:r>
            <a:endParaRPr sz="1600" dirty="0">
              <a:latin typeface="Roboto"/>
              <a:cs typeface="Roboto"/>
            </a:endParaRPr>
          </a:p>
          <a:p>
            <a:pPr marL="363855" marR="8890" indent="-351790">
              <a:lnSpc>
                <a:spcPct val="114999"/>
              </a:lnSpc>
              <a:buFont typeface="Arial MT"/>
              <a:buChar char="●"/>
              <a:tabLst>
                <a:tab pos="363855" algn="l"/>
              </a:tabLst>
            </a:pPr>
            <a:r>
              <a:rPr sz="1600" dirty="0">
                <a:solidFill>
                  <a:srgbClr val="222222"/>
                </a:solidFill>
                <a:latin typeface="Roboto"/>
                <a:cs typeface="Roboto"/>
              </a:rPr>
              <a:t>L'ajout d'une superposition sur l'image de sortie et l'affichage de la prédiction en toute confiance donnent une meilleure apparence.</a:t>
            </a:r>
            <a:endParaRPr sz="1600" dirty="0">
              <a:latin typeface="Roboto"/>
              <a:cs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5125" y="635406"/>
            <a:ext cx="4616675" cy="2997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CC0000"/>
                </a:solidFill>
                <a:latin typeface="Arial MT"/>
                <a:cs typeface="Arial MT"/>
              </a:rPr>
              <a:t> </a:t>
            </a:r>
            <a:r>
              <a:rPr lang="en-US" spc="-10" dirty="0" smtClean="0">
                <a:solidFill>
                  <a:srgbClr val="CC0000"/>
                </a:solidFill>
                <a:latin typeface="Arial MT"/>
                <a:cs typeface="Arial MT"/>
              </a:rPr>
              <a:t>                           </a:t>
            </a:r>
            <a:r>
              <a:rPr sz="1800" spc="-10" dirty="0" smtClean="0">
                <a:solidFill>
                  <a:srgbClr val="CC0000"/>
                </a:solidFill>
                <a:latin typeface="Arial MT"/>
                <a:cs typeface="Arial MT"/>
              </a:rPr>
              <a:t> </a:t>
            </a:r>
            <a:r>
              <a:rPr lang="en-US" sz="1800" spc="-10" dirty="0" smtClean="0">
                <a:solidFill>
                  <a:srgbClr val="CC0000"/>
                </a:solidFill>
                <a:latin typeface="Arial MT"/>
                <a:cs typeface="Arial MT"/>
              </a:rPr>
              <a:t>Demo</a:t>
            </a:r>
            <a:endParaRPr sz="1800" dirty="0">
              <a:latin typeface="Arial MT"/>
              <a:cs typeface="Aria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00" y="762230"/>
            <a:ext cx="1744980" cy="452120"/>
          </a:xfrm>
          <a:prstGeom prst="rect">
            <a:avLst/>
          </a:prstGeom>
        </p:spPr>
        <p:txBody>
          <a:bodyPr vert="horz" wrap="square" lIns="0" tIns="12700" rIns="0" bIns="0" rtlCol="0">
            <a:spAutoFit/>
          </a:bodyPr>
          <a:lstStyle/>
          <a:p>
            <a:pPr marL="12700">
              <a:lnSpc>
                <a:spcPct val="100000"/>
              </a:lnSpc>
              <a:spcBef>
                <a:spcPts val="100"/>
              </a:spcBef>
            </a:pPr>
            <a:r>
              <a:rPr spc="-20" dirty="0">
                <a:latin typeface="Roboto"/>
                <a:cs typeface="Roboto"/>
              </a:rPr>
              <a:t>conclusion</a:t>
            </a:r>
          </a:p>
        </p:txBody>
      </p:sp>
      <p:sp>
        <p:nvSpPr>
          <p:cNvPr id="3" name="object 3"/>
          <p:cNvSpPr txBox="1"/>
          <p:nvPr/>
        </p:nvSpPr>
        <p:spPr>
          <a:xfrm>
            <a:off x="586596" y="1374621"/>
            <a:ext cx="7227570" cy="2278060"/>
          </a:xfrm>
          <a:prstGeom prst="rect">
            <a:avLst/>
          </a:prstGeom>
        </p:spPr>
        <p:txBody>
          <a:bodyPr vert="horz" wrap="square" lIns="0" tIns="12700" rIns="0" bIns="0" rtlCol="0">
            <a:spAutoFit/>
          </a:bodyPr>
          <a:lstStyle/>
          <a:p>
            <a:pPr marL="363855" marR="194945" indent="-351790" algn="just">
              <a:lnSpc>
                <a:spcPct val="114999"/>
              </a:lnSpc>
              <a:spcBef>
                <a:spcPts val="100"/>
              </a:spcBef>
              <a:buFont typeface="Arial MT"/>
              <a:buChar char="●"/>
              <a:tabLst>
                <a:tab pos="363855" algn="l"/>
                <a:tab pos="365760" algn="l"/>
              </a:tabLst>
            </a:pPr>
            <a:r>
              <a:rPr sz="1600" dirty="0">
                <a:solidFill>
                  <a:srgbClr val="333333"/>
                </a:solidFill>
                <a:latin typeface="Roboto"/>
                <a:cs typeface="Roboto"/>
              </a:rPr>
              <a:t>La précision de la formation et la précision de la validation sont très faibles, donc notre modèle pré-entraîné resnet50 ne fonctionne pas bien</a:t>
            </a:r>
            <a:endParaRPr sz="1600" dirty="0">
              <a:latin typeface="Roboto"/>
              <a:cs typeface="Roboto"/>
            </a:endParaRPr>
          </a:p>
          <a:p>
            <a:pPr marL="363855" marR="5080" indent="-351790" algn="just">
              <a:lnSpc>
                <a:spcPct val="114999"/>
              </a:lnSpc>
              <a:buFont typeface="Arial MT"/>
              <a:buChar char="●"/>
              <a:tabLst>
                <a:tab pos="363855" algn="l"/>
                <a:tab pos="365760" algn="l"/>
              </a:tabLst>
            </a:pPr>
            <a:r>
              <a:rPr lang="en-US" sz="1600" dirty="0" err="1" smtClean="0">
                <a:latin typeface="Roboto"/>
                <a:cs typeface="Roboto"/>
              </a:rPr>
              <a:t>J’ai</a:t>
            </a:r>
            <a:r>
              <a:rPr sz="1600" dirty="0" smtClean="0">
                <a:latin typeface="Roboto"/>
                <a:cs typeface="Roboto"/>
              </a:rPr>
              <a:t> </a:t>
            </a:r>
            <a:r>
              <a:rPr sz="1600" dirty="0">
                <a:latin typeface="Roboto"/>
                <a:cs typeface="Roboto"/>
              </a:rPr>
              <a:t>formé le réseau neuronal et avons atteint la précision de formation la plus élevée de 74,46 %. Après avoir utilisé les données de test pour vérifier dans quelle mesure notre modèle se généralise, nous obtenons un score incroyable de 62,06 % sur l'ensemble de tests.</a:t>
            </a:r>
          </a:p>
          <a:p>
            <a:pPr marL="363855" marR="6350" indent="-351790" algn="just">
              <a:lnSpc>
                <a:spcPct val="114999"/>
              </a:lnSpc>
              <a:buFont typeface="Arial MT"/>
              <a:buChar char="●"/>
              <a:tabLst>
                <a:tab pos="363855" algn="l"/>
                <a:tab pos="365760" algn="l"/>
              </a:tabLst>
            </a:pPr>
            <a:r>
              <a:rPr sz="1600" dirty="0" smtClean="0">
                <a:latin typeface="Roboto"/>
                <a:cs typeface="Roboto"/>
              </a:rPr>
              <a:t>Notre </a:t>
            </a:r>
            <a:r>
              <a:rPr sz="1600" dirty="0">
                <a:latin typeface="Roboto"/>
                <a:cs typeface="Roboto"/>
              </a:rPr>
              <a:t>modèle peut détecter avec succès les visages et prédire les émotions sur le flux en direct ainsi que sur l'image.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ci de votre attention! | Les ongles de lil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8150"/>
            <a:ext cx="5410200" cy="431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747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688085"/>
            <a:ext cx="2933700" cy="482600"/>
          </a:xfrm>
          <a:prstGeom prst="rect">
            <a:avLst/>
          </a:prstGeom>
        </p:spPr>
        <p:txBody>
          <a:bodyPr vert="horz" wrap="square" lIns="0" tIns="12700" rIns="0" bIns="0" rtlCol="0">
            <a:spAutoFit/>
          </a:bodyPr>
          <a:lstStyle/>
          <a:p>
            <a:pPr marL="12700">
              <a:lnSpc>
                <a:spcPct val="100000"/>
              </a:lnSpc>
              <a:spcBef>
                <a:spcPts val="100"/>
              </a:spcBef>
            </a:pPr>
            <a:r>
              <a:rPr sz="3000" spc="-10" dirty="0">
                <a:latin typeface="Roboto"/>
                <a:cs typeface="Roboto"/>
              </a:rPr>
              <a:t>Points à discuter</a:t>
            </a:r>
            <a:endParaRPr sz="3000">
              <a:latin typeface="Roboto"/>
              <a:cs typeface="Roboto"/>
            </a:endParaRPr>
          </a:p>
        </p:txBody>
      </p:sp>
      <p:sp>
        <p:nvSpPr>
          <p:cNvPr id="3" name="object 3"/>
          <p:cNvSpPr txBox="1"/>
          <p:nvPr/>
        </p:nvSpPr>
        <p:spPr>
          <a:xfrm>
            <a:off x="548274" y="1658607"/>
            <a:ext cx="3159125" cy="2549525"/>
          </a:xfrm>
          <a:prstGeom prst="rect">
            <a:avLst/>
          </a:prstGeom>
        </p:spPr>
        <p:txBody>
          <a:bodyPr vert="horz" wrap="square" lIns="0" tIns="53975" rIns="0" bIns="0" rtlCol="0">
            <a:spAutoFit/>
          </a:bodyPr>
          <a:lstStyle/>
          <a:p>
            <a:pPr marL="379095" indent="-366395">
              <a:lnSpc>
                <a:spcPct val="100000"/>
              </a:lnSpc>
              <a:spcBef>
                <a:spcPts val="425"/>
              </a:spcBef>
              <a:buFont typeface="Arial MT"/>
              <a:buChar char="●"/>
              <a:tabLst>
                <a:tab pos="379095" algn="l"/>
              </a:tabLst>
            </a:pPr>
            <a:r>
              <a:rPr sz="1800" spc="-10" dirty="0">
                <a:solidFill>
                  <a:srgbClr val="212121"/>
                </a:solidFill>
                <a:latin typeface="Roboto"/>
                <a:cs typeface="Roboto"/>
              </a:rPr>
              <a:t>Introduction</a:t>
            </a:r>
            <a:endParaRPr sz="1800">
              <a:latin typeface="Roboto"/>
              <a:cs typeface="Roboto"/>
            </a:endParaRPr>
          </a:p>
          <a:p>
            <a:pPr marL="379095" indent="-366395">
              <a:lnSpc>
                <a:spcPct val="100000"/>
              </a:lnSpc>
              <a:spcBef>
                <a:spcPts val="320"/>
              </a:spcBef>
              <a:buFont typeface="Arial MT"/>
              <a:buChar char="●"/>
              <a:tabLst>
                <a:tab pos="379095" algn="l"/>
              </a:tabLst>
            </a:pPr>
            <a:r>
              <a:rPr sz="1800" spc="-10" dirty="0">
                <a:solidFill>
                  <a:srgbClr val="222222"/>
                </a:solidFill>
                <a:latin typeface="Roboto"/>
                <a:cs typeface="Roboto"/>
              </a:rPr>
              <a:t>Reconnaissance des émotions faciales</a:t>
            </a:r>
            <a:endParaRPr sz="1800">
              <a:latin typeface="Roboto"/>
              <a:cs typeface="Roboto"/>
            </a:endParaRPr>
          </a:p>
          <a:p>
            <a:pPr marL="379095" indent="-366395">
              <a:lnSpc>
                <a:spcPct val="100000"/>
              </a:lnSpc>
              <a:spcBef>
                <a:spcPts val="325"/>
              </a:spcBef>
              <a:buFont typeface="Arial MT"/>
              <a:buChar char="●"/>
              <a:tabLst>
                <a:tab pos="379095" algn="l"/>
              </a:tabLst>
            </a:pPr>
            <a:r>
              <a:rPr sz="1800" spc="-10" dirty="0">
                <a:solidFill>
                  <a:srgbClr val="212121"/>
                </a:solidFill>
                <a:latin typeface="Roboto"/>
                <a:cs typeface="Roboto"/>
              </a:rPr>
              <a:t>Énoncé du problème</a:t>
            </a:r>
            <a:endParaRPr sz="1800">
              <a:latin typeface="Roboto"/>
              <a:cs typeface="Roboto"/>
            </a:endParaRPr>
          </a:p>
          <a:p>
            <a:pPr marL="379095" indent="-366395">
              <a:lnSpc>
                <a:spcPct val="100000"/>
              </a:lnSpc>
              <a:spcBef>
                <a:spcPts val="325"/>
              </a:spcBef>
              <a:buFont typeface="Arial MT"/>
              <a:buChar char="●"/>
              <a:tabLst>
                <a:tab pos="379095" algn="l"/>
              </a:tabLst>
            </a:pPr>
            <a:r>
              <a:rPr sz="1800" spc="-10" dirty="0">
                <a:solidFill>
                  <a:srgbClr val="212121"/>
                </a:solidFill>
                <a:latin typeface="Roboto"/>
                <a:cs typeface="Roboto"/>
              </a:rPr>
              <a:t>Résumé des données</a:t>
            </a:r>
            <a:endParaRPr sz="1800">
              <a:latin typeface="Roboto"/>
              <a:cs typeface="Roboto"/>
            </a:endParaRPr>
          </a:p>
          <a:p>
            <a:pPr marL="379095" indent="-366395">
              <a:lnSpc>
                <a:spcPct val="100000"/>
              </a:lnSpc>
              <a:spcBef>
                <a:spcPts val="325"/>
              </a:spcBef>
              <a:buFont typeface="Arial MT"/>
              <a:buChar char="●"/>
              <a:tabLst>
                <a:tab pos="379095" algn="l"/>
              </a:tabLst>
            </a:pPr>
            <a:r>
              <a:rPr sz="1800" spc="-10" dirty="0">
                <a:solidFill>
                  <a:srgbClr val="212121"/>
                </a:solidFill>
                <a:latin typeface="Roboto"/>
                <a:cs typeface="Roboto"/>
              </a:rPr>
              <a:t>Dépendances</a:t>
            </a:r>
            <a:endParaRPr sz="1800">
              <a:latin typeface="Roboto"/>
              <a:cs typeface="Roboto"/>
            </a:endParaRPr>
          </a:p>
          <a:p>
            <a:pPr marL="435609" indent="-422909">
              <a:lnSpc>
                <a:spcPct val="100000"/>
              </a:lnSpc>
              <a:spcBef>
                <a:spcPts val="325"/>
              </a:spcBef>
              <a:buFont typeface="Arial MT"/>
              <a:buChar char="●"/>
              <a:tabLst>
                <a:tab pos="435609" algn="l"/>
              </a:tabLst>
            </a:pPr>
            <a:r>
              <a:rPr sz="1800" dirty="0">
                <a:solidFill>
                  <a:srgbClr val="212121"/>
                </a:solidFill>
                <a:latin typeface="Roboto"/>
                <a:cs typeface="Roboto"/>
              </a:rPr>
              <a:t>Création de modèle</a:t>
            </a:r>
            <a:endParaRPr sz="1800">
              <a:latin typeface="Roboto"/>
              <a:cs typeface="Roboto"/>
            </a:endParaRPr>
          </a:p>
          <a:p>
            <a:pPr marL="379095" indent="-366395">
              <a:lnSpc>
                <a:spcPct val="100000"/>
              </a:lnSpc>
              <a:spcBef>
                <a:spcPts val="320"/>
              </a:spcBef>
              <a:buFont typeface="Arial MT"/>
              <a:buChar char="●"/>
              <a:tabLst>
                <a:tab pos="379095" algn="l"/>
              </a:tabLst>
            </a:pPr>
            <a:r>
              <a:rPr sz="1800" dirty="0">
                <a:solidFill>
                  <a:srgbClr val="212121"/>
                </a:solidFill>
                <a:latin typeface="Roboto"/>
                <a:cs typeface="Roboto"/>
              </a:rPr>
              <a:t>Prédiction en temps réel</a:t>
            </a:r>
            <a:endParaRPr sz="1800">
              <a:latin typeface="Roboto"/>
              <a:cs typeface="Roboto"/>
            </a:endParaRPr>
          </a:p>
          <a:p>
            <a:pPr marL="379095" indent="-366395">
              <a:lnSpc>
                <a:spcPct val="100000"/>
              </a:lnSpc>
              <a:spcBef>
                <a:spcPts val="325"/>
              </a:spcBef>
              <a:buFont typeface="Arial MT"/>
              <a:buChar char="●"/>
              <a:tabLst>
                <a:tab pos="379095" algn="l"/>
              </a:tabLst>
            </a:pPr>
            <a:r>
              <a:rPr sz="1800" spc="-10" dirty="0">
                <a:solidFill>
                  <a:srgbClr val="212121"/>
                </a:solidFill>
                <a:latin typeface="Roboto"/>
                <a:cs typeface="Roboto"/>
              </a:rPr>
              <a:t>déploiement</a:t>
            </a:r>
            <a:endParaRPr sz="1800">
              <a:latin typeface="Roboto"/>
              <a:cs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200150"/>
            <a:ext cx="8382000" cy="2228815"/>
          </a:xfrm>
          <a:prstGeom prst="rect">
            <a:avLst/>
          </a:prstGeom>
        </p:spPr>
        <p:txBody>
          <a:bodyPr vert="horz" wrap="square" lIns="0" tIns="12700" rIns="0" bIns="0" rtlCol="0">
            <a:spAutoFit/>
          </a:bodyPr>
          <a:lstStyle/>
          <a:p>
            <a:pPr marL="12700" marR="5080" algn="just">
              <a:lnSpc>
                <a:spcPct val="100000"/>
              </a:lnSpc>
              <a:spcBef>
                <a:spcPts val="100"/>
              </a:spcBef>
            </a:pPr>
            <a:r>
              <a:rPr lang="fr-FR" sz="1600" dirty="0" smtClean="0">
                <a:latin typeface="Roboto"/>
                <a:cs typeface="Roboto"/>
              </a:rPr>
              <a:t>Les progrès des plateformes d'apprentissage en ligne ont profondément transformé l'éducation en Inde au cours de la dernière décennie. Cependant, les classes numériques via des logiciels de visioconférence présentent des défis en termes de surveillance des élèves, réduisant leur concentration. Pourtant, les avantages des données et de l'apprentissage en profondeur offrent de nouvelles perspectives. Ils permettent d'analyser des données sous forme de vidéo, d'audio et de texte, éliminant les préjugés humains du processus d'enseignement. Les informations sont traduites en chiffres, offrant un suivi précis et une personnalisation de l'apprentissage, ouvrant ainsi de nouvelles possibilités pour l'éducation en ligne en Inde.</a:t>
            </a:r>
            <a:endParaRPr sz="1600" dirty="0">
              <a:latin typeface="Roboto"/>
              <a:cs typeface="Roboto"/>
            </a:endParaRPr>
          </a:p>
        </p:txBody>
      </p:sp>
      <p:sp>
        <p:nvSpPr>
          <p:cNvPr id="3" name="object 3"/>
          <p:cNvSpPr txBox="1">
            <a:spLocks noGrp="1"/>
          </p:cNvSpPr>
          <p:nvPr>
            <p:ph type="title"/>
          </p:nvPr>
        </p:nvSpPr>
        <p:spPr>
          <a:xfrm>
            <a:off x="542475" y="629284"/>
            <a:ext cx="2962725" cy="482600"/>
          </a:xfrm>
          <a:prstGeom prst="rect">
            <a:avLst/>
          </a:prstGeom>
        </p:spPr>
        <p:txBody>
          <a:bodyPr vert="horz" wrap="square" lIns="0" tIns="12700" rIns="0" bIns="0" rtlCol="0">
            <a:spAutoFit/>
          </a:bodyPr>
          <a:lstStyle/>
          <a:p>
            <a:pPr marL="12700">
              <a:lnSpc>
                <a:spcPct val="100000"/>
              </a:lnSpc>
              <a:spcBef>
                <a:spcPts val="100"/>
              </a:spcBef>
            </a:pPr>
            <a:r>
              <a:rPr sz="3000" spc="-25" dirty="0" smtClean="0">
                <a:latin typeface="Roboto"/>
                <a:cs typeface="Roboto"/>
              </a:rPr>
              <a:t>INTRODUCTIO</a:t>
            </a:r>
            <a:r>
              <a:rPr lang="en-US" sz="3000" spc="-25" dirty="0" smtClean="0">
                <a:latin typeface="Roboto"/>
                <a:cs typeface="Roboto"/>
              </a:rPr>
              <a:t>N</a:t>
            </a:r>
            <a:endParaRPr sz="3000" dirty="0">
              <a:latin typeface="Roboto"/>
              <a:cs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4590" rIns="0" bIns="0" rtlCol="0">
            <a:spAutoFit/>
          </a:bodyPr>
          <a:lstStyle/>
          <a:p>
            <a:pPr marL="255270">
              <a:lnSpc>
                <a:spcPct val="100000"/>
              </a:lnSpc>
              <a:spcBef>
                <a:spcPts val="100"/>
              </a:spcBef>
            </a:pPr>
            <a:r>
              <a:rPr sz="2600" spc="-10" dirty="0">
                <a:latin typeface="Roboto"/>
                <a:cs typeface="Roboto"/>
              </a:rPr>
              <a:t>Reconnaissance des émotions faciales</a:t>
            </a:r>
            <a:endParaRPr sz="2600">
              <a:latin typeface="Roboto"/>
              <a:cs typeface="Roboto"/>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53060" marR="12700" indent="-340995" algn="just">
              <a:lnSpc>
                <a:spcPct val="114999"/>
              </a:lnSpc>
              <a:spcBef>
                <a:spcPts val="100"/>
              </a:spcBef>
              <a:buClr>
                <a:srgbClr val="222222"/>
              </a:buClr>
              <a:buFont typeface="Arial MT"/>
              <a:buChar char="●"/>
              <a:tabLst>
                <a:tab pos="356235" algn="l"/>
              </a:tabLst>
            </a:pPr>
            <a:r>
              <a:rPr sz="1500" dirty="0">
                <a:solidFill>
                  <a:srgbClr val="212121"/>
                </a:solidFill>
              </a:rPr>
              <a:t>La reconnaissance des émotions faciales (FER) est la technologie qui analyse les expressions faciales à partir d'images statiques et de vidéos afin de révéler des informations sur l'état émotionnel d'une personne.</a:t>
            </a:r>
            <a:endParaRPr sz="1500"/>
          </a:p>
          <a:p>
            <a:pPr marL="353060" marR="17780" indent="-340995" algn="just">
              <a:lnSpc>
                <a:spcPct val="114999"/>
              </a:lnSpc>
              <a:buFont typeface="Arial MT"/>
              <a:buChar char="●"/>
              <a:tabLst>
                <a:tab pos="356235" algn="l"/>
              </a:tabLst>
            </a:pPr>
            <a:r>
              <a:rPr sz="1500" dirty="0">
                <a:solidFill>
                  <a:srgbClr val="222222"/>
                </a:solidFill>
              </a:rPr>
              <a:t>Un logiciel de reconnaissance des expressions faciales est une technologie qui utilise des marqueurs biométriques pour détecter les émotions sur les visages humains.</a:t>
            </a:r>
            <a:endParaRPr sz="1500"/>
          </a:p>
          <a:p>
            <a:pPr marL="353060" marR="21590" indent="-340995" algn="just">
              <a:lnSpc>
                <a:spcPct val="114999"/>
              </a:lnSpc>
              <a:buFont typeface="Arial MT"/>
              <a:buChar char="●"/>
              <a:tabLst>
                <a:tab pos="356235" algn="l"/>
              </a:tabLst>
            </a:pPr>
            <a:r>
              <a:rPr sz="1500" dirty="0">
                <a:solidFill>
                  <a:srgbClr val="222222"/>
                </a:solidFill>
              </a:rPr>
              <a:t>Plus précisément, cette technologie est un outil d'analyse des sentiments et est capable de détecter automatiquement les sept expressions fondamentales ou universelles : bonheur, tristesse, colère, neutre, surprise, peur et dégoût.</a:t>
            </a:r>
            <a:endParaRPr sz="1500"/>
          </a:p>
          <a:p>
            <a:pPr marL="353060" marR="15875" indent="-340995" algn="just">
              <a:lnSpc>
                <a:spcPct val="114999"/>
              </a:lnSpc>
              <a:buFont typeface="Arial MT"/>
              <a:buChar char="●"/>
              <a:tabLst>
                <a:tab pos="356235" algn="l"/>
              </a:tabLst>
            </a:pPr>
            <a:r>
              <a:rPr sz="1500" dirty="0">
                <a:solidFill>
                  <a:srgbClr val="222222"/>
                </a:solidFill>
              </a:rPr>
              <a:t>Les expressions faciales et autres gestes transmettent des signaux de communication non verbaux qui jouent un rôle important dans les relations interpersonnelles.</a:t>
            </a:r>
            <a:endParaRPr sz="1500"/>
          </a:p>
          <a:p>
            <a:pPr marL="353060" marR="5080" indent="-340995" algn="just">
              <a:lnSpc>
                <a:spcPct val="114999"/>
              </a:lnSpc>
              <a:buFont typeface="Arial MT"/>
              <a:buChar char="●"/>
              <a:tabLst>
                <a:tab pos="356235" algn="l"/>
              </a:tabLst>
            </a:pPr>
            <a:r>
              <a:rPr sz="1500" spc="-10" dirty="0">
                <a:solidFill>
                  <a:srgbClr val="222222"/>
                </a:solidFill>
              </a:rPr>
              <a:t>Par conséquent, la reconnaissance des expressions faciales, parce qu’elle extrait et analyse les informations d’un flux d’images ou de vidéos, est capable de fournir des réponses émotionnelles non filtrées et impartiales sous forme de données.</a:t>
            </a:r>
            <a:endParaRPr sz="15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26334"/>
            <a:ext cx="4263476" cy="482600"/>
          </a:xfrm>
          <a:prstGeom prst="rect">
            <a:avLst/>
          </a:prstGeom>
        </p:spPr>
        <p:txBody>
          <a:bodyPr vert="horz" wrap="square" lIns="0" tIns="12700" rIns="0" bIns="0" rtlCol="0">
            <a:spAutoFit/>
          </a:bodyPr>
          <a:lstStyle/>
          <a:p>
            <a:pPr marL="12700">
              <a:lnSpc>
                <a:spcPct val="100000"/>
              </a:lnSpc>
              <a:spcBef>
                <a:spcPts val="100"/>
              </a:spcBef>
            </a:pPr>
            <a:r>
              <a:rPr sz="3000" spc="-10" dirty="0" err="1">
                <a:latin typeface="Roboto"/>
                <a:cs typeface="Roboto"/>
              </a:rPr>
              <a:t>Énoncé</a:t>
            </a:r>
            <a:r>
              <a:rPr sz="3000" spc="-10" dirty="0">
                <a:latin typeface="Roboto"/>
                <a:cs typeface="Roboto"/>
              </a:rPr>
              <a:t> </a:t>
            </a:r>
            <a:r>
              <a:rPr sz="3000" spc="-10" dirty="0" smtClean="0">
                <a:latin typeface="Roboto"/>
                <a:cs typeface="Roboto"/>
              </a:rPr>
              <a:t>du</a:t>
            </a:r>
            <a:r>
              <a:rPr lang="en-US" sz="3000" spc="-10" dirty="0">
                <a:latin typeface="Roboto"/>
                <a:cs typeface="Roboto"/>
              </a:rPr>
              <a:t> </a:t>
            </a:r>
            <a:r>
              <a:rPr lang="en-US" sz="3000" spc="-10" dirty="0" err="1">
                <a:latin typeface="Roboto"/>
                <a:cs typeface="Roboto"/>
              </a:rPr>
              <a:t>problème</a:t>
            </a:r>
            <a:endParaRPr sz="3000" dirty="0">
              <a:latin typeface="Roboto"/>
              <a:cs typeface="Roboto"/>
            </a:endParaRPr>
          </a:p>
        </p:txBody>
      </p:sp>
      <p:sp>
        <p:nvSpPr>
          <p:cNvPr id="3" name="object 3"/>
          <p:cNvSpPr txBox="1"/>
          <p:nvPr/>
        </p:nvSpPr>
        <p:spPr>
          <a:xfrm>
            <a:off x="160200" y="1244730"/>
            <a:ext cx="8359775" cy="3059812"/>
          </a:xfrm>
          <a:prstGeom prst="rect">
            <a:avLst/>
          </a:prstGeom>
        </p:spPr>
        <p:txBody>
          <a:bodyPr vert="horz" wrap="square" lIns="0" tIns="12700" rIns="0" bIns="0" rtlCol="0">
            <a:spAutoFit/>
          </a:bodyPr>
          <a:lstStyle/>
          <a:p>
            <a:pPr marL="12700" marR="5080" algn="just">
              <a:lnSpc>
                <a:spcPct val="100000"/>
              </a:lnSpc>
              <a:spcBef>
                <a:spcPts val="100"/>
              </a:spcBef>
            </a:pPr>
            <a:r>
              <a:rPr lang="en-US" dirty="0" err="1" smtClean="0">
                <a:solidFill>
                  <a:srgbClr val="212121"/>
                </a:solidFill>
                <a:latin typeface="Roboto"/>
                <a:cs typeface="Roboto"/>
              </a:rPr>
              <a:t>J’ai</a:t>
            </a:r>
            <a:r>
              <a:rPr sz="1800" dirty="0" smtClean="0">
                <a:solidFill>
                  <a:srgbClr val="212121"/>
                </a:solidFill>
                <a:latin typeface="Roboto"/>
                <a:cs typeface="Roboto"/>
              </a:rPr>
              <a:t> </a:t>
            </a:r>
            <a:r>
              <a:rPr sz="1800" dirty="0">
                <a:solidFill>
                  <a:srgbClr val="212121"/>
                </a:solidFill>
                <a:latin typeface="Roboto"/>
                <a:cs typeface="Roboto"/>
              </a:rPr>
              <a:t>abordé le problème de la reconnaissance de l'émotion d'une personne à partir d'une image de son expression faciale. Premièrement, </a:t>
            </a:r>
            <a:r>
              <a:rPr lang="en-US" dirty="0" err="1" smtClean="0">
                <a:solidFill>
                  <a:srgbClr val="212121"/>
                </a:solidFill>
                <a:latin typeface="Roboto"/>
                <a:cs typeface="Roboto"/>
              </a:rPr>
              <a:t>J’ai</a:t>
            </a:r>
            <a:r>
              <a:rPr sz="1800" dirty="0" smtClean="0">
                <a:solidFill>
                  <a:srgbClr val="212121"/>
                </a:solidFill>
                <a:latin typeface="Roboto"/>
                <a:cs typeface="Roboto"/>
              </a:rPr>
              <a:t> </a:t>
            </a:r>
            <a:r>
              <a:rPr sz="1800" dirty="0">
                <a:solidFill>
                  <a:srgbClr val="212121"/>
                </a:solidFill>
                <a:latin typeface="Roboto"/>
                <a:cs typeface="Roboto"/>
              </a:rPr>
              <a:t>construit des modèles capables de reconnaître sept émotions (heureuse, triste, en colère, effrayée, surprise, dégoûtée et neutre). Étant donné des portraits statiques et recadrés, notre modèle produirait une distribution de probabilité sur les émotions de l'individu photographié. Ensuite, </a:t>
            </a:r>
            <a:r>
              <a:rPr lang="en-US" dirty="0" err="1" smtClean="0">
                <a:solidFill>
                  <a:srgbClr val="212121"/>
                </a:solidFill>
                <a:latin typeface="Roboto"/>
                <a:cs typeface="Roboto"/>
              </a:rPr>
              <a:t>j’ai</a:t>
            </a:r>
            <a:r>
              <a:rPr sz="1800" dirty="0" smtClean="0">
                <a:solidFill>
                  <a:srgbClr val="212121"/>
                </a:solidFill>
                <a:latin typeface="Roboto"/>
                <a:cs typeface="Roboto"/>
              </a:rPr>
              <a:t> </a:t>
            </a:r>
            <a:r>
              <a:rPr sz="1800" dirty="0">
                <a:solidFill>
                  <a:srgbClr val="212121"/>
                </a:solidFill>
                <a:latin typeface="Roboto"/>
                <a:cs typeface="Roboto"/>
              </a:rPr>
              <a:t>transféré les compétences acquises sur des ensembles de données statiques pour implémenter un classificateur d'émotions en temps réel. À l'aide d'un flux vidéo de webcam, nous avons construit un système permettant de détecter en continu les visages, d'extraire, de recadrer et de mettre en niveaux de gris la région du visage, ainsi que de classer l'émotion de la personne.</a:t>
            </a:r>
            <a:endParaRPr sz="1800" dirty="0">
              <a:latin typeface="Roboto"/>
              <a:cs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025" y="8105"/>
            <a:ext cx="8552180" cy="2684780"/>
          </a:xfrm>
          <a:prstGeom prst="rect">
            <a:avLst/>
          </a:prstGeom>
        </p:spPr>
        <p:txBody>
          <a:bodyPr vert="horz" wrap="square" lIns="0" tIns="191770" rIns="0" bIns="0" rtlCol="0">
            <a:spAutoFit/>
          </a:bodyPr>
          <a:lstStyle/>
          <a:p>
            <a:pPr marL="12700">
              <a:lnSpc>
                <a:spcPct val="100000"/>
              </a:lnSpc>
              <a:spcBef>
                <a:spcPts val="1510"/>
              </a:spcBef>
            </a:pPr>
            <a:r>
              <a:rPr sz="3000" spc="-10" dirty="0">
                <a:latin typeface="Roboto"/>
                <a:cs typeface="Roboto"/>
              </a:rPr>
              <a:t>Description des données</a:t>
            </a:r>
            <a:endParaRPr sz="3000" dirty="0">
              <a:latin typeface="Roboto"/>
              <a:cs typeface="Roboto"/>
            </a:endParaRPr>
          </a:p>
          <a:p>
            <a:pPr marL="279400" marR="5080" algn="just">
              <a:lnSpc>
                <a:spcPct val="114999"/>
              </a:lnSpc>
              <a:spcBef>
                <a:spcPts val="470"/>
              </a:spcBef>
            </a:pPr>
            <a:r>
              <a:rPr sz="1600" dirty="0">
                <a:solidFill>
                  <a:srgbClr val="222222"/>
                </a:solidFill>
                <a:latin typeface="Roboto"/>
                <a:cs typeface="Roboto"/>
              </a:rPr>
              <a:t>L'ensemble de données FER-2013 comprend 28 000 images étiquetées dans l'ensemble de formation, 3 500 images étiquetées dans l'ensemble de développement et 3 500 images dans l'ensemble de test. Chaque image du FER-2013 est étiquetée comme l'une des sept émotions suivantes : heureuse, triste, en colère, effrayée, surprise, dégoût et neutre, la joie étant l'émotion la plus répandue, fournissant une base de référence pour les suppositions aléatoires de 24,4 %. Les images de FER-2013 sont constituées de portraits posés et non posés, en niveaux de gris et 48 x 48 pixels. L'ensemble de données FER-2013 a été créé en rassemblant les résultats d'une recherche d'images Google de chaque émotion et des synonymes des émotions.</a:t>
            </a:r>
            <a:endParaRPr sz="1600" dirty="0">
              <a:latin typeface="Roboto"/>
              <a:cs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3975" y="1203833"/>
            <a:ext cx="1939289"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Roboto"/>
                <a:cs typeface="Roboto"/>
              </a:rPr>
              <a:t>Dépendances</a:t>
            </a:r>
            <a:endParaRPr sz="2400">
              <a:latin typeface="Roboto"/>
              <a:cs typeface="Roboto"/>
            </a:endParaRPr>
          </a:p>
        </p:txBody>
      </p:sp>
      <p:sp>
        <p:nvSpPr>
          <p:cNvPr id="3" name="object 3"/>
          <p:cNvSpPr txBox="1"/>
          <p:nvPr/>
        </p:nvSpPr>
        <p:spPr>
          <a:xfrm>
            <a:off x="1113975" y="1938401"/>
            <a:ext cx="1911985" cy="1397000"/>
          </a:xfrm>
          <a:prstGeom prst="rect">
            <a:avLst/>
          </a:prstGeom>
        </p:spPr>
        <p:txBody>
          <a:bodyPr vert="horz" wrap="square" lIns="0" tIns="12700" rIns="0" bIns="0" rtlCol="0">
            <a:spAutoFit/>
          </a:bodyPr>
          <a:lstStyle/>
          <a:p>
            <a:pPr marL="160020" indent="-160020">
              <a:lnSpc>
                <a:spcPct val="100000"/>
              </a:lnSpc>
              <a:spcBef>
                <a:spcPts val="100"/>
              </a:spcBef>
              <a:buSzPct val="72222"/>
              <a:buFont typeface="Arial MT"/>
              <a:buAutoNum type="arabicPeriod"/>
              <a:tabLst>
                <a:tab pos="160020" algn="l"/>
              </a:tabLst>
            </a:pPr>
            <a:r>
              <a:rPr sz="1800" spc="-20" dirty="0">
                <a:latin typeface="Roboto"/>
                <a:cs typeface="Roboto"/>
              </a:rPr>
              <a:t>Python 3.8.8</a:t>
            </a:r>
            <a:endParaRPr sz="1800">
              <a:latin typeface="Roboto"/>
              <a:cs typeface="Roboto"/>
            </a:endParaRPr>
          </a:p>
          <a:p>
            <a:pPr marL="12700" marR="5080" indent="-10160">
              <a:lnSpc>
                <a:spcPct val="100000"/>
              </a:lnSpc>
              <a:buSzPct val="91666"/>
              <a:buAutoNum type="arabicPeriod"/>
              <a:tabLst>
                <a:tab pos="199390" algn="l"/>
              </a:tabLst>
            </a:pPr>
            <a:r>
              <a:rPr sz="1800" spc="-20" dirty="0">
                <a:latin typeface="Roboto"/>
                <a:cs typeface="Roboto"/>
              </a:rPr>
              <a:t>Tensorflow 2.0 3.Streamlit 4.Streamlit Webrtc 5.OpenCV</a:t>
            </a:r>
            <a:endParaRPr sz="1800">
              <a:latin typeface="Roboto"/>
              <a:cs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59309"/>
            <a:ext cx="1492250" cy="436880"/>
          </a:xfrm>
          <a:prstGeom prst="rect">
            <a:avLst/>
          </a:prstGeom>
        </p:spPr>
        <p:txBody>
          <a:bodyPr vert="horz" wrap="square" lIns="0" tIns="12700" rIns="0" bIns="0" rtlCol="0">
            <a:spAutoFit/>
          </a:bodyPr>
          <a:lstStyle/>
          <a:p>
            <a:pPr marL="12700">
              <a:lnSpc>
                <a:spcPct val="100000"/>
              </a:lnSpc>
              <a:spcBef>
                <a:spcPts val="100"/>
              </a:spcBef>
            </a:pPr>
            <a:r>
              <a:rPr sz="2700" spc="-20" dirty="0">
                <a:latin typeface="Times New Roman"/>
                <a:cs typeface="Times New Roman"/>
              </a:rPr>
              <a:t>ResNet-50</a:t>
            </a:r>
            <a:endParaRPr sz="2700">
              <a:latin typeface="Times New Roman"/>
              <a:cs typeface="Times New Roman"/>
            </a:endParaRPr>
          </a:p>
        </p:txBody>
      </p:sp>
      <p:sp>
        <p:nvSpPr>
          <p:cNvPr id="3" name="object 3"/>
          <p:cNvSpPr txBox="1"/>
          <p:nvPr/>
        </p:nvSpPr>
        <p:spPr>
          <a:xfrm>
            <a:off x="178921" y="645540"/>
            <a:ext cx="4479290" cy="3166110"/>
          </a:xfrm>
          <a:prstGeom prst="rect">
            <a:avLst/>
          </a:prstGeom>
        </p:spPr>
        <p:txBody>
          <a:bodyPr vert="horz" wrap="square" lIns="0" tIns="12700" rIns="0" bIns="0" rtlCol="0">
            <a:spAutoFit/>
          </a:bodyPr>
          <a:lstStyle/>
          <a:p>
            <a:pPr marL="363855" marR="57150" indent="-351790" algn="just">
              <a:lnSpc>
                <a:spcPct val="114999"/>
              </a:lnSpc>
              <a:spcBef>
                <a:spcPts val="100"/>
              </a:spcBef>
              <a:buFont typeface="Arial MT"/>
              <a:buChar char="●"/>
              <a:tabLst>
                <a:tab pos="363855" algn="l"/>
                <a:tab pos="421005" algn="l"/>
              </a:tabLst>
            </a:pPr>
            <a:r>
              <a:rPr sz="1600" spc="-45" dirty="0">
                <a:solidFill>
                  <a:srgbClr val="333333"/>
                </a:solidFill>
                <a:latin typeface="Roboto"/>
                <a:cs typeface="Roboto"/>
              </a:rPr>
              <a:t>ResNet-50 est un réseau neuronal convolutif d'une profondeur de 50 couches. Vous pouvez charger une version pré-entraînée du réseau formé sur plus d'un million d'images de la base de données ImageNet. Le réseau pré-entraîné peut classer les images en 1 000 catégories d'objets, telles que le clavier, la souris, le crayon et de nombreux animaux.</a:t>
            </a:r>
            <a:endParaRPr sz="1600">
              <a:latin typeface="Roboto"/>
              <a:cs typeface="Roboto"/>
            </a:endParaRPr>
          </a:p>
          <a:p>
            <a:pPr marL="428625" marR="5080" lvl="1" indent="-351790" algn="just">
              <a:lnSpc>
                <a:spcPct val="114999"/>
              </a:lnSpc>
              <a:spcBef>
                <a:spcPts val="440"/>
              </a:spcBef>
              <a:buFont typeface="Arial MT"/>
              <a:buChar char="●"/>
              <a:tabLst>
                <a:tab pos="428625" algn="l"/>
                <a:tab pos="430530" algn="l"/>
              </a:tabLst>
            </a:pPr>
            <a:r>
              <a:rPr sz="1600" dirty="0">
                <a:solidFill>
                  <a:srgbClr val="333333"/>
                </a:solidFill>
                <a:latin typeface="Roboto"/>
                <a:cs typeface="Roboto"/>
              </a:rPr>
              <a:t>la précision de la formation et la précision de la validation sont très faibles, donc notre modèle pré-entraîné resnet50 ne fonctionne pas bien</a:t>
            </a:r>
            <a:endParaRPr sz="1600">
              <a:latin typeface="Roboto"/>
              <a:cs typeface="Roboto"/>
            </a:endParaRPr>
          </a:p>
        </p:txBody>
      </p:sp>
      <p:pic>
        <p:nvPicPr>
          <p:cNvPr id="4" name="object 4"/>
          <p:cNvPicPr/>
          <p:nvPr/>
        </p:nvPicPr>
        <p:blipFill>
          <a:blip r:embed="rId2" cstate="print"/>
          <a:stretch>
            <a:fillRect/>
          </a:stretch>
        </p:blipFill>
        <p:spPr>
          <a:xfrm>
            <a:off x="4826049" y="628500"/>
            <a:ext cx="3123924" cy="1211975"/>
          </a:xfrm>
          <a:prstGeom prst="rect">
            <a:avLst/>
          </a:prstGeom>
        </p:spPr>
      </p:pic>
      <p:pic>
        <p:nvPicPr>
          <p:cNvPr id="5" name="object 5"/>
          <p:cNvPicPr/>
          <p:nvPr/>
        </p:nvPicPr>
        <p:blipFill>
          <a:blip r:embed="rId3" cstate="print"/>
          <a:stretch>
            <a:fillRect/>
          </a:stretch>
        </p:blipFill>
        <p:spPr>
          <a:xfrm>
            <a:off x="5184324" y="2624450"/>
            <a:ext cx="2765650" cy="12119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5492" y="2180817"/>
            <a:ext cx="3626930" cy="1290886"/>
          </a:xfrm>
          <a:prstGeom prst="rect">
            <a:avLst/>
          </a:prstGeom>
        </p:spPr>
      </p:pic>
      <p:sp>
        <p:nvSpPr>
          <p:cNvPr id="3" name="object 3"/>
          <p:cNvSpPr txBox="1">
            <a:spLocks noGrp="1"/>
          </p:cNvSpPr>
          <p:nvPr>
            <p:ph type="title"/>
          </p:nvPr>
        </p:nvSpPr>
        <p:spPr>
          <a:xfrm>
            <a:off x="225424" y="211201"/>
            <a:ext cx="2212975" cy="452120"/>
          </a:xfrm>
          <a:prstGeom prst="rect">
            <a:avLst/>
          </a:prstGeom>
        </p:spPr>
        <p:txBody>
          <a:bodyPr vert="horz" wrap="square" lIns="0" tIns="12700" rIns="0" bIns="0" rtlCol="0">
            <a:spAutoFit/>
          </a:bodyPr>
          <a:lstStyle/>
          <a:p>
            <a:pPr marL="12700">
              <a:lnSpc>
                <a:spcPct val="100000"/>
              </a:lnSpc>
              <a:spcBef>
                <a:spcPts val="100"/>
              </a:spcBef>
            </a:pPr>
            <a:r>
              <a:rPr dirty="0" err="1" smtClean="0">
                <a:latin typeface="Times New Roman"/>
                <a:cs typeface="Times New Roman"/>
              </a:rPr>
              <a:t>Modèle</a:t>
            </a:r>
            <a:r>
              <a:rPr lang="en-US" dirty="0">
                <a:latin typeface="Times New Roman"/>
                <a:cs typeface="Times New Roman"/>
              </a:rPr>
              <a:t> CNN </a:t>
            </a:r>
            <a:endParaRPr dirty="0">
              <a:latin typeface="Times New Roman"/>
              <a:cs typeface="Times New Roman"/>
            </a:endParaRPr>
          </a:p>
        </p:txBody>
      </p:sp>
      <p:sp>
        <p:nvSpPr>
          <p:cNvPr id="4" name="object 4"/>
          <p:cNvSpPr txBox="1"/>
          <p:nvPr/>
        </p:nvSpPr>
        <p:spPr>
          <a:xfrm>
            <a:off x="445450" y="843395"/>
            <a:ext cx="4846955" cy="1147445"/>
          </a:xfrm>
          <a:prstGeom prst="rect">
            <a:avLst/>
          </a:prstGeom>
        </p:spPr>
        <p:txBody>
          <a:bodyPr vert="horz" wrap="square" lIns="0" tIns="48895" rIns="0" bIns="0" rtlCol="0">
            <a:spAutoFit/>
          </a:bodyPr>
          <a:lstStyle/>
          <a:p>
            <a:pPr marL="12700" algn="just">
              <a:lnSpc>
                <a:spcPct val="100000"/>
              </a:lnSpc>
              <a:spcBef>
                <a:spcPts val="385"/>
              </a:spcBef>
            </a:pPr>
            <a:r>
              <a:rPr sz="1600" b="1" spc="-10" dirty="0">
                <a:solidFill>
                  <a:srgbClr val="CC0000"/>
                </a:solidFill>
                <a:latin typeface="Roboto"/>
                <a:cs typeface="Roboto"/>
              </a:rPr>
              <a:t>MÉTHODE 1 : sans abandon et normalisation par lots</a:t>
            </a:r>
            <a:endParaRPr sz="1600">
              <a:latin typeface="Roboto"/>
              <a:cs typeface="Roboto"/>
            </a:endParaRPr>
          </a:p>
          <a:p>
            <a:pPr marL="469900" marR="5080" indent="-351790" algn="just">
              <a:lnSpc>
                <a:spcPct val="114999"/>
              </a:lnSpc>
              <a:buFont typeface="Arial MT"/>
              <a:buChar char="●"/>
              <a:tabLst>
                <a:tab pos="469900" algn="l"/>
                <a:tab pos="471805" algn="l"/>
              </a:tabLst>
            </a:pPr>
            <a:r>
              <a:rPr sz="1600" dirty="0">
                <a:solidFill>
                  <a:srgbClr val="222222"/>
                </a:solidFill>
                <a:latin typeface="Roboto"/>
                <a:cs typeface="Roboto"/>
              </a:rPr>
              <a:t>utilisez batch_size de 32 et après avoir ajusté nos données à notre générateur d'images, les données seront générées dans la taille du lot de 32</a:t>
            </a:r>
            <a:endParaRPr sz="1600">
              <a:latin typeface="Roboto"/>
              <a:cs typeface="Roboto"/>
            </a:endParaRPr>
          </a:p>
        </p:txBody>
      </p:sp>
      <p:pic>
        <p:nvPicPr>
          <p:cNvPr id="5" name="object 5"/>
          <p:cNvPicPr/>
          <p:nvPr/>
        </p:nvPicPr>
        <p:blipFill>
          <a:blip r:embed="rId3" cstate="print"/>
          <a:stretch>
            <a:fillRect/>
          </a:stretch>
        </p:blipFill>
        <p:spPr>
          <a:xfrm>
            <a:off x="5864675" y="768000"/>
            <a:ext cx="2743199" cy="2295524"/>
          </a:xfrm>
          <a:prstGeom prst="rect">
            <a:avLst/>
          </a:prstGeom>
        </p:spPr>
      </p:pic>
      <p:pic>
        <p:nvPicPr>
          <p:cNvPr id="6" name="object 6"/>
          <p:cNvPicPr/>
          <p:nvPr/>
        </p:nvPicPr>
        <p:blipFill>
          <a:blip r:embed="rId4" cstate="print"/>
          <a:stretch>
            <a:fillRect/>
          </a:stretch>
        </p:blipFill>
        <p:spPr>
          <a:xfrm>
            <a:off x="5864675" y="3305175"/>
            <a:ext cx="2743199" cy="1343024"/>
          </a:xfrm>
          <a:prstGeom prst="rect">
            <a:avLst/>
          </a:prstGeom>
        </p:spPr>
      </p:pic>
      <p:sp>
        <p:nvSpPr>
          <p:cNvPr id="7" name="object 7"/>
          <p:cNvSpPr txBox="1"/>
          <p:nvPr/>
        </p:nvSpPr>
        <p:spPr>
          <a:xfrm>
            <a:off x="770846" y="3695871"/>
            <a:ext cx="4429125" cy="1147445"/>
          </a:xfrm>
          <a:prstGeom prst="rect">
            <a:avLst/>
          </a:prstGeom>
        </p:spPr>
        <p:txBody>
          <a:bodyPr vert="horz" wrap="square" lIns="0" tIns="12700" rIns="0" bIns="0" rtlCol="0">
            <a:spAutoFit/>
          </a:bodyPr>
          <a:lstStyle/>
          <a:p>
            <a:pPr marL="363855" marR="5080" indent="-351790" algn="just">
              <a:lnSpc>
                <a:spcPct val="114999"/>
              </a:lnSpc>
              <a:spcBef>
                <a:spcPts val="100"/>
              </a:spcBef>
              <a:buFont typeface="Arial MT"/>
              <a:buChar char="●"/>
              <a:tabLst>
                <a:tab pos="363855" algn="l"/>
                <a:tab pos="365760" algn="l"/>
              </a:tabLst>
            </a:pPr>
            <a:r>
              <a:rPr sz="1600" dirty="0">
                <a:solidFill>
                  <a:srgbClr val="333333"/>
                </a:solidFill>
                <a:latin typeface="Roboto"/>
                <a:cs typeface="Roboto"/>
              </a:rPr>
              <a:t>le modèle n'a pas bien fonctionné sur les données de validation et les données de formation. Nous allons donc avancer et apporter des modifications aux paramètres.</a:t>
            </a:r>
            <a:endParaRPr sz="1600">
              <a:latin typeface="Roboto"/>
              <a:cs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823</Words>
  <Application>Microsoft Office PowerPoint</Application>
  <PresentationFormat>On-screen Show (16:9)</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MT</vt:lpstr>
      <vt:lpstr>Roboto</vt:lpstr>
      <vt:lpstr>Times New Roman</vt:lpstr>
      <vt:lpstr>Office Theme</vt:lpstr>
      <vt:lpstr>PowerPoint Presentation</vt:lpstr>
      <vt:lpstr>Points à discuter</vt:lpstr>
      <vt:lpstr>INTRODUCTION</vt:lpstr>
      <vt:lpstr>Reconnaissance des émotions faciales</vt:lpstr>
      <vt:lpstr>Énoncé du problème</vt:lpstr>
      <vt:lpstr>Description des données L'ensemble de données FER-2013 comprend 28 000 images étiquetées dans l'ensemble de formation, 3 500 images étiquetées dans l'ensemble de développement et 3 500 images dans l'ensemble de test. Chaque image du FER-2013 est étiquetée comme l'une des sept émotions suivantes : heureuse, triste, en colère, effrayée, surprise, dégoût et neutre, la joie étant l'émotion la plus répandue, fournissant une base de référence pour les suppositions aléatoires de 24,4 %. Les images de FER-2013 sont constituées de portraits posés et non posés, en niveaux de gris et 48 x 48 pixels. L'ensemble de données FER-2013 a été créé en rassemblant les résultats d'une recherche d'images Google de chaque émotion et des synonymes des émotions.</vt:lpstr>
      <vt:lpstr>Dépendances</vt:lpstr>
      <vt:lpstr>ResNet-50</vt:lpstr>
      <vt:lpstr>Modèle CNN </vt:lpstr>
      <vt:lpstr>MÉTHODE2 :Modèle CNN avec abandon et normalisation par lots</vt:lpstr>
      <vt:lpstr>Matrice de confusion</vt:lpstr>
      <vt:lpstr>Enregistrer le modèle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pdf -Facial emotion recognition  -apoorvaKR</dc:title>
  <cp:lastModifiedBy>pc</cp:lastModifiedBy>
  <cp:revision>4</cp:revision>
  <dcterms:created xsi:type="dcterms:W3CDTF">2023-10-30T00:37:54Z</dcterms:created>
  <dcterms:modified xsi:type="dcterms:W3CDTF">2023-10-30T04:20:42Z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