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95" r:id="rId5"/>
    <p:sldId id="259" r:id="rId6"/>
    <p:sldId id="261" r:id="rId7"/>
    <p:sldId id="262" r:id="rId8"/>
    <p:sldId id="288" r:id="rId9"/>
    <p:sldId id="264" r:id="rId10"/>
    <p:sldId id="297" r:id="rId11"/>
    <p:sldId id="296" r:id="rId12"/>
    <p:sldId id="298" r:id="rId13"/>
    <p:sldId id="284" r:id="rId14"/>
    <p:sldId id="285" r:id="rId15"/>
    <p:sldId id="286" r:id="rId16"/>
  </p:sldIdLst>
  <p:sldSz cx="12192000" cy="6858000"/>
  <p:notesSz cx="6858000" cy="9144000"/>
  <p:embeddedFontLst>
    <p:embeddedFont>
      <p:font typeface="Georgia" panose="02040502050405020303" pitchFamily="18" charset="0"/>
      <p:regular r:id="rId18"/>
      <p:bold r:id="rId19"/>
      <p:italic r:id="rId20"/>
      <p:boldItalic r:id="rId21"/>
    </p:embeddedFont>
    <p:embeddedFont>
      <p:font typeface="Book Antiqua" panose="02040602050305030304" pitchFamily="18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9" roundtripDataSignature="AMtx7mgJ07hayXEYaP6GnnLsvfsMcoB3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C7DB60-58E5-45F7-81BA-48EA263F43B2}">
  <a:tblStyle styleId="{A0C7DB60-58E5-45F7-81BA-48EA263F43B2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5" autoAdjust="0"/>
    <p:restoredTop sz="94660"/>
  </p:normalViewPr>
  <p:slideViewPr>
    <p:cSldViewPr snapToGrid="0">
      <p:cViewPr varScale="1">
        <p:scale>
          <a:sx n="83" d="100"/>
          <a:sy n="83" d="100"/>
        </p:scale>
        <p:origin x="379" y="67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59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31629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fr-FR" sz="1000"/>
              <a:t>presentation</a:t>
            </a:r>
            <a:endParaRPr sz="1000"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Sarah Benfdil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6" name="Google Shape;24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6599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6" name="Google Shape;24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8066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6" name="Google Shape;24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5070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9" name="Google Shape;61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7" name="Google Shape;647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3" name="Google Shape;663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8680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</a:pPr>
            <a:r>
              <a:rPr lang="fr-FR" sz="1800"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</p:txBody>
      </p:sp>
      <p:sp>
        <p:nvSpPr>
          <p:cNvPr id="145" name="Google Shape;14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6" name="Google Shape;24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6" name="Google Shape;24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ide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body" idx="1"/>
          </p:nvPr>
        </p:nvSpPr>
        <p:spPr>
          <a:xfrm rot="5400000">
            <a:off x="3872485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re vertical et texte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2"/>
          <p:cNvSpPr txBox="1">
            <a:spLocks noGrp="1"/>
          </p:cNvSpPr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2"/>
          <p:cNvSpPr txBox="1">
            <a:spLocks noGrp="1"/>
          </p:cNvSpPr>
          <p:nvPr>
            <p:ph type="body" idx="1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87" name="Google Shape;87;p4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90" name="Google Shape;90;p42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4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4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2" name="Google Shape;32;p34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rotWithShape="1">
            <a:blip r:embed="rId2">
              <a:alphaModFix/>
            </a:blip>
            <a:tile tx="-393700" ty="-82550" sx="35000" sy="35000" flip="none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" name="Google Shape;33;p34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re de section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5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40" name="Google Shape;40;p3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36609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35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rotWithShape="1">
            <a:blip r:embed="rId2">
              <a:alphaModFix/>
            </a:blip>
            <a:tile tx="-393700" ty="-82550" sx="35000" sy="35000" flip="none" algn="tl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1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2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body" idx="2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body" idx="3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body" idx="4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8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9"/>
          <p:cNvSpPr txBox="1"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9"/>
          <p:cNvSpPr txBox="1">
            <a:spLocks noGrp="1"/>
          </p:cNvSpPr>
          <p:nvPr>
            <p:ph type="body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>
            <a:endParaRPr/>
          </a:p>
        </p:txBody>
      </p:sp>
      <p:sp>
        <p:nvSpPr>
          <p:cNvPr id="66" name="Google Shape;66;p39"/>
          <p:cNvSpPr txBox="1">
            <a:spLocks noGrp="1"/>
          </p:cNvSpPr>
          <p:nvPr>
            <p:ph type="body" idx="2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39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9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 avec légende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0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0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D99593"/>
          </a:solidFill>
          <a:ln>
            <a:noFill/>
          </a:ln>
        </p:spPr>
      </p:sp>
      <p:sp>
        <p:nvSpPr>
          <p:cNvPr id="73" name="Google Shape;73;p40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77" name="Google Shape;77;p40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5" name="Google Shape;15;p31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>
            <a:off x="2083324" y="1765512"/>
            <a:ext cx="7962600" cy="1842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3257491" y="2034700"/>
            <a:ext cx="14886952" cy="5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2083324" y="1994485"/>
            <a:ext cx="7352907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2800" b="1" i="1" dirty="0"/>
              <a:t>Generic Patient-Centered </a:t>
            </a:r>
            <a:r>
              <a:rPr lang="en-US" sz="2800" b="1" i="1" dirty="0" err="1"/>
              <a:t>Blockchain</a:t>
            </a:r>
            <a:r>
              <a:rPr lang="en-US" sz="2800" b="1" i="1" dirty="0"/>
              <a:t> </a:t>
            </a:r>
            <a:endParaRPr lang="en-US" sz="2800" b="1" i="1" dirty="0" smtClean="0"/>
          </a:p>
          <a:p>
            <a:pPr lvl="0" algn="ctr"/>
            <a:r>
              <a:rPr lang="en-US" sz="2800" b="1" i="1" dirty="0" smtClean="0"/>
              <a:t>Based </a:t>
            </a:r>
            <a:r>
              <a:rPr lang="en-US" sz="2800" b="1" i="1" dirty="0"/>
              <a:t>Electronic Health Record (EHR</a:t>
            </a:r>
            <a:r>
              <a:rPr lang="en-US" sz="2800" b="1" i="1" dirty="0" smtClean="0"/>
              <a:t>)</a:t>
            </a:r>
          </a:p>
          <a:p>
            <a:pPr lvl="0" algn="ctr"/>
            <a:r>
              <a:rPr lang="en-US" sz="2800" b="1" i="1" dirty="0" smtClean="0"/>
              <a:t> </a:t>
            </a:r>
            <a:r>
              <a:rPr lang="en-US" sz="2800" b="1" i="1" dirty="0"/>
              <a:t>Management System</a:t>
            </a:r>
            <a:endParaRPr sz="2800" b="1" i="1" dirty="0">
              <a:solidFill>
                <a:schemeClr val="dk2"/>
              </a:solidFill>
              <a:sym typeface="Arial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824437" y="4058632"/>
            <a:ext cx="3065700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sz="1600" b="1" i="1" dirty="0"/>
              <a:t>Defensed By :</a:t>
            </a:r>
            <a:endParaRPr sz="1600" b="1" i="1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-FR" sz="1400" b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fr-FR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BOUZID Abdelfattah .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-FR" sz="1400" b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endParaRPr sz="1400" b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-FR" sz="1400" b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sz="1400" b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-FR" sz="1400" b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u="none" dirty="0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3890120" y="6337370"/>
            <a:ext cx="473547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1"/>
              </a:buClr>
              <a:buSzPts val="1400"/>
            </a:pPr>
            <a:r>
              <a:rPr lang="en-US" sz="1600" b="1" dirty="0" smtClean="0"/>
              <a:t>Academic </a:t>
            </a:r>
            <a:r>
              <a:rPr lang="en-US" sz="1600" b="1" dirty="0"/>
              <a:t>Year 2024-2025 </a:t>
            </a:r>
            <a:endParaRPr sz="1600" b="1" dirty="0"/>
          </a:p>
        </p:txBody>
      </p:sp>
      <p:sp>
        <p:nvSpPr>
          <p:cNvPr id="102" name="Google Shape;102;p1"/>
          <p:cNvSpPr txBox="1"/>
          <p:nvPr/>
        </p:nvSpPr>
        <p:spPr>
          <a:xfrm>
            <a:off x="8866601" y="3923437"/>
            <a:ext cx="3925500" cy="124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fr-FR" sz="1800" b="1" i="1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800" b="1" i="1" dirty="0"/>
              <a:t>Supervised by </a:t>
            </a:r>
            <a:r>
              <a:rPr lang="fr-FR" sz="1800" b="1" i="1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i="1" dirty="0"/>
          </a:p>
          <a:p>
            <a:pPr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fr-FR" sz="1800" b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fr-FR" sz="1800" b="0" u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1800" dirty="0" smtClean="0"/>
              <a:t>Pr</a:t>
            </a:r>
            <a:r>
              <a:rPr lang="en-US" sz="1800" dirty="0"/>
              <a:t>. Jamal EL HACHMI</a:t>
            </a:r>
            <a:endParaRPr sz="1800" b="1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u="none" dirty="0">
              <a:solidFill>
                <a:srgbClr val="318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2488662" y="650449"/>
            <a:ext cx="7334068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dirty="0" smtClean="0"/>
              <a:t>                                  </a:t>
            </a:r>
            <a:r>
              <a:rPr lang="en-US" b="1" i="1" dirty="0" err="1" smtClean="0"/>
              <a:t>Ingénierie</a:t>
            </a:r>
            <a:r>
              <a:rPr lang="en-US" b="1" i="1" dirty="0" smtClean="0"/>
              <a:t> </a:t>
            </a:r>
            <a:r>
              <a:rPr lang="en-US" b="1" i="1" dirty="0" err="1"/>
              <a:t>en</a:t>
            </a:r>
            <a:r>
              <a:rPr lang="en-US" b="1" i="1" dirty="0"/>
              <a:t> Data Science and </a:t>
            </a:r>
            <a:r>
              <a:rPr lang="en-US" b="1" i="1" dirty="0" smtClean="0"/>
              <a:t>IOT</a:t>
            </a:r>
          </a:p>
          <a:p>
            <a:pPr lvl="0"/>
            <a:r>
              <a:rPr lang="en-US" dirty="0"/>
              <a:t> </a:t>
            </a:r>
            <a:r>
              <a:rPr lang="en-US" dirty="0" smtClean="0"/>
              <a:t>                                     </a:t>
            </a:r>
          </a:p>
          <a:p>
            <a:pPr lvl="0"/>
            <a:r>
              <a:rPr lang="en-US" dirty="0"/>
              <a:t> </a:t>
            </a:r>
            <a:r>
              <a:rPr lang="en-US" dirty="0" smtClean="0"/>
              <a:t>                                             </a:t>
            </a:r>
            <a:r>
              <a:rPr lang="en-US" b="1" i="1" dirty="0" smtClean="0"/>
              <a:t>End </a:t>
            </a:r>
            <a:r>
              <a:rPr lang="en-US" b="1" i="1" dirty="0"/>
              <a:t>Year Project </a:t>
            </a:r>
            <a:endParaRPr b="1" i="1" dirty="0"/>
          </a:p>
        </p:txBody>
      </p:sp>
      <p:sp>
        <p:nvSpPr>
          <p:cNvPr id="104" name="Google Shape;104;p1"/>
          <p:cNvSpPr txBox="1"/>
          <p:nvPr/>
        </p:nvSpPr>
        <p:spPr>
          <a:xfrm>
            <a:off x="9012000" y="4734000"/>
            <a:ext cx="3065700" cy="226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Jury</a:t>
            </a:r>
            <a:r>
              <a:rPr lang="fr-FR" sz="18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 b="1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fr-FR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1800" dirty="0" smtClean="0"/>
              <a:t>Pr</a:t>
            </a:r>
            <a:r>
              <a:rPr lang="en-US" sz="1800" dirty="0"/>
              <a:t>. Jamal EL HACHMI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fr-FR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Pr</a:t>
            </a:r>
            <a:r>
              <a:rPr lang="en-US" sz="1800" dirty="0" smtClean="0"/>
              <a:t>. </a:t>
            </a:r>
            <a:r>
              <a:rPr lang="en-US" sz="1800" dirty="0" err="1"/>
              <a:t>Abdellatif</a:t>
            </a:r>
            <a:r>
              <a:rPr lang="en-US" sz="1800" dirty="0"/>
              <a:t> KOBBANE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238" y="117138"/>
            <a:ext cx="2294751" cy="15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766" y="43996"/>
            <a:ext cx="1842835" cy="1112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"/>
          <p:cNvSpPr/>
          <p:nvPr/>
        </p:nvSpPr>
        <p:spPr>
          <a:xfrm>
            <a:off x="48480" y="6545050"/>
            <a:ext cx="12192000" cy="342633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9" name="Google Shape;249;p9"/>
          <p:cNvSpPr txBox="1">
            <a:spLocks noGrp="1"/>
          </p:cNvSpPr>
          <p:nvPr>
            <p:ph type="sldNum" idx="12"/>
          </p:nvPr>
        </p:nvSpPr>
        <p:spPr>
          <a:xfrm>
            <a:off x="11342670" y="6545050"/>
            <a:ext cx="433694" cy="342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9"/>
          <p:cNvSpPr/>
          <p:nvPr/>
        </p:nvSpPr>
        <p:spPr>
          <a:xfrm rot="5400000">
            <a:off x="1433015" y="709684"/>
            <a:ext cx="232012" cy="25930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1" name="Google Shape;251;p9"/>
          <p:cNvSpPr/>
          <p:nvPr/>
        </p:nvSpPr>
        <p:spPr>
          <a:xfrm>
            <a:off x="1539426" y="-17088"/>
            <a:ext cx="1793459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 err="1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r>
              <a:rPr lang="fr-FR" sz="1100" b="1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1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100" b="1" dirty="0" err="1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endParaRPr dirty="0"/>
          </a:p>
        </p:txBody>
      </p:sp>
      <p:sp>
        <p:nvSpPr>
          <p:cNvPr id="252" name="Google Shape;252;p9"/>
          <p:cNvSpPr/>
          <p:nvPr/>
        </p:nvSpPr>
        <p:spPr>
          <a:xfrm>
            <a:off x="3195668" y="-17771"/>
            <a:ext cx="1827276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 smtClean="0">
                <a:solidFill>
                  <a:srgbClr val="7F7F7F"/>
                </a:solidFill>
              </a:rPr>
              <a:t>Project design</a:t>
            </a:r>
            <a:endParaRPr dirty="0"/>
          </a:p>
        </p:txBody>
      </p:sp>
      <p:sp>
        <p:nvSpPr>
          <p:cNvPr id="254" name="Google Shape;254;p9"/>
          <p:cNvSpPr/>
          <p:nvPr/>
        </p:nvSpPr>
        <p:spPr>
          <a:xfrm>
            <a:off x="8754785" y="0"/>
            <a:ext cx="2809141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Conclusion </a:t>
            </a:r>
            <a:r>
              <a:rPr lang="fr-FR" sz="1100" b="1" dirty="0" smtClean="0">
                <a:solidFill>
                  <a:srgbClr val="7F7F7F"/>
                </a:solidFill>
              </a:rPr>
              <a:t>and </a:t>
            </a:r>
            <a:r>
              <a:rPr lang="fr-FR" sz="1100" b="1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perspectives</a:t>
            </a:r>
            <a:endParaRPr dirty="0"/>
          </a:p>
        </p:txBody>
      </p:sp>
      <p:sp>
        <p:nvSpPr>
          <p:cNvPr id="255" name="Google Shape;255;p9"/>
          <p:cNvSpPr/>
          <p:nvPr/>
        </p:nvSpPr>
        <p:spPr>
          <a:xfrm>
            <a:off x="4855818" y="-14186"/>
            <a:ext cx="4014707" cy="39673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284971"/>
              </a:gs>
              <a:gs pos="50000">
                <a:srgbClr val="3B6AA4"/>
              </a:gs>
              <a:gs pos="100000">
                <a:srgbClr val="4680C5"/>
              </a:gs>
            </a:gsLst>
            <a:lin ang="5400000" scaled="0"/>
          </a:gradFill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 err="1" smtClean="0">
                <a:solidFill>
                  <a:schemeClr val="lt1"/>
                </a:solidFill>
              </a:rPr>
              <a:t>Realization</a:t>
            </a:r>
            <a:endParaRPr dirty="0"/>
          </a:p>
        </p:txBody>
      </p:sp>
      <p:sp>
        <p:nvSpPr>
          <p:cNvPr id="256" name="Google Shape;256;p9"/>
          <p:cNvSpPr/>
          <p:nvPr/>
        </p:nvSpPr>
        <p:spPr>
          <a:xfrm>
            <a:off x="120020" y="-18795"/>
            <a:ext cx="1789036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Introduction </a:t>
            </a:r>
            <a:endParaRPr dirty="0"/>
          </a:p>
        </p:txBody>
      </p:sp>
      <p:sp>
        <p:nvSpPr>
          <p:cNvPr id="257" name="Google Shape;257;p9"/>
          <p:cNvSpPr/>
          <p:nvPr/>
        </p:nvSpPr>
        <p:spPr>
          <a:xfrm>
            <a:off x="1706898" y="638861"/>
            <a:ext cx="88751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 smtClean="0">
                <a:solidFill>
                  <a:schemeClr val="dk1"/>
                </a:solidFill>
              </a:rPr>
              <a:t>Smart </a:t>
            </a:r>
            <a:r>
              <a:rPr lang="fr-FR" sz="1800" b="1" dirty="0" err="1">
                <a:solidFill>
                  <a:schemeClr val="dk1"/>
                </a:solidFill>
              </a:rPr>
              <a:t>C</a:t>
            </a:r>
            <a:r>
              <a:rPr lang="fr-FR" sz="1800" b="1" dirty="0" err="1" smtClean="0">
                <a:solidFill>
                  <a:schemeClr val="dk1"/>
                </a:solidFill>
              </a:rPr>
              <a:t>ontract</a:t>
            </a:r>
            <a:r>
              <a:rPr lang="fr-FR" sz="1800" b="1" dirty="0" smtClean="0">
                <a:solidFill>
                  <a:schemeClr val="dk1"/>
                </a:solidFill>
              </a:rPr>
              <a:t> (SC)  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90900" y="5634488"/>
            <a:ext cx="1967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i="1" dirty="0" smtClean="0"/>
              <a:t>SC : </a:t>
            </a:r>
            <a:r>
              <a:rPr lang="en-US" b="1" i="1" dirty="0" err="1" smtClean="0"/>
              <a:t>Roles.sol</a:t>
            </a:r>
            <a:r>
              <a:rPr lang="en-US" b="1" i="1" dirty="0" smtClean="0"/>
              <a:t> </a:t>
            </a:r>
            <a:endParaRPr lang="en-US" b="1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7554345" y="5519537"/>
            <a:ext cx="2153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i="1" dirty="0" smtClean="0"/>
              <a:t>SC : </a:t>
            </a:r>
            <a:r>
              <a:rPr lang="en-US" b="1" i="1" dirty="0" err="1" smtClean="0"/>
              <a:t>Roles.sol</a:t>
            </a:r>
            <a:r>
              <a:rPr lang="en-US" b="1" i="1" dirty="0" smtClean="0"/>
              <a:t> </a:t>
            </a:r>
            <a:endParaRPr lang="en-US" b="1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367" y="1342138"/>
            <a:ext cx="4676991" cy="39973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737" y="1342138"/>
            <a:ext cx="5319667" cy="399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9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"/>
          <p:cNvSpPr/>
          <p:nvPr/>
        </p:nvSpPr>
        <p:spPr>
          <a:xfrm>
            <a:off x="48480" y="6545050"/>
            <a:ext cx="12291302" cy="342633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9" name="Google Shape;249;p9"/>
          <p:cNvSpPr txBox="1">
            <a:spLocks noGrp="1"/>
          </p:cNvSpPr>
          <p:nvPr>
            <p:ph type="sldNum" idx="12"/>
          </p:nvPr>
        </p:nvSpPr>
        <p:spPr>
          <a:xfrm>
            <a:off x="11342670" y="6545050"/>
            <a:ext cx="535294" cy="342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9"/>
          <p:cNvSpPr/>
          <p:nvPr/>
        </p:nvSpPr>
        <p:spPr>
          <a:xfrm rot="5400000">
            <a:off x="1433015" y="709684"/>
            <a:ext cx="232012" cy="25930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1" name="Google Shape;251;p9"/>
          <p:cNvSpPr/>
          <p:nvPr/>
        </p:nvSpPr>
        <p:spPr>
          <a:xfrm>
            <a:off x="1539426" y="-17088"/>
            <a:ext cx="1793459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 err="1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r>
              <a:rPr lang="fr-FR" sz="1100" b="1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1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100" b="1" dirty="0" err="1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endParaRPr dirty="0"/>
          </a:p>
        </p:txBody>
      </p:sp>
      <p:sp>
        <p:nvSpPr>
          <p:cNvPr id="252" name="Google Shape;252;p9"/>
          <p:cNvSpPr/>
          <p:nvPr/>
        </p:nvSpPr>
        <p:spPr>
          <a:xfrm>
            <a:off x="3195668" y="-17771"/>
            <a:ext cx="1827276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 smtClean="0">
                <a:solidFill>
                  <a:srgbClr val="7F7F7F"/>
                </a:solidFill>
              </a:rPr>
              <a:t>Project design</a:t>
            </a:r>
            <a:endParaRPr dirty="0"/>
          </a:p>
        </p:txBody>
      </p:sp>
      <p:sp>
        <p:nvSpPr>
          <p:cNvPr id="254" name="Google Shape;254;p9"/>
          <p:cNvSpPr/>
          <p:nvPr/>
        </p:nvSpPr>
        <p:spPr>
          <a:xfrm>
            <a:off x="8754785" y="0"/>
            <a:ext cx="2809141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Conclusion </a:t>
            </a:r>
            <a:r>
              <a:rPr lang="fr-FR" sz="1100" b="1" dirty="0" smtClean="0">
                <a:solidFill>
                  <a:srgbClr val="7F7F7F"/>
                </a:solidFill>
              </a:rPr>
              <a:t>and </a:t>
            </a:r>
            <a:r>
              <a:rPr lang="fr-FR" sz="1100" b="1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perspectives</a:t>
            </a:r>
            <a:endParaRPr dirty="0"/>
          </a:p>
        </p:txBody>
      </p:sp>
      <p:sp>
        <p:nvSpPr>
          <p:cNvPr id="255" name="Google Shape;255;p9"/>
          <p:cNvSpPr/>
          <p:nvPr/>
        </p:nvSpPr>
        <p:spPr>
          <a:xfrm>
            <a:off x="4855818" y="-14186"/>
            <a:ext cx="4014707" cy="39673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284971"/>
              </a:gs>
              <a:gs pos="50000">
                <a:srgbClr val="3B6AA4"/>
              </a:gs>
              <a:gs pos="100000">
                <a:srgbClr val="4680C5"/>
              </a:gs>
            </a:gsLst>
            <a:lin ang="5400000" scaled="0"/>
          </a:gradFill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 err="1" smtClean="0">
                <a:solidFill>
                  <a:schemeClr val="lt1"/>
                </a:solidFill>
              </a:rPr>
              <a:t>Realization</a:t>
            </a:r>
            <a:endParaRPr dirty="0"/>
          </a:p>
        </p:txBody>
      </p:sp>
      <p:sp>
        <p:nvSpPr>
          <p:cNvPr id="256" name="Google Shape;256;p9"/>
          <p:cNvSpPr/>
          <p:nvPr/>
        </p:nvSpPr>
        <p:spPr>
          <a:xfrm>
            <a:off x="120020" y="-18795"/>
            <a:ext cx="1789036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Introduction </a:t>
            </a:r>
            <a:endParaRPr dirty="0"/>
          </a:p>
        </p:txBody>
      </p:sp>
      <p:sp>
        <p:nvSpPr>
          <p:cNvPr id="257" name="Google Shape;257;p9"/>
          <p:cNvSpPr/>
          <p:nvPr/>
        </p:nvSpPr>
        <p:spPr>
          <a:xfrm>
            <a:off x="1706898" y="638861"/>
            <a:ext cx="88751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 smtClean="0">
                <a:solidFill>
                  <a:schemeClr val="dk1"/>
                </a:solidFill>
              </a:rPr>
              <a:t>Smart </a:t>
            </a:r>
            <a:r>
              <a:rPr lang="fr-FR" sz="1800" b="1" dirty="0" err="1">
                <a:solidFill>
                  <a:schemeClr val="dk1"/>
                </a:solidFill>
              </a:rPr>
              <a:t>C</a:t>
            </a:r>
            <a:r>
              <a:rPr lang="fr-FR" sz="1800" b="1" dirty="0" err="1" smtClean="0">
                <a:solidFill>
                  <a:schemeClr val="dk1"/>
                </a:solidFill>
              </a:rPr>
              <a:t>ontract</a:t>
            </a:r>
            <a:r>
              <a:rPr lang="fr-FR" sz="1800" b="1" dirty="0" smtClean="0">
                <a:solidFill>
                  <a:schemeClr val="dk1"/>
                </a:solidFill>
              </a:rPr>
              <a:t> (SC)  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367" y="1289808"/>
            <a:ext cx="4602742" cy="40917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102" y="1289808"/>
            <a:ext cx="4953365" cy="4017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82867" y="5618562"/>
            <a:ext cx="1967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i="1" dirty="0" smtClean="0"/>
              <a:t>SC : </a:t>
            </a:r>
            <a:r>
              <a:rPr lang="en-US" b="1" i="1" dirty="0" err="1" smtClean="0"/>
              <a:t>Contract.sol</a:t>
            </a:r>
            <a:r>
              <a:rPr lang="en-US" b="1" i="1" dirty="0" smtClean="0"/>
              <a:t> </a:t>
            </a:r>
            <a:endParaRPr lang="en-US" b="1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7027872" y="5525921"/>
            <a:ext cx="2153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i="1" dirty="0" smtClean="0"/>
              <a:t>SC : </a:t>
            </a:r>
            <a:r>
              <a:rPr lang="en-US" b="1" i="1" dirty="0" err="1" smtClean="0"/>
              <a:t>Contract.sol</a:t>
            </a:r>
            <a:r>
              <a:rPr lang="en-US" b="1" i="1" dirty="0" smtClean="0"/>
              <a:t> 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1568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"/>
          <p:cNvSpPr/>
          <p:nvPr/>
        </p:nvSpPr>
        <p:spPr>
          <a:xfrm>
            <a:off x="48480" y="6545050"/>
            <a:ext cx="12192000" cy="342633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9" name="Google Shape;249;p9"/>
          <p:cNvSpPr txBox="1">
            <a:spLocks noGrp="1"/>
          </p:cNvSpPr>
          <p:nvPr>
            <p:ph type="sldNum" idx="12"/>
          </p:nvPr>
        </p:nvSpPr>
        <p:spPr>
          <a:xfrm>
            <a:off x="11342669" y="6545050"/>
            <a:ext cx="479876" cy="342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9"/>
          <p:cNvSpPr/>
          <p:nvPr/>
        </p:nvSpPr>
        <p:spPr>
          <a:xfrm rot="5400000">
            <a:off x="1433015" y="709684"/>
            <a:ext cx="232012" cy="25930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1" name="Google Shape;251;p9"/>
          <p:cNvSpPr/>
          <p:nvPr/>
        </p:nvSpPr>
        <p:spPr>
          <a:xfrm>
            <a:off x="1539426" y="-17088"/>
            <a:ext cx="1793459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 err="1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r>
              <a:rPr lang="fr-FR" sz="1100" b="1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1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100" b="1" dirty="0" err="1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endParaRPr dirty="0"/>
          </a:p>
        </p:txBody>
      </p:sp>
      <p:sp>
        <p:nvSpPr>
          <p:cNvPr id="252" name="Google Shape;252;p9"/>
          <p:cNvSpPr/>
          <p:nvPr/>
        </p:nvSpPr>
        <p:spPr>
          <a:xfrm>
            <a:off x="3195668" y="-17771"/>
            <a:ext cx="1827276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 smtClean="0">
                <a:solidFill>
                  <a:srgbClr val="7F7F7F"/>
                </a:solidFill>
              </a:rPr>
              <a:t>Project design</a:t>
            </a:r>
            <a:endParaRPr dirty="0"/>
          </a:p>
        </p:txBody>
      </p:sp>
      <p:sp>
        <p:nvSpPr>
          <p:cNvPr id="254" name="Google Shape;254;p9"/>
          <p:cNvSpPr/>
          <p:nvPr/>
        </p:nvSpPr>
        <p:spPr>
          <a:xfrm>
            <a:off x="8754785" y="0"/>
            <a:ext cx="2809141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Conclusion </a:t>
            </a:r>
            <a:r>
              <a:rPr lang="fr-FR" sz="1100" b="1" dirty="0" smtClean="0">
                <a:solidFill>
                  <a:srgbClr val="7F7F7F"/>
                </a:solidFill>
              </a:rPr>
              <a:t>and </a:t>
            </a:r>
            <a:r>
              <a:rPr lang="fr-FR" sz="1100" b="1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perspectives</a:t>
            </a:r>
            <a:endParaRPr dirty="0"/>
          </a:p>
        </p:txBody>
      </p:sp>
      <p:sp>
        <p:nvSpPr>
          <p:cNvPr id="255" name="Google Shape;255;p9"/>
          <p:cNvSpPr/>
          <p:nvPr/>
        </p:nvSpPr>
        <p:spPr>
          <a:xfrm>
            <a:off x="4855818" y="-14186"/>
            <a:ext cx="4014707" cy="39673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284971"/>
              </a:gs>
              <a:gs pos="50000">
                <a:srgbClr val="3B6AA4"/>
              </a:gs>
              <a:gs pos="100000">
                <a:srgbClr val="4680C5"/>
              </a:gs>
            </a:gsLst>
            <a:lin ang="5400000" scaled="0"/>
          </a:gradFill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 err="1" smtClean="0">
                <a:solidFill>
                  <a:schemeClr val="lt1"/>
                </a:solidFill>
              </a:rPr>
              <a:t>Realization</a:t>
            </a:r>
            <a:endParaRPr dirty="0"/>
          </a:p>
        </p:txBody>
      </p:sp>
      <p:sp>
        <p:nvSpPr>
          <p:cNvPr id="256" name="Google Shape;256;p9"/>
          <p:cNvSpPr/>
          <p:nvPr/>
        </p:nvSpPr>
        <p:spPr>
          <a:xfrm>
            <a:off x="120020" y="-18795"/>
            <a:ext cx="1789036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Introduction </a:t>
            </a:r>
            <a:endParaRPr dirty="0"/>
          </a:p>
        </p:txBody>
      </p:sp>
      <p:sp>
        <p:nvSpPr>
          <p:cNvPr id="257" name="Google Shape;257;p9"/>
          <p:cNvSpPr/>
          <p:nvPr/>
        </p:nvSpPr>
        <p:spPr>
          <a:xfrm>
            <a:off x="1706898" y="638861"/>
            <a:ext cx="88751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 err="1" smtClean="0">
                <a:solidFill>
                  <a:schemeClr val="dk1"/>
                </a:solidFill>
              </a:rPr>
              <a:t>Demo</a:t>
            </a:r>
            <a:r>
              <a:rPr lang="fr-FR" sz="1800" b="1" dirty="0" smtClean="0">
                <a:solidFill>
                  <a:schemeClr val="dk1"/>
                </a:solidFill>
              </a:rPr>
              <a:t>   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35843" y="2689312"/>
            <a:ext cx="3029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i="1" dirty="0"/>
              <a:t>  D:\3A_2023\3A\Projet S5\video</a:t>
            </a:r>
          </a:p>
        </p:txBody>
      </p:sp>
    </p:spTree>
    <p:extLst>
      <p:ext uri="{BB962C8B-B14F-4D97-AF65-F5344CB8AC3E}">
        <p14:creationId xmlns:p14="http://schemas.microsoft.com/office/powerpoint/2010/main" val="242504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8"/>
          <p:cNvSpPr/>
          <p:nvPr/>
        </p:nvSpPr>
        <p:spPr>
          <a:xfrm>
            <a:off x="0" y="6545050"/>
            <a:ext cx="12192000" cy="342633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23" name="Google Shape;623;p28"/>
          <p:cNvSpPr txBox="1"/>
          <p:nvPr/>
        </p:nvSpPr>
        <p:spPr>
          <a:xfrm>
            <a:off x="89815" y="6509264"/>
            <a:ext cx="9206175" cy="60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28"/>
          <p:cNvSpPr txBox="1">
            <a:spLocks noGrp="1"/>
          </p:cNvSpPr>
          <p:nvPr>
            <p:ph type="sldNum" idx="12"/>
          </p:nvPr>
        </p:nvSpPr>
        <p:spPr>
          <a:xfrm>
            <a:off x="11157735" y="6545050"/>
            <a:ext cx="509573" cy="337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28"/>
          <p:cNvSpPr/>
          <p:nvPr/>
        </p:nvSpPr>
        <p:spPr>
          <a:xfrm rot="5400000">
            <a:off x="1408663" y="745968"/>
            <a:ext cx="232012" cy="25930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26" name="Google Shape;626;p28"/>
          <p:cNvSpPr/>
          <p:nvPr/>
        </p:nvSpPr>
        <p:spPr>
          <a:xfrm>
            <a:off x="1706897" y="690955"/>
            <a:ext cx="342847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 smtClean="0">
                <a:solidFill>
                  <a:schemeClr val="dk1"/>
                </a:solidFill>
              </a:rPr>
              <a:t>Conclusion &amp; p</a:t>
            </a:r>
            <a:r>
              <a:rPr lang="fr-FR" sz="18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erspectives</a:t>
            </a:r>
            <a:endParaRPr dirty="0"/>
          </a:p>
        </p:txBody>
      </p:sp>
      <p:sp>
        <p:nvSpPr>
          <p:cNvPr id="627" name="Google Shape;627;p28"/>
          <p:cNvSpPr/>
          <p:nvPr/>
        </p:nvSpPr>
        <p:spPr>
          <a:xfrm>
            <a:off x="1597820" y="-7993"/>
            <a:ext cx="1827276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 smtClean="0">
                <a:solidFill>
                  <a:srgbClr val="7F7F7F"/>
                </a:solidFill>
              </a:rPr>
              <a:t>Project </a:t>
            </a:r>
            <a:r>
              <a:rPr lang="fr-FR" sz="1100" b="1" dirty="0" err="1" smtClean="0">
                <a:solidFill>
                  <a:srgbClr val="7F7F7F"/>
                </a:solidFill>
              </a:rPr>
              <a:t>context</a:t>
            </a:r>
            <a:endParaRPr dirty="0"/>
          </a:p>
        </p:txBody>
      </p:sp>
      <p:sp>
        <p:nvSpPr>
          <p:cNvPr id="628" name="Google Shape;628;p28"/>
          <p:cNvSpPr/>
          <p:nvPr/>
        </p:nvSpPr>
        <p:spPr>
          <a:xfrm>
            <a:off x="3308093" y="-7989"/>
            <a:ext cx="1827276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 smtClean="0">
                <a:solidFill>
                  <a:srgbClr val="7F7F7F"/>
                </a:solidFill>
              </a:rPr>
              <a:t>Project design </a:t>
            </a:r>
            <a:endParaRPr dirty="0"/>
          </a:p>
        </p:txBody>
      </p:sp>
      <p:sp>
        <p:nvSpPr>
          <p:cNvPr id="629" name="Google Shape;629;p28"/>
          <p:cNvSpPr/>
          <p:nvPr/>
        </p:nvSpPr>
        <p:spPr>
          <a:xfrm>
            <a:off x="5018349" y="-7993"/>
            <a:ext cx="1827276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 err="1" smtClean="0">
                <a:solidFill>
                  <a:srgbClr val="7F7F7F"/>
                </a:solidFill>
              </a:rPr>
              <a:t>Realization</a:t>
            </a:r>
            <a:endParaRPr dirty="0"/>
          </a:p>
        </p:txBody>
      </p:sp>
      <p:sp>
        <p:nvSpPr>
          <p:cNvPr id="631" name="Google Shape;631;p28"/>
          <p:cNvSpPr/>
          <p:nvPr/>
        </p:nvSpPr>
        <p:spPr>
          <a:xfrm>
            <a:off x="6726547" y="-21687"/>
            <a:ext cx="4218544" cy="39673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284971"/>
              </a:gs>
              <a:gs pos="50000">
                <a:srgbClr val="3B6AA4"/>
              </a:gs>
              <a:gs pos="100000">
                <a:srgbClr val="4680C5"/>
              </a:gs>
            </a:gsLst>
            <a:lin ang="5400000" scaled="0"/>
          </a:gradFill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 </a:t>
            </a:r>
            <a:r>
              <a:rPr lang="fr-FR" sz="1800" b="1" dirty="0" smtClean="0">
                <a:solidFill>
                  <a:schemeClr val="lt1"/>
                </a:solidFill>
              </a:rPr>
              <a:t>and </a:t>
            </a:r>
            <a:r>
              <a:rPr lang="fr-FR" sz="18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perspectives</a:t>
            </a:r>
            <a:endParaRPr dirty="0"/>
          </a:p>
        </p:txBody>
      </p:sp>
      <p:sp>
        <p:nvSpPr>
          <p:cNvPr id="632" name="Google Shape;632;p28"/>
          <p:cNvSpPr/>
          <p:nvPr/>
        </p:nvSpPr>
        <p:spPr>
          <a:xfrm>
            <a:off x="89815" y="0"/>
            <a:ext cx="1827276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/>
          </a:p>
        </p:txBody>
      </p:sp>
      <p:sp>
        <p:nvSpPr>
          <p:cNvPr id="634" name="Google Shape;634;p28"/>
          <p:cNvSpPr txBox="1"/>
          <p:nvPr/>
        </p:nvSpPr>
        <p:spPr>
          <a:xfrm>
            <a:off x="1237674" y="1345287"/>
            <a:ext cx="8857276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t is important </a:t>
            </a:r>
            <a:r>
              <a:rPr lang="en-US" sz="2400" dirty="0"/>
              <a:t>to acknowledge that this is just the beginning of a more extensive and </a:t>
            </a:r>
            <a:r>
              <a:rPr lang="en-US" sz="2400" dirty="0" smtClean="0"/>
              <a:t>comprehensive </a:t>
            </a:r>
            <a:r>
              <a:rPr lang="en-US" sz="2400" dirty="0"/>
              <a:t>system. Several aspects can be further developed and enhanced to achieve a fully</a:t>
            </a:r>
            <a:br>
              <a:rPr lang="en-US" sz="2400" dirty="0"/>
            </a:br>
            <a:r>
              <a:rPr lang="en-US" sz="2400" dirty="0"/>
              <a:t>functional and scalable EHR management solution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639" name="Google Shape;639;p28"/>
          <p:cNvSpPr/>
          <p:nvPr/>
        </p:nvSpPr>
        <p:spPr>
          <a:xfrm>
            <a:off x="2468939" y="3796777"/>
            <a:ext cx="295032" cy="318052"/>
          </a:xfrm>
          <a:prstGeom prst="star7">
            <a:avLst>
              <a:gd name="adj" fmla="val 34601"/>
              <a:gd name="hf" fmla="val 102572"/>
              <a:gd name="vf" fmla="val 105210"/>
            </a:avLst>
          </a:prstGeom>
          <a:solidFill>
            <a:schemeClr val="accent1"/>
          </a:soli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40" name="Google Shape;640;p28"/>
          <p:cNvSpPr txBox="1"/>
          <p:nvPr/>
        </p:nvSpPr>
        <p:spPr>
          <a:xfrm>
            <a:off x="2726535" y="3727874"/>
            <a:ext cx="5807866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Enhanced this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Dapp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EHRM based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ethereum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   </a:t>
            </a: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1" name="Google Shape;641;p28"/>
          <p:cNvSpPr/>
          <p:nvPr/>
        </p:nvSpPr>
        <p:spPr>
          <a:xfrm>
            <a:off x="2452663" y="4481835"/>
            <a:ext cx="295032" cy="318052"/>
          </a:xfrm>
          <a:prstGeom prst="star7">
            <a:avLst>
              <a:gd name="adj" fmla="val 34601"/>
              <a:gd name="hf" fmla="val 102572"/>
              <a:gd name="vf" fmla="val 105210"/>
            </a:avLst>
          </a:prstGeom>
          <a:solidFill>
            <a:schemeClr val="accent1"/>
          </a:soli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42" name="Google Shape;642;p28"/>
          <p:cNvSpPr txBox="1"/>
          <p:nvPr/>
        </p:nvSpPr>
        <p:spPr>
          <a:xfrm>
            <a:off x="2787588" y="4432451"/>
            <a:ext cx="628539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Extensions for </a:t>
            </a:r>
            <a:r>
              <a:rPr lang="fr-FR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others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4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domains</a:t>
            </a:r>
            <a:r>
              <a:rPr lang="fr-FR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</a:t>
            </a:r>
            <a:endParaRPr lang="fr-FR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3" name="Google Shape;643;p28"/>
          <p:cNvSpPr/>
          <p:nvPr/>
        </p:nvSpPr>
        <p:spPr>
          <a:xfrm>
            <a:off x="2480776" y="5042611"/>
            <a:ext cx="295032" cy="318052"/>
          </a:xfrm>
          <a:prstGeom prst="star7">
            <a:avLst>
              <a:gd name="adj" fmla="val 34601"/>
              <a:gd name="hf" fmla="val 102572"/>
              <a:gd name="vf" fmla="val 105210"/>
            </a:avLst>
          </a:prstGeom>
          <a:solidFill>
            <a:schemeClr val="accent1"/>
          </a:soli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44" name="Google Shape;644;p28"/>
          <p:cNvSpPr txBox="1"/>
          <p:nvPr/>
        </p:nvSpPr>
        <p:spPr>
          <a:xfrm>
            <a:off x="2771309" y="4966594"/>
            <a:ext cx="780199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Collaboration with others 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experts .</a:t>
            </a: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29"/>
          <p:cNvSpPr/>
          <p:nvPr/>
        </p:nvSpPr>
        <p:spPr>
          <a:xfrm>
            <a:off x="0" y="6545050"/>
            <a:ext cx="12192000" cy="342633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51" name="Google Shape;651;p29"/>
          <p:cNvSpPr txBox="1"/>
          <p:nvPr/>
        </p:nvSpPr>
        <p:spPr>
          <a:xfrm>
            <a:off x="89815" y="6509264"/>
            <a:ext cx="9206175" cy="60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29"/>
          <p:cNvSpPr txBox="1">
            <a:spLocks noGrp="1"/>
          </p:cNvSpPr>
          <p:nvPr>
            <p:ph type="sldNum" idx="12"/>
          </p:nvPr>
        </p:nvSpPr>
        <p:spPr>
          <a:xfrm>
            <a:off x="11221277" y="6545050"/>
            <a:ext cx="446031" cy="337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29"/>
          <p:cNvSpPr/>
          <p:nvPr/>
        </p:nvSpPr>
        <p:spPr>
          <a:xfrm>
            <a:off x="1597820" y="-7993"/>
            <a:ext cx="1827276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 smtClean="0">
                <a:solidFill>
                  <a:srgbClr val="7F7F7F"/>
                </a:solidFill>
              </a:rPr>
              <a:t>Project </a:t>
            </a:r>
            <a:r>
              <a:rPr lang="fr-FR" sz="1100" b="1" dirty="0" err="1" smtClean="0">
                <a:solidFill>
                  <a:srgbClr val="7F7F7F"/>
                </a:solidFill>
              </a:rPr>
              <a:t>context</a:t>
            </a:r>
            <a:endParaRPr dirty="0"/>
          </a:p>
        </p:txBody>
      </p:sp>
      <p:sp>
        <p:nvSpPr>
          <p:cNvPr id="654" name="Google Shape;654;p29"/>
          <p:cNvSpPr/>
          <p:nvPr/>
        </p:nvSpPr>
        <p:spPr>
          <a:xfrm>
            <a:off x="3308093" y="-7989"/>
            <a:ext cx="1827276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 smtClean="0">
                <a:solidFill>
                  <a:srgbClr val="7F7F7F"/>
                </a:solidFill>
              </a:rPr>
              <a:t>Project design</a:t>
            </a:r>
            <a:endParaRPr dirty="0"/>
          </a:p>
        </p:txBody>
      </p:sp>
      <p:sp>
        <p:nvSpPr>
          <p:cNvPr id="655" name="Google Shape;655;p29"/>
          <p:cNvSpPr/>
          <p:nvPr/>
        </p:nvSpPr>
        <p:spPr>
          <a:xfrm>
            <a:off x="5018349" y="-7993"/>
            <a:ext cx="1827276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 err="1" smtClean="0">
                <a:solidFill>
                  <a:srgbClr val="7F7F7F"/>
                </a:solidFill>
              </a:rPr>
              <a:t>Realization</a:t>
            </a:r>
            <a:endParaRPr dirty="0"/>
          </a:p>
        </p:txBody>
      </p:sp>
      <p:sp>
        <p:nvSpPr>
          <p:cNvPr id="657" name="Google Shape;657;p29"/>
          <p:cNvSpPr/>
          <p:nvPr/>
        </p:nvSpPr>
        <p:spPr>
          <a:xfrm>
            <a:off x="6726547" y="-9402"/>
            <a:ext cx="4375562" cy="39673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284971"/>
              </a:gs>
              <a:gs pos="50000">
                <a:srgbClr val="3B6AA4"/>
              </a:gs>
              <a:gs pos="100000">
                <a:srgbClr val="4680C5"/>
              </a:gs>
            </a:gsLst>
            <a:lin ang="5400000" scaled="0"/>
          </a:gradFill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 </a:t>
            </a:r>
            <a:r>
              <a:rPr lang="fr-FR" sz="1800" b="1" dirty="0" smtClean="0">
                <a:solidFill>
                  <a:schemeClr val="lt1"/>
                </a:solidFill>
              </a:rPr>
              <a:t>and</a:t>
            </a:r>
            <a:r>
              <a:rPr lang="fr-FR" sz="18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perspectives</a:t>
            </a:r>
            <a:endParaRPr dirty="0"/>
          </a:p>
        </p:txBody>
      </p:sp>
      <p:sp>
        <p:nvSpPr>
          <p:cNvPr id="658" name="Google Shape;658;p29"/>
          <p:cNvSpPr/>
          <p:nvPr/>
        </p:nvSpPr>
        <p:spPr>
          <a:xfrm>
            <a:off x="69253" y="-9402"/>
            <a:ext cx="1827276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/>
          </a:p>
        </p:txBody>
      </p:sp>
      <p:sp>
        <p:nvSpPr>
          <p:cNvPr id="659" name="Google Shape;659;p29"/>
          <p:cNvSpPr txBox="1"/>
          <p:nvPr/>
        </p:nvSpPr>
        <p:spPr>
          <a:xfrm>
            <a:off x="1908314" y="848353"/>
            <a:ext cx="20855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fr-FR" sz="2400" b="1" dirty="0" err="1">
                <a:solidFill>
                  <a:schemeClr val="dk1"/>
                </a:solidFill>
              </a:rPr>
              <a:t>References</a:t>
            </a:r>
            <a:r>
              <a:rPr lang="fr-FR" sz="2400" b="1" dirty="0">
                <a:solidFill>
                  <a:schemeClr val="dk1"/>
                </a:solidFill>
              </a:rPr>
              <a:t> 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60" name="Google Shape;660;p29"/>
          <p:cNvSpPr txBox="1"/>
          <p:nvPr/>
        </p:nvSpPr>
        <p:spPr>
          <a:xfrm>
            <a:off x="2806074" y="2020600"/>
            <a:ext cx="6179664" cy="23082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fr-FR" sz="1800" b="1" u="sng" dirty="0">
                <a:solidFill>
                  <a:schemeClr val="bg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https://www.researchgate.net/figure/EHR-architecture-of-our-system_fig1_358356059</a:t>
            </a:r>
            <a:endParaRPr lang="fr-FR" sz="1800" b="1" u="sng" dirty="0" smtClean="0">
              <a:solidFill>
                <a:schemeClr val="bg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85750" lvl="0" indent="-285750"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fr-FR" sz="1800" b="1" u="sng" dirty="0">
                <a:solidFill>
                  <a:schemeClr val="bg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https://www.researchgate.net/figure/Characteristics-of-Blockchain_fig1_338365570</a:t>
            </a:r>
            <a:endParaRPr lang="fr-FR" sz="1800" b="1" u="sng" dirty="0" smtClean="0">
              <a:solidFill>
                <a:schemeClr val="bg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85750" lvl="0" indent="-285750"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fr-FR" sz="1800" b="1" u="sng" dirty="0">
                <a:solidFill>
                  <a:schemeClr val="bg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https://www.sciencedirect.com/topics/engineering/electronic-health-record</a:t>
            </a:r>
            <a:endParaRPr lang="fr-FR" sz="1800" b="1" u="sng" dirty="0" smtClean="0">
              <a:solidFill>
                <a:schemeClr val="bg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85750" lvl="0" indent="-285750"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fr-FR" sz="1800" b="1" u="sng" dirty="0">
                <a:solidFill>
                  <a:schemeClr val="bg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https://blockchain.oodles.io/blog/blockchain-healthcare-data-management-ehrs</a:t>
            </a:r>
            <a:r>
              <a:rPr lang="fr-FR" sz="1800" b="1" u="sng" dirty="0" smtClean="0">
                <a:solidFill>
                  <a:schemeClr val="bg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0"/>
          <p:cNvSpPr/>
          <p:nvPr/>
        </p:nvSpPr>
        <p:spPr>
          <a:xfrm>
            <a:off x="2204830" y="2236674"/>
            <a:ext cx="7782340" cy="2415209"/>
          </a:xfrm>
          <a:prstGeom prst="flowChartAlternateProcess">
            <a:avLst/>
          </a:prstGeom>
          <a:solidFill>
            <a:schemeClr val="lt1"/>
          </a:solidFill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67" name="Google Shape;667;p30"/>
          <p:cNvSpPr/>
          <p:nvPr/>
        </p:nvSpPr>
        <p:spPr>
          <a:xfrm>
            <a:off x="0" y="6545050"/>
            <a:ext cx="12192000" cy="342633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68" name="Google Shape;668;p30"/>
          <p:cNvSpPr txBox="1"/>
          <p:nvPr/>
        </p:nvSpPr>
        <p:spPr>
          <a:xfrm>
            <a:off x="89815" y="6509264"/>
            <a:ext cx="9206175" cy="60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30"/>
          <p:cNvSpPr txBox="1">
            <a:spLocks noGrp="1"/>
          </p:cNvSpPr>
          <p:nvPr>
            <p:ph type="sldNum" idx="12"/>
          </p:nvPr>
        </p:nvSpPr>
        <p:spPr>
          <a:xfrm>
            <a:off x="11092069" y="6509264"/>
            <a:ext cx="575239" cy="373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30"/>
          <p:cNvSpPr/>
          <p:nvPr/>
        </p:nvSpPr>
        <p:spPr>
          <a:xfrm>
            <a:off x="1597820" y="-7993"/>
            <a:ext cx="1827276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 smtClean="0">
                <a:solidFill>
                  <a:srgbClr val="7F7F7F"/>
                </a:solidFill>
              </a:rPr>
              <a:t>Project </a:t>
            </a:r>
            <a:r>
              <a:rPr lang="fr-FR" sz="1100" b="1" dirty="0" err="1" smtClean="0">
                <a:solidFill>
                  <a:srgbClr val="7F7F7F"/>
                </a:solidFill>
              </a:rPr>
              <a:t>context</a:t>
            </a:r>
            <a:r>
              <a:rPr lang="fr-FR" sz="1100" b="1" dirty="0" smtClean="0">
                <a:solidFill>
                  <a:srgbClr val="7F7F7F"/>
                </a:solidFill>
              </a:rPr>
              <a:t> </a:t>
            </a:r>
            <a:endParaRPr dirty="0"/>
          </a:p>
        </p:txBody>
      </p:sp>
      <p:sp>
        <p:nvSpPr>
          <p:cNvPr id="671" name="Google Shape;671;p30"/>
          <p:cNvSpPr/>
          <p:nvPr/>
        </p:nvSpPr>
        <p:spPr>
          <a:xfrm>
            <a:off x="3308093" y="-7989"/>
            <a:ext cx="1827276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 smtClean="0">
                <a:solidFill>
                  <a:srgbClr val="7F7F7F"/>
                </a:solidFill>
              </a:rPr>
              <a:t>Project design</a:t>
            </a:r>
            <a:endParaRPr dirty="0"/>
          </a:p>
        </p:txBody>
      </p:sp>
      <p:sp>
        <p:nvSpPr>
          <p:cNvPr id="672" name="Google Shape;672;p30"/>
          <p:cNvSpPr/>
          <p:nvPr/>
        </p:nvSpPr>
        <p:spPr>
          <a:xfrm>
            <a:off x="5018349" y="-7993"/>
            <a:ext cx="1827276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 err="1" smtClean="0">
                <a:solidFill>
                  <a:srgbClr val="7F7F7F"/>
                </a:solidFill>
              </a:rPr>
              <a:t>Realization</a:t>
            </a:r>
            <a:endParaRPr dirty="0"/>
          </a:p>
        </p:txBody>
      </p:sp>
      <p:sp>
        <p:nvSpPr>
          <p:cNvPr id="674" name="Google Shape;674;p30"/>
          <p:cNvSpPr/>
          <p:nvPr/>
        </p:nvSpPr>
        <p:spPr>
          <a:xfrm>
            <a:off x="6726547" y="-17442"/>
            <a:ext cx="4283198" cy="39673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284971"/>
              </a:gs>
              <a:gs pos="50000">
                <a:srgbClr val="3B6AA4"/>
              </a:gs>
              <a:gs pos="100000">
                <a:srgbClr val="4680C5"/>
              </a:gs>
            </a:gsLst>
            <a:lin ang="5400000" scaled="0"/>
          </a:gradFill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 </a:t>
            </a:r>
            <a:r>
              <a:rPr lang="fr-FR" sz="1800" b="1" dirty="0" smtClean="0">
                <a:solidFill>
                  <a:schemeClr val="lt1"/>
                </a:solidFill>
              </a:rPr>
              <a:t>and</a:t>
            </a:r>
            <a:r>
              <a:rPr lang="fr-FR" sz="18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8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perspectives</a:t>
            </a:r>
            <a:endParaRPr dirty="0"/>
          </a:p>
        </p:txBody>
      </p:sp>
      <p:sp>
        <p:nvSpPr>
          <p:cNvPr id="675" name="Google Shape;675;p30"/>
          <p:cNvSpPr/>
          <p:nvPr/>
        </p:nvSpPr>
        <p:spPr>
          <a:xfrm>
            <a:off x="89815" y="-7997"/>
            <a:ext cx="1827276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/>
          </a:p>
        </p:txBody>
      </p:sp>
      <p:sp>
        <p:nvSpPr>
          <p:cNvPr id="676" name="Google Shape;676;p30"/>
          <p:cNvSpPr txBox="1"/>
          <p:nvPr/>
        </p:nvSpPr>
        <p:spPr>
          <a:xfrm>
            <a:off x="2675620" y="2168878"/>
            <a:ext cx="6840760" cy="24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oppins"/>
              <a:buNone/>
            </a:pPr>
            <a:r>
              <a:rPr lang="fr-FR" sz="4800" b="1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THANKS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/>
          <p:nvPr/>
        </p:nvSpPr>
        <p:spPr>
          <a:xfrm>
            <a:off x="0" y="6535409"/>
            <a:ext cx="12192000" cy="342633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2" name="Google Shape;112;p2"/>
          <p:cNvSpPr txBox="1">
            <a:spLocks noGrp="1"/>
          </p:cNvSpPr>
          <p:nvPr>
            <p:ph type="sldNum" idx="12"/>
          </p:nvPr>
        </p:nvSpPr>
        <p:spPr>
          <a:xfrm>
            <a:off x="11659130" y="6535409"/>
            <a:ext cx="382183" cy="342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740234" y="854303"/>
            <a:ext cx="1662817" cy="7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Plan:</a:t>
            </a: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3037619" y="1641482"/>
            <a:ext cx="529297" cy="405955"/>
          </a:xfrm>
          <a:prstGeom prst="parallelogram">
            <a:avLst>
              <a:gd name="adj" fmla="val 25000"/>
            </a:avLst>
          </a:prstGeom>
          <a:solidFill>
            <a:srgbClr val="B7CCE4"/>
          </a:soli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3037619" y="2396850"/>
            <a:ext cx="529297" cy="405955"/>
          </a:xfrm>
          <a:prstGeom prst="parallelogram">
            <a:avLst>
              <a:gd name="adj" fmla="val 25000"/>
            </a:avLst>
          </a:prstGeom>
          <a:solidFill>
            <a:srgbClr val="B7CCE4"/>
          </a:soli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3037619" y="3150288"/>
            <a:ext cx="529297" cy="405955"/>
          </a:xfrm>
          <a:prstGeom prst="parallelogram">
            <a:avLst>
              <a:gd name="adj" fmla="val 25000"/>
            </a:avLst>
          </a:prstGeom>
          <a:solidFill>
            <a:srgbClr val="B7CCE4"/>
          </a:soli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3037619" y="3907588"/>
            <a:ext cx="529297" cy="405955"/>
          </a:xfrm>
          <a:prstGeom prst="parallelogram">
            <a:avLst>
              <a:gd name="adj" fmla="val 25000"/>
            </a:avLst>
          </a:prstGeom>
          <a:solidFill>
            <a:srgbClr val="B7CCE4"/>
          </a:soli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4760950" y="1590459"/>
            <a:ext cx="4865687" cy="508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4757663" y="2361318"/>
            <a:ext cx="4865687" cy="508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400" b="1" dirty="0"/>
              <a:t>Project Context</a:t>
            </a:r>
            <a:r>
              <a:rPr lang="fr-FR" sz="2400" b="1" dirty="0" smtClean="0">
                <a:solidFill>
                  <a:srgbClr val="000000"/>
                </a:solidFill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3037618" y="4815543"/>
            <a:ext cx="529297" cy="405955"/>
          </a:xfrm>
          <a:prstGeom prst="parallelogram">
            <a:avLst>
              <a:gd name="adj" fmla="val 25000"/>
            </a:avLst>
          </a:prstGeom>
          <a:solidFill>
            <a:srgbClr val="B7CCE4"/>
          </a:soli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4757662" y="4583184"/>
            <a:ext cx="4865687" cy="508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 </a:t>
            </a:r>
            <a:r>
              <a:rPr lang="fr-FR" sz="2400" b="1" dirty="0" smtClean="0"/>
              <a:t>and</a:t>
            </a:r>
            <a:r>
              <a:rPr lang="fr-FR" sz="24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perspectives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4757664" y="3101197"/>
            <a:ext cx="4865687" cy="508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/>
            <a:r>
              <a:rPr lang="en-US" sz="2400" b="1" dirty="0" smtClean="0"/>
              <a:t>Project design </a:t>
            </a:r>
            <a:r>
              <a:rPr lang="fr-FR" sz="2400" b="1" dirty="0" smtClean="0">
                <a:solidFill>
                  <a:srgbClr val="000000"/>
                </a:solidFill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4766900" y="3856566"/>
            <a:ext cx="4865687" cy="508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400" b="1" dirty="0" smtClean="0"/>
              <a:t>Realization : demo </a:t>
            </a:r>
            <a:endParaRPr sz="2400" b="1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/>
          <p:nvPr/>
        </p:nvSpPr>
        <p:spPr>
          <a:xfrm>
            <a:off x="0" y="6551156"/>
            <a:ext cx="12192000" cy="342633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2" name="Google Shape;132;p3"/>
          <p:cNvSpPr txBox="1">
            <a:spLocks noGrp="1"/>
          </p:cNvSpPr>
          <p:nvPr>
            <p:ph type="sldNum" idx="12"/>
          </p:nvPr>
        </p:nvSpPr>
        <p:spPr>
          <a:xfrm>
            <a:off x="11260476" y="6551156"/>
            <a:ext cx="408928" cy="342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1170880" y="828725"/>
            <a:ext cx="4149007" cy="7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b="1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/>
          </a:p>
        </p:txBody>
      </p:sp>
      <p:sp>
        <p:nvSpPr>
          <p:cNvPr id="134" name="Google Shape;134;p3"/>
          <p:cNvSpPr/>
          <p:nvPr/>
        </p:nvSpPr>
        <p:spPr>
          <a:xfrm>
            <a:off x="5319887" y="-7993"/>
            <a:ext cx="1827276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 smtClean="0">
                <a:solidFill>
                  <a:srgbClr val="7F7F7F"/>
                </a:solidFill>
              </a:rPr>
              <a:t>Project design </a:t>
            </a:r>
            <a:endParaRPr sz="11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7028759" y="-7989"/>
            <a:ext cx="1827276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 err="1" smtClean="0">
                <a:solidFill>
                  <a:srgbClr val="7F7F7F"/>
                </a:solidFill>
              </a:rPr>
              <a:t>Realization</a:t>
            </a:r>
            <a:endParaRPr dirty="0"/>
          </a:p>
        </p:txBody>
      </p:sp>
      <p:sp>
        <p:nvSpPr>
          <p:cNvPr id="137" name="Google Shape;137;p3"/>
          <p:cNvSpPr/>
          <p:nvPr/>
        </p:nvSpPr>
        <p:spPr>
          <a:xfrm>
            <a:off x="8769868" y="-9402"/>
            <a:ext cx="2692459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Conclusion </a:t>
            </a:r>
            <a:r>
              <a:rPr lang="fr-FR" sz="1100" b="1" dirty="0" smtClean="0">
                <a:solidFill>
                  <a:srgbClr val="7F7F7F"/>
                </a:solidFill>
              </a:rPr>
              <a:t>and </a:t>
            </a:r>
            <a:r>
              <a:rPr lang="fr-FR" sz="1100" b="1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perspectives</a:t>
            </a:r>
            <a:endParaRPr dirty="0"/>
          </a:p>
        </p:txBody>
      </p:sp>
      <p:sp>
        <p:nvSpPr>
          <p:cNvPr id="138" name="Google Shape;138;p3"/>
          <p:cNvSpPr/>
          <p:nvPr/>
        </p:nvSpPr>
        <p:spPr>
          <a:xfrm>
            <a:off x="3578778" y="-9402"/>
            <a:ext cx="1827276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 smtClean="0">
                <a:solidFill>
                  <a:srgbClr val="7F7F7F"/>
                </a:solidFill>
              </a:rPr>
              <a:t>Project </a:t>
            </a:r>
            <a:r>
              <a:rPr lang="fr-FR" sz="1100" b="1" dirty="0" err="1" smtClean="0">
                <a:solidFill>
                  <a:srgbClr val="7F7F7F"/>
                </a:solidFill>
              </a:rPr>
              <a:t>context</a:t>
            </a:r>
            <a:endParaRPr dirty="0"/>
          </a:p>
        </p:txBody>
      </p:sp>
      <p:sp>
        <p:nvSpPr>
          <p:cNvPr id="139" name="Google Shape;139;p3"/>
          <p:cNvSpPr/>
          <p:nvPr/>
        </p:nvSpPr>
        <p:spPr>
          <a:xfrm>
            <a:off x="868218" y="-10811"/>
            <a:ext cx="2923384" cy="39673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284971"/>
              </a:gs>
              <a:gs pos="50000">
                <a:srgbClr val="3B6AA4"/>
              </a:gs>
              <a:gs pos="100000">
                <a:srgbClr val="4680C5"/>
              </a:gs>
            </a:gsLst>
            <a:lin ang="5400000" scaled="0"/>
          </a:gradFill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25" y="1564881"/>
            <a:ext cx="6794185" cy="4083937"/>
          </a:xfrm>
          <a:prstGeom prst="rect">
            <a:avLst/>
          </a:prstGeom>
        </p:spPr>
      </p:pic>
      <p:sp>
        <p:nvSpPr>
          <p:cNvPr id="17" name="Google Shape;133;p3"/>
          <p:cNvSpPr txBox="1"/>
          <p:nvPr/>
        </p:nvSpPr>
        <p:spPr>
          <a:xfrm>
            <a:off x="4498109" y="5800437"/>
            <a:ext cx="4709191" cy="387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i="1" u="sng" dirty="0" err="1" smtClean="0">
                <a:solidFill>
                  <a:schemeClr val="tx1"/>
                </a:solidFill>
              </a:rPr>
              <a:t>Blockchain</a:t>
            </a:r>
            <a:r>
              <a:rPr lang="fr-FR" sz="2000" b="1" i="1" u="sng" dirty="0" smtClean="0">
                <a:solidFill>
                  <a:schemeClr val="accent1"/>
                </a:solidFill>
              </a:rPr>
              <a:t> </a:t>
            </a:r>
            <a:r>
              <a:rPr lang="fr-FR" sz="2000" b="1" i="1" u="sng" dirty="0" err="1" smtClean="0">
                <a:solidFill>
                  <a:schemeClr val="tx1"/>
                </a:solidFill>
              </a:rPr>
              <a:t>definition</a:t>
            </a:r>
            <a:endParaRPr sz="2000" b="1" i="1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/>
          <p:nvPr/>
        </p:nvSpPr>
        <p:spPr>
          <a:xfrm>
            <a:off x="0" y="6551156"/>
            <a:ext cx="12192000" cy="342633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2" name="Google Shape;132;p3"/>
          <p:cNvSpPr txBox="1">
            <a:spLocks noGrp="1"/>
          </p:cNvSpPr>
          <p:nvPr>
            <p:ph type="sldNum" idx="12"/>
          </p:nvPr>
        </p:nvSpPr>
        <p:spPr>
          <a:xfrm>
            <a:off x="11260476" y="6551156"/>
            <a:ext cx="408928" cy="342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1170880" y="828725"/>
            <a:ext cx="4149007" cy="7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800" b="1" dirty="0" smtClea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/>
          </a:p>
        </p:txBody>
      </p:sp>
      <p:sp>
        <p:nvSpPr>
          <p:cNvPr id="134" name="Google Shape;134;p3"/>
          <p:cNvSpPr/>
          <p:nvPr/>
        </p:nvSpPr>
        <p:spPr>
          <a:xfrm>
            <a:off x="5319887" y="-7993"/>
            <a:ext cx="1827276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 smtClean="0">
                <a:solidFill>
                  <a:srgbClr val="7F7F7F"/>
                </a:solidFill>
              </a:rPr>
              <a:t>Project design </a:t>
            </a:r>
            <a:endParaRPr sz="11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7028759" y="-7989"/>
            <a:ext cx="1827276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 err="1" smtClean="0">
                <a:solidFill>
                  <a:srgbClr val="7F7F7F"/>
                </a:solidFill>
              </a:rPr>
              <a:t>Realization</a:t>
            </a:r>
            <a:endParaRPr dirty="0"/>
          </a:p>
        </p:txBody>
      </p:sp>
      <p:sp>
        <p:nvSpPr>
          <p:cNvPr id="137" name="Google Shape;137;p3"/>
          <p:cNvSpPr/>
          <p:nvPr/>
        </p:nvSpPr>
        <p:spPr>
          <a:xfrm>
            <a:off x="8750002" y="-9402"/>
            <a:ext cx="2841634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Conclusion </a:t>
            </a:r>
            <a:r>
              <a:rPr lang="fr-FR" sz="1100" b="1" dirty="0" smtClean="0">
                <a:solidFill>
                  <a:srgbClr val="7F7F7F"/>
                </a:solidFill>
              </a:rPr>
              <a:t>and </a:t>
            </a:r>
            <a:r>
              <a:rPr lang="fr-FR" sz="1100" b="1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1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perspectives</a:t>
            </a:r>
            <a:endParaRPr dirty="0"/>
          </a:p>
        </p:txBody>
      </p:sp>
      <p:sp>
        <p:nvSpPr>
          <p:cNvPr id="138" name="Google Shape;138;p3"/>
          <p:cNvSpPr/>
          <p:nvPr/>
        </p:nvSpPr>
        <p:spPr>
          <a:xfrm>
            <a:off x="3578778" y="-9402"/>
            <a:ext cx="1827276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 smtClean="0">
                <a:solidFill>
                  <a:srgbClr val="7F7F7F"/>
                </a:solidFill>
              </a:rPr>
              <a:t>Project </a:t>
            </a:r>
            <a:r>
              <a:rPr lang="fr-FR" sz="1100" b="1" dirty="0" err="1" smtClean="0">
                <a:solidFill>
                  <a:srgbClr val="7F7F7F"/>
                </a:solidFill>
              </a:rPr>
              <a:t>context</a:t>
            </a:r>
            <a:endParaRPr dirty="0"/>
          </a:p>
        </p:txBody>
      </p:sp>
      <p:sp>
        <p:nvSpPr>
          <p:cNvPr id="139" name="Google Shape;139;p3"/>
          <p:cNvSpPr/>
          <p:nvPr/>
        </p:nvSpPr>
        <p:spPr>
          <a:xfrm>
            <a:off x="674255" y="0"/>
            <a:ext cx="3042793" cy="39673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284971"/>
              </a:gs>
              <a:gs pos="50000">
                <a:srgbClr val="3B6AA4"/>
              </a:gs>
              <a:gs pos="100000">
                <a:srgbClr val="4680C5"/>
              </a:gs>
            </a:gsLst>
            <a:lin ang="5400000" scaled="0"/>
          </a:gradFill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04" y="1946644"/>
            <a:ext cx="4917682" cy="31166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69" y="1943388"/>
            <a:ext cx="5168557" cy="3439440"/>
          </a:xfrm>
          <a:prstGeom prst="rect">
            <a:avLst/>
          </a:prstGeom>
        </p:spPr>
      </p:pic>
      <p:sp>
        <p:nvSpPr>
          <p:cNvPr id="13" name="Google Shape;133;p3"/>
          <p:cNvSpPr txBox="1"/>
          <p:nvPr/>
        </p:nvSpPr>
        <p:spPr>
          <a:xfrm>
            <a:off x="2133287" y="5613257"/>
            <a:ext cx="2890982" cy="387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i="1" u="sng" dirty="0" err="1" smtClean="0">
                <a:solidFill>
                  <a:schemeClr val="tx1"/>
                </a:solidFill>
              </a:rPr>
              <a:t>Blockchain</a:t>
            </a:r>
            <a:r>
              <a:rPr lang="fr-FR" sz="2000" b="1" i="1" u="sng" dirty="0" smtClean="0">
                <a:solidFill>
                  <a:schemeClr val="accent1"/>
                </a:solidFill>
              </a:rPr>
              <a:t> </a:t>
            </a:r>
            <a:r>
              <a:rPr lang="fr-FR" sz="2000" b="1" i="1" u="sng" dirty="0" err="1" smtClean="0">
                <a:solidFill>
                  <a:schemeClr val="tx1"/>
                </a:solidFill>
              </a:rPr>
              <a:t>definition</a:t>
            </a:r>
            <a:endParaRPr sz="2000" b="1" i="1" u="sng" dirty="0">
              <a:solidFill>
                <a:schemeClr val="tx1"/>
              </a:solidFill>
            </a:endParaRPr>
          </a:p>
        </p:txBody>
      </p:sp>
      <p:sp>
        <p:nvSpPr>
          <p:cNvPr id="14" name="Google Shape;133;p3"/>
          <p:cNvSpPr txBox="1"/>
          <p:nvPr/>
        </p:nvSpPr>
        <p:spPr>
          <a:xfrm>
            <a:off x="7942397" y="5613257"/>
            <a:ext cx="3993986" cy="31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fr-FR" sz="2000" b="1" i="1" u="sng" dirty="0" err="1" smtClean="0">
                <a:solidFill>
                  <a:schemeClr val="tx1"/>
                </a:solidFill>
              </a:rPr>
              <a:t>Characteristics</a:t>
            </a:r>
            <a:r>
              <a:rPr lang="fr-FR" sz="2000" b="1" i="1" u="sng" dirty="0">
                <a:solidFill>
                  <a:schemeClr val="tx1"/>
                </a:solidFill>
              </a:rPr>
              <a:t> </a:t>
            </a:r>
            <a:r>
              <a:rPr lang="fr-FR" sz="2000" b="1" i="1" u="sng" dirty="0" smtClean="0">
                <a:solidFill>
                  <a:schemeClr val="tx1"/>
                </a:solidFill>
              </a:rPr>
              <a:t>of </a:t>
            </a:r>
            <a:r>
              <a:rPr lang="fr-FR" sz="2000" b="1" i="1" u="sng" dirty="0" err="1" smtClean="0">
                <a:solidFill>
                  <a:schemeClr val="tx1"/>
                </a:solidFill>
              </a:rPr>
              <a:t>Blockchain</a:t>
            </a:r>
            <a:endParaRPr sz="2000" b="1" i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95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>
            <a:off x="0" y="6545050"/>
            <a:ext cx="12192000" cy="342633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8" name="Google Shape;148;p4"/>
          <p:cNvSpPr txBox="1">
            <a:spLocks noGrp="1"/>
          </p:cNvSpPr>
          <p:nvPr>
            <p:ph type="sldNum" idx="12"/>
          </p:nvPr>
        </p:nvSpPr>
        <p:spPr>
          <a:xfrm>
            <a:off x="11219380" y="6545050"/>
            <a:ext cx="450024" cy="342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/>
          <p:nvPr/>
        </p:nvSpPr>
        <p:spPr>
          <a:xfrm rot="5400000">
            <a:off x="1433015" y="709684"/>
            <a:ext cx="232012" cy="25930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1716915" y="610458"/>
            <a:ext cx="88751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800" b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Electonic</a:t>
            </a:r>
            <a:r>
              <a:rPr lang="fr-FR" sz="18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800" b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Health</a:t>
            </a:r>
            <a:r>
              <a:rPr lang="fr-FR" sz="18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Record Management (EHRM) . 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5318486" y="-7993"/>
            <a:ext cx="1827276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Conception du projet</a:t>
            </a:r>
            <a:endParaRPr sz="1100" b="1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7028759" y="-7989"/>
            <a:ext cx="1827276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Présentation de la solution</a:t>
            </a:r>
            <a:endParaRPr/>
          </a:p>
        </p:txBody>
      </p:sp>
      <p:sp>
        <p:nvSpPr>
          <p:cNvPr id="154" name="Google Shape;154;p4"/>
          <p:cNvSpPr/>
          <p:nvPr/>
        </p:nvSpPr>
        <p:spPr>
          <a:xfrm>
            <a:off x="8711207" y="0"/>
            <a:ext cx="2686465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Conclusion </a:t>
            </a:r>
            <a:r>
              <a:rPr lang="fr-FR" sz="1100" b="1" dirty="0" smtClean="0">
                <a:solidFill>
                  <a:srgbClr val="7F7F7F"/>
                </a:solidFill>
              </a:rPr>
              <a:t>and</a:t>
            </a:r>
            <a:r>
              <a:rPr lang="fr-FR" sz="1100" b="1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1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perspectives</a:t>
            </a:r>
            <a:endParaRPr dirty="0"/>
          </a:p>
        </p:txBody>
      </p:sp>
      <p:sp>
        <p:nvSpPr>
          <p:cNvPr id="155" name="Google Shape;155;p4"/>
          <p:cNvSpPr/>
          <p:nvPr/>
        </p:nvSpPr>
        <p:spPr>
          <a:xfrm>
            <a:off x="1628179" y="0"/>
            <a:ext cx="3823087" cy="39673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284971"/>
              </a:gs>
              <a:gs pos="50000">
                <a:srgbClr val="3B6AA4"/>
              </a:gs>
              <a:gs pos="100000">
                <a:srgbClr val="4680C5"/>
              </a:gs>
            </a:gsLst>
            <a:lin ang="5400000" scaled="0"/>
          </a:gradFill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Contexte général du projet</a:t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5318486" y="-9406"/>
            <a:ext cx="1827276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 smtClean="0">
                <a:solidFill>
                  <a:srgbClr val="7F7F7F"/>
                </a:solidFill>
              </a:rPr>
              <a:t>Project design </a:t>
            </a:r>
            <a:endParaRPr sz="11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7028759" y="-9402"/>
            <a:ext cx="1827276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 err="1" smtClean="0">
                <a:solidFill>
                  <a:srgbClr val="7F7F7F"/>
                </a:solidFill>
              </a:rPr>
              <a:t>Realization</a:t>
            </a:r>
            <a:r>
              <a:rPr lang="fr-FR" sz="1100" b="1" dirty="0" smtClean="0">
                <a:solidFill>
                  <a:srgbClr val="7F7F7F"/>
                </a:solidFill>
              </a:rPr>
              <a:t> </a:t>
            </a:r>
            <a:endParaRPr dirty="0"/>
          </a:p>
        </p:txBody>
      </p:sp>
      <p:sp>
        <p:nvSpPr>
          <p:cNvPr id="159" name="Google Shape;159;p4"/>
          <p:cNvSpPr/>
          <p:nvPr/>
        </p:nvSpPr>
        <p:spPr>
          <a:xfrm>
            <a:off x="1628179" y="-1413"/>
            <a:ext cx="3823087" cy="39673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284971"/>
              </a:gs>
              <a:gs pos="50000">
                <a:srgbClr val="3B6AA4"/>
              </a:gs>
              <a:gs pos="100000">
                <a:srgbClr val="4680C5"/>
              </a:gs>
            </a:gsLst>
            <a:lin ang="5400000" scaled="0"/>
          </a:gradFill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 smtClean="0">
                <a:solidFill>
                  <a:schemeClr val="lt1"/>
                </a:solidFill>
              </a:rPr>
              <a:t>Project </a:t>
            </a:r>
            <a:r>
              <a:rPr lang="fr-FR" sz="1800" b="1" dirty="0" err="1" smtClean="0">
                <a:solidFill>
                  <a:schemeClr val="lt1"/>
                </a:solidFill>
              </a:rPr>
              <a:t>context</a:t>
            </a:r>
            <a:endParaRPr dirty="0"/>
          </a:p>
        </p:txBody>
      </p:sp>
      <p:sp>
        <p:nvSpPr>
          <p:cNvPr id="160" name="Google Shape;160;p4"/>
          <p:cNvSpPr/>
          <p:nvPr/>
        </p:nvSpPr>
        <p:spPr>
          <a:xfrm>
            <a:off x="403837" y="0"/>
            <a:ext cx="1827276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08" y="1298227"/>
            <a:ext cx="5406306" cy="410675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793674" y="5723418"/>
            <a:ext cx="29037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u="sng" dirty="0" smtClean="0"/>
              <a:t>Electronic Health Record (EHR)</a:t>
            </a:r>
            <a:endParaRPr lang="en-US" b="1" i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"/>
          <p:cNvSpPr/>
          <p:nvPr/>
        </p:nvSpPr>
        <p:spPr>
          <a:xfrm>
            <a:off x="0" y="6545050"/>
            <a:ext cx="12192000" cy="342633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0" name="Google Shape;190;p6"/>
          <p:cNvSpPr/>
          <p:nvPr/>
        </p:nvSpPr>
        <p:spPr>
          <a:xfrm rot="5400000">
            <a:off x="1382519" y="921452"/>
            <a:ext cx="232012" cy="25930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1" name="Google Shape;191;p6"/>
          <p:cNvSpPr/>
          <p:nvPr/>
        </p:nvSpPr>
        <p:spPr>
          <a:xfrm>
            <a:off x="1721502" y="863902"/>
            <a:ext cx="28392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fr-FR" sz="1800" b="1" dirty="0" err="1" smtClean="0">
                <a:solidFill>
                  <a:schemeClr val="dk1"/>
                </a:solidFill>
              </a:rPr>
              <a:t>Problematic</a:t>
            </a:r>
            <a:r>
              <a:rPr lang="fr-FR" sz="1800" b="1" dirty="0" smtClean="0">
                <a:solidFill>
                  <a:schemeClr val="dk1"/>
                </a:solidFill>
              </a:rPr>
              <a:t> 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"/>
          <p:cNvSpPr txBox="1">
            <a:spLocks noGrp="1"/>
          </p:cNvSpPr>
          <p:nvPr>
            <p:ph type="sldNum" idx="12"/>
          </p:nvPr>
        </p:nvSpPr>
        <p:spPr>
          <a:xfrm>
            <a:off x="11363218" y="6545050"/>
            <a:ext cx="306186" cy="348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6"/>
          <p:cNvSpPr/>
          <p:nvPr/>
        </p:nvSpPr>
        <p:spPr>
          <a:xfrm>
            <a:off x="8723256" y="-8747"/>
            <a:ext cx="2572818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Conclusion </a:t>
            </a:r>
            <a:r>
              <a:rPr lang="fr-FR" sz="1100" b="1" dirty="0" smtClean="0">
                <a:solidFill>
                  <a:srgbClr val="7F7F7F"/>
                </a:solidFill>
              </a:rPr>
              <a:t>and </a:t>
            </a:r>
            <a:r>
              <a:rPr lang="fr-FR" sz="1100" b="1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perspectives</a:t>
            </a:r>
            <a:endParaRPr dirty="0"/>
          </a:p>
        </p:txBody>
      </p:sp>
      <p:sp>
        <p:nvSpPr>
          <p:cNvPr id="195" name="Google Shape;195;p6"/>
          <p:cNvSpPr/>
          <p:nvPr/>
        </p:nvSpPr>
        <p:spPr>
          <a:xfrm>
            <a:off x="5318486" y="-9183"/>
            <a:ext cx="1827276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 smtClean="0">
                <a:solidFill>
                  <a:srgbClr val="7F7F7F"/>
                </a:solidFill>
              </a:rPr>
              <a:t>Project design </a:t>
            </a:r>
            <a:endParaRPr sz="1100" b="1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7028759" y="-9179"/>
            <a:ext cx="1827276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 err="1" smtClean="0">
                <a:solidFill>
                  <a:srgbClr val="7F7F7F"/>
                </a:solidFill>
              </a:rPr>
              <a:t>Realization</a:t>
            </a:r>
            <a:endParaRPr dirty="0"/>
          </a:p>
        </p:txBody>
      </p:sp>
      <p:sp>
        <p:nvSpPr>
          <p:cNvPr id="197" name="Google Shape;197;p6"/>
          <p:cNvSpPr/>
          <p:nvPr/>
        </p:nvSpPr>
        <p:spPr>
          <a:xfrm>
            <a:off x="1628179" y="-940"/>
            <a:ext cx="3823087" cy="39673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284971"/>
              </a:gs>
              <a:gs pos="50000">
                <a:srgbClr val="3B6AA4"/>
              </a:gs>
              <a:gs pos="100000">
                <a:srgbClr val="4680C5"/>
              </a:gs>
            </a:gsLst>
            <a:lin ang="5400000" scaled="0"/>
          </a:gradFill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 smtClean="0">
                <a:solidFill>
                  <a:schemeClr val="lt1"/>
                </a:solidFill>
              </a:rPr>
              <a:t>Project </a:t>
            </a:r>
            <a:r>
              <a:rPr lang="fr-FR" sz="1800" b="1" dirty="0" err="1" smtClean="0">
                <a:solidFill>
                  <a:schemeClr val="lt1"/>
                </a:solidFill>
              </a:rPr>
              <a:t>context</a:t>
            </a:r>
            <a:endParaRPr dirty="0"/>
          </a:p>
        </p:txBody>
      </p:sp>
      <p:sp>
        <p:nvSpPr>
          <p:cNvPr id="198" name="Google Shape;198;p6"/>
          <p:cNvSpPr/>
          <p:nvPr/>
        </p:nvSpPr>
        <p:spPr>
          <a:xfrm>
            <a:off x="335484" y="0"/>
            <a:ext cx="1827276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/>
          </a:p>
        </p:txBody>
      </p:sp>
      <p:sp>
        <p:nvSpPr>
          <p:cNvPr id="199" name="Google Shape;199;p6" descr="blob:https://web.whatsapp.com/aaa137d3-1ef8-4628-a364-bbf8ff0b2d1b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1" name="Google Shape;201;p6"/>
          <p:cNvSpPr/>
          <p:nvPr/>
        </p:nvSpPr>
        <p:spPr>
          <a:xfrm>
            <a:off x="4590599" y="3050465"/>
            <a:ext cx="3158710" cy="143840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30" y="2297242"/>
            <a:ext cx="3847280" cy="32499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638" y="2452954"/>
            <a:ext cx="3801580" cy="29318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"/>
          <p:cNvSpPr/>
          <p:nvPr/>
        </p:nvSpPr>
        <p:spPr>
          <a:xfrm>
            <a:off x="0" y="6545050"/>
            <a:ext cx="12192000" cy="342633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0" name="Google Shape;210;p7"/>
          <p:cNvSpPr txBox="1">
            <a:spLocks noGrp="1"/>
          </p:cNvSpPr>
          <p:nvPr>
            <p:ph type="sldNum" idx="12"/>
          </p:nvPr>
        </p:nvSpPr>
        <p:spPr>
          <a:xfrm>
            <a:off x="11260476" y="6545050"/>
            <a:ext cx="393638" cy="340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7"/>
          <p:cNvSpPr/>
          <p:nvPr/>
        </p:nvSpPr>
        <p:spPr>
          <a:xfrm rot="5400000">
            <a:off x="1433015" y="709685"/>
            <a:ext cx="232012" cy="25930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2" name="Google Shape;212;p7"/>
          <p:cNvSpPr/>
          <p:nvPr/>
        </p:nvSpPr>
        <p:spPr>
          <a:xfrm>
            <a:off x="1837426" y="654671"/>
            <a:ext cx="259602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b="1" dirty="0" smtClean="0"/>
              <a:t>Project objectives</a:t>
            </a:r>
            <a:r>
              <a:rPr lang="en-US" sz="1800" dirty="0"/>
              <a:t> 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8422285" y="4566166"/>
            <a:ext cx="3668115" cy="1189938"/>
          </a:xfrm>
          <a:prstGeom prst="flowChartAlternateProcess">
            <a:avLst/>
          </a:prstGeom>
          <a:solidFill>
            <a:schemeClr val="lt1"/>
          </a:solidFill>
          <a:ln w="38100" cap="flat" cmpd="sng">
            <a:solidFill>
              <a:srgbClr val="CACA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lang="en-US" dirty="0" smtClean="0">
              <a:solidFill>
                <a:schemeClr val="dk1"/>
              </a:solidFill>
            </a:endParaRPr>
          </a:p>
          <a:p>
            <a:endParaRPr lang="en-US" dirty="0">
              <a:solidFill>
                <a:schemeClr val="dk1"/>
              </a:solidFill>
            </a:endParaRPr>
          </a:p>
          <a:p>
            <a:endParaRPr lang="en-US" dirty="0" smtClean="0">
              <a:solidFill>
                <a:schemeClr val="dk1"/>
              </a:solidFill>
            </a:endParaRPr>
          </a:p>
          <a:p>
            <a:r>
              <a:rPr lang="en-US" b="1" dirty="0" smtClean="0">
                <a:solidFill>
                  <a:schemeClr val="dk1"/>
                </a:solidFill>
              </a:rPr>
              <a:t>Implementation :</a:t>
            </a:r>
            <a:r>
              <a:rPr lang="en-US" dirty="0" smtClean="0">
                <a:solidFill>
                  <a:schemeClr val="dk1"/>
                </a:solidFill>
              </a:rPr>
              <a:t>Implement </a:t>
            </a:r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dirty="0" smtClean="0">
                <a:solidFill>
                  <a:schemeClr val="dk1"/>
                </a:solidFill>
              </a:rPr>
              <a:t>proposed </a:t>
            </a:r>
            <a:r>
              <a:rPr lang="en-US" dirty="0">
                <a:solidFill>
                  <a:schemeClr val="dk1"/>
                </a:solidFill>
              </a:rPr>
              <a:t>model and architecture with </a:t>
            </a:r>
            <a:r>
              <a:rPr lang="en-US" dirty="0" err="1">
                <a:solidFill>
                  <a:schemeClr val="dk1"/>
                </a:solidFill>
              </a:rPr>
              <a:t>descentralized</a:t>
            </a:r>
            <a:r>
              <a:rPr lang="en-US" dirty="0">
                <a:solidFill>
                  <a:schemeClr val="dk1"/>
                </a:solidFill>
              </a:rPr>
              <a:t> app that manage </a:t>
            </a:r>
            <a:r>
              <a:rPr lang="en-US" dirty="0"/>
              <a:t>a patients and doctors records a through </a:t>
            </a:r>
            <a:r>
              <a:rPr lang="en-US" dirty="0" err="1"/>
              <a:t>ethereum</a:t>
            </a:r>
            <a:r>
              <a:rPr lang="en-US" dirty="0"/>
              <a:t> </a:t>
            </a:r>
            <a:r>
              <a:rPr lang="en-US" dirty="0" err="1"/>
              <a:t>blockchain</a:t>
            </a:r>
            <a:r>
              <a:rPr lang="en-US" dirty="0"/>
              <a:t> network.</a:t>
            </a:r>
            <a:br>
              <a:rPr lang="en-US" dirty="0"/>
            </a:b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sz="16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5287722" y="4607272"/>
            <a:ext cx="3019205" cy="1148833"/>
          </a:xfrm>
          <a:prstGeom prst="flowChartAlternateProcess">
            <a:avLst/>
          </a:prstGeom>
          <a:solidFill>
            <a:schemeClr val="lt1"/>
          </a:solidFill>
          <a:ln w="38100" cap="flat" cmpd="sng">
            <a:solidFill>
              <a:srgbClr val="CACA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/>
            <a:r>
              <a:rPr lang="en-US" sz="1600" b="1" dirty="0" smtClean="0">
                <a:solidFill>
                  <a:schemeClr val="dk1"/>
                </a:solidFill>
              </a:rPr>
              <a:t>Proposed Model : </a:t>
            </a:r>
            <a:r>
              <a:rPr lang="en-US" sz="1600" dirty="0" smtClean="0">
                <a:solidFill>
                  <a:schemeClr val="dk1"/>
                </a:solidFill>
              </a:rPr>
              <a:t>provides a </a:t>
            </a:r>
            <a:r>
              <a:rPr lang="en-US" dirty="0" smtClean="0"/>
              <a:t>conceptual </a:t>
            </a:r>
            <a:r>
              <a:rPr lang="en-US" dirty="0"/>
              <a:t>scenario overview and outlines software components to demonstrate </a:t>
            </a:r>
            <a:r>
              <a:rPr lang="en-US" dirty="0" smtClean="0"/>
              <a:t>EHRM based </a:t>
            </a:r>
            <a:r>
              <a:rPr lang="en-US" dirty="0" err="1" smtClean="0"/>
              <a:t>Ethereum</a:t>
            </a:r>
            <a:r>
              <a:rPr lang="en-US" dirty="0" smtClean="0"/>
              <a:t> </a:t>
            </a:r>
            <a:r>
              <a:rPr lang="en-US" dirty="0" err="1" smtClean="0"/>
              <a:t>blockchain</a:t>
            </a:r>
            <a:r>
              <a:rPr lang="en-US" dirty="0" smtClean="0"/>
              <a:t> .</a:t>
            </a:r>
            <a:endParaRPr sz="16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1147888" y="4504299"/>
            <a:ext cx="4024476" cy="1354780"/>
          </a:xfrm>
          <a:prstGeom prst="flowChartAlternateProcess">
            <a:avLst/>
          </a:prstGeom>
          <a:solidFill>
            <a:schemeClr val="lt1"/>
          </a:solidFill>
          <a:ln w="38100" cap="flat" cmpd="sng">
            <a:solidFill>
              <a:srgbClr val="CACA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/>
            <a:r>
              <a:rPr lang="en-US" b="1" i="1" dirty="0" smtClean="0"/>
              <a:t>State </a:t>
            </a:r>
            <a:r>
              <a:rPr lang="en-US" b="1" i="1" dirty="0"/>
              <a:t>of the Art: </a:t>
            </a:r>
            <a:r>
              <a:rPr lang="en-US" dirty="0"/>
              <a:t>We survey the state of the art, which focuses on background information.</a:t>
            </a:r>
            <a:br>
              <a:rPr lang="en-US" dirty="0"/>
            </a:br>
            <a:r>
              <a:rPr lang="en-US" dirty="0"/>
              <a:t>about </a:t>
            </a:r>
            <a:r>
              <a:rPr lang="en-US" dirty="0" err="1"/>
              <a:t>blockchain</a:t>
            </a:r>
            <a:r>
              <a:rPr lang="en-US" dirty="0"/>
              <a:t> technology and </a:t>
            </a:r>
            <a:r>
              <a:rPr lang="en-US" dirty="0" err="1"/>
              <a:t>blockchain</a:t>
            </a:r>
            <a:r>
              <a:rPr lang="en-US" dirty="0"/>
              <a:t> used in e-health for securing EHR data in MOROCCO.</a:t>
            </a:r>
            <a:endParaRPr dirty="0"/>
          </a:p>
        </p:txBody>
      </p:sp>
      <p:sp>
        <p:nvSpPr>
          <p:cNvPr id="216" name="Google Shape;216;p7"/>
          <p:cNvSpPr/>
          <p:nvPr/>
        </p:nvSpPr>
        <p:spPr>
          <a:xfrm>
            <a:off x="3060299" y="3002887"/>
            <a:ext cx="6343650" cy="877308"/>
          </a:xfrm>
          <a:custGeom>
            <a:avLst/>
            <a:gdLst/>
            <a:ahLst/>
            <a:cxnLst/>
            <a:rect l="l" t="t" r="r" b="b"/>
            <a:pathLst>
              <a:path w="43200" h="22093" fill="none" extrusionOk="0">
                <a:moveTo>
                  <a:pt x="43194" y="-1"/>
                </a:moveTo>
                <a:cubicBezTo>
                  <a:pt x="43198" y="164"/>
                  <a:pt x="43200" y="328"/>
                  <a:pt x="43200" y="493"/>
                </a:cubicBezTo>
                <a:cubicBezTo>
                  <a:pt x="43200" y="12422"/>
                  <a:pt x="33529" y="22093"/>
                  <a:pt x="21600" y="22093"/>
                </a:cubicBezTo>
                <a:cubicBezTo>
                  <a:pt x="9670" y="22093"/>
                  <a:pt x="0" y="12422"/>
                  <a:pt x="0" y="493"/>
                </a:cubicBezTo>
                <a:cubicBezTo>
                  <a:pt x="-1" y="330"/>
                  <a:pt x="1" y="167"/>
                  <a:pt x="5" y="4"/>
                </a:cubicBezTo>
              </a:path>
              <a:path w="43200" h="22093" extrusionOk="0">
                <a:moveTo>
                  <a:pt x="43194" y="-1"/>
                </a:moveTo>
                <a:cubicBezTo>
                  <a:pt x="43198" y="164"/>
                  <a:pt x="43200" y="328"/>
                  <a:pt x="43200" y="493"/>
                </a:cubicBezTo>
                <a:cubicBezTo>
                  <a:pt x="43200" y="12422"/>
                  <a:pt x="33529" y="22093"/>
                  <a:pt x="21600" y="22093"/>
                </a:cubicBezTo>
                <a:cubicBezTo>
                  <a:pt x="9670" y="22093"/>
                  <a:pt x="0" y="12422"/>
                  <a:pt x="0" y="493"/>
                </a:cubicBezTo>
                <a:cubicBezTo>
                  <a:pt x="-1" y="330"/>
                  <a:pt x="1" y="167"/>
                  <a:pt x="5" y="4"/>
                </a:cubicBezTo>
                <a:lnTo>
                  <a:pt x="21600" y="493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2700000" algn="tl" rotWithShape="0">
              <a:srgbClr val="000000">
                <a:alpha val="3960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17" name="Google Shape;217;p7"/>
          <p:cNvSpPr txBox="1"/>
          <p:nvPr/>
        </p:nvSpPr>
        <p:spPr>
          <a:xfrm>
            <a:off x="5428057" y="3000065"/>
            <a:ext cx="160813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dirty="0">
                <a:solidFill>
                  <a:srgbClr val="268BB4"/>
                </a:solidFill>
                <a:latin typeface="Arial"/>
                <a:ea typeface="Arial"/>
                <a:cs typeface="Arial"/>
                <a:sym typeface="Arial"/>
              </a:rPr>
              <a:t>Motivations</a:t>
            </a:r>
            <a:endParaRPr dirty="0"/>
          </a:p>
        </p:txBody>
      </p:sp>
      <p:sp>
        <p:nvSpPr>
          <p:cNvPr id="218" name="Google Shape;218;p7"/>
          <p:cNvSpPr/>
          <p:nvPr/>
        </p:nvSpPr>
        <p:spPr>
          <a:xfrm>
            <a:off x="4117252" y="1363669"/>
            <a:ext cx="4229744" cy="1382396"/>
          </a:xfrm>
          <a:prstGeom prst="flowChartAlternateProcess">
            <a:avLst/>
          </a:prstGeom>
          <a:solidFill>
            <a:srgbClr val="DAEEF3"/>
          </a:solidFill>
          <a:ln w="38100" cap="flat" cmpd="sng">
            <a:solidFill>
              <a:srgbClr val="F2DA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b="1" dirty="0"/>
              <a:t>Proposition of a model and </a:t>
            </a:r>
            <a:r>
              <a:rPr lang="en-US" b="1" dirty="0" smtClean="0"/>
              <a:t>architecture of EHRM based </a:t>
            </a:r>
            <a:r>
              <a:rPr lang="en-US" b="1" dirty="0" err="1" smtClean="0"/>
              <a:t>ethereum</a:t>
            </a:r>
            <a:r>
              <a:rPr lang="en-US" b="1" dirty="0" smtClean="0"/>
              <a:t> </a:t>
            </a:r>
            <a:r>
              <a:rPr lang="en-US" b="1" dirty="0" err="1" smtClean="0"/>
              <a:t>blockchain</a:t>
            </a:r>
            <a:r>
              <a:rPr lang="en-US" b="1" dirty="0" smtClean="0"/>
              <a:t> technology   </a:t>
            </a:r>
            <a:r>
              <a:rPr lang="en-US" b="1" dirty="0"/>
              <a:t>with a modest implementation in Web3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7"/>
          <p:cNvSpPr/>
          <p:nvPr/>
        </p:nvSpPr>
        <p:spPr>
          <a:xfrm>
            <a:off x="8739031" y="0"/>
            <a:ext cx="2658641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Conclusion </a:t>
            </a:r>
            <a:r>
              <a:rPr lang="fr-FR" sz="1100" b="1" dirty="0" smtClean="0">
                <a:solidFill>
                  <a:srgbClr val="7F7F7F"/>
                </a:solidFill>
              </a:rPr>
              <a:t>and</a:t>
            </a:r>
            <a:r>
              <a:rPr lang="fr-FR" sz="1100" b="1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1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perspectives</a:t>
            </a:r>
            <a:endParaRPr dirty="0"/>
          </a:p>
        </p:txBody>
      </p:sp>
      <p:sp>
        <p:nvSpPr>
          <p:cNvPr id="221" name="Google Shape;221;p7"/>
          <p:cNvSpPr/>
          <p:nvPr/>
        </p:nvSpPr>
        <p:spPr>
          <a:xfrm>
            <a:off x="5318486" y="-9183"/>
            <a:ext cx="1827276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 smtClean="0">
                <a:solidFill>
                  <a:srgbClr val="7F7F7F"/>
                </a:solidFill>
              </a:rPr>
              <a:t>Project design </a:t>
            </a:r>
            <a:endParaRPr dirty="0"/>
          </a:p>
        </p:txBody>
      </p:sp>
      <p:sp>
        <p:nvSpPr>
          <p:cNvPr id="222" name="Google Shape;222;p7"/>
          <p:cNvSpPr/>
          <p:nvPr/>
        </p:nvSpPr>
        <p:spPr>
          <a:xfrm>
            <a:off x="7028759" y="-9179"/>
            <a:ext cx="1827276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 err="1" smtClean="0">
                <a:solidFill>
                  <a:srgbClr val="7F7F7F"/>
                </a:solidFill>
              </a:rPr>
              <a:t>Realization</a:t>
            </a:r>
            <a:endParaRPr dirty="0"/>
          </a:p>
        </p:txBody>
      </p:sp>
      <p:sp>
        <p:nvSpPr>
          <p:cNvPr id="223" name="Google Shape;223;p7"/>
          <p:cNvSpPr/>
          <p:nvPr/>
        </p:nvSpPr>
        <p:spPr>
          <a:xfrm>
            <a:off x="1628179" y="-940"/>
            <a:ext cx="3823087" cy="39673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284971"/>
              </a:gs>
              <a:gs pos="50000">
                <a:srgbClr val="3B6AA4"/>
              </a:gs>
              <a:gs pos="100000">
                <a:srgbClr val="4680C5"/>
              </a:gs>
            </a:gsLst>
            <a:lin ang="5400000" scaled="0"/>
          </a:gradFill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 smtClean="0">
                <a:solidFill>
                  <a:schemeClr val="lt1"/>
                </a:solidFill>
              </a:rPr>
              <a:t>Project </a:t>
            </a:r>
            <a:r>
              <a:rPr lang="fr-FR" sz="1800" b="1" dirty="0" err="1" smtClean="0">
                <a:solidFill>
                  <a:schemeClr val="lt1"/>
                </a:solidFill>
              </a:rPr>
              <a:t>context</a:t>
            </a:r>
            <a:endParaRPr dirty="0"/>
          </a:p>
        </p:txBody>
      </p:sp>
      <p:sp>
        <p:nvSpPr>
          <p:cNvPr id="224" name="Google Shape;224;p7"/>
          <p:cNvSpPr/>
          <p:nvPr/>
        </p:nvSpPr>
        <p:spPr>
          <a:xfrm>
            <a:off x="234250" y="0"/>
            <a:ext cx="1827276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"/>
          <p:cNvSpPr/>
          <p:nvPr/>
        </p:nvSpPr>
        <p:spPr>
          <a:xfrm>
            <a:off x="0" y="6545050"/>
            <a:ext cx="12192000" cy="342633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9" name="Google Shape;249;p9"/>
          <p:cNvSpPr txBox="1">
            <a:spLocks noGrp="1"/>
          </p:cNvSpPr>
          <p:nvPr>
            <p:ph type="sldNum" idx="12"/>
          </p:nvPr>
        </p:nvSpPr>
        <p:spPr>
          <a:xfrm>
            <a:off x="11342670" y="6545050"/>
            <a:ext cx="326734" cy="342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9"/>
          <p:cNvSpPr/>
          <p:nvPr/>
        </p:nvSpPr>
        <p:spPr>
          <a:xfrm rot="5400000">
            <a:off x="1433015" y="709684"/>
            <a:ext cx="232012" cy="25930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1" name="Google Shape;251;p9"/>
          <p:cNvSpPr/>
          <p:nvPr/>
        </p:nvSpPr>
        <p:spPr>
          <a:xfrm>
            <a:off x="1539426" y="-17088"/>
            <a:ext cx="1793459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 smtClean="0">
                <a:solidFill>
                  <a:srgbClr val="7F7F7F"/>
                </a:solidFill>
              </a:rPr>
              <a:t>Project </a:t>
            </a:r>
            <a:r>
              <a:rPr lang="fr-FR" sz="1100" b="1" dirty="0" err="1" smtClean="0">
                <a:solidFill>
                  <a:srgbClr val="7F7F7F"/>
                </a:solidFill>
              </a:rPr>
              <a:t>context</a:t>
            </a:r>
            <a:endParaRPr dirty="0"/>
          </a:p>
        </p:txBody>
      </p:sp>
      <p:sp>
        <p:nvSpPr>
          <p:cNvPr id="252" name="Google Shape;252;p9"/>
          <p:cNvSpPr/>
          <p:nvPr/>
        </p:nvSpPr>
        <p:spPr>
          <a:xfrm>
            <a:off x="7028759" y="-7989"/>
            <a:ext cx="1827276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 err="1" smtClean="0">
                <a:solidFill>
                  <a:srgbClr val="7F7F7F"/>
                </a:solidFill>
              </a:rPr>
              <a:t>Realization</a:t>
            </a:r>
            <a:endParaRPr dirty="0"/>
          </a:p>
        </p:txBody>
      </p:sp>
      <p:sp>
        <p:nvSpPr>
          <p:cNvPr id="254" name="Google Shape;254;p9"/>
          <p:cNvSpPr/>
          <p:nvPr/>
        </p:nvSpPr>
        <p:spPr>
          <a:xfrm>
            <a:off x="8708178" y="-9402"/>
            <a:ext cx="2961226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Conclusion </a:t>
            </a:r>
            <a:r>
              <a:rPr lang="fr-FR" sz="1100" b="1" dirty="0" smtClean="0">
                <a:solidFill>
                  <a:srgbClr val="7F7F7F"/>
                </a:solidFill>
              </a:rPr>
              <a:t>and </a:t>
            </a:r>
            <a:r>
              <a:rPr lang="fr-FR" sz="1100" b="1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perspectives</a:t>
            </a:r>
            <a:endParaRPr dirty="0"/>
          </a:p>
        </p:txBody>
      </p:sp>
      <p:sp>
        <p:nvSpPr>
          <p:cNvPr id="255" name="Google Shape;255;p9"/>
          <p:cNvSpPr/>
          <p:nvPr/>
        </p:nvSpPr>
        <p:spPr>
          <a:xfrm>
            <a:off x="3248298" y="-4999"/>
            <a:ext cx="3898966" cy="39673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284971"/>
              </a:gs>
              <a:gs pos="50000">
                <a:srgbClr val="3B6AA4"/>
              </a:gs>
              <a:gs pos="100000">
                <a:srgbClr val="4680C5"/>
              </a:gs>
            </a:gsLst>
            <a:lin ang="5400000" scaled="0"/>
          </a:gradFill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 smtClean="0">
                <a:solidFill>
                  <a:schemeClr val="lt1"/>
                </a:solidFill>
              </a:rPr>
              <a:t>Project design</a:t>
            </a:r>
            <a:endParaRPr dirty="0"/>
          </a:p>
        </p:txBody>
      </p:sp>
      <p:sp>
        <p:nvSpPr>
          <p:cNvPr id="256" name="Google Shape;256;p9"/>
          <p:cNvSpPr/>
          <p:nvPr/>
        </p:nvSpPr>
        <p:spPr>
          <a:xfrm>
            <a:off x="103901" y="-19957"/>
            <a:ext cx="1789036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/>
          </a:p>
        </p:txBody>
      </p:sp>
      <p:sp>
        <p:nvSpPr>
          <p:cNvPr id="257" name="Google Shape;257;p9"/>
          <p:cNvSpPr/>
          <p:nvPr/>
        </p:nvSpPr>
        <p:spPr>
          <a:xfrm>
            <a:off x="1706898" y="638861"/>
            <a:ext cx="88751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 err="1" smtClean="0">
                <a:solidFill>
                  <a:schemeClr val="dk1"/>
                </a:solidFill>
              </a:rPr>
              <a:t>Proposed</a:t>
            </a:r>
            <a:r>
              <a:rPr lang="fr-FR" sz="1800" b="1" dirty="0" smtClean="0">
                <a:solidFill>
                  <a:schemeClr val="dk1"/>
                </a:solidFill>
              </a:rPr>
              <a:t> System 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19" y="1429186"/>
            <a:ext cx="8866017" cy="34562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661" y="2734693"/>
            <a:ext cx="470848" cy="287798"/>
          </a:xfrm>
          <a:prstGeom prst="rect">
            <a:avLst/>
          </a:prstGeom>
        </p:spPr>
      </p:pic>
      <p:sp>
        <p:nvSpPr>
          <p:cNvPr id="16" name="Google Shape;257;p9"/>
          <p:cNvSpPr/>
          <p:nvPr/>
        </p:nvSpPr>
        <p:spPr>
          <a:xfrm>
            <a:off x="4285674" y="4636023"/>
            <a:ext cx="326043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1" u="sng" dirty="0" smtClean="0">
                <a:solidFill>
                  <a:schemeClr val="dk1"/>
                </a:solidFill>
              </a:rPr>
              <a:t>Architecture of </a:t>
            </a:r>
            <a:r>
              <a:rPr lang="fr-FR" sz="1800" b="1" i="1" u="sng" dirty="0" err="1" smtClean="0">
                <a:solidFill>
                  <a:schemeClr val="dk1"/>
                </a:solidFill>
              </a:rPr>
              <a:t>our</a:t>
            </a:r>
            <a:r>
              <a:rPr lang="fr-FR" sz="1800" b="1" i="1" u="sng" dirty="0" smtClean="0">
                <a:solidFill>
                  <a:schemeClr val="dk1"/>
                </a:solidFill>
              </a:rPr>
              <a:t> system  </a:t>
            </a:r>
            <a:endParaRPr sz="1800" b="1" i="1" u="sng" dirty="0">
              <a:solidFill>
                <a:schemeClr val="dk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72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"/>
          <p:cNvSpPr/>
          <p:nvPr/>
        </p:nvSpPr>
        <p:spPr>
          <a:xfrm>
            <a:off x="48480" y="6545050"/>
            <a:ext cx="12192000" cy="342633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9" name="Google Shape;249;p9"/>
          <p:cNvSpPr txBox="1">
            <a:spLocks noGrp="1"/>
          </p:cNvSpPr>
          <p:nvPr>
            <p:ph type="sldNum" idx="12"/>
          </p:nvPr>
        </p:nvSpPr>
        <p:spPr>
          <a:xfrm>
            <a:off x="11342670" y="6545050"/>
            <a:ext cx="326734" cy="342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9"/>
          <p:cNvSpPr/>
          <p:nvPr/>
        </p:nvSpPr>
        <p:spPr>
          <a:xfrm rot="5400000">
            <a:off x="1433015" y="709684"/>
            <a:ext cx="232012" cy="25930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1" name="Google Shape;251;p9"/>
          <p:cNvSpPr/>
          <p:nvPr/>
        </p:nvSpPr>
        <p:spPr>
          <a:xfrm>
            <a:off x="1539426" y="-17088"/>
            <a:ext cx="1793459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 err="1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r>
              <a:rPr lang="fr-FR" sz="1100" b="1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1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100" b="1" dirty="0" err="1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endParaRPr dirty="0"/>
          </a:p>
        </p:txBody>
      </p:sp>
      <p:sp>
        <p:nvSpPr>
          <p:cNvPr id="252" name="Google Shape;252;p9"/>
          <p:cNvSpPr/>
          <p:nvPr/>
        </p:nvSpPr>
        <p:spPr>
          <a:xfrm>
            <a:off x="7028759" y="-7989"/>
            <a:ext cx="1827276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 err="1" smtClean="0">
                <a:solidFill>
                  <a:srgbClr val="7F7F7F"/>
                </a:solidFill>
              </a:rPr>
              <a:t>Realization</a:t>
            </a:r>
            <a:endParaRPr dirty="0"/>
          </a:p>
        </p:txBody>
      </p:sp>
      <p:sp>
        <p:nvSpPr>
          <p:cNvPr id="254" name="Google Shape;254;p9"/>
          <p:cNvSpPr/>
          <p:nvPr/>
        </p:nvSpPr>
        <p:spPr>
          <a:xfrm>
            <a:off x="8754785" y="0"/>
            <a:ext cx="2809141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Conclusion </a:t>
            </a:r>
            <a:r>
              <a:rPr lang="fr-FR" sz="1100" b="1" dirty="0" smtClean="0">
                <a:solidFill>
                  <a:srgbClr val="7F7F7F"/>
                </a:solidFill>
              </a:rPr>
              <a:t>and </a:t>
            </a:r>
            <a:r>
              <a:rPr lang="fr-FR" sz="1100" b="1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perspectives</a:t>
            </a:r>
            <a:endParaRPr dirty="0"/>
          </a:p>
        </p:txBody>
      </p:sp>
      <p:sp>
        <p:nvSpPr>
          <p:cNvPr id="255" name="Google Shape;255;p9"/>
          <p:cNvSpPr/>
          <p:nvPr/>
        </p:nvSpPr>
        <p:spPr>
          <a:xfrm>
            <a:off x="3248298" y="-4999"/>
            <a:ext cx="3898966" cy="39673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284971"/>
              </a:gs>
              <a:gs pos="50000">
                <a:srgbClr val="3B6AA4"/>
              </a:gs>
              <a:gs pos="100000">
                <a:srgbClr val="4680C5"/>
              </a:gs>
            </a:gsLst>
            <a:lin ang="5400000" scaled="0"/>
          </a:gradFill>
          <a:ln w="285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 smtClean="0">
                <a:solidFill>
                  <a:schemeClr val="lt1"/>
                </a:solidFill>
              </a:rPr>
              <a:t>P</a:t>
            </a:r>
            <a:r>
              <a:rPr lang="fr-FR" sz="18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roject design</a:t>
            </a:r>
            <a:endParaRPr dirty="0"/>
          </a:p>
        </p:txBody>
      </p:sp>
      <p:sp>
        <p:nvSpPr>
          <p:cNvPr id="256" name="Google Shape;256;p9"/>
          <p:cNvSpPr/>
          <p:nvPr/>
        </p:nvSpPr>
        <p:spPr>
          <a:xfrm>
            <a:off x="120020" y="-18795"/>
            <a:ext cx="1789036" cy="405955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97B4E4"/>
              </a:gs>
              <a:gs pos="50000">
                <a:srgbClr val="BFCFEC"/>
              </a:gs>
              <a:gs pos="100000">
                <a:srgbClr val="E0E8F4"/>
              </a:gs>
            </a:gsLst>
            <a:lin ang="5400000" scaled="0"/>
          </a:gradFill>
          <a:ln w="1587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Introduction </a:t>
            </a:r>
            <a:endParaRPr dirty="0"/>
          </a:p>
        </p:txBody>
      </p:sp>
      <p:sp>
        <p:nvSpPr>
          <p:cNvPr id="257" name="Google Shape;257;p9"/>
          <p:cNvSpPr/>
          <p:nvPr/>
        </p:nvSpPr>
        <p:spPr>
          <a:xfrm>
            <a:off x="1706898" y="638861"/>
            <a:ext cx="88751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 smtClean="0">
                <a:solidFill>
                  <a:schemeClr val="dk1"/>
                </a:solidFill>
              </a:rPr>
              <a:t>Path of </a:t>
            </a:r>
            <a:r>
              <a:rPr lang="fr-FR" sz="1800" b="1" dirty="0" err="1" smtClean="0">
                <a:solidFill>
                  <a:schemeClr val="dk1"/>
                </a:solidFill>
              </a:rPr>
              <a:t>request</a:t>
            </a:r>
            <a:r>
              <a:rPr lang="fr-FR" sz="1800" b="1" dirty="0" smtClean="0">
                <a:solidFill>
                  <a:schemeClr val="dk1"/>
                </a:solidFill>
              </a:rPr>
              <a:t>  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346" y="1489983"/>
            <a:ext cx="5702818" cy="3621231"/>
          </a:xfrm>
          <a:prstGeom prst="rect">
            <a:avLst/>
          </a:prstGeom>
        </p:spPr>
      </p:pic>
      <p:sp>
        <p:nvSpPr>
          <p:cNvPr id="17" name="Google Shape;257;p9"/>
          <p:cNvSpPr/>
          <p:nvPr/>
        </p:nvSpPr>
        <p:spPr>
          <a:xfrm>
            <a:off x="2314346" y="5111214"/>
            <a:ext cx="655618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i="1" u="sng" dirty="0" smtClean="0">
                <a:solidFill>
                  <a:schemeClr val="dk1"/>
                </a:solidFill>
              </a:rPr>
              <a:t>Interactions </a:t>
            </a:r>
            <a:r>
              <a:rPr lang="fr-FR" sz="1800" b="1" i="1" u="sng" dirty="0" err="1" smtClean="0">
                <a:solidFill>
                  <a:schemeClr val="dk1"/>
                </a:solidFill>
              </a:rPr>
              <a:t>between</a:t>
            </a:r>
            <a:r>
              <a:rPr lang="fr-FR" sz="1800" b="1" i="1" u="sng" dirty="0" smtClean="0">
                <a:solidFill>
                  <a:schemeClr val="dk1"/>
                </a:solidFill>
              </a:rPr>
              <a:t> the </a:t>
            </a:r>
            <a:r>
              <a:rPr lang="fr-FR" sz="1800" b="1" i="1" u="sng" dirty="0" err="1" smtClean="0">
                <a:solidFill>
                  <a:schemeClr val="dk1"/>
                </a:solidFill>
              </a:rPr>
              <a:t>three</a:t>
            </a:r>
            <a:r>
              <a:rPr lang="fr-FR" sz="1800" b="1" i="1" u="sng" dirty="0" smtClean="0">
                <a:solidFill>
                  <a:schemeClr val="dk1"/>
                </a:solidFill>
              </a:rPr>
              <a:t> </a:t>
            </a:r>
            <a:r>
              <a:rPr lang="fr-FR" sz="1800" b="1" i="1" u="sng" dirty="0" err="1" smtClean="0">
                <a:solidFill>
                  <a:schemeClr val="dk1"/>
                </a:solidFill>
              </a:rPr>
              <a:t>compoents</a:t>
            </a:r>
            <a:r>
              <a:rPr lang="fr-FR" sz="1800" b="1" i="1" u="sng" dirty="0" smtClean="0">
                <a:solidFill>
                  <a:schemeClr val="dk1"/>
                </a:solidFill>
              </a:rPr>
              <a:t> of </a:t>
            </a:r>
            <a:r>
              <a:rPr lang="fr-FR" sz="1800" b="1" i="1" u="sng" dirty="0" err="1" smtClean="0">
                <a:solidFill>
                  <a:schemeClr val="dk1"/>
                </a:solidFill>
              </a:rPr>
              <a:t>our</a:t>
            </a:r>
            <a:r>
              <a:rPr lang="fr-FR" sz="1800" b="1" i="1" u="sng" dirty="0" smtClean="0">
                <a:solidFill>
                  <a:schemeClr val="dk1"/>
                </a:solidFill>
              </a:rPr>
              <a:t>  system  </a:t>
            </a:r>
            <a:endParaRPr sz="1800" b="1" i="1" u="sng" dirty="0">
              <a:solidFill>
                <a:schemeClr val="dk1"/>
              </a:solidFill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égral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6531</TotalTime>
  <Words>461</Words>
  <Application>Microsoft Office PowerPoint</Application>
  <PresentationFormat>Widescreen</PresentationFormat>
  <Paragraphs>164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Georgia</vt:lpstr>
      <vt:lpstr>Poppins</vt:lpstr>
      <vt:lpstr>Arial</vt:lpstr>
      <vt:lpstr>Times New Roman</vt:lpstr>
      <vt:lpstr>Twentieth Century</vt:lpstr>
      <vt:lpstr>Book Antiqua</vt:lpstr>
      <vt:lpstr>Noto Sans Symbols</vt:lpstr>
      <vt:lpstr>Calibri</vt:lpstr>
      <vt:lpstr>Intégral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MOHAMED ARAME</dc:creator>
  <cp:lastModifiedBy>pc</cp:lastModifiedBy>
  <cp:revision>92</cp:revision>
  <dcterms:created xsi:type="dcterms:W3CDTF">2016-06-26T15:25:27Z</dcterms:created>
  <dcterms:modified xsi:type="dcterms:W3CDTF">2024-01-19T10:25:36Z</dcterms:modified>
</cp:coreProperties>
</file>