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53" r:id="rId1"/>
  </p:sldMasterIdLst>
  <p:notesMasterIdLst>
    <p:notesMasterId r:id="rId3"/>
  </p:notesMasterIdLst>
  <p:handoutMasterIdLst>
    <p:handoutMasterId r:id="rId4"/>
  </p:handoutMasterIdLst>
  <p:sldIdLst>
    <p:sldId id="258" r:id="rId2"/>
  </p:sldIdLst>
  <p:sldSz cx="16459200" cy="21945600"/>
  <p:notesSz cx="20929600" cy="29819600"/>
  <p:embeddedFontLst>
    <p:embeddedFont>
      <p:font typeface="Calibri" panose="020F0502020204030204" pitchFamily="34" charset="0"/>
      <p:regular r:id="rId5"/>
      <p:bold r:id="rId6"/>
      <p:italic r:id="rId7"/>
      <p:boldItalic r:id="rId8"/>
    </p:embeddedFont>
  </p:embeddedFontLst>
  <p:defaultTextStyle>
    <a:defPPr>
      <a:defRPr lang="en-US"/>
    </a:defPPr>
    <a:lvl1pPr marL="0" algn="l" defTabSz="1253846" rtl="0" eaLnBrk="1" latinLnBrk="0" hangingPunct="1">
      <a:defRPr sz="2500" kern="1200">
        <a:solidFill>
          <a:schemeClr val="tx1"/>
        </a:solidFill>
        <a:latin typeface="+mn-lt"/>
        <a:ea typeface="+mn-ea"/>
        <a:cs typeface="+mn-cs"/>
      </a:defRPr>
    </a:lvl1pPr>
    <a:lvl2pPr marL="626924" algn="l" defTabSz="1253846" rtl="0" eaLnBrk="1" latinLnBrk="0" hangingPunct="1">
      <a:defRPr sz="2500" kern="1200">
        <a:solidFill>
          <a:schemeClr val="tx1"/>
        </a:solidFill>
        <a:latin typeface="+mn-lt"/>
        <a:ea typeface="+mn-ea"/>
        <a:cs typeface="+mn-cs"/>
      </a:defRPr>
    </a:lvl2pPr>
    <a:lvl3pPr marL="1253846" algn="l" defTabSz="1253846" rtl="0" eaLnBrk="1" latinLnBrk="0" hangingPunct="1">
      <a:defRPr sz="2500" kern="1200">
        <a:solidFill>
          <a:schemeClr val="tx1"/>
        </a:solidFill>
        <a:latin typeface="+mn-lt"/>
        <a:ea typeface="+mn-ea"/>
        <a:cs typeface="+mn-cs"/>
      </a:defRPr>
    </a:lvl3pPr>
    <a:lvl4pPr marL="1880770" algn="l" defTabSz="1253846" rtl="0" eaLnBrk="1" latinLnBrk="0" hangingPunct="1">
      <a:defRPr sz="2500" kern="1200">
        <a:solidFill>
          <a:schemeClr val="tx1"/>
        </a:solidFill>
        <a:latin typeface="+mn-lt"/>
        <a:ea typeface="+mn-ea"/>
        <a:cs typeface="+mn-cs"/>
      </a:defRPr>
    </a:lvl4pPr>
    <a:lvl5pPr marL="2507693" algn="l" defTabSz="1253846" rtl="0" eaLnBrk="1" latinLnBrk="0" hangingPunct="1">
      <a:defRPr sz="2500" kern="1200">
        <a:solidFill>
          <a:schemeClr val="tx1"/>
        </a:solidFill>
        <a:latin typeface="+mn-lt"/>
        <a:ea typeface="+mn-ea"/>
        <a:cs typeface="+mn-cs"/>
      </a:defRPr>
    </a:lvl5pPr>
    <a:lvl6pPr marL="3134617" algn="l" defTabSz="1253846" rtl="0" eaLnBrk="1" latinLnBrk="0" hangingPunct="1">
      <a:defRPr sz="2500" kern="1200">
        <a:solidFill>
          <a:schemeClr val="tx1"/>
        </a:solidFill>
        <a:latin typeface="+mn-lt"/>
        <a:ea typeface="+mn-ea"/>
        <a:cs typeface="+mn-cs"/>
      </a:defRPr>
    </a:lvl6pPr>
    <a:lvl7pPr marL="3761539" algn="l" defTabSz="1253846" rtl="0" eaLnBrk="1" latinLnBrk="0" hangingPunct="1">
      <a:defRPr sz="2500" kern="1200">
        <a:solidFill>
          <a:schemeClr val="tx1"/>
        </a:solidFill>
        <a:latin typeface="+mn-lt"/>
        <a:ea typeface="+mn-ea"/>
        <a:cs typeface="+mn-cs"/>
      </a:defRPr>
    </a:lvl7pPr>
    <a:lvl8pPr marL="4388463" algn="l" defTabSz="1253846" rtl="0" eaLnBrk="1" latinLnBrk="0" hangingPunct="1">
      <a:defRPr sz="2500" kern="1200">
        <a:solidFill>
          <a:schemeClr val="tx1"/>
        </a:solidFill>
        <a:latin typeface="+mn-lt"/>
        <a:ea typeface="+mn-ea"/>
        <a:cs typeface="+mn-cs"/>
      </a:defRPr>
    </a:lvl8pPr>
    <a:lvl9pPr marL="5015387" algn="l" defTabSz="1253846"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9392" userDrawn="1">
          <p15:clr>
            <a:srgbClr val="A4A3A4"/>
          </p15:clr>
        </p15:guide>
        <p15:guide id="2" pos="659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C5B2"/>
    <a:srgbClr val="D9531E"/>
    <a:srgbClr val="FFFFFF"/>
    <a:srgbClr val="E6E7E9"/>
    <a:srgbClr val="005DAB"/>
    <a:srgbClr val="8D8B00"/>
    <a:srgbClr val="8B3102"/>
    <a:srgbClr val="006A71"/>
    <a:srgbClr val="781D7E"/>
    <a:srgbClr val="A6EA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5041C-BFD3-43F1-A003-7DFEB09FA6C8}" v="112" dt="2022-08-24T23:02:16.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86" autoAdjust="0"/>
    <p:restoredTop sz="94924" autoAdjust="0"/>
  </p:normalViewPr>
  <p:slideViewPr>
    <p:cSldViewPr snapToGrid="0">
      <p:cViewPr varScale="1">
        <p:scale>
          <a:sx n="32" d="100"/>
          <a:sy n="32" d="100"/>
        </p:scale>
        <p:origin x="3594" y="96"/>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43" d="100"/>
          <a:sy n="43" d="100"/>
        </p:scale>
        <p:origin x="-1944" y="-102"/>
      </p:cViewPr>
      <p:guideLst>
        <p:guide orient="horz" pos="9392"/>
        <p:guide pos="659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handoutMaster" Target="handoutMasters/handout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069493" cy="1490980"/>
          </a:xfrm>
          <a:prstGeom prst="rect">
            <a:avLst/>
          </a:prstGeom>
        </p:spPr>
        <p:txBody>
          <a:bodyPr vert="horz" lIns="289944" tIns="144972" rIns="289944" bIns="144972" rtlCol="0"/>
          <a:lstStyle>
            <a:lvl1pPr algn="l">
              <a:defRPr sz="3600"/>
            </a:lvl1pPr>
          </a:lstStyle>
          <a:p>
            <a:endParaRPr lang="en-US"/>
          </a:p>
        </p:txBody>
      </p:sp>
      <p:sp>
        <p:nvSpPr>
          <p:cNvPr id="3" name="Date Placeholder 2"/>
          <p:cNvSpPr>
            <a:spLocks noGrp="1"/>
          </p:cNvSpPr>
          <p:nvPr>
            <p:ph type="dt" sz="quarter" idx="1"/>
          </p:nvPr>
        </p:nvSpPr>
        <p:spPr>
          <a:xfrm>
            <a:off x="11855266" y="0"/>
            <a:ext cx="9069493" cy="1490980"/>
          </a:xfrm>
          <a:prstGeom prst="rect">
            <a:avLst/>
          </a:prstGeom>
        </p:spPr>
        <p:txBody>
          <a:bodyPr vert="horz" lIns="289944" tIns="144972" rIns="289944" bIns="144972" rtlCol="0"/>
          <a:lstStyle>
            <a:lvl1pPr algn="r">
              <a:defRPr sz="3600"/>
            </a:lvl1pPr>
          </a:lstStyle>
          <a:p>
            <a:fld id="{92F3F98B-9B56-48C8-90F8-6BB872339D23}" type="datetimeFigureOut">
              <a:rPr lang="en-US" smtClean="0"/>
              <a:pPr/>
              <a:t>9/19/2022</a:t>
            </a:fld>
            <a:endParaRPr lang="en-US"/>
          </a:p>
        </p:txBody>
      </p:sp>
      <p:sp>
        <p:nvSpPr>
          <p:cNvPr id="4" name="Footer Placeholder 3"/>
          <p:cNvSpPr>
            <a:spLocks noGrp="1"/>
          </p:cNvSpPr>
          <p:nvPr>
            <p:ph type="ftr" sz="quarter" idx="2"/>
          </p:nvPr>
        </p:nvSpPr>
        <p:spPr>
          <a:xfrm>
            <a:off x="0" y="28323446"/>
            <a:ext cx="9069493" cy="1490980"/>
          </a:xfrm>
          <a:prstGeom prst="rect">
            <a:avLst/>
          </a:prstGeom>
        </p:spPr>
        <p:txBody>
          <a:bodyPr vert="horz" lIns="289944" tIns="144972" rIns="289944" bIns="144972" rtlCol="0" anchor="b"/>
          <a:lstStyle>
            <a:lvl1pPr algn="l">
              <a:defRPr sz="3600"/>
            </a:lvl1pPr>
          </a:lstStyle>
          <a:p>
            <a:endParaRPr lang="en-US"/>
          </a:p>
        </p:txBody>
      </p:sp>
      <p:sp>
        <p:nvSpPr>
          <p:cNvPr id="5" name="Slide Number Placeholder 4"/>
          <p:cNvSpPr>
            <a:spLocks noGrp="1"/>
          </p:cNvSpPr>
          <p:nvPr>
            <p:ph type="sldNum" sz="quarter" idx="3"/>
          </p:nvPr>
        </p:nvSpPr>
        <p:spPr>
          <a:xfrm>
            <a:off x="11855266" y="28323446"/>
            <a:ext cx="9069493" cy="1490980"/>
          </a:xfrm>
          <a:prstGeom prst="rect">
            <a:avLst/>
          </a:prstGeom>
        </p:spPr>
        <p:txBody>
          <a:bodyPr vert="horz" lIns="289944" tIns="144972" rIns="289944" bIns="144972" rtlCol="0" anchor="b"/>
          <a:lstStyle>
            <a:lvl1pPr algn="r">
              <a:defRPr sz="3600"/>
            </a:lvl1pPr>
          </a:lstStyle>
          <a:p>
            <a:fld id="{D66259C2-B3DA-4971-B437-84310682645B}" type="slidenum">
              <a:rPr lang="en-US" smtClean="0"/>
              <a:pPr/>
              <a:t>‹#›</a:t>
            </a:fld>
            <a:endParaRPr lang="en-US"/>
          </a:p>
        </p:txBody>
      </p:sp>
    </p:spTree>
    <p:extLst>
      <p:ext uri="{BB962C8B-B14F-4D97-AF65-F5344CB8AC3E}">
        <p14:creationId xmlns:p14="http://schemas.microsoft.com/office/powerpoint/2010/main" val="179506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9071390" cy="1497092"/>
          </a:xfrm>
          <a:prstGeom prst="rect">
            <a:avLst/>
          </a:prstGeom>
        </p:spPr>
        <p:txBody>
          <a:bodyPr vert="horz" lIns="284541" tIns="142272" rIns="284541" bIns="142272" rtlCol="0"/>
          <a:lstStyle>
            <a:lvl1pPr algn="l">
              <a:defRPr sz="3600"/>
            </a:lvl1pPr>
          </a:lstStyle>
          <a:p>
            <a:endParaRPr lang="en-US"/>
          </a:p>
        </p:txBody>
      </p:sp>
      <p:sp>
        <p:nvSpPr>
          <p:cNvPr id="3" name="Date Placeholder 2"/>
          <p:cNvSpPr>
            <a:spLocks noGrp="1"/>
          </p:cNvSpPr>
          <p:nvPr>
            <p:ph type="dt" idx="1"/>
          </p:nvPr>
        </p:nvSpPr>
        <p:spPr>
          <a:xfrm>
            <a:off x="11853476" y="0"/>
            <a:ext cx="9071390" cy="1497092"/>
          </a:xfrm>
          <a:prstGeom prst="rect">
            <a:avLst/>
          </a:prstGeom>
        </p:spPr>
        <p:txBody>
          <a:bodyPr vert="horz" lIns="284541" tIns="142272" rIns="284541" bIns="142272" rtlCol="0"/>
          <a:lstStyle>
            <a:lvl1pPr algn="r">
              <a:defRPr sz="3600"/>
            </a:lvl1pPr>
          </a:lstStyle>
          <a:p>
            <a:fld id="{AFB01500-A26A-4922-BC3A-920B5C731C95}" type="datetimeFigureOut">
              <a:rPr lang="en-US" smtClean="0"/>
              <a:t>9/19/2022</a:t>
            </a:fld>
            <a:endParaRPr lang="en-US"/>
          </a:p>
        </p:txBody>
      </p:sp>
      <p:sp>
        <p:nvSpPr>
          <p:cNvPr id="4" name="Slide Image Placeholder 3"/>
          <p:cNvSpPr>
            <a:spLocks noGrp="1" noRot="1" noChangeAspect="1"/>
          </p:cNvSpPr>
          <p:nvPr>
            <p:ph type="sldImg" idx="2"/>
          </p:nvPr>
        </p:nvSpPr>
        <p:spPr>
          <a:xfrm>
            <a:off x="6691313" y="3727450"/>
            <a:ext cx="7546975" cy="10063163"/>
          </a:xfrm>
          <a:prstGeom prst="rect">
            <a:avLst/>
          </a:prstGeom>
          <a:noFill/>
          <a:ln w="12700">
            <a:solidFill>
              <a:prstClr val="black"/>
            </a:solidFill>
          </a:ln>
        </p:spPr>
        <p:txBody>
          <a:bodyPr vert="horz" lIns="284541" tIns="142272" rIns="284541" bIns="142272" rtlCol="0" anchor="ctr"/>
          <a:lstStyle/>
          <a:p>
            <a:endParaRPr lang="en-US"/>
          </a:p>
        </p:txBody>
      </p:sp>
      <p:sp>
        <p:nvSpPr>
          <p:cNvPr id="5" name="Notes Placeholder 4"/>
          <p:cNvSpPr>
            <a:spLocks noGrp="1"/>
          </p:cNvSpPr>
          <p:nvPr>
            <p:ph type="body" sz="quarter" idx="3"/>
          </p:nvPr>
        </p:nvSpPr>
        <p:spPr>
          <a:xfrm>
            <a:off x="2094858" y="14349665"/>
            <a:ext cx="16739889" cy="11742485"/>
          </a:xfrm>
          <a:prstGeom prst="rect">
            <a:avLst/>
          </a:prstGeom>
        </p:spPr>
        <p:txBody>
          <a:bodyPr vert="horz" lIns="284541" tIns="142272" rIns="284541" bIns="14227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4" y="28322511"/>
            <a:ext cx="9071390" cy="1497092"/>
          </a:xfrm>
          <a:prstGeom prst="rect">
            <a:avLst/>
          </a:prstGeom>
        </p:spPr>
        <p:txBody>
          <a:bodyPr vert="horz" lIns="284541" tIns="142272" rIns="284541" bIns="142272" rtlCol="0" anchor="b"/>
          <a:lstStyle>
            <a:lvl1pPr algn="l">
              <a:defRPr sz="3600"/>
            </a:lvl1pPr>
          </a:lstStyle>
          <a:p>
            <a:endParaRPr lang="en-US"/>
          </a:p>
        </p:txBody>
      </p:sp>
      <p:sp>
        <p:nvSpPr>
          <p:cNvPr id="7" name="Slide Number Placeholder 6"/>
          <p:cNvSpPr>
            <a:spLocks noGrp="1"/>
          </p:cNvSpPr>
          <p:nvPr>
            <p:ph type="sldNum" sz="quarter" idx="5"/>
          </p:nvPr>
        </p:nvSpPr>
        <p:spPr>
          <a:xfrm>
            <a:off x="11853476" y="28322511"/>
            <a:ext cx="9071390" cy="1497092"/>
          </a:xfrm>
          <a:prstGeom prst="rect">
            <a:avLst/>
          </a:prstGeom>
        </p:spPr>
        <p:txBody>
          <a:bodyPr vert="horz" lIns="284541" tIns="142272" rIns="284541" bIns="142272" rtlCol="0" anchor="b"/>
          <a:lstStyle>
            <a:lvl1pPr algn="r">
              <a:defRPr sz="3600"/>
            </a:lvl1pPr>
          </a:lstStyle>
          <a:p>
            <a:fld id="{8FEF34ED-DFCB-4A18-8127-411B42E67854}" type="slidenum">
              <a:rPr lang="en-US" smtClean="0"/>
              <a:t>‹#›</a:t>
            </a:fld>
            <a:endParaRPr lang="en-US"/>
          </a:p>
        </p:txBody>
      </p:sp>
    </p:spTree>
    <p:extLst>
      <p:ext uri="{BB962C8B-B14F-4D97-AF65-F5344CB8AC3E}">
        <p14:creationId xmlns:p14="http://schemas.microsoft.com/office/powerpoint/2010/main" val="3308418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91313" y="3727450"/>
            <a:ext cx="7546975" cy="10063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F34ED-DFCB-4A18-8127-411B42E67854}" type="slidenum">
              <a:rPr lang="en-US" smtClean="0"/>
              <a:t>1</a:t>
            </a:fld>
            <a:endParaRPr lang="en-US"/>
          </a:p>
        </p:txBody>
      </p:sp>
    </p:spTree>
    <p:extLst>
      <p:ext uri="{BB962C8B-B14F-4D97-AF65-F5344CB8AC3E}">
        <p14:creationId xmlns:p14="http://schemas.microsoft.com/office/powerpoint/2010/main" val="1237012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DC 4x8 Scientific Poster Dark">
    <p:spTree>
      <p:nvGrpSpPr>
        <p:cNvPr id="1" name=""/>
        <p:cNvGrpSpPr/>
        <p:nvPr/>
      </p:nvGrpSpPr>
      <p:grpSpPr>
        <a:xfrm>
          <a:off x="0" y="0"/>
          <a:ext cx="0" cy="0"/>
          <a:chOff x="0" y="0"/>
          <a:chExt cx="0" cy="0"/>
        </a:xfrm>
      </p:grpSpPr>
      <p:sp>
        <p:nvSpPr>
          <p:cNvPr id="2" name="Title 1"/>
          <p:cNvSpPr>
            <a:spLocks noGrp="1"/>
          </p:cNvSpPr>
          <p:nvPr>
            <p:ph type="title"/>
          </p:nvPr>
        </p:nvSpPr>
        <p:spPr>
          <a:xfrm>
            <a:off x="2400300" y="619760"/>
            <a:ext cx="12526370" cy="1371600"/>
          </a:xfrm>
          <a:prstGeom prst="rect">
            <a:avLst/>
          </a:prstGeom>
        </p:spPr>
        <p:txBody>
          <a:bodyPr/>
          <a:lstStyle>
            <a:lvl1pPr algn="l">
              <a:defRPr sz="4267" b="1">
                <a:solidFill>
                  <a:schemeClr val="bg2"/>
                </a:solidFill>
              </a:defRPr>
            </a:lvl1pPr>
          </a:lstStyle>
          <a:p>
            <a:r>
              <a:rPr lang="en-US" dirty="0"/>
              <a:t>Click to edit Master title style</a:t>
            </a:r>
          </a:p>
        </p:txBody>
      </p:sp>
      <p:sp>
        <p:nvSpPr>
          <p:cNvPr id="5" name="TextBox 4"/>
          <p:cNvSpPr txBox="1"/>
          <p:nvPr userDrawn="1"/>
        </p:nvSpPr>
        <p:spPr>
          <a:xfrm rot="10800000" flipV="1">
            <a:off x="6289" y="21656636"/>
            <a:ext cx="10563738" cy="269293"/>
          </a:xfrm>
          <a:prstGeom prst="rect">
            <a:avLst/>
          </a:prstGeom>
          <a:noFill/>
        </p:spPr>
        <p:txBody>
          <a:bodyPr wrap="square" lIns="124513" tIns="62256" rIns="124513" bIns="62256" rtlCol="0">
            <a:spAutoFit/>
          </a:bodyPr>
          <a:lstStyle/>
          <a:p>
            <a:pPr marL="0" marR="0" indent="0" algn="l" defTabSz="1707697" rtl="0" eaLnBrk="1" fontAlgn="auto" latinLnBrk="0" hangingPunct="1">
              <a:lnSpc>
                <a:spcPct val="100000"/>
              </a:lnSpc>
              <a:spcBef>
                <a:spcPts val="0"/>
              </a:spcBef>
              <a:spcAft>
                <a:spcPts val="0"/>
              </a:spcAft>
              <a:buClrTx/>
              <a:buSzTx/>
              <a:buFontTx/>
              <a:buNone/>
              <a:tabLst/>
              <a:defRPr/>
            </a:pPr>
            <a:r>
              <a:rPr lang="en-US" sz="933" kern="1200" baseline="0" dirty="0">
                <a:solidFill>
                  <a:schemeClr val="bg2"/>
                </a:solidFill>
                <a:latin typeface="Calibri" pitchFamily="34" charset="0"/>
                <a:ea typeface="+mn-ea"/>
                <a:cs typeface="+mn-cs"/>
              </a:rPr>
              <a:t>www.cdc.gov | 1-800-CDC-INFO  |  The findings and conclusions in this report are those of the authors and do not necessarily represent the official position of the Centers for Disease Control and Prevention.</a:t>
            </a:r>
          </a:p>
        </p:txBody>
      </p:sp>
      <p:sp>
        <p:nvSpPr>
          <p:cNvPr id="12" name="Text Placeholder 11"/>
          <p:cNvSpPr>
            <a:spLocks noGrp="1"/>
          </p:cNvSpPr>
          <p:nvPr>
            <p:ph type="body" sz="quarter" idx="10"/>
          </p:nvPr>
        </p:nvSpPr>
        <p:spPr>
          <a:xfrm>
            <a:off x="184003" y="2834640"/>
            <a:ext cx="3370727" cy="11643360"/>
          </a:xfrm>
          <a:prstGeom prst="rect">
            <a:avLst/>
          </a:prstGeom>
        </p:spPr>
        <p:txBody>
          <a:bodyPr/>
          <a:lstStyle>
            <a:lvl1pPr marL="0" indent="0">
              <a:buNone/>
              <a:defRPr sz="2667" b="1"/>
            </a:lvl1pPr>
            <a:lvl2pPr marL="383126" indent="-143936">
              <a:buFont typeface="Arial" panose="020B0604020202020204" pitchFamily="34" charset="0"/>
              <a:buChar char="•"/>
              <a:tabLst/>
              <a:defRPr sz="1867"/>
            </a:lvl2pPr>
            <a:lvl3pPr marL="692168" indent="-158755">
              <a:buFont typeface="Calibri" panose="020F0502020204030204" pitchFamily="34" charset="0"/>
              <a:buChar char="»"/>
              <a:tabLst>
                <a:tab pos="1371634" algn="l"/>
              </a:tabLst>
              <a:defRPr sz="1600"/>
            </a:lvl3pPr>
            <a:lvl4pPr marL="910189" indent="-146054">
              <a:defRPr sz="1467"/>
            </a:lvl4pPr>
            <a:lvl5pPr marL="1073179" indent="-162988">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DDECE4D6-6E42-442C-AB04-9AEFEFD33D1C}"/>
              </a:ext>
            </a:extLst>
          </p:cNvPr>
          <p:cNvSpPr/>
          <p:nvPr userDrawn="1"/>
        </p:nvSpPr>
        <p:spPr>
          <a:xfrm>
            <a:off x="11226800" y="8432800"/>
            <a:ext cx="5232400" cy="11176000"/>
          </a:xfrm>
          <a:prstGeom prst="rect">
            <a:avLst/>
          </a:prstGeom>
          <a:solidFill>
            <a:srgbClr val="E6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8">
            <a:extLst>
              <a:ext uri="{FF2B5EF4-FFF2-40B4-BE49-F238E27FC236}">
                <a16:creationId xmlns:a16="http://schemas.microsoft.com/office/drawing/2014/main" id="{1F516ACB-2BAD-40F9-AD9B-7FDE8B1FA240}"/>
              </a:ext>
            </a:extLst>
          </p:cNvPr>
          <p:cNvSpPr txBox="1">
            <a:spLocks/>
          </p:cNvSpPr>
          <p:nvPr userDrawn="1"/>
        </p:nvSpPr>
        <p:spPr>
          <a:xfrm>
            <a:off x="266700" y="706625"/>
            <a:ext cx="3471721" cy="977300"/>
          </a:xfrm>
          <a:prstGeom prst="rect">
            <a:avLst/>
          </a:prstGeom>
        </p:spPr>
        <p:txBody>
          <a:bodyPr/>
          <a:lstStyle>
            <a:lvl1pPr marL="0" indent="0" algn="l" defTabSz="836023" rtl="0" eaLnBrk="1" latinLnBrk="0" hangingPunct="1">
              <a:spcBef>
                <a:spcPct val="20000"/>
              </a:spcBef>
              <a:buFont typeface="Arial" pitchFamily="34" charset="0"/>
              <a:buNone/>
              <a:defRPr sz="1400" b="1" kern="1200">
                <a:solidFill>
                  <a:schemeClr val="tx1"/>
                </a:solidFill>
                <a:latin typeface="+mn-lt"/>
                <a:ea typeface="+mn-ea"/>
                <a:cs typeface="+mn-cs"/>
              </a:defRPr>
            </a:lvl1pPr>
            <a:lvl2pPr marL="287352" indent="-107955" algn="l" defTabSz="836023" rtl="0" eaLnBrk="1" latinLnBrk="0" hangingPunct="1">
              <a:spcBef>
                <a:spcPct val="20000"/>
              </a:spcBef>
              <a:buFont typeface="Arial" panose="020B0604020202020204" pitchFamily="34" charset="0"/>
              <a:buChar char="•"/>
              <a:tabLst/>
              <a:defRPr sz="1400" kern="1200">
                <a:solidFill>
                  <a:schemeClr val="tx1"/>
                </a:solidFill>
                <a:latin typeface="+mn-lt"/>
                <a:ea typeface="+mn-ea"/>
                <a:cs typeface="+mn-cs"/>
              </a:defRPr>
            </a:lvl2pPr>
            <a:lvl3pPr marL="519139" indent="-119069" algn="l" defTabSz="836023" rtl="0" eaLnBrk="1" latinLnBrk="0" hangingPunct="1">
              <a:spcBef>
                <a:spcPct val="20000"/>
              </a:spcBef>
              <a:buFont typeface="Calibri" panose="020F0502020204030204" pitchFamily="34" charset="0"/>
              <a:buChar char="»"/>
              <a:tabLst>
                <a:tab pos="1028751" algn="l"/>
              </a:tabLst>
              <a:defRPr sz="1200" kern="1200">
                <a:solidFill>
                  <a:schemeClr val="tx1"/>
                </a:solidFill>
                <a:latin typeface="+mn-lt"/>
                <a:ea typeface="+mn-ea"/>
                <a:cs typeface="+mn-cs"/>
              </a:defRPr>
            </a:lvl3pPr>
            <a:lvl4pPr marL="682659" indent="-109543" algn="l" defTabSz="836023"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804904" indent="-122244" algn="l" defTabSz="836023" rtl="0" eaLnBrk="1" latinLnBrk="0" hangingPunct="1">
              <a:spcBef>
                <a:spcPct val="20000"/>
              </a:spcBef>
              <a:buFont typeface="Arial" pitchFamily="34" charset="0"/>
              <a:buChar char="»"/>
              <a:defRPr sz="900" kern="1200">
                <a:solidFill>
                  <a:schemeClr val="tx1"/>
                </a:solidFill>
                <a:latin typeface="+mn-lt"/>
                <a:ea typeface="+mn-ea"/>
                <a:cs typeface="+mn-cs"/>
              </a:defRPr>
            </a:lvl5pPr>
            <a:lvl6pPr marL="2299063"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6pPr>
            <a:lvl7pPr marL="2717075"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7pPr>
            <a:lvl8pPr marL="3135087"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8pPr>
            <a:lvl9pPr marL="3553098"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9pPr>
          </a:lstStyle>
          <a:p>
            <a:r>
              <a:rPr lang="en-US" sz="3200" b="0" baseline="30000" dirty="0">
                <a:solidFill>
                  <a:schemeClr val="bg2"/>
                </a:solidFill>
              </a:rPr>
              <a:t>NATIONAL CENTER FOR EMERGING AND ZOONOTIC INFECTIOUS DISEASES</a:t>
            </a:r>
            <a:endParaRPr lang="en-US" sz="1600" b="0" baseline="30000" dirty="0">
              <a:solidFill>
                <a:schemeClr val="bg2"/>
              </a:solidFill>
            </a:endParaRPr>
          </a:p>
        </p:txBody>
      </p:sp>
      <p:cxnSp>
        <p:nvCxnSpPr>
          <p:cNvPr id="7" name="Straight Connector 6">
            <a:extLst>
              <a:ext uri="{FF2B5EF4-FFF2-40B4-BE49-F238E27FC236}">
                <a16:creationId xmlns:a16="http://schemas.microsoft.com/office/drawing/2014/main" id="{9719849D-67F1-4200-82EC-0991FE076670}"/>
              </a:ext>
            </a:extLst>
          </p:cNvPr>
          <p:cNvCxnSpPr/>
          <p:nvPr userDrawn="1"/>
        </p:nvCxnSpPr>
        <p:spPr>
          <a:xfrm>
            <a:off x="3738423" y="390851"/>
            <a:ext cx="0" cy="142090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48" name="Rectangle 47"/>
          <p:cNvSpPr>
            <a:spLocks noChangeArrowheads="1"/>
          </p:cNvSpPr>
          <p:nvPr userDrawn="1"/>
        </p:nvSpPr>
        <p:spPr bwMode="auto">
          <a:xfrm>
            <a:off x="0" y="291027"/>
            <a:ext cx="16459199" cy="1625492"/>
          </a:xfrm>
          <a:prstGeom prst="rect">
            <a:avLst/>
          </a:prstGeom>
          <a:solidFill>
            <a:srgbClr val="D9531E"/>
          </a:solidFill>
          <a:ln>
            <a:noFill/>
          </a:ln>
        </p:spPr>
        <p:txBody>
          <a:bodyPr vert="horz" wrap="square" lIns="81280" tIns="40640" rIns="81280" bIns="40640" numCol="1" anchor="t" anchorCtr="0" compatLnSpc="1">
            <a:prstTxWarp prst="textNoShape">
              <a:avLst/>
            </a:prstTxWarp>
          </a:bodyPr>
          <a:lstStyle/>
          <a:p>
            <a:endParaRPr lang="en-US" sz="2223"/>
          </a:p>
        </p:txBody>
      </p:sp>
      <p:sp>
        <p:nvSpPr>
          <p:cNvPr id="28" name="bk object 25"/>
          <p:cNvSpPr/>
          <p:nvPr userDrawn="1"/>
        </p:nvSpPr>
        <p:spPr>
          <a:xfrm>
            <a:off x="0" y="0"/>
            <a:ext cx="908321" cy="291027"/>
          </a:xfrm>
          <a:custGeom>
            <a:avLst/>
            <a:gdLst/>
            <a:ahLst/>
            <a:cxnLst/>
            <a:rect l="l" t="t" r="r" b="b"/>
            <a:pathLst>
              <a:path w="1047115" h="1413510">
                <a:moveTo>
                  <a:pt x="1046875" y="0"/>
                </a:moveTo>
                <a:lnTo>
                  <a:pt x="0" y="0"/>
                </a:lnTo>
                <a:lnTo>
                  <a:pt x="0" y="1412925"/>
                </a:lnTo>
                <a:lnTo>
                  <a:pt x="869393" y="1412925"/>
                </a:lnTo>
                <a:lnTo>
                  <a:pt x="1046875" y="0"/>
                </a:lnTo>
                <a:close/>
              </a:path>
            </a:pathLst>
          </a:custGeom>
          <a:solidFill>
            <a:srgbClr val="CE4F1C"/>
          </a:solidFill>
        </p:spPr>
        <p:txBody>
          <a:bodyPr wrap="square" lIns="0" tIns="0" rIns="0" bIns="0" rtlCol="0"/>
          <a:lstStyle/>
          <a:p>
            <a:endParaRPr sz="3333"/>
          </a:p>
        </p:txBody>
      </p:sp>
      <p:sp>
        <p:nvSpPr>
          <p:cNvPr id="29" name="bk object 26"/>
          <p:cNvSpPr/>
          <p:nvPr userDrawn="1"/>
        </p:nvSpPr>
        <p:spPr>
          <a:xfrm>
            <a:off x="591156" y="0"/>
            <a:ext cx="1556694" cy="291027"/>
          </a:xfrm>
          <a:custGeom>
            <a:avLst/>
            <a:gdLst/>
            <a:ahLst/>
            <a:cxnLst/>
            <a:rect l="l" t="t" r="r" b="b"/>
            <a:pathLst>
              <a:path w="1731010" h="1413510">
                <a:moveTo>
                  <a:pt x="1730918" y="0"/>
                </a:moveTo>
                <a:lnTo>
                  <a:pt x="179633" y="0"/>
                </a:lnTo>
                <a:lnTo>
                  <a:pt x="0" y="1412925"/>
                </a:lnTo>
                <a:lnTo>
                  <a:pt x="1296345" y="1412925"/>
                </a:lnTo>
                <a:lnTo>
                  <a:pt x="1730918" y="0"/>
                </a:lnTo>
                <a:close/>
              </a:path>
            </a:pathLst>
          </a:custGeom>
          <a:solidFill>
            <a:srgbClr val="E46938"/>
          </a:solidFill>
        </p:spPr>
        <p:txBody>
          <a:bodyPr wrap="square" lIns="0" tIns="0" rIns="0" bIns="0" rtlCol="0"/>
          <a:lstStyle/>
          <a:p>
            <a:endParaRPr sz="3333"/>
          </a:p>
        </p:txBody>
      </p:sp>
      <p:sp>
        <p:nvSpPr>
          <p:cNvPr id="30" name="bk object 27"/>
          <p:cNvSpPr/>
          <p:nvPr userDrawn="1"/>
        </p:nvSpPr>
        <p:spPr>
          <a:xfrm>
            <a:off x="1549921" y="0"/>
            <a:ext cx="2421839" cy="291027"/>
          </a:xfrm>
          <a:custGeom>
            <a:avLst/>
            <a:gdLst/>
            <a:ahLst/>
            <a:cxnLst/>
            <a:rect l="l" t="t" r="r" b="b"/>
            <a:pathLst>
              <a:path w="2693035" h="1413510">
                <a:moveTo>
                  <a:pt x="2692774" y="0"/>
                </a:moveTo>
                <a:lnTo>
                  <a:pt x="435654" y="0"/>
                </a:lnTo>
                <a:lnTo>
                  <a:pt x="0" y="1412925"/>
                </a:lnTo>
                <a:lnTo>
                  <a:pt x="1878492" y="1412925"/>
                </a:lnTo>
                <a:lnTo>
                  <a:pt x="2692774" y="0"/>
                </a:lnTo>
                <a:close/>
              </a:path>
            </a:pathLst>
          </a:custGeom>
          <a:solidFill>
            <a:srgbClr val="C74C1B"/>
          </a:solidFill>
        </p:spPr>
        <p:txBody>
          <a:bodyPr wrap="square" lIns="0" tIns="0" rIns="0" bIns="0" rtlCol="0"/>
          <a:lstStyle/>
          <a:p>
            <a:endParaRPr sz="3333"/>
          </a:p>
        </p:txBody>
      </p:sp>
      <p:sp>
        <p:nvSpPr>
          <p:cNvPr id="31" name="bk object 28"/>
          <p:cNvSpPr/>
          <p:nvPr userDrawn="1"/>
        </p:nvSpPr>
        <p:spPr>
          <a:xfrm>
            <a:off x="2949398" y="0"/>
            <a:ext cx="2456104" cy="291027"/>
          </a:xfrm>
          <a:custGeom>
            <a:avLst/>
            <a:gdLst/>
            <a:ahLst/>
            <a:cxnLst/>
            <a:rect l="l" t="t" r="r" b="b"/>
            <a:pathLst>
              <a:path w="2731134" h="1413510">
                <a:moveTo>
                  <a:pt x="2730969" y="0"/>
                </a:moveTo>
                <a:lnTo>
                  <a:pt x="816445" y="0"/>
                </a:lnTo>
                <a:lnTo>
                  <a:pt x="0" y="1412925"/>
                </a:lnTo>
                <a:lnTo>
                  <a:pt x="1593978" y="1412925"/>
                </a:lnTo>
                <a:lnTo>
                  <a:pt x="2730969" y="0"/>
                </a:lnTo>
                <a:close/>
              </a:path>
            </a:pathLst>
          </a:custGeom>
          <a:solidFill>
            <a:srgbClr val="E25C26"/>
          </a:solidFill>
        </p:spPr>
        <p:txBody>
          <a:bodyPr wrap="square" lIns="0" tIns="0" rIns="0" bIns="0" rtlCol="0"/>
          <a:lstStyle/>
          <a:p>
            <a:endParaRPr sz="3333"/>
          </a:p>
        </p:txBody>
      </p:sp>
      <p:sp>
        <p:nvSpPr>
          <p:cNvPr id="32" name="bk object 29"/>
          <p:cNvSpPr/>
          <p:nvPr userDrawn="1"/>
        </p:nvSpPr>
        <p:spPr>
          <a:xfrm>
            <a:off x="4121526" y="0"/>
            <a:ext cx="1690319" cy="291027"/>
          </a:xfrm>
          <a:custGeom>
            <a:avLst/>
            <a:gdLst/>
            <a:ahLst/>
            <a:cxnLst/>
            <a:rect l="l" t="t" r="r" b="b"/>
            <a:pathLst>
              <a:path w="1879600" h="1413510">
                <a:moveTo>
                  <a:pt x="1879368" y="0"/>
                </a:moveTo>
                <a:lnTo>
                  <a:pt x="1140221" y="0"/>
                </a:lnTo>
                <a:lnTo>
                  <a:pt x="0" y="1412925"/>
                </a:lnTo>
                <a:lnTo>
                  <a:pt x="621900" y="1412925"/>
                </a:lnTo>
                <a:lnTo>
                  <a:pt x="1879368" y="0"/>
                </a:lnTo>
                <a:close/>
              </a:path>
            </a:pathLst>
          </a:custGeom>
          <a:solidFill>
            <a:srgbClr val="BC481A"/>
          </a:solidFill>
        </p:spPr>
        <p:txBody>
          <a:bodyPr wrap="square" lIns="0" tIns="0" rIns="0" bIns="0" rtlCol="0"/>
          <a:lstStyle/>
          <a:p>
            <a:endParaRPr sz="3333"/>
          </a:p>
        </p:txBody>
      </p:sp>
      <p:sp>
        <p:nvSpPr>
          <p:cNvPr id="33" name="bk object 30"/>
          <p:cNvSpPr/>
          <p:nvPr userDrawn="1"/>
        </p:nvSpPr>
        <p:spPr>
          <a:xfrm>
            <a:off x="4572208" y="0"/>
            <a:ext cx="4477634" cy="291027"/>
          </a:xfrm>
          <a:custGeom>
            <a:avLst/>
            <a:gdLst/>
            <a:ahLst/>
            <a:cxnLst/>
            <a:rect l="l" t="t" r="r" b="b"/>
            <a:pathLst>
              <a:path w="4979034" h="1413510">
                <a:moveTo>
                  <a:pt x="4978576" y="0"/>
                </a:moveTo>
                <a:lnTo>
                  <a:pt x="1262846" y="0"/>
                </a:lnTo>
                <a:lnTo>
                  <a:pt x="0" y="1412925"/>
                </a:lnTo>
                <a:lnTo>
                  <a:pt x="3093828" y="1412925"/>
                </a:lnTo>
                <a:lnTo>
                  <a:pt x="4978576" y="0"/>
                </a:lnTo>
                <a:close/>
              </a:path>
            </a:pathLst>
          </a:custGeom>
          <a:solidFill>
            <a:srgbClr val="CE4F1C"/>
          </a:solidFill>
        </p:spPr>
        <p:txBody>
          <a:bodyPr wrap="square" lIns="0" tIns="0" rIns="0" bIns="0" rtlCol="0"/>
          <a:lstStyle/>
          <a:p>
            <a:endParaRPr sz="3333"/>
          </a:p>
        </p:txBody>
      </p:sp>
      <p:sp>
        <p:nvSpPr>
          <p:cNvPr id="34" name="bk object 31"/>
          <p:cNvSpPr/>
          <p:nvPr userDrawn="1"/>
        </p:nvSpPr>
        <p:spPr>
          <a:xfrm>
            <a:off x="6881531" y="0"/>
            <a:ext cx="3452592" cy="291027"/>
          </a:xfrm>
          <a:custGeom>
            <a:avLst/>
            <a:gdLst/>
            <a:ahLst/>
            <a:cxnLst/>
            <a:rect l="l" t="t" r="r" b="b"/>
            <a:pathLst>
              <a:path w="3839209" h="1413510">
                <a:moveTo>
                  <a:pt x="3838727" y="0"/>
                </a:moveTo>
                <a:lnTo>
                  <a:pt x="1891189" y="0"/>
                </a:lnTo>
                <a:lnTo>
                  <a:pt x="0" y="1412925"/>
                </a:lnTo>
                <a:lnTo>
                  <a:pt x="1625414" y="1412925"/>
                </a:lnTo>
                <a:lnTo>
                  <a:pt x="3838727" y="0"/>
                </a:lnTo>
                <a:close/>
              </a:path>
            </a:pathLst>
          </a:custGeom>
          <a:solidFill>
            <a:srgbClr val="E15923"/>
          </a:solidFill>
        </p:spPr>
        <p:txBody>
          <a:bodyPr wrap="square" lIns="0" tIns="0" rIns="0" bIns="0" rtlCol="0"/>
          <a:lstStyle/>
          <a:p>
            <a:endParaRPr sz="3333"/>
          </a:p>
        </p:txBody>
      </p:sp>
      <p:sp>
        <p:nvSpPr>
          <p:cNvPr id="36" name="bk object 32"/>
          <p:cNvSpPr/>
          <p:nvPr userDrawn="1"/>
        </p:nvSpPr>
        <p:spPr>
          <a:xfrm>
            <a:off x="8004654" y="0"/>
            <a:ext cx="8454546" cy="291027"/>
          </a:xfrm>
          <a:custGeom>
            <a:avLst/>
            <a:gdLst/>
            <a:ahLst/>
            <a:cxnLst/>
            <a:rect l="l" t="t" r="r" b="b"/>
            <a:pathLst>
              <a:path w="9391650" h="1413510">
                <a:moveTo>
                  <a:pt x="9391076" y="0"/>
                </a:moveTo>
                <a:lnTo>
                  <a:pt x="2213316" y="0"/>
                </a:lnTo>
                <a:lnTo>
                  <a:pt x="0" y="1412929"/>
                </a:lnTo>
                <a:lnTo>
                  <a:pt x="9391076" y="1412929"/>
                </a:lnTo>
                <a:lnTo>
                  <a:pt x="9391076" y="0"/>
                </a:lnTo>
                <a:close/>
              </a:path>
            </a:pathLst>
          </a:custGeom>
          <a:gradFill flip="none" rotWithShape="1">
            <a:gsLst>
              <a:gs pos="0">
                <a:srgbClr val="843312"/>
              </a:gs>
              <a:gs pos="50000">
                <a:srgbClr val="BC481A"/>
              </a:gs>
              <a:gs pos="100000">
                <a:srgbClr val="D9531E"/>
              </a:gs>
            </a:gsLst>
            <a:lin ang="0" scaled="1"/>
            <a:tileRect/>
          </a:gradFill>
        </p:spPr>
        <p:txBody>
          <a:bodyPr wrap="square" lIns="0" tIns="0" rIns="0" bIns="0" rtlCol="0"/>
          <a:lstStyle/>
          <a:p>
            <a:endParaRPr sz="3333"/>
          </a:p>
        </p:txBody>
      </p:sp>
      <p:sp>
        <p:nvSpPr>
          <p:cNvPr id="37" name="Rectangle 36">
            <a:extLst>
              <a:ext uri="{FF2B5EF4-FFF2-40B4-BE49-F238E27FC236}">
                <a16:creationId xmlns:a16="http://schemas.microsoft.com/office/drawing/2014/main" id="{83AD8DDF-BA04-4DA0-92CF-5D6529F72A5E}"/>
              </a:ext>
            </a:extLst>
          </p:cNvPr>
          <p:cNvSpPr/>
          <p:nvPr userDrawn="1"/>
        </p:nvSpPr>
        <p:spPr>
          <a:xfrm>
            <a:off x="0" y="19621510"/>
            <a:ext cx="16459199" cy="2033051"/>
          </a:xfrm>
          <a:prstGeom prst="rect">
            <a:avLst/>
          </a:prstGeom>
          <a:solidFill>
            <a:srgbClr val="006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33"/>
          </a:p>
        </p:txBody>
      </p:sp>
      <p:grpSp>
        <p:nvGrpSpPr>
          <p:cNvPr id="2" name="Group 1">
            <a:extLst>
              <a:ext uri="{FF2B5EF4-FFF2-40B4-BE49-F238E27FC236}">
                <a16:creationId xmlns:a16="http://schemas.microsoft.com/office/drawing/2014/main" id="{3A04C363-E46E-42CC-AFBA-1FF7DB73A31E}"/>
              </a:ext>
            </a:extLst>
          </p:cNvPr>
          <p:cNvGrpSpPr/>
          <p:nvPr userDrawn="1"/>
        </p:nvGrpSpPr>
        <p:grpSpPr>
          <a:xfrm>
            <a:off x="-1" y="21654561"/>
            <a:ext cx="16459201" cy="291039"/>
            <a:chOff x="-1" y="21454531"/>
            <a:chExt cx="16466769" cy="491068"/>
          </a:xfrm>
        </p:grpSpPr>
        <p:sp>
          <p:nvSpPr>
            <p:cNvPr id="25" name="Rectangle 24"/>
            <p:cNvSpPr>
              <a:spLocks noChangeArrowheads="1"/>
            </p:cNvSpPr>
            <p:nvPr userDrawn="1"/>
          </p:nvSpPr>
          <p:spPr bwMode="auto">
            <a:xfrm>
              <a:off x="13407580" y="21454531"/>
              <a:ext cx="3059188" cy="491068"/>
            </a:xfrm>
            <a:prstGeom prst="rect">
              <a:avLst/>
            </a:prstGeom>
            <a:solidFill>
              <a:srgbClr val="005DAB"/>
            </a:solidFill>
            <a:ln>
              <a:noFill/>
            </a:ln>
          </p:spPr>
          <p:txBody>
            <a:bodyPr vert="horz" wrap="square" lIns="81280" tIns="40640" rIns="81280" bIns="40640" numCol="1" anchor="t" anchorCtr="0" compatLnSpc="1">
              <a:prstTxWarp prst="textNoShape">
                <a:avLst/>
              </a:prstTxWarp>
            </a:bodyPr>
            <a:lstStyle/>
            <a:p>
              <a:endParaRPr lang="en-US" sz="2223"/>
            </a:p>
          </p:txBody>
        </p:sp>
        <p:sp>
          <p:nvSpPr>
            <p:cNvPr id="22" name="Rectangle 21"/>
            <p:cNvSpPr>
              <a:spLocks noChangeArrowheads="1"/>
            </p:cNvSpPr>
            <p:nvPr userDrawn="1"/>
          </p:nvSpPr>
          <p:spPr bwMode="auto">
            <a:xfrm>
              <a:off x="11791895" y="21454531"/>
              <a:ext cx="802137" cy="491068"/>
            </a:xfrm>
            <a:prstGeom prst="rect">
              <a:avLst/>
            </a:prstGeom>
            <a:solidFill>
              <a:srgbClr val="8B3102"/>
            </a:solidFill>
            <a:ln>
              <a:noFill/>
            </a:ln>
          </p:spPr>
          <p:txBody>
            <a:bodyPr vert="horz" wrap="square" lIns="81280" tIns="40640" rIns="81280" bIns="40640" numCol="1" anchor="t" anchorCtr="0" compatLnSpc="1">
              <a:prstTxWarp prst="textNoShape">
                <a:avLst/>
              </a:prstTxWarp>
            </a:bodyPr>
            <a:lstStyle/>
            <a:p>
              <a:endParaRPr lang="en-US" sz="2223"/>
            </a:p>
          </p:txBody>
        </p:sp>
        <p:sp>
          <p:nvSpPr>
            <p:cNvPr id="23" name="Rectangle 22"/>
            <p:cNvSpPr>
              <a:spLocks noChangeArrowheads="1"/>
            </p:cNvSpPr>
            <p:nvPr userDrawn="1"/>
          </p:nvSpPr>
          <p:spPr bwMode="auto">
            <a:xfrm>
              <a:off x="12594031" y="21454531"/>
              <a:ext cx="824317" cy="491068"/>
            </a:xfrm>
            <a:prstGeom prst="rect">
              <a:avLst/>
            </a:prstGeom>
            <a:solidFill>
              <a:srgbClr val="006A71"/>
            </a:solidFill>
            <a:ln>
              <a:noFill/>
            </a:ln>
          </p:spPr>
          <p:txBody>
            <a:bodyPr vert="horz" wrap="square" lIns="81280" tIns="40640" rIns="81280" bIns="40640" numCol="1" anchor="t" anchorCtr="0" compatLnSpc="1">
              <a:prstTxWarp prst="textNoShape">
                <a:avLst/>
              </a:prstTxWarp>
            </a:bodyPr>
            <a:lstStyle/>
            <a:p>
              <a:endParaRPr lang="en-US" sz="2223"/>
            </a:p>
          </p:txBody>
        </p:sp>
        <p:sp>
          <p:nvSpPr>
            <p:cNvPr id="24" name="Rectangle 23"/>
            <p:cNvSpPr>
              <a:spLocks noChangeArrowheads="1"/>
            </p:cNvSpPr>
            <p:nvPr userDrawn="1"/>
          </p:nvSpPr>
          <p:spPr bwMode="auto">
            <a:xfrm>
              <a:off x="13418329" y="21454531"/>
              <a:ext cx="823411" cy="491068"/>
            </a:xfrm>
            <a:prstGeom prst="rect">
              <a:avLst/>
            </a:prstGeom>
            <a:solidFill>
              <a:srgbClr val="781D7E"/>
            </a:solidFill>
            <a:ln>
              <a:noFill/>
            </a:ln>
          </p:spPr>
          <p:txBody>
            <a:bodyPr vert="horz" wrap="square" lIns="81280" tIns="40640" rIns="81280" bIns="40640" numCol="1" anchor="t" anchorCtr="0" compatLnSpc="1">
              <a:prstTxWarp prst="textNoShape">
                <a:avLst/>
              </a:prstTxWarp>
            </a:bodyPr>
            <a:lstStyle/>
            <a:p>
              <a:endParaRPr lang="en-US" sz="2223"/>
            </a:p>
          </p:txBody>
        </p:sp>
        <p:sp>
          <p:nvSpPr>
            <p:cNvPr id="35" name="Rectangle 20"/>
            <p:cNvSpPr>
              <a:spLocks noChangeArrowheads="1"/>
            </p:cNvSpPr>
            <p:nvPr userDrawn="1"/>
          </p:nvSpPr>
          <p:spPr bwMode="auto">
            <a:xfrm>
              <a:off x="-1" y="21454532"/>
              <a:ext cx="10978347" cy="491065"/>
            </a:xfrm>
            <a:prstGeom prst="rect">
              <a:avLst/>
            </a:prstGeom>
            <a:solidFill>
              <a:srgbClr val="D9531E"/>
            </a:solidFill>
            <a:ln>
              <a:noFill/>
            </a:ln>
          </p:spPr>
          <p:txBody>
            <a:bodyPr vert="horz" wrap="square" lIns="81280" tIns="40640" rIns="81280" bIns="40640" numCol="1" anchor="t" anchorCtr="0" compatLnSpc="1">
              <a:prstTxWarp prst="textNoShape">
                <a:avLst/>
              </a:prstTxWarp>
            </a:bodyPr>
            <a:lstStyle/>
            <a:p>
              <a:endParaRPr lang="en-US" sz="2223"/>
            </a:p>
          </p:txBody>
        </p:sp>
        <p:sp>
          <p:nvSpPr>
            <p:cNvPr id="21" name="Rectangle 20"/>
            <p:cNvSpPr>
              <a:spLocks noChangeArrowheads="1"/>
            </p:cNvSpPr>
            <p:nvPr userDrawn="1"/>
          </p:nvSpPr>
          <p:spPr bwMode="auto">
            <a:xfrm>
              <a:off x="10969593" y="21454531"/>
              <a:ext cx="824317" cy="491068"/>
            </a:xfrm>
            <a:prstGeom prst="rect">
              <a:avLst/>
            </a:prstGeom>
            <a:solidFill>
              <a:srgbClr val="8D8B00"/>
            </a:solidFill>
            <a:ln>
              <a:noFill/>
            </a:ln>
          </p:spPr>
          <p:txBody>
            <a:bodyPr vert="horz" wrap="square" lIns="81280" tIns="40640" rIns="81280" bIns="40640" numCol="1" anchor="t" anchorCtr="0" compatLnSpc="1">
              <a:prstTxWarp prst="textNoShape">
                <a:avLst/>
              </a:prstTxWarp>
            </a:bodyPr>
            <a:lstStyle/>
            <a:p>
              <a:endParaRPr lang="en-US" sz="2223"/>
            </a:p>
          </p:txBody>
        </p:sp>
      </p:grpSp>
      <p:pic>
        <p:nvPicPr>
          <p:cNvPr id="3" name="Picture 2">
            <a:extLst>
              <a:ext uri="{FF2B5EF4-FFF2-40B4-BE49-F238E27FC236}">
                <a16:creationId xmlns:a16="http://schemas.microsoft.com/office/drawing/2014/main" id="{601EDBA6-2801-481F-83EF-8B5E2599EB1A}"/>
              </a:ext>
            </a:extLst>
          </p:cNvPr>
          <p:cNvPicPr>
            <a:picLocks noChangeAspect="1"/>
          </p:cNvPicPr>
          <p:nvPr userDrawn="1"/>
        </p:nvPicPr>
        <p:blipFill>
          <a:blip r:embed="rId3"/>
          <a:stretch>
            <a:fillRect/>
          </a:stretch>
        </p:blipFill>
        <p:spPr>
          <a:xfrm>
            <a:off x="14241741" y="20142200"/>
            <a:ext cx="2010914" cy="1141413"/>
          </a:xfrm>
          <a:prstGeom prst="rect">
            <a:avLst/>
          </a:prstGeom>
        </p:spPr>
      </p:pic>
      <p:cxnSp>
        <p:nvCxnSpPr>
          <p:cNvPr id="27" name="Straight Connector 26"/>
          <p:cNvCxnSpPr>
            <a:cxnSpLocks/>
          </p:cNvCxnSpPr>
          <p:nvPr userDrawn="1"/>
        </p:nvCxnSpPr>
        <p:spPr>
          <a:xfrm>
            <a:off x="0" y="291027"/>
            <a:ext cx="16459200" cy="0"/>
          </a:xfrm>
          <a:prstGeom prst="line">
            <a:avLst/>
          </a:prstGeom>
          <a:ln w="25400">
            <a:solidFill>
              <a:srgbClr val="E46938"/>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ransition>
    <p:fade/>
  </p:transition>
  <p:txStyles>
    <p:titleStyle>
      <a:lvl1pPr algn="ctr" defTabSz="1114669" rtl="0" eaLnBrk="1" latinLnBrk="0" hangingPunct="1">
        <a:spcBef>
          <a:spcPct val="0"/>
        </a:spcBef>
        <a:buNone/>
        <a:defRPr sz="5333" kern="1200">
          <a:solidFill>
            <a:schemeClr val="tx1"/>
          </a:solidFill>
          <a:latin typeface="+mj-lt"/>
          <a:ea typeface="+mj-ea"/>
          <a:cs typeface="+mj-cs"/>
        </a:defRPr>
      </a:lvl1pPr>
    </p:titleStyle>
    <p:bodyStyle>
      <a:lvl1pPr marL="418002" indent="-418002" algn="l" defTabSz="1114669" rtl="0" eaLnBrk="1" latinLnBrk="0" hangingPunct="1">
        <a:spcBef>
          <a:spcPct val="20000"/>
        </a:spcBef>
        <a:buFont typeface="Arial" pitchFamily="34" charset="0"/>
        <a:buChar char="•"/>
        <a:defRPr sz="3911" kern="1200">
          <a:solidFill>
            <a:schemeClr val="tx1"/>
          </a:solidFill>
          <a:latin typeface="+mn-lt"/>
          <a:ea typeface="+mn-ea"/>
          <a:cs typeface="+mn-cs"/>
        </a:defRPr>
      </a:lvl1pPr>
      <a:lvl2pPr marL="905669" indent="-348335" algn="l" defTabSz="1114669" rtl="0" eaLnBrk="1" latinLnBrk="0" hangingPunct="1">
        <a:spcBef>
          <a:spcPct val="20000"/>
        </a:spcBef>
        <a:buFont typeface="Arial" pitchFamily="34" charset="0"/>
        <a:buChar char="–"/>
        <a:defRPr sz="3377" kern="1200">
          <a:solidFill>
            <a:schemeClr val="tx1"/>
          </a:solidFill>
          <a:latin typeface="+mn-lt"/>
          <a:ea typeface="+mn-ea"/>
          <a:cs typeface="+mn-cs"/>
        </a:defRPr>
      </a:lvl2pPr>
      <a:lvl3pPr marL="1393336" indent="-278668" algn="l" defTabSz="1114669" rtl="0" eaLnBrk="1" latinLnBrk="0" hangingPunct="1">
        <a:spcBef>
          <a:spcPct val="20000"/>
        </a:spcBef>
        <a:buFont typeface="Arial" pitchFamily="34" charset="0"/>
        <a:buChar char="•"/>
        <a:defRPr sz="3023" kern="1200">
          <a:solidFill>
            <a:schemeClr val="tx1"/>
          </a:solidFill>
          <a:latin typeface="+mn-lt"/>
          <a:ea typeface="+mn-ea"/>
          <a:cs typeface="+mn-cs"/>
        </a:defRPr>
      </a:lvl3pPr>
      <a:lvl4pPr marL="1950671" indent="-278668" algn="l" defTabSz="1114669" rtl="0" eaLnBrk="1" latinLnBrk="0" hangingPunct="1">
        <a:spcBef>
          <a:spcPct val="20000"/>
        </a:spcBef>
        <a:buFont typeface="Arial" pitchFamily="34" charset="0"/>
        <a:buChar char="–"/>
        <a:defRPr sz="2489" kern="1200">
          <a:solidFill>
            <a:schemeClr val="tx1"/>
          </a:solidFill>
          <a:latin typeface="+mn-lt"/>
          <a:ea typeface="+mn-ea"/>
          <a:cs typeface="+mn-cs"/>
        </a:defRPr>
      </a:lvl4pPr>
      <a:lvl5pPr marL="2508007" indent="-278668" algn="l" defTabSz="1114669" rtl="0" eaLnBrk="1" latinLnBrk="0" hangingPunct="1">
        <a:spcBef>
          <a:spcPct val="20000"/>
        </a:spcBef>
        <a:buFont typeface="Arial" pitchFamily="34" charset="0"/>
        <a:buChar char="»"/>
        <a:defRPr sz="2489" kern="1200">
          <a:solidFill>
            <a:schemeClr val="tx1"/>
          </a:solidFill>
          <a:latin typeface="+mn-lt"/>
          <a:ea typeface="+mn-ea"/>
          <a:cs typeface="+mn-cs"/>
        </a:defRPr>
      </a:lvl5pPr>
      <a:lvl6pPr marL="3065341" indent="-278668" algn="l" defTabSz="1114669" rtl="0" eaLnBrk="1" latinLnBrk="0" hangingPunct="1">
        <a:spcBef>
          <a:spcPct val="20000"/>
        </a:spcBef>
        <a:buFont typeface="Arial" pitchFamily="34" charset="0"/>
        <a:buChar char="•"/>
        <a:defRPr sz="2489" kern="1200">
          <a:solidFill>
            <a:schemeClr val="tx1"/>
          </a:solidFill>
          <a:latin typeface="+mn-lt"/>
          <a:ea typeface="+mn-ea"/>
          <a:cs typeface="+mn-cs"/>
        </a:defRPr>
      </a:lvl6pPr>
      <a:lvl7pPr marL="3622676" indent="-278668" algn="l" defTabSz="1114669" rtl="0" eaLnBrk="1" latinLnBrk="0" hangingPunct="1">
        <a:spcBef>
          <a:spcPct val="20000"/>
        </a:spcBef>
        <a:buFont typeface="Arial" pitchFamily="34" charset="0"/>
        <a:buChar char="•"/>
        <a:defRPr sz="2489" kern="1200">
          <a:solidFill>
            <a:schemeClr val="tx1"/>
          </a:solidFill>
          <a:latin typeface="+mn-lt"/>
          <a:ea typeface="+mn-ea"/>
          <a:cs typeface="+mn-cs"/>
        </a:defRPr>
      </a:lvl7pPr>
      <a:lvl8pPr marL="4180011" indent="-278668" algn="l" defTabSz="1114669" rtl="0" eaLnBrk="1" latinLnBrk="0" hangingPunct="1">
        <a:spcBef>
          <a:spcPct val="20000"/>
        </a:spcBef>
        <a:buFont typeface="Arial" pitchFamily="34" charset="0"/>
        <a:buChar char="•"/>
        <a:defRPr sz="2489" kern="1200">
          <a:solidFill>
            <a:schemeClr val="tx1"/>
          </a:solidFill>
          <a:latin typeface="+mn-lt"/>
          <a:ea typeface="+mn-ea"/>
          <a:cs typeface="+mn-cs"/>
        </a:defRPr>
      </a:lvl8pPr>
      <a:lvl9pPr marL="4737346" indent="-278668" algn="l" defTabSz="1114669" rtl="0" eaLnBrk="1" latinLnBrk="0" hangingPunct="1">
        <a:spcBef>
          <a:spcPct val="20000"/>
        </a:spcBef>
        <a:buFont typeface="Arial" pitchFamily="34" charset="0"/>
        <a:buChar char="•"/>
        <a:defRPr sz="2489" kern="1200">
          <a:solidFill>
            <a:schemeClr val="tx1"/>
          </a:solidFill>
          <a:latin typeface="+mn-lt"/>
          <a:ea typeface="+mn-ea"/>
          <a:cs typeface="+mn-cs"/>
        </a:defRPr>
      </a:lvl9pPr>
    </p:bodyStyle>
    <p:otherStyle>
      <a:defPPr>
        <a:defRPr lang="en-US"/>
      </a:defPPr>
      <a:lvl1pPr marL="0" algn="l" defTabSz="1114669" rtl="0" eaLnBrk="1" latinLnBrk="0" hangingPunct="1">
        <a:defRPr sz="2223" kern="1200">
          <a:solidFill>
            <a:schemeClr val="tx1"/>
          </a:solidFill>
          <a:latin typeface="+mn-lt"/>
          <a:ea typeface="+mn-ea"/>
          <a:cs typeface="+mn-cs"/>
        </a:defRPr>
      </a:lvl1pPr>
      <a:lvl2pPr marL="557335" algn="l" defTabSz="1114669" rtl="0" eaLnBrk="1" latinLnBrk="0" hangingPunct="1">
        <a:defRPr sz="2223" kern="1200">
          <a:solidFill>
            <a:schemeClr val="tx1"/>
          </a:solidFill>
          <a:latin typeface="+mn-lt"/>
          <a:ea typeface="+mn-ea"/>
          <a:cs typeface="+mn-cs"/>
        </a:defRPr>
      </a:lvl2pPr>
      <a:lvl3pPr marL="1114669" algn="l" defTabSz="1114669" rtl="0" eaLnBrk="1" latinLnBrk="0" hangingPunct="1">
        <a:defRPr sz="2223" kern="1200">
          <a:solidFill>
            <a:schemeClr val="tx1"/>
          </a:solidFill>
          <a:latin typeface="+mn-lt"/>
          <a:ea typeface="+mn-ea"/>
          <a:cs typeface="+mn-cs"/>
        </a:defRPr>
      </a:lvl3pPr>
      <a:lvl4pPr marL="1672005" algn="l" defTabSz="1114669" rtl="0" eaLnBrk="1" latinLnBrk="0" hangingPunct="1">
        <a:defRPr sz="2223" kern="1200">
          <a:solidFill>
            <a:schemeClr val="tx1"/>
          </a:solidFill>
          <a:latin typeface="+mn-lt"/>
          <a:ea typeface="+mn-ea"/>
          <a:cs typeface="+mn-cs"/>
        </a:defRPr>
      </a:lvl4pPr>
      <a:lvl5pPr marL="2229340" algn="l" defTabSz="1114669" rtl="0" eaLnBrk="1" latinLnBrk="0" hangingPunct="1">
        <a:defRPr sz="2223" kern="1200">
          <a:solidFill>
            <a:schemeClr val="tx1"/>
          </a:solidFill>
          <a:latin typeface="+mn-lt"/>
          <a:ea typeface="+mn-ea"/>
          <a:cs typeface="+mn-cs"/>
        </a:defRPr>
      </a:lvl5pPr>
      <a:lvl6pPr marL="2786674" algn="l" defTabSz="1114669" rtl="0" eaLnBrk="1" latinLnBrk="0" hangingPunct="1">
        <a:defRPr sz="2223" kern="1200">
          <a:solidFill>
            <a:schemeClr val="tx1"/>
          </a:solidFill>
          <a:latin typeface="+mn-lt"/>
          <a:ea typeface="+mn-ea"/>
          <a:cs typeface="+mn-cs"/>
        </a:defRPr>
      </a:lvl6pPr>
      <a:lvl7pPr marL="3344008" algn="l" defTabSz="1114669" rtl="0" eaLnBrk="1" latinLnBrk="0" hangingPunct="1">
        <a:defRPr sz="2223" kern="1200">
          <a:solidFill>
            <a:schemeClr val="tx1"/>
          </a:solidFill>
          <a:latin typeface="+mn-lt"/>
          <a:ea typeface="+mn-ea"/>
          <a:cs typeface="+mn-cs"/>
        </a:defRPr>
      </a:lvl7pPr>
      <a:lvl8pPr marL="3901345" algn="l" defTabSz="1114669" rtl="0" eaLnBrk="1" latinLnBrk="0" hangingPunct="1">
        <a:defRPr sz="2223" kern="1200">
          <a:solidFill>
            <a:schemeClr val="tx1"/>
          </a:solidFill>
          <a:latin typeface="+mn-lt"/>
          <a:ea typeface="+mn-ea"/>
          <a:cs typeface="+mn-cs"/>
        </a:defRPr>
      </a:lvl8pPr>
      <a:lvl9pPr marL="4458679" algn="l" defTabSz="1114669" rtl="0" eaLnBrk="1" latinLnBrk="0" hangingPunct="1">
        <a:defRPr sz="222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089755" y="345440"/>
            <a:ext cx="12102746" cy="1371600"/>
          </a:xfrm>
        </p:spPr>
        <p:txBody>
          <a:bodyPr/>
          <a:lstStyle/>
          <a:p>
            <a:r>
              <a:rPr lang="en-US" dirty="0"/>
              <a:t>Fasten with Pipes</a:t>
            </a:r>
            <a:br>
              <a:rPr lang="en-US" dirty="0"/>
            </a:br>
            <a:r>
              <a:rPr lang="en-US" sz="1800" dirty="0"/>
              <a:t>Lee S. Katz</a:t>
            </a:r>
            <a:r>
              <a:rPr lang="en-US" sz="1800" baseline="30000" dirty="0"/>
              <a:t>1,2</a:t>
            </a:r>
            <a:r>
              <a:rPr lang="en-US" sz="1800" dirty="0"/>
              <a:t>, Henk C. den Bakker</a:t>
            </a:r>
            <a:r>
              <a:rPr lang="en-US" sz="1800" baseline="30000" dirty="0"/>
              <a:t>2</a:t>
            </a:r>
            <a:br>
              <a:rPr lang="en-US" sz="1800" dirty="0"/>
            </a:br>
            <a:r>
              <a:rPr lang="en-US" sz="1800" baseline="30000" dirty="0"/>
              <a:t>1</a:t>
            </a:r>
            <a:r>
              <a:rPr lang="en-US" sz="1800" dirty="0"/>
              <a:t> Enteric Diseases Laboratory Branch (EDLB), Centers for Disease Control and Prevention, Atlanta, GA, USA</a:t>
            </a:r>
            <a:br>
              <a:rPr lang="en-US" sz="1800" dirty="0"/>
            </a:br>
            <a:r>
              <a:rPr lang="en-US" sz="1800" baseline="30000" dirty="0"/>
              <a:t>2 </a:t>
            </a:r>
            <a:r>
              <a:rPr lang="en-US" sz="1800" dirty="0"/>
              <a:t>Center for Food Safety, University of Georgia, Griffin, GA, USA</a:t>
            </a:r>
            <a:endParaRPr lang="en-US" dirty="0"/>
          </a:p>
        </p:txBody>
      </p:sp>
      <p:sp>
        <p:nvSpPr>
          <p:cNvPr id="26" name="Text Placeholder 8">
            <a:extLst>
              <a:ext uri="{FF2B5EF4-FFF2-40B4-BE49-F238E27FC236}">
                <a16:creationId xmlns:a16="http://schemas.microsoft.com/office/drawing/2014/main" id="{8AD1CA50-2711-45CD-9613-9377BED5D753}"/>
              </a:ext>
            </a:extLst>
          </p:cNvPr>
          <p:cNvSpPr txBox="1">
            <a:spLocks/>
          </p:cNvSpPr>
          <p:nvPr/>
        </p:nvSpPr>
        <p:spPr>
          <a:xfrm>
            <a:off x="317502" y="613166"/>
            <a:ext cx="5821221" cy="977301"/>
          </a:xfrm>
          <a:prstGeom prst="rect">
            <a:avLst/>
          </a:prstGeom>
        </p:spPr>
        <p:txBody>
          <a:bodyPr/>
          <a:lstStyle>
            <a:lvl1pPr marL="0" indent="0" algn="l" defTabSz="836023" rtl="0" eaLnBrk="1" latinLnBrk="0" hangingPunct="1">
              <a:spcBef>
                <a:spcPct val="20000"/>
              </a:spcBef>
              <a:buFont typeface="Arial" pitchFamily="34" charset="0"/>
              <a:buNone/>
              <a:defRPr sz="1400" b="1" kern="1200">
                <a:solidFill>
                  <a:schemeClr val="tx1"/>
                </a:solidFill>
                <a:latin typeface="+mn-lt"/>
                <a:ea typeface="+mn-ea"/>
                <a:cs typeface="+mn-cs"/>
              </a:defRPr>
            </a:lvl1pPr>
            <a:lvl2pPr marL="287352" indent="-107955" algn="l" defTabSz="836023" rtl="0" eaLnBrk="1" latinLnBrk="0" hangingPunct="1">
              <a:spcBef>
                <a:spcPct val="20000"/>
              </a:spcBef>
              <a:buFont typeface="Arial" panose="020B0604020202020204" pitchFamily="34" charset="0"/>
              <a:buChar char="•"/>
              <a:tabLst/>
              <a:defRPr sz="1400" kern="1200">
                <a:solidFill>
                  <a:schemeClr val="tx1"/>
                </a:solidFill>
                <a:latin typeface="+mn-lt"/>
                <a:ea typeface="+mn-ea"/>
                <a:cs typeface="+mn-cs"/>
              </a:defRPr>
            </a:lvl2pPr>
            <a:lvl3pPr marL="519139" indent="-119069" algn="l" defTabSz="836023" rtl="0" eaLnBrk="1" latinLnBrk="0" hangingPunct="1">
              <a:spcBef>
                <a:spcPct val="20000"/>
              </a:spcBef>
              <a:buFont typeface="Calibri" panose="020F0502020204030204" pitchFamily="34" charset="0"/>
              <a:buChar char="»"/>
              <a:tabLst>
                <a:tab pos="1028751" algn="l"/>
              </a:tabLst>
              <a:defRPr sz="1200" kern="1200">
                <a:solidFill>
                  <a:schemeClr val="tx1"/>
                </a:solidFill>
                <a:latin typeface="+mn-lt"/>
                <a:ea typeface="+mn-ea"/>
                <a:cs typeface="+mn-cs"/>
              </a:defRPr>
            </a:lvl3pPr>
            <a:lvl4pPr marL="682659" indent="-109543" algn="l" defTabSz="836023"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804904" indent="-122244" algn="l" defTabSz="836023" rtl="0" eaLnBrk="1" latinLnBrk="0" hangingPunct="1">
              <a:spcBef>
                <a:spcPct val="20000"/>
              </a:spcBef>
              <a:buFont typeface="Arial" pitchFamily="34" charset="0"/>
              <a:buChar char="»"/>
              <a:defRPr sz="900" kern="1200">
                <a:solidFill>
                  <a:schemeClr val="tx1"/>
                </a:solidFill>
                <a:latin typeface="+mn-lt"/>
                <a:ea typeface="+mn-ea"/>
                <a:cs typeface="+mn-cs"/>
              </a:defRPr>
            </a:lvl5pPr>
            <a:lvl6pPr marL="2299063"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6pPr>
            <a:lvl7pPr marL="2717075"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7pPr>
            <a:lvl8pPr marL="3135087"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8pPr>
            <a:lvl9pPr marL="3553098"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9pPr>
          </a:lstStyle>
          <a:p>
            <a:endParaRPr lang="en-US" sz="1867" dirty="0"/>
          </a:p>
        </p:txBody>
      </p:sp>
      <p:sp>
        <p:nvSpPr>
          <p:cNvPr id="28" name="TextBox 27">
            <a:extLst>
              <a:ext uri="{FF2B5EF4-FFF2-40B4-BE49-F238E27FC236}">
                <a16:creationId xmlns:a16="http://schemas.microsoft.com/office/drawing/2014/main" id="{EC526FF0-E3F1-4DC8-ACA2-82D83BE78F1C}"/>
              </a:ext>
            </a:extLst>
          </p:cNvPr>
          <p:cNvSpPr txBox="1"/>
          <p:nvPr/>
        </p:nvSpPr>
        <p:spPr>
          <a:xfrm>
            <a:off x="11145865" y="20201823"/>
            <a:ext cx="2308751" cy="1046440"/>
          </a:xfrm>
          <a:prstGeom prst="rect">
            <a:avLst/>
          </a:prstGeom>
          <a:noFill/>
        </p:spPr>
        <p:txBody>
          <a:bodyPr wrap="square" rtlCol="0">
            <a:spAutoFit/>
          </a:bodyPr>
          <a:lstStyle/>
          <a:p>
            <a:r>
              <a:rPr lang="en-US" sz="2000" b="1" dirty="0">
                <a:solidFill>
                  <a:schemeClr val="bg2"/>
                </a:solidFill>
              </a:rPr>
              <a:t>CONTACT INFO</a:t>
            </a:r>
          </a:p>
          <a:p>
            <a:endParaRPr lang="en-US" sz="1400" dirty="0">
              <a:solidFill>
                <a:schemeClr val="bg2"/>
              </a:solidFill>
            </a:endParaRPr>
          </a:p>
          <a:p>
            <a:r>
              <a:rPr lang="en-US" sz="1400" dirty="0">
                <a:solidFill>
                  <a:schemeClr val="bg2"/>
                </a:solidFill>
              </a:rPr>
              <a:t>Lee Katz</a:t>
            </a:r>
          </a:p>
          <a:p>
            <a:r>
              <a:rPr lang="en-US" sz="1400" dirty="0">
                <a:solidFill>
                  <a:schemeClr val="bg2"/>
                </a:solidFill>
              </a:rPr>
              <a:t>gzu2@cdc.gov</a:t>
            </a:r>
          </a:p>
        </p:txBody>
      </p:sp>
      <p:grpSp>
        <p:nvGrpSpPr>
          <p:cNvPr id="82" name="Group 81">
            <a:extLst>
              <a:ext uri="{FF2B5EF4-FFF2-40B4-BE49-F238E27FC236}">
                <a16:creationId xmlns:a16="http://schemas.microsoft.com/office/drawing/2014/main" id="{C293B8AF-C608-4C16-A9AB-A83008B42D55}"/>
              </a:ext>
            </a:extLst>
          </p:cNvPr>
          <p:cNvGrpSpPr/>
          <p:nvPr/>
        </p:nvGrpSpPr>
        <p:grpSpPr>
          <a:xfrm>
            <a:off x="2006127" y="20245813"/>
            <a:ext cx="387120" cy="688565"/>
            <a:chOff x="8070501" y="14752647"/>
            <a:chExt cx="387350" cy="688975"/>
          </a:xfrm>
        </p:grpSpPr>
        <p:sp>
          <p:nvSpPr>
            <p:cNvPr id="80" name="Freeform 34">
              <a:extLst>
                <a:ext uri="{FF2B5EF4-FFF2-40B4-BE49-F238E27FC236}">
                  <a16:creationId xmlns:a16="http://schemas.microsoft.com/office/drawing/2014/main" id="{A4B2B8D2-87EA-40D9-9DF1-C6924E2272C1}"/>
                </a:ext>
              </a:extLst>
            </p:cNvPr>
            <p:cNvSpPr>
              <a:spLocks noEditPoints="1"/>
            </p:cNvSpPr>
            <p:nvPr/>
          </p:nvSpPr>
          <p:spPr bwMode="auto">
            <a:xfrm>
              <a:off x="8070501" y="14752647"/>
              <a:ext cx="387350" cy="688975"/>
            </a:xfrm>
            <a:custGeom>
              <a:avLst/>
              <a:gdLst>
                <a:gd name="T0" fmla="*/ 0 w 103"/>
                <a:gd name="T1" fmla="*/ 32 h 181"/>
                <a:gd name="T2" fmla="*/ 103 w 103"/>
                <a:gd name="T3" fmla="*/ 32 h 181"/>
                <a:gd name="T4" fmla="*/ 103 w 103"/>
                <a:gd name="T5" fmla="*/ 16 h 181"/>
                <a:gd name="T6" fmla="*/ 87 w 103"/>
                <a:gd name="T7" fmla="*/ 0 h 181"/>
                <a:gd name="T8" fmla="*/ 16 w 103"/>
                <a:gd name="T9" fmla="*/ 0 h 181"/>
                <a:gd name="T10" fmla="*/ 0 w 103"/>
                <a:gd name="T11" fmla="*/ 16 h 181"/>
                <a:gd name="T12" fmla="*/ 0 w 103"/>
                <a:gd name="T13" fmla="*/ 32 h 181"/>
                <a:gd name="T14" fmla="*/ 61 w 103"/>
                <a:gd name="T15" fmla="*/ 166 h 181"/>
                <a:gd name="T16" fmla="*/ 52 w 103"/>
                <a:gd name="T17" fmla="*/ 175 h 181"/>
                <a:gd name="T18" fmla="*/ 43 w 103"/>
                <a:gd name="T19" fmla="*/ 166 h 181"/>
                <a:gd name="T20" fmla="*/ 52 w 103"/>
                <a:gd name="T21" fmla="*/ 157 h 181"/>
                <a:gd name="T22" fmla="*/ 61 w 103"/>
                <a:gd name="T23" fmla="*/ 166 h 181"/>
                <a:gd name="T24" fmla="*/ 103 w 103"/>
                <a:gd name="T25" fmla="*/ 165 h 181"/>
                <a:gd name="T26" fmla="*/ 103 w 103"/>
                <a:gd name="T27" fmla="*/ 151 h 181"/>
                <a:gd name="T28" fmla="*/ 0 w 103"/>
                <a:gd name="T29" fmla="*/ 151 h 181"/>
                <a:gd name="T30" fmla="*/ 0 w 103"/>
                <a:gd name="T31" fmla="*/ 165 h 181"/>
                <a:gd name="T32" fmla="*/ 16 w 103"/>
                <a:gd name="T33" fmla="*/ 181 h 181"/>
                <a:gd name="T34" fmla="*/ 87 w 103"/>
                <a:gd name="T35" fmla="*/ 181 h 181"/>
                <a:gd name="T36" fmla="*/ 103 w 103"/>
                <a:gd name="T37" fmla="*/ 16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81">
                  <a:moveTo>
                    <a:pt x="0" y="32"/>
                  </a:moveTo>
                  <a:cubicBezTo>
                    <a:pt x="103" y="32"/>
                    <a:pt x="103" y="32"/>
                    <a:pt x="103" y="32"/>
                  </a:cubicBezTo>
                  <a:cubicBezTo>
                    <a:pt x="103" y="16"/>
                    <a:pt x="103" y="16"/>
                    <a:pt x="103" y="16"/>
                  </a:cubicBezTo>
                  <a:cubicBezTo>
                    <a:pt x="103" y="16"/>
                    <a:pt x="103" y="0"/>
                    <a:pt x="87" y="0"/>
                  </a:cubicBezTo>
                  <a:cubicBezTo>
                    <a:pt x="16" y="0"/>
                    <a:pt x="16" y="0"/>
                    <a:pt x="16" y="0"/>
                  </a:cubicBezTo>
                  <a:cubicBezTo>
                    <a:pt x="16" y="0"/>
                    <a:pt x="0" y="0"/>
                    <a:pt x="0" y="16"/>
                  </a:cubicBezTo>
                  <a:lnTo>
                    <a:pt x="0" y="32"/>
                  </a:lnTo>
                  <a:close/>
                  <a:moveTo>
                    <a:pt x="61" y="166"/>
                  </a:moveTo>
                  <a:cubicBezTo>
                    <a:pt x="61" y="171"/>
                    <a:pt x="57" y="175"/>
                    <a:pt x="52" y="175"/>
                  </a:cubicBezTo>
                  <a:cubicBezTo>
                    <a:pt x="47" y="175"/>
                    <a:pt x="43" y="171"/>
                    <a:pt x="43" y="166"/>
                  </a:cubicBezTo>
                  <a:cubicBezTo>
                    <a:pt x="43" y="161"/>
                    <a:pt x="47" y="157"/>
                    <a:pt x="52" y="157"/>
                  </a:cubicBezTo>
                  <a:cubicBezTo>
                    <a:pt x="57" y="157"/>
                    <a:pt x="61" y="161"/>
                    <a:pt x="61" y="166"/>
                  </a:cubicBezTo>
                  <a:moveTo>
                    <a:pt x="103" y="165"/>
                  </a:moveTo>
                  <a:cubicBezTo>
                    <a:pt x="103" y="151"/>
                    <a:pt x="103" y="151"/>
                    <a:pt x="103" y="151"/>
                  </a:cubicBezTo>
                  <a:cubicBezTo>
                    <a:pt x="0" y="151"/>
                    <a:pt x="0" y="151"/>
                    <a:pt x="0" y="151"/>
                  </a:cubicBezTo>
                  <a:cubicBezTo>
                    <a:pt x="0" y="165"/>
                    <a:pt x="0" y="165"/>
                    <a:pt x="0" y="165"/>
                  </a:cubicBezTo>
                  <a:cubicBezTo>
                    <a:pt x="0" y="165"/>
                    <a:pt x="0" y="181"/>
                    <a:pt x="16" y="181"/>
                  </a:cubicBezTo>
                  <a:cubicBezTo>
                    <a:pt x="87" y="181"/>
                    <a:pt x="87" y="181"/>
                    <a:pt x="87" y="181"/>
                  </a:cubicBezTo>
                  <a:cubicBezTo>
                    <a:pt x="87" y="181"/>
                    <a:pt x="103" y="181"/>
                    <a:pt x="103" y="165"/>
                  </a:cubicBezTo>
                </a:path>
              </a:pathLst>
            </a:custGeom>
            <a:solidFill>
              <a:schemeClr val="bg2"/>
            </a:solidFill>
            <a:ln>
              <a:noFill/>
            </a:ln>
          </p:spPr>
          <p:txBody>
            <a:bodyPr vert="horz" wrap="square" lIns="121920" tIns="60960" rIns="121920" bIns="60960" numCol="1" anchor="t" anchorCtr="0" compatLnSpc="1">
              <a:prstTxWarp prst="textNoShape">
                <a:avLst/>
              </a:prstTxWarp>
            </a:bodyPr>
            <a:lstStyle/>
            <a:p>
              <a:endParaRPr lang="en-US" sz="3333"/>
            </a:p>
          </p:txBody>
        </p:sp>
        <p:sp>
          <p:nvSpPr>
            <p:cNvPr id="81" name="Freeform 35">
              <a:extLst>
                <a:ext uri="{FF2B5EF4-FFF2-40B4-BE49-F238E27FC236}">
                  <a16:creationId xmlns:a16="http://schemas.microsoft.com/office/drawing/2014/main" id="{7E916AA8-E371-4589-AAB7-7D72E61E1851}"/>
                </a:ext>
              </a:extLst>
            </p:cNvPr>
            <p:cNvSpPr>
              <a:spLocks/>
            </p:cNvSpPr>
            <p:nvPr/>
          </p:nvSpPr>
          <p:spPr bwMode="auto">
            <a:xfrm>
              <a:off x="8079232" y="14765347"/>
              <a:ext cx="369888" cy="668338"/>
            </a:xfrm>
            <a:custGeom>
              <a:avLst/>
              <a:gdLst>
                <a:gd name="T0" fmla="*/ 18 w 98"/>
                <a:gd name="T1" fmla="*/ 0 h 176"/>
                <a:gd name="T2" fmla="*/ 0 w 98"/>
                <a:gd name="T3" fmla="*/ 18 h 176"/>
                <a:gd name="T4" fmla="*/ 0 w 98"/>
                <a:gd name="T5" fmla="*/ 158 h 176"/>
                <a:gd name="T6" fmla="*/ 18 w 98"/>
                <a:gd name="T7" fmla="*/ 176 h 176"/>
                <a:gd name="T8" fmla="*/ 80 w 98"/>
                <a:gd name="T9" fmla="*/ 176 h 176"/>
                <a:gd name="T10" fmla="*/ 98 w 98"/>
                <a:gd name="T11" fmla="*/ 158 h 176"/>
                <a:gd name="T12" fmla="*/ 98 w 98"/>
                <a:gd name="T13" fmla="*/ 18 h 176"/>
                <a:gd name="T14" fmla="*/ 80 w 98"/>
                <a:gd name="T15" fmla="*/ 0 h 176"/>
                <a:gd name="T16" fmla="*/ 18 w 98"/>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76">
                  <a:moveTo>
                    <a:pt x="18" y="0"/>
                  </a:moveTo>
                  <a:cubicBezTo>
                    <a:pt x="18" y="0"/>
                    <a:pt x="0" y="0"/>
                    <a:pt x="0" y="18"/>
                  </a:cubicBezTo>
                  <a:cubicBezTo>
                    <a:pt x="0" y="158"/>
                    <a:pt x="0" y="158"/>
                    <a:pt x="0" y="158"/>
                  </a:cubicBezTo>
                  <a:cubicBezTo>
                    <a:pt x="0" y="158"/>
                    <a:pt x="0" y="176"/>
                    <a:pt x="18" y="176"/>
                  </a:cubicBezTo>
                  <a:cubicBezTo>
                    <a:pt x="80" y="176"/>
                    <a:pt x="80" y="176"/>
                    <a:pt x="80" y="176"/>
                  </a:cubicBezTo>
                  <a:cubicBezTo>
                    <a:pt x="80" y="176"/>
                    <a:pt x="98" y="176"/>
                    <a:pt x="98" y="158"/>
                  </a:cubicBezTo>
                  <a:cubicBezTo>
                    <a:pt x="98" y="18"/>
                    <a:pt x="98" y="18"/>
                    <a:pt x="98" y="18"/>
                  </a:cubicBezTo>
                  <a:cubicBezTo>
                    <a:pt x="98" y="18"/>
                    <a:pt x="98" y="0"/>
                    <a:pt x="80" y="0"/>
                  </a:cubicBezTo>
                  <a:lnTo>
                    <a:pt x="18" y="0"/>
                  </a:lnTo>
                  <a:close/>
                </a:path>
              </a:pathLst>
            </a:custGeom>
            <a:noFill/>
            <a:ln w="30163"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3333"/>
            </a:p>
          </p:txBody>
        </p:sp>
      </p:grpSp>
      <p:sp>
        <p:nvSpPr>
          <p:cNvPr id="84" name="TextBox 83">
            <a:extLst>
              <a:ext uri="{FF2B5EF4-FFF2-40B4-BE49-F238E27FC236}">
                <a16:creationId xmlns:a16="http://schemas.microsoft.com/office/drawing/2014/main" id="{59DAE71A-DD51-4500-8EAA-897252B1814D}"/>
              </a:ext>
            </a:extLst>
          </p:cNvPr>
          <p:cNvSpPr txBox="1"/>
          <p:nvPr/>
        </p:nvSpPr>
        <p:spPr>
          <a:xfrm>
            <a:off x="2505658" y="20120137"/>
            <a:ext cx="3171242" cy="923330"/>
          </a:xfrm>
          <a:prstGeom prst="rect">
            <a:avLst/>
          </a:prstGeom>
          <a:noFill/>
        </p:spPr>
        <p:txBody>
          <a:bodyPr wrap="square" rtlCol="0">
            <a:spAutoFit/>
          </a:bodyPr>
          <a:lstStyle/>
          <a:p>
            <a:r>
              <a:rPr lang="en-US" sz="1800" dirty="0">
                <a:solidFill>
                  <a:schemeClr val="bg2"/>
                </a:solidFill>
              </a:rPr>
              <a:t>SCAN HERE</a:t>
            </a:r>
            <a:br>
              <a:rPr lang="en-US" sz="1800" dirty="0">
                <a:solidFill>
                  <a:schemeClr val="bg2"/>
                </a:solidFill>
              </a:rPr>
            </a:br>
            <a:r>
              <a:rPr lang="en-US" sz="1800" dirty="0">
                <a:solidFill>
                  <a:schemeClr val="bg2"/>
                </a:solidFill>
              </a:rPr>
              <a:t>FOR MORE</a:t>
            </a:r>
            <a:br>
              <a:rPr lang="en-US" sz="1800" dirty="0">
                <a:solidFill>
                  <a:schemeClr val="bg2"/>
                </a:solidFill>
              </a:rPr>
            </a:br>
            <a:r>
              <a:rPr lang="en-US" sz="1800" dirty="0">
                <a:solidFill>
                  <a:schemeClr val="bg2"/>
                </a:solidFill>
              </a:rPr>
              <a:t>INFORMATION</a:t>
            </a:r>
          </a:p>
        </p:txBody>
      </p:sp>
      <p:sp>
        <p:nvSpPr>
          <p:cNvPr id="36" name="TextBox 35"/>
          <p:cNvSpPr txBox="1"/>
          <p:nvPr/>
        </p:nvSpPr>
        <p:spPr>
          <a:xfrm>
            <a:off x="750276" y="2845815"/>
            <a:ext cx="14982919" cy="4555093"/>
          </a:xfrm>
          <a:prstGeom prst="rect">
            <a:avLst/>
          </a:prstGeom>
          <a:noFill/>
        </p:spPr>
        <p:txBody>
          <a:bodyPr wrap="square" rtlCol="0">
            <a:spAutoFit/>
          </a:bodyPr>
          <a:lstStyle/>
          <a:p>
            <a:pPr>
              <a:lnSpc>
                <a:spcPts val="8700"/>
              </a:lnSpc>
            </a:pPr>
            <a:r>
              <a:rPr lang="en-US" sz="8000" b="1" dirty="0">
                <a:solidFill>
                  <a:schemeClr val="bg2"/>
                </a:solidFill>
              </a:rPr>
              <a:t>Use this area for key message only. Set the font to be as large as possible, and rely on compelling photo or artwork to emphasize. </a:t>
            </a:r>
            <a:endParaRPr lang="en-US" sz="8000" b="1" dirty="0"/>
          </a:p>
        </p:txBody>
      </p:sp>
      <p:sp>
        <p:nvSpPr>
          <p:cNvPr id="66" name="Text Placeholder 8">
            <a:extLst>
              <a:ext uri="{FF2B5EF4-FFF2-40B4-BE49-F238E27FC236}">
                <a16:creationId xmlns:a16="http://schemas.microsoft.com/office/drawing/2014/main" id="{C4CD19D7-1B69-42E4-91E1-FE3A0564C4DC}"/>
              </a:ext>
            </a:extLst>
          </p:cNvPr>
          <p:cNvSpPr>
            <a:spLocks noGrp="1"/>
          </p:cNvSpPr>
          <p:nvPr>
            <p:ph type="body" sz="quarter" idx="10"/>
          </p:nvPr>
        </p:nvSpPr>
        <p:spPr>
          <a:xfrm>
            <a:off x="245338" y="8488050"/>
            <a:ext cx="4981068" cy="10645654"/>
          </a:xfrm>
        </p:spPr>
        <p:txBody>
          <a:bodyPr/>
          <a:lstStyle/>
          <a:p>
            <a:pPr>
              <a:spcBef>
                <a:spcPts val="1800"/>
              </a:spcBef>
            </a:pPr>
            <a:r>
              <a:rPr lang="en-US" sz="4000" dirty="0">
                <a:solidFill>
                  <a:srgbClr val="006A71"/>
                </a:solidFill>
              </a:rPr>
              <a:t>BACKGROUND</a:t>
            </a:r>
          </a:p>
          <a:p>
            <a:r>
              <a:rPr lang="en-US" sz="1800" b="0" dirty="0"/>
              <a:t>There are still many gaps for basic bioinformatics on the command line for standard file formats. Bioinformaticians have been able to use many tools to manipulate sequence data files in the fastq format, such as </a:t>
            </a:r>
            <a:r>
              <a:rPr lang="en-US" sz="1800" b="0" dirty="0" err="1">
                <a:latin typeface="Courier New" panose="02070309020205020404" pitchFamily="49" charset="0"/>
                <a:cs typeface="Courier New" panose="02070309020205020404" pitchFamily="49" charset="0"/>
              </a:rPr>
              <a:t>seqkit</a:t>
            </a:r>
            <a:r>
              <a:rPr lang="en-US" sz="1800" b="0" dirty="0"/>
              <a:t>, </a:t>
            </a:r>
            <a:r>
              <a:rPr lang="en-US" sz="1800" b="0" dirty="0" err="1">
                <a:latin typeface="Courier New" panose="02070309020205020404" pitchFamily="49" charset="0"/>
                <a:cs typeface="Courier New" panose="02070309020205020404" pitchFamily="49" charset="0"/>
              </a:rPr>
              <a:t>seqtk</a:t>
            </a:r>
            <a:r>
              <a:rPr lang="en-US" sz="1800" b="0" dirty="0"/>
              <a:t> or FASTX-Toolkit. These tools only accept paired end (PE) sequence data when split into multiple files per sample. However, some bioinformaticians prefer to combine PE data from a single sample into one file using the interleaved fastq file format, but this format is not well supported in mainstream tools. Here, we provide Fasten to the community to address these needs.</a:t>
            </a:r>
          </a:p>
          <a:p>
            <a:pPr>
              <a:spcBef>
                <a:spcPts val="1800"/>
              </a:spcBef>
            </a:pPr>
            <a:r>
              <a:rPr lang="en-US" sz="4000" dirty="0">
                <a:solidFill>
                  <a:srgbClr val="006A71"/>
                </a:solidFill>
              </a:rPr>
              <a:t>METHODS</a:t>
            </a:r>
          </a:p>
          <a:p>
            <a:pPr>
              <a:spcBef>
                <a:spcPts val="1800"/>
              </a:spcBef>
            </a:pPr>
            <a:r>
              <a:rPr lang="en-US" sz="1800" b="0" dirty="0"/>
              <a:t>We leveraged the Cargo packaging system in Rust to create a basic framework for interleaved fastq file manipulation. Each executable reads from stdin and prints reads to </a:t>
            </a:r>
            <a:r>
              <a:rPr lang="en-US" sz="1800" b="0" dirty="0" err="1"/>
              <a:t>stdout</a:t>
            </a:r>
            <a:r>
              <a:rPr lang="en-US" sz="1800" b="0" dirty="0"/>
              <a:t> and only performs one function at a time. The core executables perform these fundamental functions: 1) converting to and from interleaved format, 2) converting to and from other sequence file formats, 3) ‘straightening’ fastq files to a more standard 4-line-per-entry format.</a:t>
            </a:r>
          </a:p>
          <a:p>
            <a:pPr>
              <a:spcBef>
                <a:spcPts val="1800"/>
              </a:spcBef>
            </a:pPr>
            <a:r>
              <a:rPr lang="en-US" sz="1800" b="0" dirty="0"/>
              <a:t>There are 18 executables including but not limited to read metrics, read cleaning, kmer counting, read validation, and regular expressions for interleaved fastq files. We have also taken advantage of Rust to make comprehensive and standardized documentation. Continuous integration was implemented in GitHub Actions for unit testing, containerizing, and benchmarking. Benchmarking was performed against other mainstream packages using hyperfine using 100 replicates and 2 burn-ins.</a:t>
            </a:r>
          </a:p>
        </p:txBody>
      </p:sp>
      <p:sp>
        <p:nvSpPr>
          <p:cNvPr id="101" name="Text Placeholder 8">
            <a:extLst>
              <a:ext uri="{FF2B5EF4-FFF2-40B4-BE49-F238E27FC236}">
                <a16:creationId xmlns:a16="http://schemas.microsoft.com/office/drawing/2014/main" id="{56FC6D01-F1D6-4940-BE64-AAD988C71555}"/>
              </a:ext>
            </a:extLst>
          </p:cNvPr>
          <p:cNvSpPr txBox="1">
            <a:spLocks/>
          </p:cNvSpPr>
          <p:nvPr/>
        </p:nvSpPr>
        <p:spPr>
          <a:xfrm>
            <a:off x="11504116" y="8488050"/>
            <a:ext cx="4538727" cy="13462545"/>
          </a:xfrm>
          <a:prstGeom prst="rect">
            <a:avLst/>
          </a:prstGeom>
        </p:spPr>
        <p:txBody>
          <a:bodyPr/>
          <a:lstStyle>
            <a:lvl1pPr marL="0" indent="0" algn="l" defTabSz="836023" rtl="0" eaLnBrk="1" latinLnBrk="0" hangingPunct="1">
              <a:spcBef>
                <a:spcPct val="20000"/>
              </a:spcBef>
              <a:buFont typeface="Arial" pitchFamily="34" charset="0"/>
              <a:buNone/>
              <a:defRPr sz="1400" b="1" kern="1200">
                <a:solidFill>
                  <a:schemeClr val="tx1"/>
                </a:solidFill>
                <a:latin typeface="+mn-lt"/>
                <a:ea typeface="+mn-ea"/>
                <a:cs typeface="+mn-cs"/>
              </a:defRPr>
            </a:lvl1pPr>
            <a:lvl2pPr marL="287352" indent="-107955" algn="l" defTabSz="836023" rtl="0" eaLnBrk="1" latinLnBrk="0" hangingPunct="1">
              <a:spcBef>
                <a:spcPct val="20000"/>
              </a:spcBef>
              <a:buFont typeface="Arial" panose="020B0604020202020204" pitchFamily="34" charset="0"/>
              <a:buChar char="•"/>
              <a:tabLst/>
              <a:defRPr sz="1400" kern="1200">
                <a:solidFill>
                  <a:schemeClr val="tx1"/>
                </a:solidFill>
                <a:latin typeface="+mn-lt"/>
                <a:ea typeface="+mn-ea"/>
                <a:cs typeface="+mn-cs"/>
              </a:defRPr>
            </a:lvl2pPr>
            <a:lvl3pPr marL="519139" indent="-119069" algn="l" defTabSz="836023" rtl="0" eaLnBrk="1" latinLnBrk="0" hangingPunct="1">
              <a:spcBef>
                <a:spcPct val="20000"/>
              </a:spcBef>
              <a:buFont typeface="Calibri" panose="020F0502020204030204" pitchFamily="34" charset="0"/>
              <a:buChar char="»"/>
              <a:tabLst>
                <a:tab pos="1028751" algn="l"/>
              </a:tabLst>
              <a:defRPr sz="1200" kern="1200">
                <a:solidFill>
                  <a:schemeClr val="tx1"/>
                </a:solidFill>
                <a:latin typeface="+mn-lt"/>
                <a:ea typeface="+mn-ea"/>
                <a:cs typeface="+mn-cs"/>
              </a:defRPr>
            </a:lvl3pPr>
            <a:lvl4pPr marL="682659" indent="-109543" algn="l" defTabSz="836023"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804904" indent="-122244" algn="l" defTabSz="836023" rtl="0" eaLnBrk="1" latinLnBrk="0" hangingPunct="1">
              <a:spcBef>
                <a:spcPct val="20000"/>
              </a:spcBef>
              <a:buFont typeface="Arial" pitchFamily="34" charset="0"/>
              <a:buChar char="»"/>
              <a:defRPr sz="900" kern="1200">
                <a:solidFill>
                  <a:schemeClr val="tx1"/>
                </a:solidFill>
                <a:latin typeface="+mn-lt"/>
                <a:ea typeface="+mn-ea"/>
                <a:cs typeface="+mn-cs"/>
              </a:defRPr>
            </a:lvl5pPr>
            <a:lvl6pPr marL="2299063"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6pPr>
            <a:lvl7pPr marL="2717075"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7pPr>
            <a:lvl8pPr marL="3135087"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8pPr>
            <a:lvl9pPr marL="3553098"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9pPr>
          </a:lstStyle>
          <a:p>
            <a:r>
              <a:rPr lang="en-US" sz="4000" dirty="0">
                <a:solidFill>
                  <a:srgbClr val="006A71"/>
                </a:solidFill>
              </a:rPr>
              <a:t>Figures</a:t>
            </a:r>
            <a:endParaRPr lang="en-US" sz="3200" dirty="0">
              <a:solidFill>
                <a:srgbClr val="006A71"/>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r>
              <a:rPr lang="en-US" sz="1800" dirty="0">
                <a:solidFill>
                  <a:srgbClr val="000000"/>
                </a:solidFill>
              </a:rPr>
              <a:t>Figure 1. Six timed benchmarks. </a:t>
            </a:r>
            <a:r>
              <a:rPr lang="en-US" sz="1800" b="0" dirty="0">
                <a:solidFill>
                  <a:srgbClr val="000000"/>
                </a:solidFill>
              </a:rPr>
              <a:t>A) Searching for a sequence in a fastq file with either </a:t>
            </a:r>
            <a:r>
              <a:rPr lang="en-US" sz="1800" b="0" dirty="0" err="1">
                <a:solidFill>
                  <a:srgbClr val="000000"/>
                </a:solidFill>
              </a:rPr>
              <a:t>seqkit</a:t>
            </a:r>
            <a:r>
              <a:rPr lang="en-US" sz="1800" b="0" dirty="0">
                <a:solidFill>
                  <a:srgbClr val="000000"/>
                </a:solidFill>
              </a:rPr>
              <a:t> grep or </a:t>
            </a:r>
            <a:r>
              <a:rPr lang="en-US" sz="1800" b="0" dirty="0" err="1">
                <a:solidFill>
                  <a:srgbClr val="000000"/>
                </a:solidFill>
              </a:rPr>
              <a:t>fasten_regex</a:t>
            </a:r>
            <a:r>
              <a:rPr lang="en-US" sz="1800" b="0" dirty="0">
                <a:solidFill>
                  <a:srgbClr val="000000"/>
                </a:solidFill>
              </a:rPr>
              <a:t>; B) </a:t>
            </a:r>
            <a:r>
              <a:rPr lang="en-US" sz="1800" b="0" dirty="0" err="1">
                <a:solidFill>
                  <a:srgbClr val="000000"/>
                </a:solidFill>
              </a:rPr>
              <a:t>downsampling</a:t>
            </a:r>
            <a:r>
              <a:rPr lang="en-US" sz="1800" b="0" dirty="0">
                <a:solidFill>
                  <a:srgbClr val="000000"/>
                </a:solidFill>
              </a:rPr>
              <a:t> reads using either fasten sample or </a:t>
            </a:r>
            <a:r>
              <a:rPr lang="en-US" sz="1800" b="0" dirty="0" err="1">
                <a:solidFill>
                  <a:srgbClr val="000000"/>
                </a:solidFill>
              </a:rPr>
              <a:t>seqtk</a:t>
            </a:r>
            <a:r>
              <a:rPr lang="en-US" sz="1800" b="0" dirty="0">
                <a:solidFill>
                  <a:srgbClr val="000000"/>
                </a:solidFill>
              </a:rPr>
              <a:t> sample; C) sorting fastq entries by sequence with </a:t>
            </a:r>
            <a:r>
              <a:rPr lang="en-US" sz="1800" b="0" dirty="0" err="1">
                <a:solidFill>
                  <a:srgbClr val="000000"/>
                </a:solidFill>
              </a:rPr>
              <a:t>fasten_sort</a:t>
            </a:r>
            <a:r>
              <a:rPr lang="en-US" sz="1800" b="0" dirty="0">
                <a:solidFill>
                  <a:srgbClr val="000000"/>
                </a:solidFill>
              </a:rPr>
              <a:t> or </a:t>
            </a:r>
            <a:r>
              <a:rPr lang="en-US" sz="1800" b="0" dirty="0" err="1">
                <a:solidFill>
                  <a:srgbClr val="000000"/>
                </a:solidFill>
              </a:rPr>
              <a:t>seqkit</a:t>
            </a:r>
            <a:r>
              <a:rPr lang="en-US" sz="1800" b="0" dirty="0">
                <a:solidFill>
                  <a:srgbClr val="000000"/>
                </a:solidFill>
              </a:rPr>
              <a:t> sort; D) sorting sequences by id; E) interleaving reads from R1 and R2 files not using </a:t>
            </a:r>
            <a:r>
              <a:rPr lang="en-US" sz="1800" b="0" dirty="0" err="1">
                <a:solidFill>
                  <a:srgbClr val="000000"/>
                </a:solidFill>
              </a:rPr>
              <a:t>fasten_progress</a:t>
            </a:r>
            <a:r>
              <a:rPr lang="en-US" sz="1800" b="0" dirty="0">
                <a:solidFill>
                  <a:srgbClr val="000000"/>
                </a:solidFill>
              </a:rPr>
              <a:t>, using it before shuffle, or using it after shuffle; and F) converting nonstandard fastq files to a format whose entries are four lines each.</a:t>
            </a:r>
            <a:endParaRPr lang="en-US" sz="1800" b="0" i="1" dirty="0">
              <a:solidFill>
                <a:srgbClr val="000000"/>
              </a:solidFill>
            </a:endParaRPr>
          </a:p>
        </p:txBody>
      </p:sp>
      <p:sp>
        <p:nvSpPr>
          <p:cNvPr id="134" name="TextBox 133">
            <a:extLst>
              <a:ext uri="{FF2B5EF4-FFF2-40B4-BE49-F238E27FC236}">
                <a16:creationId xmlns:a16="http://schemas.microsoft.com/office/drawing/2014/main" id="{D7DD8156-C22E-4C10-9AFF-DC4E6BD6270E}"/>
              </a:ext>
            </a:extLst>
          </p:cNvPr>
          <p:cNvSpPr txBox="1"/>
          <p:nvPr/>
        </p:nvSpPr>
        <p:spPr>
          <a:xfrm>
            <a:off x="11262783" y="12739098"/>
            <a:ext cx="5151467" cy="400110"/>
          </a:xfrm>
          <a:prstGeom prst="rect">
            <a:avLst/>
          </a:prstGeom>
          <a:noFill/>
        </p:spPr>
        <p:txBody>
          <a:bodyPr wrap="square" rtlCol="0">
            <a:spAutoFit/>
          </a:bodyPr>
          <a:lstStyle/>
          <a:p>
            <a:pPr algn="ctr"/>
            <a:r>
              <a:rPr lang="en-US" sz="2000" b="1" dirty="0">
                <a:solidFill>
                  <a:srgbClr val="000000"/>
                </a:solidFill>
              </a:rPr>
              <a:t>PRIMARY and SECONDARY</a:t>
            </a:r>
            <a:r>
              <a:rPr lang="en-US" sz="2000" dirty="0">
                <a:solidFill>
                  <a:srgbClr val="000000"/>
                </a:solidFill>
              </a:rPr>
              <a:t> </a:t>
            </a:r>
            <a:r>
              <a:rPr lang="en-US" sz="2000" b="1" dirty="0">
                <a:solidFill>
                  <a:srgbClr val="000000"/>
                </a:solidFill>
              </a:rPr>
              <a:t>COLORS</a:t>
            </a:r>
          </a:p>
        </p:txBody>
      </p:sp>
      <p:pic>
        <p:nvPicPr>
          <p:cNvPr id="140" name="Picture 139">
            <a:extLst>
              <a:ext uri="{FF2B5EF4-FFF2-40B4-BE49-F238E27FC236}">
                <a16:creationId xmlns:a16="http://schemas.microsoft.com/office/drawing/2014/main" id="{64E9577E-B78C-4524-ABF7-D5EF492D9267}"/>
              </a:ext>
            </a:extLst>
          </p:cNvPr>
          <p:cNvPicPr>
            <a:picLocks noChangeAspect="1"/>
          </p:cNvPicPr>
          <p:nvPr/>
        </p:nvPicPr>
        <p:blipFill>
          <a:blip r:embed="rId3"/>
          <a:stretch>
            <a:fillRect/>
          </a:stretch>
        </p:blipFill>
        <p:spPr>
          <a:xfrm>
            <a:off x="427561" y="19996015"/>
            <a:ext cx="1260562" cy="1260562"/>
          </a:xfrm>
          <a:prstGeom prst="rect">
            <a:avLst/>
          </a:prstGeom>
        </p:spPr>
      </p:pic>
      <p:pic>
        <p:nvPicPr>
          <p:cNvPr id="19" name="Picture 18" descr="Construction worker cutting through metal">
            <a:extLst>
              <a:ext uri="{FF2B5EF4-FFF2-40B4-BE49-F238E27FC236}">
                <a16:creationId xmlns:a16="http://schemas.microsoft.com/office/drawing/2014/main" id="{1013F8A5-D9E7-44E0-8B78-00EFA94178E4}"/>
              </a:ext>
            </a:extLst>
          </p:cNvPr>
          <p:cNvPicPr>
            <a:picLocks noChangeAspect="1"/>
          </p:cNvPicPr>
          <p:nvPr/>
        </p:nvPicPr>
        <p:blipFill>
          <a:blip r:embed="rId4"/>
          <a:stretch>
            <a:fillRect/>
          </a:stretch>
        </p:blipFill>
        <p:spPr>
          <a:xfrm>
            <a:off x="4235634" y="1909967"/>
            <a:ext cx="12223566" cy="6565392"/>
          </a:xfrm>
          <a:prstGeom prst="rect">
            <a:avLst/>
          </a:prstGeom>
        </p:spPr>
      </p:pic>
      <p:sp>
        <p:nvSpPr>
          <p:cNvPr id="60" name="Rectangle 59">
            <a:extLst>
              <a:ext uri="{FF2B5EF4-FFF2-40B4-BE49-F238E27FC236}">
                <a16:creationId xmlns:a16="http://schemas.microsoft.com/office/drawing/2014/main" id="{769E0B2A-4871-49B1-BB1E-0EA063E0D42D}"/>
              </a:ext>
            </a:extLst>
          </p:cNvPr>
          <p:cNvSpPr/>
          <p:nvPr/>
        </p:nvSpPr>
        <p:spPr>
          <a:xfrm>
            <a:off x="0" y="1909913"/>
            <a:ext cx="13104819" cy="6573005"/>
          </a:xfrm>
          <a:prstGeom prst="rect">
            <a:avLst/>
          </a:prstGeom>
          <a:gradFill flip="none" rotWithShape="1">
            <a:gsLst>
              <a:gs pos="12000">
                <a:srgbClr val="006A71">
                  <a:alpha val="0"/>
                </a:srgbClr>
              </a:gs>
              <a:gs pos="36000">
                <a:srgbClr val="006A7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14">
            <a:extLst>
              <a:ext uri="{FF2B5EF4-FFF2-40B4-BE49-F238E27FC236}">
                <a16:creationId xmlns:a16="http://schemas.microsoft.com/office/drawing/2014/main" id="{D06FD540-F212-44D6-AC9F-B0262DB7BC74}"/>
              </a:ext>
            </a:extLst>
          </p:cNvPr>
          <p:cNvSpPr/>
          <p:nvPr/>
        </p:nvSpPr>
        <p:spPr>
          <a:xfrm>
            <a:off x="5763869" y="15608216"/>
            <a:ext cx="5004393" cy="814889"/>
          </a:xfrm>
          <a:prstGeom prst="rect">
            <a:avLst/>
          </a:prstGeom>
          <a:solidFill>
            <a:srgbClr val="E6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B9580D0-1EF9-4957-9273-E25DC83E19EE}"/>
              </a:ext>
            </a:extLst>
          </p:cNvPr>
          <p:cNvSpPr txBox="1"/>
          <p:nvPr/>
        </p:nvSpPr>
        <p:spPr>
          <a:xfrm>
            <a:off x="785447" y="2462533"/>
            <a:ext cx="9982816" cy="5670783"/>
          </a:xfrm>
          <a:prstGeom prst="rect">
            <a:avLst/>
          </a:prstGeom>
          <a:noFill/>
        </p:spPr>
        <p:txBody>
          <a:bodyPr wrap="square" rtlCol="0">
            <a:spAutoFit/>
          </a:bodyPr>
          <a:lstStyle/>
          <a:p>
            <a:pPr>
              <a:lnSpc>
                <a:spcPts val="8700"/>
              </a:lnSpc>
            </a:pPr>
            <a:r>
              <a:rPr lang="en-US" sz="8000" b="1" dirty="0">
                <a:solidFill>
                  <a:schemeClr val="bg2"/>
                </a:solidFill>
              </a:rPr>
              <a:t>Perform random operations on fastq files, using </a:t>
            </a:r>
            <a:r>
              <a:rPr lang="en-US" sz="8000" b="1" dirty="0" err="1">
                <a:solidFill>
                  <a:schemeClr val="bg2"/>
                </a:solidFill>
              </a:rPr>
              <a:t>unix</a:t>
            </a:r>
            <a:r>
              <a:rPr lang="en-US" sz="8000" b="1" dirty="0">
                <a:solidFill>
                  <a:schemeClr val="bg2"/>
                </a:solidFill>
              </a:rPr>
              <a:t> streaming. Secure your analysis with Fasten!</a:t>
            </a:r>
          </a:p>
        </p:txBody>
      </p:sp>
      <p:sp>
        <p:nvSpPr>
          <p:cNvPr id="76" name="Rectangle 75">
            <a:extLst>
              <a:ext uri="{FF2B5EF4-FFF2-40B4-BE49-F238E27FC236}">
                <a16:creationId xmlns:a16="http://schemas.microsoft.com/office/drawing/2014/main" id="{97FCD1F1-E82C-49BE-83BA-46421F86DD1C}"/>
              </a:ext>
            </a:extLst>
          </p:cNvPr>
          <p:cNvSpPr/>
          <p:nvPr/>
        </p:nvSpPr>
        <p:spPr>
          <a:xfrm>
            <a:off x="5763869" y="16759239"/>
            <a:ext cx="5004393" cy="714642"/>
          </a:xfrm>
          <a:prstGeom prst="rect">
            <a:avLst/>
          </a:prstGeom>
          <a:solidFill>
            <a:srgbClr val="E6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7D642E7-33B5-4B69-A629-D0BD5884F191}"/>
              </a:ext>
            </a:extLst>
          </p:cNvPr>
          <p:cNvSpPr/>
          <p:nvPr/>
        </p:nvSpPr>
        <p:spPr>
          <a:xfrm>
            <a:off x="5763869" y="17755526"/>
            <a:ext cx="5004393" cy="563289"/>
          </a:xfrm>
          <a:prstGeom prst="rect">
            <a:avLst/>
          </a:prstGeom>
          <a:solidFill>
            <a:srgbClr val="E6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A8CEC333-935E-41DC-8389-C15B27936924}"/>
              </a:ext>
            </a:extLst>
          </p:cNvPr>
          <p:cNvSpPr/>
          <p:nvPr/>
        </p:nvSpPr>
        <p:spPr>
          <a:xfrm>
            <a:off x="5763869" y="18600462"/>
            <a:ext cx="5004393" cy="563290"/>
          </a:xfrm>
          <a:prstGeom prst="rect">
            <a:avLst/>
          </a:prstGeom>
          <a:solidFill>
            <a:srgbClr val="E6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 Placeholder 8">
            <a:extLst>
              <a:ext uri="{FF2B5EF4-FFF2-40B4-BE49-F238E27FC236}">
                <a16:creationId xmlns:a16="http://schemas.microsoft.com/office/drawing/2014/main" id="{1255C236-370F-49D7-9444-C59B2C54F1B5}"/>
              </a:ext>
            </a:extLst>
          </p:cNvPr>
          <p:cNvSpPr txBox="1">
            <a:spLocks/>
          </p:cNvSpPr>
          <p:nvPr/>
        </p:nvSpPr>
        <p:spPr>
          <a:xfrm>
            <a:off x="5712433" y="8488050"/>
            <a:ext cx="5261418" cy="10645654"/>
          </a:xfrm>
          <a:prstGeom prst="rect">
            <a:avLst/>
          </a:prstGeom>
        </p:spPr>
        <p:txBody>
          <a:bodyPr/>
          <a:lstStyle>
            <a:lvl1pPr marL="0" indent="0" algn="l" defTabSz="1114669" rtl="0" eaLnBrk="1" latinLnBrk="0" hangingPunct="1">
              <a:spcBef>
                <a:spcPct val="20000"/>
              </a:spcBef>
              <a:buFont typeface="Arial" pitchFamily="34" charset="0"/>
              <a:buNone/>
              <a:defRPr sz="2667" b="1" kern="1200">
                <a:solidFill>
                  <a:schemeClr val="tx1"/>
                </a:solidFill>
                <a:latin typeface="+mn-lt"/>
                <a:ea typeface="+mn-ea"/>
                <a:cs typeface="+mn-cs"/>
              </a:defRPr>
            </a:lvl1pPr>
            <a:lvl2pPr marL="383126" indent="-143936" algn="l" defTabSz="1114669" rtl="0" eaLnBrk="1" latinLnBrk="0" hangingPunct="1">
              <a:spcBef>
                <a:spcPct val="20000"/>
              </a:spcBef>
              <a:buFont typeface="Arial" panose="020B0604020202020204" pitchFamily="34" charset="0"/>
              <a:buChar char="•"/>
              <a:tabLst/>
              <a:defRPr sz="1867" kern="1200">
                <a:solidFill>
                  <a:schemeClr val="tx1"/>
                </a:solidFill>
                <a:latin typeface="+mn-lt"/>
                <a:ea typeface="+mn-ea"/>
                <a:cs typeface="+mn-cs"/>
              </a:defRPr>
            </a:lvl2pPr>
            <a:lvl3pPr marL="692168" indent="-158755" algn="l" defTabSz="1114669" rtl="0" eaLnBrk="1" latinLnBrk="0" hangingPunct="1">
              <a:spcBef>
                <a:spcPct val="20000"/>
              </a:spcBef>
              <a:buFont typeface="Calibri" panose="020F0502020204030204" pitchFamily="34" charset="0"/>
              <a:buChar char="»"/>
              <a:tabLst>
                <a:tab pos="1371634" algn="l"/>
              </a:tabLst>
              <a:defRPr sz="1600" kern="1200">
                <a:solidFill>
                  <a:schemeClr val="tx1"/>
                </a:solidFill>
                <a:latin typeface="+mn-lt"/>
                <a:ea typeface="+mn-ea"/>
                <a:cs typeface="+mn-cs"/>
              </a:defRPr>
            </a:lvl3pPr>
            <a:lvl4pPr marL="910189" indent="-146054" algn="l" defTabSz="1114669" rtl="0" eaLnBrk="1" latinLnBrk="0" hangingPunct="1">
              <a:spcBef>
                <a:spcPct val="20000"/>
              </a:spcBef>
              <a:buFont typeface="Arial" pitchFamily="34" charset="0"/>
              <a:buChar char="–"/>
              <a:defRPr sz="1467" kern="1200">
                <a:solidFill>
                  <a:schemeClr val="tx1"/>
                </a:solidFill>
                <a:latin typeface="+mn-lt"/>
                <a:ea typeface="+mn-ea"/>
                <a:cs typeface="+mn-cs"/>
              </a:defRPr>
            </a:lvl4pPr>
            <a:lvl5pPr marL="1073179" indent="-162988" algn="l" defTabSz="1114669"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3065341" indent="-278668" algn="l" defTabSz="1114669" rtl="0" eaLnBrk="1" latinLnBrk="0" hangingPunct="1">
              <a:spcBef>
                <a:spcPct val="20000"/>
              </a:spcBef>
              <a:buFont typeface="Arial" pitchFamily="34" charset="0"/>
              <a:buChar char="•"/>
              <a:defRPr sz="2489" kern="1200">
                <a:solidFill>
                  <a:schemeClr val="tx1"/>
                </a:solidFill>
                <a:latin typeface="+mn-lt"/>
                <a:ea typeface="+mn-ea"/>
                <a:cs typeface="+mn-cs"/>
              </a:defRPr>
            </a:lvl6pPr>
            <a:lvl7pPr marL="3622676" indent="-278668" algn="l" defTabSz="1114669" rtl="0" eaLnBrk="1" latinLnBrk="0" hangingPunct="1">
              <a:spcBef>
                <a:spcPct val="20000"/>
              </a:spcBef>
              <a:buFont typeface="Arial" pitchFamily="34" charset="0"/>
              <a:buChar char="•"/>
              <a:defRPr sz="2489" kern="1200">
                <a:solidFill>
                  <a:schemeClr val="tx1"/>
                </a:solidFill>
                <a:latin typeface="+mn-lt"/>
                <a:ea typeface="+mn-ea"/>
                <a:cs typeface="+mn-cs"/>
              </a:defRPr>
            </a:lvl7pPr>
            <a:lvl8pPr marL="4180011" indent="-278668" algn="l" defTabSz="1114669" rtl="0" eaLnBrk="1" latinLnBrk="0" hangingPunct="1">
              <a:spcBef>
                <a:spcPct val="20000"/>
              </a:spcBef>
              <a:buFont typeface="Arial" pitchFamily="34" charset="0"/>
              <a:buChar char="•"/>
              <a:defRPr sz="2489" kern="1200">
                <a:solidFill>
                  <a:schemeClr val="tx1"/>
                </a:solidFill>
                <a:latin typeface="+mn-lt"/>
                <a:ea typeface="+mn-ea"/>
                <a:cs typeface="+mn-cs"/>
              </a:defRPr>
            </a:lvl8pPr>
            <a:lvl9pPr marL="4737346" indent="-278668" algn="l" defTabSz="1114669" rtl="0" eaLnBrk="1" latinLnBrk="0" hangingPunct="1">
              <a:spcBef>
                <a:spcPct val="20000"/>
              </a:spcBef>
              <a:buFont typeface="Arial" pitchFamily="34" charset="0"/>
              <a:buChar char="•"/>
              <a:defRPr sz="2489" kern="1200">
                <a:solidFill>
                  <a:schemeClr val="tx1"/>
                </a:solidFill>
                <a:latin typeface="+mn-lt"/>
                <a:ea typeface="+mn-ea"/>
                <a:cs typeface="+mn-cs"/>
              </a:defRPr>
            </a:lvl9pPr>
          </a:lstStyle>
          <a:p>
            <a:pPr>
              <a:spcBef>
                <a:spcPts val="1800"/>
              </a:spcBef>
            </a:pPr>
            <a:r>
              <a:rPr lang="en-US" sz="4000" dirty="0">
                <a:solidFill>
                  <a:srgbClr val="006A71"/>
                </a:solidFill>
              </a:rPr>
              <a:t>FINDINGS</a:t>
            </a:r>
          </a:p>
          <a:p>
            <a:r>
              <a:rPr lang="en-US" sz="1800" dirty="0">
                <a:solidFill>
                  <a:srgbClr val="000000"/>
                </a:solidFill>
              </a:rPr>
              <a:t>Documentation, the container, and code are available at GitHub. Benchmarking results are presented in Figure 1.</a:t>
            </a:r>
          </a:p>
          <a:p>
            <a:r>
              <a:rPr lang="en-US" sz="4000" dirty="0">
                <a:solidFill>
                  <a:srgbClr val="006A71"/>
                </a:solidFill>
              </a:rPr>
              <a:t>WEBSITE</a:t>
            </a:r>
          </a:p>
          <a:p>
            <a:r>
              <a:rPr lang="en-US" sz="1800" dirty="0"/>
              <a:t>Software </a:t>
            </a:r>
            <a:r>
              <a:rPr lang="en-US" sz="1800" b="0" dirty="0"/>
              <a:t>https://github.com/fasten</a:t>
            </a:r>
          </a:p>
          <a:p>
            <a:r>
              <a:rPr lang="en-US" sz="1800" dirty="0"/>
              <a:t>Documentation </a:t>
            </a:r>
            <a:r>
              <a:rPr lang="en-US" sz="1800" b="0" dirty="0"/>
              <a:t>https://lskatz.github.io/fasten/fasten</a:t>
            </a:r>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r>
              <a:rPr lang="en-US" sz="4000" dirty="0">
                <a:solidFill>
                  <a:srgbClr val="006A71"/>
                </a:solidFill>
              </a:rPr>
              <a:t>EXAMPLES</a:t>
            </a:r>
          </a:p>
          <a:p>
            <a:pPr marL="0" marR="0" lvl="0" indent="0" algn="l" defTabSz="125384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F3F3F"/>
                </a:solidFill>
                <a:effectLst/>
                <a:uLnTx/>
                <a:uFillTx/>
                <a:latin typeface="Calibri" panose="020F0502020204030204"/>
                <a:ea typeface="+mn-ea"/>
                <a:cs typeface="+mn-cs"/>
              </a:rPr>
              <a:t>Read Metrics</a:t>
            </a:r>
          </a:p>
          <a:p>
            <a:pPr marL="0" marR="0" lvl="0" indent="0" algn="l" defTabSz="125384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0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zcat</a:t>
            </a:r>
            <a:r>
              <a:rPr kumimoji="0" lang="en-US" sz="1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cleaned.shuffled.fastq.gz | </a:t>
            </a:r>
            <a:r>
              <a:rPr kumimoji="0" lang="en-US" sz="10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fasten_metrics</a:t>
            </a:r>
            <a:r>
              <a:rPr kumimoji="0" lang="en-US" sz="1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 column -t</a:t>
            </a:r>
          </a:p>
          <a:p>
            <a:pPr marL="0" marR="0" lvl="0" indent="0" algn="l" defTabSz="125384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totalLength</a:t>
            </a:r>
            <a:r>
              <a:rPr kumimoji="0" lang="en-US" sz="1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0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numReads</a:t>
            </a:r>
            <a:r>
              <a:rPr kumimoji="0" lang="en-US" sz="1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0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avgReadLength</a:t>
            </a:r>
            <a:r>
              <a:rPr kumimoji="0" lang="en-US" sz="1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0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avgQual</a:t>
            </a:r>
            <a:endParaRPr kumimoji="0" lang="en-US" sz="1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125384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800          8         100            19.53875</a:t>
            </a:r>
          </a:p>
          <a:p>
            <a:pPr marL="0" marR="0" lvl="0" indent="0" algn="l" defTabSz="125384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No reads were actually filtered with cleaning, with --min-length=2</a:t>
            </a:r>
          </a:p>
          <a:p>
            <a:pPr marL="0" marR="0" lvl="0" indent="0" algn="l" defTabSz="1253846"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spcBef>
                <a:spcPts val="0"/>
              </a:spcBef>
            </a:pPr>
            <a:r>
              <a:rPr lang="en-US" sz="1400" b="0" dirty="0"/>
              <a:t>Read Cleaning</a:t>
            </a:r>
          </a:p>
          <a:p>
            <a:pPr>
              <a:spcBef>
                <a:spcPts val="0"/>
              </a:spcBef>
            </a:pPr>
            <a:r>
              <a:rPr lang="en-US" sz="1000" b="0" dirty="0">
                <a:solidFill>
                  <a:srgbClr val="000000"/>
                </a:solidFill>
                <a:latin typeface="Courier New" panose="02070309020205020404" pitchFamily="49" charset="0"/>
                <a:cs typeface="Courier New" panose="02070309020205020404" pitchFamily="49" charset="0"/>
              </a:rPr>
              <a:t>$ cat </a:t>
            </a:r>
            <a:r>
              <a:rPr lang="en-US" sz="1000" b="0" dirty="0" err="1">
                <a:solidFill>
                  <a:srgbClr val="000000"/>
                </a:solidFill>
                <a:latin typeface="Courier New" panose="02070309020205020404" pitchFamily="49" charset="0"/>
                <a:cs typeface="Courier New" panose="02070309020205020404" pitchFamily="49" charset="0"/>
              </a:rPr>
              <a:t>testdata</a:t>
            </a:r>
            <a:r>
              <a:rPr lang="en-US" sz="1000" b="0" dirty="0">
                <a:solidFill>
                  <a:srgbClr val="000000"/>
                </a:solidFill>
                <a:latin typeface="Courier New" panose="02070309020205020404" pitchFamily="49" charset="0"/>
                <a:cs typeface="Courier New" panose="02070309020205020404" pitchFamily="49" charset="0"/>
              </a:rPr>
              <a:t>/R1.fastq </a:t>
            </a:r>
            <a:r>
              <a:rPr lang="en-US" sz="1000" b="0" dirty="0" err="1">
                <a:solidFill>
                  <a:srgbClr val="000000"/>
                </a:solidFill>
                <a:latin typeface="Courier New" panose="02070309020205020404" pitchFamily="49" charset="0"/>
                <a:cs typeface="Courier New" panose="02070309020205020404" pitchFamily="49" charset="0"/>
              </a:rPr>
              <a:t>testdata</a:t>
            </a:r>
            <a:r>
              <a:rPr lang="en-US" sz="1000" b="0" dirty="0">
                <a:solidFill>
                  <a:srgbClr val="000000"/>
                </a:solidFill>
                <a:latin typeface="Courier New" panose="02070309020205020404" pitchFamily="49" charset="0"/>
                <a:cs typeface="Courier New" panose="02070309020205020404" pitchFamily="49" charset="0"/>
              </a:rPr>
              <a:t>/R2.fastq | \</a:t>
            </a:r>
          </a:p>
          <a:p>
            <a:pPr>
              <a:spcBef>
                <a:spcPts val="0"/>
              </a:spcBef>
            </a:pPr>
            <a:r>
              <a:rPr lang="en-US" sz="1000" b="0" dirty="0">
                <a:solidFill>
                  <a:srgbClr val="000000"/>
                </a:solidFill>
                <a:latin typeface="Courier New" panose="02070309020205020404" pitchFamily="49" charset="0"/>
                <a:cs typeface="Courier New" panose="02070309020205020404" pitchFamily="49" charset="0"/>
              </a:rPr>
              <a:t>    </a:t>
            </a:r>
            <a:r>
              <a:rPr lang="en-US" sz="1000" b="0" dirty="0" err="1">
                <a:solidFill>
                  <a:srgbClr val="000000"/>
                </a:solidFill>
                <a:latin typeface="Courier New" panose="02070309020205020404" pitchFamily="49" charset="0"/>
                <a:cs typeface="Courier New" panose="02070309020205020404" pitchFamily="49" charset="0"/>
              </a:rPr>
              <a:t>fasten_shuffle</a:t>
            </a:r>
            <a:r>
              <a:rPr lang="en-US" sz="1000" b="0" dirty="0">
                <a:solidFill>
                  <a:srgbClr val="000000"/>
                </a:solidFill>
                <a:latin typeface="Courier New" panose="02070309020205020404" pitchFamily="49" charset="0"/>
                <a:cs typeface="Courier New" panose="02070309020205020404" pitchFamily="49" charset="0"/>
              </a:rPr>
              <a:t> | \</a:t>
            </a:r>
          </a:p>
          <a:p>
            <a:pPr>
              <a:spcBef>
                <a:spcPts val="0"/>
              </a:spcBef>
            </a:pPr>
            <a:r>
              <a:rPr lang="en-US" sz="1000" b="0" dirty="0">
                <a:solidFill>
                  <a:srgbClr val="000000"/>
                </a:solidFill>
                <a:latin typeface="Courier New" panose="02070309020205020404" pitchFamily="49" charset="0"/>
                <a:cs typeface="Courier New" panose="02070309020205020404" pitchFamily="49" charset="0"/>
              </a:rPr>
              <a:t>    </a:t>
            </a:r>
            <a:r>
              <a:rPr lang="en-US" sz="1000" b="0" dirty="0" err="1">
                <a:solidFill>
                  <a:srgbClr val="000000"/>
                </a:solidFill>
                <a:latin typeface="Courier New" panose="02070309020205020404" pitchFamily="49" charset="0"/>
                <a:cs typeface="Courier New" panose="02070309020205020404" pitchFamily="49" charset="0"/>
              </a:rPr>
              <a:t>fasten_clean</a:t>
            </a:r>
            <a:r>
              <a:rPr lang="en-US" sz="1000" b="0" dirty="0">
                <a:solidFill>
                  <a:srgbClr val="000000"/>
                </a:solidFill>
                <a:latin typeface="Courier New" panose="02070309020205020404" pitchFamily="49" charset="0"/>
                <a:cs typeface="Courier New" panose="02070309020205020404" pitchFamily="49" charset="0"/>
              </a:rPr>
              <a:t> --paired-end --min-length 2 | \</a:t>
            </a:r>
          </a:p>
          <a:p>
            <a:pPr>
              <a:spcBef>
                <a:spcPts val="0"/>
              </a:spcBef>
            </a:pPr>
            <a:r>
              <a:rPr lang="en-US" sz="1000" b="0" dirty="0">
                <a:solidFill>
                  <a:srgbClr val="000000"/>
                </a:solidFill>
                <a:latin typeface="Courier New" panose="02070309020205020404" pitchFamily="49" charset="0"/>
                <a:cs typeface="Courier New" panose="02070309020205020404" pitchFamily="49" charset="0"/>
              </a:rPr>
              <a:t>    gzip -c &gt; cleaned.shuffled.fastq.gz</a:t>
            </a:r>
          </a:p>
          <a:p>
            <a:pPr>
              <a:spcBef>
                <a:spcPts val="0"/>
              </a:spcBef>
            </a:pPr>
            <a:endParaRPr lang="en-US" sz="1000" b="0" dirty="0">
              <a:solidFill>
                <a:srgbClr val="000000"/>
              </a:solidFill>
              <a:latin typeface="Courier New" panose="02070309020205020404" pitchFamily="49" charset="0"/>
              <a:cs typeface="Courier New" panose="02070309020205020404" pitchFamily="49" charset="0"/>
            </a:endParaRPr>
          </a:p>
          <a:p>
            <a:pPr marL="0" marR="0" lvl="0" indent="0" algn="l" defTabSz="1253846" rtl="0" eaLnBrk="1" fontAlgn="auto" latinLnBrk="0" hangingPunct="1">
              <a:lnSpc>
                <a:spcPct val="100000"/>
              </a:lnSpc>
              <a:spcBef>
                <a:spcPts val="0"/>
              </a:spcBef>
              <a:spcAft>
                <a:spcPts val="0"/>
              </a:spcAft>
              <a:buClrTx/>
              <a:buSzTx/>
              <a:buFontTx/>
              <a:buNone/>
              <a:tabLst/>
              <a:defRPr/>
            </a:pPr>
            <a:r>
              <a:rPr lang="en-US" sz="1400" b="0" dirty="0">
                <a:solidFill>
                  <a:srgbClr val="3F3F3F"/>
                </a:solidFill>
                <a:latin typeface="Calibri" panose="020F0502020204030204"/>
              </a:rPr>
              <a:t>Filter for reads with a motif</a:t>
            </a:r>
            <a:endParaRPr kumimoji="0" lang="en-US" sz="1400" b="0" i="0" u="none" strike="noStrike" kern="1200" cap="none" spc="0" normalizeH="0" baseline="0" noProof="0" dirty="0">
              <a:ln>
                <a:noFill/>
              </a:ln>
              <a:solidFill>
                <a:srgbClr val="3F3F3F"/>
              </a:solidFill>
              <a:effectLst/>
              <a:uLnTx/>
              <a:uFillTx/>
              <a:latin typeface="Calibri" panose="020F0502020204030204"/>
              <a:ea typeface="+mn-ea"/>
              <a:cs typeface="+mn-cs"/>
            </a:endParaRPr>
          </a:p>
          <a:p>
            <a:pPr>
              <a:spcBef>
                <a:spcPts val="0"/>
              </a:spcBef>
            </a:pPr>
            <a:r>
              <a:rPr lang="en-US" sz="1000" b="0" dirty="0">
                <a:solidFill>
                  <a:srgbClr val="000000"/>
                </a:solidFill>
                <a:latin typeface="Courier New" panose="02070309020205020404" pitchFamily="49" charset="0"/>
                <a:cs typeface="Courier New" panose="02070309020205020404" pitchFamily="49" charset="0"/>
              </a:rPr>
              <a:t>cat </a:t>
            </a:r>
            <a:r>
              <a:rPr lang="en-US" sz="1000" b="0" dirty="0" err="1">
                <a:solidFill>
                  <a:srgbClr val="000000"/>
                </a:solidFill>
                <a:latin typeface="Courier New" panose="02070309020205020404" pitchFamily="49" charset="0"/>
                <a:cs typeface="Courier New" panose="02070309020205020404" pitchFamily="49" charset="0"/>
              </a:rPr>
              <a:t>interleaved.fastq</a:t>
            </a:r>
            <a:r>
              <a:rPr lang="en-US" sz="1000" b="0" dirty="0">
                <a:solidFill>
                  <a:srgbClr val="000000"/>
                </a:solidFill>
                <a:latin typeface="Courier New" panose="02070309020205020404" pitchFamily="49" charset="0"/>
                <a:cs typeface="Courier New" panose="02070309020205020404" pitchFamily="49" charset="0"/>
              </a:rPr>
              <a:t> | \</a:t>
            </a:r>
          </a:p>
          <a:p>
            <a:pPr>
              <a:spcBef>
                <a:spcPts val="0"/>
              </a:spcBef>
            </a:pPr>
            <a:r>
              <a:rPr lang="en-US" sz="1000" b="0" dirty="0">
                <a:solidFill>
                  <a:srgbClr val="000000"/>
                </a:solidFill>
                <a:latin typeface="Courier New" panose="02070309020205020404" pitchFamily="49" charset="0"/>
                <a:cs typeface="Courier New" panose="02070309020205020404" pitchFamily="49" charset="0"/>
              </a:rPr>
              <a:t>    </a:t>
            </a:r>
            <a:r>
              <a:rPr lang="en-US" sz="1000" b="0" dirty="0" err="1">
                <a:solidFill>
                  <a:srgbClr val="000000"/>
                </a:solidFill>
                <a:latin typeface="Courier New" panose="02070309020205020404" pitchFamily="49" charset="0"/>
                <a:cs typeface="Courier New" panose="02070309020205020404" pitchFamily="49" charset="0"/>
              </a:rPr>
              <a:t>fasten_regex</a:t>
            </a:r>
            <a:r>
              <a:rPr lang="en-US" sz="1000" b="0" dirty="0">
                <a:solidFill>
                  <a:srgbClr val="000000"/>
                </a:solidFill>
                <a:latin typeface="Courier New" panose="02070309020205020404" pitchFamily="49" charset="0"/>
                <a:cs typeface="Courier New" panose="02070309020205020404" pitchFamily="49" charset="0"/>
              </a:rPr>
              <a:t> --which SEQ --regex ATAT --paired-end | \</a:t>
            </a:r>
          </a:p>
          <a:p>
            <a:pPr>
              <a:spcBef>
                <a:spcPts val="0"/>
              </a:spcBef>
            </a:pPr>
            <a:r>
              <a:rPr lang="en-US" sz="1000" b="0" dirty="0">
                <a:solidFill>
                  <a:srgbClr val="000000"/>
                </a:solidFill>
                <a:latin typeface="Courier New" panose="02070309020205020404" pitchFamily="49" charset="0"/>
                <a:cs typeface="Courier New" panose="02070309020205020404" pitchFamily="49" charset="0"/>
              </a:rPr>
              <a:t>    &gt; </a:t>
            </a:r>
            <a:r>
              <a:rPr lang="en-US" sz="1000" b="0" dirty="0" err="1">
                <a:solidFill>
                  <a:srgbClr val="000000"/>
                </a:solidFill>
                <a:latin typeface="Courier New" panose="02070309020205020404" pitchFamily="49" charset="0"/>
                <a:cs typeface="Courier New" panose="02070309020205020404" pitchFamily="49" charset="0"/>
              </a:rPr>
              <a:t>atat-motif.fastq</a:t>
            </a:r>
            <a:endParaRPr lang="en-US" sz="1000" b="0" dirty="0">
              <a:solidFill>
                <a:srgbClr val="000000"/>
              </a:solidFill>
              <a:latin typeface="Courier New" panose="02070309020205020404" pitchFamily="49" charset="0"/>
              <a:cs typeface="Courier New" panose="02070309020205020404" pitchFamily="49" charset="0"/>
            </a:endParaRPr>
          </a:p>
          <a:p>
            <a:pPr>
              <a:spcBef>
                <a:spcPts val="0"/>
              </a:spcBef>
            </a:pPr>
            <a:endParaRPr lang="en-US" sz="1000" b="0" dirty="0">
              <a:solidFill>
                <a:srgbClr val="000000"/>
              </a:solidFill>
              <a:latin typeface="Courier New" panose="02070309020205020404" pitchFamily="49" charset="0"/>
              <a:cs typeface="Courier New" panose="02070309020205020404" pitchFamily="49" charset="0"/>
            </a:endParaRPr>
          </a:p>
          <a:p>
            <a:pPr>
              <a:spcBef>
                <a:spcPts val="0"/>
              </a:spcBef>
            </a:pPr>
            <a:r>
              <a:rPr kumimoji="0" lang="en-US" sz="1400" b="0" i="0" u="none" strike="noStrike" kern="1200" cap="none" spc="0" normalizeH="0" baseline="0" noProof="0" dirty="0">
                <a:ln>
                  <a:noFill/>
                </a:ln>
                <a:solidFill>
                  <a:srgbClr val="3F3F3F"/>
                </a:solidFill>
                <a:effectLst/>
                <a:uLnTx/>
                <a:uFillTx/>
                <a:latin typeface="Calibri" panose="020F0502020204030204"/>
                <a:ea typeface="+mn-ea"/>
                <a:cs typeface="+mn-cs"/>
              </a:rPr>
              <a:t>Get a random paired end read</a:t>
            </a:r>
            <a:endParaRPr lang="en-US" sz="1000" b="0" dirty="0">
              <a:solidFill>
                <a:srgbClr val="000000"/>
              </a:solidFill>
              <a:latin typeface="Courier New" panose="02070309020205020404" pitchFamily="49" charset="0"/>
              <a:cs typeface="Courier New" panose="02070309020205020404" pitchFamily="49" charset="0"/>
            </a:endParaRPr>
          </a:p>
          <a:p>
            <a:pPr>
              <a:spcBef>
                <a:spcPts val="0"/>
              </a:spcBef>
            </a:pPr>
            <a:r>
              <a:rPr lang="en-US" sz="1000" b="0" dirty="0">
                <a:solidFill>
                  <a:srgbClr val="000000"/>
                </a:solidFill>
                <a:latin typeface="Courier New" panose="02070309020205020404" pitchFamily="49" charset="0"/>
                <a:cs typeface="Courier New" panose="02070309020205020404" pitchFamily="49" charset="0"/>
              </a:rPr>
              <a:t>cat </a:t>
            </a:r>
            <a:r>
              <a:rPr lang="en-US" sz="1000" b="0" dirty="0" err="1">
                <a:solidFill>
                  <a:srgbClr val="000000"/>
                </a:solidFill>
                <a:latin typeface="Courier New" panose="02070309020205020404" pitchFamily="49" charset="0"/>
                <a:cs typeface="Courier New" panose="02070309020205020404" pitchFamily="49" charset="0"/>
              </a:rPr>
              <a:t>interleaved.fastq</a:t>
            </a:r>
            <a:r>
              <a:rPr lang="en-US" sz="1000" b="0" dirty="0">
                <a:solidFill>
                  <a:srgbClr val="000000"/>
                </a:solidFill>
                <a:latin typeface="Courier New" panose="02070309020205020404" pitchFamily="49" charset="0"/>
                <a:cs typeface="Courier New" panose="02070309020205020404" pitchFamily="49" charset="0"/>
              </a:rPr>
              <a:t> | \</a:t>
            </a:r>
          </a:p>
          <a:p>
            <a:pPr>
              <a:spcBef>
                <a:spcPts val="0"/>
              </a:spcBef>
            </a:pPr>
            <a:r>
              <a:rPr lang="en-US" sz="1000" b="0" dirty="0">
                <a:solidFill>
                  <a:srgbClr val="000000"/>
                </a:solidFill>
                <a:latin typeface="Courier New" panose="02070309020205020404" pitchFamily="49" charset="0"/>
                <a:cs typeface="Courier New" panose="02070309020205020404" pitchFamily="49" charset="0"/>
              </a:rPr>
              <a:t>    </a:t>
            </a:r>
            <a:r>
              <a:rPr lang="en-US" sz="1000" b="0" dirty="0" err="1">
                <a:solidFill>
                  <a:srgbClr val="000000"/>
                </a:solidFill>
                <a:latin typeface="Courier New" panose="02070309020205020404" pitchFamily="49" charset="0"/>
                <a:cs typeface="Courier New" panose="02070309020205020404" pitchFamily="49" charset="0"/>
              </a:rPr>
              <a:t>fasten_randomize</a:t>
            </a:r>
            <a:r>
              <a:rPr lang="en-US" sz="1000" b="0" dirty="0">
                <a:solidFill>
                  <a:srgbClr val="000000"/>
                </a:solidFill>
                <a:latin typeface="Courier New" panose="02070309020205020404" pitchFamily="49" charset="0"/>
                <a:cs typeface="Courier New" panose="02070309020205020404" pitchFamily="49" charset="0"/>
              </a:rPr>
              <a:t> --paired-end | \</a:t>
            </a:r>
          </a:p>
          <a:p>
            <a:pPr>
              <a:spcBef>
                <a:spcPts val="0"/>
              </a:spcBef>
            </a:pPr>
            <a:r>
              <a:rPr lang="en-US" sz="1000" b="0" dirty="0">
                <a:solidFill>
                  <a:srgbClr val="000000"/>
                </a:solidFill>
                <a:latin typeface="Courier New" panose="02070309020205020404" pitchFamily="49" charset="0"/>
                <a:cs typeface="Courier New" panose="02070309020205020404" pitchFamily="49" charset="0"/>
              </a:rPr>
              <a:t>    head -n 8 &gt; </a:t>
            </a:r>
            <a:r>
              <a:rPr lang="en-US" sz="1000" b="0" dirty="0" err="1">
                <a:solidFill>
                  <a:srgbClr val="000000"/>
                </a:solidFill>
                <a:latin typeface="Courier New" panose="02070309020205020404" pitchFamily="49" charset="0"/>
                <a:cs typeface="Courier New" panose="02070309020205020404" pitchFamily="49" charset="0"/>
              </a:rPr>
              <a:t>one_pair.fastq</a:t>
            </a:r>
            <a:endParaRPr lang="en-US" sz="1000" b="0" dirty="0">
              <a:solidFill>
                <a:srgbClr val="000000"/>
              </a:solidFill>
              <a:latin typeface="Courier New" panose="02070309020205020404" pitchFamily="49" charset="0"/>
              <a:cs typeface="Courier New" panose="02070309020205020404" pitchFamily="49" charset="0"/>
            </a:endParaRPr>
          </a:p>
          <a:p>
            <a:pPr>
              <a:spcBef>
                <a:spcPts val="0"/>
              </a:spcBef>
            </a:pPr>
            <a:endParaRPr lang="en-US" sz="1000" b="0" dirty="0">
              <a:solidFill>
                <a:srgbClr val="000000"/>
              </a:solidFill>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51B8E883-466C-4051-B36B-3DEE5A2841D7}"/>
              </a:ext>
            </a:extLst>
          </p:cNvPr>
          <p:cNvSpPr/>
          <p:nvPr/>
        </p:nvSpPr>
        <p:spPr>
          <a:xfrm>
            <a:off x="11453096" y="9602260"/>
            <a:ext cx="4739405" cy="581000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9">
            <a:extLst>
              <a:ext uri="{FF2B5EF4-FFF2-40B4-BE49-F238E27FC236}">
                <a16:creationId xmlns:a16="http://schemas.microsoft.com/office/drawing/2014/main" id="{C7329462-CB63-4071-9EBA-37E31754D29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813" b="815"/>
          <a:stretch/>
        </p:blipFill>
        <p:spPr bwMode="auto">
          <a:xfrm>
            <a:off x="11476357" y="9614091"/>
            <a:ext cx="4566486" cy="377897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9">
            <a:extLst>
              <a:ext uri="{FF2B5EF4-FFF2-40B4-BE49-F238E27FC236}">
                <a16:creationId xmlns:a16="http://schemas.microsoft.com/office/drawing/2014/main" id="{61605982-976F-478E-A7DC-3102CEA4A56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5198" t="51695" r="-42" b="815"/>
          <a:stretch/>
        </p:blipFill>
        <p:spPr bwMode="auto">
          <a:xfrm>
            <a:off x="13758392" y="13480826"/>
            <a:ext cx="2440863" cy="180936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Qr code to https://github.com/fasten">
            <a:extLst>
              <a:ext uri="{FF2B5EF4-FFF2-40B4-BE49-F238E27FC236}">
                <a16:creationId xmlns:a16="http://schemas.microsoft.com/office/drawing/2014/main" id="{B7ED6ED3-50BB-4F06-B013-6D79EE774954}"/>
              </a:ext>
            </a:extLst>
          </p:cNvPr>
          <p:cNvPicPr>
            <a:picLocks noChangeAspect="1"/>
          </p:cNvPicPr>
          <p:nvPr/>
        </p:nvPicPr>
        <p:blipFill>
          <a:blip r:embed="rId6"/>
          <a:stretch>
            <a:fillRect/>
          </a:stretch>
        </p:blipFill>
        <p:spPr>
          <a:xfrm>
            <a:off x="5712433" y="11576752"/>
            <a:ext cx="3124912" cy="3124912"/>
          </a:xfrm>
          <a:prstGeom prst="rect">
            <a:avLst/>
          </a:prstGeom>
        </p:spPr>
      </p:pic>
      <p:sp>
        <p:nvSpPr>
          <p:cNvPr id="16" name="TextBox 15">
            <a:extLst>
              <a:ext uri="{FF2B5EF4-FFF2-40B4-BE49-F238E27FC236}">
                <a16:creationId xmlns:a16="http://schemas.microsoft.com/office/drawing/2014/main" id="{78244D40-1410-4F14-AA1F-E9266837F8AA}"/>
              </a:ext>
            </a:extLst>
          </p:cNvPr>
          <p:cNvSpPr txBox="1"/>
          <p:nvPr/>
        </p:nvSpPr>
        <p:spPr>
          <a:xfrm>
            <a:off x="11445011" y="9546373"/>
            <a:ext cx="406094" cy="477054"/>
          </a:xfrm>
          <a:prstGeom prst="rect">
            <a:avLst/>
          </a:prstGeom>
          <a:noFill/>
        </p:spPr>
        <p:txBody>
          <a:bodyPr wrap="square" rtlCol="0">
            <a:spAutoFit/>
          </a:bodyPr>
          <a:lstStyle/>
          <a:p>
            <a:r>
              <a:rPr lang="en-US" dirty="0"/>
              <a:t>A</a:t>
            </a:r>
          </a:p>
        </p:txBody>
      </p:sp>
      <p:sp>
        <p:nvSpPr>
          <p:cNvPr id="86" name="TextBox 85">
            <a:extLst>
              <a:ext uri="{FF2B5EF4-FFF2-40B4-BE49-F238E27FC236}">
                <a16:creationId xmlns:a16="http://schemas.microsoft.com/office/drawing/2014/main" id="{1FBC96B5-8715-4191-80F6-9ED61F2C8F0C}"/>
              </a:ext>
            </a:extLst>
          </p:cNvPr>
          <p:cNvSpPr txBox="1"/>
          <p:nvPr/>
        </p:nvSpPr>
        <p:spPr>
          <a:xfrm>
            <a:off x="13635469" y="9546373"/>
            <a:ext cx="406094" cy="477054"/>
          </a:xfrm>
          <a:prstGeom prst="rect">
            <a:avLst/>
          </a:prstGeom>
          <a:noFill/>
        </p:spPr>
        <p:txBody>
          <a:bodyPr wrap="square" rtlCol="0">
            <a:spAutoFit/>
          </a:bodyPr>
          <a:lstStyle/>
          <a:p>
            <a:r>
              <a:rPr lang="en-US" dirty="0"/>
              <a:t>B</a:t>
            </a:r>
          </a:p>
        </p:txBody>
      </p:sp>
      <p:sp>
        <p:nvSpPr>
          <p:cNvPr id="87" name="TextBox 86">
            <a:extLst>
              <a:ext uri="{FF2B5EF4-FFF2-40B4-BE49-F238E27FC236}">
                <a16:creationId xmlns:a16="http://schemas.microsoft.com/office/drawing/2014/main" id="{78A9A43D-C5DB-4155-991C-037D9430B277}"/>
              </a:ext>
            </a:extLst>
          </p:cNvPr>
          <p:cNvSpPr txBox="1"/>
          <p:nvPr/>
        </p:nvSpPr>
        <p:spPr>
          <a:xfrm>
            <a:off x="11444652" y="11600135"/>
            <a:ext cx="406094" cy="477054"/>
          </a:xfrm>
          <a:prstGeom prst="rect">
            <a:avLst/>
          </a:prstGeom>
          <a:noFill/>
        </p:spPr>
        <p:txBody>
          <a:bodyPr wrap="square" rtlCol="0">
            <a:spAutoFit/>
          </a:bodyPr>
          <a:lstStyle/>
          <a:p>
            <a:r>
              <a:rPr lang="en-US" dirty="0"/>
              <a:t>C</a:t>
            </a:r>
          </a:p>
        </p:txBody>
      </p:sp>
      <p:sp>
        <p:nvSpPr>
          <p:cNvPr id="88" name="TextBox 87">
            <a:extLst>
              <a:ext uri="{FF2B5EF4-FFF2-40B4-BE49-F238E27FC236}">
                <a16:creationId xmlns:a16="http://schemas.microsoft.com/office/drawing/2014/main" id="{053F9DF3-430A-48EF-B8D8-EECDC3BC757B}"/>
              </a:ext>
            </a:extLst>
          </p:cNvPr>
          <p:cNvSpPr txBox="1"/>
          <p:nvPr/>
        </p:nvSpPr>
        <p:spPr>
          <a:xfrm>
            <a:off x="13714173" y="11576752"/>
            <a:ext cx="406094" cy="477054"/>
          </a:xfrm>
          <a:prstGeom prst="rect">
            <a:avLst/>
          </a:prstGeom>
          <a:noFill/>
        </p:spPr>
        <p:txBody>
          <a:bodyPr wrap="square" rtlCol="0">
            <a:spAutoFit/>
          </a:bodyPr>
          <a:lstStyle/>
          <a:p>
            <a:r>
              <a:rPr lang="en-US" dirty="0"/>
              <a:t>D</a:t>
            </a:r>
          </a:p>
        </p:txBody>
      </p:sp>
      <p:sp>
        <p:nvSpPr>
          <p:cNvPr id="89" name="TextBox 88">
            <a:extLst>
              <a:ext uri="{FF2B5EF4-FFF2-40B4-BE49-F238E27FC236}">
                <a16:creationId xmlns:a16="http://schemas.microsoft.com/office/drawing/2014/main" id="{81343F9B-2419-482B-A10C-5008D6332353}"/>
              </a:ext>
            </a:extLst>
          </p:cNvPr>
          <p:cNvSpPr txBox="1"/>
          <p:nvPr/>
        </p:nvSpPr>
        <p:spPr>
          <a:xfrm>
            <a:off x="11427521" y="13562590"/>
            <a:ext cx="406094" cy="477054"/>
          </a:xfrm>
          <a:prstGeom prst="rect">
            <a:avLst/>
          </a:prstGeom>
          <a:noFill/>
        </p:spPr>
        <p:txBody>
          <a:bodyPr wrap="square" rtlCol="0">
            <a:spAutoFit/>
          </a:bodyPr>
          <a:lstStyle/>
          <a:p>
            <a:r>
              <a:rPr lang="en-US" dirty="0"/>
              <a:t>E</a:t>
            </a:r>
          </a:p>
        </p:txBody>
      </p:sp>
      <p:sp>
        <p:nvSpPr>
          <p:cNvPr id="90" name="TextBox 89">
            <a:extLst>
              <a:ext uri="{FF2B5EF4-FFF2-40B4-BE49-F238E27FC236}">
                <a16:creationId xmlns:a16="http://schemas.microsoft.com/office/drawing/2014/main" id="{313F589F-52B0-4C03-A7DB-DB7F0AD28DF9}"/>
              </a:ext>
            </a:extLst>
          </p:cNvPr>
          <p:cNvSpPr txBox="1"/>
          <p:nvPr/>
        </p:nvSpPr>
        <p:spPr>
          <a:xfrm>
            <a:off x="13619068" y="13539413"/>
            <a:ext cx="406094" cy="477054"/>
          </a:xfrm>
          <a:prstGeom prst="rect">
            <a:avLst/>
          </a:prstGeom>
          <a:noFill/>
        </p:spPr>
        <p:txBody>
          <a:bodyPr wrap="square" rtlCol="0">
            <a:spAutoFit/>
          </a:bodyPr>
          <a:lstStyle/>
          <a:p>
            <a:r>
              <a:rPr lang="en-US" dirty="0"/>
              <a:t>F</a:t>
            </a:r>
          </a:p>
        </p:txBody>
      </p:sp>
      <p:pic>
        <p:nvPicPr>
          <p:cNvPr id="21" name="Picture 20" descr="Diagram&#10;&#10;Description automatically generated">
            <a:extLst>
              <a:ext uri="{FF2B5EF4-FFF2-40B4-BE49-F238E27FC236}">
                <a16:creationId xmlns:a16="http://schemas.microsoft.com/office/drawing/2014/main" id="{CDC9844E-9818-4AE7-9375-E48E6701D0CC}"/>
              </a:ext>
            </a:extLst>
          </p:cNvPr>
          <p:cNvPicPr>
            <a:picLocks noChangeAspect="1"/>
          </p:cNvPicPr>
          <p:nvPr/>
        </p:nvPicPr>
        <p:blipFill rotWithShape="1">
          <a:blip r:embed="rId7"/>
          <a:srcRect l="7846" t="7561" r="7839" b="7748"/>
          <a:stretch/>
        </p:blipFill>
        <p:spPr>
          <a:xfrm>
            <a:off x="11644870" y="13623087"/>
            <a:ext cx="2069303" cy="1558866"/>
          </a:xfrm>
          <a:prstGeom prst="rect">
            <a:avLst/>
          </a:prstGeom>
        </p:spPr>
      </p:pic>
      <p:sp>
        <p:nvSpPr>
          <p:cNvPr id="22" name="TextBox 21">
            <a:extLst>
              <a:ext uri="{FF2B5EF4-FFF2-40B4-BE49-F238E27FC236}">
                <a16:creationId xmlns:a16="http://schemas.microsoft.com/office/drawing/2014/main" id="{3F3CE463-5177-4679-A75D-0656259741C4}"/>
              </a:ext>
            </a:extLst>
          </p:cNvPr>
          <p:cNvSpPr txBox="1"/>
          <p:nvPr/>
        </p:nvSpPr>
        <p:spPr>
          <a:xfrm>
            <a:off x="11476358" y="15158986"/>
            <a:ext cx="4489826" cy="184666"/>
          </a:xfrm>
          <a:prstGeom prst="rect">
            <a:avLst/>
          </a:prstGeom>
          <a:solidFill>
            <a:srgbClr val="FFFFFF"/>
          </a:solidFill>
        </p:spPr>
        <p:txBody>
          <a:bodyPr wrap="square" rtlCol="0">
            <a:spAutoFit/>
          </a:bodyPr>
          <a:lstStyle/>
          <a:p>
            <a:pPr>
              <a:tabLst>
                <a:tab pos="1028700" algn="l"/>
                <a:tab pos="1658938" algn="l"/>
                <a:tab pos="2632075" algn="l"/>
                <a:tab pos="3317875" algn="l"/>
                <a:tab pos="4003675" algn="l"/>
              </a:tabLst>
            </a:pPr>
            <a:r>
              <a:rPr lang="en-US" sz="600" dirty="0">
                <a:latin typeface="Courier New" panose="02070309020205020404" pitchFamily="49" charset="0"/>
                <a:cs typeface="Courier New" panose="02070309020205020404" pitchFamily="49" charset="0"/>
              </a:rPr>
              <a:t>Basic</a:t>
            </a:r>
            <a:r>
              <a:rPr lang="en-US" sz="600" dirty="0"/>
              <a:t> </a:t>
            </a:r>
            <a:r>
              <a:rPr lang="en-US" sz="600" dirty="0" err="1">
                <a:latin typeface="Courier New" panose="02070309020205020404" pitchFamily="49" charset="0"/>
                <a:cs typeface="Courier New" panose="02070309020205020404" pitchFamily="49" charset="0"/>
              </a:rPr>
              <a:t>fasten_shuffle</a:t>
            </a:r>
            <a:r>
              <a:rPr lang="en-US" sz="600" dirty="0">
                <a:latin typeface="Courier New" panose="02070309020205020404" pitchFamily="49" charset="0"/>
                <a:cs typeface="Courier New" panose="02070309020205020404" pitchFamily="49" charset="0"/>
              </a:rPr>
              <a:t>	before	after	</a:t>
            </a:r>
            <a:r>
              <a:rPr lang="en-US" sz="600" dirty="0" err="1">
                <a:latin typeface="Courier New" panose="02070309020205020404" pitchFamily="49" charset="0"/>
                <a:cs typeface="Courier New" panose="02070309020205020404" pitchFamily="49" charset="0"/>
              </a:rPr>
              <a:t>seqkit</a:t>
            </a:r>
            <a:r>
              <a:rPr lang="en-US" sz="600" dirty="0">
                <a:latin typeface="Courier New" panose="02070309020205020404" pitchFamily="49" charset="0"/>
                <a:cs typeface="Courier New" panose="02070309020205020404" pitchFamily="49" charset="0"/>
              </a:rPr>
              <a:t>	fasten	</a:t>
            </a:r>
            <a:r>
              <a:rPr lang="en-US" sz="600" dirty="0" err="1">
                <a:latin typeface="Courier New" panose="02070309020205020404" pitchFamily="49" charset="0"/>
                <a:cs typeface="Courier New" panose="02070309020205020404" pitchFamily="49" charset="0"/>
              </a:rPr>
              <a:t>seqtk</a:t>
            </a:r>
            <a:endParaRPr lang="en-US" sz="600" dirty="0">
              <a:latin typeface="Courier New" panose="02070309020205020404" pitchFamily="49" charset="0"/>
              <a:cs typeface="Courier New" panose="02070309020205020404" pitchFamily="49" charset="0"/>
            </a:endParaRPr>
          </a:p>
        </p:txBody>
      </p:sp>
      <p:sp>
        <p:nvSpPr>
          <p:cNvPr id="93" name="TextBox 92">
            <a:extLst>
              <a:ext uri="{FF2B5EF4-FFF2-40B4-BE49-F238E27FC236}">
                <a16:creationId xmlns:a16="http://schemas.microsoft.com/office/drawing/2014/main" id="{0799908D-A217-4921-9A70-3941542E65F0}"/>
              </a:ext>
            </a:extLst>
          </p:cNvPr>
          <p:cNvSpPr txBox="1"/>
          <p:nvPr/>
        </p:nvSpPr>
        <p:spPr>
          <a:xfrm>
            <a:off x="11838526" y="11272901"/>
            <a:ext cx="4255337" cy="184666"/>
          </a:xfrm>
          <a:prstGeom prst="rect">
            <a:avLst/>
          </a:prstGeom>
          <a:solidFill>
            <a:srgbClr val="FFFFFF"/>
          </a:solidFill>
        </p:spPr>
        <p:txBody>
          <a:bodyPr wrap="square">
            <a:spAutoFit/>
          </a:bodyPr>
          <a:lstStyle/>
          <a:p>
            <a:pPr>
              <a:tabLst>
                <a:tab pos="1028700" algn="l"/>
                <a:tab pos="2403475" algn="l"/>
                <a:tab pos="3370263" algn="l"/>
              </a:tabLst>
            </a:pPr>
            <a:r>
              <a:rPr lang="en-US" sz="600" dirty="0" err="1">
                <a:latin typeface="Courier New" panose="02070309020205020404" pitchFamily="49" charset="0"/>
                <a:cs typeface="Courier New" panose="02070309020205020404" pitchFamily="49" charset="0"/>
              </a:rPr>
              <a:t>seqkit</a:t>
            </a:r>
            <a:r>
              <a:rPr lang="en-US" sz="600" dirty="0">
                <a:latin typeface="Courier New" panose="02070309020205020404" pitchFamily="49" charset="0"/>
                <a:cs typeface="Courier New" panose="02070309020205020404" pitchFamily="49" charset="0"/>
              </a:rPr>
              <a:t> grep	fasten regex	fasten sample	</a:t>
            </a:r>
            <a:r>
              <a:rPr lang="en-US" sz="600" dirty="0" err="1">
                <a:latin typeface="Courier New" panose="02070309020205020404" pitchFamily="49" charset="0"/>
                <a:cs typeface="Courier New" panose="02070309020205020404" pitchFamily="49" charset="0"/>
              </a:rPr>
              <a:t>seqtk</a:t>
            </a:r>
            <a:r>
              <a:rPr lang="en-US" sz="600" dirty="0">
                <a:latin typeface="Courier New" panose="02070309020205020404" pitchFamily="49" charset="0"/>
                <a:cs typeface="Courier New" panose="02070309020205020404" pitchFamily="49" charset="0"/>
              </a:rPr>
              <a:t> sample</a:t>
            </a:r>
          </a:p>
        </p:txBody>
      </p:sp>
      <p:sp>
        <p:nvSpPr>
          <p:cNvPr id="94" name="TextBox 93">
            <a:extLst>
              <a:ext uri="{FF2B5EF4-FFF2-40B4-BE49-F238E27FC236}">
                <a16:creationId xmlns:a16="http://schemas.microsoft.com/office/drawing/2014/main" id="{F1EBA928-81D9-4666-A010-6FDC4F6396DA}"/>
              </a:ext>
            </a:extLst>
          </p:cNvPr>
          <p:cNvSpPr txBox="1"/>
          <p:nvPr/>
        </p:nvSpPr>
        <p:spPr>
          <a:xfrm>
            <a:off x="11710847" y="13252913"/>
            <a:ext cx="4255337" cy="184666"/>
          </a:xfrm>
          <a:prstGeom prst="rect">
            <a:avLst/>
          </a:prstGeom>
          <a:solidFill>
            <a:srgbClr val="FFFFFF"/>
          </a:solidFill>
        </p:spPr>
        <p:txBody>
          <a:bodyPr wrap="square">
            <a:spAutoFit/>
          </a:bodyPr>
          <a:lstStyle/>
          <a:p>
            <a:pPr>
              <a:tabLst>
                <a:tab pos="1028700" algn="l"/>
                <a:tab pos="2403475" algn="l"/>
                <a:tab pos="3370263" algn="l"/>
              </a:tabLst>
            </a:pPr>
            <a:r>
              <a:rPr lang="en-US" sz="600" dirty="0">
                <a:latin typeface="Courier New" panose="02070309020205020404" pitchFamily="49" charset="0"/>
                <a:cs typeface="Courier New" panose="02070309020205020404" pitchFamily="49" charset="0"/>
              </a:rPr>
              <a:t>fasten sort seq	</a:t>
            </a:r>
            <a:r>
              <a:rPr lang="en-US" sz="600" dirty="0" err="1">
                <a:latin typeface="Courier New" panose="02070309020205020404" pitchFamily="49" charset="0"/>
                <a:cs typeface="Courier New" panose="02070309020205020404" pitchFamily="49" charset="0"/>
              </a:rPr>
              <a:t>seqkit</a:t>
            </a:r>
            <a:r>
              <a:rPr lang="en-US" sz="600" dirty="0">
                <a:latin typeface="Courier New" panose="02070309020205020404" pitchFamily="49" charset="0"/>
                <a:cs typeface="Courier New" panose="02070309020205020404" pitchFamily="49" charset="0"/>
              </a:rPr>
              <a:t> sort seq	fasten sort id	</a:t>
            </a:r>
            <a:r>
              <a:rPr lang="en-US" sz="600" dirty="0" err="1">
                <a:latin typeface="Courier New" panose="02070309020205020404" pitchFamily="49" charset="0"/>
                <a:cs typeface="Courier New" panose="02070309020205020404" pitchFamily="49" charset="0"/>
              </a:rPr>
              <a:t>seqkit</a:t>
            </a:r>
            <a:r>
              <a:rPr lang="en-US" sz="600" dirty="0">
                <a:latin typeface="Courier New" panose="02070309020205020404" pitchFamily="49" charset="0"/>
                <a:cs typeface="Courier New" panose="02070309020205020404" pitchFamily="49" charset="0"/>
              </a:rPr>
              <a:t> sort id</a:t>
            </a:r>
          </a:p>
        </p:txBody>
      </p:sp>
      <p:sp>
        <p:nvSpPr>
          <p:cNvPr id="37" name="TextBox 36">
            <a:extLst>
              <a:ext uri="{FF2B5EF4-FFF2-40B4-BE49-F238E27FC236}">
                <a16:creationId xmlns:a16="http://schemas.microsoft.com/office/drawing/2014/main" id="{F43F1255-94FB-474F-B86E-0414CAB44A34}"/>
              </a:ext>
            </a:extLst>
          </p:cNvPr>
          <p:cNvSpPr txBox="1"/>
          <p:nvPr/>
        </p:nvSpPr>
        <p:spPr>
          <a:xfrm>
            <a:off x="14025162" y="581021"/>
            <a:ext cx="2206786" cy="523220"/>
          </a:xfrm>
          <a:prstGeom prst="rect">
            <a:avLst/>
          </a:prstGeom>
          <a:noFill/>
        </p:spPr>
        <p:txBody>
          <a:bodyPr wrap="square">
            <a:spAutoFit/>
          </a:bodyPr>
          <a:lstStyle/>
          <a:p>
            <a:pPr algn="r"/>
            <a:r>
              <a:rPr lang="en-US" sz="2800" b="1" dirty="0">
                <a:solidFill>
                  <a:srgbClr val="F4C5B2"/>
                </a:solidFill>
              </a:rPr>
              <a:t>Poster # </a:t>
            </a:r>
            <a:r>
              <a:rPr lang="en-US" sz="2000" dirty="0">
                <a:solidFill>
                  <a:srgbClr val="F4C5B2"/>
                </a:solidFill>
                <a:effectLst/>
                <a:ea typeface="Calibri" panose="020F0502020204030204" pitchFamily="34" charset="0"/>
              </a:rPr>
              <a:t>L033</a:t>
            </a:r>
            <a:endParaRPr lang="en-US" sz="2800" b="1" dirty="0">
              <a:solidFill>
                <a:srgbClr val="F4C5B2"/>
              </a:solidFill>
            </a:endParaRPr>
          </a:p>
        </p:txBody>
      </p:sp>
    </p:spTree>
  </p:cSld>
  <p:clrMapOvr>
    <a:masterClrMapping/>
  </p:clrMapOvr>
  <p:transition>
    <p:fade/>
  </p:transition>
</p:sld>
</file>

<file path=ppt/theme/theme1.xml><?xml version="1.0" encoding="utf-8"?>
<a:theme xmlns:a="http://schemas.openxmlformats.org/drawingml/2006/main" name="NCHHSTP_35x59_ppt_sciposter_dark_072010[1]">
  <a:themeElements>
    <a:clrScheme name="NCHHSTP SciPoster Colors">
      <a:dk1>
        <a:srgbClr val="3F3F3F"/>
      </a:dk1>
      <a:lt1>
        <a:srgbClr val="0F56DC"/>
      </a:lt1>
      <a:dk2>
        <a:srgbClr val="FFFFFF"/>
      </a:dk2>
      <a:lt2>
        <a:srgbClr val="FFFFFF"/>
      </a:lt2>
      <a:accent1>
        <a:srgbClr val="006778"/>
      </a:accent1>
      <a:accent2>
        <a:srgbClr val="452325"/>
      </a:accent2>
      <a:accent3>
        <a:srgbClr val="8E258D"/>
      </a:accent3>
      <a:accent4>
        <a:srgbClr val="AA272F"/>
      </a:accent4>
      <a:accent5>
        <a:srgbClr val="EC7A08"/>
      </a:accent5>
      <a:accent6>
        <a:srgbClr val="002060"/>
      </a:accent6>
      <a:hlink>
        <a:srgbClr val="FFC000"/>
      </a:hlink>
      <a:folHlink>
        <a:srgbClr val="3077F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2930</TotalTime>
  <Words>727</Words>
  <Application>Microsoft Office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Courier New</vt:lpstr>
      <vt:lpstr>Calibri</vt:lpstr>
      <vt:lpstr>Arial</vt:lpstr>
      <vt:lpstr>NCHHSTP_35x59_ppt_sciposter_dark_072010[1]</vt:lpstr>
      <vt:lpstr>Fasten with Pipes Lee S. Katz1,2, Henk C. den Bakker2 1 Enteric Diseases Laboratory Branch (EDLB), Centers for Disease Control and Prevention, Atlanta, GA, USA 2 Center for Food Safety, University of Georgia, Griffin, GA, USA</vt:lpstr>
    </vt:vector>
  </TitlesOfParts>
  <Company>Centers for Disease Control and Prevention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CDC User</dc:creator>
  <cp:lastModifiedBy>Katz, Lee S. (CDC/DDID/NCEZID/DFWED)</cp:lastModifiedBy>
  <cp:revision>189</cp:revision>
  <cp:lastPrinted>2022-08-24T22:59:35Z</cp:lastPrinted>
  <dcterms:created xsi:type="dcterms:W3CDTF">2012-09-07T18:20:25Z</dcterms:created>
  <dcterms:modified xsi:type="dcterms:W3CDTF">2022-09-19T14:17:49Z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b94a7b8-f06c-4dfe-bdcc-9b548fd58c31_Enabled">
    <vt:lpwstr>true</vt:lpwstr>
  </property>
  <property fmtid="{D5CDD505-2E9C-101B-9397-08002B2CF9AE}" pid="3" name="MSIP_Label_7b94a7b8-f06c-4dfe-bdcc-9b548fd58c31_SetDate">
    <vt:lpwstr>2022-08-24T15:45:46Z</vt:lpwstr>
  </property>
  <property fmtid="{D5CDD505-2E9C-101B-9397-08002B2CF9AE}" pid="4" name="MSIP_Label_7b94a7b8-f06c-4dfe-bdcc-9b548fd58c31_Method">
    <vt:lpwstr>Privileged</vt:lpwstr>
  </property>
  <property fmtid="{D5CDD505-2E9C-101B-9397-08002B2CF9AE}" pid="5" name="MSIP_Label_7b94a7b8-f06c-4dfe-bdcc-9b548fd58c31_Name">
    <vt:lpwstr>7b94a7b8-f06c-4dfe-bdcc-9b548fd58c31</vt:lpwstr>
  </property>
  <property fmtid="{D5CDD505-2E9C-101B-9397-08002B2CF9AE}" pid="6" name="MSIP_Label_7b94a7b8-f06c-4dfe-bdcc-9b548fd58c31_SiteId">
    <vt:lpwstr>9ce70869-60db-44fd-abe8-d2767077fc8f</vt:lpwstr>
  </property>
  <property fmtid="{D5CDD505-2E9C-101B-9397-08002B2CF9AE}" pid="7" name="MSIP_Label_7b94a7b8-f06c-4dfe-bdcc-9b548fd58c31_ActionId">
    <vt:lpwstr>4a912986-e021-4df2-b56e-8f089ce2679f</vt:lpwstr>
  </property>
  <property fmtid="{D5CDD505-2E9C-101B-9397-08002B2CF9AE}" pid="8" name="MSIP_Label_7b94a7b8-f06c-4dfe-bdcc-9b548fd58c31_ContentBits">
    <vt:lpwstr>0</vt:lpwstr>
  </property>
</Properties>
</file>