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50692153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50692153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50692153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50692153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50692153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50692153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50692153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50692153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50692153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50692153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50692153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50692153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50692153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50692153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50692153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50692153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50692153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50692153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50692153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50692153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50692153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50692153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ru" sz="2460"/>
              <a:t>Analyzing Elective Choices of Bachelor Students at Innopolis University using Basket Market Analys</a:t>
            </a:r>
            <a:endParaRPr sz="246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ru"/>
              <a:t>Magzumov Davlatkhodhza</a:t>
            </a:r>
            <a:br>
              <a:rPr lang="ru"/>
            </a:br>
            <a:r>
              <a:rPr lang="ru"/>
              <a:t>B20CS01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On the other hand, we can look at the </a:t>
            </a:r>
            <a:br>
              <a:rPr lang="ru"/>
            </a:br>
            <a:r>
              <a:rPr lang="ru"/>
              <a:t>Pic. 3. We can see that CS students </a:t>
            </a:r>
            <a:br>
              <a:rPr lang="ru"/>
            </a:br>
            <a:r>
              <a:rPr lang="ru"/>
              <a:t>choose something related to Linux </a:t>
            </a:r>
            <a:br>
              <a:rPr lang="ru"/>
            </a:br>
            <a:r>
              <a:rPr lang="ru"/>
              <a:t>and security. </a:t>
            </a:r>
            <a:endParaRPr/>
          </a:p>
          <a:p>
            <a:pPr indent="0" lvl="0" marL="0" rtl="0" algn="l">
              <a:spcBef>
                <a:spcPts val="1200"/>
              </a:spcBef>
              <a:spcAft>
                <a:spcPts val="1200"/>
              </a:spcAft>
              <a:buNone/>
            </a:pPr>
            <a:r>
              <a:rPr lang="ru"/>
              <a:t>Which means students choose </a:t>
            </a:r>
            <a:br>
              <a:rPr lang="ru"/>
            </a:br>
            <a:r>
              <a:rPr lang="ru"/>
              <a:t>their tech electives depending on their track</a:t>
            </a:r>
            <a:endParaRPr/>
          </a:p>
        </p:txBody>
      </p:sp>
      <p:pic>
        <p:nvPicPr>
          <p:cNvPr id="126" name="Google Shape;126;p22"/>
          <p:cNvPicPr preferRelativeResize="0"/>
          <p:nvPr/>
        </p:nvPicPr>
        <p:blipFill>
          <a:blip r:embed="rId3">
            <a:alphaModFix/>
          </a:blip>
          <a:stretch>
            <a:fillRect/>
          </a:stretch>
        </p:blipFill>
        <p:spPr>
          <a:xfrm>
            <a:off x="5183100" y="1400300"/>
            <a:ext cx="3886449" cy="2114507"/>
          </a:xfrm>
          <a:prstGeom prst="rect">
            <a:avLst/>
          </a:prstGeom>
          <a:noFill/>
          <a:ln>
            <a:noFill/>
          </a:ln>
        </p:spPr>
      </p:pic>
      <p:sp>
        <p:nvSpPr>
          <p:cNvPr id="127" name="Google Shape;127;p22"/>
          <p:cNvSpPr txBox="1"/>
          <p:nvPr/>
        </p:nvSpPr>
        <p:spPr>
          <a:xfrm>
            <a:off x="5946125" y="3552025"/>
            <a:ext cx="2420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800">
                <a:latin typeface="Open Sans"/>
                <a:ea typeface="Open Sans"/>
                <a:cs typeface="Open Sans"/>
                <a:sym typeface="Open Sans"/>
              </a:rPr>
              <a:t>Pic. 3 </a:t>
            </a:r>
            <a:r>
              <a:rPr lang="ru" sz="800">
                <a:latin typeface="Open Sans"/>
                <a:ea typeface="Open Sans"/>
                <a:cs typeface="Open Sans"/>
                <a:sym typeface="Open Sans"/>
              </a:rPr>
              <a:t>Recommendation</a:t>
            </a:r>
            <a:r>
              <a:rPr lang="ru" sz="800">
                <a:latin typeface="Open Sans"/>
                <a:ea typeface="Open Sans"/>
                <a:cs typeface="Open Sans"/>
                <a:sym typeface="Open Sans"/>
              </a:rPr>
              <a:t> for CS on Tech courses</a:t>
            </a:r>
            <a:endParaRPr sz="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humanitarian electives we can see some connection, but it is hard to say was it depending on track or just to find an easy elective. </a:t>
            </a:r>
            <a:endParaRPr/>
          </a:p>
        </p:txBody>
      </p:sp>
      <p:pic>
        <p:nvPicPr>
          <p:cNvPr id="134" name="Google Shape;134;p23"/>
          <p:cNvPicPr preferRelativeResize="0"/>
          <p:nvPr/>
        </p:nvPicPr>
        <p:blipFill>
          <a:blip r:embed="rId3">
            <a:alphaModFix/>
          </a:blip>
          <a:stretch>
            <a:fillRect/>
          </a:stretch>
        </p:blipFill>
        <p:spPr>
          <a:xfrm>
            <a:off x="796450" y="1991775"/>
            <a:ext cx="3532975" cy="2853775"/>
          </a:xfrm>
          <a:prstGeom prst="rect">
            <a:avLst/>
          </a:prstGeom>
          <a:noFill/>
          <a:ln>
            <a:noFill/>
          </a:ln>
        </p:spPr>
      </p:pic>
      <p:pic>
        <p:nvPicPr>
          <p:cNvPr id="135" name="Google Shape;135;p23"/>
          <p:cNvPicPr preferRelativeResize="0"/>
          <p:nvPr/>
        </p:nvPicPr>
        <p:blipFill>
          <a:blip r:embed="rId4">
            <a:alphaModFix/>
          </a:blip>
          <a:stretch>
            <a:fillRect/>
          </a:stretch>
        </p:blipFill>
        <p:spPr>
          <a:xfrm>
            <a:off x="4739375" y="2036604"/>
            <a:ext cx="3532975" cy="2722321"/>
          </a:xfrm>
          <a:prstGeom prst="rect">
            <a:avLst/>
          </a:prstGeom>
          <a:noFill/>
          <a:ln>
            <a:noFill/>
          </a:ln>
        </p:spPr>
      </p:pic>
      <p:sp>
        <p:nvSpPr>
          <p:cNvPr id="136" name="Google Shape;136;p23"/>
          <p:cNvSpPr txBox="1"/>
          <p:nvPr/>
        </p:nvSpPr>
        <p:spPr>
          <a:xfrm>
            <a:off x="1341325" y="4758925"/>
            <a:ext cx="244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800">
                <a:latin typeface="Open Sans"/>
                <a:ea typeface="Open Sans"/>
                <a:cs typeface="Open Sans"/>
                <a:sym typeface="Open Sans"/>
              </a:rPr>
              <a:t>Pic. 4 R</a:t>
            </a:r>
            <a:r>
              <a:rPr lang="ru" sz="800">
                <a:latin typeface="Open Sans"/>
                <a:ea typeface="Open Sans"/>
                <a:cs typeface="Open Sans"/>
                <a:sym typeface="Open Sans"/>
              </a:rPr>
              <a:t>ecommendation</a:t>
            </a:r>
            <a:r>
              <a:rPr lang="ru" sz="800">
                <a:latin typeface="Open Sans"/>
                <a:ea typeface="Open Sans"/>
                <a:cs typeface="Open Sans"/>
                <a:sym typeface="Open Sans"/>
              </a:rPr>
              <a:t> for SD on Hum courses</a:t>
            </a:r>
            <a:endParaRPr sz="800">
              <a:latin typeface="Open Sans"/>
              <a:ea typeface="Open Sans"/>
              <a:cs typeface="Open Sans"/>
              <a:sym typeface="Open Sans"/>
            </a:endParaRPr>
          </a:p>
        </p:txBody>
      </p:sp>
      <p:sp>
        <p:nvSpPr>
          <p:cNvPr id="137" name="Google Shape;137;p23"/>
          <p:cNvSpPr txBox="1"/>
          <p:nvPr/>
        </p:nvSpPr>
        <p:spPr>
          <a:xfrm>
            <a:off x="5284263" y="4758925"/>
            <a:ext cx="244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800">
                <a:latin typeface="Open Sans"/>
                <a:ea typeface="Open Sans"/>
                <a:cs typeface="Open Sans"/>
                <a:sym typeface="Open Sans"/>
              </a:rPr>
              <a:t>Pic. 4 Recommendation for DS on Hum courses</a:t>
            </a:r>
            <a:endParaRPr sz="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 of the internship</a:t>
            </a:r>
            <a:endParaRPr/>
          </a:p>
        </p:txBody>
      </p:sp>
      <p:sp>
        <p:nvSpPr>
          <p:cNvPr id="143" name="Google Shape;14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At the result I wanted to give a suggestion for elective courses </a:t>
            </a:r>
            <a:r>
              <a:rPr lang="ru"/>
              <a:t>distribution, but from the experiment I saw that everything is mostly fine, and we can consider a plus point for those who are making this distributions.</a:t>
            </a:r>
            <a:endParaRPr/>
          </a:p>
          <a:p>
            <a:pPr indent="0" lvl="0" marL="0" rtl="0" algn="l">
              <a:spcBef>
                <a:spcPts val="1200"/>
              </a:spcBef>
              <a:spcAft>
                <a:spcPts val="1200"/>
              </a:spcAft>
              <a:buNone/>
            </a:pPr>
            <a:r>
              <a:rPr lang="ru"/>
              <a:t>Also I will leave my code, which is scalable and can be reused if there will be better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my internship, I aimed to explore the connection between Bachelor students' academic tracks and their elective choices at Innopolis University. To achieve this, I employed Basket Market Analysis, a data-driven approach widely used in market research and recommendation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Basket Market Analysis allowed us to identify patterns and associations within the elective choices made by students, offering valuable insights into their decision-making processes. By understanding these preferences, Innopolis University can better tailor its elective offerings to enhance students' academic journeys.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Methodology</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Data was collected from student distributions in tracks and elective course </a:t>
            </a:r>
            <a:r>
              <a:rPr lang="ru"/>
              <a:t>distribution.</a:t>
            </a:r>
            <a:r>
              <a:rPr lang="ru"/>
              <a:t> It structure was modified to make it anonymized and </a:t>
            </a:r>
            <a:r>
              <a:rPr lang="ru"/>
              <a:t>convenient</a:t>
            </a:r>
            <a:r>
              <a:rPr lang="ru"/>
              <a:t> for the experiment.</a:t>
            </a:r>
            <a:endParaRPr/>
          </a:p>
          <a:p>
            <a:pPr indent="0" lvl="0" marL="0" rtl="0" algn="l">
              <a:spcBef>
                <a:spcPts val="1200"/>
              </a:spcBef>
              <a:spcAft>
                <a:spcPts val="1200"/>
              </a:spcAft>
              <a:buNone/>
            </a:pPr>
            <a:r>
              <a:rPr lang="ru"/>
              <a:t>At all, there was chosen 2 years span of tech and humanitarian courses for BS21 students.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Methology</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461500" y="1547125"/>
            <a:ext cx="8220999" cy="2409075"/>
          </a:xfrm>
          <a:prstGeom prst="rect">
            <a:avLst/>
          </a:prstGeom>
          <a:noFill/>
          <a:ln>
            <a:noFill/>
          </a:ln>
        </p:spPr>
      </p:pic>
      <p:sp>
        <p:nvSpPr>
          <p:cNvPr id="93" name="Google Shape;93;p17"/>
          <p:cNvSpPr txBox="1"/>
          <p:nvPr/>
        </p:nvSpPr>
        <p:spPr>
          <a:xfrm>
            <a:off x="3426450" y="3956200"/>
            <a:ext cx="229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latin typeface="Open Sans"/>
                <a:ea typeface="Open Sans"/>
                <a:cs typeface="Open Sans"/>
                <a:sym typeface="Open Sans"/>
              </a:rPr>
              <a:t>Pic. 1 Dataframe for pandas</a:t>
            </a:r>
            <a:endParaRPr sz="12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Methodology</a:t>
            </a:r>
            <a:endParaRPr/>
          </a:p>
          <a:p>
            <a:pPr indent="0" lvl="0" marL="0" rtl="0" algn="l">
              <a:spcBef>
                <a:spcPts val="0"/>
              </a:spcBef>
              <a:spcAft>
                <a:spcPts val="0"/>
              </a:spcAft>
              <a:buNone/>
            </a:pPr>
            <a:r>
              <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Once the data was collected, I proceeded with the application of Basket Market Analysis (MBA) to explore the relationships between academic tracks and elective choices. MBA involves identifying frequent itemsets and association rules to uncover patterns within the data.</a:t>
            </a:r>
            <a:endParaRPr/>
          </a:p>
          <a:p>
            <a:pPr indent="0" lvl="0" marL="0" rtl="0" algn="l">
              <a:spcBef>
                <a:spcPts val="1200"/>
              </a:spcBef>
              <a:spcAft>
                <a:spcPts val="0"/>
              </a:spcAft>
              <a:buNone/>
            </a:pPr>
            <a:r>
              <a:rPr lang="ru"/>
              <a:t>To conduct the analysis, we transformed the survey data into transactional data, where each respondent's elective choices were treated as a transaction. The elective courses selected by each student formed the items in the transaction.</a:t>
            </a:r>
            <a:endParaRPr/>
          </a:p>
          <a:p>
            <a:pPr indent="0" lvl="0" marL="0" rtl="0" algn="l">
              <a:spcBef>
                <a:spcPts val="1200"/>
              </a:spcBef>
              <a:spcAft>
                <a:spcPts val="0"/>
              </a:spcAft>
              <a:buNone/>
            </a:pPr>
            <a:r>
              <a:rPr lang="ru"/>
              <a:t>We then applied the Apriori algorithm, a widely-used association rule mining technique, to the transactional data. This algorithm allowed us to extract association rules that show the likelihood of certain electives being chosen together based on academic tracks.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Methodology</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Throughout the experiment, we strictly adhered to ethical guidelines to protect the privacy and rights of the participants. The data was anonymized and aggregated, ensuring that individual identities remained confidential.</a:t>
            </a:r>
            <a:endParaRPr/>
          </a:p>
          <a:p>
            <a:pPr indent="0" lvl="0" marL="0" rtl="0" algn="l">
              <a:spcBef>
                <a:spcPts val="1200"/>
              </a:spcBef>
              <a:spcAft>
                <a:spcPts val="1200"/>
              </a:spcAft>
              <a:buNone/>
            </a:pPr>
            <a:r>
              <a:rPr lang="ru"/>
              <a:t>Any personal data collected during the survey was handled with utmost confidentiality and solely for research purposes.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 results</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For every track we can see what elective they will likely chose which will help us understand do they chose their elective based on it’s content which is suitable for their </a:t>
            </a:r>
            <a:r>
              <a:rPr lang="ru"/>
              <a:t>track or just choose a random 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 results</a:t>
            </a:r>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Let’s take a look at Pic. 2. </a:t>
            </a:r>
            <a:br>
              <a:rPr lang="ru"/>
            </a:br>
            <a:r>
              <a:rPr lang="ru"/>
              <a:t>From here we can see that students from</a:t>
            </a:r>
            <a:br>
              <a:rPr lang="ru"/>
            </a:br>
            <a:r>
              <a:rPr lang="ru"/>
              <a:t>that student mostly choose Fronted and</a:t>
            </a:r>
            <a:br>
              <a:rPr lang="ru"/>
            </a:br>
            <a:r>
              <a:rPr lang="ru"/>
              <a:t>programming languages, but don’t choose</a:t>
            </a:r>
            <a:br>
              <a:rPr lang="ru"/>
            </a:br>
            <a:r>
              <a:rPr lang="ru"/>
              <a:t>something regarding to math, devops or AI.</a:t>
            </a:r>
            <a:endParaRPr/>
          </a:p>
        </p:txBody>
      </p:sp>
      <p:sp>
        <p:nvSpPr>
          <p:cNvPr id="118" name="Google Shape;118;p21"/>
          <p:cNvSpPr txBox="1"/>
          <p:nvPr/>
        </p:nvSpPr>
        <p:spPr>
          <a:xfrm>
            <a:off x="6050650" y="3910100"/>
            <a:ext cx="242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800">
                <a:latin typeface="Open Sans"/>
                <a:ea typeface="Open Sans"/>
                <a:cs typeface="Open Sans"/>
                <a:sym typeface="Open Sans"/>
              </a:rPr>
              <a:t>Pic. 2 </a:t>
            </a:r>
            <a:r>
              <a:rPr lang="ru" sz="800">
                <a:latin typeface="Open Sans"/>
                <a:ea typeface="Open Sans"/>
                <a:cs typeface="Open Sans"/>
                <a:sym typeface="Open Sans"/>
              </a:rPr>
              <a:t>Recommendation</a:t>
            </a:r>
            <a:r>
              <a:rPr lang="ru" sz="800">
                <a:latin typeface="Open Sans"/>
                <a:ea typeface="Open Sans"/>
                <a:cs typeface="Open Sans"/>
                <a:sym typeface="Open Sans"/>
              </a:rPr>
              <a:t> for SD on Tech courses</a:t>
            </a:r>
            <a:endParaRPr sz="800">
              <a:latin typeface="Open Sans"/>
              <a:ea typeface="Open Sans"/>
              <a:cs typeface="Open Sans"/>
              <a:sym typeface="Open Sans"/>
            </a:endParaRPr>
          </a:p>
        </p:txBody>
      </p:sp>
      <p:pic>
        <p:nvPicPr>
          <p:cNvPr id="119" name="Google Shape;119;p21"/>
          <p:cNvPicPr preferRelativeResize="0"/>
          <p:nvPr/>
        </p:nvPicPr>
        <p:blipFill>
          <a:blip r:embed="rId3">
            <a:alphaModFix/>
          </a:blip>
          <a:stretch>
            <a:fillRect/>
          </a:stretch>
        </p:blipFill>
        <p:spPr>
          <a:xfrm>
            <a:off x="5383771" y="1503571"/>
            <a:ext cx="3694176" cy="240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