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1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7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7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2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5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98BA2-172F-45B1-8130-B5A9C97E0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E3760-30D4-4C09-B5A2-14C0C896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21" y="1475234"/>
            <a:ext cx="3796260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17C36-075C-4C09-811C-A8C5F9C4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/>
              <a:t>Amazon warehouse location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681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8120A01-46D7-4F2D-8B89-8D4C9142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7257" y="643538"/>
            <a:ext cx="3618586" cy="36185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7A58C-91AC-4755-8A9A-588C99C1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0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FC12-42B7-44F5-942B-6677D5D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31548"/>
            <a:ext cx="10058400" cy="2355132"/>
          </a:xfrm>
        </p:spPr>
        <p:txBody>
          <a:bodyPr anchor="b">
            <a:normAutofit/>
          </a:bodyPr>
          <a:lstStyle/>
          <a:p>
            <a:r>
              <a:rPr lang="en-US" sz="7200"/>
              <a:t>Table of 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53D3D2-93DD-4AE3-9660-D546EF03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403" y="3429000"/>
            <a:ext cx="9811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237B-AD57-4060-B2D8-3AD9953B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3671316"/>
            <a:ext cx="10058400" cy="2355132"/>
          </a:xfrm>
        </p:spPr>
        <p:txBody>
          <a:bodyPr anchor="t">
            <a:normAutofit/>
          </a:bodyPr>
          <a:lstStyle/>
          <a:p>
            <a:r>
              <a:rPr lang="en-US" dirty="0"/>
              <a:t>1. Background</a:t>
            </a:r>
          </a:p>
          <a:p>
            <a:r>
              <a:rPr lang="en-US" dirty="0"/>
              <a:t>2. How We Conduct this Analysis</a:t>
            </a:r>
          </a:p>
          <a:p>
            <a:r>
              <a:rPr lang="en-US" dirty="0"/>
              <a:t>3. Results</a:t>
            </a:r>
          </a:p>
          <a:p>
            <a:r>
              <a:rPr lang="en-US" dirty="0"/>
              <a:t>4. Conclusion &amp; Revision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C4A29D-5269-414E-AF71-0B9E9252E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99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0166-9898-46DB-9B0E-D5123DB5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A287-8A91-45EF-BE75-DD500498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Business Problem: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Amazon currently has one warehouse built in Midtown, Manhattan, NYC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This warehouse enabled most of the delivery in Manhattan changed from Two Days to One Day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Analysts claim that the 5% monthly revenue increase are from NYC area and the 8% of the new prime members are from NYC area.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After careful consideration, the management team voted to open another warehouse in Toronto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estimated profitability for Toronto area will increase 10%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So where should the warehouse to be built?</a:t>
            </a:r>
          </a:p>
        </p:txBody>
      </p:sp>
    </p:spTree>
    <p:extLst>
      <p:ext uri="{BB962C8B-B14F-4D97-AF65-F5344CB8AC3E}">
        <p14:creationId xmlns:p14="http://schemas.microsoft.com/office/powerpoint/2010/main" val="24039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29360-2689-431B-8A73-4B388DD8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7B49E"/>
                </a:solidFill>
              </a:rPr>
              <a:t>How We Conduct this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B672-7D82-4D94-854D-D7D8514B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By importing the geolocation data into Python, we can generate a list of venues in a particular neighborhood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EF1BF8E-90C6-4DB0-8DD0-FD94EA82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858" y="2656629"/>
            <a:ext cx="3972771" cy="3972771"/>
          </a:xfrm>
          <a:prstGeom prst="rect">
            <a:avLst/>
          </a:prstGeom>
        </p:spPr>
      </p:pic>
      <p:pic>
        <p:nvPicPr>
          <p:cNvPr id="7" name="Graphic 6" descr="Route (Two Pins With A Path) with solid fill">
            <a:extLst>
              <a:ext uri="{FF2B5EF4-FFF2-40B4-BE49-F238E27FC236}">
                <a16:creationId xmlns:a16="http://schemas.microsoft.com/office/drawing/2014/main" id="{540734DE-2189-474A-8376-916314223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4229" y="493014"/>
            <a:ext cx="2183170" cy="21831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C775CAB1-E77E-4CD3-AC42-D7CA9FFC5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447955">
            <a:off x="7174039" y="1855282"/>
            <a:ext cx="1421379" cy="14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29360-2689-431B-8A73-4B388DD8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7B49E"/>
                </a:solidFill>
              </a:rPr>
              <a:t>How We Conduct this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B672-7D82-4D94-854D-D7D8514B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With the list of venues, we can then turn them into values to analyze how often they appear in one neighborhood.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EF1BF8E-90C6-4DB0-8DD0-FD94EA82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1" y="295608"/>
            <a:ext cx="2096490" cy="20964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C775CAB1-E77E-4CD3-AC42-D7CA9FFC5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47955">
            <a:off x="7174039" y="1855282"/>
            <a:ext cx="1421379" cy="1421379"/>
          </a:xfrm>
          <a:prstGeom prst="rect">
            <a:avLst/>
          </a:prstGeom>
        </p:spPr>
      </p:pic>
      <p:pic>
        <p:nvPicPr>
          <p:cNvPr id="6" name="Graphic 5" descr="Binary with solid fill">
            <a:extLst>
              <a:ext uri="{FF2B5EF4-FFF2-40B4-BE49-F238E27FC236}">
                <a16:creationId xmlns:a16="http://schemas.microsoft.com/office/drawing/2014/main" id="{19D58DE5-08C7-4956-8605-F5F1B1EC0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8871" y="2838692"/>
            <a:ext cx="3263929" cy="32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1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29360-2689-431B-8A73-4B388DD8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7B49E"/>
                </a:solidFill>
              </a:rPr>
              <a:t>How We Conduct this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B672-7D82-4D94-854D-D7D8514B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Using the previous result, we can then use a Machine-Learning method to group different neighborhood by their similarity on venues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Neighborhoods that have very similar venues will be put in one group, which we call a “Cluster”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C775CAB1-E77E-4CD3-AC42-D7CA9FFC5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447955">
            <a:off x="7174039" y="1855282"/>
            <a:ext cx="1421379" cy="1421379"/>
          </a:xfrm>
          <a:prstGeom prst="rect">
            <a:avLst/>
          </a:prstGeom>
        </p:spPr>
      </p:pic>
      <p:pic>
        <p:nvPicPr>
          <p:cNvPr id="6" name="Graphic 5" descr="Binary with solid fill">
            <a:extLst>
              <a:ext uri="{FF2B5EF4-FFF2-40B4-BE49-F238E27FC236}">
                <a16:creationId xmlns:a16="http://schemas.microsoft.com/office/drawing/2014/main" id="{19D58DE5-08C7-4956-8605-F5F1B1EC0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7853" y="516836"/>
            <a:ext cx="2214893" cy="2214893"/>
          </a:xfrm>
          <a:prstGeom prst="rect">
            <a:avLst/>
          </a:prstGeom>
        </p:spPr>
      </p:pic>
      <p:pic>
        <p:nvPicPr>
          <p:cNvPr id="7" name="Graphic 6" descr="Hierarchy with solid fill">
            <a:extLst>
              <a:ext uri="{FF2B5EF4-FFF2-40B4-BE49-F238E27FC236}">
                <a16:creationId xmlns:a16="http://schemas.microsoft.com/office/drawing/2014/main" id="{612688A8-1AEF-4BEA-A371-F36F18786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3016" y="2833302"/>
            <a:ext cx="3346613" cy="33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29360-2689-431B-8A73-4B388DD8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7B49E"/>
                </a:solidFill>
              </a:rPr>
              <a:t>How We Conduct this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B672-7D82-4D94-854D-D7D8514B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From the “Clusters”, we can find the clusters that are closet to the Amazon warehouse in Manhattan.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We can then find a similar Clusters in Toronto and so the new Amazon warehouse should be built at that location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C775CAB1-E77E-4CD3-AC42-D7CA9FFC5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447955">
            <a:off x="7174039" y="1855282"/>
            <a:ext cx="1421379" cy="1421379"/>
          </a:xfrm>
          <a:prstGeom prst="rect">
            <a:avLst/>
          </a:prstGeom>
        </p:spPr>
      </p:pic>
      <p:pic>
        <p:nvPicPr>
          <p:cNvPr id="7" name="Graphic 6" descr="Hierarchy with solid fill">
            <a:extLst>
              <a:ext uri="{FF2B5EF4-FFF2-40B4-BE49-F238E27FC236}">
                <a16:creationId xmlns:a16="http://schemas.microsoft.com/office/drawing/2014/main" id="{612688A8-1AEF-4BEA-A371-F36F18786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7706" y="599558"/>
            <a:ext cx="2191297" cy="2191297"/>
          </a:xfrm>
          <a:prstGeom prst="rect">
            <a:avLst/>
          </a:prstGeom>
        </p:spPr>
      </p:pic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6B0233E-F024-4E9F-9A48-718C52676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4786" y="2896514"/>
            <a:ext cx="3084843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0166-9898-46DB-9B0E-D5123DB5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A287-8A91-45EF-BE75-DD500498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sz="2600" b="1" dirty="0"/>
              <a:t>new Amazon warehouse </a:t>
            </a:r>
            <a:r>
              <a:rPr lang="en-US" dirty="0"/>
              <a:t>should be built in </a:t>
            </a:r>
            <a:r>
              <a:rPr lang="en-US" sz="2600" b="1" dirty="0"/>
              <a:t>Downtown Toronto Area</a:t>
            </a:r>
            <a:r>
              <a:rPr lang="en-US" dirty="0"/>
              <a:t>, because: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b="1" dirty="0"/>
              <a:t>It has high similarity comparing to Midtown, Manhattan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Both areas contain a lot of restaurants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Both areas are approximately at the center of the city</a:t>
            </a:r>
          </a:p>
        </p:txBody>
      </p:sp>
    </p:spTree>
    <p:extLst>
      <p:ext uri="{BB962C8B-B14F-4D97-AF65-F5344CB8AC3E}">
        <p14:creationId xmlns:p14="http://schemas.microsoft.com/office/powerpoint/2010/main" val="135672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0166-9898-46DB-9B0E-D5123DB5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A287-8A91-45EF-BE75-DD500498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However, comparing to the real Amazon warehouse location in Toronto, </a:t>
            </a:r>
            <a:r>
              <a:rPr lang="en-US" sz="2600" b="1" dirty="0"/>
              <a:t>our predict is not correct as the real Amazon warehouse in not located in Downtown Toronto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dirty="0"/>
              <a:t>Possible Explanation: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1. </a:t>
            </a:r>
            <a:r>
              <a:rPr lang="en-US" b="1" dirty="0"/>
              <a:t>The model failed to include relevant features, such as rent.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2. Toronto and New York City are two very different cities so that we can’t directly compare between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563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92F20"/>
      </a:dk2>
      <a:lt2>
        <a:srgbClr val="E2E5E8"/>
      </a:lt2>
      <a:accent1>
        <a:srgbClr val="B1783B"/>
      </a:accent1>
      <a:accent2>
        <a:srgbClr val="C3594D"/>
      </a:accent2>
      <a:accent3>
        <a:srgbClr val="AAA343"/>
      </a:accent3>
      <a:accent4>
        <a:srgbClr val="3BB168"/>
      </a:accent4>
      <a:accent5>
        <a:srgbClr val="47B49E"/>
      </a:accent5>
      <a:accent6>
        <a:srgbClr val="3B98B1"/>
      </a:accent6>
      <a:hlink>
        <a:srgbClr val="3F7C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Univers</vt:lpstr>
      <vt:lpstr>Univers Condensed</vt:lpstr>
      <vt:lpstr>Wingdings</vt:lpstr>
      <vt:lpstr>RetrospectVTI</vt:lpstr>
      <vt:lpstr>The Battle of Neighborhoods</vt:lpstr>
      <vt:lpstr>Table of Contents</vt:lpstr>
      <vt:lpstr>Background</vt:lpstr>
      <vt:lpstr>How We Conduct this Analysis</vt:lpstr>
      <vt:lpstr>How We Conduct this Analysis</vt:lpstr>
      <vt:lpstr>How We Conduct this Analysis</vt:lpstr>
      <vt:lpstr>How We Conduct this Analysis</vt:lpstr>
      <vt:lpstr>Result</vt:lpstr>
      <vt:lpstr>Conclusion &amp; Revision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Bolun Wu</dc:creator>
  <cp:lastModifiedBy>Bolun Wu</cp:lastModifiedBy>
  <cp:revision>1</cp:revision>
  <dcterms:created xsi:type="dcterms:W3CDTF">2021-01-21T06:35:56Z</dcterms:created>
  <dcterms:modified xsi:type="dcterms:W3CDTF">2021-01-21T06:36:56Z</dcterms:modified>
</cp:coreProperties>
</file>