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7" r:id="rId4"/>
    <p:sldId id="257" r:id="rId5"/>
    <p:sldId id="260" r:id="rId6"/>
    <p:sldId id="258" r:id="rId7"/>
    <p:sldId id="261"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9" autoAdjust="0"/>
    <p:restoredTop sz="94660"/>
  </p:normalViewPr>
  <p:slideViewPr>
    <p:cSldViewPr snapToGrid="0">
      <p:cViewPr>
        <p:scale>
          <a:sx n="86" d="100"/>
          <a:sy n="86" d="100"/>
        </p:scale>
        <p:origin x="33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0AC57-9DB6-40C9-AB9A-734EB0A02D4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2EBB962-ECB4-4CF3-8508-53013AE40B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6E665AC-470F-4AFF-BF82-D2EC66885E20}"/>
              </a:ext>
            </a:extLst>
          </p:cNvPr>
          <p:cNvSpPr>
            <a:spLocks noGrp="1"/>
          </p:cNvSpPr>
          <p:nvPr>
            <p:ph type="dt" sz="half" idx="10"/>
          </p:nvPr>
        </p:nvSpPr>
        <p:spPr/>
        <p:txBody>
          <a:bodyPr/>
          <a:lstStyle/>
          <a:p>
            <a:fld id="{3C42CC03-9B53-40AF-B6DF-7902BDC72D8F}"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0BEF4353-E317-4278-8D1E-8B1601E097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0094BF-D555-4613-81B9-F137E37A3F36}"/>
              </a:ext>
            </a:extLst>
          </p:cNvPr>
          <p:cNvSpPr>
            <a:spLocks noGrp="1"/>
          </p:cNvSpPr>
          <p:nvPr>
            <p:ph type="sldNum" sz="quarter" idx="12"/>
          </p:nvPr>
        </p:nvSpPr>
        <p:spPr/>
        <p:txBody>
          <a:bodyPr/>
          <a:lstStyle/>
          <a:p>
            <a:fld id="{3F955A8E-982A-40A1-9ADD-CE8018A3EAE2}" type="slidenum">
              <a:rPr lang="zh-CN" altLang="en-US" smtClean="0"/>
              <a:t>‹#›</a:t>
            </a:fld>
            <a:endParaRPr lang="zh-CN" altLang="en-US"/>
          </a:p>
        </p:txBody>
      </p:sp>
    </p:spTree>
    <p:extLst>
      <p:ext uri="{BB962C8B-B14F-4D97-AF65-F5344CB8AC3E}">
        <p14:creationId xmlns:p14="http://schemas.microsoft.com/office/powerpoint/2010/main" val="178061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1D8D3-D7C7-4FF8-885F-8BAB1422DD2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25F64E-A6C4-43DC-99F5-8C7B45E9855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A476B5-6469-42CE-9FA4-B3AF614DB790}"/>
              </a:ext>
            </a:extLst>
          </p:cNvPr>
          <p:cNvSpPr>
            <a:spLocks noGrp="1"/>
          </p:cNvSpPr>
          <p:nvPr>
            <p:ph type="dt" sz="half" idx="10"/>
          </p:nvPr>
        </p:nvSpPr>
        <p:spPr/>
        <p:txBody>
          <a:bodyPr/>
          <a:lstStyle/>
          <a:p>
            <a:fld id="{3C42CC03-9B53-40AF-B6DF-7902BDC72D8F}"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F56D9E2E-24FF-4580-96ED-7F62AC4A7C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E3F3FD-8949-45B1-91BC-14E74E89E29E}"/>
              </a:ext>
            </a:extLst>
          </p:cNvPr>
          <p:cNvSpPr>
            <a:spLocks noGrp="1"/>
          </p:cNvSpPr>
          <p:nvPr>
            <p:ph type="sldNum" sz="quarter" idx="12"/>
          </p:nvPr>
        </p:nvSpPr>
        <p:spPr/>
        <p:txBody>
          <a:bodyPr/>
          <a:lstStyle/>
          <a:p>
            <a:fld id="{3F955A8E-982A-40A1-9ADD-CE8018A3EAE2}" type="slidenum">
              <a:rPr lang="zh-CN" altLang="en-US" smtClean="0"/>
              <a:t>‹#›</a:t>
            </a:fld>
            <a:endParaRPr lang="zh-CN" altLang="en-US"/>
          </a:p>
        </p:txBody>
      </p:sp>
    </p:spTree>
    <p:extLst>
      <p:ext uri="{BB962C8B-B14F-4D97-AF65-F5344CB8AC3E}">
        <p14:creationId xmlns:p14="http://schemas.microsoft.com/office/powerpoint/2010/main" val="1176203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3E52006-67C4-4287-8BCB-1C0FB4639F8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EC29B15-C679-44CE-8BAE-76600AB1240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8A6865-6771-4493-91B8-F755CC8ECA79}"/>
              </a:ext>
            </a:extLst>
          </p:cNvPr>
          <p:cNvSpPr>
            <a:spLocks noGrp="1"/>
          </p:cNvSpPr>
          <p:nvPr>
            <p:ph type="dt" sz="half" idx="10"/>
          </p:nvPr>
        </p:nvSpPr>
        <p:spPr/>
        <p:txBody>
          <a:bodyPr/>
          <a:lstStyle/>
          <a:p>
            <a:fld id="{3C42CC03-9B53-40AF-B6DF-7902BDC72D8F}"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39FC0641-BDD5-4C38-B68F-12B1444052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BEFB21-8CB9-4D6C-A3EC-2B46DDEBD2BF}"/>
              </a:ext>
            </a:extLst>
          </p:cNvPr>
          <p:cNvSpPr>
            <a:spLocks noGrp="1"/>
          </p:cNvSpPr>
          <p:nvPr>
            <p:ph type="sldNum" sz="quarter" idx="12"/>
          </p:nvPr>
        </p:nvSpPr>
        <p:spPr/>
        <p:txBody>
          <a:bodyPr/>
          <a:lstStyle/>
          <a:p>
            <a:fld id="{3F955A8E-982A-40A1-9ADD-CE8018A3EAE2}" type="slidenum">
              <a:rPr lang="zh-CN" altLang="en-US" smtClean="0"/>
              <a:t>‹#›</a:t>
            </a:fld>
            <a:endParaRPr lang="zh-CN" altLang="en-US"/>
          </a:p>
        </p:txBody>
      </p:sp>
    </p:spTree>
    <p:extLst>
      <p:ext uri="{BB962C8B-B14F-4D97-AF65-F5344CB8AC3E}">
        <p14:creationId xmlns:p14="http://schemas.microsoft.com/office/powerpoint/2010/main" val="400025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5F1EF-B8FB-4F19-82B5-6B4EDBA0F0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7837A1-904E-4C2D-9228-025E57FF51A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8147AF-57AA-4864-BF95-997C4DC8FC8C}"/>
              </a:ext>
            </a:extLst>
          </p:cNvPr>
          <p:cNvSpPr>
            <a:spLocks noGrp="1"/>
          </p:cNvSpPr>
          <p:nvPr>
            <p:ph type="dt" sz="half" idx="10"/>
          </p:nvPr>
        </p:nvSpPr>
        <p:spPr/>
        <p:txBody>
          <a:bodyPr/>
          <a:lstStyle/>
          <a:p>
            <a:fld id="{3C42CC03-9B53-40AF-B6DF-7902BDC72D8F}"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FC1D86D9-54EB-42FD-A0BD-173D76CC19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B5D655-E2C2-44FB-9D42-F104487959B3}"/>
              </a:ext>
            </a:extLst>
          </p:cNvPr>
          <p:cNvSpPr>
            <a:spLocks noGrp="1"/>
          </p:cNvSpPr>
          <p:nvPr>
            <p:ph type="sldNum" sz="quarter" idx="12"/>
          </p:nvPr>
        </p:nvSpPr>
        <p:spPr/>
        <p:txBody>
          <a:bodyPr/>
          <a:lstStyle/>
          <a:p>
            <a:fld id="{3F955A8E-982A-40A1-9ADD-CE8018A3EAE2}" type="slidenum">
              <a:rPr lang="zh-CN" altLang="en-US" smtClean="0"/>
              <a:t>‹#›</a:t>
            </a:fld>
            <a:endParaRPr lang="zh-CN" altLang="en-US"/>
          </a:p>
        </p:txBody>
      </p:sp>
    </p:spTree>
    <p:extLst>
      <p:ext uri="{BB962C8B-B14F-4D97-AF65-F5344CB8AC3E}">
        <p14:creationId xmlns:p14="http://schemas.microsoft.com/office/powerpoint/2010/main" val="145444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1B7B5-37D5-41C2-ACDD-78FDB23E354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E9D0614-1C6D-4050-ADCD-64E3114C21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B8AB5A9-43B8-49DA-83A9-4B73E7715FB3}"/>
              </a:ext>
            </a:extLst>
          </p:cNvPr>
          <p:cNvSpPr>
            <a:spLocks noGrp="1"/>
          </p:cNvSpPr>
          <p:nvPr>
            <p:ph type="dt" sz="half" idx="10"/>
          </p:nvPr>
        </p:nvSpPr>
        <p:spPr/>
        <p:txBody>
          <a:bodyPr/>
          <a:lstStyle/>
          <a:p>
            <a:fld id="{3C42CC03-9B53-40AF-B6DF-7902BDC72D8F}"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8B15445F-53D9-4FC3-9C12-4D3BE8FE5D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8044E0-E47D-4398-BA50-F17B2344B1ED}"/>
              </a:ext>
            </a:extLst>
          </p:cNvPr>
          <p:cNvSpPr>
            <a:spLocks noGrp="1"/>
          </p:cNvSpPr>
          <p:nvPr>
            <p:ph type="sldNum" sz="quarter" idx="12"/>
          </p:nvPr>
        </p:nvSpPr>
        <p:spPr/>
        <p:txBody>
          <a:bodyPr/>
          <a:lstStyle/>
          <a:p>
            <a:fld id="{3F955A8E-982A-40A1-9ADD-CE8018A3EAE2}" type="slidenum">
              <a:rPr lang="zh-CN" altLang="en-US" smtClean="0"/>
              <a:t>‹#›</a:t>
            </a:fld>
            <a:endParaRPr lang="zh-CN" altLang="en-US"/>
          </a:p>
        </p:txBody>
      </p:sp>
    </p:spTree>
    <p:extLst>
      <p:ext uri="{BB962C8B-B14F-4D97-AF65-F5344CB8AC3E}">
        <p14:creationId xmlns:p14="http://schemas.microsoft.com/office/powerpoint/2010/main" val="3604279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F7D39-F002-4BC8-B71C-C6121A9E00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D748B2-94A9-46E2-A99A-444EB5CDCD0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C421097-2013-48B5-A001-2839EB17FDC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98CAC67-A9D0-42ED-AA85-49639E032FE0}"/>
              </a:ext>
            </a:extLst>
          </p:cNvPr>
          <p:cNvSpPr>
            <a:spLocks noGrp="1"/>
          </p:cNvSpPr>
          <p:nvPr>
            <p:ph type="dt" sz="half" idx="10"/>
          </p:nvPr>
        </p:nvSpPr>
        <p:spPr/>
        <p:txBody>
          <a:bodyPr/>
          <a:lstStyle/>
          <a:p>
            <a:fld id="{3C42CC03-9B53-40AF-B6DF-7902BDC72D8F}" type="datetimeFigureOut">
              <a:rPr lang="zh-CN" altLang="en-US" smtClean="0"/>
              <a:t>2020/12/24</a:t>
            </a:fld>
            <a:endParaRPr lang="zh-CN" altLang="en-US"/>
          </a:p>
        </p:txBody>
      </p:sp>
      <p:sp>
        <p:nvSpPr>
          <p:cNvPr id="6" name="页脚占位符 5">
            <a:extLst>
              <a:ext uri="{FF2B5EF4-FFF2-40B4-BE49-F238E27FC236}">
                <a16:creationId xmlns:a16="http://schemas.microsoft.com/office/drawing/2014/main" id="{211E8612-B01E-48F0-BE12-0DADC9A347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843042-9F8A-4BF0-8ED1-986BAD2F80AD}"/>
              </a:ext>
            </a:extLst>
          </p:cNvPr>
          <p:cNvSpPr>
            <a:spLocks noGrp="1"/>
          </p:cNvSpPr>
          <p:nvPr>
            <p:ph type="sldNum" sz="quarter" idx="12"/>
          </p:nvPr>
        </p:nvSpPr>
        <p:spPr/>
        <p:txBody>
          <a:bodyPr/>
          <a:lstStyle/>
          <a:p>
            <a:fld id="{3F955A8E-982A-40A1-9ADD-CE8018A3EAE2}" type="slidenum">
              <a:rPr lang="zh-CN" altLang="en-US" smtClean="0"/>
              <a:t>‹#›</a:t>
            </a:fld>
            <a:endParaRPr lang="zh-CN" altLang="en-US"/>
          </a:p>
        </p:txBody>
      </p:sp>
    </p:spTree>
    <p:extLst>
      <p:ext uri="{BB962C8B-B14F-4D97-AF65-F5344CB8AC3E}">
        <p14:creationId xmlns:p14="http://schemas.microsoft.com/office/powerpoint/2010/main" val="81909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7E5DF-ED46-4D02-9FA2-85AE5CB6856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676D59A-A537-443E-80A8-170932DDD5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9909D4C-09BC-49F3-9461-0B0EB15CEF4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E4F2EA7-7315-4367-A3E5-E3CE71389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1017273-B977-4A0C-A3CE-38B5878659E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529E888-8919-40A9-A7FB-A40A68D8EC59}"/>
              </a:ext>
            </a:extLst>
          </p:cNvPr>
          <p:cNvSpPr>
            <a:spLocks noGrp="1"/>
          </p:cNvSpPr>
          <p:nvPr>
            <p:ph type="dt" sz="half" idx="10"/>
          </p:nvPr>
        </p:nvSpPr>
        <p:spPr/>
        <p:txBody>
          <a:bodyPr/>
          <a:lstStyle/>
          <a:p>
            <a:fld id="{3C42CC03-9B53-40AF-B6DF-7902BDC72D8F}" type="datetimeFigureOut">
              <a:rPr lang="zh-CN" altLang="en-US" smtClean="0"/>
              <a:t>2020/12/24</a:t>
            </a:fld>
            <a:endParaRPr lang="zh-CN" altLang="en-US"/>
          </a:p>
        </p:txBody>
      </p:sp>
      <p:sp>
        <p:nvSpPr>
          <p:cNvPr id="8" name="页脚占位符 7">
            <a:extLst>
              <a:ext uri="{FF2B5EF4-FFF2-40B4-BE49-F238E27FC236}">
                <a16:creationId xmlns:a16="http://schemas.microsoft.com/office/drawing/2014/main" id="{25739D36-B518-4D8A-9C40-FC76B6FDF84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BD83CF0-14C2-4D34-BD62-2F99A8661DEE}"/>
              </a:ext>
            </a:extLst>
          </p:cNvPr>
          <p:cNvSpPr>
            <a:spLocks noGrp="1"/>
          </p:cNvSpPr>
          <p:nvPr>
            <p:ph type="sldNum" sz="quarter" idx="12"/>
          </p:nvPr>
        </p:nvSpPr>
        <p:spPr/>
        <p:txBody>
          <a:bodyPr/>
          <a:lstStyle/>
          <a:p>
            <a:fld id="{3F955A8E-982A-40A1-9ADD-CE8018A3EAE2}" type="slidenum">
              <a:rPr lang="zh-CN" altLang="en-US" smtClean="0"/>
              <a:t>‹#›</a:t>
            </a:fld>
            <a:endParaRPr lang="zh-CN" altLang="en-US"/>
          </a:p>
        </p:txBody>
      </p:sp>
    </p:spTree>
    <p:extLst>
      <p:ext uri="{BB962C8B-B14F-4D97-AF65-F5344CB8AC3E}">
        <p14:creationId xmlns:p14="http://schemas.microsoft.com/office/powerpoint/2010/main" val="178596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AFFD1-4A0F-4CCC-A489-47CF5883DEF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796773C-6E3E-41C5-AD73-5D39696CD051}"/>
              </a:ext>
            </a:extLst>
          </p:cNvPr>
          <p:cNvSpPr>
            <a:spLocks noGrp="1"/>
          </p:cNvSpPr>
          <p:nvPr>
            <p:ph type="dt" sz="half" idx="10"/>
          </p:nvPr>
        </p:nvSpPr>
        <p:spPr/>
        <p:txBody>
          <a:bodyPr/>
          <a:lstStyle/>
          <a:p>
            <a:fld id="{3C42CC03-9B53-40AF-B6DF-7902BDC72D8F}" type="datetimeFigureOut">
              <a:rPr lang="zh-CN" altLang="en-US" smtClean="0"/>
              <a:t>2020/12/24</a:t>
            </a:fld>
            <a:endParaRPr lang="zh-CN" altLang="en-US"/>
          </a:p>
        </p:txBody>
      </p:sp>
      <p:sp>
        <p:nvSpPr>
          <p:cNvPr id="4" name="页脚占位符 3">
            <a:extLst>
              <a:ext uri="{FF2B5EF4-FFF2-40B4-BE49-F238E27FC236}">
                <a16:creationId xmlns:a16="http://schemas.microsoft.com/office/drawing/2014/main" id="{58305412-538A-40E9-AA94-490A2BBA613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D76D93E-3411-4D1C-B185-02D3A3C69C79}"/>
              </a:ext>
            </a:extLst>
          </p:cNvPr>
          <p:cNvSpPr>
            <a:spLocks noGrp="1"/>
          </p:cNvSpPr>
          <p:nvPr>
            <p:ph type="sldNum" sz="quarter" idx="12"/>
          </p:nvPr>
        </p:nvSpPr>
        <p:spPr/>
        <p:txBody>
          <a:bodyPr/>
          <a:lstStyle/>
          <a:p>
            <a:fld id="{3F955A8E-982A-40A1-9ADD-CE8018A3EAE2}" type="slidenum">
              <a:rPr lang="zh-CN" altLang="en-US" smtClean="0"/>
              <a:t>‹#›</a:t>
            </a:fld>
            <a:endParaRPr lang="zh-CN" altLang="en-US"/>
          </a:p>
        </p:txBody>
      </p:sp>
    </p:spTree>
    <p:extLst>
      <p:ext uri="{BB962C8B-B14F-4D97-AF65-F5344CB8AC3E}">
        <p14:creationId xmlns:p14="http://schemas.microsoft.com/office/powerpoint/2010/main" val="3045670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45D2DA6-A9D1-419E-978A-7BFD8839C675}"/>
              </a:ext>
            </a:extLst>
          </p:cNvPr>
          <p:cNvSpPr>
            <a:spLocks noGrp="1"/>
          </p:cNvSpPr>
          <p:nvPr>
            <p:ph type="dt" sz="half" idx="10"/>
          </p:nvPr>
        </p:nvSpPr>
        <p:spPr/>
        <p:txBody>
          <a:bodyPr/>
          <a:lstStyle/>
          <a:p>
            <a:fld id="{3C42CC03-9B53-40AF-B6DF-7902BDC72D8F}" type="datetimeFigureOut">
              <a:rPr lang="zh-CN" altLang="en-US" smtClean="0"/>
              <a:t>2020/12/24</a:t>
            </a:fld>
            <a:endParaRPr lang="zh-CN" altLang="en-US"/>
          </a:p>
        </p:txBody>
      </p:sp>
      <p:sp>
        <p:nvSpPr>
          <p:cNvPr id="3" name="页脚占位符 2">
            <a:extLst>
              <a:ext uri="{FF2B5EF4-FFF2-40B4-BE49-F238E27FC236}">
                <a16:creationId xmlns:a16="http://schemas.microsoft.com/office/drawing/2014/main" id="{C7C5114E-A584-43C1-A0B6-BB29B01E39F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D7E053-2D02-42AB-91EF-377C298191EF}"/>
              </a:ext>
            </a:extLst>
          </p:cNvPr>
          <p:cNvSpPr>
            <a:spLocks noGrp="1"/>
          </p:cNvSpPr>
          <p:nvPr>
            <p:ph type="sldNum" sz="quarter" idx="12"/>
          </p:nvPr>
        </p:nvSpPr>
        <p:spPr/>
        <p:txBody>
          <a:bodyPr/>
          <a:lstStyle/>
          <a:p>
            <a:fld id="{3F955A8E-982A-40A1-9ADD-CE8018A3EAE2}" type="slidenum">
              <a:rPr lang="zh-CN" altLang="en-US" smtClean="0"/>
              <a:t>‹#›</a:t>
            </a:fld>
            <a:endParaRPr lang="zh-CN" altLang="en-US"/>
          </a:p>
        </p:txBody>
      </p:sp>
    </p:spTree>
    <p:extLst>
      <p:ext uri="{BB962C8B-B14F-4D97-AF65-F5344CB8AC3E}">
        <p14:creationId xmlns:p14="http://schemas.microsoft.com/office/powerpoint/2010/main" val="4276490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F31A6-A3D7-4497-B8EA-B36F338D349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3AD972B-C5C8-4E35-9ACA-D1302363B8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25B4C5-CA78-49AE-937C-B07186B38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2615003-691C-48F4-9579-E2C91C3BD7DF}"/>
              </a:ext>
            </a:extLst>
          </p:cNvPr>
          <p:cNvSpPr>
            <a:spLocks noGrp="1"/>
          </p:cNvSpPr>
          <p:nvPr>
            <p:ph type="dt" sz="half" idx="10"/>
          </p:nvPr>
        </p:nvSpPr>
        <p:spPr/>
        <p:txBody>
          <a:bodyPr/>
          <a:lstStyle/>
          <a:p>
            <a:fld id="{3C42CC03-9B53-40AF-B6DF-7902BDC72D8F}" type="datetimeFigureOut">
              <a:rPr lang="zh-CN" altLang="en-US" smtClean="0"/>
              <a:t>2020/12/24</a:t>
            </a:fld>
            <a:endParaRPr lang="zh-CN" altLang="en-US"/>
          </a:p>
        </p:txBody>
      </p:sp>
      <p:sp>
        <p:nvSpPr>
          <p:cNvPr id="6" name="页脚占位符 5">
            <a:extLst>
              <a:ext uri="{FF2B5EF4-FFF2-40B4-BE49-F238E27FC236}">
                <a16:creationId xmlns:a16="http://schemas.microsoft.com/office/drawing/2014/main" id="{49004E1B-311B-4133-B2D5-4946E91408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1979FD-C0CC-4D80-B573-AA0562B4CC3E}"/>
              </a:ext>
            </a:extLst>
          </p:cNvPr>
          <p:cNvSpPr>
            <a:spLocks noGrp="1"/>
          </p:cNvSpPr>
          <p:nvPr>
            <p:ph type="sldNum" sz="quarter" idx="12"/>
          </p:nvPr>
        </p:nvSpPr>
        <p:spPr/>
        <p:txBody>
          <a:bodyPr/>
          <a:lstStyle/>
          <a:p>
            <a:fld id="{3F955A8E-982A-40A1-9ADD-CE8018A3EAE2}" type="slidenum">
              <a:rPr lang="zh-CN" altLang="en-US" smtClean="0"/>
              <a:t>‹#›</a:t>
            </a:fld>
            <a:endParaRPr lang="zh-CN" altLang="en-US"/>
          </a:p>
        </p:txBody>
      </p:sp>
    </p:spTree>
    <p:extLst>
      <p:ext uri="{BB962C8B-B14F-4D97-AF65-F5344CB8AC3E}">
        <p14:creationId xmlns:p14="http://schemas.microsoft.com/office/powerpoint/2010/main" val="1987601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47895A-E61A-4E18-A1C9-B64CBECADE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18AD7CC-E8BC-4642-B84E-5C86CCF7F3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C633EB5-1FB6-4159-B729-3DD43B77D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8BB8569-16B4-42B4-8D0F-6BBD679AC883}"/>
              </a:ext>
            </a:extLst>
          </p:cNvPr>
          <p:cNvSpPr>
            <a:spLocks noGrp="1"/>
          </p:cNvSpPr>
          <p:nvPr>
            <p:ph type="dt" sz="half" idx="10"/>
          </p:nvPr>
        </p:nvSpPr>
        <p:spPr/>
        <p:txBody>
          <a:bodyPr/>
          <a:lstStyle/>
          <a:p>
            <a:fld id="{3C42CC03-9B53-40AF-B6DF-7902BDC72D8F}" type="datetimeFigureOut">
              <a:rPr lang="zh-CN" altLang="en-US" smtClean="0"/>
              <a:t>2020/12/24</a:t>
            </a:fld>
            <a:endParaRPr lang="zh-CN" altLang="en-US"/>
          </a:p>
        </p:txBody>
      </p:sp>
      <p:sp>
        <p:nvSpPr>
          <p:cNvPr id="6" name="页脚占位符 5">
            <a:extLst>
              <a:ext uri="{FF2B5EF4-FFF2-40B4-BE49-F238E27FC236}">
                <a16:creationId xmlns:a16="http://schemas.microsoft.com/office/drawing/2014/main" id="{3B7338DB-B34E-4A9B-8CA2-781EC7F7BD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5DC2FA-789A-4DAB-8B42-B414193EFA23}"/>
              </a:ext>
            </a:extLst>
          </p:cNvPr>
          <p:cNvSpPr>
            <a:spLocks noGrp="1"/>
          </p:cNvSpPr>
          <p:nvPr>
            <p:ph type="sldNum" sz="quarter" idx="12"/>
          </p:nvPr>
        </p:nvSpPr>
        <p:spPr/>
        <p:txBody>
          <a:bodyPr/>
          <a:lstStyle/>
          <a:p>
            <a:fld id="{3F955A8E-982A-40A1-9ADD-CE8018A3EAE2}" type="slidenum">
              <a:rPr lang="zh-CN" altLang="en-US" smtClean="0"/>
              <a:t>‹#›</a:t>
            </a:fld>
            <a:endParaRPr lang="zh-CN" altLang="en-US"/>
          </a:p>
        </p:txBody>
      </p:sp>
    </p:spTree>
    <p:extLst>
      <p:ext uri="{BB962C8B-B14F-4D97-AF65-F5344CB8AC3E}">
        <p14:creationId xmlns:p14="http://schemas.microsoft.com/office/powerpoint/2010/main" val="2955745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60E94BA-5432-4F7F-8752-3B8B80C43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394321F-703A-4059-A60E-B676F0622C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C39D81-C2AF-4038-BA00-A54F22DB7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2CC03-9B53-40AF-B6DF-7902BDC72D8F}"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C54D5748-A9EC-485A-A19A-9AE24CEE9D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182EFB7-2DE1-44B9-AD78-F18E7036E1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955A8E-982A-40A1-9ADD-CE8018A3EAE2}" type="slidenum">
              <a:rPr lang="zh-CN" altLang="en-US" smtClean="0"/>
              <a:t>‹#›</a:t>
            </a:fld>
            <a:endParaRPr lang="zh-CN" altLang="en-US"/>
          </a:p>
        </p:txBody>
      </p:sp>
    </p:spTree>
    <p:extLst>
      <p:ext uri="{BB962C8B-B14F-4D97-AF65-F5344CB8AC3E}">
        <p14:creationId xmlns:p14="http://schemas.microsoft.com/office/powerpoint/2010/main" val="730507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468A34-1DA6-47E1-A362-5CAA32B17E3D}"/>
              </a:ext>
            </a:extLst>
          </p:cNvPr>
          <p:cNvSpPr>
            <a:spLocks noGrp="1"/>
          </p:cNvSpPr>
          <p:nvPr>
            <p:ph type="ctrTitle"/>
          </p:nvPr>
        </p:nvSpPr>
        <p:spPr/>
        <p:txBody>
          <a:bodyPr>
            <a:normAutofit fontScale="90000"/>
          </a:bodyPr>
          <a:lstStyle/>
          <a:p>
            <a:r>
              <a:rPr lang="en-US" altLang="zh-CN" dirty="0"/>
              <a:t>ICT model</a:t>
            </a:r>
            <a:br>
              <a:rPr lang="en-US" altLang="zh-CN" dirty="0"/>
            </a:br>
            <a:r>
              <a:rPr lang="en-US" altLang="zh-CN" dirty="0"/>
              <a:t>Existing problems on</a:t>
            </a:r>
            <a:r>
              <a:rPr lang="zh-CN" altLang="en-US" dirty="0"/>
              <a:t> </a:t>
            </a:r>
            <a:r>
              <a:rPr lang="en-US" altLang="zh-CN" dirty="0"/>
              <a:t>healthcare worker creating</a:t>
            </a:r>
            <a:endParaRPr lang="zh-CN" altLang="en-US" dirty="0"/>
          </a:p>
        </p:txBody>
      </p:sp>
      <p:sp>
        <p:nvSpPr>
          <p:cNvPr id="3" name="副标题 2">
            <a:extLst>
              <a:ext uri="{FF2B5EF4-FFF2-40B4-BE49-F238E27FC236}">
                <a16:creationId xmlns:a16="http://schemas.microsoft.com/office/drawing/2014/main" id="{66284AAC-E8FB-43D2-9C8E-4D7DACF2E8B7}"/>
              </a:ext>
            </a:extLst>
          </p:cNvPr>
          <p:cNvSpPr>
            <a:spLocks noGrp="1"/>
          </p:cNvSpPr>
          <p:nvPr>
            <p:ph type="subTitle" idx="1"/>
          </p:nvPr>
        </p:nvSpPr>
        <p:spPr>
          <a:xfrm>
            <a:off x="2943367" y="5202238"/>
            <a:ext cx="9144000" cy="1655762"/>
          </a:xfrm>
        </p:spPr>
        <p:txBody>
          <a:bodyPr/>
          <a:lstStyle/>
          <a:p>
            <a:r>
              <a:rPr lang="en-US" altLang="zh-CN" dirty="0"/>
              <a:t>Revised on 12/24</a:t>
            </a:r>
            <a:endParaRPr lang="zh-CN" altLang="en-US" dirty="0"/>
          </a:p>
        </p:txBody>
      </p:sp>
    </p:spTree>
    <p:extLst>
      <p:ext uri="{BB962C8B-B14F-4D97-AF65-F5344CB8AC3E}">
        <p14:creationId xmlns:p14="http://schemas.microsoft.com/office/powerpoint/2010/main" val="756647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F474B-FB4A-49E0-B8C3-E90B516C2FE7}"/>
              </a:ext>
            </a:extLst>
          </p:cNvPr>
          <p:cNvSpPr>
            <a:spLocks noGrp="1"/>
          </p:cNvSpPr>
          <p:nvPr>
            <p:ph type="title"/>
          </p:nvPr>
        </p:nvSpPr>
        <p:spPr/>
        <p:txBody>
          <a:bodyPr/>
          <a:lstStyle/>
          <a:p>
            <a:r>
              <a:rPr lang="en-US" altLang="zh-CN" dirty="0"/>
              <a:t>Business aspect-problem 1</a:t>
            </a:r>
            <a:endParaRPr lang="zh-CN" altLang="en-US" dirty="0"/>
          </a:p>
        </p:txBody>
      </p:sp>
      <p:sp>
        <p:nvSpPr>
          <p:cNvPr id="3" name="内容占位符 2">
            <a:extLst>
              <a:ext uri="{FF2B5EF4-FFF2-40B4-BE49-F238E27FC236}">
                <a16:creationId xmlns:a16="http://schemas.microsoft.com/office/drawing/2014/main" id="{0706E677-4300-4299-BBC8-5393FF6F3D5F}"/>
              </a:ext>
            </a:extLst>
          </p:cNvPr>
          <p:cNvSpPr>
            <a:spLocks noGrp="1"/>
          </p:cNvSpPr>
          <p:nvPr>
            <p:ph idx="1"/>
          </p:nvPr>
        </p:nvSpPr>
        <p:spPr/>
        <p:txBody>
          <a:bodyPr>
            <a:normAutofit/>
          </a:bodyPr>
          <a:lstStyle/>
          <a:p>
            <a:r>
              <a:rPr lang="en-US" altLang="zh-CN" dirty="0"/>
              <a:t>Who: healthcare worker, the medicine manufacturer</a:t>
            </a:r>
          </a:p>
          <a:p>
            <a:r>
              <a:rPr lang="en-US" altLang="zh-CN" dirty="0"/>
              <a:t>Why: They need to pay for the training course and a box before starting their business, but their salary may only come from the health examination at the start.</a:t>
            </a:r>
          </a:p>
          <a:p>
            <a:r>
              <a:rPr lang="en-US" altLang="zh-CN" dirty="0"/>
              <a:t>What: About the cost, has been discussed in the social problem. About more benefits, they may sell some medicines or nutrition foods purchased from medicine manufacturer.</a:t>
            </a:r>
          </a:p>
          <a:p>
            <a:r>
              <a:rPr lang="en-US" altLang="zh-CN" dirty="0"/>
              <a:t>How: Business model</a:t>
            </a:r>
          </a:p>
          <a:p>
            <a:endParaRPr lang="zh-CN" altLang="en-US" dirty="0"/>
          </a:p>
          <a:p>
            <a:endParaRPr lang="zh-CN" altLang="en-US" dirty="0"/>
          </a:p>
        </p:txBody>
      </p:sp>
    </p:spTree>
    <p:extLst>
      <p:ext uri="{BB962C8B-B14F-4D97-AF65-F5344CB8AC3E}">
        <p14:creationId xmlns:p14="http://schemas.microsoft.com/office/powerpoint/2010/main" val="316217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F474B-FB4A-49E0-B8C3-E90B516C2FE7}"/>
              </a:ext>
            </a:extLst>
          </p:cNvPr>
          <p:cNvSpPr>
            <a:spLocks noGrp="1"/>
          </p:cNvSpPr>
          <p:nvPr>
            <p:ph type="title"/>
          </p:nvPr>
        </p:nvSpPr>
        <p:spPr/>
        <p:txBody>
          <a:bodyPr/>
          <a:lstStyle/>
          <a:p>
            <a:r>
              <a:rPr lang="en-US" altLang="zh-CN" dirty="0"/>
              <a:t>Business aspect-problem 2</a:t>
            </a:r>
            <a:endParaRPr lang="zh-CN" altLang="en-US" dirty="0"/>
          </a:p>
        </p:txBody>
      </p:sp>
      <p:sp>
        <p:nvSpPr>
          <p:cNvPr id="3" name="内容占位符 2">
            <a:extLst>
              <a:ext uri="{FF2B5EF4-FFF2-40B4-BE49-F238E27FC236}">
                <a16:creationId xmlns:a16="http://schemas.microsoft.com/office/drawing/2014/main" id="{0706E677-4300-4299-BBC8-5393FF6F3D5F}"/>
              </a:ext>
            </a:extLst>
          </p:cNvPr>
          <p:cNvSpPr>
            <a:spLocks noGrp="1"/>
          </p:cNvSpPr>
          <p:nvPr>
            <p:ph idx="1"/>
          </p:nvPr>
        </p:nvSpPr>
        <p:spPr/>
        <p:txBody>
          <a:bodyPr/>
          <a:lstStyle/>
          <a:p>
            <a:r>
              <a:rPr lang="en-US" altLang="zh-CN" dirty="0"/>
              <a:t>Who: healthcare worker, car manufacturer</a:t>
            </a:r>
          </a:p>
          <a:p>
            <a:r>
              <a:rPr lang="en-US" altLang="zh-CN" dirty="0"/>
              <a:t>Why: In some places, the people are living very dispersed, thus causing a big moving cost.</a:t>
            </a:r>
          </a:p>
          <a:p>
            <a:r>
              <a:rPr lang="en-US" altLang="zh-CN" dirty="0"/>
              <a:t>What: We need a car in most cases. We may contact some car manufacturers to ask for some free cars. (How will the manufacturers benefit from this?) In exchange, we may participate in their driving experiments give them driving data. Also, they can receive some social reputation.</a:t>
            </a:r>
          </a:p>
          <a:p>
            <a:r>
              <a:rPr lang="en-US" altLang="zh-CN" dirty="0"/>
              <a:t>How: Business model</a:t>
            </a:r>
          </a:p>
          <a:p>
            <a:endParaRPr lang="zh-CN" altLang="en-US" dirty="0"/>
          </a:p>
          <a:p>
            <a:endParaRPr lang="zh-CN" altLang="en-US" dirty="0"/>
          </a:p>
        </p:txBody>
      </p:sp>
    </p:spTree>
    <p:extLst>
      <p:ext uri="{BB962C8B-B14F-4D97-AF65-F5344CB8AC3E}">
        <p14:creationId xmlns:p14="http://schemas.microsoft.com/office/powerpoint/2010/main" val="2232143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2209A7-6D4A-4E81-BC62-9FFE1D1BC844}"/>
              </a:ext>
            </a:extLst>
          </p:cNvPr>
          <p:cNvSpPr>
            <a:spLocks noGrp="1"/>
          </p:cNvSpPr>
          <p:nvPr>
            <p:ph type="title"/>
          </p:nvPr>
        </p:nvSpPr>
        <p:spPr/>
        <p:txBody>
          <a:bodyPr/>
          <a:lstStyle/>
          <a:p>
            <a:r>
              <a:rPr lang="en-US" altLang="zh-CN" dirty="0"/>
              <a:t>Healthcare Worker Tasks</a:t>
            </a:r>
            <a:endParaRPr lang="zh-CN" altLang="en-US" dirty="0"/>
          </a:p>
        </p:txBody>
      </p:sp>
      <p:sp>
        <p:nvSpPr>
          <p:cNvPr id="3" name="内容占位符 2">
            <a:extLst>
              <a:ext uri="{FF2B5EF4-FFF2-40B4-BE49-F238E27FC236}">
                <a16:creationId xmlns:a16="http://schemas.microsoft.com/office/drawing/2014/main" id="{FB58855B-E6B0-4CA0-B41E-4A2F332B0485}"/>
              </a:ext>
            </a:extLst>
          </p:cNvPr>
          <p:cNvSpPr>
            <a:spLocks noGrp="1"/>
          </p:cNvSpPr>
          <p:nvPr>
            <p:ph idx="1"/>
          </p:nvPr>
        </p:nvSpPr>
        <p:spPr/>
        <p:txBody>
          <a:bodyPr/>
          <a:lstStyle/>
          <a:p>
            <a:pPr>
              <a:buFont typeface="Wingdings" panose="05000000000000000000" pitchFamily="2" charset="2"/>
              <a:buChar char="ü"/>
            </a:pPr>
            <a:r>
              <a:rPr lang="en-US" altLang="zh-CN" dirty="0"/>
              <a:t> Operate PHC box to detect the health indicators of patients</a:t>
            </a:r>
          </a:p>
          <a:p>
            <a:pPr>
              <a:buFont typeface="Wingdings" panose="05000000000000000000" pitchFamily="2" charset="2"/>
              <a:buChar char="ü"/>
            </a:pPr>
            <a:r>
              <a:rPr lang="en-US" altLang="zh-CN" dirty="0"/>
              <a:t> Manually enter indicator data to remote system</a:t>
            </a:r>
          </a:p>
          <a:p>
            <a:pPr>
              <a:buFont typeface="Wingdings" panose="05000000000000000000" pitchFamily="2" charset="2"/>
              <a:buChar char="ü"/>
            </a:pPr>
            <a:r>
              <a:rPr lang="en-US" altLang="zh-CN" dirty="0"/>
              <a:t> Receive and explain the feedback result to patient</a:t>
            </a:r>
          </a:p>
          <a:p>
            <a:endParaRPr lang="en-US" altLang="zh-CN" dirty="0"/>
          </a:p>
        </p:txBody>
      </p:sp>
    </p:spTree>
    <p:extLst>
      <p:ext uri="{BB962C8B-B14F-4D97-AF65-F5344CB8AC3E}">
        <p14:creationId xmlns:p14="http://schemas.microsoft.com/office/powerpoint/2010/main" val="18683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F75F-AEAE-441F-B340-A361BA9A3D0A}"/>
              </a:ext>
            </a:extLst>
          </p:cNvPr>
          <p:cNvSpPr>
            <a:spLocks noGrp="1"/>
          </p:cNvSpPr>
          <p:nvPr>
            <p:ph type="title"/>
          </p:nvPr>
        </p:nvSpPr>
        <p:spPr/>
        <p:txBody>
          <a:bodyPr/>
          <a:lstStyle/>
          <a:p>
            <a:r>
              <a:rPr lang="en-US" dirty="0"/>
              <a:t>Problems From 3 Main Aspects</a:t>
            </a:r>
          </a:p>
        </p:txBody>
      </p:sp>
      <p:sp>
        <p:nvSpPr>
          <p:cNvPr id="3" name="Content Placeholder 2">
            <a:extLst>
              <a:ext uri="{FF2B5EF4-FFF2-40B4-BE49-F238E27FC236}">
                <a16:creationId xmlns:a16="http://schemas.microsoft.com/office/drawing/2014/main" id="{90CBB53B-923D-47F0-A718-366ED24597C5}"/>
              </a:ext>
            </a:extLst>
          </p:cNvPr>
          <p:cNvSpPr>
            <a:spLocks noGrp="1"/>
          </p:cNvSpPr>
          <p:nvPr>
            <p:ph idx="1"/>
          </p:nvPr>
        </p:nvSpPr>
        <p:spPr/>
        <p:txBody>
          <a:bodyPr/>
          <a:lstStyle/>
          <a:p>
            <a:r>
              <a:rPr lang="en-US" dirty="0"/>
              <a:t>Social Aspect</a:t>
            </a:r>
          </a:p>
          <a:p>
            <a:r>
              <a:rPr lang="en-US" dirty="0"/>
              <a:t>Technological Aspect</a:t>
            </a:r>
          </a:p>
          <a:p>
            <a:r>
              <a:rPr lang="en-US" dirty="0"/>
              <a:t>Business Aspect</a:t>
            </a:r>
          </a:p>
          <a:p>
            <a:endParaRPr lang="en-US" dirty="0"/>
          </a:p>
        </p:txBody>
      </p:sp>
    </p:spTree>
    <p:extLst>
      <p:ext uri="{BB962C8B-B14F-4D97-AF65-F5344CB8AC3E}">
        <p14:creationId xmlns:p14="http://schemas.microsoft.com/office/powerpoint/2010/main" val="1660434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9B0E76-C2AB-47AD-B71A-E034730918ED}"/>
              </a:ext>
            </a:extLst>
          </p:cNvPr>
          <p:cNvSpPr>
            <a:spLocks noGrp="1"/>
          </p:cNvSpPr>
          <p:nvPr>
            <p:ph type="title"/>
          </p:nvPr>
        </p:nvSpPr>
        <p:spPr/>
        <p:txBody>
          <a:bodyPr/>
          <a:lstStyle/>
          <a:p>
            <a:r>
              <a:rPr lang="en-US" altLang="zh-CN" dirty="0"/>
              <a:t>Social aspect – some raw facts and problems</a:t>
            </a:r>
            <a:endParaRPr lang="zh-CN" altLang="en-US" dirty="0"/>
          </a:p>
        </p:txBody>
      </p:sp>
      <p:sp>
        <p:nvSpPr>
          <p:cNvPr id="3" name="内容占位符 2">
            <a:extLst>
              <a:ext uri="{FF2B5EF4-FFF2-40B4-BE49-F238E27FC236}">
                <a16:creationId xmlns:a16="http://schemas.microsoft.com/office/drawing/2014/main" id="{5C9E4A3D-2A69-478E-925A-04AADD4DA6B2}"/>
              </a:ext>
            </a:extLst>
          </p:cNvPr>
          <p:cNvSpPr>
            <a:spLocks noGrp="1"/>
          </p:cNvSpPr>
          <p:nvPr>
            <p:ph idx="1"/>
          </p:nvPr>
        </p:nvSpPr>
        <p:spPr/>
        <p:txBody>
          <a:bodyPr/>
          <a:lstStyle/>
          <a:p>
            <a:r>
              <a:rPr lang="zh-CN" altLang="en-US" dirty="0"/>
              <a:t>Social policy </a:t>
            </a:r>
            <a:r>
              <a:rPr lang="en-US" altLang="zh-CN" dirty="0"/>
              <a:t>could </a:t>
            </a:r>
            <a:r>
              <a:rPr lang="zh-CN" altLang="en-US" dirty="0"/>
              <a:t>help train </a:t>
            </a:r>
            <a:r>
              <a:rPr lang="en-US" altLang="zh-CN" dirty="0"/>
              <a:t>the worker</a:t>
            </a:r>
          </a:p>
          <a:p>
            <a:r>
              <a:rPr lang="zh-CN" altLang="en-US" dirty="0"/>
              <a:t>Saving </a:t>
            </a:r>
            <a:r>
              <a:rPr lang="en-US" altLang="zh-CN" dirty="0"/>
              <a:t>more </a:t>
            </a:r>
            <a:r>
              <a:rPr lang="zh-CN" altLang="en-US" dirty="0"/>
              <a:t>people is the most important thing</a:t>
            </a:r>
          </a:p>
        </p:txBody>
      </p:sp>
    </p:spTree>
    <p:extLst>
      <p:ext uri="{BB962C8B-B14F-4D97-AF65-F5344CB8AC3E}">
        <p14:creationId xmlns:p14="http://schemas.microsoft.com/office/powerpoint/2010/main" val="284567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9B0E76-C2AB-47AD-B71A-E034730918ED}"/>
              </a:ext>
            </a:extLst>
          </p:cNvPr>
          <p:cNvSpPr>
            <a:spLocks noGrp="1"/>
          </p:cNvSpPr>
          <p:nvPr>
            <p:ph type="title"/>
          </p:nvPr>
        </p:nvSpPr>
        <p:spPr/>
        <p:txBody>
          <a:bodyPr/>
          <a:lstStyle/>
          <a:p>
            <a:r>
              <a:rPr lang="en-US" altLang="zh-CN" dirty="0"/>
              <a:t>Social aspect problem</a:t>
            </a:r>
            <a:endParaRPr lang="zh-CN" altLang="en-US" dirty="0"/>
          </a:p>
        </p:txBody>
      </p:sp>
      <p:sp>
        <p:nvSpPr>
          <p:cNvPr id="3" name="内容占位符 2">
            <a:extLst>
              <a:ext uri="{FF2B5EF4-FFF2-40B4-BE49-F238E27FC236}">
                <a16:creationId xmlns:a16="http://schemas.microsoft.com/office/drawing/2014/main" id="{5C9E4A3D-2A69-478E-925A-04AADD4DA6B2}"/>
              </a:ext>
            </a:extLst>
          </p:cNvPr>
          <p:cNvSpPr>
            <a:spLocks noGrp="1"/>
          </p:cNvSpPr>
          <p:nvPr>
            <p:ph idx="1"/>
          </p:nvPr>
        </p:nvSpPr>
        <p:spPr/>
        <p:txBody>
          <a:bodyPr>
            <a:normAutofit/>
          </a:bodyPr>
          <a:lstStyle/>
          <a:p>
            <a:r>
              <a:rPr lang="en-US" altLang="zh-CN" dirty="0"/>
              <a:t>Who: The healthcare worker, government, patients.</a:t>
            </a:r>
          </a:p>
          <a:p>
            <a:r>
              <a:rPr lang="en-US" altLang="zh-CN" dirty="0"/>
              <a:t>Why: Government wants to save more people, while healthcare workers are also working on it, but they may lack a start-up capital. How to advocate more willing people to join easier?</a:t>
            </a:r>
          </a:p>
          <a:p>
            <a:r>
              <a:rPr lang="en-US" altLang="zh-CN" dirty="0"/>
              <a:t>What: As these two communities work on the same target, government could release some policy or give some money or loan to the people who want to become a healthcare worker get trained and buy a PHC box to start their business. </a:t>
            </a:r>
          </a:p>
          <a:p>
            <a:r>
              <a:rPr lang="en-US" altLang="zh-CN" dirty="0"/>
              <a:t>How: Business Model…</a:t>
            </a:r>
          </a:p>
        </p:txBody>
      </p:sp>
    </p:spTree>
    <p:extLst>
      <p:ext uri="{BB962C8B-B14F-4D97-AF65-F5344CB8AC3E}">
        <p14:creationId xmlns:p14="http://schemas.microsoft.com/office/powerpoint/2010/main" val="1130243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1D867-7E14-40BE-A95B-0CF970587888}"/>
              </a:ext>
            </a:extLst>
          </p:cNvPr>
          <p:cNvSpPr>
            <a:spLocks noGrp="1"/>
          </p:cNvSpPr>
          <p:nvPr>
            <p:ph type="title"/>
          </p:nvPr>
        </p:nvSpPr>
        <p:spPr/>
        <p:txBody>
          <a:bodyPr/>
          <a:lstStyle/>
          <a:p>
            <a:r>
              <a:rPr lang="en-US" altLang="zh-CN" dirty="0"/>
              <a:t>Tech aspect - some raw facts and problems</a:t>
            </a:r>
            <a:endParaRPr lang="zh-CN" altLang="en-US" dirty="0"/>
          </a:p>
        </p:txBody>
      </p:sp>
      <p:sp>
        <p:nvSpPr>
          <p:cNvPr id="3" name="内容占位符 2">
            <a:extLst>
              <a:ext uri="{FF2B5EF4-FFF2-40B4-BE49-F238E27FC236}">
                <a16:creationId xmlns:a16="http://schemas.microsoft.com/office/drawing/2014/main" id="{D1939778-68BD-45EF-ACA6-628D24175E2D}"/>
              </a:ext>
            </a:extLst>
          </p:cNvPr>
          <p:cNvSpPr>
            <a:spLocks noGrp="1"/>
          </p:cNvSpPr>
          <p:nvPr>
            <p:ph idx="1"/>
          </p:nvPr>
        </p:nvSpPr>
        <p:spPr/>
        <p:txBody>
          <a:bodyPr/>
          <a:lstStyle/>
          <a:p>
            <a:r>
              <a:rPr lang="zh-CN" altLang="en-US" dirty="0"/>
              <a:t>Automatic input technology prevents manual typing </a:t>
            </a:r>
            <a:r>
              <a:rPr lang="en-US" altLang="zh-CN" dirty="0"/>
              <a:t>error</a:t>
            </a:r>
          </a:p>
          <a:p>
            <a:r>
              <a:rPr lang="zh-CN" altLang="en-US" dirty="0"/>
              <a:t>Distance learning</a:t>
            </a:r>
            <a:r>
              <a:rPr lang="en-US" altLang="zh-CN" dirty="0"/>
              <a:t>? Teaching?</a:t>
            </a:r>
            <a:endParaRPr lang="zh-CN" altLang="en-US" dirty="0"/>
          </a:p>
        </p:txBody>
      </p:sp>
    </p:spTree>
    <p:extLst>
      <p:ext uri="{BB962C8B-B14F-4D97-AF65-F5344CB8AC3E}">
        <p14:creationId xmlns:p14="http://schemas.microsoft.com/office/powerpoint/2010/main" val="3445315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1D867-7E14-40BE-A95B-0CF970587888}"/>
              </a:ext>
            </a:extLst>
          </p:cNvPr>
          <p:cNvSpPr>
            <a:spLocks noGrp="1"/>
          </p:cNvSpPr>
          <p:nvPr>
            <p:ph type="title"/>
          </p:nvPr>
        </p:nvSpPr>
        <p:spPr/>
        <p:txBody>
          <a:bodyPr/>
          <a:lstStyle/>
          <a:p>
            <a:r>
              <a:rPr lang="en-US" altLang="zh-CN" dirty="0"/>
              <a:t>Tech aspect-problem 1</a:t>
            </a:r>
            <a:endParaRPr lang="zh-CN" altLang="en-US" dirty="0"/>
          </a:p>
        </p:txBody>
      </p:sp>
      <p:sp>
        <p:nvSpPr>
          <p:cNvPr id="3" name="内容占位符 2">
            <a:extLst>
              <a:ext uri="{FF2B5EF4-FFF2-40B4-BE49-F238E27FC236}">
                <a16:creationId xmlns:a16="http://schemas.microsoft.com/office/drawing/2014/main" id="{D1939778-68BD-45EF-ACA6-628D24175E2D}"/>
              </a:ext>
            </a:extLst>
          </p:cNvPr>
          <p:cNvSpPr>
            <a:spLocks noGrp="1"/>
          </p:cNvSpPr>
          <p:nvPr>
            <p:ph idx="1"/>
          </p:nvPr>
        </p:nvSpPr>
        <p:spPr/>
        <p:txBody>
          <a:bodyPr>
            <a:normAutofit/>
          </a:bodyPr>
          <a:lstStyle/>
          <a:p>
            <a:r>
              <a:rPr lang="en-US" altLang="zh-CN" dirty="0"/>
              <a:t>Who: The PHC box manufactures, the healthcare worker</a:t>
            </a:r>
          </a:p>
          <a:p>
            <a:r>
              <a:rPr lang="en-US" altLang="zh-CN" dirty="0"/>
              <a:t>Why: We can often see manual input errors</a:t>
            </a:r>
          </a:p>
          <a:p>
            <a:r>
              <a:rPr lang="en-US" altLang="zh-CN" dirty="0"/>
              <a:t>What: To develop an automatic input technology or monitor –and-sent technology, to prevent the manual typing error.</a:t>
            </a:r>
          </a:p>
          <a:p>
            <a:r>
              <a:rPr lang="en-US" altLang="zh-CN" dirty="0"/>
              <a:t>How: Business model</a:t>
            </a:r>
          </a:p>
          <a:p>
            <a:endParaRPr lang="en-US" altLang="zh-CN" dirty="0"/>
          </a:p>
          <a:p>
            <a:r>
              <a:rPr lang="en-US" altLang="zh-CN" dirty="0"/>
              <a:t>Comment: Isn’t it a development problem for the box manufactures? </a:t>
            </a:r>
            <a:r>
              <a:rPr lang="en-US" altLang="zh-CN" i="1" dirty="0"/>
              <a:t>(M: yes, I think so)</a:t>
            </a:r>
          </a:p>
        </p:txBody>
      </p:sp>
    </p:spTree>
    <p:extLst>
      <p:ext uri="{BB962C8B-B14F-4D97-AF65-F5344CB8AC3E}">
        <p14:creationId xmlns:p14="http://schemas.microsoft.com/office/powerpoint/2010/main" val="568391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1D867-7E14-40BE-A95B-0CF970587888}"/>
              </a:ext>
            </a:extLst>
          </p:cNvPr>
          <p:cNvSpPr>
            <a:spLocks noGrp="1"/>
          </p:cNvSpPr>
          <p:nvPr>
            <p:ph type="title"/>
          </p:nvPr>
        </p:nvSpPr>
        <p:spPr/>
        <p:txBody>
          <a:bodyPr/>
          <a:lstStyle/>
          <a:p>
            <a:r>
              <a:rPr lang="en-US" altLang="zh-CN" dirty="0"/>
              <a:t>Tech aspect-problem 2</a:t>
            </a:r>
            <a:endParaRPr lang="zh-CN" altLang="en-US" dirty="0"/>
          </a:p>
        </p:txBody>
      </p:sp>
      <p:sp>
        <p:nvSpPr>
          <p:cNvPr id="3" name="内容占位符 2">
            <a:extLst>
              <a:ext uri="{FF2B5EF4-FFF2-40B4-BE49-F238E27FC236}">
                <a16:creationId xmlns:a16="http://schemas.microsoft.com/office/drawing/2014/main" id="{D1939778-68BD-45EF-ACA6-628D24175E2D}"/>
              </a:ext>
            </a:extLst>
          </p:cNvPr>
          <p:cNvSpPr>
            <a:spLocks noGrp="1"/>
          </p:cNvSpPr>
          <p:nvPr>
            <p:ph idx="1"/>
          </p:nvPr>
        </p:nvSpPr>
        <p:spPr/>
        <p:txBody>
          <a:bodyPr>
            <a:normAutofit/>
          </a:bodyPr>
          <a:lstStyle/>
          <a:p>
            <a:r>
              <a:rPr lang="en-US" altLang="zh-CN" dirty="0"/>
              <a:t>Who: The PHC box manufactures, the training institution, the healthcare worker</a:t>
            </a:r>
          </a:p>
          <a:p>
            <a:r>
              <a:rPr lang="en-US" altLang="zh-CN" dirty="0"/>
              <a:t>Why: The people who want to get trained may not have so much money to go to the city again and again for the training class </a:t>
            </a:r>
          </a:p>
          <a:p>
            <a:r>
              <a:rPr lang="en-US" altLang="zh-CN" dirty="0"/>
              <a:t>What: Except some core training course that need operation, some theorical classes can be taught online.</a:t>
            </a:r>
          </a:p>
          <a:p>
            <a:r>
              <a:rPr lang="en-US" altLang="zh-CN" dirty="0"/>
              <a:t>How: Business model</a:t>
            </a:r>
          </a:p>
          <a:p>
            <a:endParaRPr lang="en-US" altLang="zh-CN" dirty="0"/>
          </a:p>
        </p:txBody>
      </p:sp>
    </p:spTree>
    <p:extLst>
      <p:ext uri="{BB962C8B-B14F-4D97-AF65-F5344CB8AC3E}">
        <p14:creationId xmlns:p14="http://schemas.microsoft.com/office/powerpoint/2010/main" val="665630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F474B-FB4A-49E0-B8C3-E90B516C2FE7}"/>
              </a:ext>
            </a:extLst>
          </p:cNvPr>
          <p:cNvSpPr>
            <a:spLocks noGrp="1"/>
          </p:cNvSpPr>
          <p:nvPr>
            <p:ph type="title"/>
          </p:nvPr>
        </p:nvSpPr>
        <p:spPr/>
        <p:txBody>
          <a:bodyPr/>
          <a:lstStyle/>
          <a:p>
            <a:r>
              <a:rPr lang="en-US" altLang="zh-CN" dirty="0"/>
              <a:t>Business aspect - some raw facts and problems</a:t>
            </a:r>
            <a:endParaRPr lang="zh-CN" altLang="en-US" dirty="0"/>
          </a:p>
        </p:txBody>
      </p:sp>
      <p:sp>
        <p:nvSpPr>
          <p:cNvPr id="3" name="内容占位符 2">
            <a:extLst>
              <a:ext uri="{FF2B5EF4-FFF2-40B4-BE49-F238E27FC236}">
                <a16:creationId xmlns:a16="http://schemas.microsoft.com/office/drawing/2014/main" id="{0706E677-4300-4299-BBC8-5393FF6F3D5F}"/>
              </a:ext>
            </a:extLst>
          </p:cNvPr>
          <p:cNvSpPr>
            <a:spLocks noGrp="1"/>
          </p:cNvSpPr>
          <p:nvPr>
            <p:ph idx="1"/>
          </p:nvPr>
        </p:nvSpPr>
        <p:spPr/>
        <p:txBody>
          <a:bodyPr/>
          <a:lstStyle/>
          <a:p>
            <a:r>
              <a:rPr lang="zh-CN" altLang="en-US" dirty="0"/>
              <a:t>How do you make money</a:t>
            </a:r>
            <a:r>
              <a:rPr lang="en-US" altLang="zh-CN" dirty="0"/>
              <a:t>?</a:t>
            </a:r>
            <a:r>
              <a:rPr lang="zh-CN" altLang="en-US" dirty="0"/>
              <a:t> </a:t>
            </a:r>
            <a:r>
              <a:rPr lang="en-US" altLang="zh-CN" dirty="0"/>
              <a:t>W</a:t>
            </a:r>
            <a:r>
              <a:rPr lang="zh-CN" altLang="en-US" dirty="0"/>
              <a:t>here do the benefits come from? Sell medicine, sell nutrition</a:t>
            </a:r>
            <a:endParaRPr lang="en-US" altLang="zh-CN" dirty="0"/>
          </a:p>
          <a:p>
            <a:r>
              <a:rPr lang="zh-CN" altLang="en-US" dirty="0"/>
              <a:t>A box is required</a:t>
            </a:r>
            <a:r>
              <a:rPr lang="en-US" altLang="zh-CN" dirty="0"/>
              <a:t>. </a:t>
            </a:r>
          </a:p>
          <a:p>
            <a:r>
              <a:rPr lang="zh-CN" altLang="en-US" dirty="0"/>
              <a:t>Need to </a:t>
            </a:r>
            <a:r>
              <a:rPr lang="en-US" altLang="zh-CN" dirty="0"/>
              <a:t>be </a:t>
            </a:r>
            <a:r>
              <a:rPr lang="zh-CN" altLang="en-US" dirty="0"/>
              <a:t>t</a:t>
            </a:r>
            <a:r>
              <a:rPr lang="en-US" altLang="zh-CN" dirty="0"/>
              <a:t>aught the using method.</a:t>
            </a:r>
            <a:r>
              <a:rPr lang="zh-CN" altLang="en-US" dirty="0"/>
              <a:t> </a:t>
            </a:r>
            <a:r>
              <a:rPr lang="en-US" altLang="zh-CN" dirty="0"/>
              <a:t>&lt;--</a:t>
            </a:r>
            <a:r>
              <a:rPr lang="zh-CN" altLang="en-US" dirty="0"/>
              <a:t>where </a:t>
            </a:r>
            <a:r>
              <a:rPr lang="en-US" altLang="zh-CN" dirty="0"/>
              <a:t>can we get </a:t>
            </a:r>
            <a:r>
              <a:rPr lang="zh-CN" altLang="en-US" dirty="0"/>
              <a:t>the money</a:t>
            </a:r>
            <a:r>
              <a:rPr lang="en-US" altLang="zh-CN" dirty="0"/>
              <a:t>?&lt;--</a:t>
            </a:r>
            <a:r>
              <a:rPr lang="zh-CN" altLang="en-US" dirty="0"/>
              <a:t>Social support</a:t>
            </a:r>
            <a:endParaRPr lang="en-US" altLang="zh-CN" dirty="0"/>
          </a:p>
          <a:p>
            <a:endParaRPr lang="en-US" altLang="zh-CN" dirty="0"/>
          </a:p>
          <a:p>
            <a:r>
              <a:rPr lang="zh-CN" altLang="en-US" dirty="0"/>
              <a:t>How to reduce the cost of moving if you go to a place where people are very dispersed</a:t>
            </a:r>
            <a:r>
              <a:rPr lang="en-US" altLang="zh-CN"/>
              <a:t>?</a:t>
            </a:r>
            <a:endParaRPr lang="zh-CN" altLang="en-US"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33522062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803</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等线</vt:lpstr>
      <vt:lpstr>等线 Light</vt:lpstr>
      <vt:lpstr>Arial</vt:lpstr>
      <vt:lpstr>Wingdings</vt:lpstr>
      <vt:lpstr>Office 主题​​</vt:lpstr>
      <vt:lpstr>ICT model Existing problems on healthcare worker creating</vt:lpstr>
      <vt:lpstr>Healthcare Worker Tasks</vt:lpstr>
      <vt:lpstr>Problems From 3 Main Aspects</vt:lpstr>
      <vt:lpstr>Social aspect – some raw facts and problems</vt:lpstr>
      <vt:lpstr>Social aspect problem</vt:lpstr>
      <vt:lpstr>Tech aspect - some raw facts and problems</vt:lpstr>
      <vt:lpstr>Tech aspect-problem 1</vt:lpstr>
      <vt:lpstr>Tech aspect-problem 2</vt:lpstr>
      <vt:lpstr>Business aspect - some raw facts and problems</vt:lpstr>
      <vt:lpstr>Business aspect-problem 1</vt:lpstr>
      <vt:lpstr>Business aspect-problem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Bo</dc:creator>
  <cp:lastModifiedBy>Fateen Menna</cp:lastModifiedBy>
  <cp:revision>13</cp:revision>
  <dcterms:created xsi:type="dcterms:W3CDTF">2020-12-14T07:15:58Z</dcterms:created>
  <dcterms:modified xsi:type="dcterms:W3CDTF">2020-12-24T05:33:57Z</dcterms:modified>
</cp:coreProperties>
</file>