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0"/>
  </p:notesMasterIdLst>
  <p:sldIdLst>
    <p:sldId id="256" r:id="rId2"/>
    <p:sldId id="273" r:id="rId3"/>
    <p:sldId id="257" r:id="rId4"/>
    <p:sldId id="258" r:id="rId5"/>
    <p:sldId id="259" r:id="rId6"/>
    <p:sldId id="260" r:id="rId7"/>
    <p:sldId id="268" r:id="rId8"/>
    <p:sldId id="271" r:id="rId9"/>
    <p:sldId id="272" r:id="rId10"/>
    <p:sldId id="277" r:id="rId11"/>
    <p:sldId id="275" r:id="rId12"/>
    <p:sldId id="274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353" r:id="rId22"/>
    <p:sldId id="288" r:id="rId23"/>
    <p:sldId id="363" r:id="rId24"/>
    <p:sldId id="365" r:id="rId25"/>
    <p:sldId id="348" r:id="rId26"/>
    <p:sldId id="285" r:id="rId27"/>
    <p:sldId id="360" r:id="rId28"/>
    <p:sldId id="287" r:id="rId29"/>
    <p:sldId id="352" r:id="rId30"/>
    <p:sldId id="284" r:id="rId31"/>
    <p:sldId id="355" r:id="rId32"/>
    <p:sldId id="362" r:id="rId33"/>
    <p:sldId id="350" r:id="rId34"/>
    <p:sldId id="349" r:id="rId35"/>
    <p:sldId id="361" r:id="rId36"/>
    <p:sldId id="351" r:id="rId37"/>
    <p:sldId id="354" r:id="rId38"/>
    <p:sldId id="35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5370A-E906-4B17-91AB-53BCFC208937}" v="9" dt="2023-02-19T18:47:3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4743" autoAdjust="0"/>
  </p:normalViewPr>
  <p:slideViewPr>
    <p:cSldViewPr snapToGrid="0">
      <p:cViewPr varScale="1">
        <p:scale>
          <a:sx n="48" d="100"/>
          <a:sy n="48" d="100"/>
        </p:scale>
        <p:origin x="1638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 Shehadi" userId="64cad8017936ef3a" providerId="LiveId" clId="{FA25370A-E906-4B17-91AB-53BCFC208937}"/>
    <pc:docChg chg="undo custSel delSld modSld sldOrd">
      <pc:chgData name="Safa Shehadi" userId="64cad8017936ef3a" providerId="LiveId" clId="{FA25370A-E906-4B17-91AB-53BCFC208937}" dt="2023-02-19T19:09:00.933" v="1652" actId="20577"/>
      <pc:docMkLst>
        <pc:docMk/>
      </pc:docMkLst>
      <pc:sldChg chg="addSp modSp mod modNotesTx">
        <pc:chgData name="Safa Shehadi" userId="64cad8017936ef3a" providerId="LiveId" clId="{FA25370A-E906-4B17-91AB-53BCFC208937}" dt="2023-02-15T18:57:53.294" v="506" actId="20577"/>
        <pc:sldMkLst>
          <pc:docMk/>
          <pc:sldMk cId="182139768" sldId="256"/>
        </pc:sldMkLst>
        <pc:spChg chg="add mod">
          <ac:chgData name="Safa Shehadi" userId="64cad8017936ef3a" providerId="LiveId" clId="{FA25370A-E906-4B17-91AB-53BCFC208937}" dt="2023-02-15T18:57:53.294" v="506" actId="20577"/>
          <ac:spMkLst>
            <pc:docMk/>
            <pc:sldMk cId="182139768" sldId="256"/>
            <ac:spMk id="6" creationId="{5135DB99-EBD4-1361-699F-4D990A5BCF92}"/>
          </ac:spMkLst>
        </pc:spChg>
      </pc:sldChg>
      <pc:sldChg chg="modNotesTx">
        <pc:chgData name="Safa Shehadi" userId="64cad8017936ef3a" providerId="LiveId" clId="{FA25370A-E906-4B17-91AB-53BCFC208937}" dt="2023-02-19T18:48:41.884" v="1643" actId="20577"/>
        <pc:sldMkLst>
          <pc:docMk/>
          <pc:sldMk cId="3583035542" sldId="257"/>
        </pc:sldMkLst>
      </pc:sldChg>
      <pc:sldChg chg="addSp delSp mod modNotesTx">
        <pc:chgData name="Safa Shehadi" userId="64cad8017936ef3a" providerId="LiveId" clId="{FA25370A-E906-4B17-91AB-53BCFC208937}" dt="2023-02-19T18:48:21.389" v="1642" actId="20577"/>
        <pc:sldMkLst>
          <pc:docMk/>
          <pc:sldMk cId="2430498522" sldId="258"/>
        </pc:sldMkLst>
        <pc:spChg chg="add del">
          <ac:chgData name="Safa Shehadi" userId="64cad8017936ef3a" providerId="LiveId" clId="{FA25370A-E906-4B17-91AB-53BCFC208937}" dt="2023-02-18T16:54:19.170" v="1179" actId="478"/>
          <ac:spMkLst>
            <pc:docMk/>
            <pc:sldMk cId="2430498522" sldId="258"/>
            <ac:spMk id="8" creationId="{4A3F425F-ACC7-FA4D-6804-115E07B8BF5E}"/>
          </ac:spMkLst>
        </pc:spChg>
      </pc:sldChg>
      <pc:sldChg chg="modSp del mod">
        <pc:chgData name="Safa Shehadi" userId="64cad8017936ef3a" providerId="LiveId" clId="{FA25370A-E906-4B17-91AB-53BCFC208937}" dt="2023-02-15T15:31:40.291" v="267" actId="47"/>
        <pc:sldMkLst>
          <pc:docMk/>
          <pc:sldMk cId="1698252008" sldId="261"/>
        </pc:sldMkLst>
        <pc:spChg chg="mod">
          <ac:chgData name="Safa Shehadi" userId="64cad8017936ef3a" providerId="LiveId" clId="{FA25370A-E906-4B17-91AB-53BCFC208937}" dt="2023-02-15T15:31:23.191" v="266" actId="20577"/>
          <ac:spMkLst>
            <pc:docMk/>
            <pc:sldMk cId="1698252008" sldId="261"/>
            <ac:spMk id="3" creationId="{00000000-0000-0000-0000-000000000000}"/>
          </ac:spMkLst>
        </pc:spChg>
      </pc:sldChg>
      <pc:sldChg chg="modSp mod modNotesTx">
        <pc:chgData name="Safa Shehadi" userId="64cad8017936ef3a" providerId="LiveId" clId="{FA25370A-E906-4B17-91AB-53BCFC208937}" dt="2023-02-19T18:47:33.738" v="1637" actId="20577"/>
        <pc:sldMkLst>
          <pc:docMk/>
          <pc:sldMk cId="1560032010" sldId="271"/>
        </pc:sldMkLst>
        <pc:spChg chg="mod">
          <ac:chgData name="Safa Shehadi" userId="64cad8017936ef3a" providerId="LiveId" clId="{FA25370A-E906-4B17-91AB-53BCFC208937}" dt="2023-02-15T18:49:46.315" v="464" actId="14100"/>
          <ac:spMkLst>
            <pc:docMk/>
            <pc:sldMk cId="1560032010" sldId="271"/>
            <ac:spMk id="6" creationId="{F7292D51-4478-454D-A024-6971F03A263B}"/>
          </ac:spMkLst>
        </pc:spChg>
      </pc:sldChg>
      <pc:sldChg chg="modNotesTx">
        <pc:chgData name="Safa Shehadi" userId="64cad8017936ef3a" providerId="LiveId" clId="{FA25370A-E906-4B17-91AB-53BCFC208937}" dt="2023-02-19T18:46:12.362" v="1581" actId="20577"/>
        <pc:sldMkLst>
          <pc:docMk/>
          <pc:sldMk cId="3974307281" sldId="272"/>
        </pc:sldMkLst>
      </pc:sldChg>
      <pc:sldChg chg="modNotesTx">
        <pc:chgData name="Safa Shehadi" userId="64cad8017936ef3a" providerId="LiveId" clId="{FA25370A-E906-4B17-91AB-53BCFC208937}" dt="2023-02-18T09:54:02.091" v="553" actId="20577"/>
        <pc:sldMkLst>
          <pc:docMk/>
          <pc:sldMk cId="3286870270" sldId="273"/>
        </pc:sldMkLst>
      </pc:sldChg>
      <pc:sldChg chg="modNotesTx">
        <pc:chgData name="Safa Shehadi" userId="64cad8017936ef3a" providerId="LiveId" clId="{FA25370A-E906-4B17-91AB-53BCFC208937}" dt="2023-02-18T16:01:31.375" v="1178" actId="20577"/>
        <pc:sldMkLst>
          <pc:docMk/>
          <pc:sldMk cId="2298059489" sldId="274"/>
        </pc:sldMkLst>
      </pc:sldChg>
      <pc:sldChg chg="modNotesTx">
        <pc:chgData name="Safa Shehadi" userId="64cad8017936ef3a" providerId="LiveId" clId="{FA25370A-E906-4B17-91AB-53BCFC208937}" dt="2023-02-19T18:44:32.495" v="1474" actId="20577"/>
        <pc:sldMkLst>
          <pc:docMk/>
          <pc:sldMk cId="92368355" sldId="275"/>
        </pc:sldMkLst>
      </pc:sldChg>
      <pc:sldChg chg="modAnim modNotesTx">
        <pc:chgData name="Safa Shehadi" userId="64cad8017936ef3a" providerId="LiveId" clId="{FA25370A-E906-4B17-91AB-53BCFC208937}" dt="2023-02-19T11:34:35.690" v="1292"/>
        <pc:sldMkLst>
          <pc:docMk/>
          <pc:sldMk cId="2407113951" sldId="276"/>
        </pc:sldMkLst>
      </pc:sldChg>
      <pc:sldChg chg="modNotesTx">
        <pc:chgData name="Safa Shehadi" userId="64cad8017936ef3a" providerId="LiveId" clId="{FA25370A-E906-4B17-91AB-53BCFC208937}" dt="2023-02-19T18:45:31.856" v="1578" actId="20577"/>
        <pc:sldMkLst>
          <pc:docMk/>
          <pc:sldMk cId="113105520" sldId="277"/>
        </pc:sldMkLst>
      </pc:sldChg>
      <pc:sldChg chg="modNotesTx">
        <pc:chgData name="Safa Shehadi" userId="64cad8017936ef3a" providerId="LiveId" clId="{FA25370A-E906-4B17-91AB-53BCFC208937}" dt="2023-02-18T11:08:31.593" v="1141"/>
        <pc:sldMkLst>
          <pc:docMk/>
          <pc:sldMk cId="156765947" sldId="279"/>
        </pc:sldMkLst>
      </pc:sldChg>
      <pc:sldChg chg="ord">
        <pc:chgData name="Safa Shehadi" userId="64cad8017936ef3a" providerId="LiveId" clId="{FA25370A-E906-4B17-91AB-53BCFC208937}" dt="2023-02-10T12:17:50.830" v="226"/>
        <pc:sldMkLst>
          <pc:docMk/>
          <pc:sldMk cId="1876776730" sldId="282"/>
        </pc:sldMkLst>
      </pc:sldChg>
      <pc:sldChg chg="modAnim">
        <pc:chgData name="Safa Shehadi" userId="64cad8017936ef3a" providerId="LiveId" clId="{FA25370A-E906-4B17-91AB-53BCFC208937}" dt="2023-02-19T11:51:31.552" v="1293"/>
        <pc:sldMkLst>
          <pc:docMk/>
          <pc:sldMk cId="1528680154" sldId="283"/>
        </pc:sldMkLst>
      </pc:sldChg>
      <pc:sldChg chg="modNotesTx">
        <pc:chgData name="Safa Shehadi" userId="64cad8017936ef3a" providerId="LiveId" clId="{FA25370A-E906-4B17-91AB-53BCFC208937}" dt="2023-02-19T18:42:19.659" v="1456" actId="20577"/>
        <pc:sldMkLst>
          <pc:docMk/>
          <pc:sldMk cId="1767805463" sldId="288"/>
        </pc:sldMkLst>
      </pc:sldChg>
      <pc:sldChg chg="modNotesTx">
        <pc:chgData name="Safa Shehadi" userId="64cad8017936ef3a" providerId="LiveId" clId="{FA25370A-E906-4B17-91AB-53BCFC208937}" dt="2023-02-19T18:42:47.855" v="1459" actId="20577"/>
        <pc:sldMkLst>
          <pc:docMk/>
          <pc:sldMk cId="2061797285" sldId="353"/>
        </pc:sldMkLst>
      </pc:sldChg>
      <pc:sldChg chg="modSp mod modNotesTx">
        <pc:chgData name="Safa Shehadi" userId="64cad8017936ef3a" providerId="LiveId" clId="{FA25370A-E906-4B17-91AB-53BCFC208937}" dt="2023-02-19T19:09:00.933" v="1652" actId="20577"/>
        <pc:sldMkLst>
          <pc:docMk/>
          <pc:sldMk cId="167038872" sldId="356"/>
        </pc:sldMkLst>
        <pc:spChg chg="mod">
          <ac:chgData name="Safa Shehadi" userId="64cad8017936ef3a" providerId="LiveId" clId="{FA25370A-E906-4B17-91AB-53BCFC208937}" dt="2023-02-19T19:09:00.933" v="1652" actId="20577"/>
          <ac:spMkLst>
            <pc:docMk/>
            <pc:sldMk cId="167038872" sldId="356"/>
            <ac:spMk id="3" creationId="{D262E697-A7A6-400B-A8F7-5AF5EF7E14E6}"/>
          </ac:spMkLst>
        </pc:spChg>
      </pc:sldChg>
      <pc:sldChg chg="del">
        <pc:chgData name="Safa Shehadi" userId="64cad8017936ef3a" providerId="LiveId" clId="{FA25370A-E906-4B17-91AB-53BCFC208937}" dt="2023-02-10T12:17:52.874" v="227" actId="47"/>
        <pc:sldMkLst>
          <pc:docMk/>
          <pc:sldMk cId="3033703913" sldId="358"/>
        </pc:sldMkLst>
      </pc:sldChg>
      <pc:sldChg chg="del">
        <pc:chgData name="Safa Shehadi" userId="64cad8017936ef3a" providerId="LiveId" clId="{FA25370A-E906-4B17-91AB-53BCFC208937}" dt="2023-02-18T11:09:02.345" v="1142" actId="47"/>
        <pc:sldMkLst>
          <pc:docMk/>
          <pc:sldMk cId="116031099" sldId="359"/>
        </pc:sldMkLst>
      </pc:sldChg>
    </pc:docChg>
  </pc:docChgLst>
  <pc:docChgLst>
    <pc:chgData name="Safa Shehadi" userId="64cad8017936ef3a" providerId="LiveId" clId="{F590C90F-332F-49FC-B978-9FDA954AE0AF}"/>
    <pc:docChg chg="undo custSel modSld">
      <pc:chgData name="Safa Shehadi" userId="64cad8017936ef3a" providerId="LiveId" clId="{F590C90F-332F-49FC-B978-9FDA954AE0AF}" dt="2023-02-06T08:53:09.578" v="136" actId="20577"/>
      <pc:docMkLst>
        <pc:docMk/>
      </pc:docMkLst>
      <pc:sldChg chg="modSp mod">
        <pc:chgData name="Safa Shehadi" userId="64cad8017936ef3a" providerId="LiveId" clId="{F590C90F-332F-49FC-B978-9FDA954AE0AF}" dt="2023-02-06T08:53:09.578" v="136" actId="20577"/>
        <pc:sldMkLst>
          <pc:docMk/>
          <pc:sldMk cId="1487414229" sldId="259"/>
        </pc:sldMkLst>
        <pc:spChg chg="mod">
          <ac:chgData name="Safa Shehadi" userId="64cad8017936ef3a" providerId="LiveId" clId="{F590C90F-332F-49FC-B978-9FDA954AE0AF}" dt="2023-02-06T08:53:09.578" v="136" actId="20577"/>
          <ac:spMkLst>
            <pc:docMk/>
            <pc:sldMk cId="1487414229" sldId="259"/>
            <ac:spMk id="3" creationId="{00000000-0000-0000-0000-000000000000}"/>
          </ac:spMkLst>
        </pc:spChg>
      </pc:sldChg>
      <pc:sldChg chg="modNotesTx">
        <pc:chgData name="Safa Shehadi" userId="64cad8017936ef3a" providerId="LiveId" clId="{F590C90F-332F-49FC-B978-9FDA954AE0AF}" dt="2023-02-04T14:41:07.439" v="128" actId="20577"/>
        <pc:sldMkLst>
          <pc:docMk/>
          <pc:sldMk cId="2407113951" sldId="276"/>
        </pc:sldMkLst>
      </pc:sldChg>
      <pc:sldChg chg="modNotesTx">
        <pc:chgData name="Safa Shehadi" userId="64cad8017936ef3a" providerId="LiveId" clId="{F590C90F-332F-49FC-B978-9FDA954AE0AF}" dt="2023-02-04T11:24:49.520" v="47" actId="20577"/>
        <pc:sldMkLst>
          <pc:docMk/>
          <pc:sldMk cId="113105520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/>
      <dgm:spPr/>
      <dgm:t>
        <a:bodyPr/>
        <a:lstStyle/>
        <a:p>
          <a:pPr rtl="1"/>
          <a:r>
            <a:rPr lang="en-US" dirty="0"/>
            <a:t>fetch</a:t>
          </a:r>
          <a:endParaRPr lang="he-IL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/>
        </a:p>
      </dgm:t>
    </dgm:pt>
    <dgm:pt modelId="{FE8C8835-62B7-4115-B8E3-AAF1EDC850F8}">
      <dgm:prSet phldrT="[טקסט]"/>
      <dgm:spPr/>
      <dgm:t>
        <a:bodyPr/>
        <a:lstStyle/>
        <a:p>
          <a:pPr rtl="1"/>
          <a:r>
            <a:rPr lang="en-US" dirty="0"/>
            <a:t>decode</a:t>
          </a:r>
          <a:endParaRPr lang="he-IL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/>
        </a:p>
      </dgm:t>
    </dgm:pt>
    <dgm:pt modelId="{4FC47768-017D-4EBC-82E6-0EE0629926CB}">
      <dgm:prSet phldrT="[טקסט]"/>
      <dgm:spPr/>
      <dgm:t>
        <a:bodyPr/>
        <a:lstStyle/>
        <a:p>
          <a:pPr rtl="1"/>
          <a:r>
            <a:rPr lang="en-US" dirty="0"/>
            <a:t>execute</a:t>
          </a:r>
          <a:endParaRPr lang="he-IL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ABE9C-507A-426C-BD8A-8B711F2891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C0D84-4CE7-4B95-B0F5-40D9278A08EB}">
      <dgm:prSet phldrT="[טקסט]"/>
      <dgm:spPr/>
      <dgm:t>
        <a:bodyPr/>
        <a:lstStyle/>
        <a:p>
          <a:pPr rtl="1"/>
          <a:r>
            <a:rPr lang="en-US" dirty="0"/>
            <a:t>one physical CPU</a:t>
          </a:r>
          <a:endParaRPr lang="he-IL" dirty="0"/>
        </a:p>
      </dgm:t>
    </dgm:pt>
    <dgm:pt modelId="{CB7CCA99-E380-49C2-9863-D7F03DB11ECA}" type="par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34EDA938-6C74-441E-A917-24B8190B6578}" type="sib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03D1B5C6-C33D-41C0-9291-26C6F28F6459}">
      <dgm:prSet phldrT="[טקסט]"/>
      <dgm:spPr/>
      <dgm:t>
        <a:bodyPr/>
        <a:lstStyle/>
        <a:p>
          <a:pPr rtl="1"/>
          <a:r>
            <a:rPr lang="en-US" dirty="0"/>
            <a:t>many (infinite) virtual CPUs</a:t>
          </a:r>
          <a:endParaRPr lang="he-IL" dirty="0"/>
        </a:p>
      </dgm:t>
    </dgm:pt>
    <dgm:pt modelId="{C5C98421-FC26-47FA-97EE-77820712D572}" type="par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ACCC082D-5920-4894-962C-67D4076E6515}" type="sib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34666F0B-FE0C-4C4F-9402-B3C3980F2765}" type="pres">
      <dgm:prSet presAssocID="{EC7ABE9C-507A-426C-BD8A-8B711F2891CD}" presName="Name0" presStyleCnt="0">
        <dgm:presLayoutVars>
          <dgm:dir/>
          <dgm:resizeHandles val="exact"/>
        </dgm:presLayoutVars>
      </dgm:prSet>
      <dgm:spPr/>
    </dgm:pt>
    <dgm:pt modelId="{BBB9F7A8-AFB7-4459-BC15-C027EE003AE0}" type="pres">
      <dgm:prSet presAssocID="{754C0D84-4CE7-4B95-B0F5-40D9278A08EB}" presName="node" presStyleLbl="node1" presStyleIdx="0" presStyleCnt="2" custLinFactNeighborY="881">
        <dgm:presLayoutVars>
          <dgm:bulletEnabled val="1"/>
        </dgm:presLayoutVars>
      </dgm:prSet>
      <dgm:spPr/>
    </dgm:pt>
    <dgm:pt modelId="{B360DC21-4284-43C7-ADDF-C05765B3CD10}" type="pres">
      <dgm:prSet presAssocID="{34EDA938-6C74-441E-A917-24B8190B6578}" presName="sibTrans" presStyleLbl="sibTrans2D1" presStyleIdx="0" presStyleCnt="1"/>
      <dgm:spPr/>
    </dgm:pt>
    <dgm:pt modelId="{F4739FC3-4118-4257-BE3E-8FACCDF68AFC}" type="pres">
      <dgm:prSet presAssocID="{34EDA938-6C74-441E-A917-24B8190B6578}" presName="connectorText" presStyleLbl="sibTrans2D1" presStyleIdx="0" presStyleCnt="1"/>
      <dgm:spPr/>
    </dgm:pt>
    <dgm:pt modelId="{CE00B505-73C9-4753-BB55-D44E21620C59}" type="pres">
      <dgm:prSet presAssocID="{03D1B5C6-C33D-41C0-9291-26C6F28F6459}" presName="node" presStyleLbl="node1" presStyleIdx="1" presStyleCnt="2">
        <dgm:presLayoutVars>
          <dgm:bulletEnabled val="1"/>
        </dgm:presLayoutVars>
      </dgm:prSet>
      <dgm:spPr/>
    </dgm:pt>
  </dgm:ptLst>
  <dgm:cxnLst>
    <dgm:cxn modelId="{8350510D-4E1F-492B-9BC6-F6B74EB9A780}" type="presOf" srcId="{754C0D84-4CE7-4B95-B0F5-40D9278A08EB}" destId="{BBB9F7A8-AFB7-4459-BC15-C027EE003AE0}" srcOrd="0" destOrd="0" presId="urn:microsoft.com/office/officeart/2005/8/layout/process1"/>
    <dgm:cxn modelId="{A095AF17-F163-45F4-BDF0-6AE2D6529BE2}" srcId="{EC7ABE9C-507A-426C-BD8A-8B711F2891CD}" destId="{754C0D84-4CE7-4B95-B0F5-40D9278A08EB}" srcOrd="0" destOrd="0" parTransId="{CB7CCA99-E380-49C2-9863-D7F03DB11ECA}" sibTransId="{34EDA938-6C74-441E-A917-24B8190B6578}"/>
    <dgm:cxn modelId="{22DC8162-C236-4425-B570-F13BCB82F500}" type="presOf" srcId="{34EDA938-6C74-441E-A917-24B8190B6578}" destId="{F4739FC3-4118-4257-BE3E-8FACCDF68AFC}" srcOrd="1" destOrd="0" presId="urn:microsoft.com/office/officeart/2005/8/layout/process1"/>
    <dgm:cxn modelId="{9B20CC69-DA5C-421F-993D-DEB42510F633}" type="presOf" srcId="{34EDA938-6C74-441E-A917-24B8190B6578}" destId="{B360DC21-4284-43C7-ADDF-C05765B3CD10}" srcOrd="0" destOrd="0" presId="urn:microsoft.com/office/officeart/2005/8/layout/process1"/>
    <dgm:cxn modelId="{F0E48E74-F1CE-4CB5-AF03-5971A4B61FA5}" type="presOf" srcId="{EC7ABE9C-507A-426C-BD8A-8B711F2891CD}" destId="{34666F0B-FE0C-4C4F-9402-B3C3980F2765}" srcOrd="0" destOrd="0" presId="urn:microsoft.com/office/officeart/2005/8/layout/process1"/>
    <dgm:cxn modelId="{D5165388-5177-40E7-8DD8-15280BDB88C7}" srcId="{EC7ABE9C-507A-426C-BD8A-8B711F2891CD}" destId="{03D1B5C6-C33D-41C0-9291-26C6F28F6459}" srcOrd="1" destOrd="0" parTransId="{C5C98421-FC26-47FA-97EE-77820712D572}" sibTransId="{ACCC082D-5920-4894-962C-67D4076E6515}"/>
    <dgm:cxn modelId="{A8C0A8B6-499D-4CB4-878F-C0C99711FBBE}" type="presOf" srcId="{03D1B5C6-C33D-41C0-9291-26C6F28F6459}" destId="{CE00B505-73C9-4753-BB55-D44E21620C59}" srcOrd="0" destOrd="0" presId="urn:microsoft.com/office/officeart/2005/8/layout/process1"/>
    <dgm:cxn modelId="{BD60E91B-116D-45EB-8896-A86B4EBE4399}" type="presParOf" srcId="{34666F0B-FE0C-4C4F-9402-B3C3980F2765}" destId="{BBB9F7A8-AFB7-4459-BC15-C027EE003AE0}" srcOrd="0" destOrd="0" presId="urn:microsoft.com/office/officeart/2005/8/layout/process1"/>
    <dgm:cxn modelId="{3125AD9D-05FB-4C04-9445-2946F92EC642}" type="presParOf" srcId="{34666F0B-FE0C-4C4F-9402-B3C3980F2765}" destId="{B360DC21-4284-43C7-ADDF-C05765B3CD10}" srcOrd="1" destOrd="0" presId="urn:microsoft.com/office/officeart/2005/8/layout/process1"/>
    <dgm:cxn modelId="{77B794DE-EAE2-4CE0-8BE1-1E65D0712138}" type="presParOf" srcId="{B360DC21-4284-43C7-ADDF-C05765B3CD10}" destId="{F4739FC3-4118-4257-BE3E-8FACCDF68AFC}" srcOrd="0" destOrd="0" presId="urn:microsoft.com/office/officeart/2005/8/layout/process1"/>
    <dgm:cxn modelId="{D5EFD669-C4D6-4D22-B003-0C02289547C4}" type="presParOf" srcId="{34666F0B-FE0C-4C4F-9402-B3C3980F2765}" destId="{CE00B505-73C9-4753-BB55-D44E21620C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ABE9C-507A-426C-BD8A-8B711F2891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C0D84-4CE7-4B95-B0F5-40D9278A08EB}">
      <dgm:prSet phldrT="[טקסט]"/>
      <dgm:spPr/>
      <dgm:t>
        <a:bodyPr/>
        <a:lstStyle/>
        <a:p>
          <a:pPr rtl="1"/>
          <a:r>
            <a:rPr lang="en-US" dirty="0"/>
            <a:t>one physical address space</a:t>
          </a:r>
          <a:endParaRPr lang="he-IL" dirty="0"/>
        </a:p>
      </dgm:t>
    </dgm:pt>
    <dgm:pt modelId="{CB7CCA99-E380-49C2-9863-D7F03DB11ECA}" type="par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34EDA938-6C74-441E-A917-24B8190B6578}" type="sib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03D1B5C6-C33D-41C0-9291-26C6F28F6459}">
      <dgm:prSet phldrT="[טקסט]"/>
      <dgm:spPr/>
      <dgm:t>
        <a:bodyPr/>
        <a:lstStyle/>
        <a:p>
          <a:pPr rtl="1"/>
          <a:r>
            <a:rPr lang="en-US" dirty="0"/>
            <a:t>many virtual address spaces</a:t>
          </a:r>
          <a:endParaRPr lang="he-IL" dirty="0"/>
        </a:p>
      </dgm:t>
    </dgm:pt>
    <dgm:pt modelId="{C5C98421-FC26-47FA-97EE-77820712D572}" type="par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ACCC082D-5920-4894-962C-67D4076E6515}" type="sib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34666F0B-FE0C-4C4F-9402-B3C3980F2765}" type="pres">
      <dgm:prSet presAssocID="{EC7ABE9C-507A-426C-BD8A-8B711F2891CD}" presName="Name0" presStyleCnt="0">
        <dgm:presLayoutVars>
          <dgm:dir/>
          <dgm:resizeHandles val="exact"/>
        </dgm:presLayoutVars>
      </dgm:prSet>
      <dgm:spPr/>
    </dgm:pt>
    <dgm:pt modelId="{BBB9F7A8-AFB7-4459-BC15-C027EE003AE0}" type="pres">
      <dgm:prSet presAssocID="{754C0D84-4CE7-4B95-B0F5-40D9278A08EB}" presName="node" presStyleLbl="node1" presStyleIdx="0" presStyleCnt="2" custLinFactNeighborY="881">
        <dgm:presLayoutVars>
          <dgm:bulletEnabled val="1"/>
        </dgm:presLayoutVars>
      </dgm:prSet>
      <dgm:spPr/>
    </dgm:pt>
    <dgm:pt modelId="{B360DC21-4284-43C7-ADDF-C05765B3CD10}" type="pres">
      <dgm:prSet presAssocID="{34EDA938-6C74-441E-A917-24B8190B6578}" presName="sibTrans" presStyleLbl="sibTrans2D1" presStyleIdx="0" presStyleCnt="1"/>
      <dgm:spPr/>
    </dgm:pt>
    <dgm:pt modelId="{F4739FC3-4118-4257-BE3E-8FACCDF68AFC}" type="pres">
      <dgm:prSet presAssocID="{34EDA938-6C74-441E-A917-24B8190B6578}" presName="connectorText" presStyleLbl="sibTrans2D1" presStyleIdx="0" presStyleCnt="1"/>
      <dgm:spPr/>
    </dgm:pt>
    <dgm:pt modelId="{CE00B505-73C9-4753-BB55-D44E21620C59}" type="pres">
      <dgm:prSet presAssocID="{03D1B5C6-C33D-41C0-9291-26C6F28F6459}" presName="node" presStyleLbl="node1" presStyleIdx="1" presStyleCnt="2">
        <dgm:presLayoutVars>
          <dgm:bulletEnabled val="1"/>
        </dgm:presLayoutVars>
      </dgm:prSet>
      <dgm:spPr/>
    </dgm:pt>
  </dgm:ptLst>
  <dgm:cxnLst>
    <dgm:cxn modelId="{8350510D-4E1F-492B-9BC6-F6B74EB9A780}" type="presOf" srcId="{754C0D84-4CE7-4B95-B0F5-40D9278A08EB}" destId="{BBB9F7A8-AFB7-4459-BC15-C027EE003AE0}" srcOrd="0" destOrd="0" presId="urn:microsoft.com/office/officeart/2005/8/layout/process1"/>
    <dgm:cxn modelId="{A095AF17-F163-45F4-BDF0-6AE2D6529BE2}" srcId="{EC7ABE9C-507A-426C-BD8A-8B711F2891CD}" destId="{754C0D84-4CE7-4B95-B0F5-40D9278A08EB}" srcOrd="0" destOrd="0" parTransId="{CB7CCA99-E380-49C2-9863-D7F03DB11ECA}" sibTransId="{34EDA938-6C74-441E-A917-24B8190B6578}"/>
    <dgm:cxn modelId="{22DC8162-C236-4425-B570-F13BCB82F500}" type="presOf" srcId="{34EDA938-6C74-441E-A917-24B8190B6578}" destId="{F4739FC3-4118-4257-BE3E-8FACCDF68AFC}" srcOrd="1" destOrd="0" presId="urn:microsoft.com/office/officeart/2005/8/layout/process1"/>
    <dgm:cxn modelId="{9B20CC69-DA5C-421F-993D-DEB42510F633}" type="presOf" srcId="{34EDA938-6C74-441E-A917-24B8190B6578}" destId="{B360DC21-4284-43C7-ADDF-C05765B3CD10}" srcOrd="0" destOrd="0" presId="urn:microsoft.com/office/officeart/2005/8/layout/process1"/>
    <dgm:cxn modelId="{F0E48E74-F1CE-4CB5-AF03-5971A4B61FA5}" type="presOf" srcId="{EC7ABE9C-507A-426C-BD8A-8B711F2891CD}" destId="{34666F0B-FE0C-4C4F-9402-B3C3980F2765}" srcOrd="0" destOrd="0" presId="urn:microsoft.com/office/officeart/2005/8/layout/process1"/>
    <dgm:cxn modelId="{D5165388-5177-40E7-8DD8-15280BDB88C7}" srcId="{EC7ABE9C-507A-426C-BD8A-8B711F2891CD}" destId="{03D1B5C6-C33D-41C0-9291-26C6F28F6459}" srcOrd="1" destOrd="0" parTransId="{C5C98421-FC26-47FA-97EE-77820712D572}" sibTransId="{ACCC082D-5920-4894-962C-67D4076E6515}"/>
    <dgm:cxn modelId="{A8C0A8B6-499D-4CB4-878F-C0C99711FBBE}" type="presOf" srcId="{03D1B5C6-C33D-41C0-9291-26C6F28F6459}" destId="{CE00B505-73C9-4753-BB55-D44E21620C59}" srcOrd="0" destOrd="0" presId="urn:microsoft.com/office/officeart/2005/8/layout/process1"/>
    <dgm:cxn modelId="{BD60E91B-116D-45EB-8896-A86B4EBE4399}" type="presParOf" srcId="{34666F0B-FE0C-4C4F-9402-B3C3980F2765}" destId="{BBB9F7A8-AFB7-4459-BC15-C027EE003AE0}" srcOrd="0" destOrd="0" presId="urn:microsoft.com/office/officeart/2005/8/layout/process1"/>
    <dgm:cxn modelId="{3125AD9D-05FB-4C04-9445-2946F92EC642}" type="presParOf" srcId="{34666F0B-FE0C-4C4F-9402-B3C3980F2765}" destId="{B360DC21-4284-43C7-ADDF-C05765B3CD10}" srcOrd="1" destOrd="0" presId="urn:microsoft.com/office/officeart/2005/8/layout/process1"/>
    <dgm:cxn modelId="{77B794DE-EAE2-4CE0-8BE1-1E65D0712138}" type="presParOf" srcId="{B360DC21-4284-43C7-ADDF-C05765B3CD10}" destId="{F4739FC3-4118-4257-BE3E-8FACCDF68AFC}" srcOrd="0" destOrd="0" presId="urn:microsoft.com/office/officeart/2005/8/layout/process1"/>
    <dgm:cxn modelId="{D5EFD669-C4D6-4D22-B003-0C02289547C4}" type="presParOf" srcId="{34666F0B-FE0C-4C4F-9402-B3C3980F2765}" destId="{CE00B505-73C9-4753-BB55-D44E21620C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036239-89E2-4A8B-B4D7-592DCEF4EB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1CA47-DB07-42D5-9579-0E266583D7D8}">
      <dgm:prSet phldrT="[Text]"/>
      <dgm:spPr/>
      <dgm:t>
        <a:bodyPr/>
        <a:lstStyle/>
        <a:p>
          <a:pPr rtl="1"/>
          <a:r>
            <a:rPr lang="he-IL" dirty="0"/>
            <a:t>1983</a:t>
          </a:r>
          <a:endParaRPr lang="en-US" dirty="0"/>
        </a:p>
      </dgm:t>
    </dgm:pt>
    <dgm:pt modelId="{66BBDA3A-BE55-41B7-9DDF-7D6720C2BF24}" type="parTrans" cxnId="{B97C2DA3-0074-45BA-8FFB-E20E1073BC4D}">
      <dgm:prSet/>
      <dgm:spPr/>
      <dgm:t>
        <a:bodyPr/>
        <a:lstStyle/>
        <a:p>
          <a:endParaRPr lang="en-US"/>
        </a:p>
      </dgm:t>
    </dgm:pt>
    <dgm:pt modelId="{4E8ED853-44EC-46CE-9254-AAC1B9C6F1A1}" type="sibTrans" cxnId="{B97C2DA3-0074-45BA-8FFB-E20E1073BC4D}">
      <dgm:prSet/>
      <dgm:spPr/>
      <dgm:t>
        <a:bodyPr/>
        <a:lstStyle/>
        <a:p>
          <a:endParaRPr lang="en-US"/>
        </a:p>
      </dgm:t>
    </dgm:pt>
    <dgm:pt modelId="{617F0503-9864-4658-B475-35B990D2572F}">
      <dgm:prSet phldrT="[Text]"/>
      <dgm:spPr/>
      <dgm:t>
        <a:bodyPr/>
        <a:lstStyle/>
        <a:p>
          <a:pPr rtl="1"/>
          <a:r>
            <a:rPr lang="he-IL" sz="1800" dirty="0"/>
            <a:t>ריצ'רד סטולמן מכריז על מיזם </a:t>
          </a:r>
          <a:r>
            <a:rPr lang="en-US" sz="1800" dirty="0"/>
            <a:t>GNU</a:t>
          </a:r>
          <a:r>
            <a:rPr lang="he-IL" sz="1800" dirty="0"/>
            <a:t> במטרה לפתח מערכת הפעלה חופשית תואמת יוניקס (וגם ספריות וכלים נוספים).</a:t>
          </a:r>
          <a:endParaRPr lang="en-US" sz="1800" dirty="0"/>
        </a:p>
      </dgm:t>
    </dgm:pt>
    <dgm:pt modelId="{5BA820CC-AD13-419C-8EAC-A6CC27A7B0D5}" type="parTrans" cxnId="{E8794AAE-5963-44A1-9FB7-41E3556829AE}">
      <dgm:prSet/>
      <dgm:spPr/>
      <dgm:t>
        <a:bodyPr/>
        <a:lstStyle/>
        <a:p>
          <a:endParaRPr lang="en-US"/>
        </a:p>
      </dgm:t>
    </dgm:pt>
    <dgm:pt modelId="{8B92DA17-DC21-4686-B0E1-8C1D86AE42C9}" type="sibTrans" cxnId="{E8794AAE-5963-44A1-9FB7-41E3556829AE}">
      <dgm:prSet/>
      <dgm:spPr/>
      <dgm:t>
        <a:bodyPr/>
        <a:lstStyle/>
        <a:p>
          <a:endParaRPr lang="en-US"/>
        </a:p>
      </dgm:t>
    </dgm:pt>
    <dgm:pt modelId="{530C943B-0191-4575-999D-4527C63529FC}">
      <dgm:prSet phldrT="[Text]"/>
      <dgm:spPr/>
      <dgm:t>
        <a:bodyPr/>
        <a:lstStyle/>
        <a:p>
          <a:pPr rtl="1"/>
          <a:r>
            <a:rPr lang="he-IL" dirty="0"/>
            <a:t>1990</a:t>
          </a:r>
          <a:endParaRPr lang="en-US" dirty="0"/>
        </a:p>
      </dgm:t>
    </dgm:pt>
    <dgm:pt modelId="{163AA77D-96D6-4DEC-8BE8-1AE60E3C26BF}" type="parTrans" cxnId="{49E724DC-2E04-4B9C-8381-05166ECC4407}">
      <dgm:prSet/>
      <dgm:spPr/>
      <dgm:t>
        <a:bodyPr/>
        <a:lstStyle/>
        <a:p>
          <a:endParaRPr lang="en-US"/>
        </a:p>
      </dgm:t>
    </dgm:pt>
    <dgm:pt modelId="{557418CD-2884-4651-9AAD-C109DF4683E9}" type="sibTrans" cxnId="{49E724DC-2E04-4B9C-8381-05166ECC4407}">
      <dgm:prSet/>
      <dgm:spPr/>
      <dgm:t>
        <a:bodyPr/>
        <a:lstStyle/>
        <a:p>
          <a:endParaRPr lang="en-US"/>
        </a:p>
      </dgm:t>
    </dgm:pt>
    <dgm:pt modelId="{BB6C9A2A-3FFF-4C1D-9073-1FC022B7F64C}">
      <dgm:prSet phldrT="[Text]"/>
      <dgm:spPr/>
      <dgm:t>
        <a:bodyPr/>
        <a:lstStyle/>
        <a:p>
          <a:pPr rtl="1"/>
          <a:r>
            <a:rPr lang="he-IL" dirty="0"/>
            <a:t>מיזם גנו מתחיל לפתח את גרעין מערכת ההפעלה, אך הפיתוח מתגלה כמסובך ומתקדם באטיות רבה.</a:t>
          </a:r>
          <a:endParaRPr lang="en-US" dirty="0"/>
        </a:p>
      </dgm:t>
    </dgm:pt>
    <dgm:pt modelId="{DED9C61B-D406-4A9A-82E4-B299DE67A3B6}" type="parTrans" cxnId="{0331E7FA-0221-4A4E-A91E-742A833B5ABB}">
      <dgm:prSet/>
      <dgm:spPr/>
      <dgm:t>
        <a:bodyPr/>
        <a:lstStyle/>
        <a:p>
          <a:endParaRPr lang="en-US"/>
        </a:p>
      </dgm:t>
    </dgm:pt>
    <dgm:pt modelId="{C36C1989-9636-486A-A663-9B03B95BBAFD}" type="sibTrans" cxnId="{0331E7FA-0221-4A4E-A91E-742A833B5ABB}">
      <dgm:prSet/>
      <dgm:spPr/>
      <dgm:t>
        <a:bodyPr/>
        <a:lstStyle/>
        <a:p>
          <a:endParaRPr lang="en-US"/>
        </a:p>
      </dgm:t>
    </dgm:pt>
    <dgm:pt modelId="{2157823A-6694-41D8-BB88-194E23D29D19}">
      <dgm:prSet phldrT="[Text]"/>
      <dgm:spPr/>
      <dgm:t>
        <a:bodyPr/>
        <a:lstStyle/>
        <a:p>
          <a:pPr rtl="1"/>
          <a:r>
            <a:rPr lang="he-IL" dirty="0"/>
            <a:t>1991</a:t>
          </a:r>
          <a:endParaRPr lang="en-US" dirty="0"/>
        </a:p>
      </dgm:t>
    </dgm:pt>
    <dgm:pt modelId="{A72711A4-5ADC-4F26-898B-BE1DAFA5B398}" type="parTrans" cxnId="{DA2CFC7D-6944-4C31-8CB4-F138DC5DA235}">
      <dgm:prSet/>
      <dgm:spPr/>
      <dgm:t>
        <a:bodyPr/>
        <a:lstStyle/>
        <a:p>
          <a:endParaRPr lang="en-US"/>
        </a:p>
      </dgm:t>
    </dgm:pt>
    <dgm:pt modelId="{32C9FF35-4916-4455-8CBE-A2271DE6D809}" type="sibTrans" cxnId="{DA2CFC7D-6944-4C31-8CB4-F138DC5DA235}">
      <dgm:prSet/>
      <dgm:spPr/>
      <dgm:t>
        <a:bodyPr/>
        <a:lstStyle/>
        <a:p>
          <a:endParaRPr lang="en-US"/>
        </a:p>
      </dgm:t>
    </dgm:pt>
    <dgm:pt modelId="{7926EBCD-051E-4CA8-8264-9296E72FCCF6}">
      <dgm:prSet phldrT="[Text]"/>
      <dgm:spPr/>
      <dgm:t>
        <a:bodyPr/>
        <a:lstStyle/>
        <a:p>
          <a:pPr rtl="1"/>
          <a:r>
            <a:rPr lang="he-IL" dirty="0"/>
            <a:t>לינוס טורבאלדס מתחיל לפתח את גרעין לינוקס במהלך לימודיו באוניברסיטת הלסינקי.</a:t>
          </a:r>
          <a:endParaRPr lang="en-US" dirty="0"/>
        </a:p>
      </dgm:t>
    </dgm:pt>
    <dgm:pt modelId="{B8D3A28C-FC14-43C5-9B46-83435CDAA9D4}" type="parTrans" cxnId="{C42C80CE-BEB0-4916-9284-F372E5A41070}">
      <dgm:prSet/>
      <dgm:spPr/>
      <dgm:t>
        <a:bodyPr/>
        <a:lstStyle/>
        <a:p>
          <a:endParaRPr lang="en-US"/>
        </a:p>
      </dgm:t>
    </dgm:pt>
    <dgm:pt modelId="{50B57334-028E-4350-A84C-2DC8DE709E69}" type="sibTrans" cxnId="{C42C80CE-BEB0-4916-9284-F372E5A41070}">
      <dgm:prSet/>
      <dgm:spPr/>
      <dgm:t>
        <a:bodyPr/>
        <a:lstStyle/>
        <a:p>
          <a:endParaRPr lang="en-US"/>
        </a:p>
      </dgm:t>
    </dgm:pt>
    <dgm:pt modelId="{097DE9BA-0D1A-440C-B896-5E71C8B1CDEC}">
      <dgm:prSet phldrT="[Text]"/>
      <dgm:spPr/>
      <dgm:t>
        <a:bodyPr/>
        <a:lstStyle/>
        <a:p>
          <a:pPr rtl="1"/>
          <a:r>
            <a:rPr lang="he-IL" dirty="0"/>
            <a:t>1973</a:t>
          </a:r>
          <a:endParaRPr lang="en-US" dirty="0"/>
        </a:p>
      </dgm:t>
    </dgm:pt>
    <dgm:pt modelId="{9529AA1E-C975-4A71-AD89-804192B96B6F}" type="parTrans" cxnId="{809AC52D-71E8-4F75-9CDE-7D34A4278A43}">
      <dgm:prSet/>
      <dgm:spPr/>
      <dgm:t>
        <a:bodyPr/>
        <a:lstStyle/>
        <a:p>
          <a:endParaRPr lang="en-US"/>
        </a:p>
      </dgm:t>
    </dgm:pt>
    <dgm:pt modelId="{F1E93392-4C99-444E-87A1-9B63ED4B7243}" type="sibTrans" cxnId="{809AC52D-71E8-4F75-9CDE-7D34A4278A43}">
      <dgm:prSet/>
      <dgm:spPr/>
      <dgm:t>
        <a:bodyPr/>
        <a:lstStyle/>
        <a:p>
          <a:endParaRPr lang="en-US"/>
        </a:p>
      </dgm:t>
    </dgm:pt>
    <dgm:pt modelId="{7F4245B6-83E9-454D-9558-9ACE4D4A61AC}">
      <dgm:prSet phldrT="[Text]"/>
      <dgm:spPr/>
      <dgm:t>
        <a:bodyPr/>
        <a:lstStyle/>
        <a:p>
          <a:pPr rtl="1"/>
          <a:r>
            <a:rPr lang="he-IL" dirty="0"/>
            <a:t>דניס ריצ'י וקן תומפסון ממעבדות </a:t>
          </a:r>
          <a:r>
            <a:rPr lang="en-US" dirty="0"/>
            <a:t>Bell</a:t>
          </a:r>
          <a:r>
            <a:rPr lang="he-IL" dirty="0"/>
            <a:t> מפתחים מערכת הפעלה קניינית בשם יוניקס (</a:t>
          </a:r>
          <a:r>
            <a:rPr lang="en-US" dirty="0"/>
            <a:t>UNIX</a:t>
          </a:r>
          <a:r>
            <a:rPr lang="he-IL" dirty="0"/>
            <a:t>).</a:t>
          </a:r>
          <a:endParaRPr lang="en-US" dirty="0"/>
        </a:p>
      </dgm:t>
    </dgm:pt>
    <dgm:pt modelId="{CE8090E1-24CB-488C-8283-7F37C9F23DCC}" type="parTrans" cxnId="{6DE29DF2-EF5D-4D0C-B307-70AAC48F7AE6}">
      <dgm:prSet/>
      <dgm:spPr/>
      <dgm:t>
        <a:bodyPr/>
        <a:lstStyle/>
        <a:p>
          <a:endParaRPr lang="en-US"/>
        </a:p>
      </dgm:t>
    </dgm:pt>
    <dgm:pt modelId="{A9C85A35-1FDF-4B49-A020-A5F631291572}" type="sibTrans" cxnId="{6DE29DF2-EF5D-4D0C-B307-70AAC48F7AE6}">
      <dgm:prSet/>
      <dgm:spPr/>
      <dgm:t>
        <a:bodyPr/>
        <a:lstStyle/>
        <a:p>
          <a:endParaRPr lang="en-US"/>
        </a:p>
      </dgm:t>
    </dgm:pt>
    <dgm:pt modelId="{9E111485-3463-4A67-BC90-D2C7DD03764D}">
      <dgm:prSet phldrT="[Text]"/>
      <dgm:spPr/>
      <dgm:t>
        <a:bodyPr/>
        <a:lstStyle/>
        <a:p>
          <a:pPr rtl="1"/>
          <a:r>
            <a:rPr lang="en-US" dirty="0"/>
            <a:t>1992</a:t>
          </a:r>
        </a:p>
      </dgm:t>
    </dgm:pt>
    <dgm:pt modelId="{909BE98A-25AA-45AD-9F32-98D7236FB3B9}" type="parTrans" cxnId="{4FEAAF43-FF23-44B3-819C-22D7C93BDB1A}">
      <dgm:prSet/>
      <dgm:spPr/>
      <dgm:t>
        <a:bodyPr/>
        <a:lstStyle/>
        <a:p>
          <a:endParaRPr lang="en-US"/>
        </a:p>
      </dgm:t>
    </dgm:pt>
    <dgm:pt modelId="{CCA5A2FD-1221-414C-969E-066E7B647BFF}" type="sibTrans" cxnId="{4FEAAF43-FF23-44B3-819C-22D7C93BDB1A}">
      <dgm:prSet/>
      <dgm:spPr/>
      <dgm:t>
        <a:bodyPr/>
        <a:lstStyle/>
        <a:p>
          <a:endParaRPr lang="en-US"/>
        </a:p>
      </dgm:t>
    </dgm:pt>
    <dgm:pt modelId="{692097A1-8AC8-43EF-9F9C-5B039DB7EB3F}">
      <dgm:prSet phldrT="[Text]"/>
      <dgm:spPr/>
      <dgm:t>
        <a:bodyPr/>
        <a:lstStyle/>
        <a:p>
          <a:pPr rtl="1"/>
          <a:r>
            <a:rPr lang="he-IL" dirty="0"/>
            <a:t>טורבאלדס משנה את רשיון לינוקס ל-</a:t>
          </a:r>
          <a:r>
            <a:rPr lang="en-US" dirty="0"/>
            <a:t>GPL</a:t>
          </a:r>
          <a:r>
            <a:rPr lang="he-IL" dirty="0"/>
            <a:t> וכך לינוקס הופכת לגרעין מערכת ההפעלה של מיזם </a:t>
          </a:r>
          <a:r>
            <a:rPr lang="en-US" dirty="0"/>
            <a:t>GNU</a:t>
          </a:r>
          <a:r>
            <a:rPr lang="he-IL" dirty="0"/>
            <a:t>.</a:t>
          </a:r>
          <a:endParaRPr lang="en-US" dirty="0"/>
        </a:p>
      </dgm:t>
    </dgm:pt>
    <dgm:pt modelId="{882CBA0E-4EBA-4239-A024-35A041D36BEC}" type="parTrans" cxnId="{F19BCE02-C825-440F-88C3-C690E832BAFB}">
      <dgm:prSet/>
      <dgm:spPr/>
      <dgm:t>
        <a:bodyPr/>
        <a:lstStyle/>
        <a:p>
          <a:endParaRPr lang="en-US"/>
        </a:p>
      </dgm:t>
    </dgm:pt>
    <dgm:pt modelId="{1F699212-D13D-4962-A825-8CB78BDB19E2}" type="sibTrans" cxnId="{F19BCE02-C825-440F-88C3-C690E832BAFB}">
      <dgm:prSet/>
      <dgm:spPr/>
      <dgm:t>
        <a:bodyPr/>
        <a:lstStyle/>
        <a:p>
          <a:endParaRPr lang="en-US"/>
        </a:p>
      </dgm:t>
    </dgm:pt>
    <dgm:pt modelId="{DDACEC9C-6612-4804-8636-B5D40334FCFF}" type="pres">
      <dgm:prSet presAssocID="{73036239-89E2-4A8B-B4D7-592DCEF4EB7E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2524A4FE-CA86-4F28-A90C-5F5F2BAE3010}" type="pres">
      <dgm:prSet presAssocID="{097DE9BA-0D1A-440C-B896-5E71C8B1CDEC}" presName="composite" presStyleCnt="0"/>
      <dgm:spPr/>
    </dgm:pt>
    <dgm:pt modelId="{5F214BE9-CC1F-46A4-9C39-9CB762A23997}" type="pres">
      <dgm:prSet presAssocID="{097DE9BA-0D1A-440C-B896-5E71C8B1CDE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E05725B-02B2-4967-BBB3-F4E880C1F1D0}" type="pres">
      <dgm:prSet presAssocID="{097DE9BA-0D1A-440C-B896-5E71C8B1CDEC}" presName="descendantText" presStyleLbl="alignAcc1" presStyleIdx="0" presStyleCnt="5">
        <dgm:presLayoutVars>
          <dgm:bulletEnabled val="1"/>
        </dgm:presLayoutVars>
      </dgm:prSet>
      <dgm:spPr/>
    </dgm:pt>
    <dgm:pt modelId="{8CB5D001-8A3D-40B4-9D69-90EB4DC90B6B}" type="pres">
      <dgm:prSet presAssocID="{F1E93392-4C99-444E-87A1-9B63ED4B7243}" presName="sp" presStyleCnt="0"/>
      <dgm:spPr/>
    </dgm:pt>
    <dgm:pt modelId="{4F02F28D-84DA-4367-BA7B-56900A5FD10F}" type="pres">
      <dgm:prSet presAssocID="{39B1CA47-DB07-42D5-9579-0E266583D7D8}" presName="composite" presStyleCnt="0"/>
      <dgm:spPr/>
    </dgm:pt>
    <dgm:pt modelId="{1EFA5900-CAD5-4EB0-9B77-618435E48847}" type="pres">
      <dgm:prSet presAssocID="{39B1CA47-DB07-42D5-9579-0E266583D7D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BB879DD-F5EE-4C3D-B708-EDB09B4CDFCA}" type="pres">
      <dgm:prSet presAssocID="{39B1CA47-DB07-42D5-9579-0E266583D7D8}" presName="descendantText" presStyleLbl="alignAcc1" presStyleIdx="1" presStyleCnt="5">
        <dgm:presLayoutVars>
          <dgm:bulletEnabled val="1"/>
        </dgm:presLayoutVars>
      </dgm:prSet>
      <dgm:spPr/>
    </dgm:pt>
    <dgm:pt modelId="{13546949-D5FD-43B3-89BF-A58AFD094472}" type="pres">
      <dgm:prSet presAssocID="{4E8ED853-44EC-46CE-9254-AAC1B9C6F1A1}" presName="sp" presStyleCnt="0"/>
      <dgm:spPr/>
    </dgm:pt>
    <dgm:pt modelId="{8AE7529C-270B-484B-A0EF-17996DFCD3BD}" type="pres">
      <dgm:prSet presAssocID="{530C943B-0191-4575-999D-4527C63529FC}" presName="composite" presStyleCnt="0"/>
      <dgm:spPr/>
    </dgm:pt>
    <dgm:pt modelId="{35E3BEA3-665A-49D9-A9B7-C3253908A3CC}" type="pres">
      <dgm:prSet presAssocID="{530C943B-0191-4575-999D-4527C63529F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5A112DC-9C63-4FFD-9C7F-79E68FC0E0A2}" type="pres">
      <dgm:prSet presAssocID="{530C943B-0191-4575-999D-4527C63529FC}" presName="descendantText" presStyleLbl="alignAcc1" presStyleIdx="2" presStyleCnt="5">
        <dgm:presLayoutVars>
          <dgm:bulletEnabled val="1"/>
        </dgm:presLayoutVars>
      </dgm:prSet>
      <dgm:spPr/>
    </dgm:pt>
    <dgm:pt modelId="{E8CA514A-DD87-4A21-8754-11094B50056E}" type="pres">
      <dgm:prSet presAssocID="{557418CD-2884-4651-9AAD-C109DF4683E9}" presName="sp" presStyleCnt="0"/>
      <dgm:spPr/>
    </dgm:pt>
    <dgm:pt modelId="{30188FE3-8AA7-4443-8B3A-D3C356757FDC}" type="pres">
      <dgm:prSet presAssocID="{2157823A-6694-41D8-BB88-194E23D29D19}" presName="composite" presStyleCnt="0"/>
      <dgm:spPr/>
    </dgm:pt>
    <dgm:pt modelId="{CA223B37-F091-48F0-B148-86D06C090D94}" type="pres">
      <dgm:prSet presAssocID="{2157823A-6694-41D8-BB88-194E23D29D1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AC412E0-16FE-4C32-9BC6-B2B910202D3C}" type="pres">
      <dgm:prSet presAssocID="{2157823A-6694-41D8-BB88-194E23D29D19}" presName="descendantText" presStyleLbl="alignAcc1" presStyleIdx="3" presStyleCnt="5">
        <dgm:presLayoutVars>
          <dgm:bulletEnabled val="1"/>
        </dgm:presLayoutVars>
      </dgm:prSet>
      <dgm:spPr/>
    </dgm:pt>
    <dgm:pt modelId="{3CC29129-6BD1-431D-BE48-B958DD4C8907}" type="pres">
      <dgm:prSet presAssocID="{32C9FF35-4916-4455-8CBE-A2271DE6D809}" presName="sp" presStyleCnt="0"/>
      <dgm:spPr/>
    </dgm:pt>
    <dgm:pt modelId="{7BB40DAD-10DD-4206-8DDD-2F2F17A7D3A4}" type="pres">
      <dgm:prSet presAssocID="{9E111485-3463-4A67-BC90-D2C7DD03764D}" presName="composite" presStyleCnt="0"/>
      <dgm:spPr/>
    </dgm:pt>
    <dgm:pt modelId="{F283E4D5-CBFD-4CA4-A7A7-89732381DB0E}" type="pres">
      <dgm:prSet presAssocID="{9E111485-3463-4A67-BC90-D2C7DD03764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6B2CE97-07B6-4709-8C8F-B16C9C2B732E}" type="pres">
      <dgm:prSet presAssocID="{9E111485-3463-4A67-BC90-D2C7DD03764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19BCE02-C825-440F-88C3-C690E832BAFB}" srcId="{9E111485-3463-4A67-BC90-D2C7DD03764D}" destId="{692097A1-8AC8-43EF-9F9C-5B039DB7EB3F}" srcOrd="0" destOrd="0" parTransId="{882CBA0E-4EBA-4239-A024-35A041D36BEC}" sibTransId="{1F699212-D13D-4962-A825-8CB78BDB19E2}"/>
    <dgm:cxn modelId="{9CDC3805-CB70-47C8-BA91-3DF39BFD1751}" type="presOf" srcId="{617F0503-9864-4658-B475-35B990D2572F}" destId="{4BB879DD-F5EE-4C3D-B708-EDB09B4CDFCA}" srcOrd="0" destOrd="0" presId="urn:microsoft.com/office/officeart/2005/8/layout/chevron2"/>
    <dgm:cxn modelId="{93D6CE2C-ED2B-4229-84B3-7F9ABE137444}" type="presOf" srcId="{BB6C9A2A-3FFF-4C1D-9073-1FC022B7F64C}" destId="{65A112DC-9C63-4FFD-9C7F-79E68FC0E0A2}" srcOrd="0" destOrd="0" presId="urn:microsoft.com/office/officeart/2005/8/layout/chevron2"/>
    <dgm:cxn modelId="{809AC52D-71E8-4F75-9CDE-7D34A4278A43}" srcId="{73036239-89E2-4A8B-B4D7-592DCEF4EB7E}" destId="{097DE9BA-0D1A-440C-B896-5E71C8B1CDEC}" srcOrd="0" destOrd="0" parTransId="{9529AA1E-C975-4A71-AD89-804192B96B6F}" sibTransId="{F1E93392-4C99-444E-87A1-9B63ED4B7243}"/>
    <dgm:cxn modelId="{E373E433-A332-4B1A-9E1F-A931825B456A}" type="presOf" srcId="{530C943B-0191-4575-999D-4527C63529FC}" destId="{35E3BEA3-665A-49D9-A9B7-C3253908A3CC}" srcOrd="0" destOrd="0" presId="urn:microsoft.com/office/officeart/2005/8/layout/chevron2"/>
    <dgm:cxn modelId="{D5F7613A-3EC1-4A8B-9CE4-DF3C037AB8F9}" type="presOf" srcId="{7F4245B6-83E9-454D-9558-9ACE4D4A61AC}" destId="{FE05725B-02B2-4967-BBB3-F4E880C1F1D0}" srcOrd="0" destOrd="0" presId="urn:microsoft.com/office/officeart/2005/8/layout/chevron2"/>
    <dgm:cxn modelId="{4FEAAF43-FF23-44B3-819C-22D7C93BDB1A}" srcId="{73036239-89E2-4A8B-B4D7-592DCEF4EB7E}" destId="{9E111485-3463-4A67-BC90-D2C7DD03764D}" srcOrd="4" destOrd="0" parTransId="{909BE98A-25AA-45AD-9F32-98D7236FB3B9}" sibTransId="{CCA5A2FD-1221-414C-969E-066E7B647BFF}"/>
    <dgm:cxn modelId="{DA2CFC7D-6944-4C31-8CB4-F138DC5DA235}" srcId="{73036239-89E2-4A8B-B4D7-592DCEF4EB7E}" destId="{2157823A-6694-41D8-BB88-194E23D29D19}" srcOrd="3" destOrd="0" parTransId="{A72711A4-5ADC-4F26-898B-BE1DAFA5B398}" sibTransId="{32C9FF35-4916-4455-8CBE-A2271DE6D809}"/>
    <dgm:cxn modelId="{D476AE7E-1A95-4DAB-BE91-8698926BB85F}" type="presOf" srcId="{692097A1-8AC8-43EF-9F9C-5B039DB7EB3F}" destId="{F6B2CE97-07B6-4709-8C8F-B16C9C2B732E}" srcOrd="0" destOrd="0" presId="urn:microsoft.com/office/officeart/2005/8/layout/chevron2"/>
    <dgm:cxn modelId="{7D406985-4E88-4A41-9F16-6D3150E21C37}" type="presOf" srcId="{73036239-89E2-4A8B-B4D7-592DCEF4EB7E}" destId="{DDACEC9C-6612-4804-8636-B5D40334FCFF}" srcOrd="0" destOrd="0" presId="urn:microsoft.com/office/officeart/2005/8/layout/chevron2"/>
    <dgm:cxn modelId="{D8F6298F-BA3B-445F-B0F9-148043027149}" type="presOf" srcId="{7926EBCD-051E-4CA8-8264-9296E72FCCF6}" destId="{FAC412E0-16FE-4C32-9BC6-B2B910202D3C}" srcOrd="0" destOrd="0" presId="urn:microsoft.com/office/officeart/2005/8/layout/chevron2"/>
    <dgm:cxn modelId="{A5D86EA1-81AD-4E98-8105-CF27086238D4}" type="presOf" srcId="{2157823A-6694-41D8-BB88-194E23D29D19}" destId="{CA223B37-F091-48F0-B148-86D06C090D94}" srcOrd="0" destOrd="0" presId="urn:microsoft.com/office/officeart/2005/8/layout/chevron2"/>
    <dgm:cxn modelId="{B97C2DA3-0074-45BA-8FFB-E20E1073BC4D}" srcId="{73036239-89E2-4A8B-B4D7-592DCEF4EB7E}" destId="{39B1CA47-DB07-42D5-9579-0E266583D7D8}" srcOrd="1" destOrd="0" parTransId="{66BBDA3A-BE55-41B7-9DDF-7D6720C2BF24}" sibTransId="{4E8ED853-44EC-46CE-9254-AAC1B9C6F1A1}"/>
    <dgm:cxn modelId="{985A7BA4-5023-4393-B5C5-9E33AA7097AE}" type="presOf" srcId="{097DE9BA-0D1A-440C-B896-5E71C8B1CDEC}" destId="{5F214BE9-CC1F-46A4-9C39-9CB762A23997}" srcOrd="0" destOrd="0" presId="urn:microsoft.com/office/officeart/2005/8/layout/chevron2"/>
    <dgm:cxn modelId="{E8794AAE-5963-44A1-9FB7-41E3556829AE}" srcId="{39B1CA47-DB07-42D5-9579-0E266583D7D8}" destId="{617F0503-9864-4658-B475-35B990D2572F}" srcOrd="0" destOrd="0" parTransId="{5BA820CC-AD13-419C-8EAC-A6CC27A7B0D5}" sibTransId="{8B92DA17-DC21-4686-B0E1-8C1D86AE42C9}"/>
    <dgm:cxn modelId="{4CDC42CC-2BB5-409D-9326-9218408FD0D7}" type="presOf" srcId="{9E111485-3463-4A67-BC90-D2C7DD03764D}" destId="{F283E4D5-CBFD-4CA4-A7A7-89732381DB0E}" srcOrd="0" destOrd="0" presId="urn:microsoft.com/office/officeart/2005/8/layout/chevron2"/>
    <dgm:cxn modelId="{C42C80CE-BEB0-4916-9284-F372E5A41070}" srcId="{2157823A-6694-41D8-BB88-194E23D29D19}" destId="{7926EBCD-051E-4CA8-8264-9296E72FCCF6}" srcOrd="0" destOrd="0" parTransId="{B8D3A28C-FC14-43C5-9B46-83435CDAA9D4}" sibTransId="{50B57334-028E-4350-A84C-2DC8DE709E69}"/>
    <dgm:cxn modelId="{49E724DC-2E04-4B9C-8381-05166ECC4407}" srcId="{73036239-89E2-4A8B-B4D7-592DCEF4EB7E}" destId="{530C943B-0191-4575-999D-4527C63529FC}" srcOrd="2" destOrd="0" parTransId="{163AA77D-96D6-4DEC-8BE8-1AE60E3C26BF}" sibTransId="{557418CD-2884-4651-9AAD-C109DF4683E9}"/>
    <dgm:cxn modelId="{6DE29DF2-EF5D-4D0C-B307-70AAC48F7AE6}" srcId="{097DE9BA-0D1A-440C-B896-5E71C8B1CDEC}" destId="{7F4245B6-83E9-454D-9558-9ACE4D4A61AC}" srcOrd="0" destOrd="0" parTransId="{CE8090E1-24CB-488C-8283-7F37C9F23DCC}" sibTransId="{A9C85A35-1FDF-4B49-A020-A5F631291572}"/>
    <dgm:cxn modelId="{E32BC9FA-5F3D-43D8-9C0E-6C4CF7326D26}" type="presOf" srcId="{39B1CA47-DB07-42D5-9579-0E266583D7D8}" destId="{1EFA5900-CAD5-4EB0-9B77-618435E48847}" srcOrd="0" destOrd="0" presId="urn:microsoft.com/office/officeart/2005/8/layout/chevron2"/>
    <dgm:cxn modelId="{0331E7FA-0221-4A4E-A91E-742A833B5ABB}" srcId="{530C943B-0191-4575-999D-4527C63529FC}" destId="{BB6C9A2A-3FFF-4C1D-9073-1FC022B7F64C}" srcOrd="0" destOrd="0" parTransId="{DED9C61B-D406-4A9A-82E4-B299DE67A3B6}" sibTransId="{C36C1989-9636-486A-A663-9B03B95BBAFD}"/>
    <dgm:cxn modelId="{B50D2248-24D2-4C90-A2CD-0629E4630402}" type="presParOf" srcId="{DDACEC9C-6612-4804-8636-B5D40334FCFF}" destId="{2524A4FE-CA86-4F28-A90C-5F5F2BAE3010}" srcOrd="0" destOrd="0" presId="urn:microsoft.com/office/officeart/2005/8/layout/chevron2"/>
    <dgm:cxn modelId="{148443D2-22F0-4C66-A822-993716B3B783}" type="presParOf" srcId="{2524A4FE-CA86-4F28-A90C-5F5F2BAE3010}" destId="{5F214BE9-CC1F-46A4-9C39-9CB762A23997}" srcOrd="0" destOrd="0" presId="urn:microsoft.com/office/officeart/2005/8/layout/chevron2"/>
    <dgm:cxn modelId="{FC7BE331-2B20-4DBB-9032-DDE1E5799DFC}" type="presParOf" srcId="{2524A4FE-CA86-4F28-A90C-5F5F2BAE3010}" destId="{FE05725B-02B2-4967-BBB3-F4E880C1F1D0}" srcOrd="1" destOrd="0" presId="urn:microsoft.com/office/officeart/2005/8/layout/chevron2"/>
    <dgm:cxn modelId="{FB9AFF6A-C0AC-4C18-BD80-DE67663F6F6D}" type="presParOf" srcId="{DDACEC9C-6612-4804-8636-B5D40334FCFF}" destId="{8CB5D001-8A3D-40B4-9D69-90EB4DC90B6B}" srcOrd="1" destOrd="0" presId="urn:microsoft.com/office/officeart/2005/8/layout/chevron2"/>
    <dgm:cxn modelId="{4B6FBAC5-3AE4-41B6-A81A-43826B3F1C73}" type="presParOf" srcId="{DDACEC9C-6612-4804-8636-B5D40334FCFF}" destId="{4F02F28D-84DA-4367-BA7B-56900A5FD10F}" srcOrd="2" destOrd="0" presId="urn:microsoft.com/office/officeart/2005/8/layout/chevron2"/>
    <dgm:cxn modelId="{9BC1BFBD-2305-4814-9748-A71D8E62DB7B}" type="presParOf" srcId="{4F02F28D-84DA-4367-BA7B-56900A5FD10F}" destId="{1EFA5900-CAD5-4EB0-9B77-618435E48847}" srcOrd="0" destOrd="0" presId="urn:microsoft.com/office/officeart/2005/8/layout/chevron2"/>
    <dgm:cxn modelId="{1F439E44-33CB-4897-B8A4-1DC41B3FE9C2}" type="presParOf" srcId="{4F02F28D-84DA-4367-BA7B-56900A5FD10F}" destId="{4BB879DD-F5EE-4C3D-B708-EDB09B4CDFCA}" srcOrd="1" destOrd="0" presId="urn:microsoft.com/office/officeart/2005/8/layout/chevron2"/>
    <dgm:cxn modelId="{F98D9CAC-71F4-4A96-AC18-B667DB000B88}" type="presParOf" srcId="{DDACEC9C-6612-4804-8636-B5D40334FCFF}" destId="{13546949-D5FD-43B3-89BF-A58AFD094472}" srcOrd="3" destOrd="0" presId="urn:microsoft.com/office/officeart/2005/8/layout/chevron2"/>
    <dgm:cxn modelId="{04574ED3-3CD7-4F8D-85D2-C616DD79E2E7}" type="presParOf" srcId="{DDACEC9C-6612-4804-8636-B5D40334FCFF}" destId="{8AE7529C-270B-484B-A0EF-17996DFCD3BD}" srcOrd="4" destOrd="0" presId="urn:microsoft.com/office/officeart/2005/8/layout/chevron2"/>
    <dgm:cxn modelId="{DADF0B99-DC80-472F-B4EE-06BB57D9CEC4}" type="presParOf" srcId="{8AE7529C-270B-484B-A0EF-17996DFCD3BD}" destId="{35E3BEA3-665A-49D9-A9B7-C3253908A3CC}" srcOrd="0" destOrd="0" presId="urn:microsoft.com/office/officeart/2005/8/layout/chevron2"/>
    <dgm:cxn modelId="{B3BF9D1E-7616-4689-909A-9AEE533B1C78}" type="presParOf" srcId="{8AE7529C-270B-484B-A0EF-17996DFCD3BD}" destId="{65A112DC-9C63-4FFD-9C7F-79E68FC0E0A2}" srcOrd="1" destOrd="0" presId="urn:microsoft.com/office/officeart/2005/8/layout/chevron2"/>
    <dgm:cxn modelId="{B86722B5-5381-400E-82D7-8A9EC08D1427}" type="presParOf" srcId="{DDACEC9C-6612-4804-8636-B5D40334FCFF}" destId="{E8CA514A-DD87-4A21-8754-11094B50056E}" srcOrd="5" destOrd="0" presId="urn:microsoft.com/office/officeart/2005/8/layout/chevron2"/>
    <dgm:cxn modelId="{8C3C11B2-B2D4-4266-9802-0BFDB47DFB96}" type="presParOf" srcId="{DDACEC9C-6612-4804-8636-B5D40334FCFF}" destId="{30188FE3-8AA7-4443-8B3A-D3C356757FDC}" srcOrd="6" destOrd="0" presId="urn:microsoft.com/office/officeart/2005/8/layout/chevron2"/>
    <dgm:cxn modelId="{678FAE6B-FFA8-4301-8954-BD8FFD24E39D}" type="presParOf" srcId="{30188FE3-8AA7-4443-8B3A-D3C356757FDC}" destId="{CA223B37-F091-48F0-B148-86D06C090D94}" srcOrd="0" destOrd="0" presId="urn:microsoft.com/office/officeart/2005/8/layout/chevron2"/>
    <dgm:cxn modelId="{A7C86FB2-BCCF-40AF-9F17-2E5D99E433A3}" type="presParOf" srcId="{30188FE3-8AA7-4443-8B3A-D3C356757FDC}" destId="{FAC412E0-16FE-4C32-9BC6-B2B910202D3C}" srcOrd="1" destOrd="0" presId="urn:microsoft.com/office/officeart/2005/8/layout/chevron2"/>
    <dgm:cxn modelId="{EE09BB52-C889-4607-976B-7F315B7FEC4A}" type="presParOf" srcId="{DDACEC9C-6612-4804-8636-B5D40334FCFF}" destId="{3CC29129-6BD1-431D-BE48-B958DD4C8907}" srcOrd="7" destOrd="0" presId="urn:microsoft.com/office/officeart/2005/8/layout/chevron2"/>
    <dgm:cxn modelId="{F6E03E2F-E9AC-43EC-ABFF-A304964A8D00}" type="presParOf" srcId="{DDACEC9C-6612-4804-8636-B5D40334FCFF}" destId="{7BB40DAD-10DD-4206-8DDD-2F2F17A7D3A4}" srcOrd="8" destOrd="0" presId="urn:microsoft.com/office/officeart/2005/8/layout/chevron2"/>
    <dgm:cxn modelId="{37B2D3CF-B455-4838-9906-F5803F618212}" type="presParOf" srcId="{7BB40DAD-10DD-4206-8DDD-2F2F17A7D3A4}" destId="{F283E4D5-CBFD-4CA4-A7A7-89732381DB0E}" srcOrd="0" destOrd="0" presId="urn:microsoft.com/office/officeart/2005/8/layout/chevron2"/>
    <dgm:cxn modelId="{AF874CE3-E712-45A7-9416-55F113CE6E32}" type="presParOf" srcId="{7BB40DAD-10DD-4206-8DDD-2F2F17A7D3A4}" destId="{F6B2CE97-07B6-4709-8C8F-B16C9C2B73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29146" y="116286"/>
          <a:ext cx="1744664" cy="1744664"/>
        </a:xfrm>
        <a:prstGeom prst="circularArrow">
          <a:avLst>
            <a:gd name="adj1" fmla="val 5689"/>
            <a:gd name="adj2" fmla="val 340510"/>
            <a:gd name="adj3" fmla="val 12953817"/>
            <a:gd name="adj4" fmla="val 17902658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61752" y="167946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fetch</a:t>
          </a:r>
          <a:endParaRPr lang="he-IL" sz="1900" kern="1200" dirty="0"/>
        </a:p>
      </dsp:txBody>
      <dsp:txXfrm>
        <a:off x="688099" y="194293"/>
        <a:ext cx="1026759" cy="487032"/>
      </dsp:txXfrm>
    </dsp:sp>
    <dsp:sp modelId="{D2B111B5-A725-45C0-AB4B-EC159922C303}">
      <dsp:nvSpPr>
        <dsp:cNvPr id="0" name=""/>
        <dsp:cNvSpPr/>
      </dsp:nvSpPr>
      <dsp:spPr>
        <a:xfrm>
          <a:off x="1322987" y="1313240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decode</a:t>
          </a:r>
          <a:endParaRPr lang="he-IL" sz="1900" kern="1200" dirty="0"/>
        </a:p>
      </dsp:txBody>
      <dsp:txXfrm>
        <a:off x="1349334" y="1339587"/>
        <a:ext cx="1026759" cy="487032"/>
      </dsp:txXfrm>
    </dsp:sp>
    <dsp:sp modelId="{04CD3F58-E1AE-4A68-8F15-E66C2D66753A}">
      <dsp:nvSpPr>
        <dsp:cNvPr id="0" name=""/>
        <dsp:cNvSpPr/>
      </dsp:nvSpPr>
      <dsp:spPr>
        <a:xfrm>
          <a:off x="516" y="1313240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</a:t>
          </a:r>
          <a:endParaRPr lang="he-IL" sz="1900" kern="1200" dirty="0"/>
        </a:p>
      </dsp:txBody>
      <dsp:txXfrm>
        <a:off x="26863" y="1339587"/>
        <a:ext cx="1026759" cy="487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9F7A8-AFB7-4459-BC15-C027EE003AE0}">
      <dsp:nvSpPr>
        <dsp:cNvPr id="0" name=""/>
        <dsp:cNvSpPr/>
      </dsp:nvSpPr>
      <dsp:spPr>
        <a:xfrm>
          <a:off x="1265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physical CPU</a:t>
          </a:r>
          <a:endParaRPr lang="he-IL" sz="2400" kern="1200" dirty="0"/>
        </a:p>
      </dsp:txBody>
      <dsp:txXfrm>
        <a:off x="27625" y="26360"/>
        <a:ext cx="2646225" cy="847280"/>
      </dsp:txXfrm>
    </dsp:sp>
    <dsp:sp modelId="{B360DC21-4284-43C7-ADDF-C05765B3CD10}">
      <dsp:nvSpPr>
        <dsp:cNvPr id="0" name=""/>
        <dsp:cNvSpPr/>
      </dsp:nvSpPr>
      <dsp:spPr>
        <a:xfrm>
          <a:off x="2970105" y="115330"/>
          <a:ext cx="572176" cy="66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</dsp:txBody>
      <dsp:txXfrm>
        <a:off x="2970105" y="249198"/>
        <a:ext cx="400523" cy="401602"/>
      </dsp:txXfrm>
    </dsp:sp>
    <dsp:sp modelId="{CE00B505-73C9-4753-BB55-D44E21620C59}">
      <dsp:nvSpPr>
        <dsp:cNvPr id="0" name=""/>
        <dsp:cNvSpPr/>
      </dsp:nvSpPr>
      <dsp:spPr>
        <a:xfrm>
          <a:off x="3779789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many (infinite) virtual CPUs</a:t>
          </a:r>
          <a:endParaRPr lang="he-IL" sz="2400" kern="1200" dirty="0"/>
        </a:p>
      </dsp:txBody>
      <dsp:txXfrm>
        <a:off x="3806149" y="26360"/>
        <a:ext cx="2646225" cy="847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9F7A8-AFB7-4459-BC15-C027EE003AE0}">
      <dsp:nvSpPr>
        <dsp:cNvPr id="0" name=""/>
        <dsp:cNvSpPr/>
      </dsp:nvSpPr>
      <dsp:spPr>
        <a:xfrm>
          <a:off x="1265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physical address space</a:t>
          </a:r>
          <a:endParaRPr lang="he-IL" sz="2400" kern="1200" dirty="0"/>
        </a:p>
      </dsp:txBody>
      <dsp:txXfrm>
        <a:off x="27625" y="26360"/>
        <a:ext cx="2646225" cy="847280"/>
      </dsp:txXfrm>
    </dsp:sp>
    <dsp:sp modelId="{B360DC21-4284-43C7-ADDF-C05765B3CD10}">
      <dsp:nvSpPr>
        <dsp:cNvPr id="0" name=""/>
        <dsp:cNvSpPr/>
      </dsp:nvSpPr>
      <dsp:spPr>
        <a:xfrm>
          <a:off x="2970105" y="115330"/>
          <a:ext cx="572176" cy="66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</dsp:txBody>
      <dsp:txXfrm>
        <a:off x="2970105" y="249198"/>
        <a:ext cx="400523" cy="401602"/>
      </dsp:txXfrm>
    </dsp:sp>
    <dsp:sp modelId="{CE00B505-73C9-4753-BB55-D44E21620C59}">
      <dsp:nvSpPr>
        <dsp:cNvPr id="0" name=""/>
        <dsp:cNvSpPr/>
      </dsp:nvSpPr>
      <dsp:spPr>
        <a:xfrm>
          <a:off x="3779789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many virtual address spaces</a:t>
          </a:r>
          <a:endParaRPr lang="he-IL" sz="2400" kern="1200" dirty="0"/>
        </a:p>
      </dsp:txBody>
      <dsp:txXfrm>
        <a:off x="3806149" y="26360"/>
        <a:ext cx="2646225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92864" y="-30235"/>
          <a:ext cx="1999421" cy="1999421"/>
        </a:xfrm>
        <a:prstGeom prst="circularArrow">
          <a:avLst>
            <a:gd name="adj1" fmla="val 5689"/>
            <a:gd name="adj2" fmla="val 340510"/>
            <a:gd name="adj3" fmla="val 12860099"/>
            <a:gd name="adj4" fmla="val 17965505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758164" y="3698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89133" y="67955"/>
        <a:ext cx="1206883" cy="572472"/>
      </dsp:txXfrm>
    </dsp:sp>
    <dsp:sp modelId="{D2B111B5-A725-45C0-AB4B-EC159922C303}">
      <dsp:nvSpPr>
        <dsp:cNvPr id="0" name=""/>
        <dsp:cNvSpPr/>
      </dsp:nvSpPr>
      <dsp:spPr>
        <a:xfrm>
          <a:off x="1515954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546923" y="1380485"/>
        <a:ext cx="1206883" cy="572472"/>
      </dsp:txXfrm>
    </dsp:sp>
    <dsp:sp modelId="{04CD3F58-E1AE-4A68-8F15-E66C2D66753A}">
      <dsp:nvSpPr>
        <dsp:cNvPr id="0" name=""/>
        <dsp:cNvSpPr/>
      </dsp:nvSpPr>
      <dsp:spPr>
        <a:xfrm>
          <a:off x="375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31344" y="1380485"/>
        <a:ext cx="1206883" cy="5724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47892" y="72083"/>
          <a:ext cx="1822690" cy="1822690"/>
        </a:xfrm>
        <a:prstGeom prst="circularArrow">
          <a:avLst>
            <a:gd name="adj1" fmla="val 5689"/>
            <a:gd name="adj2" fmla="val 340510"/>
            <a:gd name="adj3" fmla="val 12926409"/>
            <a:gd name="adj4" fmla="val 17920962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91104" y="128133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18838" y="155867"/>
        <a:ext cx="1080797" cy="512664"/>
      </dsp:txXfrm>
    </dsp:sp>
    <dsp:sp modelId="{D2B111B5-A725-45C0-AB4B-EC159922C303}">
      <dsp:nvSpPr>
        <dsp:cNvPr id="0" name=""/>
        <dsp:cNvSpPr/>
      </dsp:nvSpPr>
      <dsp:spPr>
        <a:xfrm>
          <a:off x="1381913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409647" y="1352382"/>
        <a:ext cx="1080797" cy="512664"/>
      </dsp:txXfrm>
    </dsp:sp>
    <dsp:sp modelId="{04CD3F58-E1AE-4A68-8F15-E66C2D66753A}">
      <dsp:nvSpPr>
        <dsp:cNvPr id="0" name=""/>
        <dsp:cNvSpPr/>
      </dsp:nvSpPr>
      <dsp:spPr>
        <a:xfrm>
          <a:off x="296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28030" y="1352382"/>
        <a:ext cx="1080797" cy="512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47892" y="72083"/>
          <a:ext cx="1822690" cy="1822690"/>
        </a:xfrm>
        <a:prstGeom prst="circularArrow">
          <a:avLst>
            <a:gd name="adj1" fmla="val 5689"/>
            <a:gd name="adj2" fmla="val 340510"/>
            <a:gd name="adj3" fmla="val 12926409"/>
            <a:gd name="adj4" fmla="val 17920962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91104" y="128133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18838" y="155867"/>
        <a:ext cx="1080797" cy="512664"/>
      </dsp:txXfrm>
    </dsp:sp>
    <dsp:sp modelId="{D2B111B5-A725-45C0-AB4B-EC159922C303}">
      <dsp:nvSpPr>
        <dsp:cNvPr id="0" name=""/>
        <dsp:cNvSpPr/>
      </dsp:nvSpPr>
      <dsp:spPr>
        <a:xfrm>
          <a:off x="1381913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409647" y="1352382"/>
        <a:ext cx="1080797" cy="512664"/>
      </dsp:txXfrm>
    </dsp:sp>
    <dsp:sp modelId="{04CD3F58-E1AE-4A68-8F15-E66C2D66753A}">
      <dsp:nvSpPr>
        <dsp:cNvPr id="0" name=""/>
        <dsp:cNvSpPr/>
      </dsp:nvSpPr>
      <dsp:spPr>
        <a:xfrm>
          <a:off x="296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28030" y="1352382"/>
        <a:ext cx="1080797" cy="512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92864" y="-30235"/>
          <a:ext cx="1999421" cy="1999421"/>
        </a:xfrm>
        <a:prstGeom prst="circularArrow">
          <a:avLst>
            <a:gd name="adj1" fmla="val 5689"/>
            <a:gd name="adj2" fmla="val 340510"/>
            <a:gd name="adj3" fmla="val 12860099"/>
            <a:gd name="adj4" fmla="val 17965505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758164" y="3698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89133" y="67955"/>
        <a:ext cx="1206883" cy="572472"/>
      </dsp:txXfrm>
    </dsp:sp>
    <dsp:sp modelId="{D2B111B5-A725-45C0-AB4B-EC159922C303}">
      <dsp:nvSpPr>
        <dsp:cNvPr id="0" name=""/>
        <dsp:cNvSpPr/>
      </dsp:nvSpPr>
      <dsp:spPr>
        <a:xfrm>
          <a:off x="1515954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546923" y="1380485"/>
        <a:ext cx="1206883" cy="572472"/>
      </dsp:txXfrm>
    </dsp:sp>
    <dsp:sp modelId="{04CD3F58-E1AE-4A68-8F15-E66C2D66753A}">
      <dsp:nvSpPr>
        <dsp:cNvPr id="0" name=""/>
        <dsp:cNvSpPr/>
      </dsp:nvSpPr>
      <dsp:spPr>
        <a:xfrm>
          <a:off x="375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31344" y="1380485"/>
        <a:ext cx="1206883" cy="572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14BE9-CC1F-46A4-9C39-9CB762A23997}">
      <dsp:nvSpPr>
        <dsp:cNvPr id="0" name=""/>
        <dsp:cNvSpPr/>
      </dsp:nvSpPr>
      <dsp:spPr>
        <a:xfrm rot="5400000">
          <a:off x="7320795" y="160707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1973</a:t>
          </a:r>
          <a:endParaRPr lang="en-US" sz="2200" kern="1200" dirty="0"/>
        </a:p>
      </dsp:txBody>
      <dsp:txXfrm rot="-5400000">
        <a:off x="7481173" y="374542"/>
        <a:ext cx="748426" cy="320755"/>
      </dsp:txXfrm>
    </dsp:sp>
    <dsp:sp modelId="{FE05725B-02B2-4967-BBB3-F4E880C1F1D0}">
      <dsp:nvSpPr>
        <dsp:cNvPr id="0" name=""/>
        <dsp:cNvSpPr/>
      </dsp:nvSpPr>
      <dsp:spPr>
        <a:xfrm rot="16200000">
          <a:off x="3393102" y="-3392772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דניס ריצ'י וקן תומפסון ממעבדות </a:t>
          </a:r>
          <a:r>
            <a:rPr lang="en-US" sz="2200" kern="1200" dirty="0"/>
            <a:t>Bell</a:t>
          </a:r>
          <a:r>
            <a:rPr lang="he-IL" sz="2200" kern="1200" dirty="0"/>
            <a:t> מפתחים מערכת הפעלה קניינית בשם יוניקס (</a:t>
          </a:r>
          <a:r>
            <a:rPr lang="en-US" sz="2200" kern="1200" dirty="0"/>
            <a:t>UNIX</a:t>
          </a:r>
          <a:r>
            <a:rPr lang="he-IL" sz="2200" kern="1200" dirty="0"/>
            <a:t>).</a:t>
          </a:r>
          <a:endParaRPr lang="en-US" sz="2200" kern="1200" dirty="0"/>
        </a:p>
      </dsp:txBody>
      <dsp:txXfrm rot="5400000">
        <a:off x="33925" y="34255"/>
        <a:ext cx="7447248" cy="627117"/>
      </dsp:txXfrm>
    </dsp:sp>
    <dsp:sp modelId="{1EFA5900-CAD5-4EB0-9B77-618435E48847}">
      <dsp:nvSpPr>
        <dsp:cNvPr id="0" name=""/>
        <dsp:cNvSpPr/>
      </dsp:nvSpPr>
      <dsp:spPr>
        <a:xfrm rot="5400000">
          <a:off x="7320795" y="111244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1983</a:t>
          </a:r>
          <a:endParaRPr lang="en-US" sz="2200" kern="1200" dirty="0"/>
        </a:p>
      </dsp:txBody>
      <dsp:txXfrm rot="-5400000">
        <a:off x="7481173" y="1326281"/>
        <a:ext cx="748426" cy="320755"/>
      </dsp:txXfrm>
    </dsp:sp>
    <dsp:sp modelId="{4BB879DD-F5EE-4C3D-B708-EDB09B4CDFCA}">
      <dsp:nvSpPr>
        <dsp:cNvPr id="0" name=""/>
        <dsp:cNvSpPr/>
      </dsp:nvSpPr>
      <dsp:spPr>
        <a:xfrm rot="16200000">
          <a:off x="3393102" y="-2441032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ריצ'רד סטולמן מכריז על מיזם </a:t>
          </a:r>
          <a:r>
            <a:rPr lang="en-US" sz="2200" kern="1200" dirty="0"/>
            <a:t>GNU</a:t>
          </a:r>
          <a:r>
            <a:rPr lang="he-IL" sz="2200" kern="1200" dirty="0"/>
            <a:t> במטרה לפתח מערכת הפעלה חופשית תואמת יוניקס (וגם ספריות וכלים נוספים).</a:t>
          </a:r>
          <a:endParaRPr lang="en-US" sz="2200" kern="1200" dirty="0"/>
        </a:p>
      </dsp:txBody>
      <dsp:txXfrm rot="5400000">
        <a:off x="33925" y="985995"/>
        <a:ext cx="7447248" cy="627117"/>
      </dsp:txXfrm>
    </dsp:sp>
    <dsp:sp modelId="{35E3BEA3-665A-49D9-A9B7-C3253908A3CC}">
      <dsp:nvSpPr>
        <dsp:cNvPr id="0" name=""/>
        <dsp:cNvSpPr/>
      </dsp:nvSpPr>
      <dsp:spPr>
        <a:xfrm rot="5400000">
          <a:off x="7320795" y="206418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1990</a:t>
          </a:r>
          <a:endParaRPr lang="en-US" sz="2200" kern="1200" dirty="0"/>
        </a:p>
      </dsp:txBody>
      <dsp:txXfrm rot="-5400000">
        <a:off x="7481173" y="2278021"/>
        <a:ext cx="748426" cy="320755"/>
      </dsp:txXfrm>
    </dsp:sp>
    <dsp:sp modelId="{65A112DC-9C63-4FFD-9C7F-79E68FC0E0A2}">
      <dsp:nvSpPr>
        <dsp:cNvPr id="0" name=""/>
        <dsp:cNvSpPr/>
      </dsp:nvSpPr>
      <dsp:spPr>
        <a:xfrm rot="16200000">
          <a:off x="3393102" y="-1489293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מיזם גנו מתחיל לפתח את גרעין מערכת ההפעלה, אך הפיתוח מתגלה כמסובך ומתקדם באטיות רבה.</a:t>
          </a:r>
          <a:endParaRPr lang="en-US" sz="2200" kern="1200" dirty="0"/>
        </a:p>
      </dsp:txBody>
      <dsp:txXfrm rot="5400000">
        <a:off x="33925" y="1937734"/>
        <a:ext cx="7447248" cy="627117"/>
      </dsp:txXfrm>
    </dsp:sp>
    <dsp:sp modelId="{CA223B37-F091-48F0-B148-86D06C090D94}">
      <dsp:nvSpPr>
        <dsp:cNvPr id="0" name=""/>
        <dsp:cNvSpPr/>
      </dsp:nvSpPr>
      <dsp:spPr>
        <a:xfrm rot="5400000">
          <a:off x="7320795" y="301592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1991</a:t>
          </a:r>
          <a:endParaRPr lang="en-US" sz="2200" kern="1200" dirty="0"/>
        </a:p>
      </dsp:txBody>
      <dsp:txXfrm rot="-5400000">
        <a:off x="7481173" y="3229761"/>
        <a:ext cx="748426" cy="320755"/>
      </dsp:txXfrm>
    </dsp:sp>
    <dsp:sp modelId="{FAC412E0-16FE-4C32-9BC6-B2B910202D3C}">
      <dsp:nvSpPr>
        <dsp:cNvPr id="0" name=""/>
        <dsp:cNvSpPr/>
      </dsp:nvSpPr>
      <dsp:spPr>
        <a:xfrm rot="16200000">
          <a:off x="3393102" y="-537553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לינוס טורבאלדס מתחיל לפתח את גרעין לינוקס במהלך לימודיו באוניברסיטת הלסינקי.</a:t>
          </a:r>
          <a:endParaRPr lang="en-US" sz="2200" kern="1200" dirty="0"/>
        </a:p>
      </dsp:txBody>
      <dsp:txXfrm rot="5400000">
        <a:off x="33925" y="2889474"/>
        <a:ext cx="7447248" cy="627117"/>
      </dsp:txXfrm>
    </dsp:sp>
    <dsp:sp modelId="{F283E4D5-CBFD-4CA4-A7A7-89732381DB0E}">
      <dsp:nvSpPr>
        <dsp:cNvPr id="0" name=""/>
        <dsp:cNvSpPr/>
      </dsp:nvSpPr>
      <dsp:spPr>
        <a:xfrm rot="5400000">
          <a:off x="7320795" y="3967665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1992</a:t>
          </a:r>
        </a:p>
      </dsp:txBody>
      <dsp:txXfrm rot="-5400000">
        <a:off x="7481173" y="4181500"/>
        <a:ext cx="748426" cy="320755"/>
      </dsp:txXfrm>
    </dsp:sp>
    <dsp:sp modelId="{F6B2CE97-07B6-4709-8C8F-B16C9C2B732E}">
      <dsp:nvSpPr>
        <dsp:cNvPr id="0" name=""/>
        <dsp:cNvSpPr/>
      </dsp:nvSpPr>
      <dsp:spPr>
        <a:xfrm rot="16200000">
          <a:off x="3393102" y="414186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טורבאלדס משנה את רשיון לינוקס ל-</a:t>
          </a:r>
          <a:r>
            <a:rPr lang="en-US" sz="2200" kern="1200" dirty="0"/>
            <a:t>GPL</a:t>
          </a:r>
          <a:r>
            <a:rPr lang="he-IL" sz="2200" kern="1200" dirty="0"/>
            <a:t> וכך לינוקס הופכת לגרעין מערכת ההפעלה של מיזם </a:t>
          </a:r>
          <a:r>
            <a:rPr lang="en-US" sz="2200" kern="1200" dirty="0"/>
            <a:t>GNU</a:t>
          </a:r>
          <a:r>
            <a:rPr lang="he-IL" sz="2200" kern="1200" dirty="0"/>
            <a:t>.</a:t>
          </a:r>
          <a:endParaRPr lang="en-US" sz="2200" kern="1200" dirty="0"/>
        </a:p>
      </dsp:txBody>
      <dsp:txXfrm rot="5400000">
        <a:off x="33925" y="3841214"/>
        <a:ext cx="7447248" cy="627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עקרון שמערכת ההפעלה מממשת אותו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3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הבעיה של חלוקת המעבד תקפה גם אם יש כמה ליבות עיבוד (למשל 4), כי מספר התהליכים במערכת יכול להיות גבוה יותר (למשל 40).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תקורה- מחיר נוסף שמשלמים מעבר לביצוע הפעולה!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בפועל, מערכת ההפעלה מפעילה את הטכניקה המתוארת לעיל על כל </a:t>
            </a:r>
            <a:r>
              <a:rPr lang="he-IL" b="1" dirty="0"/>
              <a:t>ליבה</a:t>
            </a:r>
            <a:r>
              <a:rPr lang="he-IL" dirty="0"/>
              <a:t> של המעבד.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המעבד מריץ מליארד פקודות בשניה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מערכת ההפעלה מעבירה את המעבד לתהליך?</a:t>
            </a:r>
          </a:p>
          <a:p>
            <a:pPr algn="r" rtl="1"/>
            <a:r>
              <a:rPr lang="he-IL" dirty="0"/>
              <a:t>הרצה ישירה על המעבד היא חיונית כדי להשיג ביצועים גבוהים לעומת אופציות אחרות,</a:t>
            </a:r>
          </a:p>
          <a:p>
            <a:pPr algn="r" rtl="1"/>
            <a:r>
              <a:rPr lang="he-IL" dirty="0"/>
              <a:t>לדוגמה אמולציה של המעבד, שבה מערכת ההפעלה מתרגמת את הקוד של התהליך בזמן ריצה ובודקת כל פקודת מכונה שהתהליך מבקש לבצע.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topic is summarized in Chapter 6 in OSTEP (“Mechanism: Limited Direct Execution”).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</a:t>
            </a:r>
            <a:r>
              <a:rPr lang="en-US" dirty="0"/>
              <a:t> </a:t>
            </a:r>
            <a:r>
              <a:rPr lang="he-IL" dirty="0"/>
              <a:t>מספיק ביט אחד כדי לשמור את רמת ההרשאות הנוכחית, אבל במעבדי אינטל 64-ביט מוקצים שני ביטים.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/>
              <a:t>חריגה היא שגיאה שנגרמה ע"י קוד המשתמש, כמו למשל חלוקה באפס או גישה לכתובת </a:t>
            </a:r>
            <a:r>
              <a:rPr lang="en-US" sz="1200" dirty="0"/>
              <a:t>NULL</a:t>
            </a:r>
            <a:r>
              <a:rPr lang="he-IL" sz="1200" dirty="0"/>
              <a:t>.</a:t>
            </a:r>
            <a:endParaRPr lang="he-IL" dirty="0"/>
          </a:p>
          <a:p>
            <a:pPr algn="r" rtl="1"/>
            <a:r>
              <a:rPr lang="he-IL" sz="1200" dirty="0"/>
              <a:t>לא כל חריגה גורמת לסיום התהליך שיצר אותה – יש חריגות שמסתיימות בשליחת סיגנל לתהליך, והתהליך יכול להתעלם מהסיגנל.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אבל בשלב זה של הקורס (לפני שלמדנו על סיגנלים), נרשה לעצמנו להיות פחות מדויקים ;)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מיוחסת- מורשה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אתם יודעים על הקורס?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6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אנחנו כמובן לא יכולים ולא רוצים לסמוך על המשתמש שיעביר את השליטה למערכת ההפעלה אחרי שהעלה את ההרשאות.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קריאה ל-</a:t>
            </a:r>
            <a:r>
              <a:rPr lang="en-US" dirty="0"/>
              <a:t>system call</a:t>
            </a:r>
            <a:r>
              <a:rPr lang="he-IL" dirty="0"/>
              <a:t> שונה מקריאה לפונקציה "רגילה"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5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הפתרון היחיד לבעיה לעיל הוא לכבות את המחשב ולהדליק מחדש – פתרון גרוע מאוד, כמובן.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2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/>
              <a:t>בין אם הוא במצב משתמש או מצב גרעין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7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שאלה לסטודנטים: ראינו שפסיקה יכולה לקטוע קריאת מערכת. האם קריאת מערכת יכולה לקטוע פסיקה?</a:t>
            </a:r>
          </a:p>
          <a:p>
            <a:pPr algn="r" rtl="1"/>
            <a:r>
              <a:rPr lang="he-IL" dirty="0"/>
              <a:t>תשובה: לא, קריאת מערכת לעולם לא תגיע בזמן טיפול בפסיקה.</a:t>
            </a:r>
          </a:p>
          <a:p>
            <a:pPr algn="r" rtl="1"/>
            <a:r>
              <a:rPr lang="he-IL" dirty="0"/>
              <a:t>קריאת מערכת היא בקשת שירות של המשתמש ממערכת ההפעלה.</a:t>
            </a:r>
          </a:p>
          <a:p>
            <a:pPr algn="r" rtl="1"/>
            <a:r>
              <a:rPr lang="he-IL" dirty="0"/>
              <a:t>אבל פסיקות מטופלות במצב גרעין ולכן הן לא צריכות לבקש (וגם לא מבקשות) שירותים ממערכת ההפעלה.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2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נרצה שגם המעבד וגם הדיסק יהיו עסוקים בו-זמנית כדי לקבל נצילות גבוהה </a:t>
            </a:r>
            <a:r>
              <a:rPr lang="he-IL"/>
              <a:t>של המערכת.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7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The “Waiting” state is sometimes called “Blocked” because the process cannot progress in this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7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שאלה:</a:t>
            </a:r>
            <a:r>
              <a:rPr lang="en-US" dirty="0"/>
              <a:t> </a:t>
            </a:r>
            <a:r>
              <a:rPr lang="he-IL" dirty="0"/>
              <a:t>מה עוד המציא דניס ריצ'י?</a:t>
            </a:r>
          </a:p>
          <a:p>
            <a:pPr algn="r" rtl="1"/>
            <a:r>
              <a:rPr lang="he-IL" dirty="0"/>
              <a:t>תשובה: שפת </a:t>
            </a:r>
            <a:r>
              <a:rPr lang="en-US" dirty="0"/>
              <a:t>C</a:t>
            </a:r>
            <a:r>
              <a:rPr lang="he-IL" dirty="0"/>
              <a:t>. השפה הזו איפשרה ליוניקס (שנכתבה בשפת </a:t>
            </a:r>
            <a:r>
              <a:rPr lang="en-US" dirty="0"/>
              <a:t>C</a:t>
            </a:r>
            <a:r>
              <a:rPr lang="he-IL" dirty="0"/>
              <a:t>) לעבור בקלות בין ארכיטקטורות מעבדים שונות, בניגוד למערכות הפעלה קודמות שנכתבו בשפת אסמבלי.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https://www.flickr.com/photos/betbeder/14076789040/</a:t>
            </a:r>
          </a:p>
          <a:p>
            <a:r>
              <a:rPr lang="he-IL" dirty="0"/>
              <a:t>מערכת די מורכבת</a:t>
            </a:r>
          </a:p>
          <a:p>
            <a:r>
              <a:rPr lang="he-IL" dirty="0"/>
              <a:t>הרבה חוטים שרצים ממקום למקום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אין גבולות גיזרה מוגדרים כי מאוד קשה לבנות מערכת הפעלה שמיישמת את העקרונות של אבסטרקציה, מודולריות ואנקפסולציה כפי שלמדנו במת"מ.</a:t>
            </a:r>
          </a:p>
          <a:p>
            <a:pPr algn="r" rtl="1"/>
            <a:r>
              <a:rPr lang="he-IL" dirty="0"/>
              <a:t>ברוב המקרים יש לנו כללי אצבע ונחליט לפי ההיגיון ונציע שיפור למערכת</a:t>
            </a:r>
          </a:p>
          <a:p>
            <a:pPr algn="r" rtl="1"/>
            <a:r>
              <a:rPr lang="he-IL" dirty="0"/>
              <a:t>יש המון פרמטרים : ביצועים, מחירים וצריכת אנרגיה וזיכרון – נמצא פשרה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"גרעין" מערכת ההפעלה הוא החלק החשוב ביותר במערכת ההפעלה, והוא לא כולל למשל את הממשק הגרפי (שולחן עבודה עם אייקונים וחלונות).</a:t>
            </a:r>
          </a:p>
          <a:p>
            <a:pPr algn="r" rtl="1"/>
            <a:r>
              <a:rPr lang="he-IL" dirty="0">
                <a:latin typeface="Arial"/>
                <a:cs typeface="Arial"/>
              </a:rPr>
              <a:t>אפליקציות : קוד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  malloc</a:t>
            </a:r>
            <a:r>
              <a:rPr lang="he-IL" dirty="0">
                <a:latin typeface="Arial"/>
                <a:cs typeface="Arial"/>
              </a:rPr>
              <a:t>למשל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תדר – תדר השעון של מעגל חשמלי</a:t>
            </a:r>
            <a:endParaRPr lang="en-US" dirty="0"/>
          </a:p>
          <a:p>
            <a:pPr algn="r" rtl="1"/>
            <a:r>
              <a:rPr lang="en-US" dirty="0"/>
              <a:t>Giga= 1 billion (10^9)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1 hertz =1 cycle per second</a:t>
            </a:r>
            <a:endParaRPr lang="en-US" dirty="0"/>
          </a:p>
          <a:p>
            <a:pPr algn="r" rtl="1"/>
            <a:r>
              <a:rPr lang="en-US" dirty="0" err="1"/>
              <a:t>Ms</a:t>
            </a:r>
            <a:r>
              <a:rPr lang="en-US" dirty="0"/>
              <a:t>=10^-3 sec</a:t>
            </a:r>
            <a:br>
              <a:rPr lang="en-US" dirty="0"/>
            </a:br>
            <a:r>
              <a:rPr lang="en-US" dirty="0"/>
              <a:t>ns=10^-9sec</a:t>
            </a:r>
          </a:p>
          <a:p>
            <a:pPr algn="r" rtl="1"/>
            <a:r>
              <a:rPr lang="en-US" dirty="0"/>
              <a:t>Micro=10^-6sec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  <a:t>Disk vs Dram : 10^-3/(100*10^-9)=10^4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 trillion bytes=TB (base 10)=10^12</a:t>
            </a:r>
            <a:endParaRPr lang="en-US" b="0" i="0" dirty="0">
              <a:solidFill>
                <a:srgbClr val="212121"/>
              </a:solidFill>
              <a:effectLst/>
              <a:latin typeface="Helvetica Neue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 – register instruction pointer</a:t>
            </a:r>
            <a:endParaRPr lang="ar-SA" dirty="0"/>
          </a:p>
          <a:p>
            <a:r>
              <a:rPr lang="he-IL" dirty="0"/>
              <a:t>המחזור של המעבד: כל מחזור שעון מביא פקודה לביצוע מפענח אותה ואז מבצע אותה</a:t>
            </a:r>
          </a:p>
          <a:p>
            <a:r>
              <a:rPr lang="he-IL" dirty="0"/>
              <a:t>יש שלבי ביניים בין החלקים האלה, נראה אותם בהמזך המצגת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תפקידים נוספים: חיסכון באנרגיה, ...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C06340E8-8DFF-49B7-9981-A1D114857BD2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0AC6-673E-4830-9E91-3CC92841107D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1FCC-62EA-404C-9CC3-6EFA0B1D0005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F38-3898-4F9B-BD14-CA0E72579FB4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8B44-70B8-4F06-860A-651875FB1428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8D23-3F54-4B66-993A-B223D78F2D15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203-A483-48DF-9421-270F4DF93741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E44-91E9-4AFF-85BE-C01D006E0D81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8C7E-4CBF-4BA4-A94C-9F538EBAED82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6BE-23DC-41D0-B936-7EE8D1C5B28B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C12F-87E3-46C4-8D68-0A50F24F3F3C}" type="datetime2">
              <a:rPr lang="en-US" smtClean="0"/>
              <a:t>Sunday, February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E4E65604-26C6-451E-8A15-0F7C32D19E2B}" type="datetime2">
              <a:rPr lang="en-US" smtClean="0"/>
              <a:t>Sunday, February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81200"/>
          </a:xfrm>
        </p:spPr>
        <p:txBody>
          <a:bodyPr>
            <a:normAutofit/>
          </a:bodyPr>
          <a:lstStyle/>
          <a:p>
            <a:r>
              <a:rPr lang="he-IL" dirty="0"/>
              <a:t>מטה-דיון על הקורס "מערכות הפעלה"</a:t>
            </a:r>
          </a:p>
          <a:p>
            <a:r>
              <a:rPr lang="he-IL" dirty="0"/>
              <a:t>מהי מערכת הפעלה?</a:t>
            </a:r>
          </a:p>
          <a:p>
            <a:r>
              <a:rPr lang="he-IL" dirty="0"/>
              <a:t>עקרון הווירטואליזציה</a:t>
            </a:r>
          </a:p>
          <a:p>
            <a:r>
              <a:rPr lang="he-IL" dirty="0"/>
              <a:t>מערכת ההפעלה "לינוקס"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5DB99-EBD4-1361-699F-4D990A5BCF92}"/>
              </a:ext>
            </a:extLst>
          </p:cNvPr>
          <p:cNvSpPr txBox="1"/>
          <p:nvPr/>
        </p:nvSpPr>
        <p:spPr>
          <a:xfrm>
            <a:off x="1736434" y="5743575"/>
            <a:ext cx="616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שקפי התרגולים מבוססים על שקפי התרגול בקורס מערכות הפעלה </a:t>
            </a:r>
            <a:r>
              <a:rPr lang="he-IL" sz="2000"/>
              <a:t>בטכניון שנכתבו ע"י עידן יניב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343"/>
              </p:ext>
            </p:extLst>
          </p:nvPr>
        </p:nvGraphicFramePr>
        <p:xfrm>
          <a:off x="382771" y="1527477"/>
          <a:ext cx="3988972" cy="296672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09566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679406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CPU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i="1" dirty="0"/>
                        <a:t>registers:</a:t>
                      </a:r>
                      <a:endParaRPr lang="he-IL" i="1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rip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rbx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rcx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יחסי הגומלין בין רכיבי החומרה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753342"/>
              </p:ext>
            </p:extLst>
          </p:nvPr>
        </p:nvGraphicFramePr>
        <p:xfrm>
          <a:off x="457200" y="2486512"/>
          <a:ext cx="2402958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78007"/>
              </p:ext>
            </p:extLst>
          </p:nvPr>
        </p:nvGraphicFramePr>
        <p:xfrm>
          <a:off x="6454800" y="1524000"/>
          <a:ext cx="2232000" cy="484632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i="1" dirty="0"/>
                        <a:t>code:</a:t>
                      </a:r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add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rbx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</a:t>
                      </a:r>
                      <a:r>
                        <a:rPr lang="en-US" dirty="0" err="1"/>
                        <a:t>jmp</a:t>
                      </a:r>
                      <a:r>
                        <a:rPr lang="en-US" dirty="0"/>
                        <a:t> label1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mov $42,(%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data:</a:t>
                      </a:r>
                      <a:endParaRPr kumimoji="0" lang="he-IL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x = 5</a:t>
                      </a:r>
                      <a:endParaRPr kumimoji="0" lang="he-I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y = 3</a:t>
                      </a:r>
                      <a:endParaRPr lang="he-IL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5" y="2049912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3987209" y="2464903"/>
            <a:ext cx="2785731" cy="216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20DC203E-43FE-4EBA-B253-4CA2AA22A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32824"/>
              </p:ext>
            </p:extLst>
          </p:nvPr>
        </p:nvGraphicFramePr>
        <p:xfrm>
          <a:off x="2556000" y="5603240"/>
          <a:ext cx="1800000" cy="7670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I/O devices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disk, network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51054"/>
                  </a:ext>
                </a:extLst>
              </a:tr>
            </a:tbl>
          </a:graphicData>
        </a:graphic>
      </p:graphicFrame>
      <p:sp>
        <p:nvSpPr>
          <p:cNvPr id="22" name="חץ: מכופף 21">
            <a:extLst>
              <a:ext uri="{FF2B5EF4-FFF2-40B4-BE49-F238E27FC236}">
                <a16:creationId xmlns:a16="http://schemas.microsoft.com/office/drawing/2014/main" id="{6803D025-E8CF-4285-A0B2-FE33629EE0EB}"/>
              </a:ext>
            </a:extLst>
          </p:cNvPr>
          <p:cNvSpPr/>
          <p:nvPr/>
        </p:nvSpPr>
        <p:spPr>
          <a:xfrm rot="16200000">
            <a:off x="752282" y="4358881"/>
            <a:ext cx="1668403" cy="1939033"/>
          </a:xfrm>
          <a:prstGeom prst="bentArrow">
            <a:avLst>
              <a:gd name="adj1" fmla="val 19663"/>
              <a:gd name="adj2" fmla="val 27788"/>
              <a:gd name="adj3" fmla="val 25000"/>
              <a:gd name="adj4" fmla="val 7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1" anchor="ctr"/>
          <a:lstStyle/>
          <a:p>
            <a:r>
              <a:rPr lang="en-US" dirty="0">
                <a:solidFill>
                  <a:schemeClr val="tx1"/>
                </a:solidFill>
              </a:rPr>
              <a:t> interrupt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חץ: שמאלה-ימינה 27">
            <a:extLst>
              <a:ext uri="{FF2B5EF4-FFF2-40B4-BE49-F238E27FC236}">
                <a16:creationId xmlns:a16="http://schemas.microsoft.com/office/drawing/2014/main" id="{1DD77529-2391-478F-A843-FD7EA73B2194}"/>
              </a:ext>
            </a:extLst>
          </p:cNvPr>
          <p:cNvSpPr/>
          <p:nvPr/>
        </p:nvSpPr>
        <p:spPr>
          <a:xfrm>
            <a:off x="4513271" y="5553775"/>
            <a:ext cx="1799999" cy="60882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read / write</a:t>
            </a:r>
            <a:endParaRPr lang="he-IL" dirty="0"/>
          </a:p>
        </p:txBody>
      </p:sp>
      <p:sp>
        <p:nvSpPr>
          <p:cNvPr id="29" name="חץ: שמאלה-ימינה 28">
            <a:extLst>
              <a:ext uri="{FF2B5EF4-FFF2-40B4-BE49-F238E27FC236}">
                <a16:creationId xmlns:a16="http://schemas.microsoft.com/office/drawing/2014/main" id="{126AF646-D5F5-462E-B8E1-DDBFA0CAE1B9}"/>
              </a:ext>
            </a:extLst>
          </p:cNvPr>
          <p:cNvSpPr/>
          <p:nvPr/>
        </p:nvSpPr>
        <p:spPr>
          <a:xfrm>
            <a:off x="4513272" y="3126393"/>
            <a:ext cx="1799999" cy="60882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read / write</a:t>
            </a:r>
            <a:endParaRPr lang="he-IL" dirty="0"/>
          </a:p>
        </p:txBody>
      </p:sp>
      <p:sp>
        <p:nvSpPr>
          <p:cNvPr id="32" name="חץ: למטה 31">
            <a:extLst>
              <a:ext uri="{FF2B5EF4-FFF2-40B4-BE49-F238E27FC236}">
                <a16:creationId xmlns:a16="http://schemas.microsoft.com/office/drawing/2014/main" id="{CF60B023-2312-4A69-85E4-7BA738AAB8FE}"/>
              </a:ext>
            </a:extLst>
          </p:cNvPr>
          <p:cNvSpPr/>
          <p:nvPr/>
        </p:nvSpPr>
        <p:spPr>
          <a:xfrm>
            <a:off x="3227195" y="4497572"/>
            <a:ext cx="643055" cy="109515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1" anchor="ctr"/>
          <a:lstStyle/>
          <a:p>
            <a:pPr algn="ctr"/>
            <a:r>
              <a:rPr lang="en-US" dirty="0"/>
              <a:t>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0DC835-C5AC-4389-A457-3A9597CD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תפקידי מערכת ההפעלה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C6AA3F-BB2E-44C0-959E-F3EDA777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לחלק את משאבי החומרה בצורה יעילה והוגנת בין המשתמשים.</a:t>
            </a:r>
          </a:p>
          <a:p>
            <a:pPr lvl="1"/>
            <a:r>
              <a:rPr lang="he-IL" dirty="0"/>
              <a:t>האתגר של מערכת ההפעלה הוא לצרוך משאבים מועטים ככל הניתן.</a:t>
            </a:r>
          </a:p>
          <a:p>
            <a:pPr lvl="1"/>
            <a:endParaRPr lang="he-IL" dirty="0"/>
          </a:p>
          <a:p>
            <a:r>
              <a:rPr lang="he-IL" dirty="0"/>
              <a:t>להציג למשתמשים אבסטרקציות וממשקים (</a:t>
            </a:r>
            <a:r>
              <a:rPr lang="en-US" dirty="0"/>
              <a:t>API</a:t>
            </a:r>
            <a:r>
              <a:rPr lang="he-IL" dirty="0"/>
              <a:t>) כדי להקל את הפיתוח של אפליקציות.</a:t>
            </a:r>
          </a:p>
          <a:p>
            <a:pPr lvl="1"/>
            <a:r>
              <a:rPr lang="he-IL" dirty="0"/>
              <a:t>אבסטרקציות לדוגמה:</a:t>
            </a:r>
            <a:r>
              <a:rPr lang="en-US" dirty="0"/>
              <a:t> </a:t>
            </a:r>
            <a:r>
              <a:rPr lang="he-IL" dirty="0"/>
              <a:t>תהליך, מרחב זיכרון, קובץ, </a:t>
            </a:r>
            <a:r>
              <a:rPr lang="en-US" dirty="0"/>
              <a:t>socket</a:t>
            </a:r>
            <a:r>
              <a:rPr lang="he-IL" dirty="0"/>
              <a:t>, ...</a:t>
            </a:r>
          </a:p>
          <a:p>
            <a:pPr lvl="1"/>
            <a:r>
              <a:rPr lang="he-IL" dirty="0"/>
              <a:t>אוסף השירותים (== הממשק) שמערכת הפעלה מציגה נקרא </a:t>
            </a:r>
            <a:r>
              <a:rPr lang="he-IL" b="1" dirty="0"/>
              <a:t>קריאות מערכת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להגן על המידע של המשתמשים מפני משתמשים ו/או תוכניות אחרות זדוניות.</a:t>
            </a:r>
          </a:p>
          <a:p>
            <a:pPr lvl="1"/>
            <a:endParaRPr lang="he-IL" dirty="0"/>
          </a:p>
          <a:p>
            <a:r>
              <a:rPr lang="he-IL" dirty="0"/>
              <a:t>לשמור על המידע של המשתמשים מפני נפילות חומרה.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C89F224-768A-4576-BF4A-284414DA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65D25FF-9B64-4D15-9F0C-90B2C77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עקרון הווירטואליזציה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הבעיה: חלוקת משאבים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ליוסי יש מעבד יחיד וזיכרון יחיד.</a:t>
            </a:r>
          </a:p>
          <a:p>
            <a:r>
              <a:rPr lang="he-IL" dirty="0"/>
              <a:t>אבל יוסי רוצה להריץ הרבה אפליקציות בו-זמנית.</a:t>
            </a:r>
          </a:p>
          <a:p>
            <a:pPr lvl="1"/>
            <a:r>
              <a:rPr lang="he-IL" dirty="0"/>
              <a:t>לגלוש באינטרנט, לשמוע מוזיקה, ולעבוד על שיעורי הבית במערכות הפעלה.</a:t>
            </a:r>
          </a:p>
          <a:p>
            <a:pPr lvl="1"/>
            <a:endParaRPr lang="he-IL" dirty="0"/>
          </a:p>
          <a:p>
            <a:r>
              <a:rPr lang="he-IL" dirty="0"/>
              <a:t>הפתרון: וירטואליזציה של משאבים פיזיים.</a:t>
            </a:r>
          </a:p>
          <a:p>
            <a:pPr lvl="1"/>
            <a:r>
              <a:rPr lang="he-IL" dirty="0"/>
              <a:t>מערכת ההפעלה מציגה למשתמש גרסאות וירטואליות של המעבד והזיכרון.</a:t>
            </a:r>
          </a:p>
          <a:p>
            <a:pPr lvl="1"/>
            <a:r>
              <a:rPr lang="he-IL" dirty="0"/>
              <a:t>משאבים וירטואליים מספקים </a:t>
            </a:r>
            <a:r>
              <a:rPr lang="he-IL" b="1" dirty="0">
                <a:solidFill>
                  <a:srgbClr val="00823B"/>
                </a:solidFill>
              </a:rPr>
              <a:t>אבסטרקציה</a:t>
            </a:r>
            <a:r>
              <a:rPr lang="he-IL" dirty="0"/>
              <a:t> שמתעלמת מפרטי המימוש של החומרה הספציפית, ולכן הם פשוטים יותר לשימוש.</a:t>
            </a:r>
          </a:p>
          <a:p>
            <a:pPr lvl="1"/>
            <a:r>
              <a:rPr lang="he-IL" dirty="0"/>
              <a:t>משאבים וירטואליים גם מספקים </a:t>
            </a:r>
            <a:r>
              <a:rPr lang="he-IL" b="1" dirty="0">
                <a:solidFill>
                  <a:srgbClr val="00823B"/>
                </a:solidFill>
              </a:rPr>
              <a:t>הגנה</a:t>
            </a:r>
            <a:r>
              <a:rPr lang="he-IL" dirty="0"/>
              <a:t> כי הם מסתירים את המשאב הפיזי, וכך אף משתמש או אפליקציה לא יכולים להשתלט עליו.</a:t>
            </a:r>
          </a:p>
          <a:p>
            <a:pPr lvl="1"/>
            <a:r>
              <a:rPr lang="he-IL" dirty="0"/>
              <a:t>אבל וירטואליזציה – כמו כל אבסטרקציה – גם מוסיפה </a:t>
            </a:r>
            <a:r>
              <a:rPr lang="he-IL" b="1" dirty="0">
                <a:solidFill>
                  <a:srgbClr val="C00000"/>
                </a:solidFill>
              </a:rPr>
              <a:t>תקורה</a:t>
            </a:r>
            <a:r>
              <a:rPr lang="he-IL" dirty="0"/>
              <a:t> (</a:t>
            </a:r>
            <a:r>
              <a:rPr lang="en-US" dirty="0"/>
              <a:t>overhead</a:t>
            </a:r>
            <a:r>
              <a:rPr lang="he-IL" dirty="0"/>
              <a:t>) שפוגעת בביצועים.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וירטואליזציה של המעבד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אפליקציה רצה של יוסי תיקרא </a:t>
            </a:r>
            <a:r>
              <a:rPr lang="he-IL" b="1" dirty="0"/>
              <a:t>תהליך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מערכת ההפעלה מעניקה לכל תהליך את האשליה שיש לו מעבד וירטואלי נפרד משלו.</a:t>
            </a:r>
          </a:p>
          <a:p>
            <a:r>
              <a:rPr lang="he-IL" dirty="0"/>
              <a:t>בצורה זו מערכת ההפעלה מקלה על התהליך וגם מגנה עליו.</a:t>
            </a:r>
          </a:p>
          <a:p>
            <a:pPr lvl="1"/>
            <a:r>
              <a:rPr lang="he-IL" dirty="0"/>
              <a:t>למשל, המעבד הווירטואלי מכיל את כל הרגיסטרים של המעבד הפיזי.</a:t>
            </a:r>
          </a:p>
          <a:p>
            <a:pPr lvl="1"/>
            <a:r>
              <a:rPr lang="he-IL" dirty="0"/>
              <a:t>התהליך לא צריך "לחשוב" באילו רגיסטרים מותר לו להשתמש כי המעבד הווירטואלי כולו שלו!</a:t>
            </a:r>
          </a:p>
          <a:p>
            <a:pPr lvl="1"/>
            <a:r>
              <a:rPr lang="he-IL" dirty="0"/>
              <a:t>כמו כן, תהליכים אחרים לא יכולים לקרוא/לכתוב לרגיסטרים של התהליך.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DC30D30-BC6E-4B96-8D45-407181626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880364"/>
              </p:ext>
            </p:extLst>
          </p:nvPr>
        </p:nvGraphicFramePr>
        <p:xfrm>
          <a:off x="1332000" y="1600200"/>
          <a:ext cx="648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70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F7D2B-7D23-4D23-B55B-7517A8A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איך מממשים וירטואליזציה של המעבד?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F21526-4B2F-4443-AF09-EBF670A1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מערכת ההפעלה מחלקת את הזמן של המעבד הפיזי בין התהליכים השונים (</a:t>
            </a:r>
            <a:r>
              <a:rPr lang="en-US" altLang="en-US" dirty="0"/>
              <a:t>time sharing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הגרעין מחליף במהירות בין התהליכים: מריץ תהליך אחד לפרק זמן קצר (מילי-שניות) ואז משהה את ביצועו ועובר להריץ תהליך אחר, וכן הלאה.</a:t>
            </a:r>
          </a:p>
          <a:p>
            <a:r>
              <a:rPr lang="he-IL" dirty="0"/>
              <a:t>המשתמש מקבל אשליה של בו-זמניות ואינטראקטיביות.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פרטים נוספים בתרגול בנושא החלפת הקשר.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B006F-47B6-4818-BF00-58CD19F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9F0730-1BCE-4D00-B07C-9724C7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1F1140FB-DD01-4B45-94B4-5CBDC909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2821"/>
              </p:ext>
            </p:extLst>
          </p:nvPr>
        </p:nvGraphicFramePr>
        <p:xfrm>
          <a:off x="457200" y="4261619"/>
          <a:ext cx="82296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11096876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9547348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385412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15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12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237176">
                <a:tc rowSpan="2"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time</a:t>
                      </a:r>
                      <a:endParaRPr lang="he-IL" sz="2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915162"/>
                  </a:ext>
                </a:extLst>
              </a:tr>
              <a:tr h="385412">
                <a:tc vMerge="1"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P3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5BC27CD-003A-48DD-AB98-E620DD92B12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457200" y="4779779"/>
            <a:ext cx="8229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וירטואליזציה של הזיכרון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מערכת ההפעלה מעניקה לכל תהליך את האשליה שיש לו מרחב זיכרון נפרד משלו.</a:t>
            </a:r>
          </a:p>
          <a:p>
            <a:r>
              <a:rPr lang="he-IL" dirty="0"/>
              <a:t>בצורה זו מערכת ההפעלה מקלה על התהליך וגם מגנה עליו.</a:t>
            </a:r>
          </a:p>
          <a:p>
            <a:pPr lvl="1"/>
            <a:r>
              <a:rPr lang="he-IL" dirty="0"/>
              <a:t>התהליך לא צריך "לחשוב" באיזה זיכרון מותר לו להשתמש כי הזיכרון הווירטואלי כולו שלו!</a:t>
            </a:r>
          </a:p>
          <a:p>
            <a:pPr lvl="1"/>
            <a:r>
              <a:rPr lang="he-IL" dirty="0"/>
              <a:t>כמו כן, תהליכים אחרים לא יכולים לקרוא/לכתוב לזיכרון של התהליך.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DC30D30-BC6E-4B96-8D45-407181626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65637"/>
              </p:ext>
            </p:extLst>
          </p:nvPr>
        </p:nvGraphicFramePr>
        <p:xfrm>
          <a:off x="1332000" y="1600200"/>
          <a:ext cx="648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66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F7D2B-7D23-4D23-B55B-7517A8A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מממשים וירטואליזציה של הזיכרון?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F21526-4B2F-4443-AF09-EBF670A1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והמעבד מתרגמים את הכתובות הווירטואליות לכתובות פיזיות.</a:t>
            </a:r>
          </a:p>
          <a:p>
            <a:r>
              <a:rPr lang="he-IL" dirty="0"/>
              <a:t>פרטים נוספים בתרגול בנושא זיכרון וירטואלי.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B006F-47B6-4818-BF00-58CD19F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9F0730-1BCE-4D00-B07C-9724C7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D338CA5-4C5F-4E69-BDAB-C4A9B3C28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" y="3918805"/>
            <a:ext cx="731520" cy="74522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24558A4-7AF6-406D-BE1F-DED64390C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" y="5442051"/>
            <a:ext cx="731520" cy="718196"/>
          </a:xfrm>
          <a:prstGeom prst="rect">
            <a:avLst/>
          </a:prstGeom>
        </p:spPr>
      </p:pic>
      <p:grpSp>
        <p:nvGrpSpPr>
          <p:cNvPr id="14" name="Group 7">
            <a:extLst>
              <a:ext uri="{FF2B5EF4-FFF2-40B4-BE49-F238E27FC236}">
                <a16:creationId xmlns:a16="http://schemas.microsoft.com/office/drawing/2014/main" id="{5CCC85D7-87B2-4974-BEEE-383EB4DBFCF0}"/>
              </a:ext>
            </a:extLst>
          </p:cNvPr>
          <p:cNvGrpSpPr/>
          <p:nvPr/>
        </p:nvGrpSpPr>
        <p:grpSpPr>
          <a:xfrm>
            <a:off x="7448085" y="3235177"/>
            <a:ext cx="1231814" cy="3147109"/>
            <a:chOff x="6087860" y="922124"/>
            <a:chExt cx="1231814" cy="3147109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CA6DCA9C-CBA6-4B21-9B77-788BE97D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3146" y="2398851"/>
              <a:ext cx="2609244" cy="731520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EF45C9A2-12A3-4951-84AC-DBE9DE9C7CC4}"/>
                </a:ext>
              </a:extLst>
            </p:cNvPr>
            <p:cNvSpPr txBox="1"/>
            <p:nvPr/>
          </p:nvSpPr>
          <p:spPr>
            <a:xfrm>
              <a:off x="6087860" y="922124"/>
              <a:ext cx="123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</p:grp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BFF4C4EA-F537-4A66-843E-DA1FB3640563}"/>
              </a:ext>
            </a:extLst>
          </p:cNvPr>
          <p:cNvCxnSpPr/>
          <p:nvPr/>
        </p:nvCxnSpPr>
        <p:spPr>
          <a:xfrm>
            <a:off x="5409738" y="4074891"/>
            <a:ext cx="1801942" cy="40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>
            <a:extLst>
              <a:ext uri="{FF2B5EF4-FFF2-40B4-BE49-F238E27FC236}">
                <a16:creationId xmlns:a16="http://schemas.microsoft.com/office/drawing/2014/main" id="{96136B05-B6D7-47DF-8865-F19DF495973F}"/>
              </a:ext>
            </a:extLst>
          </p:cNvPr>
          <p:cNvCxnSpPr/>
          <p:nvPr/>
        </p:nvCxnSpPr>
        <p:spPr>
          <a:xfrm flipV="1">
            <a:off x="5407618" y="5766071"/>
            <a:ext cx="1804062" cy="276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FA4FFBF-FDC3-44EB-822E-C1F9219CF729}"/>
              </a:ext>
            </a:extLst>
          </p:cNvPr>
          <p:cNvCxnSpPr/>
          <p:nvPr/>
        </p:nvCxnSpPr>
        <p:spPr>
          <a:xfrm flipV="1">
            <a:off x="5407618" y="4363525"/>
            <a:ext cx="1804062" cy="1395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B2EDF03A-9C21-4F24-8CDD-C996DFDEAF3A}"/>
              </a:ext>
            </a:extLst>
          </p:cNvPr>
          <p:cNvCxnSpPr/>
          <p:nvPr/>
        </p:nvCxnSpPr>
        <p:spPr>
          <a:xfrm>
            <a:off x="5458132" y="4389872"/>
            <a:ext cx="1753548" cy="108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31522EBE-6C4E-442D-8FA2-8301923D1A2F}"/>
              </a:ext>
            </a:extLst>
          </p:cNvPr>
          <p:cNvCxnSpPr/>
          <p:nvPr/>
        </p:nvCxnSpPr>
        <p:spPr>
          <a:xfrm flipV="1">
            <a:off x="1549294" y="3950383"/>
            <a:ext cx="1801942" cy="228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F66BCFA4-CD01-4AF8-96F9-8DA7D79BF6E0}"/>
              </a:ext>
            </a:extLst>
          </p:cNvPr>
          <p:cNvCxnSpPr>
            <a:cxnSpLocks/>
          </p:cNvCxnSpPr>
          <p:nvPr/>
        </p:nvCxnSpPr>
        <p:spPr>
          <a:xfrm>
            <a:off x="1560909" y="6042796"/>
            <a:ext cx="1706892" cy="11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FA5BA6E1-55C2-44F7-98D7-9294206048AA}"/>
              </a:ext>
            </a:extLst>
          </p:cNvPr>
          <p:cNvCxnSpPr>
            <a:cxnSpLocks/>
          </p:cNvCxnSpPr>
          <p:nvPr/>
        </p:nvCxnSpPr>
        <p:spPr>
          <a:xfrm flipV="1">
            <a:off x="1542741" y="5486369"/>
            <a:ext cx="1748900" cy="279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EA0DB5B0-9D64-43F4-BE01-DFB2B7147962}"/>
              </a:ext>
            </a:extLst>
          </p:cNvPr>
          <p:cNvCxnSpPr/>
          <p:nvPr/>
        </p:nvCxnSpPr>
        <p:spPr>
          <a:xfrm>
            <a:off x="1549294" y="4441422"/>
            <a:ext cx="1801942" cy="40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A1061872-2690-4BEF-B780-8A0AAC0D1A92}"/>
              </a:ext>
            </a:extLst>
          </p:cNvPr>
          <p:cNvSpPr txBox="1"/>
          <p:nvPr/>
        </p:nvSpPr>
        <p:spPr>
          <a:xfrm>
            <a:off x="5612494" y="3194020"/>
            <a:ext cx="138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physical address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37999A4-088E-42E7-AEA9-FB0520FE19D0}"/>
              </a:ext>
            </a:extLst>
          </p:cNvPr>
          <p:cNvSpPr txBox="1"/>
          <p:nvPr/>
        </p:nvSpPr>
        <p:spPr>
          <a:xfrm>
            <a:off x="1720776" y="3194020"/>
            <a:ext cx="138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virtual address</a:t>
            </a:r>
          </a:p>
        </p:txBody>
      </p:sp>
      <p:graphicFrame>
        <p:nvGraphicFramePr>
          <p:cNvPr id="27" name="Table 30">
            <a:extLst>
              <a:ext uri="{FF2B5EF4-FFF2-40B4-BE49-F238E27FC236}">
                <a16:creationId xmlns:a16="http://schemas.microsoft.com/office/drawing/2014/main" id="{B3DF67F5-4916-4D51-8B27-69A797E7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53010"/>
              </p:ext>
            </p:extLst>
          </p:nvPr>
        </p:nvGraphicFramePr>
        <p:xfrm>
          <a:off x="3467770" y="3729465"/>
          <a:ext cx="1620000" cy="10792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</a:t>
                      </a:r>
                      <a:r>
                        <a:rPr lang="en-US" sz="2000" baseline="0" dirty="0"/>
                        <a:t> memory space #1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33">
            <a:extLst>
              <a:ext uri="{FF2B5EF4-FFF2-40B4-BE49-F238E27FC236}">
                <a16:creationId xmlns:a16="http://schemas.microsoft.com/office/drawing/2014/main" id="{F7A00C4C-31C8-4983-BC5A-19C4F49E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15184"/>
              </p:ext>
            </p:extLst>
          </p:nvPr>
        </p:nvGraphicFramePr>
        <p:xfrm>
          <a:off x="3466096" y="5228758"/>
          <a:ext cx="1620000" cy="1080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</a:t>
                      </a:r>
                      <a:r>
                        <a:rPr lang="en-US" sz="2000" baseline="0" dirty="0"/>
                        <a:t> memory space #2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2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 במימוש עיקרון הווירטואליזציה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ניסיון ראשון: הרצה ישירה (</a:t>
            </a:r>
            <a:r>
              <a:rPr lang="en-US" dirty="0"/>
              <a:t>direct execution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נניח שיוסי לחץ על כפתור ההפעלה והדליק את המחשב.</a:t>
            </a:r>
          </a:p>
          <a:p>
            <a:r>
              <a:rPr lang="he-IL" dirty="0"/>
              <a:t>מערכת ההפעלה היא הראשונה שרצה.</a:t>
            </a:r>
          </a:p>
          <a:p>
            <a:pPr lvl="1"/>
            <a:r>
              <a:rPr lang="he-IL" dirty="0"/>
              <a:t>נטענת לזיכרון, מזהה את רכיבי החומרה, מאתחלת את מבני הנתונים שלה, ...</a:t>
            </a:r>
          </a:p>
          <a:p>
            <a:r>
              <a:rPr lang="he-IL" dirty="0"/>
              <a:t>לאחר שלב האתחול, מערכת ההפעלה מעבירה את השליטה על המעבד הפיזי לתהליך </a:t>
            </a:r>
            <a:r>
              <a:rPr lang="en-US" dirty="0"/>
              <a:t>P1</a:t>
            </a:r>
            <a:r>
              <a:rPr lang="he-IL" dirty="0"/>
              <a:t> כדי שירוץ ישירות על המעבד.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B0A7BDF-02F2-4E78-A3C9-46E539CD06C2}"/>
              </a:ext>
            </a:extLst>
          </p:cNvPr>
          <p:cNvCxnSpPr>
            <a:cxnSpLocks/>
          </p:cNvCxnSpPr>
          <p:nvPr/>
        </p:nvCxnSpPr>
        <p:spPr>
          <a:xfrm>
            <a:off x="1872000" y="5512518"/>
            <a:ext cx="5400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C3112FE-B963-456D-B5B4-1D43C7FF46AE}"/>
              </a:ext>
            </a:extLst>
          </p:cNvPr>
          <p:cNvSpPr txBox="1"/>
          <p:nvPr/>
        </p:nvSpPr>
        <p:spPr>
          <a:xfrm>
            <a:off x="1679946" y="4896430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OS boots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B33C04E-CFAB-42CF-8DD6-FA9DED98BCA6}"/>
              </a:ext>
            </a:extLst>
          </p:cNvPr>
          <p:cNvSpPr txBox="1"/>
          <p:nvPr/>
        </p:nvSpPr>
        <p:spPr>
          <a:xfrm>
            <a:off x="3274830" y="5802028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P1 runs</a:t>
            </a:r>
            <a:endParaRPr lang="he-IL" sz="20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4830" y="5096485"/>
            <a:ext cx="0" cy="905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F3E71E6-20C3-4066-B9D0-5C660F64E7C5}"/>
              </a:ext>
            </a:extLst>
          </p:cNvPr>
          <p:cNvSpPr txBox="1"/>
          <p:nvPr/>
        </p:nvSpPr>
        <p:spPr>
          <a:xfrm>
            <a:off x="7253400" y="5314518"/>
            <a:ext cx="90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677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CF999-2B7F-47BF-BC30-95174C2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אבל מה אם...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4F1F3C-F3B4-4E12-AC1B-7527E659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u="sng" dirty="0"/>
              <a:t>בעיה 1#: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ינסה לגשת לקבצים שאסור לו לגשת אליהם (למשל, קבצים של משתמש אחר במערכת)?</a:t>
            </a:r>
          </a:p>
          <a:p>
            <a:pPr lvl="1"/>
            <a:endParaRPr lang="he-IL" dirty="0"/>
          </a:p>
          <a:p>
            <a:r>
              <a:rPr lang="he-IL" u="sng" dirty="0"/>
              <a:t>בעיה 2#: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יריץ לולאה אינסופית וכך ימשיך להחזיק במעבד לנצח?</a:t>
            </a:r>
          </a:p>
          <a:p>
            <a:pPr lvl="1"/>
            <a:r>
              <a:rPr lang="he-IL" dirty="0"/>
              <a:t>איך מערכת ההפעלה תוכל להחזיר לעצמה את השליטה על המעבד?</a:t>
            </a:r>
          </a:p>
          <a:p>
            <a:pPr lvl="1"/>
            <a:r>
              <a:rPr lang="he-IL" dirty="0"/>
              <a:t>למשל, כדי לעצור את תהליך </a:t>
            </a:r>
            <a:r>
              <a:rPr lang="en-US" dirty="0"/>
              <a:t>P1</a:t>
            </a:r>
            <a:r>
              <a:rPr lang="he-IL" dirty="0"/>
              <a:t> ולהריץ במקומו תהליך אחר </a:t>
            </a:r>
            <a:r>
              <a:rPr lang="en-US" dirty="0"/>
              <a:t>P2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u="sng" dirty="0"/>
              <a:t>בעיה 3#: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יבצע פעולה איטית מאוד (כמו קריאה/כתיבה מהדיסק) שלא רצה על המעבד?</a:t>
            </a:r>
          </a:p>
          <a:p>
            <a:pPr lvl="1"/>
            <a:endParaRPr lang="he-IL" dirty="0"/>
          </a:p>
          <a:p>
            <a:r>
              <a:rPr lang="he-IL" dirty="0"/>
              <a:t>הפתרונות לבעיות הללו מבוססים על מנגנוני חומרה שנלמד כעת.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870E435-B4B9-4CFE-B113-73717FC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93B49-8338-423D-BFE4-FE2317F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מטה-דיון על הקורס</a:t>
            </a:r>
            <a:br>
              <a:rPr lang="he-IL" dirty="0"/>
            </a:br>
            <a:r>
              <a:rPr lang="he-IL" dirty="0"/>
              <a:t>"מערכות הפעלה"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1#: רמות הרשאה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DD3AC-E89A-47CB-A482-2BE652E5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המעבד יגדיר שתי רמות הרשאה:</a:t>
            </a:r>
          </a:p>
          <a:p>
            <a:pPr lvl="1"/>
            <a:r>
              <a:rPr lang="en-US" b="1" dirty="0"/>
              <a:t>user mode</a:t>
            </a:r>
            <a:r>
              <a:rPr lang="he-IL" b="1" dirty="0"/>
              <a:t> </a:t>
            </a:r>
            <a:r>
              <a:rPr lang="he-IL" dirty="0"/>
              <a:t>– רמת הרשאות נמוכה לשימוש תכניות רגילות (קוד משתמש).</a:t>
            </a:r>
            <a:endParaRPr lang="en-US" dirty="0"/>
          </a:p>
          <a:p>
            <a:pPr lvl="1"/>
            <a:r>
              <a:rPr lang="en-US" b="1" dirty="0"/>
              <a:t>kernel mode</a:t>
            </a:r>
            <a:r>
              <a:rPr lang="he-IL" b="1" dirty="0"/>
              <a:t> </a:t>
            </a:r>
            <a:r>
              <a:rPr lang="he-IL" dirty="0"/>
              <a:t>– רמת הרשאות גבוהה לשימוש מערכת ההפעלה.</a:t>
            </a:r>
          </a:p>
          <a:p>
            <a:pPr lvl="1"/>
            <a:endParaRPr lang="he-IL" dirty="0"/>
          </a:p>
          <a:p>
            <a:r>
              <a:rPr lang="he-IL" dirty="0"/>
              <a:t>בכל רגע נתון, המעבד יהיה ברמת הרשאה אחת ויחידה.</a:t>
            </a:r>
          </a:p>
          <a:p>
            <a:r>
              <a:rPr lang="he-IL" dirty="0"/>
              <a:t>רמת ההרשאות הנוכחית (</a:t>
            </a:r>
            <a:r>
              <a:rPr lang="en-US" dirty="0"/>
              <a:t>CPL = current privilege level</a:t>
            </a:r>
            <a:r>
              <a:rPr lang="he-IL" dirty="0"/>
              <a:t>) נשמרת ברגיסטר כלשהו של המעבד.</a:t>
            </a:r>
          </a:p>
          <a:p>
            <a:pPr lvl="1"/>
            <a:r>
              <a:rPr lang="he-IL" dirty="0"/>
              <a:t>הפרטים המדויקים נלמדים בקורס את"מ (234118).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טבלה 12">
            <a:extLst>
              <a:ext uri="{FF2B5EF4-FFF2-40B4-BE49-F238E27FC236}">
                <a16:creationId xmlns:a16="http://schemas.microsoft.com/office/drawing/2014/main" id="{640E67D7-79E2-465B-AF89-63B493251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59786"/>
              </p:ext>
            </p:extLst>
          </p:nvPr>
        </p:nvGraphicFramePr>
        <p:xfrm>
          <a:off x="821411" y="4922520"/>
          <a:ext cx="2927630" cy="158496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731907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  <a:gridCol w="731907">
                  <a:extLst>
                    <a:ext uri="{9D8B030D-6E8A-4147-A177-3AD203B41FA5}">
                      <a16:colId xmlns:a16="http://schemas.microsoft.com/office/drawing/2014/main" val="1651505455"/>
                    </a:ext>
                  </a:extLst>
                </a:gridCol>
                <a:gridCol w="731909">
                  <a:extLst>
                    <a:ext uri="{9D8B030D-6E8A-4147-A177-3AD203B41FA5}">
                      <a16:colId xmlns:a16="http://schemas.microsoft.com/office/drawing/2014/main" val="2810966612"/>
                    </a:ext>
                  </a:extLst>
                </a:gridCol>
                <a:gridCol w="731907">
                  <a:extLst>
                    <a:ext uri="{9D8B030D-6E8A-4147-A177-3AD203B41FA5}">
                      <a16:colId xmlns:a16="http://schemas.microsoft.com/office/drawing/2014/main" val="27105861"/>
                    </a:ext>
                  </a:extLst>
                </a:gridCol>
              </a:tblGrid>
              <a:tr h="430306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CPL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69181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01056"/>
                  </a:ext>
                </a:extLst>
              </a:tr>
            </a:tbl>
          </a:graphicData>
        </a:graphic>
      </p:graphicFrame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42B2BC30-8F77-4623-921B-9059D0932755}"/>
              </a:ext>
            </a:extLst>
          </p:cNvPr>
          <p:cNvSpPr/>
          <p:nvPr/>
        </p:nvSpPr>
        <p:spPr>
          <a:xfrm>
            <a:off x="4572000" y="5257800"/>
            <a:ext cx="3611105" cy="941522"/>
          </a:xfrm>
          <a:prstGeom prst="wedgeRoundRectCallout">
            <a:avLst>
              <a:gd name="adj1" fmla="val -91883"/>
              <a:gd name="adj2" fmla="val 247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0 </a:t>
            </a:r>
            <a:r>
              <a:rPr lang="en-US" sz="2400" dirty="0">
                <a:sym typeface="Wingdings" panose="05000000000000000000" pitchFamily="2" charset="2"/>
              </a:rPr>
              <a:t>&lt;==&gt; kernel mode</a:t>
            </a:r>
          </a:p>
          <a:p>
            <a:pPr algn="ctr"/>
            <a:r>
              <a:rPr lang="he-IL" sz="2400" dirty="0">
                <a:sym typeface="Wingdings" panose="05000000000000000000" pitchFamily="2" charset="2"/>
              </a:rPr>
              <a:t>3</a:t>
            </a:r>
            <a:r>
              <a:rPr lang="en-US" sz="2400" dirty="0">
                <a:sym typeface="Wingdings" panose="05000000000000000000" pitchFamily="2" charset="2"/>
              </a:rPr>
              <a:t> &lt;==&gt; user mode</a:t>
            </a:r>
          </a:p>
        </p:txBody>
      </p:sp>
    </p:spTree>
    <p:extLst>
      <p:ext uri="{BB962C8B-B14F-4D97-AF65-F5344CB8AC3E}">
        <p14:creationId xmlns:p14="http://schemas.microsoft.com/office/powerpoint/2010/main" val="75745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מיוחסות (</a:t>
            </a:r>
            <a:r>
              <a:rPr lang="en-US" dirty="0"/>
              <a:t>privileged instructions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080630-A58D-4985-99F9-1AC61FC9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027" y="1673352"/>
            <a:ext cx="4362773" cy="4718304"/>
          </a:xfrm>
        </p:spPr>
        <p:txBody>
          <a:bodyPr/>
          <a:lstStyle/>
          <a:p>
            <a:r>
              <a:rPr lang="he-IL" dirty="0"/>
              <a:t>המעבד יחלק את פקודות המכונה לשתי קבוצות: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dirty="0"/>
              <a:t>פקודות</a:t>
            </a:r>
            <a:r>
              <a:rPr lang="he-IL" dirty="0"/>
              <a:t> </a:t>
            </a:r>
            <a:r>
              <a:rPr lang="he-IL" b="1" dirty="0"/>
              <a:t>מיוחסות</a:t>
            </a:r>
            <a:r>
              <a:rPr lang="he-IL" dirty="0"/>
              <a:t> (</a:t>
            </a:r>
            <a:r>
              <a:rPr lang="en-US" dirty="0"/>
              <a:t>privileged</a:t>
            </a:r>
            <a:r>
              <a:rPr lang="he-IL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dirty="0"/>
              <a:t>פקודות לא מיוחסות</a:t>
            </a:r>
            <a:br>
              <a:rPr lang="en-US" b="1" dirty="0"/>
            </a:br>
            <a:r>
              <a:rPr lang="he-IL" dirty="0"/>
              <a:t>(</a:t>
            </a:r>
            <a:r>
              <a:rPr lang="en-US" dirty="0"/>
              <a:t>non-privileged</a:t>
            </a:r>
            <a:r>
              <a:rPr lang="he-IL" dirty="0"/>
              <a:t>).</a:t>
            </a:r>
          </a:p>
          <a:p>
            <a:r>
              <a:rPr lang="he-IL" dirty="0"/>
              <a:t>פקודות מכונה שניגשות לדיסק, למשל, יהיו מיוחסות.</a:t>
            </a:r>
          </a:p>
          <a:p>
            <a:pPr lvl="1"/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E8F88500-8F64-4281-9D3A-12D79BFB87A4}"/>
              </a:ext>
            </a:extLst>
          </p:cNvPr>
          <p:cNvSpPr/>
          <p:nvPr/>
        </p:nvSpPr>
        <p:spPr>
          <a:xfrm>
            <a:off x="457200" y="5023656"/>
            <a:ext cx="8208000" cy="1368000"/>
          </a:xfrm>
          <a:prstGeom prst="wedgeRoundRectCallout">
            <a:avLst>
              <a:gd name="adj1" fmla="val -32305"/>
              <a:gd name="adj2" fmla="val -1139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המעבד יבדוק בשלב זה (לפני ביצוע הפקודה) האם היא מיוחסת.</a:t>
            </a:r>
          </a:p>
          <a:p>
            <a:pPr algn="ctr" rtl="1"/>
            <a:r>
              <a:rPr lang="he-IL" sz="2400" dirty="0"/>
              <a:t>אם הפקודה מיוחסת, אבל המעבד במצב משתמש – תיווצר חריגה.</a:t>
            </a:r>
          </a:p>
          <a:p>
            <a:pPr algn="ctr" rtl="1"/>
            <a:r>
              <a:rPr lang="he-IL" sz="2400" dirty="0"/>
              <a:t>החריגה תעביר את השליטה לגרעין, והוא יהרוג את התהליך.</a:t>
            </a:r>
            <a:endParaRPr lang="en-US" sz="2400" dirty="0"/>
          </a:p>
        </p:txBody>
      </p:sp>
      <p:graphicFrame>
        <p:nvGraphicFramePr>
          <p:cNvPr id="9" name="טבלה 12">
            <a:extLst>
              <a:ext uri="{FF2B5EF4-FFF2-40B4-BE49-F238E27FC236}">
                <a16:creationId xmlns:a16="http://schemas.microsoft.com/office/drawing/2014/main" id="{8991B326-BF59-44D0-A524-0B7C4E86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19386"/>
              </p:ext>
            </p:extLst>
          </p:nvPr>
        </p:nvGraphicFramePr>
        <p:xfrm>
          <a:off x="457200" y="1709928"/>
          <a:ext cx="2979678" cy="2468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979678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40591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2062965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</a:tbl>
          </a:graphicData>
        </a:graphic>
      </p:graphicFrame>
      <p:graphicFrame>
        <p:nvGraphicFramePr>
          <p:cNvPr id="11" name="דיאגרמה 5">
            <a:extLst>
              <a:ext uri="{FF2B5EF4-FFF2-40B4-BE49-F238E27FC236}">
                <a16:creationId xmlns:a16="http://schemas.microsoft.com/office/drawing/2014/main" id="{D0ADCF80-B54C-4816-BF7E-FB9D54632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215860"/>
              </p:ext>
            </p:extLst>
          </p:nvPr>
        </p:nvGraphicFramePr>
        <p:xfrm>
          <a:off x="546985" y="2144089"/>
          <a:ext cx="2785151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179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1B87-DBC4-41CA-AE9C-410BB05B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משנים את רמת ההרשאה?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5FA2-73C5-4FC0-AEBF-BCD9BF37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במילים פשוטות: איך משתמש ייגש לדיסק כדי לקרוא קובץ?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ניסיון ראשון: המשתמש יעלה את רמת ההרשאה, ואז יקרא לפונקציה של מערכת ההפעלה שתיגש לדיסק.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הצעה טובה יותר: המשתמש יקרא לפקודת מכונה מיוחדת אשר תבצע </a:t>
            </a:r>
            <a:r>
              <a:rPr lang="he-IL" b="1" dirty="0"/>
              <a:t>שתי פעולות בעת ובעונה אחת</a:t>
            </a:r>
            <a:r>
              <a:rPr lang="he-IL" dirty="0"/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dirty="0"/>
              <a:t>תעלה את רמת ההרשאה.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dirty="0"/>
              <a:t>תעבור לבצע פונקציה של מערכת ההפעלה.</a:t>
            </a:r>
          </a:p>
          <a:p>
            <a:r>
              <a:rPr lang="he-IL" dirty="0"/>
              <a:t>הפקודה המיוחדת הזו מכונה </a:t>
            </a:r>
            <a:r>
              <a:rPr lang="he-IL" b="1" dirty="0">
                <a:solidFill>
                  <a:srgbClr val="0000FF"/>
                </a:solidFill>
              </a:rPr>
              <a:t>קריאת מערכת</a:t>
            </a:r>
            <a:r>
              <a:rPr lang="he-IL" dirty="0"/>
              <a:t>, או באנגלית </a:t>
            </a:r>
            <a:r>
              <a:rPr lang="en-US" b="1" dirty="0">
                <a:solidFill>
                  <a:srgbClr val="0000FF"/>
                </a:solidFill>
              </a:rPr>
              <a:t>System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Call</a:t>
            </a:r>
            <a:r>
              <a:rPr lang="he-IL" dirty="0"/>
              <a:t> (</a:t>
            </a:r>
            <a:r>
              <a:rPr lang="en-US" dirty="0" err="1"/>
              <a:t>syscall</a:t>
            </a:r>
            <a:r>
              <a:rPr lang="he-IL" dirty="0"/>
              <a:t> בקיצור).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95F6F-9462-4CD4-AE8A-FBA30E21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5D6BA-F5FD-417B-AE66-A03842C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E3C7758-EA9F-416C-9C30-CDD5B1303CF6}"/>
              </a:ext>
            </a:extLst>
          </p:cNvPr>
          <p:cNvSpPr/>
          <p:nvPr/>
        </p:nvSpPr>
        <p:spPr>
          <a:xfrm>
            <a:off x="457200" y="3017520"/>
            <a:ext cx="1828800" cy="822960"/>
          </a:xfrm>
          <a:prstGeom prst="wedgeRoundRectCallout">
            <a:avLst>
              <a:gd name="adj1" fmla="val 88640"/>
              <a:gd name="adj2" fmla="val -6588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/>
              <a:t>מה הבעיה בהצעה הזו?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780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22909"/>
              </p:ext>
            </p:extLst>
          </p:nvPr>
        </p:nvGraphicFramePr>
        <p:xfrm>
          <a:off x="382770" y="1527477"/>
          <a:ext cx="4189229" cy="35661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7531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813919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registers:</a:t>
                      </a:r>
                      <a:endParaRPr lang="he-IL" sz="2000" i="1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rip</a:t>
                      </a:r>
                      <a:endParaRPr lang="he-IL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rax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CPL=3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 המערכת לפני פקודת </a:t>
            </a:r>
            <a:r>
              <a:rPr lang="en-US" dirty="0" err="1"/>
              <a:t>syscall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346450"/>
              </p:ext>
            </p:extLst>
          </p:nvPr>
        </p:nvGraphicFramePr>
        <p:xfrm>
          <a:off x="457200" y="2775597"/>
          <a:ext cx="2518475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71821"/>
              </p:ext>
            </p:extLst>
          </p:nvPr>
        </p:nvGraphicFramePr>
        <p:xfrm>
          <a:off x="6090834" y="1524000"/>
          <a:ext cx="2595966" cy="43586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595966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user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add %</a:t>
                      </a:r>
                      <a:r>
                        <a:rPr lang="en-US" sz="2000" dirty="0" err="1"/>
                        <a:t>rax</a:t>
                      </a:r>
                      <a:r>
                        <a:rPr lang="en-US" sz="2000" dirty="0"/>
                        <a:t>,%</a:t>
                      </a:r>
                      <a:r>
                        <a:rPr lang="en-US" sz="2000" dirty="0" err="1"/>
                        <a:t>rbx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jmp</a:t>
                      </a:r>
                      <a:r>
                        <a:rPr lang="en-US" sz="2000" dirty="0"/>
                        <a:t> label1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mov $42,(%</a:t>
                      </a:r>
                      <a:r>
                        <a:rPr lang="en-US" sz="2000" dirty="0" err="1"/>
                        <a:t>rcx</a:t>
                      </a:r>
                      <a:r>
                        <a:rPr lang="en-US" sz="2000" dirty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kernel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inq</a:t>
                      </a:r>
                      <a:r>
                        <a:rPr lang="en-US" sz="2000" dirty="0"/>
                        <a:t> $0x64,%rax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testq</a:t>
                      </a:r>
                      <a:r>
                        <a:rPr lang="en-US" sz="2000" dirty="0"/>
                        <a:t> $0x2,%rax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jnz</a:t>
                      </a:r>
                      <a:r>
                        <a:rPr lang="en-US" sz="2000" dirty="0"/>
                        <a:t> label2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8" y="2270975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4130476" y="2531074"/>
            <a:ext cx="2301321" cy="7855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9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41958"/>
              </p:ext>
            </p:extLst>
          </p:nvPr>
        </p:nvGraphicFramePr>
        <p:xfrm>
          <a:off x="382770" y="1527477"/>
          <a:ext cx="4189229" cy="35661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7531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813919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registers:</a:t>
                      </a:r>
                      <a:endParaRPr lang="he-IL" sz="2000" i="1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rip</a:t>
                      </a:r>
                      <a:endParaRPr lang="he-IL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rax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CPL=0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 המערכת אחרי פקודת </a:t>
            </a:r>
            <a:r>
              <a:rPr lang="en-US" dirty="0" err="1"/>
              <a:t>syscall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/>
        </p:nvGraphicFramePr>
        <p:xfrm>
          <a:off x="457200" y="2775597"/>
          <a:ext cx="2518475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/>
        </p:nvGraphicFramePr>
        <p:xfrm>
          <a:off x="6090834" y="1524000"/>
          <a:ext cx="2595966" cy="43586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595966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user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add %</a:t>
                      </a:r>
                      <a:r>
                        <a:rPr lang="en-US" sz="2000" dirty="0" err="1"/>
                        <a:t>rax</a:t>
                      </a:r>
                      <a:r>
                        <a:rPr lang="en-US" sz="2000" dirty="0"/>
                        <a:t>,%</a:t>
                      </a:r>
                      <a:r>
                        <a:rPr lang="en-US" sz="2000" dirty="0" err="1"/>
                        <a:t>rbx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jmp</a:t>
                      </a:r>
                      <a:r>
                        <a:rPr lang="en-US" sz="2000" dirty="0"/>
                        <a:t> label1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mov $42,(%</a:t>
                      </a:r>
                      <a:r>
                        <a:rPr lang="en-US" sz="2000" dirty="0" err="1"/>
                        <a:t>rcx</a:t>
                      </a:r>
                      <a:r>
                        <a:rPr lang="en-US" sz="2000" dirty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kernel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inq</a:t>
                      </a:r>
                      <a:r>
                        <a:rPr lang="en-US" sz="2000" dirty="0"/>
                        <a:t> $0x64,%rax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testq</a:t>
                      </a:r>
                      <a:r>
                        <a:rPr lang="en-US" sz="2000" dirty="0"/>
                        <a:t> $0x2,%rax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jnz</a:t>
                      </a:r>
                      <a:r>
                        <a:rPr lang="en-US" sz="2000" dirty="0"/>
                        <a:t> label2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8" y="2270975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4130476" y="2531074"/>
            <a:ext cx="2301321" cy="239738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2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1ED6-B020-43BA-BE53-A866F409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קריאות מערכת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BF08-EC9A-45A0-984D-2FEA2695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קריאות מערכת מאפשרות העברה בטוחה ומבוקרת של השליטה על המעבד מפני שהן שער הכניסה </a:t>
            </a:r>
            <a:r>
              <a:rPr lang="he-IL" b="1" u="sng" dirty="0"/>
              <a:t>היחיד</a:t>
            </a:r>
            <a:r>
              <a:rPr lang="he-IL" dirty="0"/>
              <a:t> של תוכניות משתמש לפקודות מיוחסות.</a:t>
            </a:r>
            <a:endParaRPr lang="en-US" dirty="0"/>
          </a:p>
          <a:p>
            <a:endParaRPr lang="he-IL" dirty="0"/>
          </a:p>
          <a:p>
            <a:r>
              <a:rPr lang="he-IL" dirty="0"/>
              <a:t>קריאות מערכת מגדירות למעשה את הממשק של מערכת ההפעלה לתוכניות משתמש.</a:t>
            </a:r>
          </a:p>
          <a:p>
            <a:pPr lvl="1"/>
            <a:r>
              <a:rPr lang="he-IL" dirty="0"/>
              <a:t>תהליך משתמש קורא לקריאות מערכת כדי לבקש ממערכת ההפעלה שירות כלשהו כמו: לגשת להתקני קלט/פלט, ליצור תהליכים חדשים, לבקש עוד זיכרון ועוד.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BFAB3-1931-4802-98A3-E58FF42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E704E-2B7E-42A6-9FC2-9F27401F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660"/>
            <a:ext cx="3931920" cy="893502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422660"/>
            <a:ext cx="3931920" cy="893502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for memory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again and asks to read from a file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69411"/>
            <a:ext cx="0" cy="416027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89120" y="3287443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729681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464871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חץ: שמאלה 45">
            <a:extLst>
              <a:ext uri="{FF2B5EF4-FFF2-40B4-BE49-F238E27FC236}">
                <a16:creationId xmlns:a16="http://schemas.microsoft.com/office/drawing/2014/main" id="{971B942B-750F-48D5-B27A-3C1BDAE0B600}"/>
              </a:ext>
            </a:extLst>
          </p:cNvPr>
          <p:cNvSpPr/>
          <p:nvPr/>
        </p:nvSpPr>
        <p:spPr>
          <a:xfrm>
            <a:off x="3480840" y="5265229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23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בעיה 2#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היא הראשונה שרצה לאחר הדלקת המחשב.</a:t>
            </a:r>
          </a:p>
          <a:p>
            <a:r>
              <a:rPr lang="he-IL" dirty="0"/>
              <a:t>בשלב מסוים, מערכת ההפעלה מעבירה את השליטה על המעבד הפיזי לתהליך </a:t>
            </a:r>
            <a:r>
              <a:rPr lang="en-US" dirty="0"/>
              <a:t>P1</a:t>
            </a:r>
            <a:r>
              <a:rPr lang="he-IL" dirty="0"/>
              <a:t> כדי שירוץ.</a:t>
            </a:r>
          </a:p>
          <a:p>
            <a:r>
              <a:rPr lang="he-IL" dirty="0"/>
              <a:t>אם </a:t>
            </a:r>
            <a:r>
              <a:rPr lang="en-US" dirty="0"/>
              <a:t>P1</a:t>
            </a:r>
            <a:r>
              <a:rPr lang="he-IL" dirty="0"/>
              <a:t> יקרא לקריאת מערכת, אז מערכת ההפעלה תרוץ – כלומר תקבל לידיה את השליטה על המעבד שוב.</a:t>
            </a:r>
          </a:p>
          <a:p>
            <a:r>
              <a:rPr lang="he-IL" dirty="0"/>
              <a:t>אבל אם </a:t>
            </a:r>
            <a:r>
              <a:rPr lang="en-US" dirty="0"/>
              <a:t>P1</a:t>
            </a:r>
            <a:r>
              <a:rPr lang="he-IL" dirty="0"/>
              <a:t> יריץ לולאה אינסופית (בטעות או בזדון)?</a:t>
            </a:r>
          </a:p>
          <a:p>
            <a:r>
              <a:rPr lang="he-IL" dirty="0"/>
              <a:t>הוא ימשיך להחזיק במעבד לנצח ולא ייתן לאף תהליך אחר לרוץ...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B0A7BDF-02F2-4E78-A3C9-46E539CD06C2}"/>
              </a:ext>
            </a:extLst>
          </p:cNvPr>
          <p:cNvCxnSpPr>
            <a:cxnSpLocks/>
          </p:cNvCxnSpPr>
          <p:nvPr/>
        </p:nvCxnSpPr>
        <p:spPr>
          <a:xfrm>
            <a:off x="584796" y="5417736"/>
            <a:ext cx="7416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C3112FE-B963-456D-B5B4-1D43C7FF46AE}"/>
              </a:ext>
            </a:extLst>
          </p:cNvPr>
          <p:cNvSpPr txBox="1"/>
          <p:nvPr/>
        </p:nvSpPr>
        <p:spPr>
          <a:xfrm>
            <a:off x="457200" y="4790104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OS boots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B33C04E-CFAB-42CF-8DD6-FA9DED98BCA6}"/>
              </a:ext>
            </a:extLst>
          </p:cNvPr>
          <p:cNvSpPr txBox="1"/>
          <p:nvPr/>
        </p:nvSpPr>
        <p:spPr>
          <a:xfrm>
            <a:off x="2052084" y="5695702"/>
            <a:ext cx="172247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P1 runs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(1);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F86AEF2-BEC5-4536-8205-81F74CB040EA}"/>
              </a:ext>
            </a:extLst>
          </p:cNvPr>
          <p:cNvSpPr txBox="1"/>
          <p:nvPr/>
        </p:nvSpPr>
        <p:spPr>
          <a:xfrm>
            <a:off x="4033284" y="5695702"/>
            <a:ext cx="158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and runs…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52084" y="4990159"/>
            <a:ext cx="0" cy="10594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FA5124B-B8EB-41FA-B4CE-D511233B03D1}"/>
              </a:ext>
            </a:extLst>
          </p:cNvPr>
          <p:cNvSpPr txBox="1"/>
          <p:nvPr/>
        </p:nvSpPr>
        <p:spPr>
          <a:xfrm>
            <a:off x="5876010" y="5695702"/>
            <a:ext cx="158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and runs…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46482F5-F97F-4669-8EAE-B7714A92EAA5}"/>
              </a:ext>
            </a:extLst>
          </p:cNvPr>
          <p:cNvSpPr txBox="1"/>
          <p:nvPr/>
        </p:nvSpPr>
        <p:spPr>
          <a:xfrm>
            <a:off x="7966800" y="5219736"/>
            <a:ext cx="72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87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2#: פסיקות שעון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968-42A3-418F-92AC-56DC5161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לינוקס מפקיעה (</a:t>
            </a:r>
            <a:r>
              <a:rPr lang="en-US" altLang="en-US" dirty="0"/>
              <a:t>preempt</a:t>
            </a:r>
            <a:r>
              <a:rPr lang="he-IL" altLang="en-US" dirty="0"/>
              <a:t>) את המעבד מתהליך אחד לטובת תהליך אחר, בעזרת התקן חומרה מיוחד – </a:t>
            </a:r>
            <a:r>
              <a:rPr lang="he-IL" altLang="en-US" b="1" dirty="0">
                <a:solidFill>
                  <a:srgbClr val="0000FF"/>
                </a:solidFill>
              </a:rPr>
              <a:t>השעון</a:t>
            </a:r>
            <a:r>
              <a:rPr lang="he-IL" altLang="en-US" dirty="0"/>
              <a:t> (</a:t>
            </a:r>
            <a:r>
              <a:rPr lang="en-US" altLang="en-US" dirty="0"/>
              <a:t>timer</a:t>
            </a:r>
            <a:r>
              <a:rPr lang="he-IL" altLang="en-US" dirty="0"/>
              <a:t>).</a:t>
            </a:r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מערכת ההפעלה מבקשת מהשעון לשלוח פסיקה במרווחי זמן קבועים כדי להעביר את השליטה למערכת ההפעלה.</a:t>
            </a:r>
          </a:p>
          <a:p>
            <a:pPr lvl="1"/>
            <a:r>
              <a:rPr lang="he-IL" altLang="en-US" dirty="0"/>
              <a:t>כל הפסיקות, בפרט פסיקת שעון, מטופלות ב-</a:t>
            </a:r>
            <a:r>
              <a:rPr lang="en-US" altLang="en-US" dirty="0"/>
              <a:t>kernel mode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במהלך הטיפול בפסיקה, מערכת ההפעלה יכולה להחליט שהיא מחליפה את התהליך הנוכחי שרץ כרגע על המעבד.</a:t>
            </a:r>
          </a:p>
          <a:p>
            <a:pPr lvl="1"/>
            <a:r>
              <a:rPr lang="he-IL" altLang="en-US" dirty="0"/>
              <a:t>הפעולה הזו נקראת </a:t>
            </a:r>
            <a:r>
              <a:rPr lang="he-IL" altLang="en-US" b="1" dirty="0">
                <a:solidFill>
                  <a:srgbClr val="0000FF"/>
                </a:solidFill>
              </a:rPr>
              <a:t>"החלפת הקשר" </a:t>
            </a:r>
            <a:r>
              <a:rPr lang="he-IL" altLang="en-US" dirty="0"/>
              <a:t>– נחזור אליה בהמשך הקורס.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8D81A5F-631F-4E7E-996E-2EC6E53E4BFB}"/>
              </a:ext>
            </a:extLst>
          </p:cNvPr>
          <p:cNvSpPr/>
          <p:nvPr/>
        </p:nvSpPr>
        <p:spPr>
          <a:xfrm>
            <a:off x="3970800" y="2525231"/>
            <a:ext cx="4716000" cy="1080000"/>
          </a:xfrm>
          <a:prstGeom prst="wedgeRoundRectCallout">
            <a:avLst>
              <a:gd name="adj1" fmla="val -68050"/>
              <a:gd name="adj2" fmla="val -618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altLang="en-US" sz="2000" dirty="0"/>
              <a:t>שימו לב: השעון הוא רכיב חיצוני למעבד ואינו קשור לתדר השעון הפנימי של המעבד.</a:t>
            </a:r>
          </a:p>
          <a:p>
            <a:pPr algn="r" rtl="1"/>
            <a:r>
              <a:rPr lang="he-IL" altLang="en-US" sz="2000" dirty="0"/>
              <a:t>(זו טעות נפוצה של סטודנטים.)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8831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הטיפול בפסיקות חומרה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DD3AC-E89A-47CB-A482-2BE652E5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altLang="en-US" dirty="0"/>
              <a:t>לאחר סיום הטיפול בפסיקה, המעבד יחזור לבצע את הקוד הקודם.</a:t>
            </a:r>
          </a:p>
          <a:p>
            <a:pPr lvl="1"/>
            <a:r>
              <a:rPr lang="he-IL" altLang="en-US" dirty="0"/>
              <a:t>כדי לדעת לחזור, המעבד ומערכת ההפעלה צריכים לשמור את המצב של המעבד ברגע קבלת הפסיקה – פרטים נוספים בקורס </a:t>
            </a:r>
            <a:r>
              <a:rPr lang="he-IL" dirty="0"/>
              <a:t>את"מ (234118).</a:t>
            </a:r>
            <a:endParaRPr lang="he-IL" altLang="en-US" dirty="0"/>
          </a:p>
          <a:p>
            <a:r>
              <a:rPr lang="he-IL" altLang="en-US" dirty="0"/>
              <a:t>שימו לב: פסיקה אינה קוטעת ביצוע של פקודת מכונה.</a:t>
            </a:r>
            <a:endParaRPr lang="he-IL" dirty="0"/>
          </a:p>
          <a:p>
            <a:pPr lvl="1"/>
            <a:r>
              <a:rPr lang="he-IL" dirty="0"/>
              <a:t>פסיקות מטופלות "בין" פקודות מכונה.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E8F88500-8F64-4281-9D3A-12D79BFB87A4}"/>
              </a:ext>
            </a:extLst>
          </p:cNvPr>
          <p:cNvSpPr/>
          <p:nvPr/>
        </p:nvSpPr>
        <p:spPr>
          <a:xfrm>
            <a:off x="457200" y="1600199"/>
            <a:ext cx="4846320" cy="2377440"/>
          </a:xfrm>
          <a:prstGeom prst="wedgeRoundRectCallout">
            <a:avLst>
              <a:gd name="adj1" fmla="val 68871"/>
              <a:gd name="adj2" fmla="val -9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altLang="en-US" sz="2400" dirty="0"/>
              <a:t>המעבד בודק אם יש פסיקות ממתינות לאחר סיום של כל פקודת מכונה.</a:t>
            </a:r>
            <a:br>
              <a:rPr lang="en-US" altLang="en-US" sz="2400" dirty="0"/>
            </a:br>
            <a:r>
              <a:rPr lang="he-IL" sz="2400" dirty="0"/>
              <a:t>אם יש פסיקה, המעבד מפסיק לבצע את הקוד הנוכחי ועובר לבצע את </a:t>
            </a:r>
            <a:r>
              <a:rPr lang="he-IL" sz="2400" b="1" dirty="0">
                <a:solidFill>
                  <a:srgbClr val="0000FF"/>
                </a:solidFill>
              </a:rPr>
              <a:t>שגרת הטיפול בפסיקה</a:t>
            </a:r>
            <a:r>
              <a:rPr lang="he-IL" sz="2400" b="1" dirty="0"/>
              <a:t> </a:t>
            </a:r>
            <a:r>
              <a:rPr lang="he-IL" sz="2400" dirty="0"/>
              <a:t>(</a:t>
            </a:r>
            <a:r>
              <a:rPr lang="en-US" sz="2400" dirty="0"/>
              <a:t>interrupt handler</a:t>
            </a:r>
            <a:r>
              <a:rPr lang="he-IL" sz="2400" dirty="0"/>
              <a:t>) במצב גרעין.</a:t>
            </a:r>
          </a:p>
        </p:txBody>
      </p:sp>
      <p:graphicFrame>
        <p:nvGraphicFramePr>
          <p:cNvPr id="3" name="טבלה 12">
            <a:extLst>
              <a:ext uri="{FF2B5EF4-FFF2-40B4-BE49-F238E27FC236}">
                <a16:creationId xmlns:a16="http://schemas.microsoft.com/office/drawing/2014/main" id="{DCADFCC6-DF1B-49C3-9352-05DBEE7C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79537"/>
              </p:ext>
            </p:extLst>
          </p:nvPr>
        </p:nvGraphicFramePr>
        <p:xfrm>
          <a:off x="5707122" y="1600199"/>
          <a:ext cx="2979678" cy="2468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979678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40591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2062965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</a:tbl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A9A8FECD-9966-41F1-A1F4-2F7199F95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2744"/>
              </p:ext>
            </p:extLst>
          </p:nvPr>
        </p:nvGraphicFramePr>
        <p:xfrm>
          <a:off x="5796907" y="2034360"/>
          <a:ext cx="2785151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5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מערכות הפעלה </a:t>
            </a:r>
            <a:r>
              <a:rPr lang="en-US" dirty="0"/>
              <a:t>be like</a:t>
            </a:r>
            <a:r>
              <a:rPr lang="he-IL" dirty="0"/>
              <a:t>...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76800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5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3"/>
            <a:ext cx="3931920" cy="990599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checks how long P1 ran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decides P1 ran for too long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OS schedules another process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3"/>
            <a:ext cx="3931920" cy="990600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P2 runs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20863"/>
            <a:ext cx="0" cy="420882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8" name="תרשים זרימה: תהליך חלופי 37">
            <a:extLst>
              <a:ext uri="{FF2B5EF4-FFF2-40B4-BE49-F238E27FC236}">
                <a16:creationId xmlns:a16="http://schemas.microsoft.com/office/drawing/2014/main" id="{E8484D74-B5E0-4B3B-A8C3-B176153BBDF4}"/>
              </a:ext>
            </a:extLst>
          </p:cNvPr>
          <p:cNvSpPr/>
          <p:nvPr/>
        </p:nvSpPr>
        <p:spPr>
          <a:xfrm>
            <a:off x="3482392" y="3008596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  <p:sp>
        <p:nvSpPr>
          <p:cNvPr id="47" name="תרשים זרימה: תהליך חלופי 46">
            <a:extLst>
              <a:ext uri="{FF2B5EF4-FFF2-40B4-BE49-F238E27FC236}">
                <a16:creationId xmlns:a16="http://schemas.microsoft.com/office/drawing/2014/main" id="{02894EAA-BE4F-4D88-A5AA-C6F27858D799}"/>
              </a:ext>
            </a:extLst>
          </p:cNvPr>
          <p:cNvSpPr/>
          <p:nvPr/>
        </p:nvSpPr>
        <p:spPr>
          <a:xfrm>
            <a:off x="3476502" y="4485192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  <p:cxnSp>
        <p:nvCxnSpPr>
          <p:cNvPr id="13" name="מחבר חץ ישר 39">
            <a:extLst>
              <a:ext uri="{FF2B5EF4-FFF2-40B4-BE49-F238E27FC236}">
                <a16:creationId xmlns:a16="http://schemas.microsoft.com/office/drawing/2014/main" id="{7177FAA6-A724-4F7B-93E8-2F1AD807A994}"/>
              </a:ext>
            </a:extLst>
          </p:cNvPr>
          <p:cNvCxnSpPr>
            <a:cxnSpLocks/>
          </p:cNvCxnSpPr>
          <p:nvPr/>
        </p:nvCxnSpPr>
        <p:spPr>
          <a:xfrm>
            <a:off x="3497890" y="2683190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מחבר חץ ישר 39">
            <a:extLst>
              <a:ext uri="{FF2B5EF4-FFF2-40B4-BE49-F238E27FC236}">
                <a16:creationId xmlns:a16="http://schemas.microsoft.com/office/drawing/2014/main" id="{F5A7C193-9E4B-46C9-AEA6-498C57C98E54}"/>
              </a:ext>
            </a:extLst>
          </p:cNvPr>
          <p:cNvCxnSpPr>
            <a:cxnSpLocks/>
          </p:cNvCxnSpPr>
          <p:nvPr/>
        </p:nvCxnSpPr>
        <p:spPr>
          <a:xfrm>
            <a:off x="3497890" y="4078037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מחבר חץ ישר 39">
            <a:extLst>
              <a:ext uri="{FF2B5EF4-FFF2-40B4-BE49-F238E27FC236}">
                <a16:creationId xmlns:a16="http://schemas.microsoft.com/office/drawing/2014/main" id="{F464FDC5-0613-4DA4-8126-2AB8708B10A1}"/>
              </a:ext>
            </a:extLst>
          </p:cNvPr>
          <p:cNvCxnSpPr>
            <a:cxnSpLocks/>
          </p:cNvCxnSpPr>
          <p:nvPr/>
        </p:nvCxnSpPr>
        <p:spPr>
          <a:xfrm>
            <a:off x="3497890" y="5891340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3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פסיקות יכולות להגיע גם במצב גרעין !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660"/>
            <a:ext cx="3931920" cy="893502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checks how long P1 ran</a:t>
            </a:r>
          </a:p>
          <a:p>
            <a:pPr marL="0" indent="0" algn="ctr" rtl="0">
              <a:buNone/>
            </a:pPr>
            <a:r>
              <a:rPr lang="en-US" sz="2000" dirty="0"/>
              <a:t>/* OS returns from interrupt */</a:t>
            </a:r>
          </a:p>
          <a:p>
            <a:pPr marL="0" indent="0" algn="ctr" rtl="0">
              <a:buNone/>
            </a:pPr>
            <a:r>
              <a:rPr lang="en-US" sz="2000" dirty="0"/>
              <a:t>OS continues the handler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422660"/>
            <a:ext cx="3931920" cy="893502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for memory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again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69411"/>
            <a:ext cx="0" cy="416027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89120" y="3039470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52820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585758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תרשים זרימה: תהליך חלופי 37">
            <a:extLst>
              <a:ext uri="{FF2B5EF4-FFF2-40B4-BE49-F238E27FC236}">
                <a16:creationId xmlns:a16="http://schemas.microsoft.com/office/drawing/2014/main" id="{7AE50FBB-19E9-434C-9858-CAE651A5CB2B}"/>
              </a:ext>
            </a:extLst>
          </p:cNvPr>
          <p:cNvSpPr/>
          <p:nvPr/>
        </p:nvSpPr>
        <p:spPr>
          <a:xfrm>
            <a:off x="3482392" y="4093480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567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בעיה 3#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יכול לבקש ממערכת ההפעלה שירותי </a:t>
            </a:r>
            <a:r>
              <a:rPr lang="en-US" dirty="0"/>
              <a:t>I/O</a:t>
            </a:r>
            <a:r>
              <a:rPr lang="he-IL" dirty="0"/>
              <a:t>, לדוגמה: קריאה/כתיבה מהדיסק או מכרטיס הרשת.</a:t>
            </a:r>
          </a:p>
          <a:p>
            <a:r>
              <a:rPr lang="he-IL" dirty="0"/>
              <a:t>גישה להתקני </a:t>
            </a:r>
            <a:r>
              <a:rPr lang="en-US" dirty="0"/>
              <a:t>I/O</a:t>
            </a:r>
            <a:r>
              <a:rPr lang="he-IL" dirty="0"/>
              <a:t> היא איטית מאוד: סדר גודל של מספר מילישניות == מיליוני פקודות מעבד.</a:t>
            </a:r>
          </a:p>
          <a:p>
            <a:r>
              <a:rPr lang="he-IL" dirty="0"/>
              <a:t>בזמן ההמתנה להתקני </a:t>
            </a:r>
            <a:r>
              <a:rPr lang="en-US" dirty="0"/>
              <a:t>I/O</a:t>
            </a:r>
            <a:r>
              <a:rPr lang="he-IL" dirty="0"/>
              <a:t> התהליך לא רץ והמעבד חסר פעילות.</a:t>
            </a:r>
          </a:p>
          <a:p>
            <a:r>
              <a:rPr lang="he-IL" dirty="0"/>
              <a:t>איך נוכל לנצל טוב יותר את המשאבים של המערכת?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85B2E55C-5F98-4371-9C59-B69A0952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32632"/>
              </p:ext>
            </p:extLst>
          </p:nvPr>
        </p:nvGraphicFramePr>
        <p:xfrm>
          <a:off x="457199" y="4316817"/>
          <a:ext cx="7442790" cy="2160183"/>
        </p:xfrm>
        <a:graphic>
          <a:graphicData uri="http://schemas.openxmlformats.org/drawingml/2006/table">
            <a:tbl>
              <a:tblPr rtl="1">
                <a:tableStyleId>{073A0DAA-6AF3-43AB-8588-CEC1D06C72B9}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1880600937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3600052121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1327865869"/>
                    </a:ext>
                  </a:extLst>
                </a:gridCol>
                <a:gridCol w="1722473">
                  <a:extLst>
                    <a:ext uri="{9D8B030D-6E8A-4147-A177-3AD203B41FA5}">
                      <a16:colId xmlns:a16="http://schemas.microsoft.com/office/drawing/2014/main" val="2247698327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965520140"/>
                    </a:ext>
                  </a:extLst>
                </a:gridCol>
              </a:tblGrid>
              <a:tr h="72006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asks to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read a file</a:t>
                      </a:r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43820"/>
                  </a:ext>
                </a:extLst>
              </a:tr>
              <a:tr h="72006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issues I/O to disk</a:t>
                      </a:r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OS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94344"/>
                  </a:ext>
                </a:extLst>
              </a:tr>
              <a:tr h="72006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.…… slow operation .……</a:t>
                      </a:r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disk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1730"/>
                  </a:ext>
                </a:extLst>
              </a:tr>
            </a:tbl>
          </a:graphicData>
        </a:graphic>
      </p:graphicFrame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cxnSpLocks/>
          </p:cNvCxnSpPr>
          <p:nvPr/>
        </p:nvCxnSpPr>
        <p:spPr>
          <a:xfrm>
            <a:off x="2987758" y="4679001"/>
            <a:ext cx="0" cy="756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35EE9538-E5EC-4F04-876C-6DC8E20B8A4D}"/>
              </a:ext>
            </a:extLst>
          </p:cNvPr>
          <p:cNvCxnSpPr>
            <a:cxnSpLocks/>
          </p:cNvCxnSpPr>
          <p:nvPr/>
        </p:nvCxnSpPr>
        <p:spPr>
          <a:xfrm>
            <a:off x="4564913" y="5511889"/>
            <a:ext cx="0" cy="756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213B6B98-14A6-4A05-80FF-961AECFA7042}"/>
              </a:ext>
            </a:extLst>
          </p:cNvPr>
          <p:cNvCxnSpPr>
            <a:cxnSpLocks/>
          </p:cNvCxnSpPr>
          <p:nvPr/>
        </p:nvCxnSpPr>
        <p:spPr>
          <a:xfrm>
            <a:off x="457199" y="5027237"/>
            <a:ext cx="7416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B1AD423-3552-47E8-BA26-9765AF408294}"/>
              </a:ext>
            </a:extLst>
          </p:cNvPr>
          <p:cNvSpPr txBox="1"/>
          <p:nvPr/>
        </p:nvSpPr>
        <p:spPr>
          <a:xfrm>
            <a:off x="7839203" y="4829237"/>
            <a:ext cx="72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181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3#: מצבי המתנה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968-42A3-418F-92AC-56DC5161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 dirty="0"/>
              <a:t>מערכת ההפעלה תסווג את התהליכים במערכת לשלושה מצבים אפשריים (בפועל יש יותר, אלו המצבים העיקריים):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CC6839-1225-4903-B758-C71DCABDA7AB}"/>
              </a:ext>
            </a:extLst>
          </p:cNvPr>
          <p:cNvSpPr/>
          <p:nvPr/>
        </p:nvSpPr>
        <p:spPr>
          <a:xfrm>
            <a:off x="1051560" y="3084163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running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FB870-45F6-4834-9280-BB5AC25759EC}"/>
              </a:ext>
            </a:extLst>
          </p:cNvPr>
          <p:cNvSpPr/>
          <p:nvPr/>
        </p:nvSpPr>
        <p:spPr>
          <a:xfrm>
            <a:off x="5714870" y="3099877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ready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9F6670-6C77-432E-84CB-FE1E044942BA}"/>
              </a:ext>
            </a:extLst>
          </p:cNvPr>
          <p:cNvSpPr/>
          <p:nvPr/>
        </p:nvSpPr>
        <p:spPr>
          <a:xfrm>
            <a:off x="3407722" y="5562600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waiting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86F2C-B1F5-4A5F-A8D4-4186EB092696}"/>
              </a:ext>
            </a:extLst>
          </p:cNvPr>
          <p:cNvSpPr txBox="1"/>
          <p:nvPr/>
        </p:nvSpPr>
        <p:spPr>
          <a:xfrm rot="2875373">
            <a:off x="1758674" y="4685243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/>
              <a:t>issued </a:t>
            </a:r>
            <a:r>
              <a:rPr lang="en-US" sz="2400" dirty="0"/>
              <a:t>I/O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219A4-4E5D-470A-99A0-7A04DF6B8B32}"/>
              </a:ext>
            </a:extLst>
          </p:cNvPr>
          <p:cNvSpPr txBox="1"/>
          <p:nvPr/>
        </p:nvSpPr>
        <p:spPr>
          <a:xfrm flipH="1">
            <a:off x="3520375" y="2712052"/>
            <a:ext cx="21031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err="1"/>
              <a:t>descheduled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C0116-BEDF-4A63-897E-7A60B74BA182}"/>
              </a:ext>
            </a:extLst>
          </p:cNvPr>
          <p:cNvSpPr txBox="1"/>
          <p:nvPr/>
        </p:nvSpPr>
        <p:spPr>
          <a:xfrm flipH="1">
            <a:off x="3682042" y="3934763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scheduled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BB92F-C25C-467E-887A-0A6AD9DC6A32}"/>
              </a:ext>
            </a:extLst>
          </p:cNvPr>
          <p:cNvSpPr txBox="1"/>
          <p:nvPr/>
        </p:nvSpPr>
        <p:spPr>
          <a:xfrm rot="18696971">
            <a:off x="5601403" y="4756290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I/O done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980AE-1ACB-4507-AC26-B67D68C3E78B}"/>
              </a:ext>
            </a:extLst>
          </p:cNvPr>
          <p:cNvCxnSpPr>
            <a:stCxn id="7" idx="7"/>
            <a:endCxn id="8" idx="1"/>
          </p:cNvCxnSpPr>
          <p:nvPr/>
        </p:nvCxnSpPr>
        <p:spPr>
          <a:xfrm>
            <a:off x="3080832" y="3218074"/>
            <a:ext cx="2982206" cy="157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4229DD-1F12-4576-9B42-04D07ADE9574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 flipV="1">
            <a:off x="3080832" y="3864652"/>
            <a:ext cx="2982206" cy="157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89CB60-50A3-4910-A52F-21E7069BE26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2240280" y="3998563"/>
            <a:ext cx="1515610" cy="16979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FFB06A-C0E3-4160-B79B-64A555560164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5436994" y="4014277"/>
            <a:ext cx="1466596" cy="1682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822751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48313"/>
            <a:ext cx="3931920" cy="4376473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request,</a:t>
            </a:r>
            <a:br>
              <a:rPr lang="en-US" sz="2000" dirty="0"/>
            </a:br>
            <a:r>
              <a:rPr lang="en-US" sz="2000" dirty="0"/>
              <a:t>puts P1 in a “waiting” state,</a:t>
            </a:r>
            <a:br>
              <a:rPr lang="en-US" sz="2000" dirty="0"/>
            </a:br>
            <a:r>
              <a:rPr lang="en-US" sz="2000" dirty="0"/>
              <a:t>and schedules another process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puts P1 in a “ready” state</a:t>
            </a: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822751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1935377"/>
            <a:ext cx="3931920" cy="458941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to read a file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P2 runs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736938"/>
            <a:ext cx="0" cy="42927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75494" y="2955447"/>
            <a:ext cx="2194560" cy="73152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sp>
        <p:nvSpPr>
          <p:cNvPr id="38" name="תרשים זרימה: תהליך חלופי 37">
            <a:extLst>
              <a:ext uri="{FF2B5EF4-FFF2-40B4-BE49-F238E27FC236}">
                <a16:creationId xmlns:a16="http://schemas.microsoft.com/office/drawing/2014/main" id="{E8484D74-B5E0-4B3B-A8C3-B176153BBDF4}"/>
              </a:ext>
            </a:extLst>
          </p:cNvPr>
          <p:cNvSpPr/>
          <p:nvPr/>
        </p:nvSpPr>
        <p:spPr>
          <a:xfrm>
            <a:off x="3482392" y="5245578"/>
            <a:ext cx="2194560" cy="457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disk interrupt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574697"/>
            <a:ext cx="21945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4679708"/>
            <a:ext cx="21945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8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A2F-1611-496E-AFED-8B7E8F2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78CAEA-F62F-4A1F-9FC2-ED89FB89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בעיות 1# , 2# הן בעיות אבטחה (</a:t>
            </a:r>
            <a:r>
              <a:rPr lang="en-US" dirty="0"/>
              <a:t>security</a:t>
            </a:r>
            <a:r>
              <a:rPr lang="he-IL" dirty="0"/>
              <a:t>).</a:t>
            </a:r>
          </a:p>
          <a:p>
            <a:r>
              <a:rPr lang="he-IL" dirty="0"/>
              <a:t>בעיה 3# היא בעיית יעילות (</a:t>
            </a:r>
            <a:r>
              <a:rPr lang="en-US" dirty="0"/>
              <a:t>efficiency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מערכת ההפעלה שואפת להשיג גם יעילות וגם אבטחה, ולכן היא פותרת את שלושת הבעיות הללו באמצעות מנגנון:</a:t>
            </a:r>
            <a:br>
              <a:rPr lang="en-US" dirty="0"/>
            </a:br>
            <a:r>
              <a:rPr lang="he-IL" dirty="0"/>
              <a:t>	</a:t>
            </a:r>
            <a:r>
              <a:rPr lang="he-IL" b="1" dirty="0">
                <a:solidFill>
                  <a:srgbClr val="0000FF"/>
                </a:solidFill>
              </a:rPr>
              <a:t>הרצה ישירה מוגבלת (</a:t>
            </a:r>
            <a:r>
              <a:rPr lang="en-US" b="1" dirty="0">
                <a:solidFill>
                  <a:srgbClr val="0000FF"/>
                </a:solidFill>
              </a:rPr>
              <a:t>limited direct execution</a:t>
            </a:r>
            <a:r>
              <a:rPr lang="he-IL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1CE9A9-4745-46DF-8BF1-58ED862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6AC13D6-8DD2-4D5C-9D9B-06E9148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B1EE020-3A24-4441-8B39-47A84F10E8D5}"/>
              </a:ext>
            </a:extLst>
          </p:cNvPr>
          <p:cNvSpPr/>
          <p:nvPr/>
        </p:nvSpPr>
        <p:spPr>
          <a:xfrm>
            <a:off x="5394960" y="4872047"/>
            <a:ext cx="3291840" cy="1280160"/>
          </a:xfrm>
          <a:prstGeom prst="wedgeRoundRectCallout">
            <a:avLst>
              <a:gd name="adj1" fmla="val -17392"/>
              <a:gd name="adj2" fmla="val -1092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/>
              <a:t>כדי לקבל ביצועים גבוהים, התהליכים רצים ישירות על המעבד הפיזי.</a:t>
            </a: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3C7B75A-2AB5-4D5E-B2AB-73CFB3C3ABF3}"/>
              </a:ext>
            </a:extLst>
          </p:cNvPr>
          <p:cNvSpPr/>
          <p:nvPr/>
        </p:nvSpPr>
        <p:spPr>
          <a:xfrm>
            <a:off x="1096474" y="4853759"/>
            <a:ext cx="3291840" cy="1280160"/>
          </a:xfrm>
          <a:prstGeom prst="wedgeRoundRectCallout">
            <a:avLst>
              <a:gd name="adj1" fmla="val 79757"/>
              <a:gd name="adj2" fmla="val -1122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/>
              <a:t>אבל כדי לשמור על אבטחה, התהליכים לא יכולים להריץ כל פקודה.</a:t>
            </a:r>
          </a:p>
        </p:txBody>
      </p:sp>
    </p:spTree>
    <p:extLst>
      <p:ext uri="{BB962C8B-B14F-4D97-AF65-F5344CB8AC3E}">
        <p14:creationId xmlns:p14="http://schemas.microsoft.com/office/powerpoint/2010/main" val="15339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5AEF-602F-4FFA-9564-D426F00E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ההפעלה "לינוקס"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16D8-A40D-4E8A-A3D1-28AFD5CD4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3B006-DD41-4E3C-B0BA-BECC6F5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2BF63-4179-4B91-9CB5-990471E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4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EF41A3-7E4D-46E5-9D2A-618BBE5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היסטוריה...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B2B79-1761-4B7E-8052-353D642C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E220B-F793-491F-B87E-40B13F3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6D8966C-3818-4CFD-9E65-2EB732EAD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7801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7708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72A8-48F3-4E45-8513-33FBB57E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בקורס נלמד ונשתמש בלינוקס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697-A7A6-400B-A8F7-5AF5EF7E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הסיבה המרכזית לכך: לינוקס היא תוכנה חופשית וקוד פתוח.</a:t>
            </a:r>
          </a:p>
          <a:p>
            <a:pPr lvl="1"/>
            <a:r>
              <a:rPr lang="he-IL" dirty="0"/>
              <a:t>קוד המקור של גרעין לינוקס זמין לשימוש, לשינוי ולהפצה בחינם לכל אחד.</a:t>
            </a:r>
          </a:p>
          <a:p>
            <a:pPr lvl="1"/>
            <a:endParaRPr lang="he-IL" dirty="0"/>
          </a:p>
          <a:p>
            <a:r>
              <a:rPr lang="he-IL" dirty="0"/>
              <a:t>היום השם "לינוקס" מתייחס למשפחה של מערכות הפעלה המבוססות על גרעין לינוקס ורכיבי התוכנה של מיזם </a:t>
            </a:r>
            <a:r>
              <a:rPr lang="en-US" dirty="0"/>
              <a:t>GNU</a:t>
            </a:r>
            <a:r>
              <a:rPr lang="he-IL" dirty="0"/>
              <a:t>.</a:t>
            </a:r>
          </a:p>
          <a:p>
            <a:r>
              <a:rPr lang="he-IL" dirty="0"/>
              <a:t>גרסת הגרעין היא </a:t>
            </a:r>
            <a:r>
              <a:rPr lang="en-US" dirty="0"/>
              <a:t>2.4</a:t>
            </a:r>
            <a:r>
              <a:rPr lang="he-IL" dirty="0"/>
              <a:t> (</a:t>
            </a:r>
            <a:r>
              <a:rPr lang="en-US" dirty="0" err="1"/>
              <a:t>Redhat</a:t>
            </a:r>
            <a:r>
              <a:rPr lang="en-US" dirty="0"/>
              <a:t> Linux</a:t>
            </a:r>
            <a:r>
              <a:rPr lang="ar-SA" dirty="0"/>
              <a:t>)</a:t>
            </a:r>
            <a:r>
              <a:rPr lang="he-IL" dirty="0"/>
              <a:t>.</a:t>
            </a:r>
          </a:p>
          <a:p>
            <a:r>
              <a:rPr lang="he-IL" dirty="0"/>
              <a:t>בתרגיל בית 0 תתקינו את מערכת ההפעלה לינוקס על המחשב האישי שלכם באמצעות מכונה וירטואלית (</a:t>
            </a:r>
            <a:r>
              <a:rPr lang="en-US" dirty="0"/>
              <a:t>virtual machine</a:t>
            </a:r>
            <a:r>
              <a:rPr lang="he-IL" dirty="0"/>
              <a:t>).</a:t>
            </a:r>
          </a:p>
          <a:p>
            <a:r>
              <a:rPr lang="he-IL" dirty="0"/>
              <a:t>כל הפרטים </a:t>
            </a:r>
            <a:r>
              <a:rPr lang="he-IL"/>
              <a:t>+ סרטוני </a:t>
            </a:r>
            <a:r>
              <a:rPr lang="he-IL" dirty="0"/>
              <a:t>הדרכה יהיו בתרגיל בית 0.</a:t>
            </a:r>
          </a:p>
          <a:p>
            <a:r>
              <a:rPr lang="he-IL" dirty="0"/>
              <a:t>בהצלחה!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C8235-95C8-4295-BEBE-BC33D0F7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D884-C616-40A0-AF13-1175A3E4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הקורס קשה?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המון חומר, המון קשרים בין הנושאים השונים.</a:t>
            </a:r>
          </a:p>
          <a:p>
            <a:pPr lvl="1"/>
            <a:r>
              <a:rPr lang="he-IL" dirty="0"/>
              <a:t>אין "גבולות גזרה" מוגדרים, לא ניתן לתפוס את כל המערכת בבת-אחת.</a:t>
            </a:r>
          </a:p>
          <a:p>
            <a:pPr lvl="1"/>
            <a:endParaRPr lang="he-IL" dirty="0"/>
          </a:p>
          <a:p>
            <a:r>
              <a:rPr lang="he-IL" dirty="0"/>
              <a:t>שיעורי בית טכניים בסביבת עבודה "קשוחה".</a:t>
            </a:r>
          </a:p>
          <a:p>
            <a:pPr lvl="1"/>
            <a:r>
              <a:rPr lang="he-IL" dirty="0"/>
              <a:t>אין </a:t>
            </a:r>
            <a:r>
              <a:rPr lang="en-US" dirty="0"/>
              <a:t>debugger</a:t>
            </a:r>
            <a:r>
              <a:rPr lang="he-IL" dirty="0"/>
              <a:t>, עבודה בטרמינל, מכונה וירטואלית, קוד ספגטי עם </a:t>
            </a:r>
            <a:r>
              <a:rPr lang="en-US" dirty="0" err="1"/>
              <a:t>goto</a:t>
            </a:r>
            <a:r>
              <a:rPr lang="he-IL" dirty="0"/>
              <a:t>, ...</a:t>
            </a:r>
          </a:p>
          <a:p>
            <a:pPr lvl="1"/>
            <a:endParaRPr lang="he-IL" dirty="0"/>
          </a:p>
          <a:p>
            <a:r>
              <a:rPr lang="he-IL" dirty="0"/>
              <a:t>דורש הסתגלות ל"שפה" חדשה: קורס הנדסי ולא מתמטי.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59A843-07BD-483A-9B79-4BC5B41F6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023246"/>
                  </p:ext>
                </p:extLst>
              </p:nvPr>
            </p:nvGraphicFramePr>
            <p:xfrm>
              <a:off x="457200" y="4531360"/>
              <a:ext cx="8229600" cy="179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8229">
                      <a:extLst>
                        <a:ext uri="{9D8B030D-6E8A-4147-A177-3AD203B41FA5}">
                          <a16:colId xmlns:a16="http://schemas.microsoft.com/office/drawing/2014/main" val="1740555037"/>
                        </a:ext>
                      </a:extLst>
                    </a:gridCol>
                    <a:gridCol w="3171371">
                      <a:extLst>
                        <a:ext uri="{9D8B030D-6E8A-4147-A177-3AD203B41FA5}">
                          <a16:colId xmlns:a16="http://schemas.microsoft.com/office/drawing/2014/main" val="292625869"/>
                        </a:ext>
                      </a:extLst>
                    </a:gridCol>
                  </a:tblGrid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במערכות הפעלה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בחדוו"א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169256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שיפור של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he-IL" sz="2000" dirty="0"/>
                            <a:t> קטן לא מעניין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יהי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he-IL" sz="2000" dirty="0"/>
                            <a:t> ... 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963864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תיאוריות המבוססות על תצפיות ועל היגיון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משפטים, אמת מוחלטת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528189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מנסים למצוא פשרה בין מספר דרישות הנדסיות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מחפשים פתרונות אופטימליים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192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59A843-07BD-483A-9B79-4BC5B41F6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023246"/>
                  </p:ext>
                </p:extLst>
              </p:nvPr>
            </p:nvGraphicFramePr>
            <p:xfrm>
              <a:off x="457200" y="4531360"/>
              <a:ext cx="8229600" cy="179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8229">
                      <a:extLst>
                        <a:ext uri="{9D8B030D-6E8A-4147-A177-3AD203B41FA5}">
                          <a16:colId xmlns:a16="http://schemas.microsoft.com/office/drawing/2014/main" val="1740555037"/>
                        </a:ext>
                      </a:extLst>
                    </a:gridCol>
                    <a:gridCol w="3171371">
                      <a:extLst>
                        <a:ext uri="{9D8B030D-6E8A-4147-A177-3AD203B41FA5}">
                          <a16:colId xmlns:a16="http://schemas.microsoft.com/office/drawing/2014/main" val="292625869"/>
                        </a:ext>
                      </a:extLst>
                    </a:gridCol>
                  </a:tblGrid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במערכות הפעלה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בחדוו"א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169256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1" t="-105405" r="-63253" b="-2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000" t="-105405" r="-962" b="-2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963864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תיאוריות המבוססות על תצפיות ועל היגיון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משפטים, אמת מוחלטת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528189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מנסים למצוא פשרה בין מספר דרישות הנדסיות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מחפשים פתרונות אופטימליים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192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049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בכל זאת כדאי?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ברירה – קורס חובה...</a:t>
            </a:r>
          </a:p>
          <a:p>
            <a:pPr lvl="1"/>
            <a:r>
              <a:rPr lang="he-IL"/>
              <a:t>של 5 </a:t>
            </a:r>
            <a:r>
              <a:rPr lang="he-IL" dirty="0"/>
              <a:t>נקודות!</a:t>
            </a:r>
          </a:p>
          <a:p>
            <a:pPr lvl="1"/>
            <a:endParaRPr lang="he-IL" dirty="0"/>
          </a:p>
          <a:p>
            <a:r>
              <a:rPr lang="he-IL" dirty="0"/>
              <a:t>כי זה מעניין!</a:t>
            </a:r>
          </a:p>
          <a:p>
            <a:pPr lvl="1"/>
            <a:r>
              <a:rPr lang="he-IL" dirty="0"/>
              <a:t>לפחות אותנו ;)</a:t>
            </a:r>
          </a:p>
          <a:p>
            <a:pPr lvl="1"/>
            <a:endParaRPr lang="he-IL" dirty="0"/>
          </a:p>
          <a:p>
            <a:r>
              <a:rPr lang="he-IL" dirty="0"/>
              <a:t>כדי לדעת איך עובדות מערכות מחשבים.</a:t>
            </a:r>
          </a:p>
          <a:p>
            <a:pPr lvl="1"/>
            <a:r>
              <a:rPr lang="he-IL" dirty="0"/>
              <a:t>מערכות מחשבים == המחשב הנייד שלכם, הפלאפון, וגם השרת של גוגל שעונה לשאילתות שלכם.</a:t>
            </a:r>
          </a:p>
          <a:p>
            <a:pPr lvl="1"/>
            <a:endParaRPr lang="he-IL" dirty="0"/>
          </a:p>
          <a:p>
            <a:r>
              <a:rPr lang="he-IL" dirty="0"/>
              <a:t>כדי לעבור ראיונות עבודה באינטל, מיקרוסופט, מלאנוקס, וכו'.</a:t>
            </a:r>
          </a:p>
          <a:p>
            <a:pPr lvl="1"/>
            <a:r>
              <a:rPr lang="he-IL" dirty="0"/>
              <a:t>מצד שני, אם רוצים להיות מפתחי </a:t>
            </a:r>
            <a:r>
              <a:rPr lang="en-US" dirty="0"/>
              <a:t>web</a:t>
            </a:r>
            <a:r>
              <a:rPr lang="he-IL" dirty="0"/>
              <a:t>, לא חייבים לדעת "מערכות הפעלה".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אוקיי, השתכנעתי... אז איך מצליחים בקורס?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חוכמות: משקיעים הרבה זמן ומאמצים.</a:t>
            </a:r>
          </a:p>
          <a:p>
            <a:endParaRPr lang="he-IL" dirty="0"/>
          </a:p>
          <a:p>
            <a:r>
              <a:rPr lang="he-IL" dirty="0"/>
              <a:t>לומדים בצורה ספירלית.</a:t>
            </a:r>
          </a:p>
          <a:p>
            <a:pPr lvl="1"/>
            <a:r>
              <a:rPr lang="he-IL" dirty="0"/>
              <a:t>חוזרים לנושאים הקודמים בכל פעם שלומדים נושא חדש.</a:t>
            </a:r>
          </a:p>
          <a:p>
            <a:endParaRPr lang="he-IL" dirty="0"/>
          </a:p>
          <a:p>
            <a:r>
              <a:rPr lang="he-IL" dirty="0"/>
              <a:t>לא מפחדים לשאול שאלות, לענות תשובות, </a:t>
            </a:r>
            <a:r>
              <a:rPr lang="he-IL" b="1" dirty="0"/>
              <a:t>ולטעות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חיוני כדי להתרגל לשפה החדשה.</a:t>
            </a:r>
          </a:p>
          <a:p>
            <a:pPr lvl="1"/>
            <a:endParaRPr lang="he-IL" dirty="0"/>
          </a:p>
          <a:p>
            <a:r>
              <a:rPr lang="he-IL" dirty="0"/>
              <a:t>לא סובלים בגלל שיעורי הבית.</a:t>
            </a:r>
          </a:p>
          <a:p>
            <a:pPr lvl="1"/>
            <a:r>
              <a:rPr lang="he-IL" dirty="0"/>
              <a:t>נתקעתם? תשאלו חברים או את המתרגל האחראי על התרגיל.</a:t>
            </a:r>
          </a:p>
          <a:p>
            <a:pPr lvl="1"/>
            <a:r>
              <a:rPr lang="he-IL" dirty="0"/>
              <a:t>להצליח לבד זה טוב; ללמוד מאחרים זה עוד יותר טוב.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מערכת הפעלה?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08E-C141-4FEE-A98F-824845F6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מערכת הפעלה?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2D51-4478-454D-A024-6971F03A2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מערכת תוכנה אשר אחראית על ניהול החומרה עבור המשתמשים.</a:t>
            </a:r>
          </a:p>
          <a:p>
            <a:pPr lvl="1"/>
            <a:r>
              <a:rPr lang="he-IL" dirty="0"/>
              <a:t>ליתר דיוק, זו ההגדרה של "גרעין" מערכת ההפעלה.</a:t>
            </a:r>
          </a:p>
          <a:p>
            <a:r>
              <a:rPr lang="he-IL" dirty="0"/>
              <a:t>שלושת רכיבי החומרה המרכזיים הם:</a:t>
            </a:r>
            <a:br>
              <a:rPr lang="en-US" dirty="0"/>
            </a:br>
            <a:r>
              <a:rPr lang="he-IL" dirty="0"/>
              <a:t>(1) המעבד,</a:t>
            </a:r>
            <a:br>
              <a:rPr lang="en-US" dirty="0"/>
            </a:br>
            <a:r>
              <a:rPr lang="he-IL" dirty="0"/>
              <a:t>(2) הזיכרון,</a:t>
            </a:r>
            <a:br>
              <a:rPr lang="en-US" dirty="0"/>
            </a:br>
            <a:r>
              <a:rPr lang="he-IL" dirty="0"/>
              <a:t>(3) והדיסק.</a:t>
            </a:r>
          </a:p>
          <a:p>
            <a:pPr lvl="1"/>
            <a:r>
              <a:rPr lang="he-IL" dirty="0"/>
              <a:t>כל תרגול בקורס עוסק</a:t>
            </a:r>
            <a:br>
              <a:rPr lang="en-US" dirty="0"/>
            </a:br>
            <a:r>
              <a:rPr lang="he-IL" dirty="0"/>
              <a:t>בניהול של אחד הרכיבים הללו.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1B0E-4FA3-4F10-860C-685A0C1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BEEA-7B0C-495B-8670-3506EEC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מציין מיקום תוכן 9" descr="תמונה שמכילה שעון, שחור, צילום, צג&#10;&#10;התיאור נוצר באופן אוטומטי">
            <a:extLst>
              <a:ext uri="{FF2B5EF4-FFF2-40B4-BE49-F238E27FC236}">
                <a16:creationId xmlns:a16="http://schemas.microsoft.com/office/drawing/2014/main" id="{30665837-949F-4E77-9D78-B428DCE1A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066"/>
            <a:ext cx="4038600" cy="31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804667E-EB91-4958-859C-A7690FD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577"/>
            <a:ext cx="8229600" cy="990600"/>
          </a:xfrm>
        </p:spPr>
        <p:txBody>
          <a:bodyPr/>
          <a:lstStyle/>
          <a:p>
            <a:r>
              <a:rPr lang="he-IL" dirty="0"/>
              <a:t>יישור קו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9779C-842D-4A23-86DA-32DF7FF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12E1-8D72-456A-A4A2-5F158378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3" name="Picture 6" descr="×ª××¦××ª ×ª××× × ×¢×××¨ âªdiskâ¬â">
            <a:extLst>
              <a:ext uri="{FF2B5EF4-FFF2-40B4-BE49-F238E27FC236}">
                <a16:creationId xmlns:a16="http://schemas.microsoft.com/office/drawing/2014/main" id="{D96B73BE-3323-4E67-94EB-E897430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7" y="1520591"/>
            <a:ext cx="1621684" cy="12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×ª××¦××ª ×ª××× × ×¢×××¨ âªramâ¬â">
            <a:extLst>
              <a:ext uri="{FF2B5EF4-FFF2-40B4-BE49-F238E27FC236}">
                <a16:creationId xmlns:a16="http://schemas.microsoft.com/office/drawing/2014/main" id="{C04695C2-EE44-474B-83E3-5D7E83A0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39" y="1504033"/>
            <a:ext cx="15240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×ª××¦××ª ×ª××× × ×¢×××¨ âªcpuâ¬â">
            <a:extLst>
              <a:ext uri="{FF2B5EF4-FFF2-40B4-BE49-F238E27FC236}">
                <a16:creationId xmlns:a16="http://schemas.microsoft.com/office/drawing/2014/main" id="{2E008C75-34AC-4AD2-BDE7-6D51D41F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r="13936"/>
          <a:stretch/>
        </p:blipFill>
        <p:spPr bwMode="auto">
          <a:xfrm>
            <a:off x="6048220" y="1552090"/>
            <a:ext cx="157178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078051"/>
              </p:ext>
            </p:extLst>
          </p:nvPr>
        </p:nvGraphicFramePr>
        <p:xfrm>
          <a:off x="3098995" y="1448965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זיכרון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094524"/>
              </p:ext>
            </p:extLst>
          </p:nvPr>
        </p:nvGraphicFramePr>
        <p:xfrm>
          <a:off x="229185" y="1448298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דיסק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74E83C-1D09-4620-B7A5-04CE85363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70105"/>
              </p:ext>
            </p:extLst>
          </p:nvPr>
        </p:nvGraphicFramePr>
        <p:xfrm>
          <a:off x="229185" y="2784860"/>
          <a:ext cx="2743200" cy="367420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51847365"/>
                    </a:ext>
                  </a:extLst>
                </a:gridCol>
              </a:tblGrid>
              <a:tr h="1287350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אמצעי אחסון איטי ועמיד (המידע נשמר גם אם מכבים את המחשב)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11963"/>
                  </a:ext>
                </a:extLst>
              </a:tr>
              <a:tr h="130433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המעבד לא יכול לעבד מידע ישירות על הדיסק, הוא צריך קודם להעביר את המידע לזיכרון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697"/>
                  </a:ext>
                </a:extLst>
              </a:tr>
              <a:tr h="107621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נפח אופייני – </a:t>
                      </a:r>
                      <a:r>
                        <a:rPr lang="en-US" sz="2000" dirty="0"/>
                        <a:t>1TB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62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D2E070-3D38-4B7F-A8CE-6873EF0B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41698"/>
              </p:ext>
            </p:extLst>
          </p:nvPr>
        </p:nvGraphicFramePr>
        <p:xfrm>
          <a:off x="3098995" y="2784192"/>
          <a:ext cx="2743200" cy="366856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33637837"/>
                    </a:ext>
                  </a:extLst>
                </a:gridCol>
              </a:tblGrid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אמצעי אחסון מהיר</a:t>
                      </a:r>
                      <a:r>
                        <a:rPr lang="he-IL" sz="2000" baseline="0" dirty="0"/>
                        <a:t> ו</a:t>
                      </a:r>
                      <a:r>
                        <a:rPr lang="he-IL" sz="2000" dirty="0"/>
                        <a:t>נדיף (</a:t>
                      </a:r>
                      <a:r>
                        <a:rPr lang="he-IL" sz="2000" dirty="0">
                          <a:sym typeface="Wingdings" panose="05000000000000000000" pitchFamily="2" charset="2"/>
                        </a:rPr>
                        <a:t>המידע נמחק כאשר מכבים את המחשב)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80814"/>
                  </a:ext>
                </a:extLst>
              </a:tr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הזיכרון נגיש לכל הליבות של אותו מחשב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68485"/>
                  </a:ext>
                </a:extLst>
              </a:tr>
              <a:tr h="1081417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נפח אופייני – </a:t>
                      </a:r>
                      <a:r>
                        <a:rPr lang="en-US" sz="2000" dirty="0"/>
                        <a:t>8GB</a:t>
                      </a:r>
                      <a:endParaRPr lang="he-IL" sz="2000" dirty="0"/>
                    </a:p>
                    <a:p>
                      <a:pPr algn="r" rtl="1"/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85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45971-89E5-4C00-AB5D-A3CE2738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16160"/>
              </p:ext>
            </p:extLst>
          </p:nvPr>
        </p:nvGraphicFramePr>
        <p:xfrm>
          <a:off x="5943600" y="2784192"/>
          <a:ext cx="2743200" cy="366856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06966917"/>
                    </a:ext>
                  </a:extLst>
                </a:gridCol>
              </a:tblGrid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מקבל זרם של פקודות מכונה (אסמבלי) ומבצע אותן בצורה סדרתית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2522"/>
                  </a:ext>
                </a:extLst>
              </a:tr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כל מעבד מורכב ממספר ליבות חישוב עצמאיות שרצות במקביל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1602"/>
                  </a:ext>
                </a:extLst>
              </a:tr>
              <a:tr h="1081417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תדר אופייני – </a:t>
                      </a:r>
                      <a:r>
                        <a:rPr lang="en-US" sz="2000" dirty="0"/>
                        <a:t>3GHz</a:t>
                      </a:r>
                      <a:br>
                        <a:rPr lang="en-US" sz="2000" dirty="0"/>
                      </a:br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 ns</a:t>
                      </a:r>
                      <a:endParaRPr lang="he-IL" sz="2000" dirty="0"/>
                    </a:p>
                    <a:p>
                      <a:pPr algn="r" rtl="1"/>
                      <a:r>
                        <a:rPr lang="he-IL" sz="2000" dirty="0"/>
                        <a:t>(רגיסטרים + מטמונים)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725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05170"/>
              </p:ext>
            </p:extLst>
          </p:nvPr>
        </p:nvGraphicFramePr>
        <p:xfrm>
          <a:off x="5943600" y="1452284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מעבד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20757</TotalTime>
  <Words>3303</Words>
  <Application>Microsoft Office PowerPoint</Application>
  <PresentationFormat>On-screen Show (4:3)</PresentationFormat>
  <Paragraphs>618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Helvetica Neue</vt:lpstr>
      <vt:lpstr>Wingdings</vt:lpstr>
      <vt:lpstr>Clarity</vt:lpstr>
      <vt:lpstr>תרגול 1</vt:lpstr>
      <vt:lpstr>מטה-דיון על הקורס "מערכות הפעלה"</vt:lpstr>
      <vt:lpstr>מערכות הפעלה be like...</vt:lpstr>
      <vt:lpstr>למה הקורס קשה?</vt:lpstr>
      <vt:lpstr>למה בכל זאת כדאי?</vt:lpstr>
      <vt:lpstr>אוקיי, השתכנעתי... אז איך מצליחים בקורס?</vt:lpstr>
      <vt:lpstr>מהי מערכת הפעלה?</vt:lpstr>
      <vt:lpstr>מהי מערכת הפעלה?</vt:lpstr>
      <vt:lpstr>יישור קו</vt:lpstr>
      <vt:lpstr>יחסי הגומלין בין רכיבי החומרה</vt:lpstr>
      <vt:lpstr>תפקידי מערכת ההפעלה</vt:lpstr>
      <vt:lpstr>עקרון הווירטואליזציה</vt:lpstr>
      <vt:lpstr>הבעיה: חלוקת משאבים</vt:lpstr>
      <vt:lpstr>וירטואליזציה של המעבד</vt:lpstr>
      <vt:lpstr>איך מממשים וירטואליזציה של המעבד?</vt:lpstr>
      <vt:lpstr>וירטואליזציה של הזיכרון</vt:lpstr>
      <vt:lpstr>איך מממשים וירטואליזציה של הזיכרון?</vt:lpstr>
      <vt:lpstr>אתגרים במימוש עיקרון הווירטואליזציה</vt:lpstr>
      <vt:lpstr>אבל מה אם...</vt:lpstr>
      <vt:lpstr>פתרון לבעיה 1#: רמות הרשאה</vt:lpstr>
      <vt:lpstr>פקודות מיוחסות (privileged instructions)</vt:lpstr>
      <vt:lpstr>איך משנים את רמת ההרשאה?</vt:lpstr>
      <vt:lpstr>מצב המערכת לפני פקודת syscall</vt:lpstr>
      <vt:lpstr>מצב המערכת אחרי פקודת syscall</vt:lpstr>
      <vt:lpstr>קריאות מערכת</vt:lpstr>
      <vt:lpstr>תרחיש לדוגמה</vt:lpstr>
      <vt:lpstr>תזכורת: בעיה 2#</vt:lpstr>
      <vt:lpstr>פתרון לבעיה 2#: פסיקות שעון</vt:lpstr>
      <vt:lpstr>הטיפול בפסיקות חומרה</vt:lpstr>
      <vt:lpstr>תרחיש לדוגמה</vt:lpstr>
      <vt:lpstr>פסיקות יכולות להגיע גם במצב גרעין !</vt:lpstr>
      <vt:lpstr>תזכורת: בעיה 3#</vt:lpstr>
      <vt:lpstr>פתרון לבעיה 3#: מצבי המתנה</vt:lpstr>
      <vt:lpstr>תרחיש לדוגמה</vt:lpstr>
      <vt:lpstr>לסיכום</vt:lpstr>
      <vt:lpstr>מערכת ההפעלה "לינוקס"</vt:lpstr>
      <vt:lpstr>קצת היסטוריה...</vt:lpstr>
      <vt:lpstr>בקורס נלמד ונשתמש בלינוקס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Safa Shehadi</cp:lastModifiedBy>
  <cp:revision>151</cp:revision>
  <dcterms:created xsi:type="dcterms:W3CDTF">2014-09-16T21:32:26Z</dcterms:created>
  <dcterms:modified xsi:type="dcterms:W3CDTF">2023-02-19T19:09:02Z</dcterms:modified>
</cp:coreProperties>
</file>