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6"/>
  </p:notesMasterIdLst>
  <p:sldIdLst>
    <p:sldId id="256" r:id="rId2"/>
    <p:sldId id="284" r:id="rId3"/>
    <p:sldId id="285" r:id="rId4"/>
    <p:sldId id="271" r:id="rId5"/>
    <p:sldId id="286" r:id="rId6"/>
    <p:sldId id="375" r:id="rId7"/>
    <p:sldId id="287" r:id="rId8"/>
    <p:sldId id="288" r:id="rId9"/>
    <p:sldId id="292" r:id="rId10"/>
    <p:sldId id="289" r:id="rId11"/>
    <p:sldId id="367" r:id="rId12"/>
    <p:sldId id="363" r:id="rId13"/>
    <p:sldId id="305" r:id="rId14"/>
    <p:sldId id="314" r:id="rId15"/>
    <p:sldId id="332" r:id="rId16"/>
    <p:sldId id="331" r:id="rId17"/>
    <p:sldId id="333" r:id="rId18"/>
    <p:sldId id="316" r:id="rId19"/>
    <p:sldId id="319" r:id="rId20"/>
    <p:sldId id="320" r:id="rId21"/>
    <p:sldId id="374" r:id="rId22"/>
    <p:sldId id="290" r:id="rId23"/>
    <p:sldId id="294" r:id="rId24"/>
    <p:sldId id="291" r:id="rId25"/>
    <p:sldId id="293" r:id="rId26"/>
    <p:sldId id="295" r:id="rId27"/>
    <p:sldId id="296" r:id="rId28"/>
    <p:sldId id="297" r:id="rId29"/>
    <p:sldId id="321" r:id="rId30"/>
    <p:sldId id="273" r:id="rId31"/>
    <p:sldId id="355" r:id="rId32"/>
    <p:sldId id="356" r:id="rId33"/>
    <p:sldId id="358" r:id="rId34"/>
    <p:sldId id="357" r:id="rId35"/>
    <p:sldId id="368" r:id="rId36"/>
    <p:sldId id="361" r:id="rId37"/>
    <p:sldId id="369" r:id="rId38"/>
    <p:sldId id="370" r:id="rId39"/>
    <p:sldId id="371" r:id="rId40"/>
    <p:sldId id="362" r:id="rId41"/>
    <p:sldId id="372" r:id="rId42"/>
    <p:sldId id="373" r:id="rId43"/>
    <p:sldId id="381" r:id="rId44"/>
    <p:sldId id="359" r:id="rId45"/>
    <p:sldId id="360" r:id="rId46"/>
    <p:sldId id="364" r:id="rId47"/>
    <p:sldId id="365" r:id="rId48"/>
    <p:sldId id="366" r:id="rId49"/>
    <p:sldId id="376" r:id="rId50"/>
    <p:sldId id="377" r:id="rId51"/>
    <p:sldId id="378" r:id="rId52"/>
    <p:sldId id="379" r:id="rId53"/>
    <p:sldId id="380" r:id="rId54"/>
    <p:sldId id="38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7C416-4738-4E93-8556-71E75A64F81B}" v="514" dt="2018-10-18T22:53:59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84744" autoAdjust="0"/>
  </p:normalViewPr>
  <p:slideViewPr>
    <p:cSldViewPr snapToGrid="0">
      <p:cViewPr varScale="1">
        <p:scale>
          <a:sx n="54" d="100"/>
          <a:sy n="54" d="100"/>
        </p:scale>
        <p:origin x="1468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C02AB-ED53-490C-932D-A7896D39EABA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D441A-908D-4B0F-ABA7-9EE7774BD7AA}">
      <dgm:prSet phldrT="[Text]"/>
      <dgm:spPr/>
      <dgm:t>
        <a:bodyPr/>
        <a:lstStyle/>
        <a:p>
          <a:r>
            <a:rPr lang="en-US" dirty="0"/>
            <a:t>user applications</a:t>
          </a:r>
        </a:p>
      </dgm:t>
    </dgm:pt>
    <dgm:pt modelId="{9577ACC2-3A14-49EC-B6CC-6C3CF87A5594}" type="parTrans" cxnId="{49F38DD1-0679-410E-956B-246FAAA82772}">
      <dgm:prSet/>
      <dgm:spPr/>
      <dgm:t>
        <a:bodyPr/>
        <a:lstStyle/>
        <a:p>
          <a:endParaRPr lang="en-US"/>
        </a:p>
      </dgm:t>
    </dgm:pt>
    <dgm:pt modelId="{973A43BF-DEBF-497C-935A-92B7048B7BF9}" type="sibTrans" cxnId="{49F38DD1-0679-410E-956B-246FAAA82772}">
      <dgm:prSet/>
      <dgm:spPr/>
      <dgm:t>
        <a:bodyPr/>
        <a:lstStyle/>
        <a:p>
          <a:endParaRPr lang="en-US"/>
        </a:p>
      </dgm:t>
    </dgm:pt>
    <dgm:pt modelId="{1A864EA3-DD86-4FF7-9FDB-D4E51D55389F}">
      <dgm:prSet phldrT="[Text]"/>
      <dgm:spPr/>
      <dgm:t>
        <a:bodyPr/>
        <a:lstStyle/>
        <a:p>
          <a:r>
            <a:rPr lang="en-US" dirty="0"/>
            <a:t>concrete file systems</a:t>
          </a:r>
        </a:p>
      </dgm:t>
    </dgm:pt>
    <dgm:pt modelId="{2EB110D7-705A-4EB1-8AE0-74A0C3A848C6}" type="parTrans" cxnId="{45111294-1303-4F05-A051-6FFF9EA4EDEC}">
      <dgm:prSet/>
      <dgm:spPr/>
      <dgm:t>
        <a:bodyPr/>
        <a:lstStyle/>
        <a:p>
          <a:endParaRPr lang="en-US"/>
        </a:p>
      </dgm:t>
    </dgm:pt>
    <dgm:pt modelId="{6B01AAE7-691D-4901-B547-796C2A5CCBCD}" type="sibTrans" cxnId="{45111294-1303-4F05-A051-6FFF9EA4EDEC}">
      <dgm:prSet/>
      <dgm:spPr/>
      <dgm:t>
        <a:bodyPr/>
        <a:lstStyle/>
        <a:p>
          <a:endParaRPr lang="en-US"/>
        </a:p>
      </dgm:t>
    </dgm:pt>
    <dgm:pt modelId="{B16CF08A-A69D-43D5-ACDB-730A3477DDC4}">
      <dgm:prSet phldrT="[Text]"/>
      <dgm:spPr/>
      <dgm:t>
        <a:bodyPr/>
        <a:lstStyle/>
        <a:p>
          <a:r>
            <a:rPr lang="en-US" dirty="0"/>
            <a:t>page cache</a:t>
          </a:r>
        </a:p>
      </dgm:t>
    </dgm:pt>
    <dgm:pt modelId="{27708BEA-6D31-4BBF-8777-A1140F7DBE5F}" type="parTrans" cxnId="{6166561E-6AFC-4663-B9C4-D5BF492682B3}">
      <dgm:prSet/>
      <dgm:spPr/>
      <dgm:t>
        <a:bodyPr/>
        <a:lstStyle/>
        <a:p>
          <a:endParaRPr lang="en-US"/>
        </a:p>
      </dgm:t>
    </dgm:pt>
    <dgm:pt modelId="{42E7CE29-AAF5-41C8-A4B3-59259AE8D746}" type="sibTrans" cxnId="{6166561E-6AFC-4663-B9C4-D5BF492682B3}">
      <dgm:prSet/>
      <dgm:spPr/>
      <dgm:t>
        <a:bodyPr/>
        <a:lstStyle/>
        <a:p>
          <a:endParaRPr lang="en-US"/>
        </a:p>
      </dgm:t>
    </dgm:pt>
    <dgm:pt modelId="{9C4035F8-D587-4DE6-A476-73B7F4C894E3}">
      <dgm:prSet/>
      <dgm:spPr/>
      <dgm:t>
        <a:bodyPr/>
        <a:lstStyle/>
        <a:p>
          <a:r>
            <a:rPr lang="en-US" dirty="0"/>
            <a:t>file system interface</a:t>
          </a:r>
        </a:p>
      </dgm:t>
    </dgm:pt>
    <dgm:pt modelId="{98D3C3AD-1D04-4056-8DFF-1AC244F524B0}" type="parTrans" cxnId="{B721E053-3AFF-4A6D-BF4E-C495AE6B0038}">
      <dgm:prSet/>
      <dgm:spPr/>
      <dgm:t>
        <a:bodyPr/>
        <a:lstStyle/>
        <a:p>
          <a:endParaRPr lang="en-US"/>
        </a:p>
      </dgm:t>
    </dgm:pt>
    <dgm:pt modelId="{9312B39B-E21D-44E9-BCFA-12C9D4E51D26}" type="sibTrans" cxnId="{B721E053-3AFF-4A6D-BF4E-C495AE6B0038}">
      <dgm:prSet/>
      <dgm:spPr/>
      <dgm:t>
        <a:bodyPr/>
        <a:lstStyle/>
        <a:p>
          <a:endParaRPr lang="en-US"/>
        </a:p>
      </dgm:t>
    </dgm:pt>
    <dgm:pt modelId="{E5FF8656-295B-4C0C-A974-370C11F457F9}">
      <dgm:prSet/>
      <dgm:spPr/>
      <dgm:t>
        <a:bodyPr/>
        <a:lstStyle/>
        <a:p>
          <a:r>
            <a:rPr lang="en-US" dirty="0"/>
            <a:t>system calls (open, read, write, …)</a:t>
          </a:r>
        </a:p>
      </dgm:t>
    </dgm:pt>
    <dgm:pt modelId="{63FD934D-AB5D-42F4-853F-1D6754448C27}" type="parTrans" cxnId="{A830BDE3-E1DC-4FDA-8905-4941B35C8140}">
      <dgm:prSet/>
      <dgm:spPr/>
      <dgm:t>
        <a:bodyPr/>
        <a:lstStyle/>
        <a:p>
          <a:endParaRPr lang="en-US"/>
        </a:p>
      </dgm:t>
    </dgm:pt>
    <dgm:pt modelId="{91363E6B-6D97-4935-B853-2F7B2866005F}" type="sibTrans" cxnId="{A830BDE3-E1DC-4FDA-8905-4941B35C8140}">
      <dgm:prSet/>
      <dgm:spPr/>
      <dgm:t>
        <a:bodyPr/>
        <a:lstStyle/>
        <a:p>
          <a:endParaRPr lang="en-US"/>
        </a:p>
      </dgm:t>
    </dgm:pt>
    <dgm:pt modelId="{568D12FD-2571-498B-8043-8D8A53138334}">
      <dgm:prSet/>
      <dgm:spPr/>
      <dgm:t>
        <a:bodyPr/>
        <a:lstStyle/>
        <a:p>
          <a:r>
            <a:rPr lang="en-US" dirty="0" err="1"/>
            <a:t>inodes</a:t>
          </a:r>
          <a:r>
            <a:rPr lang="en-US" dirty="0"/>
            <a:t>, </a:t>
          </a:r>
          <a:r>
            <a:rPr lang="en-US" dirty="0" err="1"/>
            <a:t>dirent</a:t>
          </a:r>
          <a:r>
            <a:rPr lang="en-US" dirty="0"/>
            <a:t>, …</a:t>
          </a:r>
        </a:p>
      </dgm:t>
    </dgm:pt>
    <dgm:pt modelId="{63A35F42-560E-4F36-BFD6-698481C10DDC}" type="parTrans" cxnId="{46D349F0-EB80-4405-8609-AA659CBFDF1A}">
      <dgm:prSet/>
      <dgm:spPr/>
      <dgm:t>
        <a:bodyPr/>
        <a:lstStyle/>
        <a:p>
          <a:endParaRPr lang="en-US"/>
        </a:p>
      </dgm:t>
    </dgm:pt>
    <dgm:pt modelId="{0E01A25D-B0BF-45AA-9C5A-844F4EA542B8}" type="sibTrans" cxnId="{46D349F0-EB80-4405-8609-AA659CBFDF1A}">
      <dgm:prSet/>
      <dgm:spPr/>
      <dgm:t>
        <a:bodyPr/>
        <a:lstStyle/>
        <a:p>
          <a:endParaRPr lang="en-US"/>
        </a:p>
      </dgm:t>
    </dgm:pt>
    <dgm:pt modelId="{398A561F-04E9-4E07-9F97-7D02E9230D90}">
      <dgm:prSet/>
      <dgm:spPr/>
      <dgm:t>
        <a:bodyPr/>
        <a:lstStyle/>
        <a:p>
          <a:r>
            <a:rPr lang="en-US" dirty="0"/>
            <a:t>ext2, ext3, FAT32, NTFS, </a:t>
          </a:r>
          <a:r>
            <a:rPr lang="en-US" dirty="0" err="1"/>
            <a:t>btrfs</a:t>
          </a:r>
          <a:r>
            <a:rPr lang="en-US" dirty="0"/>
            <a:t>, …</a:t>
          </a:r>
        </a:p>
      </dgm:t>
    </dgm:pt>
    <dgm:pt modelId="{143276A3-9953-4202-B27C-795BE0DDDF30}" type="parTrans" cxnId="{578FCB8F-E038-44D1-BFFC-893D4F23D28D}">
      <dgm:prSet/>
      <dgm:spPr/>
      <dgm:t>
        <a:bodyPr/>
        <a:lstStyle/>
        <a:p>
          <a:endParaRPr lang="en-US"/>
        </a:p>
      </dgm:t>
    </dgm:pt>
    <dgm:pt modelId="{356FE713-891A-4735-A099-069F02B877D0}" type="sibTrans" cxnId="{578FCB8F-E038-44D1-BFFC-893D4F23D28D}">
      <dgm:prSet/>
      <dgm:spPr/>
      <dgm:t>
        <a:bodyPr/>
        <a:lstStyle/>
        <a:p>
          <a:endParaRPr lang="en-US"/>
        </a:p>
      </dgm:t>
    </dgm:pt>
    <dgm:pt modelId="{15CFCEA0-D2E0-4842-B53B-513F8B7D1BAE}">
      <dgm:prSet/>
      <dgm:spPr/>
      <dgm:t>
        <a:bodyPr/>
        <a:lstStyle/>
        <a:p>
          <a:r>
            <a:rPr lang="en-US" dirty="0"/>
            <a:t>device drivers</a:t>
          </a:r>
        </a:p>
      </dgm:t>
    </dgm:pt>
    <dgm:pt modelId="{A21C5EEF-E921-48D2-B918-55C24CEA98EA}" type="parTrans" cxnId="{082BDF31-4040-41E4-A285-066FA74D7A69}">
      <dgm:prSet/>
      <dgm:spPr/>
      <dgm:t>
        <a:bodyPr/>
        <a:lstStyle/>
        <a:p>
          <a:endParaRPr lang="en-US"/>
        </a:p>
      </dgm:t>
    </dgm:pt>
    <dgm:pt modelId="{29E18577-68F6-42EE-9F59-FF22A7130AB4}" type="sibTrans" cxnId="{082BDF31-4040-41E4-A285-066FA74D7A69}">
      <dgm:prSet/>
      <dgm:spPr/>
      <dgm:t>
        <a:bodyPr/>
        <a:lstStyle/>
        <a:p>
          <a:endParaRPr lang="en-US"/>
        </a:p>
      </dgm:t>
    </dgm:pt>
    <dgm:pt modelId="{AC6D2E93-2268-461B-9BC2-FF9D7C201D0E}" type="pres">
      <dgm:prSet presAssocID="{482C02AB-ED53-490C-932D-A7896D39EABA}" presName="linear" presStyleCnt="0">
        <dgm:presLayoutVars>
          <dgm:dir/>
          <dgm:animLvl val="lvl"/>
          <dgm:resizeHandles val="exact"/>
        </dgm:presLayoutVars>
      </dgm:prSet>
      <dgm:spPr/>
    </dgm:pt>
    <dgm:pt modelId="{260293BF-4024-459A-B82F-3CED917DDB0E}" type="pres">
      <dgm:prSet presAssocID="{D35D441A-908D-4B0F-ABA7-9EE7774BD7AA}" presName="parentLin" presStyleCnt="0"/>
      <dgm:spPr/>
    </dgm:pt>
    <dgm:pt modelId="{30CDFABD-413F-47C2-B331-FCCA053D2734}" type="pres">
      <dgm:prSet presAssocID="{D35D441A-908D-4B0F-ABA7-9EE7774BD7AA}" presName="parentLeftMargin" presStyleLbl="node1" presStyleIdx="0" presStyleCnt="5"/>
      <dgm:spPr/>
    </dgm:pt>
    <dgm:pt modelId="{5329C20C-FA90-43DE-8B35-B1D6703A84FA}" type="pres">
      <dgm:prSet presAssocID="{D35D441A-908D-4B0F-ABA7-9EE7774BD7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EBF489-71F4-406E-8724-F01FA4310B02}" type="pres">
      <dgm:prSet presAssocID="{D35D441A-908D-4B0F-ABA7-9EE7774BD7AA}" presName="negativeSpace" presStyleCnt="0"/>
      <dgm:spPr/>
    </dgm:pt>
    <dgm:pt modelId="{390C326F-6D9C-4B72-9E48-988E8AD9FD15}" type="pres">
      <dgm:prSet presAssocID="{D35D441A-908D-4B0F-ABA7-9EE7774BD7AA}" presName="childText" presStyleLbl="conFgAcc1" presStyleIdx="0" presStyleCnt="5">
        <dgm:presLayoutVars>
          <dgm:bulletEnabled val="1"/>
        </dgm:presLayoutVars>
      </dgm:prSet>
      <dgm:spPr/>
    </dgm:pt>
    <dgm:pt modelId="{D199014F-2665-481B-A4DF-0D21F0C5BC9E}" type="pres">
      <dgm:prSet presAssocID="{973A43BF-DEBF-497C-935A-92B7048B7BF9}" presName="spaceBetweenRectangles" presStyleCnt="0"/>
      <dgm:spPr/>
    </dgm:pt>
    <dgm:pt modelId="{943026A9-857B-4FF3-B894-4DAF3008691B}" type="pres">
      <dgm:prSet presAssocID="{9C4035F8-D587-4DE6-A476-73B7F4C894E3}" presName="parentLin" presStyleCnt="0"/>
      <dgm:spPr/>
    </dgm:pt>
    <dgm:pt modelId="{9CC7FA81-DAEE-4AE9-BDF3-C03CCDC907B9}" type="pres">
      <dgm:prSet presAssocID="{9C4035F8-D587-4DE6-A476-73B7F4C894E3}" presName="parentLeftMargin" presStyleLbl="node1" presStyleIdx="0" presStyleCnt="5"/>
      <dgm:spPr/>
    </dgm:pt>
    <dgm:pt modelId="{CB2502DF-1F86-407F-9868-2A7D3C3F48D3}" type="pres">
      <dgm:prSet presAssocID="{9C4035F8-D587-4DE6-A476-73B7F4C894E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A0FE06-D8A1-4EC6-9913-1E11A0378D55}" type="pres">
      <dgm:prSet presAssocID="{9C4035F8-D587-4DE6-A476-73B7F4C894E3}" presName="negativeSpace" presStyleCnt="0"/>
      <dgm:spPr/>
    </dgm:pt>
    <dgm:pt modelId="{912CF5A6-9AAE-4177-85B9-C99FBE331BEB}" type="pres">
      <dgm:prSet presAssocID="{9C4035F8-D587-4DE6-A476-73B7F4C894E3}" presName="childText" presStyleLbl="conFgAcc1" presStyleIdx="1" presStyleCnt="5">
        <dgm:presLayoutVars>
          <dgm:bulletEnabled val="1"/>
        </dgm:presLayoutVars>
      </dgm:prSet>
      <dgm:spPr/>
    </dgm:pt>
    <dgm:pt modelId="{7CD80419-5A38-44B4-BA7C-E5BF8F817DB9}" type="pres">
      <dgm:prSet presAssocID="{9312B39B-E21D-44E9-BCFA-12C9D4E51D26}" presName="spaceBetweenRectangles" presStyleCnt="0"/>
      <dgm:spPr/>
    </dgm:pt>
    <dgm:pt modelId="{70866D1D-DFD6-4539-B0EC-582BA1A64A7A}" type="pres">
      <dgm:prSet presAssocID="{1A864EA3-DD86-4FF7-9FDB-D4E51D55389F}" presName="parentLin" presStyleCnt="0"/>
      <dgm:spPr/>
    </dgm:pt>
    <dgm:pt modelId="{DD2E500F-64AE-4B9A-B27F-0097DC652344}" type="pres">
      <dgm:prSet presAssocID="{1A864EA3-DD86-4FF7-9FDB-D4E51D55389F}" presName="parentLeftMargin" presStyleLbl="node1" presStyleIdx="1" presStyleCnt="5"/>
      <dgm:spPr/>
    </dgm:pt>
    <dgm:pt modelId="{BA4510E9-8EA9-497A-ADBF-4F440551F0CE}" type="pres">
      <dgm:prSet presAssocID="{1A864EA3-DD86-4FF7-9FDB-D4E51D55389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568C89B-4F21-40EB-8229-A6B733E12FA3}" type="pres">
      <dgm:prSet presAssocID="{1A864EA3-DD86-4FF7-9FDB-D4E51D55389F}" presName="negativeSpace" presStyleCnt="0"/>
      <dgm:spPr/>
    </dgm:pt>
    <dgm:pt modelId="{F693939C-F342-4818-AFF9-B40B8D993F73}" type="pres">
      <dgm:prSet presAssocID="{1A864EA3-DD86-4FF7-9FDB-D4E51D55389F}" presName="childText" presStyleLbl="conFgAcc1" presStyleIdx="2" presStyleCnt="5">
        <dgm:presLayoutVars>
          <dgm:bulletEnabled val="1"/>
        </dgm:presLayoutVars>
      </dgm:prSet>
      <dgm:spPr/>
    </dgm:pt>
    <dgm:pt modelId="{C6AA4AEA-802F-48AB-83CC-FE0877C3AC48}" type="pres">
      <dgm:prSet presAssocID="{6B01AAE7-691D-4901-B547-796C2A5CCBCD}" presName="spaceBetweenRectangles" presStyleCnt="0"/>
      <dgm:spPr/>
    </dgm:pt>
    <dgm:pt modelId="{E892E226-D618-41BB-881D-4F10F2A4D3A6}" type="pres">
      <dgm:prSet presAssocID="{B16CF08A-A69D-43D5-ACDB-730A3477DDC4}" presName="parentLin" presStyleCnt="0"/>
      <dgm:spPr/>
    </dgm:pt>
    <dgm:pt modelId="{042F0299-9E2D-407C-A538-C4CF76BDA046}" type="pres">
      <dgm:prSet presAssocID="{B16CF08A-A69D-43D5-ACDB-730A3477DDC4}" presName="parentLeftMargin" presStyleLbl="node1" presStyleIdx="2" presStyleCnt="5"/>
      <dgm:spPr/>
    </dgm:pt>
    <dgm:pt modelId="{F2344B47-722F-44E6-9F0F-17D205593CEB}" type="pres">
      <dgm:prSet presAssocID="{B16CF08A-A69D-43D5-ACDB-730A3477DDC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417108-6207-4F77-ABF3-50C1F4FF9E6A}" type="pres">
      <dgm:prSet presAssocID="{B16CF08A-A69D-43D5-ACDB-730A3477DDC4}" presName="negativeSpace" presStyleCnt="0"/>
      <dgm:spPr/>
    </dgm:pt>
    <dgm:pt modelId="{ECD5C31C-0BE0-4476-BD32-A87A8431DF4B}" type="pres">
      <dgm:prSet presAssocID="{B16CF08A-A69D-43D5-ACDB-730A3477DDC4}" presName="childText" presStyleLbl="conFgAcc1" presStyleIdx="3" presStyleCnt="5">
        <dgm:presLayoutVars>
          <dgm:bulletEnabled val="1"/>
        </dgm:presLayoutVars>
      </dgm:prSet>
      <dgm:spPr/>
    </dgm:pt>
    <dgm:pt modelId="{D717C762-1224-4CFF-B09B-064506500EC8}" type="pres">
      <dgm:prSet presAssocID="{42E7CE29-AAF5-41C8-A4B3-59259AE8D746}" presName="spaceBetweenRectangles" presStyleCnt="0"/>
      <dgm:spPr/>
    </dgm:pt>
    <dgm:pt modelId="{EF206BD1-20EF-430F-A7D5-7DBEA301367F}" type="pres">
      <dgm:prSet presAssocID="{15CFCEA0-D2E0-4842-B53B-513F8B7D1BAE}" presName="parentLin" presStyleCnt="0"/>
      <dgm:spPr/>
    </dgm:pt>
    <dgm:pt modelId="{12E9398B-337F-4BCB-BA70-22F9D69B6DF4}" type="pres">
      <dgm:prSet presAssocID="{15CFCEA0-D2E0-4842-B53B-513F8B7D1BAE}" presName="parentLeftMargin" presStyleLbl="node1" presStyleIdx="3" presStyleCnt="5"/>
      <dgm:spPr/>
    </dgm:pt>
    <dgm:pt modelId="{6DF685EC-9CFF-47B5-9F33-7C5D95B9CAE6}" type="pres">
      <dgm:prSet presAssocID="{15CFCEA0-D2E0-4842-B53B-513F8B7D1BA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F2E268C-EC14-4F4B-B037-7E9BFE132B73}" type="pres">
      <dgm:prSet presAssocID="{15CFCEA0-D2E0-4842-B53B-513F8B7D1BAE}" presName="negativeSpace" presStyleCnt="0"/>
      <dgm:spPr/>
    </dgm:pt>
    <dgm:pt modelId="{80CE888C-DC88-4DB5-83D2-186D420778B5}" type="pres">
      <dgm:prSet presAssocID="{15CFCEA0-D2E0-4842-B53B-513F8B7D1BA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FAD2403-5104-4475-AD9E-599825E62A1C}" type="presOf" srcId="{15CFCEA0-D2E0-4842-B53B-513F8B7D1BAE}" destId="{6DF685EC-9CFF-47B5-9F33-7C5D95B9CAE6}" srcOrd="1" destOrd="0" presId="urn:microsoft.com/office/officeart/2005/8/layout/list1"/>
    <dgm:cxn modelId="{08F0D108-2BDA-46D7-9B68-90B2E5BD5AD5}" type="presOf" srcId="{D35D441A-908D-4B0F-ABA7-9EE7774BD7AA}" destId="{5329C20C-FA90-43DE-8B35-B1D6703A84FA}" srcOrd="1" destOrd="0" presId="urn:microsoft.com/office/officeart/2005/8/layout/list1"/>
    <dgm:cxn modelId="{3D2F1F0A-AB40-43D6-A17A-64F32C6D7EAE}" type="presOf" srcId="{568D12FD-2571-498B-8043-8D8A53138334}" destId="{912CF5A6-9AAE-4177-85B9-C99FBE331BEB}" srcOrd="0" destOrd="0" presId="urn:microsoft.com/office/officeart/2005/8/layout/list1"/>
    <dgm:cxn modelId="{9C396016-E1C7-40F6-AB80-26691BF00B0D}" type="presOf" srcId="{D35D441A-908D-4B0F-ABA7-9EE7774BD7AA}" destId="{30CDFABD-413F-47C2-B331-FCCA053D2734}" srcOrd="0" destOrd="0" presId="urn:microsoft.com/office/officeart/2005/8/layout/list1"/>
    <dgm:cxn modelId="{6166561E-6AFC-4663-B9C4-D5BF492682B3}" srcId="{482C02AB-ED53-490C-932D-A7896D39EABA}" destId="{B16CF08A-A69D-43D5-ACDB-730A3477DDC4}" srcOrd="3" destOrd="0" parTransId="{27708BEA-6D31-4BBF-8777-A1140F7DBE5F}" sibTransId="{42E7CE29-AAF5-41C8-A4B3-59259AE8D746}"/>
    <dgm:cxn modelId="{429DFC20-E641-45FB-B578-C9DE4EC3FDB9}" type="presOf" srcId="{398A561F-04E9-4E07-9F97-7D02E9230D90}" destId="{F693939C-F342-4818-AFF9-B40B8D993F73}" srcOrd="0" destOrd="0" presId="urn:microsoft.com/office/officeart/2005/8/layout/list1"/>
    <dgm:cxn modelId="{082BDF31-4040-41E4-A285-066FA74D7A69}" srcId="{482C02AB-ED53-490C-932D-A7896D39EABA}" destId="{15CFCEA0-D2E0-4842-B53B-513F8B7D1BAE}" srcOrd="4" destOrd="0" parTransId="{A21C5EEF-E921-48D2-B918-55C24CEA98EA}" sibTransId="{29E18577-68F6-42EE-9F59-FF22A7130AB4}"/>
    <dgm:cxn modelId="{B721E053-3AFF-4A6D-BF4E-C495AE6B0038}" srcId="{482C02AB-ED53-490C-932D-A7896D39EABA}" destId="{9C4035F8-D587-4DE6-A476-73B7F4C894E3}" srcOrd="1" destOrd="0" parTransId="{98D3C3AD-1D04-4056-8DFF-1AC244F524B0}" sibTransId="{9312B39B-E21D-44E9-BCFA-12C9D4E51D26}"/>
    <dgm:cxn modelId="{E4024774-B071-4686-A32E-FCF0EFDE0BD6}" type="presOf" srcId="{B16CF08A-A69D-43D5-ACDB-730A3477DDC4}" destId="{F2344B47-722F-44E6-9F0F-17D205593CEB}" srcOrd="1" destOrd="0" presId="urn:microsoft.com/office/officeart/2005/8/layout/list1"/>
    <dgm:cxn modelId="{959F3D75-C4EB-435D-A177-36991750DA55}" type="presOf" srcId="{1A864EA3-DD86-4FF7-9FDB-D4E51D55389F}" destId="{BA4510E9-8EA9-497A-ADBF-4F440551F0CE}" srcOrd="1" destOrd="0" presId="urn:microsoft.com/office/officeart/2005/8/layout/list1"/>
    <dgm:cxn modelId="{6085C47A-B5FF-46C1-813B-D21665198AC1}" type="presOf" srcId="{E5FF8656-295B-4C0C-A974-370C11F457F9}" destId="{390C326F-6D9C-4B72-9E48-988E8AD9FD15}" srcOrd="0" destOrd="0" presId="urn:microsoft.com/office/officeart/2005/8/layout/list1"/>
    <dgm:cxn modelId="{50F26E8F-58C0-47E0-8607-AA19B9A6B79D}" type="presOf" srcId="{1A864EA3-DD86-4FF7-9FDB-D4E51D55389F}" destId="{DD2E500F-64AE-4B9A-B27F-0097DC652344}" srcOrd="0" destOrd="0" presId="urn:microsoft.com/office/officeart/2005/8/layout/list1"/>
    <dgm:cxn modelId="{578FCB8F-E038-44D1-BFFC-893D4F23D28D}" srcId="{1A864EA3-DD86-4FF7-9FDB-D4E51D55389F}" destId="{398A561F-04E9-4E07-9F97-7D02E9230D90}" srcOrd="0" destOrd="0" parTransId="{143276A3-9953-4202-B27C-795BE0DDDF30}" sibTransId="{356FE713-891A-4735-A099-069F02B877D0}"/>
    <dgm:cxn modelId="{45111294-1303-4F05-A051-6FFF9EA4EDEC}" srcId="{482C02AB-ED53-490C-932D-A7896D39EABA}" destId="{1A864EA3-DD86-4FF7-9FDB-D4E51D55389F}" srcOrd="2" destOrd="0" parTransId="{2EB110D7-705A-4EB1-8AE0-74A0C3A848C6}" sibTransId="{6B01AAE7-691D-4901-B547-796C2A5CCBCD}"/>
    <dgm:cxn modelId="{87710C95-BC25-43B5-B373-DD37DD75B419}" type="presOf" srcId="{15CFCEA0-D2E0-4842-B53B-513F8B7D1BAE}" destId="{12E9398B-337F-4BCB-BA70-22F9D69B6DF4}" srcOrd="0" destOrd="0" presId="urn:microsoft.com/office/officeart/2005/8/layout/list1"/>
    <dgm:cxn modelId="{E1D35A96-A0EF-4F94-8320-20EB0FF1A0B2}" type="presOf" srcId="{482C02AB-ED53-490C-932D-A7896D39EABA}" destId="{AC6D2E93-2268-461B-9BC2-FF9D7C201D0E}" srcOrd="0" destOrd="0" presId="urn:microsoft.com/office/officeart/2005/8/layout/list1"/>
    <dgm:cxn modelId="{A66DF9A1-17E9-4549-AC53-3C6A3DC52E5B}" type="presOf" srcId="{B16CF08A-A69D-43D5-ACDB-730A3477DDC4}" destId="{042F0299-9E2D-407C-A538-C4CF76BDA046}" srcOrd="0" destOrd="0" presId="urn:microsoft.com/office/officeart/2005/8/layout/list1"/>
    <dgm:cxn modelId="{49F38DD1-0679-410E-956B-246FAAA82772}" srcId="{482C02AB-ED53-490C-932D-A7896D39EABA}" destId="{D35D441A-908D-4B0F-ABA7-9EE7774BD7AA}" srcOrd="0" destOrd="0" parTransId="{9577ACC2-3A14-49EC-B6CC-6C3CF87A5594}" sibTransId="{973A43BF-DEBF-497C-935A-92B7048B7BF9}"/>
    <dgm:cxn modelId="{A830BDE3-E1DC-4FDA-8905-4941B35C8140}" srcId="{D35D441A-908D-4B0F-ABA7-9EE7774BD7AA}" destId="{E5FF8656-295B-4C0C-A974-370C11F457F9}" srcOrd="0" destOrd="0" parTransId="{63FD934D-AB5D-42F4-853F-1D6754448C27}" sibTransId="{91363E6B-6D97-4935-B853-2F7B2866005F}"/>
    <dgm:cxn modelId="{46D349F0-EB80-4405-8609-AA659CBFDF1A}" srcId="{9C4035F8-D587-4DE6-A476-73B7F4C894E3}" destId="{568D12FD-2571-498B-8043-8D8A53138334}" srcOrd="0" destOrd="0" parTransId="{63A35F42-560E-4F36-BFD6-698481C10DDC}" sibTransId="{0E01A25D-B0BF-45AA-9C5A-844F4EA542B8}"/>
    <dgm:cxn modelId="{4C0363F4-5A19-47E2-85A0-5F751BA5A6B9}" type="presOf" srcId="{9C4035F8-D587-4DE6-A476-73B7F4C894E3}" destId="{CB2502DF-1F86-407F-9868-2A7D3C3F48D3}" srcOrd="1" destOrd="0" presId="urn:microsoft.com/office/officeart/2005/8/layout/list1"/>
    <dgm:cxn modelId="{62584FF8-E3B2-4BBD-A0D0-AE17CDA2FB23}" type="presOf" srcId="{9C4035F8-D587-4DE6-A476-73B7F4C894E3}" destId="{9CC7FA81-DAEE-4AE9-BDF3-C03CCDC907B9}" srcOrd="0" destOrd="0" presId="urn:microsoft.com/office/officeart/2005/8/layout/list1"/>
    <dgm:cxn modelId="{C534EF4D-2947-4958-8336-883735719575}" type="presParOf" srcId="{AC6D2E93-2268-461B-9BC2-FF9D7C201D0E}" destId="{260293BF-4024-459A-B82F-3CED917DDB0E}" srcOrd="0" destOrd="0" presId="urn:microsoft.com/office/officeart/2005/8/layout/list1"/>
    <dgm:cxn modelId="{A22EBE2E-47D7-4320-ACBC-8A51AEE740E0}" type="presParOf" srcId="{260293BF-4024-459A-B82F-3CED917DDB0E}" destId="{30CDFABD-413F-47C2-B331-FCCA053D2734}" srcOrd="0" destOrd="0" presId="urn:microsoft.com/office/officeart/2005/8/layout/list1"/>
    <dgm:cxn modelId="{19DF0B06-1F7E-49C3-ADE3-15A873B923EA}" type="presParOf" srcId="{260293BF-4024-459A-B82F-3CED917DDB0E}" destId="{5329C20C-FA90-43DE-8B35-B1D6703A84FA}" srcOrd="1" destOrd="0" presId="urn:microsoft.com/office/officeart/2005/8/layout/list1"/>
    <dgm:cxn modelId="{4293A60E-A94E-4B9B-A9F0-D9766F0A00B8}" type="presParOf" srcId="{AC6D2E93-2268-461B-9BC2-FF9D7C201D0E}" destId="{76EBF489-71F4-406E-8724-F01FA4310B02}" srcOrd="1" destOrd="0" presId="urn:microsoft.com/office/officeart/2005/8/layout/list1"/>
    <dgm:cxn modelId="{10590E6B-2A7B-497A-AACE-5C4E4367CD20}" type="presParOf" srcId="{AC6D2E93-2268-461B-9BC2-FF9D7C201D0E}" destId="{390C326F-6D9C-4B72-9E48-988E8AD9FD15}" srcOrd="2" destOrd="0" presId="urn:microsoft.com/office/officeart/2005/8/layout/list1"/>
    <dgm:cxn modelId="{CDD3C2FA-1DE5-4E47-B43B-A6DCE593CC51}" type="presParOf" srcId="{AC6D2E93-2268-461B-9BC2-FF9D7C201D0E}" destId="{D199014F-2665-481B-A4DF-0D21F0C5BC9E}" srcOrd="3" destOrd="0" presId="urn:microsoft.com/office/officeart/2005/8/layout/list1"/>
    <dgm:cxn modelId="{98907F05-17C8-4BCD-81F4-15A2F512CFC2}" type="presParOf" srcId="{AC6D2E93-2268-461B-9BC2-FF9D7C201D0E}" destId="{943026A9-857B-4FF3-B894-4DAF3008691B}" srcOrd="4" destOrd="0" presId="urn:microsoft.com/office/officeart/2005/8/layout/list1"/>
    <dgm:cxn modelId="{597DE275-D8BD-4B70-9FBF-FD0F44B478F4}" type="presParOf" srcId="{943026A9-857B-4FF3-B894-4DAF3008691B}" destId="{9CC7FA81-DAEE-4AE9-BDF3-C03CCDC907B9}" srcOrd="0" destOrd="0" presId="urn:microsoft.com/office/officeart/2005/8/layout/list1"/>
    <dgm:cxn modelId="{96EFF036-D005-453A-B7CE-D7589EF3B545}" type="presParOf" srcId="{943026A9-857B-4FF3-B894-4DAF3008691B}" destId="{CB2502DF-1F86-407F-9868-2A7D3C3F48D3}" srcOrd="1" destOrd="0" presId="urn:microsoft.com/office/officeart/2005/8/layout/list1"/>
    <dgm:cxn modelId="{2D66DA62-EA26-40AB-AE36-CE19869AE360}" type="presParOf" srcId="{AC6D2E93-2268-461B-9BC2-FF9D7C201D0E}" destId="{C0A0FE06-D8A1-4EC6-9913-1E11A0378D55}" srcOrd="5" destOrd="0" presId="urn:microsoft.com/office/officeart/2005/8/layout/list1"/>
    <dgm:cxn modelId="{A9962C70-051D-4237-B17A-F28C695A335F}" type="presParOf" srcId="{AC6D2E93-2268-461B-9BC2-FF9D7C201D0E}" destId="{912CF5A6-9AAE-4177-85B9-C99FBE331BEB}" srcOrd="6" destOrd="0" presId="urn:microsoft.com/office/officeart/2005/8/layout/list1"/>
    <dgm:cxn modelId="{F0ABF6E9-E922-4F77-A32F-70AE3CC34069}" type="presParOf" srcId="{AC6D2E93-2268-461B-9BC2-FF9D7C201D0E}" destId="{7CD80419-5A38-44B4-BA7C-E5BF8F817DB9}" srcOrd="7" destOrd="0" presId="urn:microsoft.com/office/officeart/2005/8/layout/list1"/>
    <dgm:cxn modelId="{385E5AF2-909C-4391-A393-BC14060FED1C}" type="presParOf" srcId="{AC6D2E93-2268-461B-9BC2-FF9D7C201D0E}" destId="{70866D1D-DFD6-4539-B0EC-582BA1A64A7A}" srcOrd="8" destOrd="0" presId="urn:microsoft.com/office/officeart/2005/8/layout/list1"/>
    <dgm:cxn modelId="{450E4BC1-AE0C-4095-9F61-089766793A15}" type="presParOf" srcId="{70866D1D-DFD6-4539-B0EC-582BA1A64A7A}" destId="{DD2E500F-64AE-4B9A-B27F-0097DC652344}" srcOrd="0" destOrd="0" presId="urn:microsoft.com/office/officeart/2005/8/layout/list1"/>
    <dgm:cxn modelId="{89E8B0A0-670A-4843-BC69-61C99243A8DE}" type="presParOf" srcId="{70866D1D-DFD6-4539-B0EC-582BA1A64A7A}" destId="{BA4510E9-8EA9-497A-ADBF-4F440551F0CE}" srcOrd="1" destOrd="0" presId="urn:microsoft.com/office/officeart/2005/8/layout/list1"/>
    <dgm:cxn modelId="{989D5247-6D98-4654-9127-062A0A9D23F4}" type="presParOf" srcId="{AC6D2E93-2268-461B-9BC2-FF9D7C201D0E}" destId="{6568C89B-4F21-40EB-8229-A6B733E12FA3}" srcOrd="9" destOrd="0" presId="urn:microsoft.com/office/officeart/2005/8/layout/list1"/>
    <dgm:cxn modelId="{65A246F0-B3EF-48CE-AD5D-6E849970F0D2}" type="presParOf" srcId="{AC6D2E93-2268-461B-9BC2-FF9D7C201D0E}" destId="{F693939C-F342-4818-AFF9-B40B8D993F73}" srcOrd="10" destOrd="0" presId="urn:microsoft.com/office/officeart/2005/8/layout/list1"/>
    <dgm:cxn modelId="{7ECB7B84-C1BA-4098-BDBA-1C9B24F92EC1}" type="presParOf" srcId="{AC6D2E93-2268-461B-9BC2-FF9D7C201D0E}" destId="{C6AA4AEA-802F-48AB-83CC-FE0877C3AC48}" srcOrd="11" destOrd="0" presId="urn:microsoft.com/office/officeart/2005/8/layout/list1"/>
    <dgm:cxn modelId="{8DA2335E-41BB-45F7-9B3B-B64F7AA22FDC}" type="presParOf" srcId="{AC6D2E93-2268-461B-9BC2-FF9D7C201D0E}" destId="{E892E226-D618-41BB-881D-4F10F2A4D3A6}" srcOrd="12" destOrd="0" presId="urn:microsoft.com/office/officeart/2005/8/layout/list1"/>
    <dgm:cxn modelId="{E58B00B2-EE17-4E74-A8FF-9FF8961E7F63}" type="presParOf" srcId="{E892E226-D618-41BB-881D-4F10F2A4D3A6}" destId="{042F0299-9E2D-407C-A538-C4CF76BDA046}" srcOrd="0" destOrd="0" presId="urn:microsoft.com/office/officeart/2005/8/layout/list1"/>
    <dgm:cxn modelId="{212CAD0B-205A-4EF1-827A-B5B44C98FF42}" type="presParOf" srcId="{E892E226-D618-41BB-881D-4F10F2A4D3A6}" destId="{F2344B47-722F-44E6-9F0F-17D205593CEB}" srcOrd="1" destOrd="0" presId="urn:microsoft.com/office/officeart/2005/8/layout/list1"/>
    <dgm:cxn modelId="{E18A8CC8-207F-445F-981E-214A99AB3E9F}" type="presParOf" srcId="{AC6D2E93-2268-461B-9BC2-FF9D7C201D0E}" destId="{D0417108-6207-4F77-ABF3-50C1F4FF9E6A}" srcOrd="13" destOrd="0" presId="urn:microsoft.com/office/officeart/2005/8/layout/list1"/>
    <dgm:cxn modelId="{E183C8BC-F83C-4FC5-93E2-E1069AB755D8}" type="presParOf" srcId="{AC6D2E93-2268-461B-9BC2-FF9D7C201D0E}" destId="{ECD5C31C-0BE0-4476-BD32-A87A8431DF4B}" srcOrd="14" destOrd="0" presId="urn:microsoft.com/office/officeart/2005/8/layout/list1"/>
    <dgm:cxn modelId="{CD6ADC16-5497-4C40-B8D6-3DF1CD2BD046}" type="presParOf" srcId="{AC6D2E93-2268-461B-9BC2-FF9D7C201D0E}" destId="{D717C762-1224-4CFF-B09B-064506500EC8}" srcOrd="15" destOrd="0" presId="urn:microsoft.com/office/officeart/2005/8/layout/list1"/>
    <dgm:cxn modelId="{30CF11ED-C679-4BE2-831E-07A8FF7BDEE0}" type="presParOf" srcId="{AC6D2E93-2268-461B-9BC2-FF9D7C201D0E}" destId="{EF206BD1-20EF-430F-A7D5-7DBEA301367F}" srcOrd="16" destOrd="0" presId="urn:microsoft.com/office/officeart/2005/8/layout/list1"/>
    <dgm:cxn modelId="{65AA9802-AB14-4AC2-9C2A-6B17FB843098}" type="presParOf" srcId="{EF206BD1-20EF-430F-A7D5-7DBEA301367F}" destId="{12E9398B-337F-4BCB-BA70-22F9D69B6DF4}" srcOrd="0" destOrd="0" presId="urn:microsoft.com/office/officeart/2005/8/layout/list1"/>
    <dgm:cxn modelId="{E12098E2-92C5-4CFC-8965-6C273C61C82C}" type="presParOf" srcId="{EF206BD1-20EF-430F-A7D5-7DBEA301367F}" destId="{6DF685EC-9CFF-47B5-9F33-7C5D95B9CAE6}" srcOrd="1" destOrd="0" presId="urn:microsoft.com/office/officeart/2005/8/layout/list1"/>
    <dgm:cxn modelId="{9B607436-7D08-4B5F-8227-866711696236}" type="presParOf" srcId="{AC6D2E93-2268-461B-9BC2-FF9D7C201D0E}" destId="{1F2E268C-EC14-4F4B-B037-7E9BFE132B73}" srcOrd="17" destOrd="0" presId="urn:microsoft.com/office/officeart/2005/8/layout/list1"/>
    <dgm:cxn modelId="{F953E468-17AF-4757-B7F2-67DC33099791}" type="presParOf" srcId="{AC6D2E93-2268-461B-9BC2-FF9D7C201D0E}" destId="{80CE888C-DC88-4DB5-83D2-186D420778B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C326F-6D9C-4B72-9E48-988E8AD9FD15}">
      <dsp:nvSpPr>
        <dsp:cNvPr id="0" name=""/>
        <dsp:cNvSpPr/>
      </dsp:nvSpPr>
      <dsp:spPr>
        <a:xfrm>
          <a:off x="0" y="427084"/>
          <a:ext cx="40386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333248" rIns="31344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system calls (open, read, write, …)</a:t>
          </a:r>
        </a:p>
      </dsp:txBody>
      <dsp:txXfrm>
        <a:off x="0" y="427084"/>
        <a:ext cx="4038600" cy="667800"/>
      </dsp:txXfrm>
    </dsp:sp>
    <dsp:sp modelId="{5329C20C-FA90-43DE-8B35-B1D6703A84FA}">
      <dsp:nvSpPr>
        <dsp:cNvPr id="0" name=""/>
        <dsp:cNvSpPr/>
      </dsp:nvSpPr>
      <dsp:spPr>
        <a:xfrm>
          <a:off x="201930" y="190924"/>
          <a:ext cx="282702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applications</a:t>
          </a:r>
        </a:p>
      </dsp:txBody>
      <dsp:txXfrm>
        <a:off x="224987" y="213981"/>
        <a:ext cx="2780906" cy="426206"/>
      </dsp:txXfrm>
    </dsp:sp>
    <dsp:sp modelId="{912CF5A6-9AAE-4177-85B9-C99FBE331BEB}">
      <dsp:nvSpPr>
        <dsp:cNvPr id="0" name=""/>
        <dsp:cNvSpPr/>
      </dsp:nvSpPr>
      <dsp:spPr>
        <a:xfrm>
          <a:off x="0" y="1417444"/>
          <a:ext cx="40386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333248" rIns="31344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inodes</a:t>
          </a:r>
          <a:r>
            <a:rPr lang="en-US" sz="1600" kern="1200" dirty="0"/>
            <a:t>, </a:t>
          </a:r>
          <a:r>
            <a:rPr lang="en-US" sz="1600" kern="1200" dirty="0" err="1"/>
            <a:t>dirent</a:t>
          </a:r>
          <a:r>
            <a:rPr lang="en-US" sz="1600" kern="1200" dirty="0"/>
            <a:t>, …</a:t>
          </a:r>
        </a:p>
      </dsp:txBody>
      <dsp:txXfrm>
        <a:off x="0" y="1417444"/>
        <a:ext cx="4038600" cy="667800"/>
      </dsp:txXfrm>
    </dsp:sp>
    <dsp:sp modelId="{CB2502DF-1F86-407F-9868-2A7D3C3F48D3}">
      <dsp:nvSpPr>
        <dsp:cNvPr id="0" name=""/>
        <dsp:cNvSpPr/>
      </dsp:nvSpPr>
      <dsp:spPr>
        <a:xfrm>
          <a:off x="201930" y="1181284"/>
          <a:ext cx="282702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file system interface</a:t>
          </a:r>
        </a:p>
      </dsp:txBody>
      <dsp:txXfrm>
        <a:off x="224987" y="1204341"/>
        <a:ext cx="2780906" cy="426206"/>
      </dsp:txXfrm>
    </dsp:sp>
    <dsp:sp modelId="{F693939C-F342-4818-AFF9-B40B8D993F73}">
      <dsp:nvSpPr>
        <dsp:cNvPr id="0" name=""/>
        <dsp:cNvSpPr/>
      </dsp:nvSpPr>
      <dsp:spPr>
        <a:xfrm>
          <a:off x="0" y="2407804"/>
          <a:ext cx="40386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333248" rIns="31344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ext2, ext3, FAT32, NTFS, </a:t>
          </a:r>
          <a:r>
            <a:rPr lang="en-US" sz="1600" kern="1200" dirty="0" err="1"/>
            <a:t>btrfs</a:t>
          </a:r>
          <a:r>
            <a:rPr lang="en-US" sz="1600" kern="1200" dirty="0"/>
            <a:t>, …</a:t>
          </a:r>
        </a:p>
      </dsp:txBody>
      <dsp:txXfrm>
        <a:off x="0" y="2407804"/>
        <a:ext cx="4038600" cy="667800"/>
      </dsp:txXfrm>
    </dsp:sp>
    <dsp:sp modelId="{BA4510E9-8EA9-497A-ADBF-4F440551F0CE}">
      <dsp:nvSpPr>
        <dsp:cNvPr id="0" name=""/>
        <dsp:cNvSpPr/>
      </dsp:nvSpPr>
      <dsp:spPr>
        <a:xfrm>
          <a:off x="201930" y="2171644"/>
          <a:ext cx="282702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concrete file systems</a:t>
          </a:r>
        </a:p>
      </dsp:txBody>
      <dsp:txXfrm>
        <a:off x="224987" y="2194701"/>
        <a:ext cx="2780906" cy="426206"/>
      </dsp:txXfrm>
    </dsp:sp>
    <dsp:sp modelId="{ECD5C31C-0BE0-4476-BD32-A87A8431DF4B}">
      <dsp:nvSpPr>
        <dsp:cNvPr id="0" name=""/>
        <dsp:cNvSpPr/>
      </dsp:nvSpPr>
      <dsp:spPr>
        <a:xfrm>
          <a:off x="0" y="3398165"/>
          <a:ext cx="4038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44B47-722F-44E6-9F0F-17D205593CEB}">
      <dsp:nvSpPr>
        <dsp:cNvPr id="0" name=""/>
        <dsp:cNvSpPr/>
      </dsp:nvSpPr>
      <dsp:spPr>
        <a:xfrm>
          <a:off x="201930" y="3162004"/>
          <a:ext cx="282702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page cache</a:t>
          </a:r>
        </a:p>
      </dsp:txBody>
      <dsp:txXfrm>
        <a:off x="224987" y="3185061"/>
        <a:ext cx="2780906" cy="426206"/>
      </dsp:txXfrm>
    </dsp:sp>
    <dsp:sp modelId="{80CE888C-DC88-4DB5-83D2-186D420778B5}">
      <dsp:nvSpPr>
        <dsp:cNvPr id="0" name=""/>
        <dsp:cNvSpPr/>
      </dsp:nvSpPr>
      <dsp:spPr>
        <a:xfrm>
          <a:off x="0" y="4123924"/>
          <a:ext cx="4038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685EC-9CFF-47B5-9F33-7C5D95B9CAE6}">
      <dsp:nvSpPr>
        <dsp:cNvPr id="0" name=""/>
        <dsp:cNvSpPr/>
      </dsp:nvSpPr>
      <dsp:spPr>
        <a:xfrm>
          <a:off x="201930" y="3887764"/>
          <a:ext cx="282702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device drivers</a:t>
          </a:r>
        </a:p>
      </dsp:txBody>
      <dsp:txXfrm>
        <a:off x="224987" y="3910821"/>
        <a:ext cx="278090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386-374F-46B8-905A-6C0BF92B68B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5A9A-2399-4ACF-975E-77FD324B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skubuntu.com/questions/210741/why-are-hard-links-not-allowed-for-directorie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Disk on key , HDD, SDD ..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2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8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11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0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5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3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</a:t>
            </a:r>
            <a:r>
              <a:rPr lang="he-IL" dirty="0"/>
              <a:t>: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numbers are not unique across file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04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Further reading: </a:t>
            </a:r>
            <a:r>
              <a:rPr lang="en-US" dirty="0">
                <a:hlinkClick r:id="rId3"/>
              </a:rPr>
              <a:t>https://askubuntu.com/questions/210741/why-are-hard-links-not-allowed-for-directories</a:t>
            </a:r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42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הסטודנטים לומדים גם בהרצאה על מערכת הקבצים הזו, אבל בצורה שטחית יחסית.</a:t>
            </a:r>
          </a:p>
          <a:p>
            <a:pPr algn="r" rtl="1"/>
            <a:r>
              <a:rPr lang="he-IL" dirty="0"/>
              <a:t>החומר בפרק זה מבוסס על פרק 40 בספר </a:t>
            </a:r>
            <a:r>
              <a:rPr lang="en-US" dirty="0"/>
              <a:t>OSTEP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28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2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Answer: 5 X 4KB / 128B = 160 </a:t>
            </a:r>
            <a:r>
              <a:rPr lang="en-US" dirty="0" err="1"/>
              <a:t>inodes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There cannot be more files than </a:t>
            </a:r>
            <a:r>
              <a:rPr lang="en-US" dirty="0" err="1"/>
              <a:t>inodes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0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yes. In fact,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bit of overkill to use an entire 4KB block for these bitmaps; such a bitmap can track whether 32K objects are allocated,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yet we only have 160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inodes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56 data blocks. However, VSFS uses an entire 4-KB block for each of these bitmaps for simplicity.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82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שאלה: לרוב נשמור עותקים רזרביים של הסופרבלוק ברחבי הדיסק. למה נוהגים לעשות זאת?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תשובה:</a:t>
            </a:r>
            <a:r>
              <a:rPr lang="he-IL" altLang="en-US" baseline="0" dirty="0"/>
              <a:t> בשביל יתירות ועמידות בפני שגיאות. הסופרבלוק הוא מבנה קריטי למערכת הקבצים. בלעדיו – לא נוכל לקרוא ממנה דבר או לעשות לה </a:t>
            </a:r>
            <a:r>
              <a:rPr lang="en-US" altLang="en-US" baseline="0" dirty="0"/>
              <a:t>mount</a:t>
            </a:r>
            <a:r>
              <a:rPr lang="he-IL" altLang="en-US" baseline="0" dirty="0"/>
              <a:t>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8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he-IL" altLang="en-US" sz="2400" dirty="0"/>
              <a:t>בלינוקס ניתן להרכיב למערכת הקבצים הכללית את אותה מערכת קבצים פיזית מספר פעמים בנקודות הרכבה שונות.</a:t>
            </a:r>
          </a:p>
          <a:p>
            <a:pPr algn="r" rtl="1">
              <a:lnSpc>
                <a:spcPct val="80000"/>
              </a:lnSpc>
            </a:pPr>
            <a:r>
              <a:rPr lang="he-IL" altLang="en-US" sz="2400" dirty="0"/>
              <a:t>זה </a:t>
            </a:r>
            <a:r>
              <a:rPr lang="he-IL" altLang="en-US" sz="2000" dirty="0"/>
              <a:t>מאפשר להגיע לאותה מערכת קבצים במסלולי גישה שונים (</a:t>
            </a:r>
            <a:r>
              <a:rPr lang="en-US" altLang="en-US" sz="2000" dirty="0"/>
              <a:t>path</a:t>
            </a:r>
            <a:r>
              <a:rPr lang="he-IL" altLang="en-US" sz="2000" dirty="0"/>
              <a:t>).</a:t>
            </a:r>
            <a:endParaRPr lang="en-US" altLang="en-US" sz="2000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13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C3DE6C-C65F-4306-B0FA-C921FF212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D0709-ED2C-478B-8C12-DADD3135CDB7}" type="slidenum">
              <a:rPr lang="he-IL" altLang="en-US"/>
              <a:pPr/>
              <a:t>30</a:t>
            </a:fld>
            <a:endParaRPr lang="en-US" altLang="en-US"/>
          </a:p>
        </p:txBody>
      </p:sp>
      <p:sp>
        <p:nvSpPr>
          <p:cNvPr id="489474" name="Rectangle 2">
            <a:extLst>
              <a:ext uri="{FF2B5EF4-FFF2-40B4-BE49-F238E27FC236}">
                <a16:creationId xmlns:a16="http://schemas.microsoft.com/office/drawing/2014/main" id="{E8C4D2FA-B157-4EAE-9BDD-86EA7FCB95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63FABAE8-9D18-49F7-AD9D-FF4DAC9CF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79104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 simplified </a:t>
            </a:r>
            <a:r>
              <a:rPr lang="en-US" dirty="0" err="1"/>
              <a:t>inode</a:t>
            </a:r>
            <a:r>
              <a:rPr lang="en-US" dirty="0"/>
              <a:t> structure; ext2 </a:t>
            </a:r>
            <a:r>
              <a:rPr lang="en-US" dirty="0" err="1"/>
              <a:t>inodes</a:t>
            </a:r>
            <a:r>
              <a:rPr lang="en-US" dirty="0"/>
              <a:t> contain more fields.</a:t>
            </a:r>
          </a:p>
          <a:p>
            <a:r>
              <a:rPr lang="en-US" dirty="0"/>
              <a:t>Read more about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/>
              <a:t>structures in: https://www.win.tue.nl/~aeb/linux/lk/lk-7.html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6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only 12 x 4KB = 48KB can be covered with 12 direct pointers.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90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תשובה: מספר המצביעים בבלוק אינו בהכרח 128 כפי שמופיע בשקף, אלא תלוי בגודל הדיסק וגודל הבלוק. נחזור לשאלה הזו בסוף התרגול.</a:t>
            </a:r>
          </a:p>
          <a:p>
            <a:pPr algn="r" rtl="1"/>
            <a:endParaRPr lang="he-IL" dirty="0"/>
          </a:p>
          <a:p>
            <a:r>
              <a:rPr lang="en-US" dirty="0"/>
              <a:t>Taken from: https://en.wikipedia.org/wiki/Inode_pointer_structure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87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אבחנה: פתיחת קובץ קיים וקריאה לא ניגשות כלל ל-</a:t>
            </a:r>
            <a:r>
              <a:rPr lang="en-US" dirty="0"/>
              <a:t>bitmaps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93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 לב: באלגוריתם המוצג בשקף, </a:t>
            </a:r>
            <a:r>
              <a:rPr lang="en-US" dirty="0"/>
              <a:t>VSFS</a:t>
            </a:r>
            <a:r>
              <a:rPr lang="he-IL" dirty="0"/>
              <a:t> לא מעדכנת את חותמת הזמן של התיקיות לאורך המסלול,</a:t>
            </a:r>
          </a:p>
          <a:p>
            <a:pPr algn="r" rtl="1"/>
            <a:r>
              <a:rPr lang="he-IL" dirty="0"/>
              <a:t>למרות שמערכת הקבצים "קוראת" את התיקיות האלה במהלך האלגוריתם.</a:t>
            </a:r>
          </a:p>
          <a:p>
            <a:pPr algn="r" rtl="1"/>
            <a:r>
              <a:rPr lang="he-IL" dirty="0"/>
              <a:t>מערכות </a:t>
            </a:r>
            <a:r>
              <a:rPr lang="he-IL"/>
              <a:t>קבצים אחרות </a:t>
            </a:r>
            <a:r>
              <a:rPr lang="he-IL" dirty="0"/>
              <a:t>יכולות כמובן להתנהג בצורה אחרת בהקשר של עידכון זמן הגישה האחרון לקבצים ותיקיות.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תשובה: </a:t>
            </a:r>
            <a:r>
              <a:rPr lang="en-US" dirty="0"/>
              <a:t>4KB</a:t>
            </a:r>
            <a:r>
              <a:rPr lang="he-IL" dirty="0"/>
              <a:t> זהו גודל הדף/מסגרת במערכת הזיכרון הוירטואלי.</a:t>
            </a:r>
          </a:p>
          <a:p>
            <a:pPr algn="r" rtl="1"/>
            <a:r>
              <a:rPr lang="he-IL" dirty="0"/>
              <a:t>מכיוון שמידע עובר בין הדיסק לזיכרון (ולהיפך) באופן קבוע, נוח יותר למערכת ההפעלה לנהל את הזיכרון והדיסק באותה גרנולריות.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054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9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תשובה: בשקף הבא.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6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44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from: “Notes on Operating Systems”, by </a:t>
            </a:r>
            <a:r>
              <a:rPr lang="en-US" dirty="0" err="1"/>
              <a:t>Dror</a:t>
            </a:r>
            <a:r>
              <a:rPr lang="en-US" dirty="0"/>
              <a:t> G. </a:t>
            </a:r>
            <a:r>
              <a:rPr lang="en-US" dirty="0" err="1"/>
              <a:t>Feitelson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על קריאות המערכת </a:t>
            </a:r>
            <a:r>
              <a:rPr lang="en-US" dirty="0"/>
              <a:t>open()/close()/read()/write()</a:t>
            </a:r>
            <a:r>
              <a:rPr lang="he-IL" dirty="0"/>
              <a:t> כבר דיברנו הרבה במהלך הקורס, ולכן לא נדבר עליהן שוב כאן.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54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err="1"/>
              <a:t>Inode</a:t>
            </a:r>
            <a:r>
              <a:rPr lang="en-US" altLang="en-US" dirty="0"/>
              <a:t> – index node</a:t>
            </a:r>
            <a:endParaRPr lang="he-I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2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תשובה: מספר הבלוקים המופיע בשקף הוא בעצם מספר הסקטורים על הדיסק.</a:t>
            </a:r>
          </a:p>
          <a:p>
            <a:pPr algn="r" rtl="1"/>
            <a:r>
              <a:rPr lang="he-IL" dirty="0"/>
              <a:t>8 סקטורים בני </a:t>
            </a:r>
            <a:r>
              <a:rPr lang="en-US" dirty="0"/>
              <a:t>512B</a:t>
            </a:r>
            <a:r>
              <a:rPr lang="he-IL" dirty="0"/>
              <a:t> הם בדיוק בלוק אחד בגודל </a:t>
            </a:r>
            <a:r>
              <a:rPr lang="en-US" dirty="0"/>
              <a:t>4KB</a:t>
            </a:r>
            <a:r>
              <a:rPr lang="he-IL"/>
              <a:t>, שהוא הגודל המינימלי לקובץ במקרה שלנו.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0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אם התיקיה הנוכחית היא תיקיית השורש אז ".." מצביע לתיקיית השורש.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A510056-E72F-47AC-8AE9-F46F44CD65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1AE8E4-7B12-4803-8FAB-F9BD4047EBEC}" type="slidenum">
              <a:rPr lang="he-IL" altLang="en-US"/>
              <a:pPr/>
              <a:t>13</a:t>
            </a:fld>
            <a:endParaRPr lang="en-US" altLang="en-US"/>
          </a:p>
        </p:txBody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DA7CEBC7-6FCF-4BFD-AA99-A589C3BCB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7319DB93-FE13-4F2F-A262-FC8FE2951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236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801E54B0-6234-4C6C-A514-3AEB3FA215CF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DE4B-66DD-4611-9F9F-D5ECC5B05C9B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61F1-55BF-4F10-9A04-18C249B338E9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5EB-1283-40F9-83FD-470A89F0734C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7C44-6910-4D90-B2C9-3CB89EE74DCD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2E2A-7C70-4728-8740-3BF4B42E833F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lang="en-US" sz="2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B2A-EEE7-4C31-8C43-8AD51D260F29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A51E-D1C6-4FFC-A297-AD7207FCA3BA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B028-F7CE-4E2A-9212-73BF6868593C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F8AA-FFD7-4FD7-8E93-2B0BBB706CBB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B054-C123-4020-A757-578981F89122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B3F0B518-26AC-4E63-9CA4-2F1140207E71}" type="datetime2">
              <a:rPr lang="en-US" smtClean="0"/>
              <a:t>Saturday, May 27,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981200"/>
          </a:xfrm>
        </p:spPr>
        <p:txBody>
          <a:bodyPr>
            <a:normAutofit/>
          </a:bodyPr>
          <a:lstStyle/>
          <a:p>
            <a:r>
              <a:rPr lang="he-IL" dirty="0"/>
              <a:t>ממשק מערכת הקבצים בלינוקס</a:t>
            </a:r>
          </a:p>
          <a:p>
            <a:r>
              <a:rPr lang="en-US" dirty="0"/>
              <a:t>Very Simple File System (VSFS)</a:t>
            </a:r>
          </a:p>
          <a:p>
            <a:r>
              <a:rPr lang="en-US" dirty="0"/>
              <a:t>File Allocation Table (FAT)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6795-C242-4A18-B17C-55095FA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מהי תיקיה?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799396-0A9D-44B6-9AED-7B2424FEE6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סוג מיוחד של קובץ המיוצג ע"י מערך של רשומות.</a:t>
            </a:r>
          </a:p>
          <a:p>
            <a:r>
              <a:rPr lang="he-IL" dirty="0"/>
              <a:t>כל רשומה היא מיפוי:</a:t>
            </a:r>
            <a:br>
              <a:rPr lang="en-US" dirty="0"/>
            </a:br>
            <a:r>
              <a:rPr lang="en-US" dirty="0"/>
              <a:t>name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inode</a:t>
            </a:r>
            <a:r>
              <a:rPr lang="en-US" dirty="0">
                <a:sym typeface="Wingdings" panose="05000000000000000000" pitchFamily="2" charset="2"/>
              </a:rPr>
              <a:t> number</a:t>
            </a:r>
            <a:endParaRPr lang="he-IL" dirty="0"/>
          </a:p>
          <a:p>
            <a:endParaRPr lang="he-IL" dirty="0"/>
          </a:p>
          <a:p>
            <a:r>
              <a:rPr lang="he-IL" dirty="0"/>
              <a:t>כל תיקיה מכילה תמיד שתי רשומות מיוחדות:</a:t>
            </a:r>
          </a:p>
          <a:p>
            <a:r>
              <a:rPr lang="he-IL" dirty="0"/>
              <a:t>"." (נקודה) – מצביע לתיקיה הנוכחית.</a:t>
            </a:r>
          </a:p>
          <a:p>
            <a:r>
              <a:rPr lang="he-IL" dirty="0"/>
              <a:t>".." (שתי נקודות) – מצביע לתיקיית האב.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8F35-AEEE-4194-83F6-A3C0D2A5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10EBD-AF86-494E-BD78-F3DB4749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45CEE7B-EC60-420C-9733-FD1CEAF55D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4718286"/>
              </p:ext>
            </p:extLst>
          </p:nvPr>
        </p:nvGraphicFramePr>
        <p:xfrm>
          <a:off x="457200" y="1673225"/>
          <a:ext cx="4038599" cy="3657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3142727848"/>
                    </a:ext>
                  </a:extLst>
                </a:gridCol>
                <a:gridCol w="2739789">
                  <a:extLst>
                    <a:ext uri="{9D8B030D-6E8A-4147-A177-3AD203B41FA5}">
                      <a16:colId xmlns:a16="http://schemas.microsoft.com/office/drawing/2014/main" val="2193764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inode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1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6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6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2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9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53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258216-9DA7-4861-BFD4-69D0FFF4D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57200" y="2727703"/>
            <a:ext cx="4751050" cy="3749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EA6795-C242-4A18-B17C-55095FA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היררכית מערכת הקבצים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CD9A8-BD2B-4525-A424-777B3543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כאמור, תיקיות בלינוקס מצביעות לקבצים ו/או תיקיות נוספים.</a:t>
            </a:r>
          </a:p>
          <a:p>
            <a:r>
              <a:rPr lang="he-IL" dirty="0"/>
              <a:t>לינוקס מארגנת את כל הקבצים והתיקיות לעץ יחיד.</a:t>
            </a:r>
          </a:p>
          <a:p>
            <a:r>
              <a:rPr lang="he-IL" dirty="0"/>
              <a:t>שורש העץ הוא התיקיה בעלת השם "/" .</a:t>
            </a:r>
          </a:p>
          <a:p>
            <a:r>
              <a:rPr lang="he-IL" dirty="0"/>
              <a:t>ניתן להתייחס לקבצים בעץ</a:t>
            </a:r>
            <a:br>
              <a:rPr lang="en-US" dirty="0"/>
            </a:br>
            <a:r>
              <a:rPr lang="he-IL" dirty="0"/>
              <a:t>לפי הנתיב האבסולוטי</a:t>
            </a:r>
            <a:br>
              <a:rPr lang="en-US" dirty="0"/>
            </a:br>
            <a:r>
              <a:rPr lang="he-IL" dirty="0"/>
              <a:t>(</a:t>
            </a:r>
            <a:r>
              <a:rPr lang="en-US" dirty="0"/>
              <a:t>absolute pathname</a:t>
            </a:r>
            <a:r>
              <a:rPr lang="he-IL" dirty="0"/>
              <a:t>)</a:t>
            </a:r>
            <a:br>
              <a:rPr lang="en-US" dirty="0"/>
            </a:br>
            <a:r>
              <a:rPr lang="he-IL" dirty="0"/>
              <a:t>או לפי הנתיב היחסי</a:t>
            </a:r>
            <a:br>
              <a:rPr lang="en-US" dirty="0"/>
            </a:br>
            <a:r>
              <a:rPr lang="he-IL" dirty="0"/>
              <a:t>(</a:t>
            </a:r>
            <a:r>
              <a:rPr lang="en-US" dirty="0"/>
              <a:t>relative pathname</a:t>
            </a:r>
            <a:r>
              <a:rPr lang="he-IL" dirty="0"/>
              <a:t>)</a:t>
            </a:r>
            <a:br>
              <a:rPr lang="en-US" dirty="0"/>
            </a:br>
            <a:r>
              <a:rPr lang="he-IL" dirty="0"/>
              <a:t>לתיקיה הנוכחית.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8F35-AEEE-4194-83F6-A3C0D2A5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10EBD-AF86-494E-BD78-F3DB4749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4BC1-95AF-4BA7-94AB-2A960C5A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על תיקיות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D9B6-53B9-436D-B8D6-714C774E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ניתן ליצור תיקיה חדשה באמצעות קריאת המערכת </a:t>
            </a:r>
            <a:r>
              <a:rPr lang="en-US" dirty="0" err="1"/>
              <a:t>mkdir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r>
              <a:rPr lang="he-IL" dirty="0"/>
              <a:t>ניתן להסיר תיקיה ריקה באמצעות קריאת המערכת </a:t>
            </a:r>
            <a:r>
              <a:rPr lang="en-US" dirty="0" err="1"/>
              <a:t>rmdir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1"/>
            <a:endParaRPr lang="he-IL" dirty="0"/>
          </a:p>
          <a:p>
            <a:r>
              <a:rPr lang="he-IL" dirty="0"/>
              <a:t>לא ניתן לקרוא/לכתוב לקובץ תיקיה באמצעות קריאות המערכת </a:t>
            </a:r>
            <a:r>
              <a:rPr lang="en-US" dirty="0"/>
              <a:t>read()/write()</a:t>
            </a:r>
            <a:r>
              <a:rPr lang="he-IL" dirty="0"/>
              <a:t> מכיוון שפרטי המימוש של תיקיות מוסתרים מהמשתמש.</a:t>
            </a:r>
          </a:p>
          <a:p>
            <a:pPr lvl="1"/>
            <a:r>
              <a:rPr lang="he-IL" dirty="0"/>
              <a:t>מערכות קבצים שונות מממשות תיקיות באופן שונה, כפי שנראה בהמשך.</a:t>
            </a:r>
          </a:p>
          <a:p>
            <a:pPr lvl="1"/>
            <a:endParaRPr lang="he-IL" dirty="0"/>
          </a:p>
          <a:p>
            <a:r>
              <a:rPr lang="he-IL" dirty="0"/>
              <a:t>ניתן לקרוא קובץ תיקיה (כלומר לקרוא את רשימת הקבצים השייכים לתיקיה) רק באמצעות קריאת המערכת </a:t>
            </a:r>
            <a:r>
              <a:rPr lang="en-US" dirty="0" err="1"/>
              <a:t>getdents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r>
              <a:rPr lang="he-IL" dirty="0"/>
              <a:t>ניתן לכתוב לקובץ תיקיה רק באמצעות יצירה של קובץ חדש או קישור חדש בתוכה.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C421D-6CFF-440C-B153-67589EFE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666E1-5393-476E-93EF-8DAA9768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2FA047CF-7608-4F8D-98F7-772A47F3C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he-IL" altLang="en-US" dirty="0"/>
              <a:t>בלינוקס יש שני סוגי קישורים (</a:t>
            </a:r>
            <a:r>
              <a:rPr lang="en-US" altLang="en-US" dirty="0"/>
              <a:t>links</a:t>
            </a:r>
            <a:r>
              <a:rPr lang="he-IL" altLang="en-US" dirty="0"/>
              <a:t>)</a:t>
            </a:r>
            <a:endParaRPr lang="en-US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383B-8E45-4A1F-A486-7AF5E3F46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932238" cy="792163"/>
          </a:xfrm>
        </p:spPr>
        <p:txBody>
          <a:bodyPr/>
          <a:lstStyle/>
          <a:p>
            <a:r>
              <a:rPr lang="en-US" altLang="en-US" dirty="0"/>
              <a:t>soft / symbolic link</a:t>
            </a:r>
          </a:p>
          <a:p>
            <a:r>
              <a:rPr lang="en-US" altLang="en-US" dirty="0"/>
              <a:t>ln -s </a:t>
            </a:r>
            <a:r>
              <a:rPr lang="en-US" altLang="en-US" dirty="0" err="1"/>
              <a:t>src</a:t>
            </a:r>
            <a:r>
              <a:rPr lang="en-US" altLang="en-US" dirty="0"/>
              <a:t> </a:t>
            </a:r>
            <a:r>
              <a:rPr lang="en-US" altLang="en-US" dirty="0" err="1"/>
              <a:t>dst</a:t>
            </a:r>
            <a:endParaRPr lang="en-US" dirty="0"/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BB5FFAD7-0D3F-42CE-84B4-027DDA6CF25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>
            <a:normAutofit fontScale="92500"/>
          </a:bodyPr>
          <a:lstStyle/>
          <a:p>
            <a:r>
              <a:rPr lang="he-IL" altLang="en-US" dirty="0"/>
              <a:t>קישור סימבולי הוא קובץ חדש עם </a:t>
            </a:r>
            <a:r>
              <a:rPr lang="en-US" altLang="en-US" dirty="0" err="1"/>
              <a:t>inode</a:t>
            </a:r>
            <a:r>
              <a:rPr lang="he-IL" altLang="en-US" dirty="0"/>
              <a:t> נפרד מזה של הקובץ המקורי.</a:t>
            </a:r>
          </a:p>
          <a:p>
            <a:r>
              <a:rPr lang="he-IL" altLang="en-US" dirty="0"/>
              <a:t>כתיבה דרך הקישור כותבת לקובץ אליו הוא מצביע.</a:t>
            </a:r>
          </a:p>
          <a:p>
            <a:r>
              <a:rPr lang="he-IL" altLang="en-US" dirty="0"/>
              <a:t>מחיקת הקישור (באמצעות הפקודה </a:t>
            </a:r>
            <a:r>
              <a:rPr lang="en-US" altLang="en-US" dirty="0"/>
              <a:t>rm</a:t>
            </a:r>
            <a:r>
              <a:rPr lang="he-IL" altLang="en-US" dirty="0"/>
              <a:t>) לא תמחק את הקובץ המוצבע.</a:t>
            </a:r>
          </a:p>
          <a:p>
            <a:r>
              <a:rPr lang="he-IL" altLang="en-US" dirty="0"/>
              <a:t>אפשר ליצור קישורים סימבוליים גם לקובץ שלא קיים.</a:t>
            </a:r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05207-C3B2-49E2-BE74-B25E2EEC6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563" y="1524000"/>
            <a:ext cx="3932237" cy="792163"/>
          </a:xfrm>
        </p:spPr>
        <p:txBody>
          <a:bodyPr/>
          <a:lstStyle/>
          <a:p>
            <a:r>
              <a:rPr lang="en-US" altLang="en-US" dirty="0"/>
              <a:t>hard link</a:t>
            </a:r>
            <a:endParaRPr lang="he-IL" altLang="en-US" dirty="0"/>
          </a:p>
          <a:p>
            <a:r>
              <a:rPr lang="en-US" altLang="en-US" dirty="0"/>
              <a:t>ln </a:t>
            </a:r>
            <a:r>
              <a:rPr lang="en-US" altLang="en-US" dirty="0" err="1"/>
              <a:t>src</a:t>
            </a:r>
            <a:r>
              <a:rPr lang="en-US" altLang="en-US" dirty="0"/>
              <a:t> </a:t>
            </a:r>
            <a:r>
              <a:rPr lang="en-US" altLang="en-US" dirty="0" err="1"/>
              <a:t>dst</a:t>
            </a:r>
            <a:endParaRPr lang="en-US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3DC4D-A469-479E-A0C6-F35742811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>
            <a:normAutofit fontScale="92500"/>
          </a:bodyPr>
          <a:lstStyle/>
          <a:p>
            <a:r>
              <a:rPr lang="he-IL" altLang="en-US" dirty="0"/>
              <a:t>קישור קשיח הוא שם נרדף לקובץ המקורי כי הוא מצביע ישירות ל-</a:t>
            </a:r>
            <a:r>
              <a:rPr lang="en-US" altLang="en-US" dirty="0" err="1"/>
              <a:t>inode</a:t>
            </a:r>
            <a:r>
              <a:rPr lang="he-IL" altLang="en-US" dirty="0"/>
              <a:t> של הקובץ המקורי.</a:t>
            </a:r>
          </a:p>
          <a:p>
            <a:r>
              <a:rPr lang="he-IL" altLang="en-US" dirty="0"/>
              <a:t>כתיבה דרך הקישור כותבת לקובץ אליו הוא מצביע.</a:t>
            </a:r>
            <a:endParaRPr lang="en-US" altLang="en-US" dirty="0"/>
          </a:p>
          <a:p>
            <a:r>
              <a:rPr lang="he-IL" altLang="en-US" dirty="0"/>
              <a:t>מחיקת הקישור תקטין את מונה הקישורים של הקובץ (כפי שנשמר ב-</a:t>
            </a:r>
            <a:r>
              <a:rPr lang="en-US" altLang="en-US" dirty="0" err="1"/>
              <a:t>inode</a:t>
            </a:r>
            <a:r>
              <a:rPr lang="he-IL" altLang="en-US" dirty="0"/>
              <a:t>).</a:t>
            </a:r>
          </a:p>
          <a:p>
            <a:r>
              <a:rPr lang="he-IL" altLang="en-US" dirty="0"/>
              <a:t>הקובץ יימחק מהדיסק רק כאשר כל ה-</a:t>
            </a:r>
            <a:r>
              <a:rPr lang="en-US" altLang="en-US" dirty="0"/>
              <a:t>hard links</a:t>
            </a:r>
            <a:r>
              <a:rPr lang="he-IL" altLang="en-US" dirty="0"/>
              <a:t> אליו יימחקו.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1BD839-F4FF-47BF-BD0F-38E483BA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C45309-C472-41CE-B89B-958BFD46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5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3408-2CEC-47DF-87B7-A79F3DE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דוגמה: קישורים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9745-38FD-4A07-8181-C8FE203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E8340-D72A-4D47-AA60-68B4ACB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792A3C-A162-4705-8F7B-B2D8FBE31BB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F2145C-1730-4C06-B8AE-D58346F37434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D2C12-E27A-4FBC-A19D-A66CB3CFCA7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280159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D02D2E4-EF83-465F-AF4C-AD2EC78F8DAD}"/>
              </a:ext>
            </a:extLst>
          </p:cNvPr>
          <p:cNvGraphicFramePr>
            <a:graphicFrameLocks noGrp="1"/>
          </p:cNvGraphicFramePr>
          <p:nvPr/>
        </p:nvGraphicFramePr>
        <p:xfrm>
          <a:off x="704088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BBFCC75-A9B3-4D8B-9A48-91F9AFB90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75441"/>
              </p:ext>
            </p:extLst>
          </p:nvPr>
        </p:nvGraphicFramePr>
        <p:xfrm>
          <a:off x="7040878" y="2890827"/>
          <a:ext cx="1645915" cy="99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5915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75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6148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 world!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EEF409-16EF-4C65-BAC3-3A55BFB62636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7863835" y="2529840"/>
            <a:ext cx="5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6806281-97F2-4C7C-B1D6-57380F81F760}"/>
              </a:ext>
            </a:extLst>
          </p:cNvPr>
          <p:cNvGraphicFramePr>
            <a:graphicFrameLocks noGrp="1"/>
          </p:cNvGraphicFramePr>
          <p:nvPr/>
        </p:nvGraphicFramePr>
        <p:xfrm>
          <a:off x="3749038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CC0001D-9B3E-4E3C-9B0A-A38E76CB71C0}"/>
              </a:ext>
            </a:extLst>
          </p:cNvPr>
          <p:cNvGraphicFramePr>
            <a:graphicFrameLocks noGrp="1"/>
          </p:cNvGraphicFramePr>
          <p:nvPr/>
        </p:nvGraphicFramePr>
        <p:xfrm>
          <a:off x="3749037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311CF4-5DC2-4C86-B167-F896B0398A38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4571997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66755D5-0995-4AB0-A656-14059ECB33B5}"/>
              </a:ext>
            </a:extLst>
          </p:cNvPr>
          <p:cNvCxnSpPr>
            <a:endCxn id="47" idx="1"/>
          </p:cNvCxnSpPr>
          <p:nvPr/>
        </p:nvCxnSpPr>
        <p:spPr>
          <a:xfrm flipV="1">
            <a:off x="2103116" y="2026920"/>
            <a:ext cx="1645922" cy="1402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8821F4D-795D-4670-97AF-E666B3FEC9E7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>
          <a:xfrm flipV="1">
            <a:off x="5394957" y="2026920"/>
            <a:ext cx="1645923" cy="136682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C547324-83C7-4A0F-8EAF-033C5E43FC64}"/>
              </a:ext>
            </a:extLst>
          </p:cNvPr>
          <p:cNvSpPr/>
          <p:nvPr/>
        </p:nvSpPr>
        <p:spPr>
          <a:xfrm>
            <a:off x="2563166" y="4126640"/>
            <a:ext cx="2080268" cy="365760"/>
          </a:xfrm>
          <a:prstGeom prst="wedgeRoundRectCallout">
            <a:avLst>
              <a:gd name="adj1" fmla="val -68815"/>
              <a:gd name="adj2" fmla="val -14234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block for /</a:t>
            </a:r>
          </a:p>
        </p:txBody>
      </p:sp>
    </p:spTree>
    <p:extLst>
      <p:ext uri="{BB962C8B-B14F-4D97-AF65-F5344CB8AC3E}">
        <p14:creationId xmlns:p14="http://schemas.microsoft.com/office/powerpoint/2010/main" val="302787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3408-2CEC-47DF-87B7-A79F3DE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9745-38FD-4A07-8181-C8FE203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E8340-D72A-4D47-AA60-68B4ACB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792A3C-A162-4705-8F7B-B2D8FBE31BB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F2145C-1730-4C06-B8AE-D58346F37434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D2C12-E27A-4FBC-A19D-A66CB3CFCA7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280159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D02D2E4-EF83-465F-AF4C-AD2EC78F8DAD}"/>
              </a:ext>
            </a:extLst>
          </p:cNvPr>
          <p:cNvGraphicFramePr>
            <a:graphicFrameLocks noGrp="1"/>
          </p:cNvGraphicFramePr>
          <p:nvPr/>
        </p:nvGraphicFramePr>
        <p:xfrm>
          <a:off x="704088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BBFCC75-A9B3-4D8B-9A48-91F9AFB90A12}"/>
              </a:ext>
            </a:extLst>
          </p:cNvPr>
          <p:cNvGraphicFramePr>
            <a:graphicFrameLocks noGrp="1"/>
          </p:cNvGraphicFramePr>
          <p:nvPr/>
        </p:nvGraphicFramePr>
        <p:xfrm>
          <a:off x="7040878" y="2890827"/>
          <a:ext cx="1645915" cy="99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5915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75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6148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 world!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EEF409-16EF-4C65-BAC3-3A55BFB62636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7863835" y="2529840"/>
            <a:ext cx="5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6806281-97F2-4C7C-B1D6-57380F81F760}"/>
              </a:ext>
            </a:extLst>
          </p:cNvPr>
          <p:cNvGraphicFramePr>
            <a:graphicFrameLocks noGrp="1"/>
          </p:cNvGraphicFramePr>
          <p:nvPr/>
        </p:nvGraphicFramePr>
        <p:xfrm>
          <a:off x="3749038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CC0001D-9B3E-4E3C-9B0A-A38E76CB71C0}"/>
              </a:ext>
            </a:extLst>
          </p:cNvPr>
          <p:cNvGraphicFramePr>
            <a:graphicFrameLocks noGrp="1"/>
          </p:cNvGraphicFramePr>
          <p:nvPr/>
        </p:nvGraphicFramePr>
        <p:xfrm>
          <a:off x="3749037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311CF4-5DC2-4C86-B167-F896B0398A38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4571997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78D7A37-D28F-4ADC-92C9-AC0BBC025617}"/>
              </a:ext>
            </a:extLst>
          </p:cNvPr>
          <p:cNvGraphicFramePr>
            <a:graphicFrameLocks noGrp="1"/>
          </p:cNvGraphicFramePr>
          <p:nvPr/>
        </p:nvGraphicFramePr>
        <p:xfrm>
          <a:off x="2103117" y="4062406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5CAF721-3DD5-44E8-A137-F0C4EB5223DE}"/>
              </a:ext>
            </a:extLst>
          </p:cNvPr>
          <p:cNvGraphicFramePr>
            <a:graphicFrameLocks noGrp="1"/>
          </p:cNvGraphicFramePr>
          <p:nvPr/>
        </p:nvGraphicFramePr>
        <p:xfrm>
          <a:off x="2103116" y="5429233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CAECE7-DF98-4601-A2D1-8F5C633443BE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2926076" y="5068246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66755D5-0995-4AB0-A656-14059ECB33B5}"/>
              </a:ext>
            </a:extLst>
          </p:cNvPr>
          <p:cNvCxnSpPr>
            <a:endCxn id="47" idx="1"/>
          </p:cNvCxnSpPr>
          <p:nvPr/>
        </p:nvCxnSpPr>
        <p:spPr>
          <a:xfrm flipV="1">
            <a:off x="2103116" y="2026920"/>
            <a:ext cx="1645922" cy="1402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8821F4D-795D-4670-97AF-E666B3FEC9E7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>
          <a:xfrm flipV="1">
            <a:off x="5394957" y="2026920"/>
            <a:ext cx="1645923" cy="136682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2E003C-80E1-4F53-8F8F-86A20182950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103114" y="3751427"/>
            <a:ext cx="822963" cy="3109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9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3408-2CEC-47DF-87B7-A79F3DE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ln /A/hello /B/hard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9745-38FD-4A07-8181-C8FE203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E8340-D72A-4D47-AA60-68B4ACB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792A3C-A162-4705-8F7B-B2D8FBE31BB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F2145C-1730-4C06-B8AE-D58346F37434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D2C12-E27A-4FBC-A19D-A66CB3CFCA7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280159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D02D2E4-EF83-465F-AF4C-AD2EC78F8DAD}"/>
              </a:ext>
            </a:extLst>
          </p:cNvPr>
          <p:cNvGraphicFramePr>
            <a:graphicFrameLocks noGrp="1"/>
          </p:cNvGraphicFramePr>
          <p:nvPr/>
        </p:nvGraphicFramePr>
        <p:xfrm>
          <a:off x="704088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BBFCC75-A9B3-4D8B-9A48-91F9AFB90A12}"/>
              </a:ext>
            </a:extLst>
          </p:cNvPr>
          <p:cNvGraphicFramePr>
            <a:graphicFrameLocks noGrp="1"/>
          </p:cNvGraphicFramePr>
          <p:nvPr/>
        </p:nvGraphicFramePr>
        <p:xfrm>
          <a:off x="7040878" y="2890827"/>
          <a:ext cx="1645915" cy="99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5915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75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6148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 world!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EEF409-16EF-4C65-BAC3-3A55BFB62636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7863835" y="2529840"/>
            <a:ext cx="5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6806281-97F2-4C7C-B1D6-57380F81F760}"/>
              </a:ext>
            </a:extLst>
          </p:cNvPr>
          <p:cNvGraphicFramePr>
            <a:graphicFrameLocks noGrp="1"/>
          </p:cNvGraphicFramePr>
          <p:nvPr/>
        </p:nvGraphicFramePr>
        <p:xfrm>
          <a:off x="3749038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CC0001D-9B3E-4E3C-9B0A-A38E76CB71C0}"/>
              </a:ext>
            </a:extLst>
          </p:cNvPr>
          <p:cNvGraphicFramePr>
            <a:graphicFrameLocks noGrp="1"/>
          </p:cNvGraphicFramePr>
          <p:nvPr/>
        </p:nvGraphicFramePr>
        <p:xfrm>
          <a:off x="3749037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311CF4-5DC2-4C86-B167-F896B0398A38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4571997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78D7A37-D28F-4ADC-92C9-AC0BBC025617}"/>
              </a:ext>
            </a:extLst>
          </p:cNvPr>
          <p:cNvGraphicFramePr>
            <a:graphicFrameLocks noGrp="1"/>
          </p:cNvGraphicFramePr>
          <p:nvPr/>
        </p:nvGraphicFramePr>
        <p:xfrm>
          <a:off x="2103117" y="4062406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5CAF721-3DD5-44E8-A137-F0C4EB5223DE}"/>
              </a:ext>
            </a:extLst>
          </p:cNvPr>
          <p:cNvGraphicFramePr>
            <a:graphicFrameLocks noGrp="1"/>
          </p:cNvGraphicFramePr>
          <p:nvPr/>
        </p:nvGraphicFramePr>
        <p:xfrm>
          <a:off x="2103116" y="5429233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CAECE7-DF98-4601-A2D1-8F5C633443BE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2926076" y="5068246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66755D5-0995-4AB0-A656-14059ECB33B5}"/>
              </a:ext>
            </a:extLst>
          </p:cNvPr>
          <p:cNvCxnSpPr>
            <a:endCxn id="47" idx="1"/>
          </p:cNvCxnSpPr>
          <p:nvPr/>
        </p:nvCxnSpPr>
        <p:spPr>
          <a:xfrm flipV="1">
            <a:off x="2103116" y="2026920"/>
            <a:ext cx="1645922" cy="1402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8821F4D-795D-4670-97AF-E666B3FEC9E7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>
          <a:xfrm flipV="1">
            <a:off x="5394957" y="2026920"/>
            <a:ext cx="1645923" cy="136682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2E003C-80E1-4F53-8F8F-86A20182950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103114" y="3751427"/>
            <a:ext cx="822963" cy="3109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9DA2218-99B6-4419-9E4C-4641095B5139}"/>
              </a:ext>
            </a:extLst>
          </p:cNvPr>
          <p:cNvCxnSpPr>
            <a:cxnSpLocks/>
            <a:stCxn id="54" idx="3"/>
            <a:endCxn id="44" idx="1"/>
          </p:cNvCxnSpPr>
          <p:nvPr/>
        </p:nvCxnSpPr>
        <p:spPr>
          <a:xfrm flipV="1">
            <a:off x="3749036" y="2026920"/>
            <a:ext cx="3291844" cy="3905233"/>
          </a:xfrm>
          <a:prstGeom prst="bentConnector3">
            <a:avLst>
              <a:gd name="adj1" fmla="val 8515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37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3408-2CEC-47DF-87B7-A79F3DE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/B/hard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9745-38FD-4A07-8181-C8FE203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E8340-D72A-4D47-AA60-68B4ACB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792A3C-A162-4705-8F7B-B2D8FBE31BB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F2145C-1730-4C06-B8AE-D58346F37434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D2C12-E27A-4FBC-A19D-A66CB3CFCA7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280159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D02D2E4-EF83-465F-AF4C-AD2EC78F8DAD}"/>
              </a:ext>
            </a:extLst>
          </p:cNvPr>
          <p:cNvGraphicFramePr>
            <a:graphicFrameLocks noGrp="1"/>
          </p:cNvGraphicFramePr>
          <p:nvPr/>
        </p:nvGraphicFramePr>
        <p:xfrm>
          <a:off x="704088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BBFCC75-A9B3-4D8B-9A48-91F9AFB90A12}"/>
              </a:ext>
            </a:extLst>
          </p:cNvPr>
          <p:cNvGraphicFramePr>
            <a:graphicFrameLocks noGrp="1"/>
          </p:cNvGraphicFramePr>
          <p:nvPr/>
        </p:nvGraphicFramePr>
        <p:xfrm>
          <a:off x="7040878" y="2890827"/>
          <a:ext cx="1645915" cy="99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5915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75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6148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 world!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EEF409-16EF-4C65-BAC3-3A55BFB62636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7863835" y="2529840"/>
            <a:ext cx="5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6806281-97F2-4C7C-B1D6-57380F81F760}"/>
              </a:ext>
            </a:extLst>
          </p:cNvPr>
          <p:cNvGraphicFramePr>
            <a:graphicFrameLocks noGrp="1"/>
          </p:cNvGraphicFramePr>
          <p:nvPr/>
        </p:nvGraphicFramePr>
        <p:xfrm>
          <a:off x="3749038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CC0001D-9B3E-4E3C-9B0A-A38E76CB71C0}"/>
              </a:ext>
            </a:extLst>
          </p:cNvPr>
          <p:cNvGraphicFramePr>
            <a:graphicFrameLocks noGrp="1"/>
          </p:cNvGraphicFramePr>
          <p:nvPr/>
        </p:nvGraphicFramePr>
        <p:xfrm>
          <a:off x="3749037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311CF4-5DC2-4C86-B167-F896B0398A38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4571997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78D7A37-D28F-4ADC-92C9-AC0BBC025617}"/>
              </a:ext>
            </a:extLst>
          </p:cNvPr>
          <p:cNvGraphicFramePr>
            <a:graphicFrameLocks noGrp="1"/>
          </p:cNvGraphicFramePr>
          <p:nvPr/>
        </p:nvGraphicFramePr>
        <p:xfrm>
          <a:off x="2103117" y="4062406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5CAF721-3DD5-44E8-A137-F0C4EB5223DE}"/>
              </a:ext>
            </a:extLst>
          </p:cNvPr>
          <p:cNvGraphicFramePr>
            <a:graphicFrameLocks noGrp="1"/>
          </p:cNvGraphicFramePr>
          <p:nvPr/>
        </p:nvGraphicFramePr>
        <p:xfrm>
          <a:off x="2103116" y="5429233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CAECE7-DF98-4601-A2D1-8F5C633443BE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2926076" y="5068246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66755D5-0995-4AB0-A656-14059ECB33B5}"/>
              </a:ext>
            </a:extLst>
          </p:cNvPr>
          <p:cNvCxnSpPr>
            <a:endCxn id="47" idx="1"/>
          </p:cNvCxnSpPr>
          <p:nvPr/>
        </p:nvCxnSpPr>
        <p:spPr>
          <a:xfrm flipV="1">
            <a:off x="2103116" y="2026920"/>
            <a:ext cx="1645922" cy="1402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8821F4D-795D-4670-97AF-E666B3FEC9E7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>
          <a:xfrm flipV="1">
            <a:off x="5394957" y="2026920"/>
            <a:ext cx="1645923" cy="136682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2E003C-80E1-4F53-8F8F-86A20182950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103114" y="3751427"/>
            <a:ext cx="822963" cy="3109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7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3408-2CEC-47DF-87B7-A79F3DE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ln -s /A/hello /B/soft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9745-38FD-4A07-8181-C8FE203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E8340-D72A-4D47-AA60-68B4ACB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792A3C-A162-4705-8F7B-B2D8FBE31BB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F2145C-1730-4C06-B8AE-D58346F37434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D2C12-E27A-4FBC-A19D-A66CB3CFCA7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280159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D02D2E4-EF83-465F-AF4C-AD2EC78F8DAD}"/>
              </a:ext>
            </a:extLst>
          </p:cNvPr>
          <p:cNvGraphicFramePr>
            <a:graphicFrameLocks noGrp="1"/>
          </p:cNvGraphicFramePr>
          <p:nvPr/>
        </p:nvGraphicFramePr>
        <p:xfrm>
          <a:off x="704088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BBFCC75-A9B3-4D8B-9A48-91F9AFB90A12}"/>
              </a:ext>
            </a:extLst>
          </p:cNvPr>
          <p:cNvGraphicFramePr>
            <a:graphicFrameLocks noGrp="1"/>
          </p:cNvGraphicFramePr>
          <p:nvPr/>
        </p:nvGraphicFramePr>
        <p:xfrm>
          <a:off x="7040878" y="2890827"/>
          <a:ext cx="1645915" cy="99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5915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75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6148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 world!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EEF409-16EF-4C65-BAC3-3A55BFB62636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7863835" y="2529840"/>
            <a:ext cx="5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6806281-97F2-4C7C-B1D6-57380F81F760}"/>
              </a:ext>
            </a:extLst>
          </p:cNvPr>
          <p:cNvGraphicFramePr>
            <a:graphicFrameLocks noGrp="1"/>
          </p:cNvGraphicFramePr>
          <p:nvPr/>
        </p:nvGraphicFramePr>
        <p:xfrm>
          <a:off x="3749038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CC0001D-9B3E-4E3C-9B0A-A38E76CB71C0}"/>
              </a:ext>
            </a:extLst>
          </p:cNvPr>
          <p:cNvGraphicFramePr>
            <a:graphicFrameLocks noGrp="1"/>
          </p:cNvGraphicFramePr>
          <p:nvPr/>
        </p:nvGraphicFramePr>
        <p:xfrm>
          <a:off x="3749037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311CF4-5DC2-4C86-B167-F896B0398A38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4571997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5AD7DB1-9CC8-4CB8-843B-F5B8D3A59E78}"/>
              </a:ext>
            </a:extLst>
          </p:cNvPr>
          <p:cNvGraphicFramePr>
            <a:graphicFrameLocks noGrp="1"/>
          </p:cNvGraphicFramePr>
          <p:nvPr/>
        </p:nvGraphicFramePr>
        <p:xfrm>
          <a:off x="5394960" y="4062406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soft_link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84C41B-D792-40E5-86E7-EBFF3EEE0D83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6217919" y="5068246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78D7A37-D28F-4ADC-92C9-AC0BBC025617}"/>
              </a:ext>
            </a:extLst>
          </p:cNvPr>
          <p:cNvGraphicFramePr>
            <a:graphicFrameLocks noGrp="1"/>
          </p:cNvGraphicFramePr>
          <p:nvPr/>
        </p:nvGraphicFramePr>
        <p:xfrm>
          <a:off x="2103117" y="4062406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5CAF721-3DD5-44E8-A137-F0C4EB5223DE}"/>
              </a:ext>
            </a:extLst>
          </p:cNvPr>
          <p:cNvGraphicFramePr>
            <a:graphicFrameLocks noGrp="1"/>
          </p:cNvGraphicFramePr>
          <p:nvPr/>
        </p:nvGraphicFramePr>
        <p:xfrm>
          <a:off x="2103116" y="5429233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CAECE7-DF98-4601-A2D1-8F5C633443BE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2926076" y="5068246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66755D5-0995-4AB0-A656-14059ECB33B5}"/>
              </a:ext>
            </a:extLst>
          </p:cNvPr>
          <p:cNvCxnSpPr>
            <a:endCxn id="47" idx="1"/>
          </p:cNvCxnSpPr>
          <p:nvPr/>
        </p:nvCxnSpPr>
        <p:spPr>
          <a:xfrm flipV="1">
            <a:off x="2103116" y="2026920"/>
            <a:ext cx="1645922" cy="1402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8821F4D-795D-4670-97AF-E666B3FEC9E7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>
          <a:xfrm flipV="1">
            <a:off x="5394957" y="2026920"/>
            <a:ext cx="1645923" cy="136682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D3DE781B-9A87-4C0F-87D6-CDAB9F58BF2E}"/>
              </a:ext>
            </a:extLst>
          </p:cNvPr>
          <p:cNvGraphicFramePr>
            <a:graphicFrameLocks noGrp="1"/>
          </p:cNvGraphicFramePr>
          <p:nvPr/>
        </p:nvGraphicFramePr>
        <p:xfrm>
          <a:off x="5394957" y="5444473"/>
          <a:ext cx="1645915" cy="99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5915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75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6148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/A/hello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</a:tbl>
          </a:graphicData>
        </a:graphic>
      </p:graphicFrame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2E003C-80E1-4F53-8F8F-86A20182950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103114" y="3751427"/>
            <a:ext cx="822963" cy="3109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9DA2218-99B6-4419-9E4C-4641095B5139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3749036" y="4565326"/>
            <a:ext cx="1645924" cy="136682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3408-2CEC-47DF-87B7-A79F3DE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rm /A/hello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9745-38FD-4A07-8181-C8FE203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E8340-D72A-4D47-AA60-68B4ACB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792A3C-A162-4705-8F7B-B2D8FBE31BB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F2145C-1730-4C06-B8AE-D58346F37434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D2C12-E27A-4FBC-A19D-A66CB3CFCA7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280159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6806281-97F2-4C7C-B1D6-57380F81F760}"/>
              </a:ext>
            </a:extLst>
          </p:cNvPr>
          <p:cNvGraphicFramePr>
            <a:graphicFrameLocks noGrp="1"/>
          </p:cNvGraphicFramePr>
          <p:nvPr/>
        </p:nvGraphicFramePr>
        <p:xfrm>
          <a:off x="3749038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CC0001D-9B3E-4E3C-9B0A-A38E76CB71C0}"/>
              </a:ext>
            </a:extLst>
          </p:cNvPr>
          <p:cNvGraphicFramePr>
            <a:graphicFrameLocks noGrp="1"/>
          </p:cNvGraphicFramePr>
          <p:nvPr/>
        </p:nvGraphicFramePr>
        <p:xfrm>
          <a:off x="3749037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311CF4-5DC2-4C86-B167-F896B0398A38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4571997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5AD7DB1-9CC8-4CB8-843B-F5B8D3A59E78}"/>
              </a:ext>
            </a:extLst>
          </p:cNvPr>
          <p:cNvGraphicFramePr>
            <a:graphicFrameLocks noGrp="1"/>
          </p:cNvGraphicFramePr>
          <p:nvPr/>
        </p:nvGraphicFramePr>
        <p:xfrm>
          <a:off x="5394960" y="4062406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soft_link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84C41B-D792-40E5-86E7-EBFF3EEE0D83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6217919" y="5068246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78D7A37-D28F-4ADC-92C9-AC0BBC025617}"/>
              </a:ext>
            </a:extLst>
          </p:cNvPr>
          <p:cNvGraphicFramePr>
            <a:graphicFrameLocks noGrp="1"/>
          </p:cNvGraphicFramePr>
          <p:nvPr/>
        </p:nvGraphicFramePr>
        <p:xfrm>
          <a:off x="2103117" y="4062406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5CAF721-3DD5-44E8-A137-F0C4EB5223DE}"/>
              </a:ext>
            </a:extLst>
          </p:cNvPr>
          <p:cNvGraphicFramePr>
            <a:graphicFrameLocks noGrp="1"/>
          </p:cNvGraphicFramePr>
          <p:nvPr/>
        </p:nvGraphicFramePr>
        <p:xfrm>
          <a:off x="2103116" y="5429233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CAECE7-DF98-4601-A2D1-8F5C633443BE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2926076" y="5068246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66755D5-0995-4AB0-A656-14059ECB33B5}"/>
              </a:ext>
            </a:extLst>
          </p:cNvPr>
          <p:cNvCxnSpPr>
            <a:endCxn id="47" idx="1"/>
          </p:cNvCxnSpPr>
          <p:nvPr/>
        </p:nvCxnSpPr>
        <p:spPr>
          <a:xfrm flipV="1">
            <a:off x="2103116" y="2026920"/>
            <a:ext cx="1645922" cy="1402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D3DE781B-9A87-4C0F-87D6-CDAB9F58BF2E}"/>
              </a:ext>
            </a:extLst>
          </p:cNvPr>
          <p:cNvGraphicFramePr>
            <a:graphicFrameLocks noGrp="1"/>
          </p:cNvGraphicFramePr>
          <p:nvPr/>
        </p:nvGraphicFramePr>
        <p:xfrm>
          <a:off x="5394957" y="5444473"/>
          <a:ext cx="1645915" cy="99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5915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75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6148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/A/hello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</a:tbl>
          </a:graphicData>
        </a:graphic>
      </p:graphicFrame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2E003C-80E1-4F53-8F8F-86A20182950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103114" y="3751427"/>
            <a:ext cx="822963" cy="3109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9DA2218-99B6-4419-9E4C-4641095B5139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3749036" y="4565326"/>
            <a:ext cx="1645924" cy="136682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45AFBD75-A45F-4151-A7FD-BD7C602E3FFD}"/>
              </a:ext>
            </a:extLst>
          </p:cNvPr>
          <p:cNvSpPr/>
          <p:nvPr/>
        </p:nvSpPr>
        <p:spPr>
          <a:xfrm>
            <a:off x="6503666" y="2362200"/>
            <a:ext cx="2080268" cy="731520"/>
          </a:xfrm>
          <a:prstGeom prst="wedgeRoundRectCallout">
            <a:avLst>
              <a:gd name="adj1" fmla="val -56150"/>
              <a:gd name="adj2" fmla="val 17545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 b="1" dirty="0"/>
              <a:t>קישור "שבור"!</a:t>
            </a:r>
          </a:p>
          <a:p>
            <a:pPr algn="ctr" rtl="1"/>
            <a:r>
              <a:rPr lang="en-US" sz="2000" b="1" dirty="0"/>
              <a:t>dangling link</a:t>
            </a:r>
          </a:p>
        </p:txBody>
      </p:sp>
    </p:spTree>
    <p:extLst>
      <p:ext uri="{BB962C8B-B14F-4D97-AF65-F5344CB8AC3E}">
        <p14:creationId xmlns:p14="http://schemas.microsoft.com/office/powerpoint/2010/main" val="309604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2A77-A78E-47E2-9FF3-56902AF1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/>
              <a:t>TL;DR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44C2943-FD0B-4002-9F55-B6C97F5F30B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63142461"/>
              </p:ext>
            </p:extLst>
          </p:nvPr>
        </p:nvGraphicFramePr>
        <p:xfrm>
          <a:off x="457200" y="1673225"/>
          <a:ext cx="403860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D37645-079C-48BC-A016-B4F7566F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/>
          <a:p>
            <a:r>
              <a:rPr lang="he-IL" dirty="0"/>
              <a:t>מצד אחד, בלינוקס </a:t>
            </a:r>
            <a:r>
              <a:rPr lang="en-US" dirty="0"/>
              <a:t>“everything is a file”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regular files, directories, links, sockets, pipes, </a:t>
            </a:r>
            <a:r>
              <a:rPr lang="en-US" dirty="0" err="1"/>
              <a:t>fifos</a:t>
            </a:r>
            <a:r>
              <a:rPr lang="en-US" dirty="0"/>
              <a:t>, …</a:t>
            </a:r>
            <a:endParaRPr lang="he-IL" dirty="0"/>
          </a:p>
          <a:p>
            <a:r>
              <a:rPr lang="he-IL" dirty="0"/>
              <a:t>מצד שני, קיימים מגוון סוגי קבצים, אמצעי אחסון פיזיים, ומערכות קבצים המציגות ממשקים שונים.</a:t>
            </a:r>
          </a:p>
          <a:p>
            <a:r>
              <a:rPr lang="he-IL" dirty="0"/>
              <a:t>לינוקס מוסיפה שכבת אבסטרקציה כדי להציג למשתמש ממשק אחיד ונוח למערכת הקבצים.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8FE57-D425-489B-A62D-02B47123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8903E-6116-40A0-9D13-3D8BDA26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801F-3A97-4E17-94BF-366939B9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השוואה בין סוגי קישורים בלינוקס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CC493-E4A2-4E21-AF33-D34BE8C07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קישורים רכים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C8984-5817-4945-A170-CF1580CEE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/>
              <a:t>יכולים לקשר בין שתי מערכות קבצים שונות (הקיימות על שני דיסקים נפרדים למשל).</a:t>
            </a:r>
            <a:endParaRPr lang="en-US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/>
              <a:t>יכולים להצביע על תיקיות.</a:t>
            </a:r>
            <a:endParaRPr lang="en-US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×"/>
            </a:pPr>
            <a:endParaRPr lang="he-IL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×"/>
            </a:pPr>
            <a:r>
              <a:rPr lang="he-IL" dirty="0"/>
              <a:t>יכולים להיות "שבורים".</a:t>
            </a:r>
            <a:endParaRPr lang="en-US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×"/>
            </a:pPr>
            <a:r>
              <a:rPr lang="he-IL" dirty="0"/>
              <a:t>עלולים ליצור מעגלים במערכת הקבצים.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691BA-4657-40F0-8D49-4DC985E2E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dirty="0"/>
              <a:t>קישורים קשים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2EAAB-EE82-4D77-8996-DFE43DC9CF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/>
              <a:t>לא יכולים להיות "שבורים".</a:t>
            </a:r>
          </a:p>
          <a:p>
            <a:pPr marL="0" indent="0">
              <a:buClr>
                <a:srgbClr val="FF0000"/>
              </a:buClr>
              <a:buNone/>
            </a:pPr>
            <a:endParaRPr lang="he-IL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×"/>
            </a:pPr>
            <a:r>
              <a:rPr lang="he-IL" dirty="0"/>
              <a:t>לא יכולים להצביע על תיקיות – ראו שקופית הבאה.</a:t>
            </a:r>
            <a:endParaRPr lang="en-US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×"/>
            </a:pPr>
            <a:r>
              <a:rPr lang="he-IL" dirty="0"/>
              <a:t>לא יכולים לקשר בין שתי מערכות קבצים שונות (הקיימות על שני דיסקים נפרדים, למשל).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BD172-6FDB-4F2C-8678-B8CB3EFC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DE6715-91BF-45DD-B609-83557B98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82AF762-5625-41D2-AE2D-096CF9100CB1}"/>
              </a:ext>
            </a:extLst>
          </p:cNvPr>
          <p:cNvSpPr/>
          <p:nvPr/>
        </p:nvSpPr>
        <p:spPr>
          <a:xfrm>
            <a:off x="4754880" y="5749608"/>
            <a:ext cx="1554480" cy="640080"/>
          </a:xfrm>
          <a:prstGeom prst="wedgeRoundRectCallout">
            <a:avLst>
              <a:gd name="adj1" fmla="val 56512"/>
              <a:gd name="adj2" fmla="val -11268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 dirty="0"/>
              <a:t>מדוע?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7695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5CAF-0D37-46FA-8AF4-0E4A452C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הצבעה לתיקיות – מה הבעיות?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FBB5B-D6D9-48B1-AF33-4A4F4C39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931920" cy="792162"/>
          </a:xfrm>
        </p:spPr>
        <p:txBody>
          <a:bodyPr/>
          <a:lstStyle/>
          <a:p>
            <a:r>
              <a:rPr lang="he-IL" dirty="0"/>
              <a:t>אינסוף מסלולים לאותו קובץ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CBA78-432C-41AB-BEB2-A712F186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16162"/>
            <a:ext cx="3931920" cy="4073526"/>
          </a:xfrm>
        </p:spPr>
        <p:txBody>
          <a:bodyPr/>
          <a:lstStyle/>
          <a:p>
            <a:r>
              <a:rPr lang="he-IL" dirty="0"/>
              <a:t>פעולות מסוימות עלולות להיקלע לרקורסיה אינסופית, למשל הדפסת כל הקבצים תחת התיקיה הנוכחית:</a:t>
            </a:r>
          </a:p>
          <a:p>
            <a:pPr marL="0" indent="0" algn="l">
              <a:buNone/>
            </a:pPr>
            <a:r>
              <a:rPr lang="en-US" dirty="0"/>
              <a:t>/A/loop</a:t>
            </a:r>
          </a:p>
          <a:p>
            <a:pPr marL="0" indent="0" algn="l">
              <a:buNone/>
            </a:pPr>
            <a:r>
              <a:rPr lang="en-US" dirty="0"/>
              <a:t>/A/loop/loop</a:t>
            </a:r>
          </a:p>
          <a:p>
            <a:pPr marL="0" indent="0" algn="l">
              <a:buNone/>
            </a:pPr>
            <a:r>
              <a:rPr lang="en-US" dirty="0"/>
              <a:t>/A/loop/loop/loop</a:t>
            </a:r>
          </a:p>
          <a:p>
            <a:pPr marL="0" indent="0" algn="l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E5EBD-F5A5-490F-BBE1-620002989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524000"/>
            <a:ext cx="3931920" cy="792162"/>
          </a:xfrm>
        </p:spPr>
        <p:txBody>
          <a:bodyPr/>
          <a:lstStyle/>
          <a:p>
            <a:r>
              <a:rPr lang="he-IL" dirty="0"/>
              <a:t>בלבול קשרי המשפחה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F97F0-474D-45C9-A9A3-EA4477375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316162"/>
            <a:ext cx="3931920" cy="4073526"/>
          </a:xfrm>
        </p:spPr>
        <p:txBody>
          <a:bodyPr/>
          <a:lstStyle/>
          <a:p>
            <a:r>
              <a:rPr lang="he-IL" dirty="0"/>
              <a:t>אם קישורים יצביעו לתיקיות:</a:t>
            </a:r>
          </a:p>
          <a:p>
            <a:pPr marL="0" indent="0" algn="l">
              <a:buNone/>
            </a:pPr>
            <a:r>
              <a:rPr lang="en-US" dirty="0"/>
              <a:t>&gt;&gt; cd /A</a:t>
            </a:r>
          </a:p>
          <a:p>
            <a:pPr marL="0" indent="0" algn="l">
              <a:buNone/>
            </a:pPr>
            <a:r>
              <a:rPr lang="en-US" dirty="0"/>
              <a:t>&gt;&gt; ln /A loop</a:t>
            </a:r>
            <a:endParaRPr lang="he-IL" dirty="0"/>
          </a:p>
          <a:p>
            <a:r>
              <a:rPr lang="he-IL" dirty="0"/>
              <a:t>אז לא ניתן להגדיר תיקיית אב (</a:t>
            </a:r>
            <a:r>
              <a:rPr lang="en-US" dirty="0"/>
              <a:t>parent directory</a:t>
            </a:r>
            <a:r>
              <a:rPr lang="he-IL" dirty="0"/>
              <a:t>) אחת ויחידה לכל קובץ במערכת.</a:t>
            </a:r>
          </a:p>
          <a:p>
            <a:r>
              <a:rPr lang="he-IL" dirty="0"/>
              <a:t>בדוגמה מעלה: </a:t>
            </a:r>
            <a:r>
              <a:rPr lang="en-US" dirty="0"/>
              <a:t>/A</a:t>
            </a:r>
            <a:r>
              <a:rPr lang="he-IL" dirty="0"/>
              <a:t> היא תיקיית האב של </a:t>
            </a:r>
            <a:r>
              <a:rPr lang="en-US" dirty="0"/>
              <a:t>loop</a:t>
            </a:r>
            <a:r>
              <a:rPr lang="he-IL" dirty="0"/>
              <a:t>, אך כך גם </a:t>
            </a:r>
            <a:r>
              <a:rPr lang="en-US" dirty="0"/>
              <a:t>/A/loop</a:t>
            </a:r>
            <a:r>
              <a:rPr lang="he-IL" dirty="0"/>
              <a:t> 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AF263FC-0ED1-40C9-81C1-04B88F9C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7C0F1A-25BB-4EC8-8C17-D279A056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25390AA-4297-4CB2-A551-B34E3CABC633}"/>
              </a:ext>
            </a:extLst>
          </p:cNvPr>
          <p:cNvSpPr/>
          <p:nvPr/>
        </p:nvSpPr>
        <p:spPr>
          <a:xfrm>
            <a:off x="457200" y="5334000"/>
            <a:ext cx="3931920" cy="1385777"/>
          </a:xfrm>
          <a:prstGeom prst="wedgeRoundRectCallout">
            <a:avLst>
              <a:gd name="adj1" fmla="val 28457"/>
              <a:gd name="adj2" fmla="val -23375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 dirty="0"/>
              <a:t>הבעיה הזו עדיין קיימת בקישורים רכים.</a:t>
            </a:r>
            <a:br>
              <a:rPr lang="en-US" sz="2000" dirty="0"/>
            </a:br>
            <a:r>
              <a:rPr lang="he-IL" sz="2000" dirty="0"/>
              <a:t>לינוקס מונעת אותה באמצעות זיהוי מעגלים בגרף היררכיית הקבצים.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4132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D485-6A9D-4FD2-A779-80949420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Simple File System (VSFS)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8132E-9C22-4054-A827-6005C0F1E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A8925-5BCE-4627-AF77-D24EECB8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E6013-6E9F-4AF2-A7FD-A476291C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658F-8B0C-4E29-8726-3AC9C10D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Simple File System (VSFS)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3F39-9940-4C94-BFFF-24E59927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כעת נבנה בצורה הדרגתית מערכת קבצים פשוטה בשם </a:t>
            </a:r>
            <a:r>
              <a:rPr lang="en-US" dirty="0"/>
              <a:t>VSFS</a:t>
            </a:r>
            <a:r>
              <a:rPr lang="he-IL" dirty="0"/>
              <a:t>.</a:t>
            </a:r>
          </a:p>
          <a:p>
            <a:r>
              <a:rPr lang="he-IL" dirty="0"/>
              <a:t>מערכת הקבצים הזו היא גרסה מפושטת של מערכת הקבצים המקורית של </a:t>
            </a:r>
            <a:r>
              <a:rPr lang="en-US" dirty="0"/>
              <a:t>UNIX</a:t>
            </a:r>
            <a:r>
              <a:rPr lang="he-IL" dirty="0"/>
              <a:t> ולכן היא מציגה באופן פשוט את המושגים הבסיסיים של מערכות קבצים בלינוקס.</a:t>
            </a:r>
          </a:p>
          <a:p>
            <a:pPr lvl="1"/>
            <a:endParaRPr lang="he-IL" dirty="0"/>
          </a:p>
          <a:p>
            <a:r>
              <a:rPr lang="he-IL" dirty="0"/>
              <a:t>מערכת הקבצים ממומשת בתוכנה בלבד, ללא תמיכת חומרה מיוחדת מעבר למה שראינו. נבחן את מערכת הקבצים לפי:</a:t>
            </a:r>
          </a:p>
          <a:p>
            <a:pPr marL="457200" indent="-457200">
              <a:buFont typeface="+mj-lt"/>
              <a:buAutoNum type="arabicPeriod"/>
            </a:pPr>
            <a:r>
              <a:rPr lang="he-IL" b="1" u="sng" dirty="0"/>
              <a:t>מבני הנתונים</a:t>
            </a:r>
            <a:r>
              <a:rPr lang="he-IL" dirty="0"/>
              <a:t> – איך מערכת הקבצים מארגנת את המידע על הדיסק?</a:t>
            </a:r>
          </a:p>
          <a:p>
            <a:pPr marL="457200" indent="-457200">
              <a:buFont typeface="+mj-lt"/>
              <a:buAutoNum type="arabicPeriod"/>
            </a:pPr>
            <a:r>
              <a:rPr lang="he-IL" b="1" u="sng" dirty="0"/>
              <a:t>אופני הגישה</a:t>
            </a:r>
            <a:r>
              <a:rPr lang="he-IL" dirty="0"/>
              <a:t> – איך קריאות המערכת </a:t>
            </a:r>
            <a:r>
              <a:rPr lang="en-US" dirty="0"/>
              <a:t>open(), read(), write()</a:t>
            </a:r>
            <a:r>
              <a:rPr lang="he-IL" dirty="0"/>
              <a:t> פועלות על מבני הנתונים הללו?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5A69B-E5D0-46A5-99C3-9B8342D5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E3CF0-A781-4986-87C9-CDD485C4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4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4110-E8FB-4BCE-9522-CF068E31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1: חלוקה לבלוקים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E250-6177-4B7F-AA17-7281603D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כאמור, למרות שהדיסק פועל ביחידות של סקטורים (512 בתים), מערכת ההפעלה מנהלת קבצים ביחידות של בלוקים (4096 בתים).</a:t>
            </a:r>
          </a:p>
          <a:p>
            <a:endParaRPr lang="he-IL" dirty="0"/>
          </a:p>
          <a:p>
            <a:r>
              <a:rPr lang="he-IL" dirty="0"/>
              <a:t>לצורך הדוגמה נניח כי הדיסק מכיל 64 בלוקים בלבד.</a:t>
            </a:r>
          </a:p>
          <a:p>
            <a:r>
              <a:rPr lang="he-IL" dirty="0">
                <a:sym typeface="Wingdings" panose="05000000000000000000" pitchFamily="2" charset="2"/>
              </a:rPr>
              <a:t> הדיסק בגודל</a:t>
            </a:r>
            <a:r>
              <a:rPr lang="he-IL" dirty="0"/>
              <a:t> </a:t>
            </a:r>
            <a:r>
              <a:rPr lang="en-US" dirty="0"/>
              <a:t>256KB</a:t>
            </a:r>
            <a:r>
              <a:rPr lang="he-IL" dirty="0"/>
              <a:t>.</a:t>
            </a:r>
            <a:endParaRPr lang="en-US" dirty="0"/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00D69-F358-43AD-AFD9-BE51CC06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B293-FC94-42F8-A55B-42F304A7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E7D9A-1228-463D-ADFA-708EF08E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4983755"/>
            <a:ext cx="8191501" cy="14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27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D200-9802-4CE3-BFEA-EDCF7093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2: אזור הנתונים (</a:t>
            </a:r>
            <a:r>
              <a:rPr lang="en-US" dirty="0"/>
              <a:t>data region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B456-F917-4CEA-9F80-FA77ECAB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מה צריך לשמור במערכת הקבצים?</a:t>
            </a:r>
          </a:p>
          <a:p>
            <a:r>
              <a:rPr lang="he-IL" dirty="0"/>
              <a:t>הדבר הראשון הוא, כמובן, הנתונים של המשתמשים.</a:t>
            </a:r>
          </a:p>
          <a:p>
            <a:r>
              <a:rPr lang="he-IL" dirty="0"/>
              <a:t>במערכת הקבצים שלנו נניח כי האיזור המוקדש לנתונים של המשתמשים (</a:t>
            </a:r>
            <a:r>
              <a:rPr lang="en-US" dirty="0"/>
              <a:t>data region</a:t>
            </a:r>
            <a:r>
              <a:rPr lang="he-IL" dirty="0"/>
              <a:t>) הוא 56 בלוקים.</a:t>
            </a:r>
          </a:p>
          <a:p>
            <a:pPr lvl="1"/>
            <a:r>
              <a:rPr lang="he-IL" dirty="0"/>
              <a:t>כל מערכת קבצים תשאף כמובן להקדיש חלק גדול ככל הניתן מהדיסק לאיזור הנתונים.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8D3ED-5517-45B1-A3FA-04E8D05F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E96B9-E32E-42D3-8C72-12E18CA9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2A69B-B16E-4988-BBE4-D673058D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666364"/>
            <a:ext cx="8229601" cy="182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0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05EA-7A10-4E12-BCDF-B84F598D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3: טבלת ה-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E822-D510-4135-9CC6-4F8D3B09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כאמור, מערכת ההפעלה צריכה לשמור גם </a:t>
            </a:r>
            <a:r>
              <a:rPr lang="en-US" dirty="0" err="1"/>
              <a:t>inode</a:t>
            </a:r>
            <a:r>
              <a:rPr lang="he-IL" dirty="0"/>
              <a:t> לכל קובץ.</a:t>
            </a:r>
          </a:p>
          <a:p>
            <a:pPr lvl="1"/>
            <a:r>
              <a:rPr lang="he-IL" dirty="0"/>
              <a:t>ה-</a:t>
            </a:r>
            <a:r>
              <a:rPr lang="en-US" dirty="0" err="1"/>
              <a:t>inode</a:t>
            </a:r>
            <a:r>
              <a:rPr lang="he-IL" dirty="0"/>
              <a:t> שומר אינפורמציה נוספת (</a:t>
            </a:r>
            <a:r>
              <a:rPr lang="en-US" dirty="0"/>
              <a:t>metadata</a:t>
            </a:r>
            <a:r>
              <a:rPr lang="he-IL" dirty="0"/>
              <a:t>) על כל קובץ, למשל גודל הקובץ, הרשאות גישה, חותמות זמן, ועוד.</a:t>
            </a:r>
          </a:p>
          <a:p>
            <a:r>
              <a:rPr lang="he-IL" dirty="0"/>
              <a:t>כל ה-</a:t>
            </a:r>
            <a:r>
              <a:rPr lang="en-US" dirty="0" err="1"/>
              <a:t>inodes</a:t>
            </a:r>
            <a:r>
              <a:rPr lang="he-IL" dirty="0"/>
              <a:t> נשמרים במערך רציף בגודל 5 בלוקים בדיסק.</a:t>
            </a:r>
          </a:p>
          <a:p>
            <a:r>
              <a:rPr lang="he-IL" dirty="0"/>
              <a:t>אם נניח כי גודל </a:t>
            </a:r>
            <a:r>
              <a:rPr lang="en-US" dirty="0" err="1"/>
              <a:t>inode</a:t>
            </a:r>
            <a:r>
              <a:rPr lang="he-IL" dirty="0"/>
              <a:t> הוא 128 בתים, מה מספר הקבצים המקסימלי האפשרי במערכת הקבצים </a:t>
            </a:r>
            <a:r>
              <a:rPr lang="en-US" dirty="0"/>
              <a:t>VSFS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0DFB2-CF20-4DEC-A07B-54199B36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AD714-1AD6-490C-9F85-D33CCBC4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D9201-3EED-4CFE-B9DC-A2BA33FA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4717444"/>
            <a:ext cx="8191501" cy="17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02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1A17-494F-4ED4-A95D-D6483939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4: מערכי ביטים </a:t>
            </a:r>
            <a:r>
              <a:rPr lang="en-US" dirty="0"/>
              <a:t>(bitmaps)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A26-EFDB-4590-97D9-3D31C3526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מערכת ההפעלה צריכה כמובן לעקוב אחר הבלוקים הפנויים באיזור הנתונים ואחר ה-</a:t>
            </a:r>
            <a:r>
              <a:rPr lang="en-US" dirty="0" err="1"/>
              <a:t>inodes</a:t>
            </a:r>
            <a:r>
              <a:rPr lang="he-IL" dirty="0"/>
              <a:t> הפנויים בטבלה.</a:t>
            </a:r>
          </a:p>
          <a:p>
            <a:r>
              <a:rPr lang="en-US" dirty="0"/>
              <a:t>VSFS</a:t>
            </a:r>
            <a:r>
              <a:rPr lang="he-IL" dirty="0"/>
              <a:t> משתמשת בשני מערכי ביטים (</a:t>
            </a:r>
            <a:r>
              <a:rPr lang="en-US" dirty="0"/>
              <a:t>bitmaps</a:t>
            </a:r>
            <a:r>
              <a:rPr lang="he-IL" dirty="0"/>
              <a:t>) פשוטים כדי לסמן האם האובייקט המתאים פנוי (0) או תפוס (1).</a:t>
            </a:r>
          </a:p>
          <a:p>
            <a:r>
              <a:rPr lang="he-IL" dirty="0"/>
              <a:t>לכל מערך ביטים נקדיש בלוק אחד בדיסק.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2D440-C349-44B8-A6F7-5728E9BA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77127-C1DD-41D0-9AEB-7BA30B98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529AF-EDE4-45A6-B915-04D8E4C9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3725"/>
            <a:ext cx="8191501" cy="1845156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2F158FF-8487-4D87-A517-1EFD216F242D}"/>
              </a:ext>
            </a:extLst>
          </p:cNvPr>
          <p:cNvSpPr/>
          <p:nvPr/>
        </p:nvSpPr>
        <p:spPr>
          <a:xfrm>
            <a:off x="457200" y="3712665"/>
            <a:ext cx="2286000" cy="548640"/>
          </a:xfrm>
          <a:prstGeom prst="wedgeRoundRectCallout">
            <a:avLst>
              <a:gd name="adj1" fmla="val 74898"/>
              <a:gd name="adj2" fmla="val -9851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400" dirty="0"/>
              <a:t>האם זה מספיק?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267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D2A2-393C-48E1-8297-E82DEC9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5: סופרבלוק (</a:t>
            </a:r>
            <a:r>
              <a:rPr lang="en-US" dirty="0"/>
              <a:t>superblock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A440-51F0-4103-800C-C875CB5D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הבלוק הראשון בדיסק ייקרא הסופרבלוק, והוא ישמור מידע כללי על מערכת הקבצים, למשל:</a:t>
            </a:r>
          </a:p>
          <a:p>
            <a:pPr lvl="1"/>
            <a:r>
              <a:rPr lang="he-IL" dirty="0"/>
              <a:t>מה מספר הבלוקים שלה? מה מספר ה-</a:t>
            </a:r>
            <a:r>
              <a:rPr lang="en-US" dirty="0" err="1"/>
              <a:t>inodes</a:t>
            </a:r>
            <a:r>
              <a:rPr lang="he-IL" dirty="0"/>
              <a:t> שלה?</a:t>
            </a:r>
          </a:p>
          <a:p>
            <a:pPr lvl="1"/>
            <a:r>
              <a:rPr lang="he-IL" dirty="0"/>
              <a:t>היכן מתחילה טבלת ה-</a:t>
            </a:r>
            <a:r>
              <a:rPr lang="en-US" dirty="0" err="1"/>
              <a:t>inodes</a:t>
            </a:r>
            <a:r>
              <a:rPr lang="he-IL" dirty="0"/>
              <a:t>?</a:t>
            </a:r>
          </a:p>
          <a:p>
            <a:pPr lvl="1"/>
            <a:r>
              <a:rPr lang="he-IL" dirty="0"/>
              <a:t>היכן נמצא ה-</a:t>
            </a:r>
            <a:r>
              <a:rPr lang="en-US" dirty="0" err="1"/>
              <a:t>inode</a:t>
            </a:r>
            <a:r>
              <a:rPr lang="he-IL" dirty="0"/>
              <a:t> של תיקיית השורש "/"?</a:t>
            </a:r>
          </a:p>
          <a:p>
            <a:r>
              <a:rPr lang="he-IL" dirty="0"/>
              <a:t>בעת הרכבה של מערכת הקבצים, מערכת ההפעלה תקרא את הסופרבלוק לזיכרון וכך תדע כיצד לגשת לקבצים.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B8DFC-25D1-40BE-9A99-FB2FB827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3D923-18CF-4002-BDE6-D3D656BB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BD0CB-189F-479C-88DC-F7BE7361E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74824"/>
            <a:ext cx="8191501" cy="17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02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הרכבה וניתוק של מערכות קבצים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לינוקס מאפשרת להרכיב (</a:t>
            </a:r>
            <a:r>
              <a:rPr lang="en-US" altLang="en-US" dirty="0"/>
              <a:t>mount</a:t>
            </a:r>
            <a:r>
              <a:rPr lang="he-IL" altLang="en-US" dirty="0"/>
              <a:t>) מערכות קבצים שונות </a:t>
            </a:r>
            <a:r>
              <a:rPr lang="he-IL" altLang="en-US" b="1" dirty="0"/>
              <a:t>להיררכיה אחת בצורת עץ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פעולת ההרכבה נעשית על-גבי תיקייה קיימת (לרוב ריקה) במערכת הקבצים הנקראת נקודת ההרכבה (</a:t>
            </a:r>
            <a:r>
              <a:rPr lang="en-US" altLang="en-US" dirty="0"/>
              <a:t>mount point</a:t>
            </a:r>
            <a:r>
              <a:rPr lang="he-IL" altLang="en-US" dirty="0"/>
              <a:t>).</a:t>
            </a:r>
          </a:p>
          <a:p>
            <a:pPr lvl="1"/>
            <a:r>
              <a:rPr lang="he-IL" altLang="en-US" dirty="0"/>
              <a:t>לאחר ההרכבה לא ניתן לגשת לקבצים ולתיקיות שהיו תחת תיקיה זו לפני ההרכבה.</a:t>
            </a:r>
          </a:p>
          <a:p>
            <a:pPr lvl="1"/>
            <a:r>
              <a:rPr lang="he" altLang="en-US" dirty="0"/>
              <a:t>לאחר הניתוק ניתן יהיה לגשת </a:t>
            </a:r>
            <a:r>
              <a:rPr lang="he-IL" altLang="en-US" dirty="0"/>
              <a:t>שוב </a:t>
            </a:r>
            <a:r>
              <a:rPr lang="he" altLang="en-US" dirty="0"/>
              <a:t>לקבצים </a:t>
            </a:r>
            <a:r>
              <a:rPr lang="he-IL" altLang="en-US" dirty="0"/>
              <a:t>ולתיקיות </a:t>
            </a:r>
            <a:r>
              <a:rPr lang="he" altLang="en-US" dirty="0"/>
              <a:t>שהיו תחת נקודת ההרכבה לפני ההרכבה.</a:t>
            </a:r>
            <a:endParaRPr lang="he-IL" altLang="en-US" dirty="0"/>
          </a:p>
          <a:p>
            <a:pPr lvl="1"/>
            <a:r>
              <a:rPr lang="he" altLang="en-US" dirty="0"/>
              <a:t>אם הרכבנו כמה פעמים, אז בכל ניתוק נחזור למערכת </a:t>
            </a:r>
            <a:r>
              <a:rPr lang="he-IL" altLang="en-US" dirty="0"/>
              <a:t>ה</a:t>
            </a:r>
            <a:r>
              <a:rPr lang="he" altLang="en-US" dirty="0"/>
              <a:t>קבצים שהייתה לפני הניתוק.</a:t>
            </a:r>
          </a:p>
          <a:p>
            <a:r>
              <a:rPr lang="he-IL" altLang="en-US" dirty="0"/>
              <a:t>הרכבה וניתוק של מערכת קבצים נעשות באמצעות קריאות המערכת </a:t>
            </a:r>
            <a:r>
              <a:rPr lang="en-US" altLang="en-US" b="1" dirty="0"/>
              <a:t>mount</a:t>
            </a:r>
            <a:r>
              <a:rPr lang="en-US" altLang="en-US" dirty="0"/>
              <a:t>()</a:t>
            </a:r>
            <a:r>
              <a:rPr lang="he-IL" altLang="en-US" dirty="0"/>
              <a:t> ו-</a:t>
            </a:r>
            <a:r>
              <a:rPr lang="en-US" altLang="en-US" b="1" dirty="0"/>
              <a:t>unmount</a:t>
            </a:r>
            <a:r>
              <a:rPr lang="en-US" altLang="en-US" dirty="0"/>
              <a:t>()</a:t>
            </a:r>
            <a:r>
              <a:rPr lang="he-IL" altLang="en-US" dirty="0"/>
              <a:t> ודורשות הרשאות מתאימות.</a:t>
            </a:r>
          </a:p>
        </p:txBody>
      </p:sp>
    </p:spTree>
    <p:extLst>
      <p:ext uri="{BB962C8B-B14F-4D97-AF65-F5344CB8AC3E}">
        <p14:creationId xmlns:p14="http://schemas.microsoft.com/office/powerpoint/2010/main" val="144586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7E55-C71C-4764-A62D-BBC56D89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ממשק מערכת הקבצים בלינוקס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6F1A-1E57-4203-9E8C-4B9B3BFD7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DE65B-0B5B-4E45-B1EF-C4B7FA1E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56145-1DAB-42F2-90D2-60DA41A3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89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D73A0FBC-A0A1-436C-92F6-C1698830E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he-IL" altLang="en-US" dirty="0"/>
              <a:t>דוגמה: הרכבה של מערכת קבצים</a:t>
            </a:r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B25ED-3162-4E33-B117-2E0102261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 lnSpcReduction="10000"/>
          </a:bodyPr>
          <a:lstStyle/>
          <a:p>
            <a:r>
              <a:rPr lang="he-IL" altLang="en-US" dirty="0"/>
              <a:t>שורש העץ הוא התיקייה "/" השייכת למערכת הקבצים </a:t>
            </a:r>
            <a:r>
              <a:rPr lang="en-US" altLang="en-US" dirty="0"/>
              <a:t>ext4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נרצה להרכיב את מערכת הקבצים שיושבת בהתקן חיצוני מסוג </a:t>
            </a:r>
            <a:r>
              <a:rPr lang="en-US" altLang="en-US" dirty="0"/>
              <a:t>disk-on-key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תיקיית ההרכבה </a:t>
            </a:r>
            <a:r>
              <a:rPr lang="en-US" altLang="en-US" dirty="0"/>
              <a:t>/</a:t>
            </a:r>
            <a:r>
              <a:rPr lang="en-US" altLang="en-US" dirty="0" err="1"/>
              <a:t>mnt</a:t>
            </a:r>
            <a:r>
              <a:rPr lang="en-US" altLang="en-US" dirty="0"/>
              <a:t>/</a:t>
            </a:r>
            <a:r>
              <a:rPr lang="en-US" altLang="en-US" dirty="0" err="1"/>
              <a:t>usb</a:t>
            </a:r>
            <a:r>
              <a:rPr lang="he-IL" altLang="en-US" dirty="0"/>
              <a:t> תשמש כתיקיית השורש של מערכת הקבצים החדשה. </a:t>
            </a:r>
            <a:endParaRPr lang="en-US" altLang="en-US" dirty="0"/>
          </a:p>
          <a:p>
            <a:r>
              <a:rPr lang="he-IL" altLang="en-US" dirty="0"/>
              <a:t>לאחר ההרכבה ניתן לגשת למידע של ההתקן בצורה פשוטה, למשל ע"י גישה ל- </a:t>
            </a:r>
            <a:r>
              <a:rPr lang="en-US" altLang="en-US" dirty="0"/>
              <a:t>/</a:t>
            </a:r>
            <a:r>
              <a:rPr lang="en-US" altLang="en-US" dirty="0" err="1"/>
              <a:t>mnt</a:t>
            </a:r>
            <a:r>
              <a:rPr lang="en-US" altLang="en-US" dirty="0"/>
              <a:t>/</a:t>
            </a:r>
            <a:r>
              <a:rPr lang="en-US" altLang="en-US" dirty="0" err="1"/>
              <a:t>usb</a:t>
            </a:r>
            <a:r>
              <a:rPr lang="en-US" altLang="en-US" dirty="0"/>
              <a:t>/</a:t>
            </a:r>
            <a:r>
              <a:rPr lang="en-US" altLang="en-US" dirty="0" err="1"/>
              <a:t>my_photos</a:t>
            </a:r>
            <a:r>
              <a:rPr lang="he-IL" altLang="en-US" dirty="0"/>
              <a:t> 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F91D5-1629-4992-BB59-5974FAE4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21DF99-DA6A-4CDF-90A8-3C6121E8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67972" name="Line 4">
            <a:extLst>
              <a:ext uri="{FF2B5EF4-FFF2-40B4-BE49-F238E27FC236}">
                <a16:creationId xmlns:a16="http://schemas.microsoft.com/office/drawing/2014/main" id="{3835A500-6A4C-4327-B09B-7F21ECCBBB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3425" y="2059980"/>
            <a:ext cx="15240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73" name="Line 5">
            <a:extLst>
              <a:ext uri="{FF2B5EF4-FFF2-40B4-BE49-F238E27FC236}">
                <a16:creationId xmlns:a16="http://schemas.microsoft.com/office/drawing/2014/main" id="{D0702521-1E53-4F91-BEC1-6C26071D90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2825" y="236478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74" name="Line 6">
            <a:extLst>
              <a:ext uri="{FF2B5EF4-FFF2-40B4-BE49-F238E27FC236}">
                <a16:creationId xmlns:a16="http://schemas.microsoft.com/office/drawing/2014/main" id="{3928950F-71C8-4CA4-B7E9-315A4C96E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5" y="23647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75" name="Line 7">
            <a:extLst>
              <a:ext uri="{FF2B5EF4-FFF2-40B4-BE49-F238E27FC236}">
                <a16:creationId xmlns:a16="http://schemas.microsoft.com/office/drawing/2014/main" id="{DB0C3F8A-932F-4563-9A1D-CE9474D32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5" y="236478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76" name="Text Box 8">
            <a:extLst>
              <a:ext uri="{FF2B5EF4-FFF2-40B4-BE49-F238E27FC236}">
                <a16:creationId xmlns:a16="http://schemas.microsoft.com/office/drawing/2014/main" id="{5C7DC31A-35B0-4CBB-B2BA-DA7358EED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2579172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9900"/>
                </a:solidFill>
              </a:rPr>
              <a:t>bin</a:t>
            </a:r>
          </a:p>
        </p:txBody>
      </p:sp>
      <p:sp>
        <p:nvSpPr>
          <p:cNvPr id="467977" name="Text Box 9">
            <a:extLst>
              <a:ext uri="{FF2B5EF4-FFF2-40B4-BE49-F238E27FC236}">
                <a16:creationId xmlns:a16="http://schemas.microsoft.com/office/drawing/2014/main" id="{0BF09D3F-176A-4307-965C-CD0CE8CC0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2579172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9900"/>
                </a:solidFill>
              </a:rPr>
              <a:t>etc</a:t>
            </a:r>
          </a:p>
        </p:txBody>
      </p:sp>
      <p:sp>
        <p:nvSpPr>
          <p:cNvPr id="467978" name="Text Box 10">
            <a:extLst>
              <a:ext uri="{FF2B5EF4-FFF2-40B4-BE49-F238E27FC236}">
                <a16:creationId xmlns:a16="http://schemas.microsoft.com/office/drawing/2014/main" id="{C662EF1A-BBB1-4784-B620-4278EC35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2579172"/>
            <a:ext cx="6078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009900"/>
                </a:solidFill>
              </a:rPr>
              <a:t>mnt</a:t>
            </a:r>
            <a:endParaRPr lang="en-US" altLang="en-US" b="1" dirty="0">
              <a:solidFill>
                <a:srgbClr val="009900"/>
              </a:solidFill>
            </a:endParaRPr>
          </a:p>
        </p:txBody>
      </p:sp>
      <p:sp>
        <p:nvSpPr>
          <p:cNvPr id="467979" name="Line 11">
            <a:extLst>
              <a:ext uri="{FF2B5EF4-FFF2-40B4-BE49-F238E27FC236}">
                <a16:creationId xmlns:a16="http://schemas.microsoft.com/office/drawing/2014/main" id="{172E97EA-5FFA-4BEF-8EB0-A9CF09A60D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825" y="2960172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0" name="Line 12">
            <a:extLst>
              <a:ext uri="{FF2B5EF4-FFF2-40B4-BE49-F238E27FC236}">
                <a16:creationId xmlns:a16="http://schemas.microsoft.com/office/drawing/2014/main" id="{9225CFD4-F8C4-4854-9503-0AC4C9F88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825" y="29601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1" name="Line 13">
            <a:extLst>
              <a:ext uri="{FF2B5EF4-FFF2-40B4-BE49-F238E27FC236}">
                <a16:creationId xmlns:a16="http://schemas.microsoft.com/office/drawing/2014/main" id="{EB2C369F-3C35-4D54-8C4D-786BDDB79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825" y="2960172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2" name="Line 14">
            <a:extLst>
              <a:ext uri="{FF2B5EF4-FFF2-40B4-BE49-F238E27FC236}">
                <a16:creationId xmlns:a16="http://schemas.microsoft.com/office/drawing/2014/main" id="{82751A08-58D5-4ED6-B73C-95625EC63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4825" y="296017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3" name="Line 15">
            <a:extLst>
              <a:ext uri="{FF2B5EF4-FFF2-40B4-BE49-F238E27FC236}">
                <a16:creationId xmlns:a16="http://schemas.microsoft.com/office/drawing/2014/main" id="{A8094714-C85C-45AD-B942-0E5CAF7BE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3863" y="2934217"/>
            <a:ext cx="1905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4" name="Rectangle 16">
            <a:extLst>
              <a:ext uri="{FF2B5EF4-FFF2-40B4-BE49-F238E27FC236}">
                <a16:creationId xmlns:a16="http://schemas.microsoft.com/office/drawing/2014/main" id="{BA9BF0C3-9A19-40E3-AC70-40256B4A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33" y="1983780"/>
            <a:ext cx="2943992" cy="220304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5" name="Line 17">
            <a:extLst>
              <a:ext uri="{FF2B5EF4-FFF2-40B4-BE49-F238E27FC236}">
                <a16:creationId xmlns:a16="http://schemas.microsoft.com/office/drawing/2014/main" id="{9DDBF1E7-03D3-4F4B-BBB3-B91122E69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163" y="3481905"/>
            <a:ext cx="0" cy="13716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6" name="Rectangle 18">
            <a:extLst>
              <a:ext uri="{FF2B5EF4-FFF2-40B4-BE49-F238E27FC236}">
                <a16:creationId xmlns:a16="http://schemas.microsoft.com/office/drawing/2014/main" id="{3DB5E5E4-3CC6-41F5-900C-A94A16F47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4972079"/>
            <a:ext cx="2667000" cy="1371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7" name="Line 19">
            <a:extLst>
              <a:ext uri="{FF2B5EF4-FFF2-40B4-BE49-F238E27FC236}">
                <a16:creationId xmlns:a16="http://schemas.microsoft.com/office/drawing/2014/main" id="{B2CC0364-CEA5-40D4-99F0-99D03D9F47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0513" y="5048279"/>
            <a:ext cx="152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8" name="Line 20">
            <a:extLst>
              <a:ext uri="{FF2B5EF4-FFF2-40B4-BE49-F238E27FC236}">
                <a16:creationId xmlns:a16="http://schemas.microsoft.com/office/drawing/2014/main" id="{AFB549F9-C987-4735-A546-726AF1B350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913" y="5353079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9" name="Line 21">
            <a:extLst>
              <a:ext uri="{FF2B5EF4-FFF2-40B4-BE49-F238E27FC236}">
                <a16:creationId xmlns:a16="http://schemas.microsoft.com/office/drawing/2014/main" id="{D95627F1-C492-4DF9-95FF-3516F786C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0513" y="5353078"/>
            <a:ext cx="425172" cy="2532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91" name="Text Box 23">
            <a:extLst>
              <a:ext uri="{FF2B5EF4-FFF2-40B4-BE49-F238E27FC236}">
                <a16:creationId xmlns:a16="http://schemas.microsoft.com/office/drawing/2014/main" id="{4A5836B1-BAEC-4C69-9A40-7B06D84E8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5581679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FF3300"/>
                </a:solidFill>
              </a:rPr>
              <a:t>my_photos</a:t>
            </a:r>
            <a:endParaRPr lang="en-US" altLang="en-US" b="1" dirty="0">
              <a:solidFill>
                <a:srgbClr val="FF3300"/>
              </a:solidFill>
            </a:endParaRPr>
          </a:p>
        </p:txBody>
      </p:sp>
      <p:sp>
        <p:nvSpPr>
          <p:cNvPr id="467992" name="Text Box 24">
            <a:extLst>
              <a:ext uri="{FF2B5EF4-FFF2-40B4-BE49-F238E27FC236}">
                <a16:creationId xmlns:a16="http://schemas.microsoft.com/office/drawing/2014/main" id="{DF68BFAE-AE88-4AF9-BF95-3F70BB2B4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805" y="5606322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FF3300"/>
                </a:solidFill>
              </a:rPr>
              <a:t>my_vids</a:t>
            </a:r>
            <a:endParaRPr lang="en-US" altLang="en-US" b="1" dirty="0">
              <a:solidFill>
                <a:srgbClr val="FF3300"/>
              </a:solidFill>
            </a:endParaRPr>
          </a:p>
        </p:txBody>
      </p:sp>
      <p:sp>
        <p:nvSpPr>
          <p:cNvPr id="467994" name="Text Box 26">
            <a:extLst>
              <a:ext uri="{FF2B5EF4-FFF2-40B4-BE49-F238E27FC236}">
                <a16:creationId xmlns:a16="http://schemas.microsoft.com/office/drawing/2014/main" id="{0AB7CF93-7FB2-4AD8-A38A-CB711EE49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33" y="1602780"/>
            <a:ext cx="29161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00FF"/>
                </a:solidFill>
              </a:rPr>
              <a:t>ext4 (the root filesystem)</a:t>
            </a:r>
          </a:p>
        </p:txBody>
      </p:sp>
      <p:sp>
        <p:nvSpPr>
          <p:cNvPr id="467995" name="Text Box 27">
            <a:extLst>
              <a:ext uri="{FF2B5EF4-FFF2-40B4-BE49-F238E27FC236}">
                <a16:creationId xmlns:a16="http://schemas.microsoft.com/office/drawing/2014/main" id="{3A96ADF4-E261-468A-85A0-5C606BC5A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4514879"/>
            <a:ext cx="24032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0000FF"/>
                </a:solidFill>
              </a:rPr>
              <a:t>usb</a:t>
            </a:r>
            <a:r>
              <a:rPr lang="en-US" altLang="en-US" b="1" dirty="0">
                <a:solidFill>
                  <a:srgbClr val="0000FF"/>
                </a:solidFill>
              </a:rPr>
              <a:t> drive </a:t>
            </a:r>
            <a:r>
              <a:rPr lang="en-US" altLang="en-US" b="1" dirty="0" err="1">
                <a:solidFill>
                  <a:srgbClr val="0000FF"/>
                </a:solidFill>
              </a:rPr>
              <a:t>filesystem</a:t>
            </a:r>
            <a:endParaRPr lang="en-US" altLang="en-US" b="1" dirty="0">
              <a:solidFill>
                <a:srgbClr val="0000FF"/>
              </a:solidFill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C662EF1A-BBB1-4784-B620-4278EC35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850" y="3086617"/>
            <a:ext cx="595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009900"/>
                </a:solidFill>
              </a:rPr>
              <a:t>usb</a:t>
            </a:r>
            <a:endParaRPr lang="en-US" altLang="en-US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13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0297-EA7B-478A-BE1E-FD62381B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מציאת </a:t>
            </a:r>
            <a:r>
              <a:rPr lang="en-US" dirty="0" err="1"/>
              <a:t>inode</a:t>
            </a:r>
            <a:r>
              <a:rPr lang="he-IL" dirty="0"/>
              <a:t> לפי מספרו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0C59-73F4-4B18-9A3F-8BD235EE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מספר </a:t>
            </a:r>
            <a:r>
              <a:rPr lang="en-US" dirty="0" err="1"/>
              <a:t>inode</a:t>
            </a:r>
            <a:r>
              <a:rPr lang="he-IL" dirty="0"/>
              <a:t> ניתן לחשב בדיוק היכן הוא נמצא על הדיסק.</a:t>
            </a:r>
            <a:endParaRPr lang="en-US" dirty="0"/>
          </a:p>
          <a:p>
            <a:r>
              <a:rPr lang="he-IL" dirty="0"/>
              <a:t>ספציפית, הסקטור בו נמצא ה-</a:t>
            </a:r>
            <a:r>
              <a:rPr lang="en-US" dirty="0" err="1"/>
              <a:t>inode</a:t>
            </a:r>
            <a:r>
              <a:rPr lang="he-IL" dirty="0"/>
              <a:t> מחושב באמצעות:</a:t>
            </a:r>
          </a:p>
          <a:p>
            <a:endParaRPr lang="he-IL" dirty="0"/>
          </a:p>
          <a:p>
            <a:pPr marL="0" indent="0" algn="l" rtl="0">
              <a:buNone/>
            </a:pPr>
            <a:r>
              <a:rPr lang="en-US" dirty="0" err="1"/>
              <a:t>inodeAddr</a:t>
            </a:r>
            <a:r>
              <a:rPr lang="en-US" dirty="0"/>
              <a:t> = </a:t>
            </a:r>
            <a:r>
              <a:rPr lang="en-US" dirty="0" err="1"/>
              <a:t>inodeTableAddr</a:t>
            </a:r>
            <a:r>
              <a:rPr lang="en-US" dirty="0"/>
              <a:t> + (</a:t>
            </a:r>
            <a:r>
              <a:rPr lang="en-US" dirty="0" err="1"/>
              <a:t>inodeNumber</a:t>
            </a:r>
            <a:r>
              <a:rPr lang="en-US" dirty="0"/>
              <a:t> x </a:t>
            </a:r>
            <a:r>
              <a:rPr lang="en-US" dirty="0" err="1"/>
              <a:t>inodeSize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	         |-----in bytes-----|			|--in bytes--|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sector = </a:t>
            </a:r>
            <a:r>
              <a:rPr lang="en-US" dirty="0" err="1"/>
              <a:t>inodeAddr</a:t>
            </a:r>
            <a:r>
              <a:rPr lang="en-US" dirty="0"/>
              <a:t> / </a:t>
            </a:r>
            <a:r>
              <a:rPr lang="en-US" dirty="0" err="1"/>
              <a:t>sectorSize</a:t>
            </a:r>
            <a:endParaRPr lang="en-US" dirty="0"/>
          </a:p>
          <a:p>
            <a:endParaRPr lang="en-US" dirty="0"/>
          </a:p>
          <a:p>
            <a:r>
              <a:rPr lang="he-IL" dirty="0"/>
              <a:t>לאחר שמערכת ההפעלה מצאה את ה-</a:t>
            </a:r>
            <a:r>
              <a:rPr lang="en-US" dirty="0" err="1"/>
              <a:t>inode</a:t>
            </a:r>
            <a:r>
              <a:rPr lang="he-IL" dirty="0"/>
              <a:t>, יש בידיה את כל המידע כדי להמשיך ולקרוא את הקובץ.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140F3-990B-4679-80D9-D9C57635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01FE5-A89F-4C4A-873E-B99A12BB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18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A4BA-F78A-4D04-A300-AFAD468C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ext2 </a:t>
            </a:r>
            <a:r>
              <a:rPr lang="en-US" dirty="0" err="1"/>
              <a:t>inode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8D484D-B910-40C7-98CC-842417D87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514588" y="1600200"/>
            <a:ext cx="8114824" cy="4876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A66A6-690F-4FCB-B214-AE2BD68D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EF871-20D5-46D0-9A77-A1D5D939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C67E3E-89AE-40E4-A9D5-A17E8FF2F708}"/>
              </a:ext>
            </a:extLst>
          </p:cNvPr>
          <p:cNvSpPr/>
          <p:nvPr/>
        </p:nvSpPr>
        <p:spPr>
          <a:xfrm>
            <a:off x="821410" y="5304294"/>
            <a:ext cx="6400800" cy="32004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5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B12-ED90-4259-A9CA-E6894DBB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להצביע לבלוקים המרכיבים את הקובץ?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DD15-DB3D-4010-BE0B-A1D324AC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הדרך הפשוטה ביותר היא לשמור בתוך ה-</a:t>
            </a:r>
            <a:r>
              <a:rPr lang="en-US" dirty="0" err="1"/>
              <a:t>inode</a:t>
            </a:r>
            <a:r>
              <a:rPr lang="he-IL" dirty="0"/>
              <a:t> את המצביעים.</a:t>
            </a:r>
          </a:p>
          <a:p>
            <a:pPr lvl="1"/>
            <a:r>
              <a:rPr lang="he-IL" dirty="0"/>
              <a:t>מצביע לבלוק הוא בסך הכל מספר של בלוק בדיסק.</a:t>
            </a:r>
          </a:p>
          <a:p>
            <a:pPr lvl="1"/>
            <a:endParaRPr lang="he-IL" dirty="0"/>
          </a:p>
          <a:p>
            <a:r>
              <a:rPr lang="he-IL" dirty="0"/>
              <a:t>דוגמה: </a:t>
            </a:r>
            <a:r>
              <a:rPr lang="en-US" dirty="0"/>
              <a:t>ext2 </a:t>
            </a:r>
            <a:r>
              <a:rPr lang="en-US" dirty="0" err="1"/>
              <a:t>inode</a:t>
            </a:r>
            <a:r>
              <a:rPr lang="he-IL" dirty="0"/>
              <a:t> שומר 12 מצביעים ישירים.</a:t>
            </a:r>
            <a:br>
              <a:rPr lang="en-US" dirty="0"/>
            </a:br>
            <a:r>
              <a:rPr lang="he-IL" dirty="0"/>
              <a:t>מה המגבלה על גודל הקובץ שניתן לכסות עם מצביעים ישירים?</a:t>
            </a:r>
          </a:p>
          <a:p>
            <a:r>
              <a:rPr lang="he-IL" dirty="0"/>
              <a:t>כדי להתגבר על המגבלה הנ"ל, ניתן להוסיף מצביע לא ישיר – מצביע לבלוק שיכיל עוד מצביעים ישירים.</a:t>
            </a:r>
          </a:p>
          <a:p>
            <a:r>
              <a:rPr lang="he-IL" dirty="0"/>
              <a:t>וגם מצביע לא ישיר כפול – מצביע לבלוק שמכיל מצביעים לא ישירים.</a:t>
            </a:r>
          </a:p>
          <a:p>
            <a:r>
              <a:rPr lang="he-IL" dirty="0"/>
              <a:t>וגם מצביע לא ישיר משולש – הבנתם את הרעיון...</a:t>
            </a:r>
          </a:p>
          <a:p>
            <a:r>
              <a:rPr lang="he-IL" dirty="0"/>
              <a:t>את הבלוקים הנוספים של המצביעים </a:t>
            </a:r>
            <a:r>
              <a:rPr lang="he-IL"/>
              <a:t>שומרים באיזור </a:t>
            </a:r>
            <a:r>
              <a:rPr lang="he-IL" dirty="0"/>
              <a:t>הנתונים כי הוא האיזור הגדול ביותר.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0BCE-449C-4EDF-9EA8-9834F5CE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C3AE5-1F90-4C46-8451-B928287F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91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F036-2E7C-4B87-827E-61A99AC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מצביעים לבלוקים</a:t>
            </a:r>
            <a:endParaRPr lang="en-US" dirty="0"/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F132F6-0234-491A-8FC7-373EB0CEF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94" y="1600200"/>
            <a:ext cx="6562211" cy="48768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8A774-3E79-499B-A5D4-F2A21F67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B2688-B8CE-470E-ACD6-60C238F9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1E9027E4-4649-43AA-8ED5-DD460CB30F54}"/>
              </a:ext>
            </a:extLst>
          </p:cNvPr>
          <p:cNvSpPr/>
          <p:nvPr/>
        </p:nvSpPr>
        <p:spPr>
          <a:xfrm>
            <a:off x="457200" y="5654040"/>
            <a:ext cx="2520000" cy="792000"/>
          </a:xfrm>
          <a:prstGeom prst="wedgeRoundRectCallout">
            <a:avLst>
              <a:gd name="adj1" fmla="val 70661"/>
              <a:gd name="adj2" fmla="val -12111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 dirty="0"/>
              <a:t>מה מספר המצביעים בבלוק?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7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75D3-D7F4-4B00-8BA9-58C5F40F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אופני הגישה בקריאה מקובץ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8441-A0AA-475A-A1A6-FE753218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כעת נניח כי מערכת הקבצים </a:t>
            </a:r>
            <a:r>
              <a:rPr lang="en-US" dirty="0"/>
              <a:t>VSFS</a:t>
            </a:r>
            <a:r>
              <a:rPr lang="he-IL" dirty="0"/>
              <a:t> מורכבת וכי הסופרבלוק כבר נמצא בזיכרון.</a:t>
            </a:r>
          </a:p>
          <a:p>
            <a:r>
              <a:rPr lang="he-IL" dirty="0"/>
              <a:t>שאר הנתונים (קבצים, תיקיות, </a:t>
            </a:r>
            <a:r>
              <a:rPr lang="en-US" dirty="0" err="1"/>
              <a:t>inodes</a:t>
            </a:r>
            <a:r>
              <a:rPr lang="he-IL" dirty="0"/>
              <a:t>, ...) עדיין בדיסק.</a:t>
            </a:r>
          </a:p>
          <a:p>
            <a:endParaRPr lang="he-IL" dirty="0"/>
          </a:p>
          <a:p>
            <a:r>
              <a:rPr lang="he-IL" dirty="0"/>
              <a:t>כמה פעמים ניגש הקוד הבא לדיסק?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open("/foo/bar", O_RDONLY);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buffer, 4096);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buffer, 4096);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buffer, 4096);</a:t>
            </a: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3712-4C67-458E-8C49-2E68FB8C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0347E-E4F0-41E2-97F1-59CF3D72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82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DE83-87C1-483D-B587-A0883CE1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פתיחת+קריאת קובץ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5828CA-E5E7-470E-B47F-B125614C2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57200" y="2031319"/>
            <a:ext cx="8229600" cy="40145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7BA0E-81B2-4887-877C-311CF768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78756-33FC-4B81-A64A-CDE4ABBA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47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0DF9-0CE0-4702-A211-1ABCE8A1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שלבי קריאת המערכת </a:t>
            </a:r>
            <a:r>
              <a:rPr lang="en-US" dirty="0"/>
              <a:t>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CCC2-BD53-4CC6-8751-89FFC01D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e-IL" dirty="0"/>
              <a:t>קריאת המערכת </a:t>
            </a:r>
            <a:r>
              <a:rPr lang="en-US" dirty="0"/>
              <a:t>open()</a:t>
            </a:r>
            <a:r>
              <a:rPr lang="he-IL" dirty="0"/>
              <a:t> צריכה למצוא את ה-</a:t>
            </a:r>
            <a:r>
              <a:rPr lang="en-US" dirty="0" err="1"/>
              <a:t>inode</a:t>
            </a:r>
            <a:r>
              <a:rPr lang="he-IL" dirty="0"/>
              <a:t> של הקובץ </a:t>
            </a:r>
            <a:r>
              <a:rPr lang="en-US" dirty="0"/>
              <a:t>bar</a:t>
            </a:r>
            <a:r>
              <a:rPr lang="he-IL" dirty="0"/>
              <a:t> כדי לבדוק הרשאות גישה. חיפוש הקובץ מתחיל בתיקיית השורש, אשר ה-</a:t>
            </a:r>
            <a:r>
              <a:rPr lang="en-US" dirty="0" err="1"/>
              <a:t>inode</a:t>
            </a:r>
            <a:r>
              <a:rPr lang="he-IL" dirty="0"/>
              <a:t> שלה נמצא במקום ידוע בדיסק.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ה-</a:t>
            </a:r>
            <a:r>
              <a:rPr lang="en-US" dirty="0" err="1"/>
              <a:t>inode</a:t>
            </a:r>
            <a:r>
              <a:rPr lang="he-IL" dirty="0"/>
              <a:t> של תיקיית השורש מצביע לבלוקים המרכיבים אותה. מערכת ההפעלה תקרא את הבלוקים האלה ותחפש כניסה בשם </a:t>
            </a:r>
            <a:r>
              <a:rPr lang="en-US" dirty="0"/>
              <a:t>foo</a:t>
            </a:r>
            <a:r>
              <a:rPr lang="he-IL" dirty="0"/>
              <a:t> – הכניסה הזאת מצביעה ל-</a:t>
            </a:r>
            <a:r>
              <a:rPr lang="en-US" dirty="0" err="1"/>
              <a:t>inode</a:t>
            </a:r>
            <a:r>
              <a:rPr lang="he-IL" dirty="0"/>
              <a:t> של התיקיה </a:t>
            </a:r>
            <a:r>
              <a:rPr lang="en-US" dirty="0"/>
              <a:t>foo</a:t>
            </a:r>
            <a:r>
              <a:rPr lang="he-IL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מערכת ההפעלה תקרא את ה-</a:t>
            </a:r>
            <a:r>
              <a:rPr lang="en-US" dirty="0" err="1"/>
              <a:t>inode</a:t>
            </a:r>
            <a:r>
              <a:rPr lang="he-IL" dirty="0"/>
              <a:t> של </a:t>
            </a:r>
            <a:r>
              <a:rPr lang="en-US" dirty="0"/>
              <a:t>foo</a:t>
            </a:r>
            <a:r>
              <a:rPr lang="he-IL" dirty="0"/>
              <a:t> כדי לבדוק את הרשאות הגישה לתיקיה הזו.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מערכת ההפעלה תקרא את הבלוקים המרכיבים את התיקיה </a:t>
            </a:r>
            <a:r>
              <a:rPr lang="en-US" dirty="0"/>
              <a:t>foo</a:t>
            </a:r>
            <a:r>
              <a:rPr lang="he-IL" dirty="0"/>
              <a:t> ותחפש בהם כניסה בשם </a:t>
            </a:r>
            <a:r>
              <a:rPr lang="en-US" dirty="0"/>
              <a:t>bar</a:t>
            </a:r>
            <a:r>
              <a:rPr lang="he-IL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השלב האחרון של </a:t>
            </a:r>
            <a:r>
              <a:rPr lang="en-US" dirty="0"/>
              <a:t>open()</a:t>
            </a:r>
            <a:r>
              <a:rPr lang="he-IL" dirty="0"/>
              <a:t> יהיה לקרוא את ה-</a:t>
            </a:r>
            <a:r>
              <a:rPr lang="en-US" dirty="0" err="1"/>
              <a:t>inode</a:t>
            </a:r>
            <a:r>
              <a:rPr lang="he-IL" dirty="0"/>
              <a:t> של הקובץ </a:t>
            </a:r>
            <a:r>
              <a:rPr lang="en-US" dirty="0"/>
              <a:t>bar</a:t>
            </a:r>
            <a:r>
              <a:rPr lang="he-IL" dirty="0"/>
              <a:t> ולוודא הרשאות גישה אליו.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84803-88D8-4EE9-9A8D-22840986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E7C42-7C9B-4E25-B02E-ED58DCB7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90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0DF9-0CE0-4702-A211-1ABCE8A1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שלבי קריאת המערכת </a:t>
            </a:r>
            <a:r>
              <a:rPr lang="en-US" dirty="0"/>
              <a:t>read()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CCC2-BD53-4CC6-8751-89FFC01D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e-IL" dirty="0"/>
              <a:t>קריאת המערכת </a:t>
            </a:r>
            <a:r>
              <a:rPr lang="en-US" dirty="0"/>
              <a:t>read()</a:t>
            </a:r>
            <a:r>
              <a:rPr lang="he-IL" dirty="0"/>
              <a:t> תיגש קודם ל-</a:t>
            </a:r>
            <a:r>
              <a:rPr lang="en-US" dirty="0" err="1"/>
              <a:t>inode</a:t>
            </a:r>
            <a:r>
              <a:rPr lang="he-IL" dirty="0"/>
              <a:t> של הקובץ </a:t>
            </a:r>
            <a:r>
              <a:rPr lang="en-US" dirty="0"/>
              <a:t>bar</a:t>
            </a:r>
            <a:r>
              <a:rPr lang="he-IL" dirty="0"/>
              <a:t> כדי למצוא את הבלוקים המרכיבים אותו.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לאחר מכן מערכת ההפעלה תקרא את הבלוק המבוקש מהדיסק.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לבסוף מערכת ההפעלה תכתוב ל-</a:t>
            </a:r>
            <a:r>
              <a:rPr lang="en-US" dirty="0" err="1"/>
              <a:t>inode</a:t>
            </a:r>
            <a:r>
              <a:rPr lang="he-IL" dirty="0"/>
              <a:t> כדי לעדכן את חותמת הזמן של הגישה האחרונה לקובץ.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84803-88D8-4EE9-9A8D-22840986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E7C42-7C9B-4E25-B02E-ED58DCB7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42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75D3-D7F4-4B00-8BA9-58C5F40F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אופני הגישה בכתיבה לקובץ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8441-A0AA-475A-A1A6-FE753218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שוב נניח כי מערכת הקבצים </a:t>
            </a:r>
            <a:r>
              <a:rPr lang="en-US" dirty="0"/>
              <a:t>VSFS</a:t>
            </a:r>
            <a:r>
              <a:rPr lang="he-IL" dirty="0"/>
              <a:t> מורכבת וכי הסופרבלוק כבר נמצא בזיכרון.</a:t>
            </a:r>
          </a:p>
          <a:p>
            <a:r>
              <a:rPr lang="he-IL" dirty="0"/>
              <a:t>שאר הנתונים (קבצים, תיקיות, </a:t>
            </a:r>
            <a:r>
              <a:rPr lang="en-US" dirty="0" err="1"/>
              <a:t>inodes</a:t>
            </a:r>
            <a:r>
              <a:rPr lang="he-IL" dirty="0"/>
              <a:t>, ...) עדיין בדיסק.</a:t>
            </a:r>
          </a:p>
          <a:p>
            <a:endParaRPr lang="he-IL" dirty="0"/>
          </a:p>
          <a:p>
            <a:r>
              <a:rPr lang="he-IL" dirty="0"/>
              <a:t>כמה פעמים ניגש הקוד הבא לדיסק?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open("/foo/bar",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CREAT | O_WRONLY | O_TRUNC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buffer, 4096);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buffer, 4096);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3712-4C67-458E-8C49-2E68FB8C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0347E-E4F0-41E2-97F1-59CF3D72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0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808E-C141-4FEE-A98F-824845F6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תזכורת: מהי מערכת הפעלה?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92D51-4478-454D-A024-6971F03A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מערכת תוכנה אשר אחראית על ניהול החומרה עבור המשתמשים.</a:t>
            </a:r>
          </a:p>
          <a:p>
            <a:endParaRPr lang="he-IL" dirty="0"/>
          </a:p>
          <a:p>
            <a:r>
              <a:rPr lang="he-IL" dirty="0"/>
              <a:t>מערכת ההפעלה מספקת אבסטרקציות לשלושת רכיבי החומרה המרכזיים: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31B0E-4FA3-4F10-860C-685A0C1D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8BEEA-7B0C-495B-8670-3506EECF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14E72D2-6AEF-465E-909B-85310C05C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89647"/>
              </p:ext>
            </p:extLst>
          </p:nvPr>
        </p:nvGraphicFramePr>
        <p:xfrm>
          <a:off x="1524000" y="3527156"/>
          <a:ext cx="5943600" cy="21945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455348">
                  <a:extLst>
                    <a:ext uri="{9D8B030D-6E8A-4147-A177-3AD203B41FA5}">
                      <a16:colId xmlns:a16="http://schemas.microsoft.com/office/drawing/2014/main" val="2594307764"/>
                    </a:ext>
                  </a:extLst>
                </a:gridCol>
                <a:gridCol w="2488252">
                  <a:extLst>
                    <a:ext uri="{9D8B030D-6E8A-4147-A177-3AD203B41FA5}">
                      <a16:colId xmlns:a16="http://schemas.microsoft.com/office/drawing/2014/main" val="155882463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dirty="0">
                          <a:sym typeface="Wingdings" panose="05000000000000000000" pitchFamily="2" charset="2"/>
                        </a:rPr>
                        <a:t>  </a:t>
                      </a:r>
                      <a:r>
                        <a:rPr lang="he-IL" sz="2400" dirty="0"/>
                        <a:t>אבסטרקציה עיקרית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sz="2400" dirty="0"/>
                        <a:t>רכיב חומרה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223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dirty="0">
                          <a:sym typeface="Wingdings" panose="05000000000000000000" pitchFamily="2" charset="2"/>
                        </a:rPr>
                        <a:t>  </a:t>
                      </a:r>
                      <a:r>
                        <a:rPr lang="he-IL" sz="2400" dirty="0"/>
                        <a:t>תהליך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sz="2400" dirty="0"/>
                        <a:t>מעבד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490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>
                          <a:sym typeface="Wingdings" panose="05000000000000000000" pitchFamily="2" charset="2"/>
                        </a:rPr>
                        <a:t>  </a:t>
                      </a:r>
                      <a:r>
                        <a:rPr lang="he-IL" sz="2400" dirty="0"/>
                        <a:t>מרחב זיכרון וירטואלי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sz="2400" dirty="0"/>
                        <a:t>זיכרון פיזי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62853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>
                          <a:sym typeface="Wingdings" panose="05000000000000000000" pitchFamily="2" charset="2"/>
                        </a:rPr>
                        <a:t>  </a:t>
                      </a:r>
                      <a:r>
                        <a:rPr lang="he-IL" sz="2400" dirty="0"/>
                        <a:t>מערכת הקבצים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sz="2400" dirty="0"/>
                        <a:t>דיסק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32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B25F-C350-489A-9E96-8365826F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יצירת+כתיבת קובץ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AF34D0-20F7-4408-959E-93538DE4F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37090" y="1600200"/>
            <a:ext cx="7669820" cy="4876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3EE42-E11C-47AF-ADD7-F312EAB0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93B4D-C3CA-4C5D-AB39-3A1E6DF6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1518C105-5ECC-4EB9-87F9-F488DCC0E424}"/>
              </a:ext>
            </a:extLst>
          </p:cNvPr>
          <p:cNvSpPr/>
          <p:nvPr/>
        </p:nvSpPr>
        <p:spPr>
          <a:xfrm>
            <a:off x="6949440" y="3797494"/>
            <a:ext cx="1737360" cy="822960"/>
          </a:xfrm>
          <a:prstGeom prst="wedgeRoundRectCallout">
            <a:avLst>
              <a:gd name="adj1" fmla="val -154853"/>
              <a:gd name="adj2" fmla="val -4846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 dirty="0"/>
              <a:t>למה קריאה ואז כתיבה?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430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0DF9-0CE0-4702-A211-1ABCE8A1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שלבי יצירת קובץ חדש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CCC2-BD53-4CC6-8751-89FFC01D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יצירת קובץ חדש דומה לפתיחת קובץ קיים בתוספת השלבים הבאים: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קריאת ה-</a:t>
            </a:r>
            <a:r>
              <a:rPr lang="en-US" dirty="0" err="1"/>
              <a:t>inode</a:t>
            </a:r>
            <a:r>
              <a:rPr lang="en-US" dirty="0"/>
              <a:t> bitmap</a:t>
            </a:r>
            <a:r>
              <a:rPr lang="he-IL" dirty="0"/>
              <a:t> כדי למצוא </a:t>
            </a:r>
            <a:r>
              <a:rPr lang="en-US" dirty="0" err="1"/>
              <a:t>inode</a:t>
            </a:r>
            <a:r>
              <a:rPr lang="he-IL" dirty="0"/>
              <a:t> פנוי לקובץ החדש.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כתיבה חזרה ל-</a:t>
            </a:r>
            <a:r>
              <a:rPr lang="en-US" dirty="0" err="1"/>
              <a:t>inode</a:t>
            </a:r>
            <a:r>
              <a:rPr lang="en-US" dirty="0"/>
              <a:t> bitmap</a:t>
            </a:r>
            <a:r>
              <a:rPr lang="he-IL" dirty="0"/>
              <a:t> כדי לסמן את ה-</a:t>
            </a:r>
            <a:r>
              <a:rPr lang="en-US" dirty="0" err="1"/>
              <a:t>inode</a:t>
            </a:r>
            <a:r>
              <a:rPr lang="he-IL" dirty="0"/>
              <a:t> התפוס.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איתחול ה-</a:t>
            </a:r>
            <a:r>
              <a:rPr lang="en-US" dirty="0" err="1"/>
              <a:t>inode</a:t>
            </a:r>
            <a:r>
              <a:rPr lang="he-IL" dirty="0"/>
              <a:t> של הקובץ החדש באמצעות קריאה+כתיבה:</a:t>
            </a:r>
            <a:br>
              <a:rPr lang="en-US" dirty="0"/>
            </a:br>
            <a:r>
              <a:rPr lang="he-IL" dirty="0"/>
              <a:t>ה-</a:t>
            </a:r>
            <a:r>
              <a:rPr lang="en-US" dirty="0" err="1"/>
              <a:t>inode</a:t>
            </a:r>
            <a:r>
              <a:rPr lang="he-IL" dirty="0"/>
              <a:t> קטן יותר מסקטור שלם (128 בתים לעומת 512 בתים) ולכן כדי לאתחל אותו צריך לקרוא את כל הסקטור המכיל את ה-</a:t>
            </a:r>
            <a:r>
              <a:rPr lang="en-US" dirty="0" err="1"/>
              <a:t>inode</a:t>
            </a:r>
            <a:r>
              <a:rPr lang="he-IL" dirty="0"/>
              <a:t> ואז לכתוב אותו חזרה לדיסק.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כתיבה לבלוקים המכילים את התיקיה </a:t>
            </a:r>
            <a:r>
              <a:rPr lang="en-US" dirty="0"/>
              <a:t>foo</a:t>
            </a:r>
            <a:r>
              <a:rPr lang="he-IL" dirty="0"/>
              <a:t> כדי להוסיף את הכניסה המתאימה לקובץ החדש </a:t>
            </a:r>
            <a:r>
              <a:rPr lang="en-US" dirty="0"/>
              <a:t>bar</a:t>
            </a:r>
            <a:r>
              <a:rPr lang="he-IL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כתיבה ל-</a:t>
            </a:r>
            <a:r>
              <a:rPr lang="en-US" dirty="0" err="1"/>
              <a:t>inode</a:t>
            </a:r>
            <a:r>
              <a:rPr lang="he-IL" dirty="0"/>
              <a:t> של התיקיה </a:t>
            </a:r>
            <a:r>
              <a:rPr lang="en-US" dirty="0"/>
              <a:t>foo</a:t>
            </a:r>
            <a:r>
              <a:rPr lang="he-IL" dirty="0"/>
              <a:t> כדי לעדכן את חותמות הזמן שלה.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84803-88D8-4EE9-9A8D-22840986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E7C42-7C9B-4E25-B02E-ED58DCB7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98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0DF9-0CE0-4702-A211-1ABCE8A1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שלבי קריאת המערכת </a:t>
            </a:r>
            <a:r>
              <a:rPr lang="en-US" dirty="0"/>
              <a:t>write()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CCC2-BD53-4CC6-8751-89FFC01D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מערכת ההפעלה צריכה כמובן לכתוב את הבלוק המבוקש לדיסק.</a:t>
            </a:r>
          </a:p>
          <a:p>
            <a:endParaRPr lang="he-IL" dirty="0"/>
          </a:p>
          <a:p>
            <a:pPr marL="0" indent="0">
              <a:buNone/>
            </a:pPr>
            <a:r>
              <a:rPr lang="he-IL" dirty="0"/>
              <a:t>אבל אם צריך להקצות בלוק חדש לקובץ אז גם: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קריאת ה-</a:t>
            </a:r>
            <a:r>
              <a:rPr lang="en-US" dirty="0"/>
              <a:t>data bitmap</a:t>
            </a:r>
            <a:r>
              <a:rPr lang="he-IL" dirty="0"/>
              <a:t> כדי למצוא בלוק פנוי.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כתיבה חזרה ל-</a:t>
            </a:r>
            <a:r>
              <a:rPr lang="en-US" dirty="0"/>
              <a:t>data bitmap</a:t>
            </a:r>
            <a:r>
              <a:rPr lang="he-IL" dirty="0"/>
              <a:t> כדי לסמן את הבלוק התפוס.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קריאה + כתיבה ל-</a:t>
            </a:r>
            <a:r>
              <a:rPr lang="en-US" dirty="0" err="1"/>
              <a:t>inode</a:t>
            </a:r>
            <a:r>
              <a:rPr lang="he-IL" dirty="0"/>
              <a:t> המתאים כדי לעדכן את המיקום של הבלוק החדש שהוקצה.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84803-88D8-4EE9-9A8D-22840986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E7C42-7C9B-4E25-B02E-ED58DCB7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4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8C66-25C6-4E16-ADDD-65CFBC1D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71D2-A7D1-4DA0-918F-C5326BA4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ראינו כי קריאות המערכת הנפוצות על קבצים דורשות גישות רבות לדיסק כדי לעדכן את מבני הנתונים.</a:t>
            </a:r>
          </a:p>
          <a:p>
            <a:pPr lvl="1"/>
            <a:r>
              <a:rPr lang="he-IL" dirty="0"/>
              <a:t>לדוגמה: יצירת קובץ חדש ניגשת 10 פעמים לדיסק.</a:t>
            </a:r>
          </a:p>
          <a:p>
            <a:endParaRPr lang="he-IL" dirty="0"/>
          </a:p>
          <a:p>
            <a:r>
              <a:rPr lang="he-IL" dirty="0"/>
              <a:t>כדי לצמצם את כמות הגישות לדיסק, לינוקס שומרת מספר מטמונים:</a:t>
            </a:r>
          </a:p>
          <a:p>
            <a:r>
              <a:rPr lang="he-IL" dirty="0"/>
              <a:t>מטמון הדפים (</a:t>
            </a:r>
            <a:r>
              <a:rPr lang="en-US" dirty="0"/>
              <a:t>page cache</a:t>
            </a:r>
            <a:r>
              <a:rPr lang="he-IL" dirty="0"/>
              <a:t>) – עבור המידע של איזור הנתונים.</a:t>
            </a:r>
          </a:p>
          <a:p>
            <a:r>
              <a:rPr lang="he-IL" dirty="0"/>
              <a:t>מטמון </a:t>
            </a:r>
            <a:r>
              <a:rPr lang="en-US" dirty="0" err="1"/>
              <a:t>inodes</a:t>
            </a:r>
            <a:r>
              <a:rPr lang="he-IL" dirty="0"/>
              <a:t> – עבור המידע של טבלת ה-</a:t>
            </a:r>
            <a:r>
              <a:rPr lang="en-US" dirty="0" err="1"/>
              <a:t>inodes</a:t>
            </a:r>
            <a:r>
              <a:rPr lang="he-IL" dirty="0"/>
              <a:t>.</a:t>
            </a:r>
          </a:p>
          <a:p>
            <a:r>
              <a:rPr lang="he-IL" dirty="0"/>
              <a:t>מטמונים נוספים עבור ה-</a:t>
            </a:r>
            <a:r>
              <a:rPr lang="en-US" dirty="0"/>
              <a:t>bitmaps</a:t>
            </a:r>
            <a:r>
              <a:rPr lang="he-IL" dirty="0"/>
              <a:t> או מבני נתונים אחרים של מערכת הקבצים.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74568-DB02-427E-BD7E-0621CEDF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031F8-88CE-4FA4-9900-4318C1B6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39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60FA-2344-4691-BD99-4A57AFCE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Allocation Table (FAT)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387F-3FD6-42EA-B0E9-6B8AD6B18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D2BB2-1DB8-4D94-A107-9931E536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32BA8-2AAF-4B65-8666-18A5E619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1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AD77-E67A-4211-8BD8-531334C4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משפחת </a:t>
            </a:r>
            <a:r>
              <a:rPr lang="en-US" dirty="0"/>
              <a:t>FAT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E4E7-E851-423A-957F-BA6D11581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</a:t>
            </a:r>
            <a:r>
              <a:rPr lang="he-IL" dirty="0"/>
              <a:t> הוא שם כולל למשפחה של מערכות קבצים הקרויות על שם מבנה הנתונים המרכזי בו הן משתמשות:</a:t>
            </a:r>
            <a:br>
              <a:rPr lang="en-US" dirty="0"/>
            </a:br>
            <a:r>
              <a:rPr lang="en-US" dirty="0"/>
              <a:t>FAT = file allocation table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en-US" dirty="0"/>
              <a:t>FAT</a:t>
            </a:r>
            <a:r>
              <a:rPr lang="he-IL" dirty="0"/>
              <a:t> פותחה ע"י חברת מיקרוסופט בשביל מערכת ההפעלה </a:t>
            </a:r>
            <a:r>
              <a:rPr lang="en-US" dirty="0"/>
              <a:t>DOS</a:t>
            </a:r>
            <a:r>
              <a:rPr lang="he-IL" dirty="0"/>
              <a:t>.</a:t>
            </a:r>
          </a:p>
          <a:p>
            <a:r>
              <a:rPr lang="he-IL" dirty="0"/>
              <a:t>בגלל הפשטות היחסית שלה, היא אומצה במהרה גם ע"י כוננים חיצוניים (</a:t>
            </a:r>
            <a:r>
              <a:rPr lang="en-US" dirty="0"/>
              <a:t>floppy disks, CD-ROM</a:t>
            </a:r>
            <a:r>
              <a:rPr lang="he-IL" dirty="0"/>
              <a:t>).</a:t>
            </a:r>
          </a:p>
          <a:p>
            <a:r>
              <a:rPr lang="en-US" dirty="0"/>
              <a:t>FAT</a:t>
            </a:r>
            <a:r>
              <a:rPr lang="he-IL" dirty="0"/>
              <a:t> עדיין נמצאת בשימוש נרחב בהתקני פלאש (</a:t>
            </a:r>
            <a:r>
              <a:rPr lang="en-US" dirty="0"/>
              <a:t>disk-on-key</a:t>
            </a:r>
            <a:r>
              <a:rPr lang="he-IL" dirty="0"/>
              <a:t>).</a:t>
            </a:r>
          </a:p>
          <a:p>
            <a:endParaRPr lang="he-IL" dirty="0"/>
          </a:p>
          <a:p>
            <a:r>
              <a:rPr lang="he-IL" dirty="0"/>
              <a:t>אנחנו נלמד עליה בתור דוגמה נוספת למימוש של מערכת קבצים.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698E9-5A0C-4E05-9909-B20C7AE8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317AA-8E0B-4D7E-BE6B-8A55B028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6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7045D5-2B33-486B-92E7-2F84AD61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הדיסק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D7D71-73A1-4EF0-B1D1-C3C91B18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BBD6322-8D9B-4EC6-8140-CD15E2A9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5C93A9-6DBA-4B1A-8CA6-74FC7F7D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VSFS</a:t>
            </a:r>
            <a:r>
              <a:rPr lang="he-IL" dirty="0"/>
              <a:t> שומרת מצביעים לבלוקים של כל קובץ בתוך ה-</a:t>
            </a:r>
            <a:r>
              <a:rPr lang="en-US" dirty="0" err="1"/>
              <a:t>inode</a:t>
            </a:r>
            <a:r>
              <a:rPr lang="he-IL" dirty="0"/>
              <a:t> שלו.</a:t>
            </a:r>
          </a:p>
          <a:p>
            <a:endParaRPr lang="he-IL" dirty="0"/>
          </a:p>
          <a:p>
            <a:r>
              <a:rPr lang="he-IL" dirty="0"/>
              <a:t>לעומת זאת, מערכת הקבצים </a:t>
            </a:r>
            <a:r>
              <a:rPr lang="en-US" dirty="0"/>
              <a:t>FAT</a:t>
            </a:r>
            <a:r>
              <a:rPr lang="he-IL" dirty="0"/>
              <a:t> שומרת את הבלוקים בצורה של רשימה מקושרת.</a:t>
            </a:r>
          </a:p>
          <a:p>
            <a:r>
              <a:rPr lang="he-IL" dirty="0"/>
              <a:t>כל הרשימות המקושרת נשמרות בטבלת </a:t>
            </a:r>
            <a:r>
              <a:rPr lang="en-US" dirty="0"/>
              <a:t>FAT</a:t>
            </a:r>
            <a:r>
              <a:rPr lang="he-IL" dirty="0"/>
              <a:t> אשר ממוקמת בתחילת הדיסק. מבנה הדיסק הוא (בערך):</a:t>
            </a:r>
          </a:p>
          <a:p>
            <a:endParaRPr lang="he-IL" dirty="0"/>
          </a:p>
          <a:p>
            <a:endParaRPr lang="he-IL" dirty="0"/>
          </a:p>
          <a:p>
            <a:r>
              <a:rPr lang="en-US" dirty="0"/>
              <a:t>FAT</a:t>
            </a:r>
            <a:r>
              <a:rPr lang="he-IL" dirty="0"/>
              <a:t> היא טבלה גלובלית לכל הקבצים אשר "מדביקה" את הבלוקים של כל קובץ ליחידה אחת.</a:t>
            </a:r>
            <a:endParaRPr lang="en-US" dirty="0"/>
          </a:p>
        </p:txBody>
      </p:sp>
      <p:graphicFrame>
        <p:nvGraphicFramePr>
          <p:cNvPr id="8" name="טבלה 6">
            <a:extLst>
              <a:ext uri="{FF2B5EF4-FFF2-40B4-BE49-F238E27FC236}">
                <a16:creationId xmlns:a16="http://schemas.microsoft.com/office/drawing/2014/main" id="{BF2771CD-0F31-4553-B240-C33C0ACCA8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647945"/>
              </p:ext>
            </p:extLst>
          </p:nvPr>
        </p:nvGraphicFramePr>
        <p:xfrm>
          <a:off x="457200" y="4188421"/>
          <a:ext cx="8229600" cy="457200"/>
        </p:xfrm>
        <a:graphic>
          <a:graphicData uri="http://schemas.openxmlformats.org/drawingml/2006/table">
            <a:tbl>
              <a:tblPr rtl="1">
                <a:tableStyleId>{BC89EF96-8CEA-46FF-86C4-4CE0E7609802}</a:tableStyleId>
              </a:tblPr>
              <a:tblGrid>
                <a:gridCol w="4626244">
                  <a:extLst>
                    <a:ext uri="{9D8B030D-6E8A-4147-A177-3AD203B41FA5}">
                      <a16:colId xmlns:a16="http://schemas.microsoft.com/office/drawing/2014/main" val="2407345969"/>
                    </a:ext>
                  </a:extLst>
                </a:gridCol>
                <a:gridCol w="1658319">
                  <a:extLst>
                    <a:ext uri="{9D8B030D-6E8A-4147-A177-3AD203B41FA5}">
                      <a16:colId xmlns:a16="http://schemas.microsoft.com/office/drawing/2014/main" val="2148393462"/>
                    </a:ext>
                  </a:extLst>
                </a:gridCol>
                <a:gridCol w="1945037">
                  <a:extLst>
                    <a:ext uri="{9D8B030D-6E8A-4147-A177-3AD203B41FA5}">
                      <a16:colId xmlns:a16="http://schemas.microsoft.com/office/drawing/2014/main" val="2740884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data region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FAT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superblock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9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565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>
            <a:extLst>
              <a:ext uri="{FF2B5EF4-FFF2-40B4-BE49-F238E27FC236}">
                <a16:creationId xmlns:a16="http://schemas.microsoft.com/office/drawing/2014/main" id="{32FA4D8B-A6C5-453F-9FCD-0C6E0AED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Allocation Table (FAT)</a:t>
            </a:r>
            <a:endParaRPr lang="he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ECAF31-0F5C-4042-A40B-66738B8138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FAT</a:t>
            </a:r>
            <a:r>
              <a:rPr lang="he-IL" dirty="0"/>
              <a:t> שומרת כניסה לכל בלוק בדיסק.</a:t>
            </a:r>
          </a:p>
          <a:p>
            <a:r>
              <a:rPr lang="he-IL" dirty="0"/>
              <a:t>בלוקים ששייכים לקובץ מסוים מצביעים על הבלוק הבא של אותו קובץ.</a:t>
            </a:r>
          </a:p>
          <a:p>
            <a:r>
              <a:rPr lang="en-US" dirty="0"/>
              <a:t>FF</a:t>
            </a:r>
            <a:r>
              <a:rPr lang="he-IL" dirty="0"/>
              <a:t> מסמן שזהו הבלוק האחרון ברשימה (כלומר הבלוק האחרון בקובץ).</a:t>
            </a:r>
          </a:p>
          <a:p>
            <a:r>
              <a:rPr lang="he-IL" dirty="0"/>
              <a:t>0 מסמן שזהו בלוק פנוי.</a:t>
            </a:r>
          </a:p>
          <a:p>
            <a:r>
              <a:rPr lang="he-IL" dirty="0"/>
              <a:t>1- מסמן שזהו בלוק פגום (כדי לא להשתמש בו).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4E10003-A2E9-4779-9261-6E86C196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2CE2E3F-ABCB-4568-8637-7F5FCB8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1" name="מציין מיקום תוכן 5">
            <a:extLst>
              <a:ext uri="{FF2B5EF4-FFF2-40B4-BE49-F238E27FC236}">
                <a16:creationId xmlns:a16="http://schemas.microsoft.com/office/drawing/2014/main" id="{86DA17E7-EE4B-4095-A8FB-99E7B66510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11069" y="1673225"/>
            <a:ext cx="3730861" cy="4718050"/>
          </a:xfrm>
        </p:spPr>
      </p:pic>
    </p:spTree>
    <p:extLst>
      <p:ext uri="{BB962C8B-B14F-4D97-AF65-F5344CB8AC3E}">
        <p14:creationId xmlns:p14="http://schemas.microsoft.com/office/powerpoint/2010/main" val="4055710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1743EA-251E-4B68-9AA9-E59C662C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תיקיות ב-</a:t>
            </a:r>
            <a:r>
              <a:rPr lang="en-US" dirty="0"/>
              <a:t>FAT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DD6421-2D50-42F0-8DEC-D2AC1C0C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תיקיות ב-</a:t>
            </a:r>
            <a:r>
              <a:rPr lang="en-US" dirty="0"/>
              <a:t>FAT</a:t>
            </a:r>
            <a:r>
              <a:rPr lang="he-IL" dirty="0"/>
              <a:t> הם קבצים רגילים אשר מכילים רשומות מסוג: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כל רשומה מכילה את ה-</a:t>
            </a:r>
            <a:r>
              <a:rPr lang="en-US" dirty="0"/>
              <a:t>metadata</a:t>
            </a:r>
            <a:r>
              <a:rPr lang="he-IL" dirty="0"/>
              <a:t> על הקובץ.</a:t>
            </a:r>
          </a:p>
          <a:p>
            <a:r>
              <a:rPr lang="he-IL" dirty="0"/>
              <a:t>המשמעות: ה-</a:t>
            </a:r>
            <a:r>
              <a:rPr lang="en-US" dirty="0" err="1"/>
              <a:t>inode</a:t>
            </a:r>
            <a:r>
              <a:rPr lang="he-IL" dirty="0"/>
              <a:t> כאילו מוטמע בתוך הרשומה.</a:t>
            </a:r>
          </a:p>
          <a:p>
            <a:endParaRPr lang="he-IL" dirty="0"/>
          </a:p>
          <a:p>
            <a:r>
              <a:rPr lang="he-IL" dirty="0"/>
              <a:t>לכן מערכות קבצים מסוג </a:t>
            </a:r>
            <a:r>
              <a:rPr lang="en-US" dirty="0"/>
              <a:t>FAT</a:t>
            </a:r>
            <a:r>
              <a:rPr lang="he-IL" dirty="0"/>
              <a:t> לא תומכות בקישורים קשים.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8BA5352-8072-4553-ABEA-B671F154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11DE505-DE33-4F83-A5E8-5F89E396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56E06676-A8BA-4756-99A2-1575DC189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85995"/>
              </p:ext>
            </p:extLst>
          </p:nvPr>
        </p:nvGraphicFramePr>
        <p:xfrm>
          <a:off x="1143000" y="2209800"/>
          <a:ext cx="6858000" cy="1828800"/>
        </p:xfrm>
        <a:graphic>
          <a:graphicData uri="http://schemas.openxmlformats.org/drawingml/2006/table">
            <a:tbl>
              <a:tblPr rtl="1" firstRow="1">
                <a:tableStyleId>{BC89EF96-8CEA-46FF-86C4-4CE0E7609802}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95949596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2442131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3140852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starting block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metadata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filename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92506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368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07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46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31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76F4-5BE9-48E3-8398-E782DEDE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ממבחן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EA781-CC00-4370-BC1B-46A44097B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מועד א', סמסטר חורף תש"פ (2019—2020)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748D3-56A7-4CB0-A6F9-BEC9DD5B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3F14A-815D-47DC-905B-E601F5E8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AAD3-8793-49CA-982B-003EA652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מהו דיסק?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5398-CC00-4291-9173-46ADE529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כונן דיסק קשיח (</a:t>
            </a:r>
            <a:r>
              <a:rPr lang="en-US" dirty="0"/>
              <a:t>HDD = hard disk drive</a:t>
            </a:r>
            <a:r>
              <a:rPr lang="he-IL" dirty="0"/>
              <a:t>) הוא התקן אחסון עמיד.</a:t>
            </a:r>
          </a:p>
          <a:p>
            <a:pPr lvl="1"/>
            <a:r>
              <a:rPr lang="he-IL" dirty="0"/>
              <a:t>כלומר המידע נותר על הדיסק גם אם אין מתח, ובפרט גם לאחר כיבוי המחשב.</a:t>
            </a:r>
          </a:p>
          <a:p>
            <a:pPr lvl="1"/>
            <a:endParaRPr lang="he-IL" dirty="0"/>
          </a:p>
          <a:p>
            <a:r>
              <a:rPr lang="he-IL" dirty="0"/>
              <a:t>מבחינת מערכת ההפעלה, הדיסק הוא מערך של </a:t>
            </a:r>
            <a:r>
              <a:rPr lang="he-IL" b="1" dirty="0">
                <a:solidFill>
                  <a:srgbClr val="0070C0"/>
                </a:solidFill>
              </a:rPr>
              <a:t>סקטורים</a:t>
            </a:r>
            <a:r>
              <a:rPr lang="he-IL" dirty="0"/>
              <a:t>.</a:t>
            </a:r>
          </a:p>
          <a:p>
            <a:r>
              <a:rPr lang="he-IL" dirty="0"/>
              <a:t>סקטור == 512 בתים רציפים המתחילים בכתובת מיושרת.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למרות שהדיסק פועל ביחידות של סקטורים (512 בתים), מערכת ההפעלה מנהלת קבצים ביחידות גדולות יותר – </a:t>
            </a:r>
            <a:r>
              <a:rPr lang="he-IL" b="1" dirty="0">
                <a:solidFill>
                  <a:srgbClr val="0070C0"/>
                </a:solidFill>
              </a:rPr>
              <a:t>בלוקים</a:t>
            </a:r>
            <a:r>
              <a:rPr lang="he-IL" dirty="0"/>
              <a:t> בגודל </a:t>
            </a:r>
            <a:r>
              <a:rPr lang="en-US" dirty="0"/>
              <a:t>4KB</a:t>
            </a:r>
            <a:r>
              <a:rPr lang="he-IL" dirty="0"/>
              <a:t>.</a:t>
            </a:r>
            <a:endParaRPr lang="en-US" dirty="0"/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92B40-EB6C-4EAC-ACDE-A22E444A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94F9F-1748-453C-9683-644A8B0E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059A3-446C-48FE-8514-6ACD8D8E3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112"/>
          <a:stretch/>
        </p:blipFill>
        <p:spPr>
          <a:xfrm>
            <a:off x="476249" y="3852379"/>
            <a:ext cx="8191501" cy="595635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F1E6AD9-A8F9-4584-B42D-36BC421B77F8}"/>
              </a:ext>
            </a:extLst>
          </p:cNvPr>
          <p:cNvSpPr/>
          <p:nvPr/>
        </p:nvSpPr>
        <p:spPr>
          <a:xfrm>
            <a:off x="476249" y="5928360"/>
            <a:ext cx="1645920" cy="548640"/>
          </a:xfrm>
          <a:prstGeom prst="wedgeRoundRectCallout">
            <a:avLst>
              <a:gd name="adj1" fmla="val 111935"/>
              <a:gd name="adj2" fmla="val -674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400" dirty="0"/>
              <a:t>מדוע?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3866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2730-179B-405E-884A-DB223461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נתוני השאלה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E39C-FA3E-4062-AA34-CA957695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במערכת קבצים כלשהי, שדומה למערכת הקבצים הקלאסית של </a:t>
            </a:r>
            <a:r>
              <a:rPr lang="en-US" dirty="0"/>
              <a:t>UNIX</a:t>
            </a:r>
            <a:r>
              <a:rPr lang="he-IL" dirty="0"/>
              <a:t>, השדה </a:t>
            </a:r>
            <a:r>
              <a:rPr lang="en-US" dirty="0" err="1"/>
              <a:t>arr</a:t>
            </a:r>
            <a:r>
              <a:rPr lang="he-IL" dirty="0"/>
              <a:t> ב-</a:t>
            </a:r>
            <a:r>
              <a:rPr lang="en-US" dirty="0" err="1"/>
              <a:t>inode</a:t>
            </a:r>
            <a:r>
              <a:rPr lang="he-IL" dirty="0"/>
              <a:t> מכיל מערך של מצביעים:</a:t>
            </a:r>
          </a:p>
          <a:p>
            <a:pPr algn="l" rtl="0"/>
            <a:r>
              <a:rPr lang="en-US" dirty="0" err="1"/>
              <a:t>inode.arr</a:t>
            </a:r>
            <a:r>
              <a:rPr lang="en-US" dirty="0"/>
              <a:t>[0..11]  are direct pointers,</a:t>
            </a:r>
            <a:endParaRPr lang="he-IL" dirty="0"/>
          </a:p>
          <a:p>
            <a:pPr algn="l" rtl="0"/>
            <a:r>
              <a:rPr lang="en-US" dirty="0" err="1"/>
              <a:t>inode.arr</a:t>
            </a:r>
            <a:r>
              <a:rPr lang="en-US" dirty="0"/>
              <a:t>[12]  is an indirect pointer,</a:t>
            </a:r>
            <a:endParaRPr lang="he-IL" dirty="0"/>
          </a:p>
          <a:p>
            <a:pPr algn="l" rtl="0"/>
            <a:r>
              <a:rPr lang="en-US" dirty="0" err="1"/>
              <a:t>inode.arr</a:t>
            </a:r>
            <a:r>
              <a:rPr lang="en-US" dirty="0"/>
              <a:t>[13]  is a double indirect pointer,</a:t>
            </a:r>
            <a:endParaRPr lang="he-IL" dirty="0"/>
          </a:p>
          <a:p>
            <a:pPr algn="l" rtl="0"/>
            <a:r>
              <a:rPr lang="en-US" dirty="0" err="1"/>
              <a:t>inode.arr</a:t>
            </a:r>
            <a:r>
              <a:rPr lang="en-US" dirty="0"/>
              <a:t>[14]  is a triple indirect pointer.</a:t>
            </a:r>
          </a:p>
          <a:p>
            <a:endParaRPr lang="he-IL" dirty="0"/>
          </a:p>
          <a:p>
            <a:r>
              <a:rPr lang="he-IL" dirty="0"/>
              <a:t>הניחו שה-</a:t>
            </a:r>
            <a:r>
              <a:rPr lang="en-US" dirty="0" err="1"/>
              <a:t>inode</a:t>
            </a:r>
            <a:r>
              <a:rPr lang="he-IL" dirty="0"/>
              <a:t> של מערכת הקבצים הינו בגודל </a:t>
            </a:r>
            <a:r>
              <a:rPr lang="en-US" dirty="0"/>
              <a:t>512B</a:t>
            </a:r>
            <a:r>
              <a:rPr lang="he-IL" dirty="0"/>
              <a:t> (תמיד מיושר לכפולה של </a:t>
            </a:r>
            <a:r>
              <a:rPr lang="en-US" dirty="0"/>
              <a:t>512B</a:t>
            </a:r>
            <a:r>
              <a:rPr lang="he-IL" dirty="0"/>
              <a:t>).</a:t>
            </a:r>
          </a:p>
          <a:p>
            <a:r>
              <a:rPr lang="he-IL" dirty="0"/>
              <a:t>כמו כן, הניחו שמערכת הקבצים מורכבת (</a:t>
            </a:r>
            <a:r>
              <a:rPr lang="en-US" dirty="0"/>
              <a:t>mounted</a:t>
            </a:r>
            <a:r>
              <a:rPr lang="he-IL" dirty="0"/>
              <a:t>) על דיסק בגודל </a:t>
            </a:r>
            <a:r>
              <a:rPr lang="en-US" dirty="0"/>
              <a:t>1TB</a:t>
            </a:r>
            <a:r>
              <a:rPr lang="he-IL" dirty="0"/>
              <a:t> בעל גודל בלוק של </a:t>
            </a:r>
            <a:r>
              <a:rPr lang="en-US" dirty="0"/>
              <a:t>8KB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3DD35-E485-43B8-9666-24470A94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1CA48-BF12-45B1-A119-D8EF6567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95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4508-51D8-4CF9-A8A6-F18DD7E7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סעיף א'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FF5C-4AF1-473F-BC5C-6240D22CE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נסמן ב-</a:t>
            </a:r>
            <a:r>
              <a:rPr lang="en-US" dirty="0"/>
              <a:t>N</a:t>
            </a:r>
            <a:r>
              <a:rPr lang="he-IL" dirty="0"/>
              <a:t> את מספר המצביעים שבלוק מסוג </a:t>
            </a:r>
            <a:r>
              <a:rPr lang="en-US" dirty="0"/>
              <a:t>indirect</a:t>
            </a:r>
            <a:r>
              <a:rPr lang="he-IL" dirty="0"/>
              <a:t> יכול להכיל. מהו ערך ה-</a:t>
            </a:r>
            <a:r>
              <a:rPr lang="en-US" dirty="0"/>
              <a:t>N</a:t>
            </a:r>
            <a:r>
              <a:rPr lang="he-IL" dirty="0"/>
              <a:t> המקסימלי?</a:t>
            </a:r>
          </a:p>
          <a:p>
            <a:endParaRPr lang="he-IL" dirty="0"/>
          </a:p>
          <a:p>
            <a:r>
              <a:rPr lang="he-IL" dirty="0"/>
              <a:t>פתרונות לא נכונים:</a:t>
            </a:r>
          </a:p>
          <a:p>
            <a:r>
              <a:rPr lang="he-IL" dirty="0"/>
              <a:t>להניח את גודל מצביע, למשל להניח כי מצביע הוא 8 בתים בגלל שהארכיטקטורה של המעבד היא 64 ביט.</a:t>
            </a:r>
          </a:p>
          <a:p>
            <a:pPr lvl="1"/>
            <a:r>
              <a:rPr lang="he-IL" dirty="0"/>
              <a:t>אין קשר בין מערכת הקבצים למעבד. מערכת הקבצים היא יצור תוכנתי בלבד.</a:t>
            </a:r>
          </a:p>
          <a:p>
            <a:r>
              <a:rPr lang="he-IL" dirty="0"/>
              <a:t>למצוא את </a:t>
            </a:r>
            <a:r>
              <a:rPr lang="en-US" dirty="0"/>
              <a:t>N</a:t>
            </a:r>
            <a:r>
              <a:rPr lang="he-IL" dirty="0"/>
              <a:t> מתוך המשוואה כי גודל הקובץ המקסימלי הוא </a:t>
            </a:r>
            <a:r>
              <a:rPr lang="en-US" dirty="0"/>
              <a:t>1TB</a:t>
            </a:r>
            <a:r>
              <a:rPr lang="he-IL" dirty="0"/>
              <a:t>:</a:t>
            </a:r>
          </a:p>
          <a:p>
            <a:pPr marL="0" indent="0" algn="ctr">
              <a:buNone/>
            </a:pPr>
            <a:r>
              <a:rPr lang="en-US" dirty="0"/>
              <a:t>(12+N+N^2+N^3)*8KB=1TB</a:t>
            </a:r>
          </a:p>
          <a:p>
            <a:pPr lvl="1"/>
            <a:r>
              <a:rPr lang="he-IL" dirty="0"/>
              <a:t>אין קשר בין גודל הקובץ המקסימלי לבין נפח הדיסק.</a:t>
            </a:r>
            <a:br>
              <a:rPr lang="he-IL" dirty="0"/>
            </a:br>
            <a:r>
              <a:rPr lang="he-IL" dirty="0"/>
              <a:t>לדוגמה: קובץ מסוים יכול להיות גדול יותר מנפח הדיסק אם לקובץ יש מספר מצביעים לאותו בלוק בדיסק (למשל אם הקובץ מורכב מהרבה בלוקים זהים).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82DDD-5158-4209-BC0F-E6BF74A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4410C-D040-4EFD-9568-A37A2EF9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A305-EFE6-4E36-B7B7-BCA5FBD5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סעיף א'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3822-AF73-478A-B337-CBAFFA31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הבלוקים בדיסק הוא:</a:t>
            </a:r>
          </a:p>
          <a:p>
            <a:pPr marL="0" indent="0" algn="ctr" rtl="0">
              <a:buNone/>
            </a:pPr>
            <a:r>
              <a:rPr lang="en-US" dirty="0"/>
              <a:t>1TB / 8KB = 2^40 / 2^13 = 2^27</a:t>
            </a:r>
            <a:endParaRPr lang="he-IL" dirty="0"/>
          </a:p>
          <a:p>
            <a:r>
              <a:rPr lang="he-IL" dirty="0">
                <a:sym typeface="Wingdings" panose="05000000000000000000" pitchFamily="2" charset="2"/>
              </a:rPr>
              <a:t> </a:t>
            </a:r>
            <a:r>
              <a:rPr lang="he-IL" dirty="0"/>
              <a:t>דרושים 27 ביטים לקידוד אינדקס של בלוק.</a:t>
            </a:r>
            <a:br>
              <a:rPr lang="he-IL" dirty="0"/>
            </a:br>
            <a:r>
              <a:rPr lang="he-IL" dirty="0"/>
              <a:t>מספר המצביעים בבלוק של</a:t>
            </a:r>
            <a:r>
              <a:rPr lang="en-US" dirty="0"/>
              <a:t>indirect pointers </a:t>
            </a:r>
            <a:r>
              <a:rPr lang="he-IL" dirty="0"/>
              <a:t> הוא אם כן:</a:t>
            </a:r>
          </a:p>
          <a:p>
            <a:pPr marL="0" indent="0" algn="ctr" rtl="0">
              <a:buNone/>
            </a:pPr>
            <a:r>
              <a:rPr lang="en-US" dirty="0"/>
              <a:t>8KB / 27bit = 2427</a:t>
            </a:r>
            <a:endParaRPr lang="he-IL" dirty="0"/>
          </a:p>
          <a:p>
            <a:pPr lvl="1"/>
            <a:r>
              <a:rPr lang="he-IL" dirty="0"/>
              <a:t>שימו לב להבדל בין ביט לבית.</a:t>
            </a:r>
          </a:p>
          <a:p>
            <a:r>
              <a:rPr lang="he-IL" dirty="0"/>
              <a:t>שימו לב: השאלה ביקשה במפורש את </a:t>
            </a:r>
            <a:r>
              <a:rPr lang="en-US" dirty="0"/>
              <a:t>N</a:t>
            </a:r>
            <a:r>
              <a:rPr lang="he-IL" dirty="0"/>
              <a:t> המקסימלי, ולכן הנחנו כי כל נפח הדיסק מוקדש לבלוקים של נתונים. גם בהנחה מציאותית יותר שחלק מהדיסק (לדוגמה 10%) מוקדש לסופרבלוק, </a:t>
            </a:r>
            <a:r>
              <a:rPr lang="en-US" dirty="0"/>
              <a:t>, </a:t>
            </a:r>
            <a:r>
              <a:rPr lang="en-US" dirty="0" err="1"/>
              <a:t>inodes</a:t>
            </a:r>
            <a:r>
              <a:rPr lang="he-IL" dirty="0"/>
              <a:t> וכן הלאה - עדיין דרושים 27 ביטים לקידוד אינדקס של בלוק, ולכן התשובה נותרת ללא שינוי.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134-455F-413E-95A7-CA9B6962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D7FC-71DA-4551-93D3-201575C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8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B48-4670-4726-BBE8-931468B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עוד תשובות נכונות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5F38-7322-4F91-9074-E30FBB70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ניקוד מלא ניתן לסטודנטים שעיגלו את רוחב המצביע (27 ביט) לחזקה שלמה של 2 (כלומר 32 ביט).</a:t>
            </a:r>
          </a:p>
          <a:p>
            <a:endParaRPr lang="he-IL" dirty="0"/>
          </a:p>
          <a:p>
            <a:r>
              <a:rPr lang="he-IL" dirty="0"/>
              <a:t>ניקוד מלא ניתן גם לסטודנטים שהוסיפו ביט </a:t>
            </a:r>
            <a:r>
              <a:rPr lang="en-US" dirty="0"/>
              <a:t>valid</a:t>
            </a:r>
            <a:r>
              <a:rPr lang="he-IL" dirty="0"/>
              <a:t> ליד כל מצביע וקיבלו לכן:</a:t>
            </a:r>
          </a:p>
          <a:p>
            <a:pPr marL="0" indent="0" algn="ctr">
              <a:buNone/>
            </a:pPr>
            <a:r>
              <a:rPr lang="en-US" dirty="0"/>
              <a:t>8KB / 28bit = 2340</a:t>
            </a:r>
            <a:endParaRPr lang="he-IL" dirty="0"/>
          </a:p>
          <a:p>
            <a:endParaRPr lang="he-IL" dirty="0"/>
          </a:p>
          <a:p>
            <a:pPr lvl="1"/>
            <a:r>
              <a:rPr lang="he-IL" dirty="0"/>
              <a:t>בפועל, אין צורך בביט </a:t>
            </a:r>
            <a:r>
              <a:rPr lang="en-US" dirty="0"/>
              <a:t>valid</a:t>
            </a:r>
            <a:r>
              <a:rPr lang="he-IL" dirty="0"/>
              <a:t> כי ניתן לקודד</a:t>
            </a:r>
            <a:r>
              <a:rPr lang="en-US" dirty="0"/>
              <a:t>invalid pointer </a:t>
            </a:r>
            <a:r>
              <a:rPr lang="he-IL" dirty="0"/>
              <a:t> בעזרת הצבעה לבלוק 0 (שהרי הבלוק הראשון בדיסק מאכלס את הסופרבלוק).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4A866-38DF-42FA-8F43-9A470595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920CB-7029-490E-A5BB-CFCE44C9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8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5760-F2D8-4802-A6C0-62EADC1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הסוף!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DF1F3-943A-4D68-91EC-6743142A3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 שאולי זו רק ההתחלה...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6D3F1-9924-4CAD-B28B-7F6A4DC2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E7003-4341-4BF1-ACB6-74BDD301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AAD3-8793-49CA-982B-003EA652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מהו סקטור?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5398-CC00-4291-9173-46ADE529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הדיסק מבטיח למערכת ההפעלה כי פעולת כתיבה של סקטור בודד היא אטומית – הסקטור נכתב לדיסק בשלמותו, או לא נכתב בכלל.</a:t>
            </a:r>
          </a:p>
          <a:p>
            <a:endParaRPr lang="he-IL" dirty="0"/>
          </a:p>
          <a:p>
            <a:r>
              <a:rPr lang="he-IL" dirty="0"/>
              <a:t>אין אטומיות ביחידות גדולות יותר מסקטור בודד.</a:t>
            </a:r>
          </a:p>
          <a:p>
            <a:pPr lvl="1"/>
            <a:r>
              <a:rPr lang="he-IL" dirty="0"/>
              <a:t>כתיבה של בלוק בגודל </a:t>
            </a:r>
            <a:r>
              <a:rPr lang="en-US" dirty="0"/>
              <a:t>4KB</a:t>
            </a:r>
            <a:r>
              <a:rPr lang="he-IL" dirty="0"/>
              <a:t> יכולה להיקטע באמצע (למשל בגלל נפילת מתח) ואז המשתמש יראה תוצאות כתיבה חלקית.</a:t>
            </a:r>
          </a:p>
          <a:p>
            <a:endParaRPr lang="he-IL" dirty="0"/>
          </a:p>
          <a:p>
            <a:r>
              <a:rPr lang="he-IL" dirty="0"/>
              <a:t>בגלל מבנה הדיסק, גישה סדרתית לסקטורים סמוכים מהירה יותר (בערך פי 100) מגישה אקראית לסקטורים המפוזרים בדיסק.</a:t>
            </a:r>
          </a:p>
          <a:p>
            <a:endParaRPr lang="he-IL" dirty="0"/>
          </a:p>
          <a:p>
            <a:r>
              <a:rPr lang="he-IL" sz="2400" dirty="0"/>
              <a:t>שימו לב: המונחים סקטורים ובלוקים מתבלבלים לפעמים...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92B40-EB6C-4EAC-ACDE-A22E444A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94F9F-1748-453C-9683-644A8B0E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8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5C2E-F514-411A-A908-6C82C5C5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מהו קובץ?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9C90-7AE3-4933-AC49-259E13A8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מערך של בתים (ללא מבנה מיוחד).</a:t>
            </a:r>
          </a:p>
          <a:p>
            <a:endParaRPr lang="he-IL" dirty="0"/>
          </a:p>
          <a:p>
            <a:r>
              <a:rPr lang="he-IL" dirty="0"/>
              <a:t>אוסף הפעולות על קבצים בלינוקס ניתן ע"י קריאות המערכת:</a:t>
            </a:r>
          </a:p>
          <a:p>
            <a:r>
              <a:rPr lang="en-US" dirty="0" err="1"/>
              <a:t>creat</a:t>
            </a:r>
            <a:r>
              <a:rPr lang="en-US" dirty="0"/>
              <a:t>()</a:t>
            </a:r>
            <a:r>
              <a:rPr lang="he-IL" dirty="0"/>
              <a:t> – יצירת קובץ חדש.</a:t>
            </a:r>
            <a:endParaRPr lang="en-US" dirty="0"/>
          </a:p>
          <a:p>
            <a:r>
              <a:rPr lang="en-US" dirty="0"/>
              <a:t>open()</a:t>
            </a:r>
            <a:r>
              <a:rPr lang="he-IL" dirty="0"/>
              <a:t> – פתיחת קובץ קיים (או יצירת קובץ חדש).</a:t>
            </a:r>
            <a:endParaRPr lang="en-US" dirty="0"/>
          </a:p>
          <a:p>
            <a:r>
              <a:rPr lang="en-US" dirty="0"/>
              <a:t>read()</a:t>
            </a:r>
            <a:r>
              <a:rPr lang="he-IL" dirty="0"/>
              <a:t> – קריאה מתוך קובץ פתוח.</a:t>
            </a:r>
            <a:endParaRPr lang="en-US" dirty="0"/>
          </a:p>
          <a:p>
            <a:r>
              <a:rPr lang="en-US" dirty="0"/>
              <a:t>write()</a:t>
            </a:r>
            <a:r>
              <a:rPr lang="he-IL" dirty="0"/>
              <a:t> – כתיבה לקובץ פתוח.</a:t>
            </a:r>
          </a:p>
          <a:p>
            <a:r>
              <a:rPr lang="en-US" dirty="0"/>
              <a:t>close()</a:t>
            </a:r>
            <a:r>
              <a:rPr lang="he-IL" dirty="0"/>
              <a:t> – סגירת קובץ פתוח.</a:t>
            </a:r>
            <a:endParaRPr lang="en-US" dirty="0"/>
          </a:p>
          <a:p>
            <a:r>
              <a:rPr lang="en-US" dirty="0"/>
              <a:t>unlink()</a:t>
            </a:r>
            <a:r>
              <a:rPr lang="he-IL" dirty="0"/>
              <a:t> – מחיקת קישור לקובץ (ואולי גם את הקובץ עצמו אם זה הקישור האחרון).</a:t>
            </a:r>
          </a:p>
          <a:p>
            <a:r>
              <a:rPr lang="he-IL" dirty="0"/>
              <a:t>ועוד עשרות רבות של קריאות מערכת...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5AF20-3867-43CA-A807-9F3CAD9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D3FB5-D038-4E44-A5C1-F25C8049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F89-3E74-4D3A-8308-223B989B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he-IL"/>
              <a:t>תכונות של קבצים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20ED15-328C-4FBB-9B51-9E1394A6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מערכת הקבצים שומרת לכל קובץ גם תכונות נוספות (</a:t>
            </a:r>
            <a:r>
              <a:rPr lang="en-US" dirty="0"/>
              <a:t>metadata</a:t>
            </a:r>
            <a:r>
              <a:rPr lang="he-IL" dirty="0"/>
              <a:t>) במבנה הנקרא </a:t>
            </a:r>
            <a:r>
              <a:rPr lang="en-US" dirty="0" err="1"/>
              <a:t>inode</a:t>
            </a:r>
            <a:r>
              <a:rPr lang="he-IL" dirty="0"/>
              <a:t>. תכונות לדוגמה: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inode</a:t>
            </a:r>
            <a:r>
              <a:rPr lang="en-US" dirty="0"/>
              <a:t> number</a:t>
            </a:r>
            <a:r>
              <a:rPr lang="he-IL" dirty="0"/>
              <a:t> – מזהה יחודי לקובץ.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גודל הקובץ.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הרשאות גישה – למי מותר לקרוא/ לכתוב/להריץ את הקובץ.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חותמות זמן – הזמן האחרון בו קראו/כתבו מהקובץ.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מיקום בדיסק – הסקטורים בדיסק המרכיבים את הקובץ.</a:t>
            </a:r>
          </a:p>
          <a:p>
            <a:pPr lvl="1"/>
            <a:r>
              <a:rPr lang="he-IL" dirty="0"/>
              <a:t>בהמשך נראה איך מערכות קבצים שונות שומרות את המידע הזה.</a:t>
            </a:r>
          </a:p>
          <a:p>
            <a:pPr lvl="1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E6716-DFCF-4F9A-B6F0-3581081E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D2285-6609-4427-8D2E-10BE478C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58F65D-F436-4EAB-B01B-BBC31BC2D011}"/>
              </a:ext>
            </a:extLst>
          </p:cNvPr>
          <p:cNvSpPr/>
          <p:nvPr/>
        </p:nvSpPr>
        <p:spPr>
          <a:xfrm>
            <a:off x="457201" y="5196840"/>
            <a:ext cx="8229599" cy="12801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r" rtl="1">
              <a:defRPr/>
            </a:pPr>
            <a:r>
              <a:rPr lang="he-IL" sz="2400" dirty="0"/>
              <a:t>שימו לב: </a:t>
            </a:r>
            <a:r>
              <a:rPr lang="he-IL" altLang="en-US" sz="2400" dirty="0"/>
              <a:t>ה-</a:t>
            </a:r>
            <a:r>
              <a:rPr lang="en-US" altLang="en-US" sz="2400" dirty="0" err="1"/>
              <a:t>inode</a:t>
            </a:r>
            <a:r>
              <a:rPr lang="he-IL" altLang="en-US" sz="2400" dirty="0"/>
              <a:t> אינו שומר את שם הקובץ כי לאותו קובץ יכולים להיות מספר שמות שונים באמצעות קישורים (</a:t>
            </a:r>
            <a:r>
              <a:rPr lang="en-US" altLang="en-US" sz="2400" dirty="0"/>
              <a:t>links</a:t>
            </a:r>
            <a:r>
              <a:rPr lang="he-IL" altLang="en-US" sz="2400" dirty="0"/>
              <a:t>).</a:t>
            </a:r>
          </a:p>
          <a:p>
            <a:pPr algn="r" rtl="1">
              <a:defRPr/>
            </a:pPr>
            <a:r>
              <a:rPr lang="he-IL" altLang="en-US" sz="2400" dirty="0"/>
              <a:t>שם הקובץ (ליתר דיוק, שם הקישור) נשמר בתיקיה המכילה אותו.</a:t>
            </a:r>
          </a:p>
        </p:txBody>
      </p:sp>
    </p:spTree>
    <p:extLst>
      <p:ext uri="{BB962C8B-B14F-4D97-AF65-F5344CB8AC3E}">
        <p14:creationId xmlns:p14="http://schemas.microsoft.com/office/powerpoint/2010/main" val="186383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1241-08C0-4515-8ACA-10A024CA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קריאת המערכת </a:t>
            </a:r>
            <a:r>
              <a:rPr lang="en-US" dirty="0"/>
              <a:t>stat()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EDDB-66AB-4D13-81E9-13A83312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user@ubuntu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 file</a:t>
            </a:r>
          </a:p>
          <a:p>
            <a:pPr marL="0" indent="0" algn="l" rtl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user@ubuntu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 file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File: file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Size: 0    Blocks: 0    IO Block: 4096   regular empty file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Device: 801h/2049d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18483362    Links: 1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Access: (0644/-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-r--r--)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(1000/user)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(1000/user)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Access: 2020-01-12 10:44:38.006213596 +0200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Modify: 2020-01-12 10:44:38.006213596 +0200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Change: 2020-01-12 10:44:38.006213596 +0200</a:t>
            </a:r>
          </a:p>
          <a:p>
            <a:pPr marL="0" indent="0" algn="l" rtl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user@ubuntu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-n "a" &gt;&gt; file</a:t>
            </a:r>
          </a:p>
          <a:p>
            <a:pPr marL="0" indent="0" algn="l" rtl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user@ubuntu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 file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File: file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Size: 1    Blocks: 8    IO Block: 4096   regular file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Device: 801h/2049d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18483362    Links: 1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Access: (0644/-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-r--r--)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(1000/user)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(1000/user)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Access: 2020-01-12 10:44:38.006213596 +0200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Modify: 2020-01-12 10:45:01.588753840 +0200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Change: 2020-01-12 10:45:01.588753840 +0200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5E5A3-6202-4C99-BA2E-375291BA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5FFEE-5AEB-4938-B153-F1709B3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3AC341A-208C-45F3-8E45-1532033E1E6B}"/>
              </a:ext>
            </a:extLst>
          </p:cNvPr>
          <p:cNvSpPr/>
          <p:nvPr/>
        </p:nvSpPr>
        <p:spPr>
          <a:xfrm>
            <a:off x="6568440" y="3578085"/>
            <a:ext cx="2103120" cy="640080"/>
          </a:xfrm>
          <a:prstGeom prst="wedgeRoundRectCallout">
            <a:avLst>
              <a:gd name="adj1" fmla="val -194524"/>
              <a:gd name="adj2" fmla="val 13560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dirty="0"/>
              <a:t>למה מספר הבלוקים הוא 8?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806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 rtl="1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3093</TotalTime>
  <Words>4457</Words>
  <Application>Microsoft Office PowerPoint</Application>
  <PresentationFormat>On-screen Show (4:3)</PresentationFormat>
  <Paragraphs>731</Paragraphs>
  <Slides>54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Courier New</vt:lpstr>
      <vt:lpstr>Wingdings</vt:lpstr>
      <vt:lpstr>Clarity</vt:lpstr>
      <vt:lpstr>תרגול 11</vt:lpstr>
      <vt:lpstr>TL;DR</vt:lpstr>
      <vt:lpstr>ממשק מערכת הקבצים בלינוקס</vt:lpstr>
      <vt:lpstr>תזכורת: מהי מערכת הפעלה?</vt:lpstr>
      <vt:lpstr>מהו דיסק?</vt:lpstr>
      <vt:lpstr>מהו סקטור?</vt:lpstr>
      <vt:lpstr>מהו קובץ?</vt:lpstr>
      <vt:lpstr>תכונות של קבצים</vt:lpstr>
      <vt:lpstr>קריאת המערכת stat()</vt:lpstr>
      <vt:lpstr>מהי תיקיה?</vt:lpstr>
      <vt:lpstr>היררכית מערכת הקבצים</vt:lpstr>
      <vt:lpstr>פעולות על תיקיות</vt:lpstr>
      <vt:lpstr>בלינוקס יש שני סוגי קישורים (links)</vt:lpstr>
      <vt:lpstr>דוגמה: קישורים</vt:lpstr>
      <vt:lpstr>&gt;&gt; mkdir /B</vt:lpstr>
      <vt:lpstr>&gt;&gt; ln /A/hello /B/hard</vt:lpstr>
      <vt:lpstr>&gt;&gt; rm /B/hard</vt:lpstr>
      <vt:lpstr>&gt;&gt; ln -s /A/hello /B/soft</vt:lpstr>
      <vt:lpstr>&gt;&gt; rm /A/hello</vt:lpstr>
      <vt:lpstr>השוואה בין סוגי קישורים בלינוקס</vt:lpstr>
      <vt:lpstr>הצבעה לתיקיות – מה הבעיות?</vt:lpstr>
      <vt:lpstr>Very Simple File System (VSFS)</vt:lpstr>
      <vt:lpstr>Very Simple File System (VSFS)</vt:lpstr>
      <vt:lpstr>שלב 1: חלוקה לבלוקים</vt:lpstr>
      <vt:lpstr>שלב 2: אזור הנתונים (data region)</vt:lpstr>
      <vt:lpstr>שלב 3: טבלת ה-inodes</vt:lpstr>
      <vt:lpstr>שלב 4: מערכי ביטים (bitmaps)</vt:lpstr>
      <vt:lpstr>שלב 5: סופרבלוק (superblock)</vt:lpstr>
      <vt:lpstr>הרכבה וניתוק של מערכות קבצים</vt:lpstr>
      <vt:lpstr>דוגמה: הרכבה של מערכת קבצים</vt:lpstr>
      <vt:lpstr>מציאת inode לפי מספרו</vt:lpstr>
      <vt:lpstr>ext2 inode</vt:lpstr>
      <vt:lpstr>איך להצביע לבלוקים המרכיבים את הקובץ?</vt:lpstr>
      <vt:lpstr>מצביעים לבלוקים</vt:lpstr>
      <vt:lpstr>אופני הגישה בקריאה מקובץ</vt:lpstr>
      <vt:lpstr>מהלך פתיחת+קריאת קובץ</vt:lpstr>
      <vt:lpstr>שלבי קריאת המערכת open()</vt:lpstr>
      <vt:lpstr>שלבי קריאת המערכת read()</vt:lpstr>
      <vt:lpstr>אופני הגישה בכתיבה לקובץ</vt:lpstr>
      <vt:lpstr>מהלך יצירת+כתיבת קובץ</vt:lpstr>
      <vt:lpstr>שלבי יצירת קובץ חדש</vt:lpstr>
      <vt:lpstr>שלבי קריאת המערכת write()</vt:lpstr>
      <vt:lpstr>inode cache</vt:lpstr>
      <vt:lpstr>File Allocation Table (FAT)</vt:lpstr>
      <vt:lpstr>משפחת FAT</vt:lpstr>
      <vt:lpstr>מבנה הדיסק</vt:lpstr>
      <vt:lpstr>File Allocation Table (FAT)</vt:lpstr>
      <vt:lpstr>תיקיות ב-FAT</vt:lpstr>
      <vt:lpstr>שאלה ממבחן</vt:lpstr>
      <vt:lpstr>נתוני השאלה</vt:lpstr>
      <vt:lpstr>סעיף א'</vt:lpstr>
      <vt:lpstr>פתרון סעיף א'</vt:lpstr>
      <vt:lpstr>עוד תשובות נכונות</vt:lpstr>
      <vt:lpstr>הסוף!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</dc:creator>
  <cp:lastModifiedBy>Safa Shehadi</cp:lastModifiedBy>
  <cp:revision>241</cp:revision>
  <dcterms:created xsi:type="dcterms:W3CDTF">2014-09-16T21:32:26Z</dcterms:created>
  <dcterms:modified xsi:type="dcterms:W3CDTF">2023-05-27T11:37:38Z</dcterms:modified>
</cp:coreProperties>
</file>