
<file path=[Content_Types].xml><?xml version="1.0" encoding="utf-8"?>
<Types xmlns="http://schemas.openxmlformats.org/package/2006/content-types">
  <Default Extension="jpeg" ContentType="image/jpeg"/>
  <Default Extension="png" ContentType="image/png"/>
  <Default Extension="png&amp;ehk=kcAAtn5xOfvY6O"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 id="2147483973" r:id="rId2"/>
  </p:sldMasterIdLst>
  <p:notesMasterIdLst>
    <p:notesMasterId r:id="rId68"/>
  </p:notesMasterIdLst>
  <p:sldIdLst>
    <p:sldId id="256" r:id="rId3"/>
    <p:sldId id="299" r:id="rId4"/>
    <p:sldId id="321" r:id="rId5"/>
    <p:sldId id="293" r:id="rId6"/>
    <p:sldId id="316" r:id="rId7"/>
    <p:sldId id="341" r:id="rId8"/>
    <p:sldId id="287" r:id="rId9"/>
    <p:sldId id="284" r:id="rId10"/>
    <p:sldId id="334" r:id="rId11"/>
    <p:sldId id="288" r:id="rId12"/>
    <p:sldId id="320" r:id="rId13"/>
    <p:sldId id="286" r:id="rId14"/>
    <p:sldId id="289" r:id="rId15"/>
    <p:sldId id="344" r:id="rId16"/>
    <p:sldId id="342" r:id="rId17"/>
    <p:sldId id="343" r:id="rId18"/>
    <p:sldId id="291" r:id="rId19"/>
    <p:sldId id="294" r:id="rId20"/>
    <p:sldId id="258" r:id="rId21"/>
    <p:sldId id="300" r:id="rId22"/>
    <p:sldId id="259" r:id="rId23"/>
    <p:sldId id="301" r:id="rId24"/>
    <p:sldId id="260" r:id="rId25"/>
    <p:sldId id="311" r:id="rId26"/>
    <p:sldId id="261" r:id="rId27"/>
    <p:sldId id="295" r:id="rId28"/>
    <p:sldId id="336" r:id="rId29"/>
    <p:sldId id="262" r:id="rId30"/>
    <p:sldId id="263" r:id="rId31"/>
    <p:sldId id="302" r:id="rId32"/>
    <p:sldId id="264" r:id="rId33"/>
    <p:sldId id="303" r:id="rId34"/>
    <p:sldId id="345" r:id="rId35"/>
    <p:sldId id="331" r:id="rId36"/>
    <p:sldId id="330" r:id="rId37"/>
    <p:sldId id="305" r:id="rId38"/>
    <p:sldId id="266" r:id="rId39"/>
    <p:sldId id="306" r:id="rId40"/>
    <p:sldId id="346" r:id="rId41"/>
    <p:sldId id="340" r:id="rId42"/>
    <p:sldId id="267" r:id="rId43"/>
    <p:sldId id="307" r:id="rId44"/>
    <p:sldId id="313" r:id="rId45"/>
    <p:sldId id="270" r:id="rId46"/>
    <p:sldId id="292" r:id="rId47"/>
    <p:sldId id="347" r:id="rId48"/>
    <p:sldId id="273" r:id="rId49"/>
    <p:sldId id="308" r:id="rId50"/>
    <p:sldId id="312" r:id="rId51"/>
    <p:sldId id="323" r:id="rId52"/>
    <p:sldId id="276" r:id="rId53"/>
    <p:sldId id="272" r:id="rId54"/>
    <p:sldId id="274" r:id="rId55"/>
    <p:sldId id="275" r:id="rId56"/>
    <p:sldId id="332" r:id="rId57"/>
    <p:sldId id="278" r:id="rId58"/>
    <p:sldId id="325" r:id="rId59"/>
    <p:sldId id="326" r:id="rId60"/>
    <p:sldId id="314" r:id="rId61"/>
    <p:sldId id="328" r:id="rId62"/>
    <p:sldId id="280" r:id="rId63"/>
    <p:sldId id="282" r:id="rId64"/>
    <p:sldId id="324" r:id="rId65"/>
    <p:sldId id="281" r:id="rId66"/>
    <p:sldId id="359"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68" autoAdjust="0"/>
    <p:restoredTop sz="72340" autoAdjust="0"/>
  </p:normalViewPr>
  <p:slideViewPr>
    <p:cSldViewPr snapToGrid="0">
      <p:cViewPr varScale="1">
        <p:scale>
          <a:sx n="46" d="100"/>
          <a:sy n="46" d="100"/>
        </p:scale>
        <p:origin x="1902" y="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59EAB7-420B-4A89-B893-01BFD8E0ECA3}" type="doc">
      <dgm:prSet loTypeId="urn:microsoft.com/office/officeart/2005/8/layout/vProcess5" loCatId="process" qsTypeId="urn:microsoft.com/office/officeart/2005/8/quickstyle/simple3" qsCatId="simple" csTypeId="urn:microsoft.com/office/officeart/2005/8/colors/accent0_1" csCatId="mainScheme" phldr="1"/>
      <dgm:spPr/>
      <dgm:t>
        <a:bodyPr/>
        <a:lstStyle/>
        <a:p>
          <a:endParaRPr lang="en-US"/>
        </a:p>
      </dgm:t>
    </dgm:pt>
    <dgm:pt modelId="{55D865E5-6267-4804-9B1F-A5FD8BE2CBCD}">
      <dgm:prSet phldrT="[Text]"/>
      <dgm:spPr/>
      <dgm:t>
        <a:bodyPr/>
        <a:lstStyle/>
        <a:p>
          <a:pPr algn="r" rtl="1"/>
          <a:r>
            <a:rPr lang="he-IL" b="0" dirty="0"/>
            <a:t>תהליך מבצע פעולה לא חוקית (למשל, גישה לכתובת הזיכרון </a:t>
          </a:r>
          <a:r>
            <a:rPr lang="en-US" b="0" dirty="0"/>
            <a:t>NULL</a:t>
          </a:r>
          <a:r>
            <a:rPr lang="he-IL" b="0" dirty="0"/>
            <a:t>)</a:t>
          </a:r>
          <a:endParaRPr lang="en-US" b="0" dirty="0"/>
        </a:p>
      </dgm:t>
    </dgm:pt>
    <dgm:pt modelId="{D4D02D3E-5A35-4351-95CC-F7E4287E48F1}" type="parTrans" cxnId="{666E30B6-D9CF-45D6-9131-8B007CB47A24}">
      <dgm:prSet/>
      <dgm:spPr/>
      <dgm:t>
        <a:bodyPr/>
        <a:lstStyle/>
        <a:p>
          <a:pPr algn="r" rtl="1"/>
          <a:endParaRPr lang="en-US" b="0"/>
        </a:p>
      </dgm:t>
    </dgm:pt>
    <dgm:pt modelId="{31E7ACF5-DE9B-4A7B-9368-28D4D5123103}" type="sibTrans" cxnId="{666E30B6-D9CF-45D6-9131-8B007CB47A24}">
      <dgm:prSet/>
      <dgm:spPr/>
      <dgm:t>
        <a:bodyPr/>
        <a:lstStyle/>
        <a:p>
          <a:pPr algn="r" rtl="1"/>
          <a:endParaRPr lang="en-US" b="0"/>
        </a:p>
      </dgm:t>
    </dgm:pt>
    <dgm:pt modelId="{D45B6EEB-CD58-4F20-B668-8CFD721423BE}">
      <dgm:prSet phldrT="[Text]"/>
      <dgm:spPr/>
      <dgm:t>
        <a:bodyPr/>
        <a:lstStyle/>
        <a:p>
          <a:pPr algn="r" rtl="1"/>
          <a:r>
            <a:rPr lang="he-IL" b="0" dirty="0"/>
            <a:t>המעבד יוצר חריגה ועובר לבצע את שיגרת הטיפול בחריגה במצב גרעין</a:t>
          </a:r>
          <a:endParaRPr lang="en-US" b="0" dirty="0"/>
        </a:p>
      </dgm:t>
    </dgm:pt>
    <dgm:pt modelId="{32663185-57B9-43F1-A19A-6EA15750F7E5}" type="parTrans" cxnId="{C283028B-86B7-416A-B80A-41B357D2C535}">
      <dgm:prSet/>
      <dgm:spPr/>
      <dgm:t>
        <a:bodyPr/>
        <a:lstStyle/>
        <a:p>
          <a:pPr algn="r" rtl="1"/>
          <a:endParaRPr lang="en-US" b="0"/>
        </a:p>
      </dgm:t>
    </dgm:pt>
    <dgm:pt modelId="{651E7EDE-CCB0-4E04-BCCF-C89EA4590C84}" type="sibTrans" cxnId="{C283028B-86B7-416A-B80A-41B357D2C535}">
      <dgm:prSet/>
      <dgm:spPr/>
      <dgm:t>
        <a:bodyPr/>
        <a:lstStyle/>
        <a:p>
          <a:pPr algn="r" rtl="1"/>
          <a:endParaRPr lang="en-US" b="0"/>
        </a:p>
      </dgm:t>
    </dgm:pt>
    <dgm:pt modelId="{5C3935FC-7B8A-4EB7-BE21-B9EE5B6DE32C}">
      <dgm:prSet phldrT="[Text]"/>
      <dgm:spPr/>
      <dgm:t>
        <a:bodyPr/>
        <a:lstStyle/>
        <a:p>
          <a:pPr algn="r" rtl="1"/>
          <a:r>
            <a:rPr lang="he-IL" b="0" dirty="0"/>
            <a:t>מערכת ההפעלה מטפלת בחריגה ורושמת סיגנל לתהליך</a:t>
          </a:r>
          <a:endParaRPr lang="en-US" b="0" dirty="0"/>
        </a:p>
      </dgm:t>
    </dgm:pt>
    <dgm:pt modelId="{642F3113-AAA6-45E5-82E6-68D3D7A5135D}" type="parTrans" cxnId="{69E802F2-C608-4080-9DA7-723A249A968B}">
      <dgm:prSet/>
      <dgm:spPr/>
      <dgm:t>
        <a:bodyPr/>
        <a:lstStyle/>
        <a:p>
          <a:pPr algn="r" rtl="1"/>
          <a:endParaRPr lang="en-US" b="0"/>
        </a:p>
      </dgm:t>
    </dgm:pt>
    <dgm:pt modelId="{80DF34A5-9130-4B1F-B083-F99A5EDF64FE}" type="sibTrans" cxnId="{69E802F2-C608-4080-9DA7-723A249A968B}">
      <dgm:prSet/>
      <dgm:spPr/>
      <dgm:t>
        <a:bodyPr/>
        <a:lstStyle/>
        <a:p>
          <a:pPr algn="r" rtl="1"/>
          <a:endParaRPr lang="en-US" b="0"/>
        </a:p>
      </dgm:t>
    </dgm:pt>
    <dgm:pt modelId="{97DE21DE-BFC9-4169-A5B7-A1C36E5AF501}">
      <dgm:prSet/>
      <dgm:spPr/>
      <dgm:t>
        <a:bodyPr/>
        <a:lstStyle/>
        <a:p>
          <a:pPr algn="r" rtl="1"/>
          <a:r>
            <a:rPr lang="he-IL" b="0" dirty="0"/>
            <a:t>בחזרה ממצב גרעין למצב משתמש (בסיום שיגרת הטיפול בחריגה) מערך הסיגנלים נבדק</a:t>
          </a:r>
          <a:endParaRPr lang="en-US" b="0" dirty="0"/>
        </a:p>
      </dgm:t>
    </dgm:pt>
    <dgm:pt modelId="{DDF72EBF-3B1A-4EFE-B264-67637CE08A97}" type="parTrans" cxnId="{46CFB15A-34AB-40EF-A4EA-7A0C4A627C2A}">
      <dgm:prSet/>
      <dgm:spPr/>
      <dgm:t>
        <a:bodyPr/>
        <a:lstStyle/>
        <a:p>
          <a:pPr algn="r" rtl="1"/>
          <a:endParaRPr lang="en-US" b="0"/>
        </a:p>
      </dgm:t>
    </dgm:pt>
    <dgm:pt modelId="{07C01D34-2D1C-407F-A6E2-3DCD3A8D2F8C}" type="sibTrans" cxnId="{46CFB15A-34AB-40EF-A4EA-7A0C4A627C2A}">
      <dgm:prSet/>
      <dgm:spPr/>
      <dgm:t>
        <a:bodyPr/>
        <a:lstStyle/>
        <a:p>
          <a:pPr algn="r" rtl="1"/>
          <a:endParaRPr lang="en-US" b="0"/>
        </a:p>
      </dgm:t>
    </dgm:pt>
    <dgm:pt modelId="{847F2CFF-23BD-4D5B-BB25-227E215FB7E7}">
      <dgm:prSet/>
      <dgm:spPr/>
      <dgm:t>
        <a:bodyPr/>
        <a:lstStyle/>
        <a:p>
          <a:pPr algn="r" rtl="1"/>
          <a:r>
            <a:rPr lang="he-IL" b="0" dirty="0"/>
            <a:t>שגרת הטיפול בסיגנל רצה במצב משתמש</a:t>
          </a:r>
          <a:r>
            <a:rPr lang="en-US" b="0" dirty="0"/>
            <a:t> </a:t>
          </a:r>
        </a:p>
      </dgm:t>
    </dgm:pt>
    <dgm:pt modelId="{A6E0C684-682E-48A0-B5FA-8E315674FC97}" type="parTrans" cxnId="{F2CA8C1A-BFFC-4759-AF70-BD9CB9738B9F}">
      <dgm:prSet/>
      <dgm:spPr/>
      <dgm:t>
        <a:bodyPr/>
        <a:lstStyle/>
        <a:p>
          <a:pPr algn="r" rtl="1"/>
          <a:endParaRPr lang="en-US" b="0"/>
        </a:p>
      </dgm:t>
    </dgm:pt>
    <dgm:pt modelId="{37C798A7-C561-4E78-A623-E02C1A7C3E1B}" type="sibTrans" cxnId="{F2CA8C1A-BFFC-4759-AF70-BD9CB9738B9F}">
      <dgm:prSet/>
      <dgm:spPr/>
      <dgm:t>
        <a:bodyPr/>
        <a:lstStyle/>
        <a:p>
          <a:pPr algn="r" rtl="1"/>
          <a:endParaRPr lang="en-US" b="0"/>
        </a:p>
      </dgm:t>
    </dgm:pt>
    <dgm:pt modelId="{B2BE2A60-7AE6-4372-88E0-95FA25507CD6}" type="pres">
      <dgm:prSet presAssocID="{9059EAB7-420B-4A89-B893-01BFD8E0ECA3}" presName="outerComposite" presStyleCnt="0">
        <dgm:presLayoutVars>
          <dgm:chMax val="5"/>
          <dgm:dir val="rev"/>
          <dgm:resizeHandles val="exact"/>
        </dgm:presLayoutVars>
      </dgm:prSet>
      <dgm:spPr/>
    </dgm:pt>
    <dgm:pt modelId="{F8A386E9-3283-4C48-9B18-6C38595D2E96}" type="pres">
      <dgm:prSet presAssocID="{9059EAB7-420B-4A89-B893-01BFD8E0ECA3}" presName="dummyMaxCanvas" presStyleCnt="0">
        <dgm:presLayoutVars/>
      </dgm:prSet>
      <dgm:spPr/>
    </dgm:pt>
    <dgm:pt modelId="{A4B29530-676B-4050-A5C1-F3E4FFE9F793}" type="pres">
      <dgm:prSet presAssocID="{9059EAB7-420B-4A89-B893-01BFD8E0ECA3}" presName="FiveNodes_1" presStyleLbl="node1" presStyleIdx="0" presStyleCnt="5">
        <dgm:presLayoutVars>
          <dgm:bulletEnabled val="1"/>
        </dgm:presLayoutVars>
      </dgm:prSet>
      <dgm:spPr/>
    </dgm:pt>
    <dgm:pt modelId="{7C21C826-CE74-4EED-89AC-94E4BB2BA856}" type="pres">
      <dgm:prSet presAssocID="{9059EAB7-420B-4A89-B893-01BFD8E0ECA3}" presName="FiveNodes_2" presStyleLbl="node1" presStyleIdx="1" presStyleCnt="5">
        <dgm:presLayoutVars>
          <dgm:bulletEnabled val="1"/>
        </dgm:presLayoutVars>
      </dgm:prSet>
      <dgm:spPr/>
    </dgm:pt>
    <dgm:pt modelId="{CE72C4DE-84E3-42F8-B91A-1F4FC30726A9}" type="pres">
      <dgm:prSet presAssocID="{9059EAB7-420B-4A89-B893-01BFD8E0ECA3}" presName="FiveNodes_3" presStyleLbl="node1" presStyleIdx="2" presStyleCnt="5">
        <dgm:presLayoutVars>
          <dgm:bulletEnabled val="1"/>
        </dgm:presLayoutVars>
      </dgm:prSet>
      <dgm:spPr/>
    </dgm:pt>
    <dgm:pt modelId="{A85863F7-6215-4498-A661-5E186F5A74A2}" type="pres">
      <dgm:prSet presAssocID="{9059EAB7-420B-4A89-B893-01BFD8E0ECA3}" presName="FiveNodes_4" presStyleLbl="node1" presStyleIdx="3" presStyleCnt="5">
        <dgm:presLayoutVars>
          <dgm:bulletEnabled val="1"/>
        </dgm:presLayoutVars>
      </dgm:prSet>
      <dgm:spPr/>
    </dgm:pt>
    <dgm:pt modelId="{C126883D-E9A5-4BDF-A7DD-7C812176F457}" type="pres">
      <dgm:prSet presAssocID="{9059EAB7-420B-4A89-B893-01BFD8E0ECA3}" presName="FiveNodes_5" presStyleLbl="node1" presStyleIdx="4" presStyleCnt="5" custLinFactNeighborY="-1335">
        <dgm:presLayoutVars>
          <dgm:bulletEnabled val="1"/>
        </dgm:presLayoutVars>
      </dgm:prSet>
      <dgm:spPr/>
    </dgm:pt>
    <dgm:pt modelId="{9FB4E285-4415-4A64-AD8B-B2B8D907443D}" type="pres">
      <dgm:prSet presAssocID="{9059EAB7-420B-4A89-B893-01BFD8E0ECA3}" presName="FiveConn_1-2" presStyleLbl="fgAccFollowNode1" presStyleIdx="0" presStyleCnt="4">
        <dgm:presLayoutVars>
          <dgm:bulletEnabled val="1"/>
        </dgm:presLayoutVars>
      </dgm:prSet>
      <dgm:spPr/>
    </dgm:pt>
    <dgm:pt modelId="{C888BECD-2EBE-4C71-9E24-C2F24A6AB4D3}" type="pres">
      <dgm:prSet presAssocID="{9059EAB7-420B-4A89-B893-01BFD8E0ECA3}" presName="FiveConn_2-3" presStyleLbl="fgAccFollowNode1" presStyleIdx="1" presStyleCnt="4">
        <dgm:presLayoutVars>
          <dgm:bulletEnabled val="1"/>
        </dgm:presLayoutVars>
      </dgm:prSet>
      <dgm:spPr/>
    </dgm:pt>
    <dgm:pt modelId="{30D3C4DE-ABEA-4843-96DB-949B0CDD50F2}" type="pres">
      <dgm:prSet presAssocID="{9059EAB7-420B-4A89-B893-01BFD8E0ECA3}" presName="FiveConn_3-4" presStyleLbl="fgAccFollowNode1" presStyleIdx="2" presStyleCnt="4">
        <dgm:presLayoutVars>
          <dgm:bulletEnabled val="1"/>
        </dgm:presLayoutVars>
      </dgm:prSet>
      <dgm:spPr/>
    </dgm:pt>
    <dgm:pt modelId="{18775E1D-4002-46F6-A9F4-5EC4137558BA}" type="pres">
      <dgm:prSet presAssocID="{9059EAB7-420B-4A89-B893-01BFD8E0ECA3}" presName="FiveConn_4-5" presStyleLbl="fgAccFollowNode1" presStyleIdx="3" presStyleCnt="4">
        <dgm:presLayoutVars>
          <dgm:bulletEnabled val="1"/>
        </dgm:presLayoutVars>
      </dgm:prSet>
      <dgm:spPr/>
    </dgm:pt>
    <dgm:pt modelId="{501AE70E-173F-4F5F-910F-F3CA4FB40BE2}" type="pres">
      <dgm:prSet presAssocID="{9059EAB7-420B-4A89-B893-01BFD8E0ECA3}" presName="FiveNodes_1_text" presStyleLbl="node1" presStyleIdx="4" presStyleCnt="5">
        <dgm:presLayoutVars>
          <dgm:bulletEnabled val="1"/>
        </dgm:presLayoutVars>
      </dgm:prSet>
      <dgm:spPr/>
    </dgm:pt>
    <dgm:pt modelId="{03AF0678-9835-44CB-A2E9-CEC1184349C4}" type="pres">
      <dgm:prSet presAssocID="{9059EAB7-420B-4A89-B893-01BFD8E0ECA3}" presName="FiveNodes_2_text" presStyleLbl="node1" presStyleIdx="4" presStyleCnt="5">
        <dgm:presLayoutVars>
          <dgm:bulletEnabled val="1"/>
        </dgm:presLayoutVars>
      </dgm:prSet>
      <dgm:spPr/>
    </dgm:pt>
    <dgm:pt modelId="{DD13C09A-9F15-4470-AFC6-440CA288FAF7}" type="pres">
      <dgm:prSet presAssocID="{9059EAB7-420B-4A89-B893-01BFD8E0ECA3}" presName="FiveNodes_3_text" presStyleLbl="node1" presStyleIdx="4" presStyleCnt="5">
        <dgm:presLayoutVars>
          <dgm:bulletEnabled val="1"/>
        </dgm:presLayoutVars>
      </dgm:prSet>
      <dgm:spPr/>
    </dgm:pt>
    <dgm:pt modelId="{F6655B1F-D96D-423D-BD77-E74DF6A85048}" type="pres">
      <dgm:prSet presAssocID="{9059EAB7-420B-4A89-B893-01BFD8E0ECA3}" presName="FiveNodes_4_text" presStyleLbl="node1" presStyleIdx="4" presStyleCnt="5">
        <dgm:presLayoutVars>
          <dgm:bulletEnabled val="1"/>
        </dgm:presLayoutVars>
      </dgm:prSet>
      <dgm:spPr/>
    </dgm:pt>
    <dgm:pt modelId="{A84C8968-FBF3-4A6D-945B-B53F1DEABFD1}" type="pres">
      <dgm:prSet presAssocID="{9059EAB7-420B-4A89-B893-01BFD8E0ECA3}" presName="FiveNodes_5_text" presStyleLbl="node1" presStyleIdx="4" presStyleCnt="5">
        <dgm:presLayoutVars>
          <dgm:bulletEnabled val="1"/>
        </dgm:presLayoutVars>
      </dgm:prSet>
      <dgm:spPr/>
    </dgm:pt>
  </dgm:ptLst>
  <dgm:cxnLst>
    <dgm:cxn modelId="{7CDDFA11-EC09-45D7-91D6-C21CA187F9AC}" type="presOf" srcId="{5C3935FC-7B8A-4EB7-BE21-B9EE5B6DE32C}" destId="{CE72C4DE-84E3-42F8-B91A-1F4FC30726A9}" srcOrd="0" destOrd="0" presId="urn:microsoft.com/office/officeart/2005/8/layout/vProcess5"/>
    <dgm:cxn modelId="{C740E319-BFB9-4F6B-A22C-993AD6A1B42D}" type="presOf" srcId="{97DE21DE-BFC9-4169-A5B7-A1C36E5AF501}" destId="{A85863F7-6215-4498-A661-5E186F5A74A2}" srcOrd="0" destOrd="0" presId="urn:microsoft.com/office/officeart/2005/8/layout/vProcess5"/>
    <dgm:cxn modelId="{F2CA8C1A-BFFC-4759-AF70-BD9CB9738B9F}" srcId="{9059EAB7-420B-4A89-B893-01BFD8E0ECA3}" destId="{847F2CFF-23BD-4D5B-BB25-227E215FB7E7}" srcOrd="4" destOrd="0" parTransId="{A6E0C684-682E-48A0-B5FA-8E315674FC97}" sibTransId="{37C798A7-C561-4E78-A623-E02C1A7C3E1B}"/>
    <dgm:cxn modelId="{7F690B2F-C7D1-4998-97FD-03D1A20E2145}" type="presOf" srcId="{651E7EDE-CCB0-4E04-BCCF-C89EA4590C84}" destId="{C888BECD-2EBE-4C71-9E24-C2F24A6AB4D3}" srcOrd="0" destOrd="0" presId="urn:microsoft.com/office/officeart/2005/8/layout/vProcess5"/>
    <dgm:cxn modelId="{6851E730-348B-4D32-8C54-91E412D24CF2}" type="presOf" srcId="{55D865E5-6267-4804-9B1F-A5FD8BE2CBCD}" destId="{A4B29530-676B-4050-A5C1-F3E4FFE9F793}" srcOrd="0" destOrd="0" presId="urn:microsoft.com/office/officeart/2005/8/layout/vProcess5"/>
    <dgm:cxn modelId="{2CDA6234-50B7-41A0-A8BC-EA79F9BBE8D2}" type="presOf" srcId="{55D865E5-6267-4804-9B1F-A5FD8BE2CBCD}" destId="{501AE70E-173F-4F5F-910F-F3CA4FB40BE2}" srcOrd="1" destOrd="0" presId="urn:microsoft.com/office/officeart/2005/8/layout/vProcess5"/>
    <dgm:cxn modelId="{3E792E62-2F42-4F5E-ACDB-39898018C9C7}" type="presOf" srcId="{9059EAB7-420B-4A89-B893-01BFD8E0ECA3}" destId="{B2BE2A60-7AE6-4372-88E0-95FA25507CD6}" srcOrd="0" destOrd="0" presId="urn:microsoft.com/office/officeart/2005/8/layout/vProcess5"/>
    <dgm:cxn modelId="{4F2A2070-9D9A-4429-A994-CD577A65AE70}" type="presOf" srcId="{07C01D34-2D1C-407F-A6E2-3DCD3A8D2F8C}" destId="{18775E1D-4002-46F6-A9F4-5EC4137558BA}" srcOrd="0" destOrd="0" presId="urn:microsoft.com/office/officeart/2005/8/layout/vProcess5"/>
    <dgm:cxn modelId="{46CFB15A-34AB-40EF-A4EA-7A0C4A627C2A}" srcId="{9059EAB7-420B-4A89-B893-01BFD8E0ECA3}" destId="{97DE21DE-BFC9-4169-A5B7-A1C36E5AF501}" srcOrd="3" destOrd="0" parTransId="{DDF72EBF-3B1A-4EFE-B264-67637CE08A97}" sibTransId="{07C01D34-2D1C-407F-A6E2-3DCD3A8D2F8C}"/>
    <dgm:cxn modelId="{C283028B-86B7-416A-B80A-41B357D2C535}" srcId="{9059EAB7-420B-4A89-B893-01BFD8E0ECA3}" destId="{D45B6EEB-CD58-4F20-B668-8CFD721423BE}" srcOrd="1" destOrd="0" parTransId="{32663185-57B9-43F1-A19A-6EA15750F7E5}" sibTransId="{651E7EDE-CCB0-4E04-BCCF-C89EA4590C84}"/>
    <dgm:cxn modelId="{4E66AC90-DD10-4CC7-9FDB-44453331B928}" type="presOf" srcId="{5C3935FC-7B8A-4EB7-BE21-B9EE5B6DE32C}" destId="{DD13C09A-9F15-4470-AFC6-440CA288FAF7}" srcOrd="1" destOrd="0" presId="urn:microsoft.com/office/officeart/2005/8/layout/vProcess5"/>
    <dgm:cxn modelId="{D5C9BC93-6FCB-494E-AF6E-83A01C112384}" type="presOf" srcId="{80DF34A5-9130-4B1F-B083-F99A5EDF64FE}" destId="{30D3C4DE-ABEA-4843-96DB-949B0CDD50F2}" srcOrd="0" destOrd="0" presId="urn:microsoft.com/office/officeart/2005/8/layout/vProcess5"/>
    <dgm:cxn modelId="{CF12FCA1-2086-4AD3-9815-902826EBBB4F}" type="presOf" srcId="{847F2CFF-23BD-4D5B-BB25-227E215FB7E7}" destId="{A84C8968-FBF3-4A6D-945B-B53F1DEABFD1}" srcOrd="1" destOrd="0" presId="urn:microsoft.com/office/officeart/2005/8/layout/vProcess5"/>
    <dgm:cxn modelId="{863B95A6-FEA6-4687-93C3-AD7A9B5B7B44}" type="presOf" srcId="{D45B6EEB-CD58-4F20-B668-8CFD721423BE}" destId="{7C21C826-CE74-4EED-89AC-94E4BB2BA856}" srcOrd="0" destOrd="0" presId="urn:microsoft.com/office/officeart/2005/8/layout/vProcess5"/>
    <dgm:cxn modelId="{0D1A33B5-31E8-4155-9A7B-DD28D9DC2387}" type="presOf" srcId="{97DE21DE-BFC9-4169-A5B7-A1C36E5AF501}" destId="{F6655B1F-D96D-423D-BD77-E74DF6A85048}" srcOrd="1" destOrd="0" presId="urn:microsoft.com/office/officeart/2005/8/layout/vProcess5"/>
    <dgm:cxn modelId="{666E30B6-D9CF-45D6-9131-8B007CB47A24}" srcId="{9059EAB7-420B-4A89-B893-01BFD8E0ECA3}" destId="{55D865E5-6267-4804-9B1F-A5FD8BE2CBCD}" srcOrd="0" destOrd="0" parTransId="{D4D02D3E-5A35-4351-95CC-F7E4287E48F1}" sibTransId="{31E7ACF5-DE9B-4A7B-9368-28D4D5123103}"/>
    <dgm:cxn modelId="{3C48B8CB-7B55-4ACD-BBD7-BEE29ED6D6C9}" type="presOf" srcId="{847F2CFF-23BD-4D5B-BB25-227E215FB7E7}" destId="{C126883D-E9A5-4BDF-A7DD-7C812176F457}" srcOrd="0" destOrd="0" presId="urn:microsoft.com/office/officeart/2005/8/layout/vProcess5"/>
    <dgm:cxn modelId="{467592E1-E755-4279-A14C-294A3D98FF24}" type="presOf" srcId="{D45B6EEB-CD58-4F20-B668-8CFD721423BE}" destId="{03AF0678-9835-44CB-A2E9-CEC1184349C4}" srcOrd="1" destOrd="0" presId="urn:microsoft.com/office/officeart/2005/8/layout/vProcess5"/>
    <dgm:cxn modelId="{8001E2EF-E9F0-452A-83B8-B938F051BB43}" type="presOf" srcId="{31E7ACF5-DE9B-4A7B-9368-28D4D5123103}" destId="{9FB4E285-4415-4A64-AD8B-B2B8D907443D}" srcOrd="0" destOrd="0" presId="urn:microsoft.com/office/officeart/2005/8/layout/vProcess5"/>
    <dgm:cxn modelId="{69E802F2-C608-4080-9DA7-723A249A968B}" srcId="{9059EAB7-420B-4A89-B893-01BFD8E0ECA3}" destId="{5C3935FC-7B8A-4EB7-BE21-B9EE5B6DE32C}" srcOrd="2" destOrd="0" parTransId="{642F3113-AAA6-45E5-82E6-68D3D7A5135D}" sibTransId="{80DF34A5-9130-4B1F-B083-F99A5EDF64FE}"/>
    <dgm:cxn modelId="{92040C09-5148-4BE8-B234-A444070C2CF4}" type="presParOf" srcId="{B2BE2A60-7AE6-4372-88E0-95FA25507CD6}" destId="{F8A386E9-3283-4C48-9B18-6C38595D2E96}" srcOrd="0" destOrd="0" presId="urn:microsoft.com/office/officeart/2005/8/layout/vProcess5"/>
    <dgm:cxn modelId="{3B84574D-587B-4397-9C1A-78BDF8C106FB}" type="presParOf" srcId="{B2BE2A60-7AE6-4372-88E0-95FA25507CD6}" destId="{A4B29530-676B-4050-A5C1-F3E4FFE9F793}" srcOrd="1" destOrd="0" presId="urn:microsoft.com/office/officeart/2005/8/layout/vProcess5"/>
    <dgm:cxn modelId="{DAD84C5C-8E6F-43CA-906C-1CC4AE35C601}" type="presParOf" srcId="{B2BE2A60-7AE6-4372-88E0-95FA25507CD6}" destId="{7C21C826-CE74-4EED-89AC-94E4BB2BA856}" srcOrd="2" destOrd="0" presId="urn:microsoft.com/office/officeart/2005/8/layout/vProcess5"/>
    <dgm:cxn modelId="{DCE53002-4D26-4FE3-86B1-86D08310D81D}" type="presParOf" srcId="{B2BE2A60-7AE6-4372-88E0-95FA25507CD6}" destId="{CE72C4DE-84E3-42F8-B91A-1F4FC30726A9}" srcOrd="3" destOrd="0" presId="urn:microsoft.com/office/officeart/2005/8/layout/vProcess5"/>
    <dgm:cxn modelId="{FE4C8B9D-E59B-424F-980F-8CC121134629}" type="presParOf" srcId="{B2BE2A60-7AE6-4372-88E0-95FA25507CD6}" destId="{A85863F7-6215-4498-A661-5E186F5A74A2}" srcOrd="4" destOrd="0" presId="urn:microsoft.com/office/officeart/2005/8/layout/vProcess5"/>
    <dgm:cxn modelId="{187423E9-16AB-4FE4-AD25-469B3A63F821}" type="presParOf" srcId="{B2BE2A60-7AE6-4372-88E0-95FA25507CD6}" destId="{C126883D-E9A5-4BDF-A7DD-7C812176F457}" srcOrd="5" destOrd="0" presId="urn:microsoft.com/office/officeart/2005/8/layout/vProcess5"/>
    <dgm:cxn modelId="{C2B08454-AE57-496E-8E5B-3A22F48D05FF}" type="presParOf" srcId="{B2BE2A60-7AE6-4372-88E0-95FA25507CD6}" destId="{9FB4E285-4415-4A64-AD8B-B2B8D907443D}" srcOrd="6" destOrd="0" presId="urn:microsoft.com/office/officeart/2005/8/layout/vProcess5"/>
    <dgm:cxn modelId="{BF0F306D-B5C9-4894-9A0B-D8BE673C973A}" type="presParOf" srcId="{B2BE2A60-7AE6-4372-88E0-95FA25507CD6}" destId="{C888BECD-2EBE-4C71-9E24-C2F24A6AB4D3}" srcOrd="7" destOrd="0" presId="urn:microsoft.com/office/officeart/2005/8/layout/vProcess5"/>
    <dgm:cxn modelId="{EA6362FA-5715-4B64-BBE7-DAD04FD006DF}" type="presParOf" srcId="{B2BE2A60-7AE6-4372-88E0-95FA25507CD6}" destId="{30D3C4DE-ABEA-4843-96DB-949B0CDD50F2}" srcOrd="8" destOrd="0" presId="urn:microsoft.com/office/officeart/2005/8/layout/vProcess5"/>
    <dgm:cxn modelId="{6328A583-D431-47EB-B3CD-33AE8480977A}" type="presParOf" srcId="{B2BE2A60-7AE6-4372-88E0-95FA25507CD6}" destId="{18775E1D-4002-46F6-A9F4-5EC4137558BA}" srcOrd="9" destOrd="0" presId="urn:microsoft.com/office/officeart/2005/8/layout/vProcess5"/>
    <dgm:cxn modelId="{2D4181F0-A510-4856-B537-5200A3D6C004}" type="presParOf" srcId="{B2BE2A60-7AE6-4372-88E0-95FA25507CD6}" destId="{501AE70E-173F-4F5F-910F-F3CA4FB40BE2}" srcOrd="10" destOrd="0" presId="urn:microsoft.com/office/officeart/2005/8/layout/vProcess5"/>
    <dgm:cxn modelId="{BD5996DF-F1E2-4DAF-920A-06F1F4AE153B}" type="presParOf" srcId="{B2BE2A60-7AE6-4372-88E0-95FA25507CD6}" destId="{03AF0678-9835-44CB-A2E9-CEC1184349C4}" srcOrd="11" destOrd="0" presId="urn:microsoft.com/office/officeart/2005/8/layout/vProcess5"/>
    <dgm:cxn modelId="{73BFA0A7-FA1C-403D-94C4-2598C46B9D5A}" type="presParOf" srcId="{B2BE2A60-7AE6-4372-88E0-95FA25507CD6}" destId="{DD13C09A-9F15-4470-AFC6-440CA288FAF7}" srcOrd="12" destOrd="0" presId="urn:microsoft.com/office/officeart/2005/8/layout/vProcess5"/>
    <dgm:cxn modelId="{2DC8B854-9A2A-446E-9A55-6A7FC457C0D4}" type="presParOf" srcId="{B2BE2A60-7AE6-4372-88E0-95FA25507CD6}" destId="{F6655B1F-D96D-423D-BD77-E74DF6A85048}" srcOrd="13" destOrd="0" presId="urn:microsoft.com/office/officeart/2005/8/layout/vProcess5"/>
    <dgm:cxn modelId="{23274D99-04F1-4D2C-B50F-4E1F0FE8AC2F}" type="presParOf" srcId="{B2BE2A60-7AE6-4372-88E0-95FA25507CD6}" destId="{A84C8968-FBF3-4A6D-945B-B53F1DEABFD1}"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29530-676B-4050-A5C1-F3E4FFE9F793}">
      <dsp:nvSpPr>
        <dsp:cNvPr id="0" name=""/>
        <dsp:cNvSpPr/>
      </dsp:nvSpPr>
      <dsp:spPr>
        <a:xfrm>
          <a:off x="1892808" y="0"/>
          <a:ext cx="6336792" cy="877824"/>
        </a:xfrm>
        <a:prstGeom prst="roundRect">
          <a:avLst>
            <a:gd name="adj" fmla="val 10000"/>
          </a:avLst>
        </a:prstGeom>
        <a:gradFill rotWithShape="0">
          <a:gsLst>
            <a:gs pos="0">
              <a:schemeClr val="lt1">
                <a:hueOff val="0"/>
                <a:satOff val="0"/>
                <a:lumOff val="0"/>
                <a:alphaOff val="0"/>
                <a:tint val="50000"/>
                <a:shade val="86000"/>
                <a:satMod val="140000"/>
              </a:schemeClr>
            </a:gs>
            <a:gs pos="45000">
              <a:schemeClr val="lt1">
                <a:hueOff val="0"/>
                <a:satOff val="0"/>
                <a:lumOff val="0"/>
                <a:alphaOff val="0"/>
                <a:tint val="48000"/>
                <a:satMod val="150000"/>
              </a:schemeClr>
            </a:gs>
            <a:gs pos="100000">
              <a:schemeClr val="lt1">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r" defTabSz="977900" rtl="1">
            <a:lnSpc>
              <a:spcPct val="90000"/>
            </a:lnSpc>
            <a:spcBef>
              <a:spcPct val="0"/>
            </a:spcBef>
            <a:spcAft>
              <a:spcPct val="35000"/>
            </a:spcAft>
            <a:buNone/>
          </a:pPr>
          <a:r>
            <a:rPr lang="he-IL" sz="2200" b="0" kern="1200" dirty="0"/>
            <a:t>תהליך מבצע פעולה לא חוקית (למשל, גישה לכתובת הזיכרון </a:t>
          </a:r>
          <a:r>
            <a:rPr lang="en-US" sz="2200" b="0" kern="1200" dirty="0"/>
            <a:t>NULL</a:t>
          </a:r>
          <a:r>
            <a:rPr lang="he-IL" sz="2200" b="0" kern="1200" dirty="0"/>
            <a:t>)</a:t>
          </a:r>
          <a:endParaRPr lang="en-US" sz="2200" b="0" kern="1200" dirty="0"/>
        </a:p>
      </dsp:txBody>
      <dsp:txXfrm>
        <a:off x="2905632" y="25711"/>
        <a:ext cx="5298256" cy="826402"/>
      </dsp:txXfrm>
    </dsp:sp>
    <dsp:sp modelId="{7C21C826-CE74-4EED-89AC-94E4BB2BA856}">
      <dsp:nvSpPr>
        <dsp:cNvPr id="0" name=""/>
        <dsp:cNvSpPr/>
      </dsp:nvSpPr>
      <dsp:spPr>
        <a:xfrm>
          <a:off x="1419605" y="999744"/>
          <a:ext cx="6336792" cy="877824"/>
        </a:xfrm>
        <a:prstGeom prst="roundRect">
          <a:avLst>
            <a:gd name="adj" fmla="val 10000"/>
          </a:avLst>
        </a:prstGeom>
        <a:gradFill rotWithShape="0">
          <a:gsLst>
            <a:gs pos="0">
              <a:schemeClr val="lt1">
                <a:hueOff val="0"/>
                <a:satOff val="0"/>
                <a:lumOff val="0"/>
                <a:alphaOff val="0"/>
                <a:tint val="50000"/>
                <a:shade val="86000"/>
                <a:satMod val="140000"/>
              </a:schemeClr>
            </a:gs>
            <a:gs pos="45000">
              <a:schemeClr val="lt1">
                <a:hueOff val="0"/>
                <a:satOff val="0"/>
                <a:lumOff val="0"/>
                <a:alphaOff val="0"/>
                <a:tint val="48000"/>
                <a:satMod val="150000"/>
              </a:schemeClr>
            </a:gs>
            <a:gs pos="100000">
              <a:schemeClr val="lt1">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r" defTabSz="977900" rtl="1">
            <a:lnSpc>
              <a:spcPct val="90000"/>
            </a:lnSpc>
            <a:spcBef>
              <a:spcPct val="0"/>
            </a:spcBef>
            <a:spcAft>
              <a:spcPct val="35000"/>
            </a:spcAft>
            <a:buNone/>
          </a:pPr>
          <a:r>
            <a:rPr lang="he-IL" sz="2200" b="0" kern="1200" dirty="0"/>
            <a:t>המעבד יוצר חריגה ועובר לבצע את שיגרת הטיפול בחריגה במצב גרעין</a:t>
          </a:r>
          <a:endParaRPr lang="en-US" sz="2200" b="0" kern="1200" dirty="0"/>
        </a:p>
      </dsp:txBody>
      <dsp:txXfrm>
        <a:off x="2489104" y="1025455"/>
        <a:ext cx="5241582" cy="826402"/>
      </dsp:txXfrm>
    </dsp:sp>
    <dsp:sp modelId="{CE72C4DE-84E3-42F8-B91A-1F4FC30726A9}">
      <dsp:nvSpPr>
        <dsp:cNvPr id="0" name=""/>
        <dsp:cNvSpPr/>
      </dsp:nvSpPr>
      <dsp:spPr>
        <a:xfrm>
          <a:off x="946404" y="1999488"/>
          <a:ext cx="6336792" cy="877824"/>
        </a:xfrm>
        <a:prstGeom prst="roundRect">
          <a:avLst>
            <a:gd name="adj" fmla="val 10000"/>
          </a:avLst>
        </a:prstGeom>
        <a:gradFill rotWithShape="0">
          <a:gsLst>
            <a:gs pos="0">
              <a:schemeClr val="lt1">
                <a:hueOff val="0"/>
                <a:satOff val="0"/>
                <a:lumOff val="0"/>
                <a:alphaOff val="0"/>
                <a:tint val="50000"/>
                <a:shade val="86000"/>
                <a:satMod val="140000"/>
              </a:schemeClr>
            </a:gs>
            <a:gs pos="45000">
              <a:schemeClr val="lt1">
                <a:hueOff val="0"/>
                <a:satOff val="0"/>
                <a:lumOff val="0"/>
                <a:alphaOff val="0"/>
                <a:tint val="48000"/>
                <a:satMod val="150000"/>
              </a:schemeClr>
            </a:gs>
            <a:gs pos="100000">
              <a:schemeClr val="lt1">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r" defTabSz="977900" rtl="1">
            <a:lnSpc>
              <a:spcPct val="90000"/>
            </a:lnSpc>
            <a:spcBef>
              <a:spcPct val="0"/>
            </a:spcBef>
            <a:spcAft>
              <a:spcPct val="35000"/>
            </a:spcAft>
            <a:buNone/>
          </a:pPr>
          <a:r>
            <a:rPr lang="he-IL" sz="2200" b="0" kern="1200" dirty="0"/>
            <a:t>מערכת ההפעלה מטפלת בחריגה ורושמת סיגנל לתהליך</a:t>
          </a:r>
          <a:endParaRPr lang="en-US" sz="2200" b="0" kern="1200" dirty="0"/>
        </a:p>
      </dsp:txBody>
      <dsp:txXfrm>
        <a:off x="2015902" y="2025199"/>
        <a:ext cx="5241582" cy="826402"/>
      </dsp:txXfrm>
    </dsp:sp>
    <dsp:sp modelId="{A85863F7-6215-4498-A661-5E186F5A74A2}">
      <dsp:nvSpPr>
        <dsp:cNvPr id="0" name=""/>
        <dsp:cNvSpPr/>
      </dsp:nvSpPr>
      <dsp:spPr>
        <a:xfrm>
          <a:off x="473202" y="2999232"/>
          <a:ext cx="6336792" cy="877824"/>
        </a:xfrm>
        <a:prstGeom prst="roundRect">
          <a:avLst>
            <a:gd name="adj" fmla="val 10000"/>
          </a:avLst>
        </a:prstGeom>
        <a:gradFill rotWithShape="0">
          <a:gsLst>
            <a:gs pos="0">
              <a:schemeClr val="lt1">
                <a:hueOff val="0"/>
                <a:satOff val="0"/>
                <a:lumOff val="0"/>
                <a:alphaOff val="0"/>
                <a:tint val="50000"/>
                <a:shade val="86000"/>
                <a:satMod val="140000"/>
              </a:schemeClr>
            </a:gs>
            <a:gs pos="45000">
              <a:schemeClr val="lt1">
                <a:hueOff val="0"/>
                <a:satOff val="0"/>
                <a:lumOff val="0"/>
                <a:alphaOff val="0"/>
                <a:tint val="48000"/>
                <a:satMod val="150000"/>
              </a:schemeClr>
            </a:gs>
            <a:gs pos="100000">
              <a:schemeClr val="lt1">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r" defTabSz="977900" rtl="1">
            <a:lnSpc>
              <a:spcPct val="90000"/>
            </a:lnSpc>
            <a:spcBef>
              <a:spcPct val="0"/>
            </a:spcBef>
            <a:spcAft>
              <a:spcPct val="35000"/>
            </a:spcAft>
            <a:buNone/>
          </a:pPr>
          <a:r>
            <a:rPr lang="he-IL" sz="2200" b="0" kern="1200" dirty="0"/>
            <a:t>בחזרה ממצב גרעין למצב משתמש (בסיום שיגרת הטיפול בחריגה) מערך הסיגנלים נבדק</a:t>
          </a:r>
          <a:endParaRPr lang="en-US" sz="2200" b="0" kern="1200" dirty="0"/>
        </a:p>
      </dsp:txBody>
      <dsp:txXfrm>
        <a:off x="1542700" y="3024943"/>
        <a:ext cx="5241582" cy="826402"/>
      </dsp:txXfrm>
    </dsp:sp>
    <dsp:sp modelId="{C126883D-E9A5-4BDF-A7DD-7C812176F457}">
      <dsp:nvSpPr>
        <dsp:cNvPr id="0" name=""/>
        <dsp:cNvSpPr/>
      </dsp:nvSpPr>
      <dsp:spPr>
        <a:xfrm>
          <a:off x="0" y="3987257"/>
          <a:ext cx="6336792" cy="877824"/>
        </a:xfrm>
        <a:prstGeom prst="roundRect">
          <a:avLst>
            <a:gd name="adj" fmla="val 10000"/>
          </a:avLst>
        </a:prstGeom>
        <a:gradFill rotWithShape="0">
          <a:gsLst>
            <a:gs pos="0">
              <a:schemeClr val="lt1">
                <a:hueOff val="0"/>
                <a:satOff val="0"/>
                <a:lumOff val="0"/>
                <a:alphaOff val="0"/>
                <a:tint val="50000"/>
                <a:shade val="86000"/>
                <a:satMod val="140000"/>
              </a:schemeClr>
            </a:gs>
            <a:gs pos="45000">
              <a:schemeClr val="lt1">
                <a:hueOff val="0"/>
                <a:satOff val="0"/>
                <a:lumOff val="0"/>
                <a:alphaOff val="0"/>
                <a:tint val="48000"/>
                <a:satMod val="150000"/>
              </a:schemeClr>
            </a:gs>
            <a:gs pos="100000">
              <a:schemeClr val="lt1">
                <a:hueOff val="0"/>
                <a:satOff val="0"/>
                <a:lumOff val="0"/>
                <a:alphaOff val="0"/>
                <a:tint val="28000"/>
                <a:satMod val="16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r" defTabSz="977900" rtl="1">
            <a:lnSpc>
              <a:spcPct val="90000"/>
            </a:lnSpc>
            <a:spcBef>
              <a:spcPct val="0"/>
            </a:spcBef>
            <a:spcAft>
              <a:spcPct val="35000"/>
            </a:spcAft>
            <a:buNone/>
          </a:pPr>
          <a:r>
            <a:rPr lang="he-IL" sz="2200" b="0" kern="1200" dirty="0"/>
            <a:t>שגרת הטיפול בסיגנל רצה במצב משתמש</a:t>
          </a:r>
          <a:r>
            <a:rPr lang="en-US" sz="2200" b="0" kern="1200" dirty="0"/>
            <a:t> </a:t>
          </a:r>
        </a:p>
      </dsp:txBody>
      <dsp:txXfrm>
        <a:off x="1069498" y="4012968"/>
        <a:ext cx="5241582" cy="826402"/>
      </dsp:txXfrm>
    </dsp:sp>
    <dsp:sp modelId="{9FB4E285-4415-4A64-AD8B-B2B8D907443D}">
      <dsp:nvSpPr>
        <dsp:cNvPr id="0" name=""/>
        <dsp:cNvSpPr/>
      </dsp:nvSpPr>
      <dsp:spPr>
        <a:xfrm>
          <a:off x="1892808" y="641299"/>
          <a:ext cx="570585" cy="570585"/>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r" defTabSz="1200150" rtl="1">
            <a:lnSpc>
              <a:spcPct val="90000"/>
            </a:lnSpc>
            <a:spcBef>
              <a:spcPct val="0"/>
            </a:spcBef>
            <a:spcAft>
              <a:spcPct val="35000"/>
            </a:spcAft>
            <a:buNone/>
          </a:pPr>
          <a:endParaRPr lang="en-US" sz="2700" b="0" kern="1200"/>
        </a:p>
      </dsp:txBody>
      <dsp:txXfrm>
        <a:off x="2021190" y="641299"/>
        <a:ext cx="313821" cy="429365"/>
      </dsp:txXfrm>
    </dsp:sp>
    <dsp:sp modelId="{C888BECD-2EBE-4C71-9E24-C2F24A6AB4D3}">
      <dsp:nvSpPr>
        <dsp:cNvPr id="0" name=""/>
        <dsp:cNvSpPr/>
      </dsp:nvSpPr>
      <dsp:spPr>
        <a:xfrm>
          <a:off x="1419605" y="1641043"/>
          <a:ext cx="570585" cy="570585"/>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r" defTabSz="1200150" rtl="1">
            <a:lnSpc>
              <a:spcPct val="90000"/>
            </a:lnSpc>
            <a:spcBef>
              <a:spcPct val="0"/>
            </a:spcBef>
            <a:spcAft>
              <a:spcPct val="35000"/>
            </a:spcAft>
            <a:buNone/>
          </a:pPr>
          <a:endParaRPr lang="en-US" sz="2700" b="0" kern="1200"/>
        </a:p>
      </dsp:txBody>
      <dsp:txXfrm>
        <a:off x="1547987" y="1641043"/>
        <a:ext cx="313821" cy="429365"/>
      </dsp:txXfrm>
    </dsp:sp>
    <dsp:sp modelId="{30D3C4DE-ABEA-4843-96DB-949B0CDD50F2}">
      <dsp:nvSpPr>
        <dsp:cNvPr id="0" name=""/>
        <dsp:cNvSpPr/>
      </dsp:nvSpPr>
      <dsp:spPr>
        <a:xfrm>
          <a:off x="946404" y="2626156"/>
          <a:ext cx="570585" cy="570585"/>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r" defTabSz="1200150" rtl="1">
            <a:lnSpc>
              <a:spcPct val="90000"/>
            </a:lnSpc>
            <a:spcBef>
              <a:spcPct val="0"/>
            </a:spcBef>
            <a:spcAft>
              <a:spcPct val="35000"/>
            </a:spcAft>
            <a:buNone/>
          </a:pPr>
          <a:endParaRPr lang="en-US" sz="2700" b="0" kern="1200"/>
        </a:p>
      </dsp:txBody>
      <dsp:txXfrm>
        <a:off x="1074786" y="2626156"/>
        <a:ext cx="313821" cy="429365"/>
      </dsp:txXfrm>
    </dsp:sp>
    <dsp:sp modelId="{18775E1D-4002-46F6-A9F4-5EC4137558BA}">
      <dsp:nvSpPr>
        <dsp:cNvPr id="0" name=""/>
        <dsp:cNvSpPr/>
      </dsp:nvSpPr>
      <dsp:spPr>
        <a:xfrm>
          <a:off x="473202" y="3635654"/>
          <a:ext cx="570585" cy="570585"/>
        </a:xfrm>
        <a:prstGeom prst="downArrow">
          <a:avLst>
            <a:gd name="adj1" fmla="val 55000"/>
            <a:gd name="adj2" fmla="val 45000"/>
          </a:avLst>
        </a:prstGeom>
        <a:solidFill>
          <a:schemeClr val="lt1">
            <a:alpha val="90000"/>
            <a:tint val="40000"/>
            <a:hueOff val="0"/>
            <a:satOff val="0"/>
            <a:lumOff val="0"/>
            <a:alphaOff val="0"/>
          </a:schemeClr>
        </a:solidFill>
        <a:ln w="9525" cap="flat" cmpd="sng" algn="ctr">
          <a:solidFill>
            <a:schemeClr val="dk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r" defTabSz="1200150" rtl="1">
            <a:lnSpc>
              <a:spcPct val="90000"/>
            </a:lnSpc>
            <a:spcBef>
              <a:spcPct val="0"/>
            </a:spcBef>
            <a:spcAft>
              <a:spcPct val="35000"/>
            </a:spcAft>
            <a:buNone/>
          </a:pPr>
          <a:endParaRPr lang="en-US" sz="2700" b="0" kern="1200"/>
        </a:p>
      </dsp:txBody>
      <dsp:txXfrm>
        <a:off x="601584" y="3635654"/>
        <a:ext cx="313821" cy="42936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E9A386-374F-46B8-905A-6C0BF92B68B0}" type="datetimeFigureOut">
              <a:rPr lang="en-US" smtClean="0"/>
              <a:t>3/5/2023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525A9A-2399-4ACF-975E-77FD324B061A}" type="slidenum">
              <a:rPr lang="en-US" smtClean="0"/>
              <a:t>‹#›</a:t>
            </a:fld>
            <a:endParaRPr lang="en-US"/>
          </a:p>
        </p:txBody>
      </p:sp>
    </p:spTree>
    <p:extLst>
      <p:ext uri="{BB962C8B-B14F-4D97-AF65-F5344CB8AC3E}">
        <p14:creationId xmlns:p14="http://schemas.microsoft.com/office/powerpoint/2010/main" val="2922217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ibm.com/developerworks/linux/library/l-reent/index.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חסרונות התקשורת באמצעות קבצים: הגישה לדיסק היא איטית, ובנוסף יש קובץ זמני שצריך למחוק.</a:t>
            </a:r>
          </a:p>
          <a:p>
            <a:pPr algn="r" rtl="1"/>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a:t>
            </a:fld>
            <a:endParaRPr lang="en-US"/>
          </a:p>
        </p:txBody>
      </p:sp>
    </p:spTree>
    <p:extLst>
      <p:ext uri="{BB962C8B-B14F-4D97-AF65-F5344CB8AC3E}">
        <p14:creationId xmlns:p14="http://schemas.microsoft.com/office/powerpoint/2010/main" val="340449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78C1A98F-04F4-4B82-B40B-28542A7E6B3B}"/>
              </a:ext>
            </a:extLst>
          </p:cNvPr>
          <p:cNvSpPr>
            <a:spLocks noGrp="1" noChangeArrowheads="1"/>
          </p:cNvSpPr>
          <p:nvPr>
            <p:ph type="sldNum" sz="quarter" idx="5"/>
          </p:nvPr>
        </p:nvSpPr>
        <p:spPr>
          <a:noFill/>
        </p:spPr>
        <p:txBody>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eaLnBrk="1" hangingPunct="1"/>
            <a:fld id="{17A6F5CA-72E3-4DDD-97DF-420C5214FF96}" type="slidenum">
              <a:rPr lang="he-IL" altLang="en-US" sz="1200"/>
              <a:pPr eaLnBrk="1" hangingPunct="1"/>
              <a:t>12</a:t>
            </a:fld>
            <a:endParaRPr lang="en-US" altLang="en-US" sz="1200"/>
          </a:p>
        </p:txBody>
      </p:sp>
      <p:sp>
        <p:nvSpPr>
          <p:cNvPr id="47107" name="Rectangle 2">
            <a:extLst>
              <a:ext uri="{FF2B5EF4-FFF2-40B4-BE49-F238E27FC236}">
                <a16:creationId xmlns:a16="http://schemas.microsoft.com/office/drawing/2014/main" id="{E63BCF2B-A009-467B-9211-A0459A65404D}"/>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13A7E929-8E84-4144-A360-F148A0928311}"/>
              </a:ext>
            </a:extLst>
          </p:cNvPr>
          <p:cNvSpPr>
            <a:spLocks noGrp="1" noChangeArrowheads="1"/>
          </p:cNvSpPr>
          <p:nvPr>
            <p:ph type="body" idx="1"/>
          </p:nvPr>
        </p:nvSpPr>
        <p:spPr>
          <a:noFill/>
        </p:spPr>
        <p:txBody>
          <a:bodyPr/>
          <a:lstStyle/>
          <a:p>
            <a:pPr lvl="0" algn="r" rtl="1" eaLnBrk="1" hangingPunct="1">
              <a:lnSpc>
                <a:spcPct val="80000"/>
              </a:lnSpc>
              <a:buFontTx/>
              <a:buNone/>
            </a:pPr>
            <a:endParaRPr lang="he-IL" alt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4613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Important</a:t>
            </a:r>
            <a:r>
              <a:rPr lang="en-US" b="1" baseline="0" dirty="0"/>
              <a:t> Questions to ask: </a:t>
            </a:r>
            <a:endParaRPr lang="en-US" b="1" dirty="0"/>
          </a:p>
          <a:p>
            <a:r>
              <a:rPr lang="en-US" dirty="0"/>
              <a:t>First question</a:t>
            </a:r>
            <a:r>
              <a:rPr lang="en-US" baseline="0" dirty="0"/>
              <a:t> to ask: When will Process 3189 see the SIGTERM waiting signal?</a:t>
            </a:r>
            <a:br>
              <a:rPr lang="en-US" baseline="0" dirty="0"/>
            </a:br>
            <a:r>
              <a:rPr lang="en-US" b="1" baseline="0" dirty="0"/>
              <a:t>Answer: </a:t>
            </a:r>
            <a:r>
              <a:rPr lang="en-US" b="0" baseline="0" dirty="0"/>
              <a:t>At the end of the </a:t>
            </a:r>
            <a:r>
              <a:rPr lang="en-US" b="0" baseline="0"/>
              <a:t>next interrupt</a:t>
            </a:r>
            <a:endParaRPr lang="en-US" b="0" baseline="0" dirty="0"/>
          </a:p>
          <a:p>
            <a:r>
              <a:rPr lang="en-US" b="0" baseline="0" dirty="0"/>
              <a:t>Second question to ask: When will Process 3189 see signal 22 (</a:t>
            </a:r>
            <a:r>
              <a:rPr lang="en-US" sz="1200" b="0" i="0" kern="1200" dirty="0">
                <a:solidFill>
                  <a:schemeClr val="tx1"/>
                </a:solidFill>
                <a:effectLst/>
                <a:latin typeface="+mn-lt"/>
                <a:ea typeface="+mn-ea"/>
                <a:cs typeface="+mn-cs"/>
              </a:rPr>
              <a:t>SIGPOLL)? </a:t>
            </a:r>
          </a:p>
          <a:p>
            <a:r>
              <a:rPr lang="en-US" sz="1200" b="1" i="0" kern="1200" baseline="0" dirty="0">
                <a:solidFill>
                  <a:schemeClr val="tx1"/>
                </a:solidFill>
                <a:effectLst/>
                <a:latin typeface="+mn-lt"/>
                <a:ea typeface="+mn-ea"/>
                <a:cs typeface="+mn-cs"/>
              </a:rPr>
              <a:t>Answer: </a:t>
            </a:r>
            <a:r>
              <a:rPr lang="en-US" sz="1200" b="0" i="0" kern="1200" baseline="0" dirty="0">
                <a:solidFill>
                  <a:schemeClr val="tx1"/>
                </a:solidFill>
                <a:effectLst/>
                <a:latin typeface="+mn-lt"/>
                <a:ea typeface="+mn-ea"/>
                <a:cs typeface="+mn-cs"/>
              </a:rPr>
              <a:t>Right after the finishing the kill system call. </a:t>
            </a:r>
            <a:endParaRPr lang="en-US" b="1" baseline="0" dirty="0"/>
          </a:p>
        </p:txBody>
      </p:sp>
      <p:sp>
        <p:nvSpPr>
          <p:cNvPr id="4" name="Slide Number Placeholder 3"/>
          <p:cNvSpPr>
            <a:spLocks noGrp="1"/>
          </p:cNvSpPr>
          <p:nvPr>
            <p:ph type="sldNum" sz="quarter" idx="10"/>
          </p:nvPr>
        </p:nvSpPr>
        <p:spPr/>
        <p:txBody>
          <a:bodyPr/>
          <a:lstStyle/>
          <a:p>
            <a:fld id="{94525A9A-2399-4ACF-975E-77FD324B061A}" type="slidenum">
              <a:rPr lang="en-US" smtClean="0"/>
              <a:t>13</a:t>
            </a:fld>
            <a:endParaRPr lang="en-US"/>
          </a:p>
        </p:txBody>
      </p:sp>
    </p:spTree>
    <p:extLst>
      <p:ext uri="{BB962C8B-B14F-4D97-AF65-F5344CB8AC3E}">
        <p14:creationId xmlns:p14="http://schemas.microsoft.com/office/powerpoint/2010/main" val="657581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תשובה:</a:t>
            </a:r>
            <a:r>
              <a:rPr lang="he-IL" baseline="0" dirty="0"/>
              <a:t> ה-</a:t>
            </a:r>
            <a:r>
              <a:rPr lang="en-US" baseline="0" dirty="0"/>
              <a:t>shell</a:t>
            </a:r>
            <a:r>
              <a:rPr lang="he-IL" baseline="0" dirty="0"/>
              <a:t>.</a:t>
            </a:r>
            <a:endParaRPr lang="he-I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https://unix.stackexchange.com/questions/362559/list-of-terminal-generated-signals-eg-ctrl-c-sigint)</a:t>
            </a:r>
          </a:p>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14</a:t>
            </a:fld>
            <a:endParaRPr lang="en-US"/>
          </a:p>
        </p:txBody>
      </p:sp>
    </p:spTree>
    <p:extLst>
      <p:ext uri="{BB962C8B-B14F-4D97-AF65-F5344CB8AC3E}">
        <p14:creationId xmlns:p14="http://schemas.microsoft.com/office/powerpoint/2010/main" val="1150946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16</a:t>
            </a:fld>
            <a:endParaRPr lang="en-US"/>
          </a:p>
        </p:txBody>
      </p:sp>
    </p:spTree>
    <p:extLst>
      <p:ext uri="{BB962C8B-B14F-4D97-AF65-F5344CB8AC3E}">
        <p14:creationId xmlns:p14="http://schemas.microsoft.com/office/powerpoint/2010/main" val="3357815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18</a:t>
            </a:fld>
            <a:endParaRPr lang="en-US"/>
          </a:p>
        </p:txBody>
      </p:sp>
    </p:spTree>
    <p:extLst>
      <p:ext uri="{BB962C8B-B14F-4D97-AF65-F5344CB8AC3E}">
        <p14:creationId xmlns:p14="http://schemas.microsoft.com/office/powerpoint/2010/main" val="2570252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2D265CB-D46F-4AA5-8263-E104A7874BB3}"/>
              </a:ext>
            </a:extLst>
          </p:cNvPr>
          <p:cNvSpPr>
            <a:spLocks noGrp="1" noChangeArrowheads="1"/>
          </p:cNvSpPr>
          <p:nvPr>
            <p:ph type="sldNum" sz="quarter" idx="5"/>
          </p:nvPr>
        </p:nvSpPr>
        <p:spPr>
          <a:noFill/>
        </p:spPr>
        <p:txBody>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eaLnBrk="1" hangingPunct="1"/>
            <a:fld id="{1EFBA370-72DC-4208-B7F3-97682D3D81AC}" type="slidenum">
              <a:rPr lang="he-IL" altLang="en-US" sz="1200"/>
              <a:pPr eaLnBrk="1" hangingPunct="1"/>
              <a:t>19</a:t>
            </a:fld>
            <a:endParaRPr lang="en-US" altLang="en-US" sz="1200"/>
          </a:p>
        </p:txBody>
      </p:sp>
      <p:sp>
        <p:nvSpPr>
          <p:cNvPr id="39939" name="Rectangle 2">
            <a:extLst>
              <a:ext uri="{FF2B5EF4-FFF2-40B4-BE49-F238E27FC236}">
                <a16:creationId xmlns:a16="http://schemas.microsoft.com/office/drawing/2014/main" id="{3A8D6E14-77B1-4C9C-9C0F-2282079FD80C}"/>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B5E97064-E150-4132-A90B-D77EAA0D0D40}"/>
              </a:ext>
            </a:extLst>
          </p:cNvPr>
          <p:cNvSpPr>
            <a:spLocks noGrp="1" noChangeArrowheads="1"/>
          </p:cNvSpPr>
          <p:nvPr>
            <p:ph type="body" idx="1"/>
          </p:nvPr>
        </p:nvSpPr>
        <p:spPr>
          <a:noFill/>
        </p:spPr>
        <p:txBody>
          <a:bodyPr/>
          <a:lstStyle/>
          <a:p>
            <a:pPr lvl="0" algn="r" rtl="1" eaLnBrk="1" hangingPunct="1">
              <a:lnSpc>
                <a:spcPct val="80000"/>
              </a:lnSpc>
            </a:pPr>
            <a:r>
              <a:rPr lang="he-IL" altLang="en-US" sz="1000" dirty="0">
                <a:latin typeface="Arial" panose="020B0604020202020204" pitchFamily="34" charset="0"/>
                <a:cs typeface="Arial" panose="020B0604020202020204" pitchFamily="34" charset="0"/>
              </a:rPr>
              <a:t>המציאות, כמובן, טיפה מורכבת</a:t>
            </a:r>
            <a:r>
              <a:rPr lang="he-IL" altLang="en-US" sz="1000" baseline="0" dirty="0">
                <a:latin typeface="Arial" panose="020B0604020202020204" pitchFamily="34" charset="0"/>
                <a:cs typeface="Arial" panose="020B0604020202020204" pitchFamily="34" charset="0"/>
              </a:rPr>
              <a:t> יותר:</a:t>
            </a:r>
          </a:p>
          <a:p>
            <a:pPr lvl="0" algn="r" rtl="1" eaLnBrk="1" hangingPunct="1">
              <a:lnSpc>
                <a:spcPct val="80000"/>
              </a:lnSpc>
            </a:pPr>
            <a:r>
              <a:rPr lang="en-US" altLang="en-US" sz="1000" dirty="0">
                <a:latin typeface="Arial" panose="020B0604020202020204" pitchFamily="34" charset="0"/>
                <a:cs typeface="Arial" panose="020B0604020202020204" pitchFamily="34" charset="0"/>
              </a:rPr>
              <a:t>https://unix.stackexchange.com/questions/204977/why-isnt-monitor-listed-under-dev-in-linux</a:t>
            </a:r>
            <a:endParaRPr lang="he-IL" altLang="en-US" sz="1000" dirty="0">
              <a:latin typeface="Arial" panose="020B0604020202020204" pitchFamily="34" charset="0"/>
              <a:cs typeface="Arial" panose="020B0604020202020204" pitchFamily="34" charset="0"/>
            </a:endParaRPr>
          </a:p>
          <a:p>
            <a:pPr lvl="0" algn="r" rtl="1" eaLnBrk="1" hangingPunct="1">
              <a:lnSpc>
                <a:spcPct val="80000"/>
              </a:lnSpc>
            </a:pPr>
            <a:r>
              <a:rPr lang="en-US" altLang="en-US" sz="1000" dirty="0">
                <a:latin typeface="Arial" panose="020B0604020202020204" pitchFamily="34" charset="0"/>
                <a:cs typeface="Arial" panose="020B0604020202020204" pitchFamily="34" charset="0"/>
              </a:rPr>
              <a:t>https://unix.stackexchange.com/questions/25601/how-do-mouse-events-work-in-linux</a:t>
            </a:r>
            <a:endParaRPr lang="he-IL" alt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4010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20</a:t>
            </a:fld>
            <a:endParaRPr lang="en-US"/>
          </a:p>
        </p:txBody>
      </p:sp>
    </p:spTree>
    <p:extLst>
      <p:ext uri="{BB962C8B-B14F-4D97-AF65-F5344CB8AC3E}">
        <p14:creationId xmlns:p14="http://schemas.microsoft.com/office/powerpoint/2010/main" val="1080298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 STDOUT </a:t>
            </a:r>
          </a:p>
          <a:p>
            <a:r>
              <a:rPr lang="en-US" baseline="0" dirty="0"/>
              <a:t>13 = Number of chars written </a:t>
            </a:r>
          </a:p>
          <a:p>
            <a:r>
              <a:rPr lang="en-US" baseline="0" dirty="0"/>
              <a:t>3 = The FD of file.txt</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22</a:t>
            </a:fld>
            <a:endParaRPr lang="en-US"/>
          </a:p>
        </p:txBody>
      </p:sp>
    </p:spTree>
    <p:extLst>
      <p:ext uri="{BB962C8B-B14F-4D97-AF65-F5344CB8AC3E}">
        <p14:creationId xmlns:p14="http://schemas.microsoft.com/office/powerpoint/2010/main" val="2646030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העשרה:</a:t>
            </a:r>
          </a:p>
          <a:p>
            <a:pPr algn="r" rtl="1"/>
            <a:r>
              <a:rPr lang="he-IL" dirty="0"/>
              <a:t>כל הקצאה של כניסה ב-</a:t>
            </a:r>
            <a:r>
              <a:rPr lang="en-US" dirty="0"/>
              <a:t>FDT</a:t>
            </a:r>
            <a:r>
              <a:rPr lang="he-IL" dirty="0"/>
              <a:t> עוברת דרך אותה פונקציה בגרעין האחראית על מציאת הכניסה הפנויה הראשונה בטבלה.</a:t>
            </a:r>
          </a:p>
          <a:p>
            <a:pPr algn="r" rtl="1"/>
            <a:r>
              <a:rPr lang="he-IL" dirty="0"/>
              <a:t>הפונקציה הזו משתמשת בפקודות מכונה מיוחדות כדי להאיץ את החיפוש (בדומה לחיפוש התהליך הבא לריצה בפונקציה </a:t>
            </a:r>
            <a:r>
              <a:rPr lang="en-US" dirty="0"/>
              <a:t>schedule()</a:t>
            </a:r>
            <a:r>
              <a:rPr lang="he-IL" dirty="0"/>
              <a:t>).</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23</a:t>
            </a:fld>
            <a:endParaRPr lang="en-US"/>
          </a:p>
        </p:txBody>
      </p:sp>
    </p:spTree>
    <p:extLst>
      <p:ext uri="{BB962C8B-B14F-4D97-AF65-F5344CB8AC3E}">
        <p14:creationId xmlns:p14="http://schemas.microsoft.com/office/powerpoint/2010/main" val="2244417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sz="1200" b="0" i="1" kern="1200" dirty="0" err="1">
                <a:solidFill>
                  <a:schemeClr val="tx1"/>
                </a:solidFill>
                <a:effectLst/>
                <a:latin typeface="+mn-lt"/>
                <a:ea typeface="+mn-ea"/>
                <a:cs typeface="+mn-cs"/>
              </a:rPr>
              <a:t>F</a:t>
            </a:r>
            <a:r>
              <a:rPr lang="en-US" sz="1200" b="0" i="1" kern="1200" dirty="0">
                <a:solidFill>
                  <a:schemeClr val="tx1"/>
                </a:solidFill>
                <a:effectLst/>
                <a:latin typeface="+mn-lt"/>
                <a:ea typeface="+mn-ea"/>
                <a:cs typeface="+mn-cs"/>
              </a:rPr>
              <a:t>rom open(2):</a:t>
            </a:r>
            <a:endParaRPr lang="he-IL" sz="1200" b="0" i="1"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mode</a:t>
            </a:r>
            <a:r>
              <a:rPr lang="en-US" sz="1200" b="0" i="0" kern="1200" dirty="0">
                <a:solidFill>
                  <a:schemeClr val="tx1"/>
                </a:solidFill>
                <a:effectLst/>
                <a:latin typeface="+mn-lt"/>
                <a:ea typeface="+mn-ea"/>
                <a:cs typeface="+mn-cs"/>
              </a:rPr>
              <a:t> specifies the permissions to use in case a new file is created. This argument must be supplied when </a:t>
            </a:r>
            <a:r>
              <a:rPr lang="en-US" sz="1200" b="1" i="0" kern="1200" dirty="0">
                <a:solidFill>
                  <a:schemeClr val="tx1"/>
                </a:solidFill>
                <a:effectLst/>
                <a:latin typeface="+mn-lt"/>
                <a:ea typeface="+mn-ea"/>
                <a:cs typeface="+mn-cs"/>
              </a:rPr>
              <a:t>O_CREAT</a:t>
            </a:r>
            <a:r>
              <a:rPr lang="en-US" sz="1200" b="0" i="0" kern="1200" dirty="0">
                <a:solidFill>
                  <a:schemeClr val="tx1"/>
                </a:solidFill>
                <a:effectLst/>
                <a:latin typeface="+mn-lt"/>
                <a:ea typeface="+mn-ea"/>
                <a:cs typeface="+mn-cs"/>
              </a:rPr>
              <a:t> is specified in </a:t>
            </a:r>
            <a:r>
              <a:rPr lang="en-US" sz="1200" b="0" i="1" kern="1200" dirty="0">
                <a:solidFill>
                  <a:schemeClr val="tx1"/>
                </a:solidFill>
                <a:effectLst/>
                <a:latin typeface="+mn-lt"/>
                <a:ea typeface="+mn-ea"/>
                <a:cs typeface="+mn-cs"/>
              </a:rPr>
              <a:t>flags</a:t>
            </a:r>
            <a:r>
              <a:rPr lang="en-US" sz="1200" b="0" i="0" kern="1200" dirty="0">
                <a:solidFill>
                  <a:schemeClr val="tx1"/>
                </a:solidFill>
                <a:effectLst/>
                <a:latin typeface="+mn-lt"/>
                <a:ea typeface="+mn-ea"/>
                <a:cs typeface="+mn-cs"/>
              </a:rPr>
              <a:t>; if </a:t>
            </a:r>
            <a:r>
              <a:rPr lang="en-US" sz="1200" b="1" i="0" kern="1200" dirty="0">
                <a:solidFill>
                  <a:schemeClr val="tx1"/>
                </a:solidFill>
                <a:effectLst/>
                <a:latin typeface="+mn-lt"/>
                <a:ea typeface="+mn-ea"/>
                <a:cs typeface="+mn-cs"/>
              </a:rPr>
              <a:t>O_CREAT</a:t>
            </a:r>
            <a:r>
              <a:rPr lang="en-US" sz="1200" b="0" i="0" kern="1200" dirty="0">
                <a:solidFill>
                  <a:schemeClr val="tx1"/>
                </a:solidFill>
                <a:effectLst/>
                <a:latin typeface="+mn-lt"/>
                <a:ea typeface="+mn-ea"/>
                <a:cs typeface="+mn-cs"/>
              </a:rPr>
              <a:t> is not specified, then </a:t>
            </a:r>
            <a:r>
              <a:rPr lang="en-US" sz="1200" b="0" i="1" kern="1200" dirty="0">
                <a:solidFill>
                  <a:schemeClr val="tx1"/>
                </a:solidFill>
                <a:effectLst/>
                <a:latin typeface="+mn-lt"/>
                <a:ea typeface="+mn-ea"/>
                <a:cs typeface="+mn-cs"/>
              </a:rPr>
              <a:t>mode</a:t>
            </a:r>
            <a:r>
              <a:rPr lang="en-US" sz="1200" b="0" i="0" kern="1200" dirty="0">
                <a:solidFill>
                  <a:schemeClr val="tx1"/>
                </a:solidFill>
                <a:effectLst/>
                <a:latin typeface="+mn-lt"/>
                <a:ea typeface="+mn-ea"/>
                <a:cs typeface="+mn-cs"/>
              </a:rPr>
              <a:t> is ignored. The effective permissions are modified by the process's </a:t>
            </a:r>
            <a:r>
              <a:rPr lang="en-US" sz="1200" b="0" i="1" kern="1200" dirty="0" err="1">
                <a:solidFill>
                  <a:schemeClr val="tx1"/>
                </a:solidFill>
                <a:effectLst/>
                <a:latin typeface="+mn-lt"/>
                <a:ea typeface="+mn-ea"/>
                <a:cs typeface="+mn-cs"/>
              </a:rPr>
              <a:t>umask</a:t>
            </a:r>
            <a:r>
              <a:rPr lang="en-US" sz="1200" b="0" i="0" kern="1200" dirty="0">
                <a:solidFill>
                  <a:schemeClr val="tx1"/>
                </a:solidFill>
                <a:effectLst/>
                <a:latin typeface="+mn-lt"/>
                <a:ea typeface="+mn-ea"/>
                <a:cs typeface="+mn-cs"/>
              </a:rPr>
              <a:t> in the usual way: The permissions of the created file are </a:t>
            </a:r>
            <a:r>
              <a:rPr lang="en-US" sz="1200" b="0" i="1" kern="1200" dirty="0">
                <a:solidFill>
                  <a:schemeClr val="tx1"/>
                </a:solidFill>
                <a:effectLst/>
                <a:latin typeface="+mn-lt"/>
                <a:ea typeface="+mn-ea"/>
                <a:cs typeface="+mn-cs"/>
              </a:rPr>
              <a:t>(mode &amp; ~</a:t>
            </a:r>
            <a:r>
              <a:rPr lang="en-US" sz="1200" b="0" i="1" kern="1200" dirty="0" err="1">
                <a:solidFill>
                  <a:schemeClr val="tx1"/>
                </a:solidFill>
                <a:effectLst/>
                <a:latin typeface="+mn-lt"/>
                <a:ea typeface="+mn-ea"/>
                <a:cs typeface="+mn-cs"/>
              </a:rPr>
              <a:t>umask</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Note that this mode only applies to future accesses of the newly created file; the </a:t>
            </a:r>
            <a:r>
              <a:rPr lang="en-US" sz="1200" b="1" i="0" kern="1200" dirty="0">
                <a:solidFill>
                  <a:schemeClr val="tx1"/>
                </a:solidFill>
                <a:effectLst/>
                <a:latin typeface="+mn-lt"/>
                <a:ea typeface="+mn-ea"/>
                <a:cs typeface="+mn-cs"/>
              </a:rPr>
              <a:t>open</a:t>
            </a:r>
            <a:r>
              <a:rPr lang="en-US" sz="1200" b="0" i="0" kern="1200" dirty="0">
                <a:solidFill>
                  <a:schemeClr val="tx1"/>
                </a:solidFill>
                <a:effectLst/>
                <a:latin typeface="+mn-lt"/>
                <a:ea typeface="+mn-ea"/>
                <a:cs typeface="+mn-cs"/>
              </a:rPr>
              <a:t>() call that creates a read-only file may well return a read/write file descriptor.</a:t>
            </a:r>
          </a:p>
          <a:p>
            <a:br>
              <a:rPr lang="en-US" dirty="0"/>
            </a:b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24</a:t>
            </a:fld>
            <a:endParaRPr lang="en-US"/>
          </a:p>
        </p:txBody>
      </p:sp>
    </p:spTree>
    <p:extLst>
      <p:ext uri="{BB962C8B-B14F-4D97-AF65-F5344CB8AC3E}">
        <p14:creationId xmlns:p14="http://schemas.microsoft.com/office/powerpoint/2010/main" val="1211626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8CBADB42-CBB2-4836-94EE-D86AB5EDBE57}"/>
              </a:ext>
            </a:extLst>
          </p:cNvPr>
          <p:cNvSpPr>
            <a:spLocks noGrp="1" noChangeArrowheads="1"/>
          </p:cNvSpPr>
          <p:nvPr>
            <p:ph type="sldNum" sz="quarter" idx="5"/>
          </p:nvPr>
        </p:nvSpPr>
        <p:spPr>
          <a:noFill/>
        </p:spPr>
        <p:txBody>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eaLnBrk="1" hangingPunct="1"/>
            <a:fld id="{CA9E6E0A-760D-40B3-8960-2DFD00D74347}" type="slidenum">
              <a:rPr lang="he-IL" altLang="en-US" sz="1200"/>
              <a:pPr eaLnBrk="1" hangingPunct="1"/>
              <a:t>3</a:t>
            </a:fld>
            <a:endParaRPr lang="en-US" altLang="en-US" sz="1200"/>
          </a:p>
        </p:txBody>
      </p:sp>
      <p:sp>
        <p:nvSpPr>
          <p:cNvPr id="41987" name="Rectangle 2">
            <a:extLst>
              <a:ext uri="{FF2B5EF4-FFF2-40B4-BE49-F238E27FC236}">
                <a16:creationId xmlns:a16="http://schemas.microsoft.com/office/drawing/2014/main" id="{A4094383-32E3-498B-9DD3-E0794453DA62}"/>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13B67051-82D5-446D-BDB8-98ADCF5D1BAC}"/>
              </a:ext>
            </a:extLst>
          </p:cNvPr>
          <p:cNvSpPr>
            <a:spLocks noGrp="1" noChangeArrowheads="1"/>
          </p:cNvSpPr>
          <p:nvPr>
            <p:ph type="body" idx="1"/>
          </p:nvPr>
        </p:nvSpPr>
        <p:spPr>
          <a:noFill/>
        </p:spPr>
        <p:txBody>
          <a:bodyPr/>
          <a:lstStyle/>
          <a:p>
            <a:pPr algn="r" rtl="1" eaLnBrk="1" hangingPunct="1">
              <a:buFontTx/>
              <a:buNone/>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6573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base" latinLnBrk="0" hangingPunct="1">
              <a:lnSpc>
                <a:spcPct val="100000"/>
              </a:lnSpc>
              <a:spcBef>
                <a:spcPts val="0"/>
              </a:spcBef>
              <a:spcAft>
                <a:spcPts val="0"/>
              </a:spcAft>
              <a:buClrTx/>
              <a:buSzTx/>
              <a:buFontTx/>
              <a:buNone/>
              <a:tabLst/>
              <a:defRPr/>
            </a:pPr>
            <a:r>
              <a:rPr lang="he-IL" altLang="en-US" b="1" dirty="0"/>
              <a:t>ההרשאות החדשות יהיו </a:t>
            </a:r>
            <a:r>
              <a:rPr lang="en-US" altLang="en-US" b="1" dirty="0"/>
              <a:t>(mode &amp; ~</a:t>
            </a:r>
            <a:r>
              <a:rPr lang="en-US" altLang="en-US" b="1" dirty="0" err="1"/>
              <a:t>umask</a:t>
            </a:r>
            <a:r>
              <a:rPr lang="en-US" altLang="en-US" b="1" dirty="0"/>
              <a:t>)</a:t>
            </a:r>
            <a:r>
              <a:rPr lang="he-IL" altLang="en-US" b="1" dirty="0"/>
              <a:t>.</a:t>
            </a:r>
            <a:endParaRPr lang="he-IL"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umask</a:t>
            </a:r>
            <a:r>
              <a:rPr lang="en-US" sz="1200" b="0" i="0" kern="1200" dirty="0">
                <a:solidFill>
                  <a:schemeClr val="tx1"/>
                </a:solidFill>
                <a:effectLst/>
                <a:latin typeface="+mn-lt"/>
                <a:ea typeface="+mn-ea"/>
                <a:cs typeface="+mn-cs"/>
              </a:rPr>
              <a:t> acts as a set of permissions that applications cannot set on files. It's a file mode creation mask for </a:t>
            </a:r>
            <a:r>
              <a:rPr lang="en-US" sz="1200" b="1" i="0" kern="1200" dirty="0">
                <a:solidFill>
                  <a:schemeClr val="tx1"/>
                </a:solidFill>
                <a:effectLst/>
                <a:latin typeface="+mn-lt"/>
                <a:ea typeface="+mn-ea"/>
                <a:cs typeface="+mn-cs"/>
              </a:rPr>
              <a:t>processes</a:t>
            </a:r>
            <a:r>
              <a:rPr lang="en-US" sz="1200" b="0" i="0" kern="1200" dirty="0">
                <a:solidFill>
                  <a:schemeClr val="tx1"/>
                </a:solidFill>
                <a:effectLst/>
                <a:latin typeface="+mn-lt"/>
                <a:ea typeface="+mn-ea"/>
                <a:cs typeface="+mn-cs"/>
              </a:rPr>
              <a:t> and cannot be set for directories itself. Most applications would not create files with execute permissions set, so they would have a default of 666, which is then modified by the </a:t>
            </a:r>
            <a:r>
              <a:rPr lang="en-US" sz="1200" b="0" i="0" kern="1200" dirty="0" err="1">
                <a:solidFill>
                  <a:schemeClr val="tx1"/>
                </a:solidFill>
                <a:effectLst/>
                <a:latin typeface="+mn-lt"/>
                <a:ea typeface="+mn-ea"/>
                <a:cs typeface="+mn-cs"/>
              </a:rPr>
              <a:t>umask</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As you have set the </a:t>
            </a:r>
            <a:r>
              <a:rPr lang="en-US" sz="1200" b="0" i="0" kern="1200" dirty="0" err="1">
                <a:solidFill>
                  <a:schemeClr val="tx1"/>
                </a:solidFill>
                <a:effectLst/>
                <a:latin typeface="+mn-lt"/>
                <a:ea typeface="+mn-ea"/>
                <a:cs typeface="+mn-cs"/>
              </a:rPr>
              <a:t>umask</a:t>
            </a:r>
            <a:r>
              <a:rPr lang="en-US" sz="1200" b="0" i="0" kern="1200" dirty="0">
                <a:solidFill>
                  <a:schemeClr val="tx1"/>
                </a:solidFill>
                <a:effectLst/>
                <a:latin typeface="+mn-lt"/>
                <a:ea typeface="+mn-ea"/>
                <a:cs typeface="+mn-cs"/>
              </a:rPr>
              <a:t> to remove the read/write bits for the owner and the read bits for others, a default such as 777 in applications would result in the file permissions being 133. This would mean that you (and others) could execute the file, and others would be able to write to it.</a:t>
            </a:r>
          </a:p>
          <a:p>
            <a:pPr fontAlgn="base"/>
            <a:r>
              <a:rPr lang="en-US" sz="1200" b="0" i="0" kern="1200" dirty="0">
                <a:solidFill>
                  <a:schemeClr val="tx1"/>
                </a:solidFill>
                <a:effectLst/>
                <a:latin typeface="+mn-lt"/>
                <a:ea typeface="+mn-ea"/>
                <a:cs typeface="+mn-cs"/>
              </a:rPr>
              <a:t>If you want to make files not be read/write/execute by anyone but the owner, you should use a </a:t>
            </a:r>
            <a:r>
              <a:rPr lang="en-US" sz="1200" b="0" i="0" kern="1200" dirty="0" err="1">
                <a:solidFill>
                  <a:schemeClr val="tx1"/>
                </a:solidFill>
                <a:effectLst/>
                <a:latin typeface="+mn-lt"/>
                <a:ea typeface="+mn-ea"/>
                <a:cs typeface="+mn-cs"/>
              </a:rPr>
              <a:t>umask</a:t>
            </a:r>
            <a:r>
              <a:rPr lang="en-US" sz="1200" b="0" i="0" kern="1200" dirty="0">
                <a:solidFill>
                  <a:schemeClr val="tx1"/>
                </a:solidFill>
                <a:effectLst/>
                <a:latin typeface="+mn-lt"/>
                <a:ea typeface="+mn-ea"/>
                <a:cs typeface="+mn-cs"/>
              </a:rPr>
              <a:t> like 077 to turn off those permissions for the group &amp; others.</a:t>
            </a:r>
          </a:p>
          <a:p>
            <a:pPr fontAlgn="base"/>
            <a:r>
              <a:rPr lang="en-US" sz="1200" b="0" i="0" kern="1200" dirty="0">
                <a:solidFill>
                  <a:schemeClr val="tx1"/>
                </a:solidFill>
                <a:effectLst/>
                <a:latin typeface="+mn-lt"/>
                <a:ea typeface="+mn-ea"/>
                <a:cs typeface="+mn-cs"/>
              </a:rPr>
              <a:t>In contrast, a </a:t>
            </a:r>
            <a:r>
              <a:rPr lang="en-US" sz="1200" b="0" i="0" kern="1200" dirty="0" err="1">
                <a:solidFill>
                  <a:schemeClr val="tx1"/>
                </a:solidFill>
                <a:effectLst/>
                <a:latin typeface="+mn-lt"/>
                <a:ea typeface="+mn-ea"/>
                <a:cs typeface="+mn-cs"/>
              </a:rPr>
              <a:t>umask</a:t>
            </a:r>
            <a:r>
              <a:rPr lang="en-US" sz="1200" b="0" i="0" kern="1200" dirty="0">
                <a:solidFill>
                  <a:schemeClr val="tx1"/>
                </a:solidFill>
                <a:effectLst/>
                <a:latin typeface="+mn-lt"/>
                <a:ea typeface="+mn-ea"/>
                <a:cs typeface="+mn-cs"/>
              </a:rPr>
              <a:t> of 000 will make newly created directories readable, writable and descendible for everyone (the permissions will be 777). Such a </a:t>
            </a:r>
            <a:r>
              <a:rPr lang="en-US" sz="1200" b="0" i="0" kern="1200" dirty="0" err="1">
                <a:solidFill>
                  <a:schemeClr val="tx1"/>
                </a:solidFill>
                <a:effectLst/>
                <a:latin typeface="+mn-lt"/>
                <a:ea typeface="+mn-ea"/>
                <a:cs typeface="+mn-cs"/>
              </a:rPr>
              <a:t>umask</a:t>
            </a:r>
            <a:r>
              <a:rPr lang="en-US" sz="1200" b="0" i="0" kern="1200" dirty="0">
                <a:solidFill>
                  <a:schemeClr val="tx1"/>
                </a:solidFill>
                <a:effectLst/>
                <a:latin typeface="+mn-lt"/>
                <a:ea typeface="+mn-ea"/>
                <a:cs typeface="+mn-cs"/>
              </a:rPr>
              <a:t> is highly insecure and you should never set the </a:t>
            </a:r>
            <a:r>
              <a:rPr lang="en-US" sz="1200" b="0" i="0" kern="1200" dirty="0" err="1">
                <a:solidFill>
                  <a:schemeClr val="tx1"/>
                </a:solidFill>
                <a:effectLst/>
                <a:latin typeface="+mn-lt"/>
                <a:ea typeface="+mn-ea"/>
                <a:cs typeface="+mn-cs"/>
              </a:rPr>
              <a:t>umask</a:t>
            </a:r>
            <a:r>
              <a:rPr lang="en-US" sz="1200" b="0" i="0" kern="1200" dirty="0">
                <a:solidFill>
                  <a:schemeClr val="tx1"/>
                </a:solidFill>
                <a:effectLst/>
                <a:latin typeface="+mn-lt"/>
                <a:ea typeface="+mn-ea"/>
                <a:cs typeface="+mn-cs"/>
              </a:rPr>
              <a:t> to 000.</a:t>
            </a:r>
          </a:p>
          <a:p>
            <a:pPr fontAlgn="base"/>
            <a:r>
              <a:rPr lang="en-US" sz="1200" b="0" i="0" kern="1200" dirty="0">
                <a:solidFill>
                  <a:schemeClr val="tx1"/>
                </a:solidFill>
                <a:effectLst/>
                <a:latin typeface="+mn-lt"/>
                <a:ea typeface="+mn-ea"/>
                <a:cs typeface="+mn-cs"/>
              </a:rPr>
              <a:t>The default </a:t>
            </a:r>
            <a:r>
              <a:rPr lang="en-US" sz="1200" b="0" i="0" kern="1200" dirty="0" err="1">
                <a:solidFill>
                  <a:schemeClr val="tx1"/>
                </a:solidFill>
                <a:effectLst/>
                <a:latin typeface="+mn-lt"/>
                <a:ea typeface="+mn-ea"/>
                <a:cs typeface="+mn-cs"/>
              </a:rPr>
              <a:t>umask</a:t>
            </a:r>
            <a:r>
              <a:rPr lang="en-US" sz="1200" b="0" i="0" kern="1200" dirty="0">
                <a:solidFill>
                  <a:schemeClr val="tx1"/>
                </a:solidFill>
                <a:effectLst/>
                <a:latin typeface="+mn-lt"/>
                <a:ea typeface="+mn-ea"/>
                <a:cs typeface="+mn-cs"/>
              </a:rPr>
              <a:t> on Ubuntu is 022 which means that newly created files are readable by everyone, but only writable by the owner:</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25</a:t>
            </a:fld>
            <a:endParaRPr lang="en-US"/>
          </a:p>
        </p:txBody>
      </p:sp>
    </p:spTree>
    <p:extLst>
      <p:ext uri="{BB962C8B-B14F-4D97-AF65-F5344CB8AC3E}">
        <p14:creationId xmlns:p14="http://schemas.microsoft.com/office/powerpoint/2010/main" val="1477809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Taken from: https://nitstorm.github.io/blog/understanding-linux-file-permissions/</a:t>
            </a:r>
          </a:p>
        </p:txBody>
      </p:sp>
      <p:sp>
        <p:nvSpPr>
          <p:cNvPr id="4" name="Slide Number Placeholder 3"/>
          <p:cNvSpPr>
            <a:spLocks noGrp="1"/>
          </p:cNvSpPr>
          <p:nvPr>
            <p:ph type="sldNum" sz="quarter" idx="10"/>
          </p:nvPr>
        </p:nvSpPr>
        <p:spPr/>
        <p:txBody>
          <a:bodyPr/>
          <a:lstStyle/>
          <a:p>
            <a:fld id="{94525A9A-2399-4ACF-975E-77FD324B061A}" type="slidenum">
              <a:rPr lang="en-US" smtClean="0"/>
              <a:t>26</a:t>
            </a:fld>
            <a:endParaRPr lang="en-US"/>
          </a:p>
        </p:txBody>
      </p:sp>
    </p:spTree>
    <p:extLst>
      <p:ext uri="{BB962C8B-B14F-4D97-AF65-F5344CB8AC3E}">
        <p14:creationId xmlns:p14="http://schemas.microsoft.com/office/powerpoint/2010/main" val="3848239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27</a:t>
            </a:fld>
            <a:endParaRPr lang="en-US"/>
          </a:p>
        </p:txBody>
      </p:sp>
    </p:spTree>
    <p:extLst>
      <p:ext uri="{BB962C8B-B14F-4D97-AF65-F5344CB8AC3E}">
        <p14:creationId xmlns:p14="http://schemas.microsoft.com/office/powerpoint/2010/main" val="3192591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b="1" u="sng" dirty="0"/>
              <a:t>שאלה:</a:t>
            </a:r>
            <a:r>
              <a:rPr lang="he-IL" altLang="en-US" b="1" dirty="0"/>
              <a:t> </a:t>
            </a:r>
            <a:r>
              <a:rPr lang="en-US" altLang="en-US" dirty="0"/>
              <a:t>close()</a:t>
            </a:r>
            <a:r>
              <a:rPr lang="he-IL" altLang="en-US" dirty="0"/>
              <a:t> מעדכנת את המצביע המתאים בטבלה ל-</a:t>
            </a:r>
            <a:r>
              <a:rPr lang="en-US" altLang="en-US" dirty="0"/>
              <a:t>NULL</a:t>
            </a:r>
            <a:r>
              <a:rPr lang="he-IL" altLang="en-US" dirty="0"/>
              <a:t>, אבל לא בהכרח משחררת את ה-</a:t>
            </a:r>
            <a:r>
              <a:rPr lang="en-US" altLang="en-US" dirty="0"/>
              <a:t>file object</a:t>
            </a:r>
            <a:r>
              <a:rPr lang="he-IL" altLang="en-US" dirty="0"/>
              <a:t>. </a:t>
            </a:r>
            <a:r>
              <a:rPr lang="he-IL" altLang="en-US" b="1" u="sng" dirty="0"/>
              <a:t>למה?</a:t>
            </a:r>
            <a:endParaRPr lang="he-IL" altLang="en-US"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יכול להיות שתהליכים/חוטים אחרים עדיין מצביעים לאותו </a:t>
            </a:r>
            <a:r>
              <a:rPr lang="en-US" altLang="en-US" dirty="0"/>
              <a:t>file object</a:t>
            </a:r>
            <a:r>
              <a:rPr lang="he-IL" altLang="en-US" dirty="0"/>
              <a:t>.</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ל-</a:t>
            </a:r>
            <a:r>
              <a:rPr lang="en-US" altLang="en-US" dirty="0"/>
              <a:t>file</a:t>
            </a:r>
            <a:r>
              <a:rPr lang="en-US" altLang="en-US" baseline="0" dirty="0"/>
              <a:t> object</a:t>
            </a:r>
            <a:r>
              <a:rPr lang="he-IL" altLang="en-US" baseline="0" dirty="0"/>
              <a:t> יש מונה הסופר את כמות התהליכים המצביעים עליו בכל רגע נתון, ובכל </a:t>
            </a:r>
            <a:r>
              <a:rPr lang="en-US" altLang="en-US" baseline="0" dirty="0"/>
              <a:t>close</a:t>
            </a:r>
            <a:r>
              <a:rPr lang="he-IL" altLang="en-US" baseline="0" dirty="0"/>
              <a:t> עליו הוא מורד באחד. כאשר מתאפס, ה-</a:t>
            </a:r>
            <a:r>
              <a:rPr lang="en-US" altLang="en-US" baseline="0" dirty="0"/>
              <a:t>file object</a:t>
            </a:r>
            <a:r>
              <a:rPr lang="he-IL" altLang="en-US" baseline="0" dirty="0"/>
              <a:t> משוחרר. </a:t>
            </a:r>
            <a:endParaRPr lang="en-US" altLang="en-US" dirty="0"/>
          </a:p>
          <a:p>
            <a:pPr algn="r" rtl="1"/>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28</a:t>
            </a:fld>
            <a:endParaRPr lang="en-US"/>
          </a:p>
        </p:txBody>
      </p:sp>
    </p:spTree>
    <p:extLst>
      <p:ext uri="{BB962C8B-B14F-4D97-AF65-F5344CB8AC3E}">
        <p14:creationId xmlns:p14="http://schemas.microsoft.com/office/powerpoint/2010/main" val="562392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משתמשים</a:t>
            </a:r>
            <a:r>
              <a:rPr lang="he-IL" baseline="0" dirty="0"/>
              <a:t> ב-</a:t>
            </a:r>
            <a:r>
              <a:rPr lang="he-IL" dirty="0"/>
              <a:t> </a:t>
            </a:r>
            <a:r>
              <a:rPr lang="en-US" dirty="0" err="1"/>
              <a:t>ssize_t</a:t>
            </a:r>
            <a:r>
              <a:rPr lang="he-IL" baseline="0" dirty="0"/>
              <a:t>, בניגוד ל-</a:t>
            </a:r>
            <a:r>
              <a:rPr lang="en-US" baseline="0" dirty="0" err="1"/>
              <a:t>size_t</a:t>
            </a:r>
            <a:r>
              <a:rPr lang="he-IL" baseline="0" dirty="0"/>
              <a:t>, כי הוא יכול להחזיק גם ערכים שליליים. </a:t>
            </a:r>
            <a:r>
              <a:rPr lang="en-US" baseline="0" dirty="0"/>
              <a:t>Read</a:t>
            </a:r>
            <a:r>
              <a:rPr lang="he-IL" baseline="0" dirty="0"/>
              <a:t> עלולה להחזיר -1 בכישלון </a:t>
            </a:r>
          </a:p>
        </p:txBody>
      </p:sp>
      <p:sp>
        <p:nvSpPr>
          <p:cNvPr id="4" name="Slide Number Placeholder 3"/>
          <p:cNvSpPr>
            <a:spLocks noGrp="1"/>
          </p:cNvSpPr>
          <p:nvPr>
            <p:ph type="sldNum" sz="quarter" idx="10"/>
          </p:nvPr>
        </p:nvSpPr>
        <p:spPr/>
        <p:txBody>
          <a:bodyPr/>
          <a:lstStyle/>
          <a:p>
            <a:fld id="{94525A9A-2399-4ACF-975E-77FD324B061A}" type="slidenum">
              <a:rPr lang="en-US" smtClean="0"/>
              <a:t>29</a:t>
            </a:fld>
            <a:endParaRPr lang="en-US"/>
          </a:p>
        </p:txBody>
      </p:sp>
    </p:spTree>
    <p:extLst>
      <p:ext uri="{BB962C8B-B14F-4D97-AF65-F5344CB8AC3E}">
        <p14:creationId xmlns:p14="http://schemas.microsoft.com/office/powerpoint/2010/main" val="1101805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33</a:t>
            </a:fld>
            <a:endParaRPr lang="en-US"/>
          </a:p>
        </p:txBody>
      </p:sp>
    </p:spTree>
    <p:extLst>
      <p:ext uri="{BB962C8B-B14F-4D97-AF65-F5344CB8AC3E}">
        <p14:creationId xmlns:p14="http://schemas.microsoft.com/office/powerpoint/2010/main" val="42778482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include/</a:t>
            </a:r>
            <a:r>
              <a:rPr lang="en-US" b="0" dirty="0" err="1"/>
              <a:t>linux</a:t>
            </a:r>
            <a:r>
              <a:rPr lang="en-US" b="0" dirty="0"/>
              <a:t>/</a:t>
            </a:r>
            <a:r>
              <a:rPr lang="en-US" b="0" dirty="0" err="1"/>
              <a:t>fs.h</a:t>
            </a:r>
            <a:endParaRPr lang="he-IL" b="0" dirty="0"/>
          </a:p>
          <a:p>
            <a:r>
              <a:rPr lang="en-US" altLang="en-US" sz="1200" b="0" dirty="0"/>
              <a:t>include/asm-i386/</a:t>
            </a:r>
            <a:r>
              <a:rPr lang="en-US" altLang="en-US" sz="1200" b="0" dirty="0" err="1"/>
              <a:t>fcntl.h</a:t>
            </a:r>
            <a:endParaRPr lang="en-US" altLang="en-US" sz="1200" b="0" dirty="0"/>
          </a:p>
        </p:txBody>
      </p:sp>
      <p:sp>
        <p:nvSpPr>
          <p:cNvPr id="4" name="Slide Number Placeholder 3"/>
          <p:cNvSpPr>
            <a:spLocks noGrp="1"/>
          </p:cNvSpPr>
          <p:nvPr>
            <p:ph type="sldNum" sz="quarter" idx="10"/>
          </p:nvPr>
        </p:nvSpPr>
        <p:spPr/>
        <p:txBody>
          <a:bodyPr/>
          <a:lstStyle/>
          <a:p>
            <a:fld id="{94525A9A-2399-4ACF-975E-77FD324B061A}" type="slidenum">
              <a:rPr lang="en-US" smtClean="0"/>
              <a:t>34</a:t>
            </a:fld>
            <a:endParaRPr lang="en-US"/>
          </a:p>
        </p:txBody>
      </p:sp>
    </p:spTree>
    <p:extLst>
      <p:ext uri="{BB962C8B-B14F-4D97-AF65-F5344CB8AC3E}">
        <p14:creationId xmlns:p14="http://schemas.microsoft.com/office/powerpoint/2010/main" val="673849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include/</a:t>
            </a:r>
            <a:r>
              <a:rPr lang="en-US" b="0" dirty="0" err="1"/>
              <a:t>linux</a:t>
            </a:r>
            <a:r>
              <a:rPr lang="en-US" b="0" dirty="0"/>
              <a:t>/</a:t>
            </a:r>
            <a:r>
              <a:rPr lang="en-US" b="0" dirty="0" err="1"/>
              <a:t>fs.h</a:t>
            </a:r>
            <a:endParaRPr lang="he-IL" b="0" dirty="0"/>
          </a:p>
          <a:p>
            <a:r>
              <a:rPr lang="en-US" altLang="en-US" sz="1200" b="0" dirty="0"/>
              <a:t>include/asm-i386/</a:t>
            </a:r>
            <a:r>
              <a:rPr lang="en-US" altLang="en-US" sz="1200" b="0" dirty="0" err="1"/>
              <a:t>fcntl.h</a:t>
            </a:r>
            <a:endParaRPr lang="en-US" altLang="en-US" sz="1200" b="0" dirty="0"/>
          </a:p>
        </p:txBody>
      </p:sp>
      <p:sp>
        <p:nvSpPr>
          <p:cNvPr id="4" name="Slide Number Placeholder 3"/>
          <p:cNvSpPr>
            <a:spLocks noGrp="1"/>
          </p:cNvSpPr>
          <p:nvPr>
            <p:ph type="sldNum" sz="quarter" idx="10"/>
          </p:nvPr>
        </p:nvSpPr>
        <p:spPr/>
        <p:txBody>
          <a:bodyPr/>
          <a:lstStyle/>
          <a:p>
            <a:fld id="{94525A9A-2399-4ACF-975E-77FD324B061A}" type="slidenum">
              <a:rPr lang="en-US" smtClean="0"/>
              <a:t>35</a:t>
            </a:fld>
            <a:endParaRPr lang="en-US"/>
          </a:p>
        </p:txBody>
      </p:sp>
    </p:spTree>
    <p:extLst>
      <p:ext uri="{BB962C8B-B14F-4D97-AF65-F5344CB8AC3E}">
        <p14:creationId xmlns:p14="http://schemas.microsoft.com/office/powerpoint/2010/main" val="3954310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36</a:t>
            </a:fld>
            <a:endParaRPr lang="en-US"/>
          </a:p>
        </p:txBody>
      </p:sp>
    </p:spTree>
    <p:extLst>
      <p:ext uri="{BB962C8B-B14F-4D97-AF65-F5344CB8AC3E}">
        <p14:creationId xmlns:p14="http://schemas.microsoft.com/office/powerpoint/2010/main" val="4476981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C44A9A79-2224-4AA7-87C0-72ECD8EF322C}"/>
              </a:ext>
            </a:extLst>
          </p:cNvPr>
          <p:cNvSpPr>
            <a:spLocks noGrp="1" noChangeArrowheads="1"/>
          </p:cNvSpPr>
          <p:nvPr>
            <p:ph type="sldNum" sz="quarter" idx="5"/>
          </p:nvPr>
        </p:nvSpPr>
        <p:spPr>
          <a:noFill/>
        </p:spPr>
        <p:txBody>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eaLnBrk="1" hangingPunct="1"/>
            <a:fld id="{64E708CC-29EA-4B34-B1A8-5309B7CF2C45}" type="slidenum">
              <a:rPr lang="he-IL" altLang="en-US" sz="1200"/>
              <a:pPr eaLnBrk="1" hangingPunct="1"/>
              <a:t>37</a:t>
            </a:fld>
            <a:endParaRPr lang="en-US" altLang="en-US" sz="1200"/>
          </a:p>
        </p:txBody>
      </p:sp>
      <p:sp>
        <p:nvSpPr>
          <p:cNvPr id="40963" name="Rectangle 2">
            <a:extLst>
              <a:ext uri="{FF2B5EF4-FFF2-40B4-BE49-F238E27FC236}">
                <a16:creationId xmlns:a16="http://schemas.microsoft.com/office/drawing/2014/main" id="{71E2835C-F4D2-476C-9F8E-A641D151C124}"/>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887F9F5F-4D00-401D-990B-E4459760AE2D}"/>
              </a:ext>
            </a:extLst>
          </p:cNvPr>
          <p:cNvSpPr>
            <a:spLocks noGrp="1" noChangeArrowheads="1"/>
          </p:cNvSpPr>
          <p:nvPr>
            <p:ph type="body" idx="1"/>
          </p:nvPr>
        </p:nvSpPr>
        <p:spPr>
          <a:noFill/>
        </p:spPr>
        <p:txBody>
          <a:bodyPr/>
          <a:lstStyle/>
          <a:p>
            <a:pPr lvl="0" algn="r" rtl="1"/>
            <a:r>
              <a:rPr lang="he-IL" altLang="en-US" dirty="0"/>
              <a:t>אפשרויות</a:t>
            </a:r>
            <a:r>
              <a:rPr lang="he-IL" altLang="en-US" baseline="0" dirty="0"/>
              <a:t> לנעילת קבצים בלינוקס:</a:t>
            </a:r>
            <a:endParaRPr lang="en-US" altLang="en-US" dirty="0"/>
          </a:p>
          <a:p>
            <a:pPr lvl="0" algn="r" rtl="1"/>
            <a:r>
              <a:rPr lang="en-US" altLang="en-US" dirty="0"/>
              <a:t>Advisory locking</a:t>
            </a:r>
            <a:r>
              <a:rPr lang="he-IL" altLang="en-US" dirty="0"/>
              <a:t> – תהליך צריך לנעול קובץ בצורה מפורשת (כמו קטע קריטי).</a:t>
            </a:r>
          </a:p>
          <a:p>
            <a:pPr lvl="0" algn="r" rtl="1"/>
            <a:r>
              <a:rPr lang="en-US" altLang="en-US" dirty="0"/>
              <a:t>Mandatory locking</a:t>
            </a:r>
            <a:r>
              <a:rPr lang="he-IL" altLang="en-US" dirty="0"/>
              <a:t> – אם הקובץ נעול – כל תהליך שמבצע </a:t>
            </a:r>
            <a:r>
              <a:rPr lang="en-US" altLang="en-US" dirty="0"/>
              <a:t>read, write, open</a:t>
            </a:r>
            <a:r>
              <a:rPr lang="he-IL" altLang="en-US" dirty="0"/>
              <a:t> יינעל, גם אם לא ביצע נעילה מפורשת.</a:t>
            </a:r>
          </a:p>
          <a:p>
            <a:pPr lvl="0" algn="r" rtl="1"/>
            <a:r>
              <a:rPr lang="he-IL" altLang="en-US" dirty="0"/>
              <a:t>אפשר לנעול קובץ שלם או חלקים מהקובץ.</a:t>
            </a:r>
          </a:p>
          <a:p>
            <a:pPr lvl="0" algn="r" rtl="1"/>
            <a:r>
              <a:rPr lang="he-IL" altLang="en-US" dirty="0"/>
              <a:t> </a:t>
            </a:r>
            <a:r>
              <a:rPr lang="en-US" altLang="en-US" dirty="0"/>
              <a:t>leases</a:t>
            </a:r>
            <a:r>
              <a:rPr lang="he-IL" altLang="en-US" dirty="0"/>
              <a:t> – אם תהליך שנעל את הקובץ לא משחרר אותו ולא מאריך את ה </a:t>
            </a:r>
            <a:r>
              <a:rPr lang="en-US" altLang="en-US" dirty="0"/>
              <a:t>lease</a:t>
            </a:r>
            <a:r>
              <a:rPr lang="he-IL" altLang="en-US" dirty="0"/>
              <a:t> תוך פרק זמן נתון – המנעול משתחרר.</a:t>
            </a:r>
          </a:p>
          <a:p>
            <a:pPr lvl="1" algn="r" rtl="1"/>
            <a:r>
              <a:rPr lang="he-IL" altLang="en-US" dirty="0"/>
              <a:t>חשוב במקרה שתהליך שנעל את הקובץ נפל.</a:t>
            </a:r>
          </a:p>
          <a:p>
            <a:pPr lvl="0" algn="r" rtl="1"/>
            <a:r>
              <a:rPr lang="he-IL" altLang="en-US" dirty="0"/>
              <a:t>שני טיפוסי מנעולים:</a:t>
            </a:r>
          </a:p>
          <a:p>
            <a:pPr lvl="1" algn="r" rtl="1"/>
            <a:r>
              <a:rPr lang="en-US" altLang="en-US" dirty="0"/>
              <a:t>FL_LOCK</a:t>
            </a:r>
            <a:r>
              <a:rPr lang="he-IL" altLang="en-US" dirty="0"/>
              <a:t> ע"י הפונקציה </a:t>
            </a:r>
            <a:r>
              <a:rPr lang="en-US" altLang="en-US" dirty="0"/>
              <a:t>flock()</a:t>
            </a:r>
            <a:r>
              <a:rPr lang="he-IL" altLang="en-US" dirty="0"/>
              <a:t>.</a:t>
            </a:r>
            <a:endParaRPr lang="en-US" altLang="en-US" dirty="0"/>
          </a:p>
          <a:p>
            <a:pPr lvl="1" algn="r" rtl="1"/>
            <a:r>
              <a:rPr lang="en-US" altLang="en-US" dirty="0"/>
              <a:t>FL_POSIX</a:t>
            </a:r>
            <a:r>
              <a:rPr lang="he-IL" altLang="en-US" dirty="0"/>
              <a:t> ע"י הפונקציה </a:t>
            </a:r>
            <a:r>
              <a:rPr lang="en-US" altLang="en-US" dirty="0" err="1"/>
              <a:t>fcntl</a:t>
            </a:r>
            <a:r>
              <a:rPr lang="en-US" altLang="en-US" dirty="0"/>
              <a:t>()</a:t>
            </a:r>
            <a:r>
              <a:rPr lang="he-IL" altLang="en-US" dirty="0"/>
              <a:t>.</a:t>
            </a:r>
          </a:p>
        </p:txBody>
      </p:sp>
    </p:spTree>
    <p:extLst>
      <p:ext uri="{BB962C8B-B14F-4D97-AF65-F5344CB8AC3E}">
        <p14:creationId xmlns:p14="http://schemas.microsoft.com/office/powerpoint/2010/main" val="889202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he-IL" alt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5</a:t>
            </a:fld>
            <a:endParaRPr lang="en-US"/>
          </a:p>
        </p:txBody>
      </p:sp>
    </p:spTree>
    <p:extLst>
      <p:ext uri="{BB962C8B-B14F-4D97-AF65-F5344CB8AC3E}">
        <p14:creationId xmlns:p14="http://schemas.microsoft.com/office/powerpoint/2010/main" val="18100305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copies of FDT, but just one file object for each file.</a:t>
            </a:r>
          </a:p>
        </p:txBody>
      </p:sp>
      <p:sp>
        <p:nvSpPr>
          <p:cNvPr id="4" name="Slide Number Placeholder 3"/>
          <p:cNvSpPr>
            <a:spLocks noGrp="1"/>
          </p:cNvSpPr>
          <p:nvPr>
            <p:ph type="sldNum" sz="quarter" idx="10"/>
          </p:nvPr>
        </p:nvSpPr>
        <p:spPr/>
        <p:txBody>
          <a:bodyPr/>
          <a:lstStyle/>
          <a:p>
            <a:fld id="{94525A9A-2399-4ACF-975E-77FD324B061A}" type="slidenum">
              <a:rPr lang="en-US" smtClean="0"/>
              <a:t>38</a:t>
            </a:fld>
            <a:endParaRPr lang="en-US"/>
          </a:p>
        </p:txBody>
      </p:sp>
    </p:spTree>
    <p:extLst>
      <p:ext uri="{BB962C8B-B14F-4D97-AF65-F5344CB8AC3E}">
        <p14:creationId xmlns:p14="http://schemas.microsoft.com/office/powerpoint/2010/main" val="5528063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C44A9A79-2224-4AA7-87C0-72ECD8EF322C}"/>
              </a:ext>
            </a:extLst>
          </p:cNvPr>
          <p:cNvSpPr>
            <a:spLocks noGrp="1" noChangeArrowheads="1"/>
          </p:cNvSpPr>
          <p:nvPr>
            <p:ph type="sldNum" sz="quarter" idx="5"/>
          </p:nvPr>
        </p:nvSpPr>
        <p:spPr>
          <a:noFill/>
        </p:spPr>
        <p:txBody>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eaLnBrk="1" hangingPunct="1"/>
            <a:fld id="{64E708CC-29EA-4B34-B1A8-5309B7CF2C45}" type="slidenum">
              <a:rPr lang="he-IL" altLang="en-US" sz="1200"/>
              <a:pPr eaLnBrk="1" hangingPunct="1"/>
              <a:t>39</a:t>
            </a:fld>
            <a:endParaRPr lang="en-US" altLang="en-US" sz="1200"/>
          </a:p>
        </p:txBody>
      </p:sp>
      <p:sp>
        <p:nvSpPr>
          <p:cNvPr id="40963" name="Rectangle 2">
            <a:extLst>
              <a:ext uri="{FF2B5EF4-FFF2-40B4-BE49-F238E27FC236}">
                <a16:creationId xmlns:a16="http://schemas.microsoft.com/office/drawing/2014/main" id="{71E2835C-F4D2-476C-9F8E-A641D151C124}"/>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887F9F5F-4D00-401D-990B-E4459760AE2D}"/>
              </a:ext>
            </a:extLst>
          </p:cNvPr>
          <p:cNvSpPr>
            <a:spLocks noGrp="1" noChangeArrowheads="1"/>
          </p:cNvSpPr>
          <p:nvPr>
            <p:ph type="body" idx="1"/>
          </p:nvPr>
        </p:nvSpPr>
        <p:spPr>
          <a:noFill/>
        </p:spPr>
        <p:txBody>
          <a:bodyPr/>
          <a:lstStyle/>
          <a:p>
            <a:pPr lvl="0" algn="r" rtl="1" eaLnBrk="1" hangingPunct="1"/>
            <a:endParaRPr lang="he-IL"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20806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C44A9A79-2224-4AA7-87C0-72ECD8EF322C}"/>
              </a:ext>
            </a:extLst>
          </p:cNvPr>
          <p:cNvSpPr>
            <a:spLocks noGrp="1" noChangeArrowheads="1"/>
          </p:cNvSpPr>
          <p:nvPr>
            <p:ph type="sldNum" sz="quarter" idx="5"/>
          </p:nvPr>
        </p:nvSpPr>
        <p:spPr>
          <a:noFill/>
        </p:spPr>
        <p:txBody>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eaLnBrk="1" hangingPunct="1"/>
            <a:fld id="{64E708CC-29EA-4B34-B1A8-5309B7CF2C45}" type="slidenum">
              <a:rPr lang="he-IL" altLang="en-US" sz="1200"/>
              <a:pPr eaLnBrk="1" hangingPunct="1"/>
              <a:t>40</a:t>
            </a:fld>
            <a:endParaRPr lang="en-US" altLang="en-US" sz="1200"/>
          </a:p>
        </p:txBody>
      </p:sp>
      <p:sp>
        <p:nvSpPr>
          <p:cNvPr id="40963" name="Rectangle 2">
            <a:extLst>
              <a:ext uri="{FF2B5EF4-FFF2-40B4-BE49-F238E27FC236}">
                <a16:creationId xmlns:a16="http://schemas.microsoft.com/office/drawing/2014/main" id="{71E2835C-F4D2-476C-9F8E-A641D151C124}"/>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887F9F5F-4D00-401D-990B-E4459760AE2D}"/>
              </a:ext>
            </a:extLst>
          </p:cNvPr>
          <p:cNvSpPr>
            <a:spLocks noGrp="1" noChangeArrowheads="1"/>
          </p:cNvSpPr>
          <p:nvPr>
            <p:ph type="body" idx="1"/>
          </p:nvPr>
        </p:nvSpPr>
        <p:spPr>
          <a:noFill/>
        </p:spPr>
        <p:txBody>
          <a:bodyPr/>
          <a:lstStyle/>
          <a:p>
            <a:pPr lvl="0" algn="r" rtl="1" eaLnBrk="1" hangingPunct="1"/>
            <a:endParaRPr lang="he-IL"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02134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דוגמת הקוד בשקף הזה מדגימה מדוע בלינוקס החליטו להפריד יצירת תהליך חדש לשתי קריאות מערכת, </a:t>
            </a:r>
            <a:r>
              <a:rPr lang="en-US" dirty="0" err="1"/>
              <a:t>fork+execv</a:t>
            </a:r>
            <a:r>
              <a:rPr lang="he-IL" dirty="0"/>
              <a:t>, כדי לאפשר לבצע מספר פקודות בין שתי קריאות המערכת הללו.</a:t>
            </a:r>
          </a:p>
          <a:p>
            <a:pPr algn="r" rtl="1"/>
            <a:r>
              <a:rPr lang="he-IL" dirty="0"/>
              <a:t>שימו לב שאם </a:t>
            </a:r>
            <a:r>
              <a:rPr lang="en-US" dirty="0" err="1"/>
              <a:t>execv</a:t>
            </a:r>
            <a:r>
              <a:rPr lang="he-IL" dirty="0"/>
              <a:t> הייתה מאפסת את טבלת הקבצים הפתוחים, לא היינו יכולים לממש הפניית קלט/פלט בצורה הנ"ל.</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41</a:t>
            </a:fld>
            <a:endParaRPr lang="en-US"/>
          </a:p>
        </p:txBody>
      </p:sp>
    </p:spTree>
    <p:extLst>
      <p:ext uri="{BB962C8B-B14F-4D97-AF65-F5344CB8AC3E}">
        <p14:creationId xmlns:p14="http://schemas.microsoft.com/office/powerpoint/2010/main" val="5129569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42</a:t>
            </a:fld>
            <a:endParaRPr lang="en-US"/>
          </a:p>
        </p:txBody>
      </p:sp>
    </p:spTree>
    <p:extLst>
      <p:ext uri="{BB962C8B-B14F-4D97-AF65-F5344CB8AC3E}">
        <p14:creationId xmlns:p14="http://schemas.microsoft.com/office/powerpoint/2010/main" val="36687984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43</a:t>
            </a:fld>
            <a:endParaRPr lang="en-US"/>
          </a:p>
        </p:txBody>
      </p:sp>
    </p:spTree>
    <p:extLst>
      <p:ext uri="{BB962C8B-B14F-4D97-AF65-F5344CB8AC3E}">
        <p14:creationId xmlns:p14="http://schemas.microsoft.com/office/powerpoint/2010/main" val="11950765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44</a:t>
            </a:fld>
            <a:endParaRPr lang="en-US"/>
          </a:p>
        </p:txBody>
      </p:sp>
    </p:spTree>
    <p:extLst>
      <p:ext uri="{BB962C8B-B14F-4D97-AF65-F5344CB8AC3E}">
        <p14:creationId xmlns:p14="http://schemas.microsoft.com/office/powerpoint/2010/main" val="42455068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46</a:t>
            </a:fld>
            <a:endParaRPr lang="en-US"/>
          </a:p>
        </p:txBody>
      </p:sp>
    </p:spTree>
    <p:extLst>
      <p:ext uri="{BB962C8B-B14F-4D97-AF65-F5344CB8AC3E}">
        <p14:creationId xmlns:p14="http://schemas.microsoft.com/office/powerpoint/2010/main" val="6589768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48</a:t>
            </a:fld>
            <a:endParaRPr lang="en-US"/>
          </a:p>
        </p:txBody>
      </p:sp>
    </p:spTree>
    <p:extLst>
      <p:ext uri="{BB962C8B-B14F-4D97-AF65-F5344CB8AC3E}">
        <p14:creationId xmlns:p14="http://schemas.microsoft.com/office/powerpoint/2010/main" val="26872633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כל תהליך סגר את הקצה שלא רלוונטי אליו</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49</a:t>
            </a:fld>
            <a:endParaRPr lang="en-US"/>
          </a:p>
        </p:txBody>
      </p:sp>
    </p:spTree>
    <p:extLst>
      <p:ext uri="{BB962C8B-B14F-4D97-AF65-F5344CB8AC3E}">
        <p14:creationId xmlns:p14="http://schemas.microsoft.com/office/powerpoint/2010/main" val="2062406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altLang="en-US" dirty="0"/>
              <a:t>רשימת</a:t>
            </a:r>
            <a:r>
              <a:rPr lang="he-IL" altLang="en-US" baseline="0" dirty="0"/>
              <a:t> הסיגנלים המלאה מוגדרת בקובץ:</a:t>
            </a:r>
            <a:br>
              <a:rPr lang="en-US" altLang="en-US" baseline="0" dirty="0"/>
            </a:br>
            <a:r>
              <a:rPr lang="en-US" altLang="en-US" baseline="0" dirty="0"/>
              <a:t>/</a:t>
            </a:r>
            <a:r>
              <a:rPr lang="en-US" altLang="en-US" baseline="0" dirty="0" err="1"/>
              <a:t>usr</a:t>
            </a:r>
            <a:r>
              <a:rPr lang="en-US" altLang="en-US" baseline="0" dirty="0"/>
              <a:t>/include/</a:t>
            </a:r>
            <a:r>
              <a:rPr lang="en-US" altLang="en-US" baseline="0" dirty="0" err="1"/>
              <a:t>asm</a:t>
            </a:r>
            <a:r>
              <a:rPr lang="en-US" altLang="en-US" baseline="0" dirty="0"/>
              <a:t>-generic/</a:t>
            </a:r>
            <a:r>
              <a:rPr lang="en-US" altLang="en-US" baseline="0" dirty="0" err="1"/>
              <a:t>signal.h</a:t>
            </a:r>
            <a:endParaRPr lang="en-US" altLang="en-US"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altLang="en-US" sz="1200" kern="1200" dirty="0">
                <a:solidFill>
                  <a:schemeClr val="tx1"/>
                </a:solidFill>
                <a:effectLst/>
                <a:latin typeface="+mn-lt"/>
                <a:ea typeface="+mn-ea"/>
                <a:cs typeface="+mn-cs"/>
              </a:rPr>
              <a:t>לא</a:t>
            </a:r>
            <a:r>
              <a:rPr lang="he-IL" altLang="en-US" sz="1200" kern="1200" baseline="0" dirty="0">
                <a:solidFill>
                  <a:schemeClr val="tx1"/>
                </a:solidFill>
                <a:effectLst/>
                <a:latin typeface="+mn-lt"/>
                <a:ea typeface="+mn-ea"/>
                <a:cs typeface="+mn-cs"/>
              </a:rPr>
              <a:t> קיים סיגנל 0, איך שליחה שלו משמשת לבדיקת שגיאות על תהליך שליחת הסיגנלים.</a:t>
            </a:r>
            <a:endParaRPr lang="en-US" alt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4525A9A-2399-4ACF-975E-77FD324B061A}" type="slidenum">
              <a:rPr lang="en-US" smtClean="0"/>
              <a:t>6</a:t>
            </a:fld>
            <a:endParaRPr lang="en-US"/>
          </a:p>
        </p:txBody>
      </p:sp>
    </p:spTree>
    <p:extLst>
      <p:ext uri="{BB962C8B-B14F-4D97-AF65-F5344CB8AC3E}">
        <p14:creationId xmlns:p14="http://schemas.microsoft.com/office/powerpoint/2010/main" val="7483679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#1: the father read() will block until the child will fill the buffer.</a:t>
            </a:r>
            <a:endParaRPr lang="he-I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Answer #2: </a:t>
            </a:r>
            <a:r>
              <a:rPr lang="he" sz="1200" dirty="0"/>
              <a:t> </a:t>
            </a:r>
            <a:r>
              <a:rPr lang="en-US" sz="1200" dirty="0"/>
              <a:t>"Got from pipe: Hello”</a:t>
            </a:r>
            <a:endParaRPr lang="he-IL" dirty="0"/>
          </a:p>
          <a:p>
            <a:r>
              <a:rPr lang="en-US" dirty="0"/>
              <a:t>Remember that the user should check the return values of these system call because they can fail.</a:t>
            </a:r>
          </a:p>
        </p:txBody>
      </p:sp>
      <p:sp>
        <p:nvSpPr>
          <p:cNvPr id="4" name="Slide Number Placeholder 3"/>
          <p:cNvSpPr>
            <a:spLocks noGrp="1"/>
          </p:cNvSpPr>
          <p:nvPr>
            <p:ph type="sldNum" sz="quarter" idx="10"/>
          </p:nvPr>
        </p:nvSpPr>
        <p:spPr/>
        <p:txBody>
          <a:bodyPr/>
          <a:lstStyle/>
          <a:p>
            <a:fld id="{94525A9A-2399-4ACF-975E-77FD324B061A}" type="slidenum">
              <a:rPr lang="en-US" smtClean="0"/>
              <a:t>51</a:t>
            </a:fld>
            <a:endParaRPr lang="en-US"/>
          </a:p>
        </p:txBody>
      </p:sp>
    </p:spTree>
    <p:extLst>
      <p:ext uri="{BB962C8B-B14F-4D97-AF65-F5344CB8AC3E}">
        <p14:creationId xmlns:p14="http://schemas.microsoft.com/office/powerpoint/2010/main" val="24590024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b="0" kern="1200" dirty="0">
                <a:solidFill>
                  <a:schemeClr val="tx1"/>
                </a:solidFill>
                <a:effectLst/>
                <a:latin typeface="+mn-lt"/>
                <a:ea typeface="+mn-ea"/>
                <a:cs typeface="+mn-cs"/>
              </a:rPr>
              <a:t>שאלה: מה קורה אם </a:t>
            </a:r>
            <a:r>
              <a:rPr lang="en-US" sz="1200" b="0" kern="1200" dirty="0">
                <a:solidFill>
                  <a:schemeClr val="tx1"/>
                </a:solidFill>
                <a:effectLst/>
                <a:latin typeface="+mn-lt"/>
                <a:ea typeface="+mn-ea"/>
                <a:cs typeface="+mn-cs"/>
              </a:rPr>
              <a:t>C</a:t>
            </a:r>
            <a:r>
              <a:rPr lang="he-IL" sz="1200" b="0" kern="1200" dirty="0">
                <a:solidFill>
                  <a:schemeClr val="tx1"/>
                </a:solidFill>
                <a:effectLst/>
                <a:latin typeface="+mn-lt"/>
                <a:ea typeface="+mn-ea"/>
                <a:cs typeface="+mn-cs"/>
              </a:rPr>
              <a:t> סוגר את קצה הכתיבה של ה-</a:t>
            </a:r>
            <a:r>
              <a:rPr lang="en-US" sz="1200" b="0" kern="1200" dirty="0">
                <a:solidFill>
                  <a:schemeClr val="tx1"/>
                </a:solidFill>
                <a:effectLst/>
                <a:latin typeface="+mn-lt"/>
                <a:ea typeface="+mn-ea"/>
                <a:cs typeface="+mn-cs"/>
              </a:rPr>
              <a:t>pipe</a:t>
            </a:r>
            <a:r>
              <a:rPr lang="he-IL" sz="1200" b="0" kern="1200" dirty="0">
                <a:solidFill>
                  <a:schemeClr val="tx1"/>
                </a:solidFill>
                <a:effectLst/>
                <a:latin typeface="+mn-lt"/>
                <a:ea typeface="+mn-ea"/>
                <a:cs typeface="+mn-cs"/>
              </a:rPr>
              <a:t> לפני יצירת הבנים שלו? אז </a:t>
            </a:r>
            <a:r>
              <a:rPr lang="en-US" sz="1200" b="0" kern="1200" dirty="0">
                <a:solidFill>
                  <a:schemeClr val="tx1"/>
                </a:solidFill>
                <a:effectLst/>
                <a:latin typeface="+mn-lt"/>
                <a:ea typeface="+mn-ea"/>
                <a:cs typeface="+mn-cs"/>
              </a:rPr>
              <a:t>D</a:t>
            </a:r>
            <a:r>
              <a:rPr lang="he-IL" sz="1200" b="0" kern="1200" dirty="0">
                <a:solidFill>
                  <a:schemeClr val="tx1"/>
                </a:solidFill>
                <a:effectLst/>
                <a:latin typeface="+mn-lt"/>
                <a:ea typeface="+mn-ea"/>
                <a:cs typeface="+mn-cs"/>
              </a:rPr>
              <a:t> וגם </a:t>
            </a:r>
            <a:r>
              <a:rPr lang="en-US" sz="1200" b="0" kern="1200" dirty="0">
                <a:solidFill>
                  <a:schemeClr val="tx1"/>
                </a:solidFill>
                <a:effectLst/>
                <a:latin typeface="+mn-lt"/>
                <a:ea typeface="+mn-ea"/>
                <a:cs typeface="+mn-cs"/>
              </a:rPr>
              <a:t>E</a:t>
            </a:r>
            <a:r>
              <a:rPr lang="he-IL" sz="1200" b="0" kern="1200">
                <a:solidFill>
                  <a:schemeClr val="tx1"/>
                </a:solidFill>
                <a:effectLst/>
                <a:latin typeface="+mn-lt"/>
                <a:ea typeface="+mn-ea"/>
                <a:cs typeface="+mn-cs"/>
              </a:rPr>
              <a:t> לא יוכלו לכתוב </a:t>
            </a:r>
            <a:r>
              <a:rPr lang="he-IL" sz="1200" b="0" kern="1200" dirty="0">
                <a:solidFill>
                  <a:schemeClr val="tx1"/>
                </a:solidFill>
                <a:effectLst/>
                <a:latin typeface="+mn-lt"/>
                <a:ea typeface="+mn-ea"/>
                <a:cs typeface="+mn-cs"/>
              </a:rPr>
              <a:t>ל-</a:t>
            </a:r>
            <a:r>
              <a:rPr lang="en-US" sz="1200" b="0" kern="1200" dirty="0">
                <a:solidFill>
                  <a:schemeClr val="tx1"/>
                </a:solidFill>
                <a:effectLst/>
                <a:latin typeface="+mn-lt"/>
                <a:ea typeface="+mn-ea"/>
                <a:cs typeface="+mn-cs"/>
              </a:rPr>
              <a:t>pipe</a:t>
            </a:r>
            <a:r>
              <a:rPr lang="he-IL" sz="1200" b="0" kern="1200" dirty="0">
                <a:solidFill>
                  <a:schemeClr val="tx1"/>
                </a:solidFill>
                <a:effectLst/>
                <a:latin typeface="+mn-lt"/>
                <a:ea typeface="+mn-ea"/>
                <a:cs typeface="+mn-cs"/>
              </a:rPr>
              <a:t>.</a:t>
            </a:r>
            <a:endParaRPr lang="en-US" sz="1200" b="0" kern="1200" dirty="0">
              <a:solidFill>
                <a:schemeClr val="tx1"/>
              </a:solidFill>
              <a:effectLst/>
              <a:latin typeface="+mn-lt"/>
              <a:ea typeface="+mn-ea"/>
              <a:cs typeface="+mn-cs"/>
            </a:endParaRPr>
          </a:p>
          <a:p>
            <a:pPr algn="r" rtl="1"/>
            <a:r>
              <a:rPr lang="he-IL" sz="1200" b="0" kern="1200" dirty="0">
                <a:solidFill>
                  <a:schemeClr val="tx1"/>
                </a:solidFill>
                <a:effectLst/>
                <a:latin typeface="+mn-lt"/>
                <a:ea typeface="+mn-ea"/>
                <a:cs typeface="+mn-cs"/>
              </a:rPr>
              <a:t>שאלה נוספת: מה קורה אם אחרי שכל התהליכים נוצרים </a:t>
            </a:r>
            <a:r>
              <a:rPr lang="en-US" sz="1200" b="0" kern="1200" dirty="0">
                <a:solidFill>
                  <a:schemeClr val="tx1"/>
                </a:solidFill>
                <a:effectLst/>
                <a:latin typeface="+mn-lt"/>
                <a:ea typeface="+mn-ea"/>
                <a:cs typeface="+mn-cs"/>
              </a:rPr>
              <a:t>A</a:t>
            </a:r>
            <a:r>
              <a:rPr lang="he-IL" sz="1200" b="0" kern="1200" dirty="0">
                <a:solidFill>
                  <a:schemeClr val="tx1"/>
                </a:solidFill>
                <a:effectLst/>
                <a:latin typeface="+mn-lt"/>
                <a:ea typeface="+mn-ea"/>
                <a:cs typeface="+mn-cs"/>
              </a:rPr>
              <a:t> סוגר את הקצה</a:t>
            </a:r>
            <a:r>
              <a:rPr lang="he-IL" sz="1200" b="0" kern="1200" baseline="0" dirty="0">
                <a:solidFill>
                  <a:schemeClr val="tx1"/>
                </a:solidFill>
                <a:effectLst/>
                <a:latin typeface="+mn-lt"/>
                <a:ea typeface="+mn-ea"/>
                <a:cs typeface="+mn-cs"/>
              </a:rPr>
              <a:t> </a:t>
            </a:r>
            <a:r>
              <a:rPr lang="he-IL" sz="1200" b="0" kern="1200" dirty="0">
                <a:solidFill>
                  <a:schemeClr val="tx1"/>
                </a:solidFill>
                <a:effectLst/>
                <a:latin typeface="+mn-lt"/>
                <a:ea typeface="+mn-ea"/>
                <a:cs typeface="+mn-cs"/>
              </a:rPr>
              <a:t>לקריאה אצלו? כל התהליכים האחרים עדיין יכולים לקרוא! אבל </a:t>
            </a:r>
            <a:r>
              <a:rPr lang="en-US" sz="1200" b="0" kern="1200" dirty="0">
                <a:solidFill>
                  <a:schemeClr val="tx1"/>
                </a:solidFill>
                <a:effectLst/>
                <a:latin typeface="+mn-lt"/>
                <a:ea typeface="+mn-ea"/>
                <a:cs typeface="+mn-cs"/>
              </a:rPr>
              <a:t>A</a:t>
            </a:r>
            <a:r>
              <a:rPr lang="he-IL" sz="1200" b="0" kern="1200" dirty="0">
                <a:solidFill>
                  <a:schemeClr val="tx1"/>
                </a:solidFill>
                <a:effectLst/>
                <a:latin typeface="+mn-lt"/>
                <a:ea typeface="+mn-ea"/>
                <a:cs typeface="+mn-cs"/>
              </a:rPr>
              <a:t> כבר לא.</a:t>
            </a:r>
            <a:endParaRPr lang="en-US" sz="1200" b="0" kern="1200" dirty="0">
              <a:solidFill>
                <a:schemeClr val="tx1"/>
              </a:solidFill>
              <a:effectLst/>
              <a:latin typeface="+mn-lt"/>
              <a:ea typeface="+mn-ea"/>
              <a:cs typeface="+mn-cs"/>
            </a:endParaRPr>
          </a:p>
          <a:p>
            <a:pPr algn="r" rtl="1"/>
            <a:endParaRPr lang="en-US" b="0" dirty="0"/>
          </a:p>
        </p:txBody>
      </p:sp>
      <p:sp>
        <p:nvSpPr>
          <p:cNvPr id="4" name="Slide Number Placeholder 3"/>
          <p:cNvSpPr>
            <a:spLocks noGrp="1"/>
          </p:cNvSpPr>
          <p:nvPr>
            <p:ph type="sldNum" sz="quarter" idx="10"/>
          </p:nvPr>
        </p:nvSpPr>
        <p:spPr/>
        <p:txBody>
          <a:bodyPr/>
          <a:lstStyle/>
          <a:p>
            <a:fld id="{94525A9A-2399-4ACF-975E-77FD324B061A}" type="slidenum">
              <a:rPr lang="en-US" smtClean="0"/>
              <a:t>52</a:t>
            </a:fld>
            <a:endParaRPr lang="en-US"/>
          </a:p>
        </p:txBody>
      </p:sp>
    </p:spTree>
    <p:extLst>
      <p:ext uri="{BB962C8B-B14F-4D97-AF65-F5344CB8AC3E}">
        <p14:creationId xmlns:p14="http://schemas.microsoft.com/office/powerpoint/2010/main" val="32757692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to ask: How do</a:t>
            </a:r>
            <a:r>
              <a:rPr lang="en-US" baseline="0" dirty="0"/>
              <a:t> we avoid conflicts between concurrent read and write between two ends of the pipe?</a:t>
            </a:r>
            <a:br>
              <a:rPr lang="en-US" baseline="0" dirty="0"/>
            </a:br>
            <a:r>
              <a:rPr lang="en-US" baseline="0" dirty="0"/>
              <a:t>Answer: The kernel uses a lock in order to avoid race scenarios.</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54</a:t>
            </a:fld>
            <a:endParaRPr lang="en-US"/>
          </a:p>
        </p:txBody>
      </p:sp>
    </p:spTree>
    <p:extLst>
      <p:ext uri="{BB962C8B-B14F-4D97-AF65-F5344CB8AC3E}">
        <p14:creationId xmlns:p14="http://schemas.microsoft.com/office/powerpoint/2010/main" val="23995901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בדוגמה הזו המורה מגריל ציונים ושולח אותם לתלמיד. ברגע שהמורה מגיע לציון 0 – הוא מפסיק. ברגע שהתלמיד מגיע לציון 100 – הוא מפסיק.</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תשובה 1#: המורה ימשיך להגריל ציונים ולשלוח אותם, גם אם הסטודנט סיים.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במקרה הטוב, זה יבזבז קצת זמן עד שהמורה יגריל 0 ויסיים בעצמו.</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במקרה הרע, המורה ימלא את ה-</a:t>
            </a:r>
            <a:r>
              <a:rPr lang="en-US" dirty="0"/>
              <a:t>pipe</a:t>
            </a:r>
            <a:r>
              <a:rPr lang="he-IL" dirty="0"/>
              <a:t> מבלי להגריל 0 ואז יתקע לנצח.</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תשובה 2#: התלמיד ימשיך לקרוא ציונים ולעולם לא יקבל </a:t>
            </a:r>
            <a:r>
              <a:rPr lang="en-US" dirty="0"/>
              <a:t>EOF</a:t>
            </a:r>
            <a:r>
              <a:rPr lang="he-IL" dirty="0"/>
              <a:t>, גם אם המורה סיים.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במקרה הטוב, זה יבזבז קצת זמן עד שהמורה יגריל 100 ואז הסטודנט יסיים.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במקרה הרע, המורה יגריל 0 ויסיים, ואז הסטודנט יתקע לנצח.</a:t>
            </a:r>
            <a:endParaRPr lang="en-US" dirty="0"/>
          </a:p>
        </p:txBody>
      </p:sp>
      <p:sp>
        <p:nvSpPr>
          <p:cNvPr id="4" name="Slide Number Placeholder 3"/>
          <p:cNvSpPr>
            <a:spLocks noGrp="1"/>
          </p:cNvSpPr>
          <p:nvPr>
            <p:ph type="sldNum" sz="quarter" idx="5"/>
          </p:nvPr>
        </p:nvSpPr>
        <p:spPr/>
        <p:txBody>
          <a:bodyPr/>
          <a:lstStyle/>
          <a:p>
            <a:fld id="{94525A9A-2399-4ACF-975E-77FD324B061A}" type="slidenum">
              <a:rPr lang="en-US" smtClean="0"/>
              <a:t>55</a:t>
            </a:fld>
            <a:endParaRPr lang="en-US"/>
          </a:p>
        </p:txBody>
      </p:sp>
    </p:spTree>
    <p:extLst>
      <p:ext uri="{BB962C8B-B14F-4D97-AF65-F5344CB8AC3E}">
        <p14:creationId xmlns:p14="http://schemas.microsoft.com/office/powerpoint/2010/main" val="30769825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A2F7C90-5030-4A1E-8364-4F5F0F6C7ECE}"/>
              </a:ext>
            </a:extLst>
          </p:cNvPr>
          <p:cNvSpPr>
            <a:spLocks noGrp="1" noChangeArrowheads="1"/>
          </p:cNvSpPr>
          <p:nvPr>
            <p:ph type="sldNum" sz="quarter" idx="5"/>
          </p:nvPr>
        </p:nvSpPr>
        <p:spPr>
          <a:noFill/>
        </p:spPr>
        <p:txBody>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eaLnBrk="1" hangingPunct="1"/>
            <a:fld id="{5997BFC4-FBD7-4DBF-8D45-8465986A472D}" type="slidenum">
              <a:rPr lang="he-IL" altLang="en-US" sz="1200"/>
              <a:pPr eaLnBrk="1" hangingPunct="1"/>
              <a:t>56</a:t>
            </a:fld>
            <a:endParaRPr lang="en-US" altLang="en-US" sz="1200"/>
          </a:p>
        </p:txBody>
      </p:sp>
      <p:sp>
        <p:nvSpPr>
          <p:cNvPr id="44035" name="Rectangle 2">
            <a:extLst>
              <a:ext uri="{FF2B5EF4-FFF2-40B4-BE49-F238E27FC236}">
                <a16:creationId xmlns:a16="http://schemas.microsoft.com/office/drawing/2014/main" id="{D14870BA-539C-499E-8971-F766BD544C68}"/>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89BAC151-59D1-4799-83D4-39772141B0EC}"/>
              </a:ext>
            </a:extLst>
          </p:cNvPr>
          <p:cNvSpPr>
            <a:spLocks noGrp="1" noChangeArrowheads="1"/>
          </p:cNvSpPr>
          <p:nvPr>
            <p:ph type="body" idx="1"/>
          </p:nvPr>
        </p:nvSpPr>
        <p:spPr>
          <a:noFill/>
        </p:spPr>
        <p:txBody>
          <a:bodyPr/>
          <a:lstStyle/>
          <a:p>
            <a:pPr algn="l" rtl="0" eaLnBrk="1" hangingPunct="1"/>
            <a:r>
              <a:rPr lang="en-US" altLang="en-US" dirty="0">
                <a:latin typeface="Arial" panose="020B0604020202020204" pitchFamily="34" charset="0"/>
                <a:cs typeface="Arial" panose="020B0604020202020204" pitchFamily="34" charset="0"/>
              </a:rPr>
              <a:t>dup() is a short for duplicate.</a:t>
            </a:r>
          </a:p>
        </p:txBody>
      </p:sp>
    </p:spTree>
    <p:extLst>
      <p:ext uri="{BB962C8B-B14F-4D97-AF65-F5344CB8AC3E}">
        <p14:creationId xmlns:p14="http://schemas.microsoft.com/office/powerpoint/2010/main" val="3426290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59</a:t>
            </a:fld>
            <a:endParaRPr lang="en-US"/>
          </a:p>
        </p:txBody>
      </p:sp>
    </p:spTree>
    <p:extLst>
      <p:ext uri="{BB962C8B-B14F-4D97-AF65-F5344CB8AC3E}">
        <p14:creationId xmlns:p14="http://schemas.microsoft.com/office/powerpoint/2010/main" val="39603934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60</a:t>
            </a:fld>
            <a:endParaRPr lang="en-US"/>
          </a:p>
        </p:txBody>
      </p:sp>
    </p:spTree>
    <p:extLst>
      <p:ext uri="{BB962C8B-B14F-4D97-AF65-F5344CB8AC3E}">
        <p14:creationId xmlns:p14="http://schemas.microsoft.com/office/powerpoint/2010/main" val="20482177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AE23E0FE-FF3D-4608-9A1C-6AAB07DD2915}"/>
              </a:ext>
            </a:extLst>
          </p:cNvPr>
          <p:cNvSpPr>
            <a:spLocks noGrp="1" noChangeArrowheads="1"/>
          </p:cNvSpPr>
          <p:nvPr>
            <p:ph type="sldNum" sz="quarter" idx="5"/>
          </p:nvPr>
        </p:nvSpPr>
        <p:spPr>
          <a:noFill/>
        </p:spPr>
        <p:txBody>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eaLnBrk="1" hangingPunct="1"/>
            <a:fld id="{1BE4578F-DB13-4781-BBE2-398752695EBA}" type="slidenum">
              <a:rPr lang="he-IL" altLang="en-US" sz="1200"/>
              <a:pPr eaLnBrk="1" hangingPunct="1"/>
              <a:t>61</a:t>
            </a:fld>
            <a:endParaRPr lang="en-US" altLang="en-US" sz="1200"/>
          </a:p>
        </p:txBody>
      </p:sp>
      <p:sp>
        <p:nvSpPr>
          <p:cNvPr id="45059" name="Rectangle 2">
            <a:extLst>
              <a:ext uri="{FF2B5EF4-FFF2-40B4-BE49-F238E27FC236}">
                <a16:creationId xmlns:a16="http://schemas.microsoft.com/office/drawing/2014/main" id="{F511D4A3-E714-48A2-A365-4EB5C7B3E860}"/>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82495F0A-503F-4B5A-9A34-7A923F738103}"/>
              </a:ext>
            </a:extLst>
          </p:cNvPr>
          <p:cNvSpPr>
            <a:spLocks noGrp="1" noChangeArrowheads="1"/>
          </p:cNvSpPr>
          <p:nvPr>
            <p:ph type="body" idx="1"/>
          </p:nvPr>
        </p:nvSpPr>
        <p:spPr>
          <a:noFill/>
        </p:spPr>
        <p:txBody>
          <a:bodyPr/>
          <a:lstStyle/>
          <a:p>
            <a:pPr lvl="0" algn="r" rtl="1" eaLnBrk="1" hangingPunct="1">
              <a:lnSpc>
                <a:spcPct val="80000"/>
              </a:lnSpc>
            </a:pPr>
            <a:endParaRPr lang="he-IL" alt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0298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dirty="0"/>
              <a:t>המטרה של השקף היא לרענן מה </a:t>
            </a:r>
            <a:r>
              <a:rPr lang="he-IL"/>
              <a:t>היה היום </a:t>
            </a:r>
            <a:r>
              <a:rPr lang="he-IL" dirty="0"/>
              <a:t>ולגרום לסטודנטים </a:t>
            </a:r>
            <a:r>
              <a:rPr lang="he-IL"/>
              <a:t>לשאול שאלות.</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pPr/>
              <a:t>65</a:t>
            </a:fld>
            <a:endParaRPr lang="en-US"/>
          </a:p>
        </p:txBody>
      </p:sp>
    </p:spTree>
    <p:extLst>
      <p:ext uri="{BB962C8B-B14F-4D97-AF65-F5344CB8AC3E}">
        <p14:creationId xmlns:p14="http://schemas.microsoft.com/office/powerpoint/2010/main" val="1112910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שימו</a:t>
            </a:r>
            <a:r>
              <a:rPr lang="he-IL" baseline="0" dirty="0"/>
              <a:t> לב: השם של קריאת המערכת </a:t>
            </a:r>
            <a:r>
              <a:rPr lang="en-US" baseline="0" dirty="0"/>
              <a:t>kill()</a:t>
            </a:r>
            <a:r>
              <a:rPr lang="he-IL" baseline="0" dirty="0"/>
              <a:t> מבלבל, מפני שהיא משמשת לשליחת כל סוגי הסיגנלים ולא רק </a:t>
            </a:r>
            <a:r>
              <a:rPr lang="en-US" baseline="0" dirty="0"/>
              <a:t>SIGKILL</a:t>
            </a:r>
            <a:r>
              <a:rPr lang="he-IL" baseline="0" dirty="0"/>
              <a:t>.</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פקודת </a:t>
            </a:r>
            <a:r>
              <a:rPr lang="en-US" altLang="en-US" dirty="0"/>
              <a:t>kill</a:t>
            </a:r>
            <a:r>
              <a:rPr lang="he-IL" altLang="en-US" dirty="0"/>
              <a:t> בלינוקס קוראת למעשה לקריאת המערכת </a:t>
            </a:r>
            <a:r>
              <a:rPr lang="en-US" altLang="en-US" dirty="0"/>
              <a:t>kill()</a:t>
            </a:r>
            <a:r>
              <a:rPr lang="he-IL" altLang="en-US" dirty="0"/>
              <a:t>.</a:t>
            </a:r>
            <a:endParaRPr lang="en-US" alt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7</a:t>
            </a:fld>
            <a:endParaRPr lang="en-US"/>
          </a:p>
        </p:txBody>
      </p:sp>
    </p:spTree>
    <p:extLst>
      <p:ext uri="{BB962C8B-B14F-4D97-AF65-F5344CB8AC3E}">
        <p14:creationId xmlns:p14="http://schemas.microsoft.com/office/powerpoint/2010/main" val="1607016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r" rtl="1">
              <a:buFont typeface="Arial" panose="020B0604020202020204" pitchFamily="34" charset="0"/>
              <a:buNone/>
            </a:pPr>
            <a:r>
              <a:rPr lang="he-IL" dirty="0"/>
              <a:t>המונחים</a:t>
            </a:r>
            <a:r>
              <a:rPr lang="he-IL" baseline="0" dirty="0"/>
              <a:t> באנגלית (כפי שמופיעים ב-</a:t>
            </a:r>
            <a:r>
              <a:rPr lang="en-US" baseline="0" dirty="0"/>
              <a:t>man page</a:t>
            </a:r>
            <a:r>
              <a:rPr lang="he-IL" baseline="0" dirty="0"/>
              <a:t>) מבלבלים לטעמי: רישום == </a:t>
            </a:r>
            <a:r>
              <a:rPr lang="en-US" baseline="0" dirty="0"/>
              <a:t>generation</a:t>
            </a:r>
            <a:r>
              <a:rPr lang="he-IL" baseline="0" dirty="0"/>
              <a:t> , טיפול == </a:t>
            </a:r>
            <a:r>
              <a:rPr lang="en-US" baseline="0" dirty="0"/>
              <a:t>delivery</a:t>
            </a:r>
            <a:r>
              <a:rPr lang="he-IL" baseline="0" dirty="0"/>
              <a:t>.</a:t>
            </a:r>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endParaRPr lang="he-IL" altLang="en-US" dirty="0"/>
          </a:p>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altLang="en-US" dirty="0"/>
              <a:t>רישום של סיגנל גורם </a:t>
            </a:r>
            <a:r>
              <a:rPr lang="he-IL" altLang="en-US" b="1" dirty="0"/>
              <a:t>לסיום המתנה </a:t>
            </a:r>
            <a:r>
              <a:rPr lang="he-IL" altLang="en-US" dirty="0"/>
              <a:t>של תהליך במצב </a:t>
            </a:r>
            <a:r>
              <a:rPr lang="en-US" dirty="0"/>
              <a:t>TASK_INTERRUPTIBLE</a:t>
            </a:r>
            <a:r>
              <a:rPr lang="he-IL" dirty="0"/>
              <a:t> ויציאה מה-</a:t>
            </a:r>
            <a:r>
              <a:rPr lang="en-US" dirty="0" err="1"/>
              <a:t>waitqueue</a:t>
            </a:r>
            <a:r>
              <a:rPr lang="he-IL" dirty="0"/>
              <a:t>.</a:t>
            </a:r>
            <a:br>
              <a:rPr lang="en-US" dirty="0"/>
            </a:br>
            <a:r>
              <a:rPr lang="he-IL" dirty="0"/>
              <a:t>במילים אחרות, </a:t>
            </a:r>
            <a:r>
              <a:rPr lang="he-IL" altLang="en-US" dirty="0"/>
              <a:t>תהליך שהמתין במצב </a:t>
            </a:r>
            <a:r>
              <a:rPr lang="en-US" altLang="en-US" dirty="0"/>
              <a:t>TASK_INTERRUPTIBLE</a:t>
            </a:r>
            <a:r>
              <a:rPr lang="he-IL" altLang="en-US" dirty="0"/>
              <a:t> בעקבות קריאת מערכת חוסמת</a:t>
            </a:r>
            <a:r>
              <a:rPr lang="he-IL" altLang="en-US" b="0" dirty="0"/>
              <a:t>, וקיבל סיגנל תוך כדי, יחזור למצב משתמש עם תוצאת כישלון </a:t>
            </a:r>
            <a:r>
              <a:rPr lang="en-US" altLang="en-US" b="0" dirty="0"/>
              <a:t>-EINTR</a:t>
            </a:r>
            <a:r>
              <a:rPr lang="he-IL" altLang="en-US" b="0" dirty="0"/>
              <a:t> עקב הפרעה.</a:t>
            </a:r>
            <a:br>
              <a:rPr lang="en-US" altLang="en-US" b="0" dirty="0"/>
            </a:br>
            <a:r>
              <a:rPr lang="he-IL" altLang="en-US" b="0" dirty="0"/>
              <a:t>הסיגנל קוטע את ביצוע קריאת המערכת.</a:t>
            </a:r>
          </a:p>
        </p:txBody>
      </p:sp>
      <p:sp>
        <p:nvSpPr>
          <p:cNvPr id="4" name="Slide Number Placeholder 3"/>
          <p:cNvSpPr>
            <a:spLocks noGrp="1"/>
          </p:cNvSpPr>
          <p:nvPr>
            <p:ph type="sldNum" sz="quarter" idx="10"/>
          </p:nvPr>
        </p:nvSpPr>
        <p:spPr/>
        <p:txBody>
          <a:bodyPr/>
          <a:lstStyle/>
          <a:p>
            <a:fld id="{94525A9A-2399-4ACF-975E-77FD324B061A}" type="slidenum">
              <a:rPr lang="en-US" smtClean="0"/>
              <a:t>8</a:t>
            </a:fld>
            <a:endParaRPr lang="en-US"/>
          </a:p>
        </p:txBody>
      </p:sp>
    </p:spTree>
    <p:extLst>
      <p:ext uri="{BB962C8B-B14F-4D97-AF65-F5344CB8AC3E}">
        <p14:creationId xmlns:p14="http://schemas.microsoft.com/office/powerpoint/2010/main" val="1332216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1605FD1F-5B5C-47B0-9E20-B8397242BC6C}"/>
              </a:ext>
            </a:extLst>
          </p:cNvPr>
          <p:cNvSpPr>
            <a:spLocks noGrp="1" noChangeArrowheads="1"/>
          </p:cNvSpPr>
          <p:nvPr>
            <p:ph type="sldNum" sz="quarter" idx="5"/>
          </p:nvPr>
        </p:nvSpPr>
        <p:spPr>
          <a:noFill/>
        </p:spPr>
        <p:txBody>
          <a:bodyP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eaLnBrk="1" hangingPunct="1"/>
            <a:fld id="{D34C4AEE-2E7C-43F4-A52C-453828A8524F}" type="slidenum">
              <a:rPr lang="he-IL" altLang="en-US" sz="1200"/>
              <a:pPr eaLnBrk="1" hangingPunct="1"/>
              <a:t>9</a:t>
            </a:fld>
            <a:endParaRPr lang="en-US" altLang="en-US" sz="1200"/>
          </a:p>
        </p:txBody>
      </p:sp>
      <p:sp>
        <p:nvSpPr>
          <p:cNvPr id="46083" name="Rectangle 2">
            <a:extLst>
              <a:ext uri="{FF2B5EF4-FFF2-40B4-BE49-F238E27FC236}">
                <a16:creationId xmlns:a16="http://schemas.microsoft.com/office/drawing/2014/main" id="{D07325F0-3331-4D81-9693-FCB1FE0A9EDB}"/>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701CD836-CA39-4AAC-9D99-2D85B0249AD5}"/>
              </a:ext>
            </a:extLst>
          </p:cNvPr>
          <p:cNvSpPr>
            <a:spLocks noGrp="1" noChangeArrowheads="1"/>
          </p:cNvSpPr>
          <p:nvPr>
            <p:ph type="body" idx="1"/>
          </p:nvPr>
        </p:nvSpPr>
        <p:spPr>
          <a:noFill/>
        </p:spPr>
        <p:txBody>
          <a:bodyPr/>
          <a:lstStyle/>
          <a:p>
            <a:pPr algn="r" rtl="1" eaLnBrk="1" hangingPunct="1"/>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0628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t>Some functions  are not safe to call from within a signal handler</a:t>
            </a:r>
            <a:r>
              <a:rPr lang="en-US" sz="1200" i="0" dirty="0"/>
              <a:t>, such as </a:t>
            </a:r>
            <a:r>
              <a:rPr lang="en-US" sz="1200" i="0" dirty="0" err="1"/>
              <a:t>printf</a:t>
            </a:r>
            <a:r>
              <a:rPr lang="en-US" sz="1200" i="0" dirty="0"/>
              <a:t>, </a:t>
            </a:r>
            <a:r>
              <a:rPr lang="en-US" sz="1200" i="0" dirty="0" err="1"/>
              <a:t>malloc</a:t>
            </a:r>
            <a:r>
              <a:rPr lang="en-US" sz="1200" i="0" dirty="0"/>
              <a:t>, etc. A useful technique to overcome this is to use a signal handler to set a flag and then check that flag from the main program and print a message if required. Further reading: </a:t>
            </a:r>
            <a:r>
              <a:rPr lang="en-US" sz="1200" i="0" dirty="0">
                <a:hlinkClick r:id="rId3"/>
              </a:rPr>
              <a:t>http://www.ibm.com/developerworks/linux/library/l-reent/index.html</a:t>
            </a:r>
            <a:endParaRPr lang="en-US" sz="1200" i="0" dirty="0">
              <a:cs typeface="Arial" pitchFamily="34" charset="0"/>
            </a:endParaRPr>
          </a:p>
          <a:p>
            <a:endParaRPr lang="en-US" i="0" dirty="0"/>
          </a:p>
        </p:txBody>
      </p:sp>
      <p:sp>
        <p:nvSpPr>
          <p:cNvPr id="4" name="Slide Number Placeholder 3"/>
          <p:cNvSpPr>
            <a:spLocks noGrp="1"/>
          </p:cNvSpPr>
          <p:nvPr>
            <p:ph type="sldNum" sz="quarter" idx="10"/>
          </p:nvPr>
        </p:nvSpPr>
        <p:spPr/>
        <p:txBody>
          <a:bodyPr/>
          <a:lstStyle/>
          <a:p>
            <a:fld id="{94525A9A-2399-4ACF-975E-77FD324B061A}" type="slidenum">
              <a:rPr lang="en-US" smtClean="0"/>
              <a:t>10</a:t>
            </a:fld>
            <a:endParaRPr lang="en-US"/>
          </a:p>
        </p:txBody>
      </p:sp>
    </p:spTree>
    <p:extLst>
      <p:ext uri="{BB962C8B-B14F-4D97-AF65-F5344CB8AC3E}">
        <p14:creationId xmlns:p14="http://schemas.microsoft.com/office/powerpoint/2010/main" val="3286732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sz="1200" dirty="0">
                <a:latin typeface="Arial" panose="020B0604020202020204" pitchFamily="34" charset="0"/>
                <a:cs typeface="+mn-cs"/>
              </a:rPr>
              <a:t>לדוגמה: ברירת המחדל לאופן הטיפול ב-</a:t>
            </a:r>
            <a:r>
              <a:rPr lang="en-US" altLang="en-US" sz="1200" dirty="0">
                <a:latin typeface="Arial" panose="020B0604020202020204" pitchFamily="34" charset="0"/>
                <a:cs typeface="Arial" panose="020B0604020202020204" pitchFamily="34" charset="0"/>
              </a:rPr>
              <a:t>SIGFPE</a:t>
            </a:r>
            <a:r>
              <a:rPr lang="he-IL" altLang="en-US" sz="1200" dirty="0">
                <a:latin typeface="Arial" panose="020B0604020202020204" pitchFamily="34" charset="0"/>
                <a:cs typeface="+mn-cs"/>
              </a:rPr>
              <a:t> היא </a:t>
            </a:r>
            <a:r>
              <a:rPr lang="en-US" altLang="en-US" sz="1200" dirty="0">
                <a:latin typeface="Arial" panose="020B0604020202020204" pitchFamily="34" charset="0"/>
                <a:cs typeface="Arial" panose="020B0604020202020204" pitchFamily="34" charset="0"/>
              </a:rPr>
              <a:t>dump</a:t>
            </a:r>
            <a:r>
              <a:rPr lang="he-IL" altLang="en-US" sz="1200" dirty="0">
                <a:latin typeface="Arial" panose="020B0604020202020204" pitchFamily="34" charset="0"/>
                <a:cs typeface="+mn-cs"/>
              </a:rPr>
              <a:t>. באמצעות הקריאה </a:t>
            </a:r>
            <a:r>
              <a:rPr lang="en-US" altLang="en-US" sz="1200" dirty="0">
                <a:latin typeface="Arial" panose="020B0604020202020204" pitchFamily="34" charset="0"/>
                <a:cs typeface="Arial" panose="020B0604020202020204" pitchFamily="34" charset="0"/>
              </a:rPr>
              <a:t>signal()</a:t>
            </a:r>
            <a:r>
              <a:rPr lang="he-IL" altLang="en-US" sz="1200" dirty="0">
                <a:latin typeface="Arial" panose="020B0604020202020204" pitchFamily="34" charset="0"/>
                <a:cs typeface="+mn-cs"/>
              </a:rPr>
              <a:t> יכול המתכנת להחליף את אופן הטיפול בהפעלת </a:t>
            </a:r>
            <a:r>
              <a:rPr lang="en-US" altLang="en-US" sz="1200" dirty="0">
                <a:latin typeface="Arial" panose="020B0604020202020204" pitchFamily="34" charset="0"/>
                <a:cs typeface="Arial" panose="020B0604020202020204" pitchFamily="34" charset="0"/>
              </a:rPr>
              <a:t>signal handler</a:t>
            </a:r>
            <a:r>
              <a:rPr lang="he-IL" altLang="en-US" sz="1200" dirty="0">
                <a:latin typeface="Arial" panose="020B0604020202020204" pitchFamily="34" charset="0"/>
                <a:cs typeface="+mn-cs"/>
              </a:rPr>
              <a:t> שתדפיס הודעת שגיאה ותמשיך את הביצוע הרגיל של התכנית (שימו לב שהמשכת התכנית במצב זה מוגדרת כ- </a:t>
            </a:r>
            <a:r>
              <a:rPr lang="en-US" altLang="en-US" sz="1200" dirty="0">
                <a:latin typeface="Arial" panose="020B0604020202020204" pitchFamily="34" charset="0"/>
                <a:cs typeface="Arial" panose="020B0604020202020204" pitchFamily="34" charset="0"/>
              </a:rPr>
              <a:t>undefined behavior</a:t>
            </a:r>
            <a:r>
              <a:rPr lang="he-IL" altLang="en-US" sz="1200" dirty="0">
                <a:latin typeface="Arial" panose="020B0604020202020204" pitchFamily="34" charset="0"/>
                <a:cs typeface="+mn-cs"/>
              </a:rPr>
              <a:t> ולכן אין סיבה הגיונית לעשות את זה).</a:t>
            </a:r>
          </a:p>
        </p:txBody>
      </p:sp>
      <p:sp>
        <p:nvSpPr>
          <p:cNvPr id="4" name="Slide Number Placeholder 3"/>
          <p:cNvSpPr>
            <a:spLocks noGrp="1"/>
          </p:cNvSpPr>
          <p:nvPr>
            <p:ph type="sldNum" sz="quarter" idx="5"/>
          </p:nvPr>
        </p:nvSpPr>
        <p:spPr/>
        <p:txBody>
          <a:bodyPr/>
          <a:lstStyle/>
          <a:p>
            <a:fld id="{94525A9A-2399-4ACF-975E-77FD324B061A}" type="slidenum">
              <a:rPr lang="en-US" smtClean="0"/>
              <a:t>11</a:t>
            </a:fld>
            <a:endParaRPr lang="en-US"/>
          </a:p>
        </p:txBody>
      </p:sp>
    </p:spTree>
    <p:extLst>
      <p:ext uri="{BB962C8B-B14F-4D97-AF65-F5344CB8AC3E}">
        <p14:creationId xmlns:p14="http://schemas.microsoft.com/office/powerpoint/2010/main" val="389485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r" rtl="1">
              <a:defRPr/>
            </a:lvl1pPr>
          </a:lstStyle>
          <a:p>
            <a:fld id="{B1B230EE-3CA7-4A7C-97B6-A8757C50B708}" type="datetime2">
              <a:rPr lang="en-US" smtClean="0"/>
              <a:t>Sunday, March 5, 2023</a:t>
            </a:fld>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3</a:t>
            </a:r>
            <a:endParaRPr lang="en-US" dirty="0"/>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070B41-248F-4C98-A986-2AD99D58F8B3}" type="datetime2">
              <a:rPr lang="en-US" smtClean="0"/>
              <a:t>Sunday, March 5,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3</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1AD38-DA64-4E61-9D02-A481DC8B6A3F}" type="datetime2">
              <a:rPr lang="en-US" smtClean="0"/>
              <a:t>Sunday, March 5,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3</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97E32362-F5B7-44C6-9DFC-82E9F7DE5181}"/>
              </a:ext>
            </a:extLst>
          </p:cNvPr>
          <p:cNvSpPr>
            <a:spLocks noGrp="1" noChangeArrowheads="1"/>
          </p:cNvSpPr>
          <p:nvPr>
            <p:ph type="ftr" sz="quarter" idx="10"/>
          </p:nvPr>
        </p:nvSpPr>
        <p:spPr>
          <a:ln/>
        </p:spPr>
        <p:txBody>
          <a:bodyPr/>
          <a:lstStyle>
            <a:lvl1pPr>
              <a:defRPr/>
            </a:lvl1pPr>
          </a:lstStyle>
          <a:p>
            <a:r>
              <a:rPr lang="he-IL" altLang="en-US"/>
              <a:t>מערכות הפעלה - תרגול 3</a:t>
            </a:r>
            <a:endParaRPr lang="en-US" altLang="en-US"/>
          </a:p>
        </p:txBody>
      </p:sp>
      <p:sp>
        <p:nvSpPr>
          <p:cNvPr id="6" name="Rectangle 3">
            <a:extLst>
              <a:ext uri="{FF2B5EF4-FFF2-40B4-BE49-F238E27FC236}">
                <a16:creationId xmlns:a16="http://schemas.microsoft.com/office/drawing/2014/main" id="{BDA306A8-D8F4-424E-877E-892B3280C714}"/>
              </a:ext>
            </a:extLst>
          </p:cNvPr>
          <p:cNvSpPr>
            <a:spLocks noGrp="1" noChangeArrowheads="1"/>
          </p:cNvSpPr>
          <p:nvPr>
            <p:ph type="sldNum" sz="quarter" idx="11"/>
          </p:nvPr>
        </p:nvSpPr>
        <p:spPr>
          <a:ln/>
        </p:spPr>
        <p:txBody>
          <a:bodyPr/>
          <a:lstStyle>
            <a:lvl1pPr>
              <a:defRPr/>
            </a:lvl1pPr>
          </a:lstStyle>
          <a:p>
            <a:fld id="{FB12C353-EFB7-4446-AB95-5802925858F0}" type="slidenum">
              <a:rPr lang="he-IL" altLang="en-US"/>
              <a:pPr/>
              <a:t>‹#›</a:t>
            </a:fld>
            <a:endParaRPr lang="en-US" altLang="en-US"/>
          </a:p>
        </p:txBody>
      </p:sp>
      <p:sp>
        <p:nvSpPr>
          <p:cNvPr id="7" name="Rectangle 16">
            <a:extLst>
              <a:ext uri="{FF2B5EF4-FFF2-40B4-BE49-F238E27FC236}">
                <a16:creationId xmlns:a16="http://schemas.microsoft.com/office/drawing/2014/main" id="{91DE1BC5-F619-4EAC-8CA6-36307E6E43AE}"/>
              </a:ext>
            </a:extLst>
          </p:cNvPr>
          <p:cNvSpPr>
            <a:spLocks noGrp="1" noChangeArrowheads="1"/>
          </p:cNvSpPr>
          <p:nvPr>
            <p:ph type="dt" sz="half" idx="12"/>
          </p:nvPr>
        </p:nvSpPr>
        <p:spPr>
          <a:ln/>
        </p:spPr>
        <p:txBody>
          <a:bodyPr/>
          <a:lstStyle>
            <a:lvl1pPr>
              <a:defRPr/>
            </a:lvl1pPr>
          </a:lstStyle>
          <a:p>
            <a:pPr>
              <a:defRPr/>
            </a:pPr>
            <a:fld id="{0C16CF02-F238-4D94-BC98-110118037C9C}" type="datetime2">
              <a:rPr lang="en-US" smtClean="0"/>
              <a:t>Sunday, March 5, 2023</a:t>
            </a:fld>
            <a:endParaRPr lang="en-US"/>
          </a:p>
        </p:txBody>
      </p:sp>
    </p:spTree>
    <p:extLst>
      <p:ext uri="{BB962C8B-B14F-4D97-AF65-F5344CB8AC3E}">
        <p14:creationId xmlns:p14="http://schemas.microsoft.com/office/powerpoint/2010/main" val="3007719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lgn="r" rtl="1">
              <a:defRPr/>
            </a:lvl1pPr>
          </a:lstStyle>
          <a:p>
            <a:fld id="{2989932F-E4D9-4B29-B635-9D320C08D775}" type="datetime2">
              <a:rPr lang="en-US" smtClean="0"/>
              <a:t>Sunday, March 5, 2023</a:t>
            </a:fld>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3</a:t>
            </a:r>
            <a:endParaRPr lang="en-US"/>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889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AF7746-4EA2-4F0E-B9E7-31E7AA4E7C17}" type="datetime2">
              <a:rPr lang="en-US" smtClean="0"/>
              <a:t>Sunday, March 5,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3</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175992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05E63-99A4-462A-81BF-11B7E2A5C3E0}" type="datetime2">
              <a:rPr lang="en-US" smtClean="0"/>
              <a:t>Sunday, March 5,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3</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989372"/>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013A50-FA26-47DB-9ED0-A35DDEAA58C3}" type="datetime2">
              <a:rPr lang="en-US" smtClean="0"/>
              <a:t>Sunday, March 5, 2023</a:t>
            </a:fld>
            <a:endParaRPr lang="en-US"/>
          </a:p>
        </p:txBody>
      </p:sp>
      <p:sp>
        <p:nvSpPr>
          <p:cNvPr id="6" name="Footer Placeholder 5"/>
          <p:cNvSpPr>
            <a:spLocks noGrp="1"/>
          </p:cNvSpPr>
          <p:nvPr>
            <p:ph type="ftr" sz="quarter" idx="11"/>
          </p:nvPr>
        </p:nvSpPr>
        <p:spPr/>
        <p:txBody>
          <a:bodyPr/>
          <a:lstStyle/>
          <a:p>
            <a:pPr algn="r"/>
            <a:r>
              <a:rPr lang="he-IL"/>
              <a:t>מערכות הפעלה - תרגול 3</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109236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FB4291-7B81-4F2F-A3FF-C459AB28554B}" type="datetime2">
              <a:rPr lang="en-US" smtClean="0"/>
              <a:t>Sunday, March 5, 2023</a:t>
            </a:fld>
            <a:endParaRPr lang="en-US"/>
          </a:p>
        </p:txBody>
      </p:sp>
      <p:sp>
        <p:nvSpPr>
          <p:cNvPr id="8" name="Footer Placeholder 7"/>
          <p:cNvSpPr>
            <a:spLocks noGrp="1"/>
          </p:cNvSpPr>
          <p:nvPr>
            <p:ph type="ftr" sz="quarter" idx="11"/>
          </p:nvPr>
        </p:nvSpPr>
        <p:spPr/>
        <p:txBody>
          <a:bodyPr/>
          <a:lstStyle/>
          <a:p>
            <a:pPr algn="r"/>
            <a:r>
              <a:rPr lang="he-IL"/>
              <a:t>מערכות הפעלה - תרגול 3</a:t>
            </a: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6136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D2636A-AB82-41FC-BA65-1C00B78BCAA1}" type="datetime2">
              <a:rPr lang="en-US" smtClean="0"/>
              <a:t>Sunday, March 5, 2023</a:t>
            </a:fld>
            <a:endParaRPr lang="en-US"/>
          </a:p>
        </p:txBody>
      </p:sp>
      <p:sp>
        <p:nvSpPr>
          <p:cNvPr id="4" name="Footer Placeholder 3"/>
          <p:cNvSpPr>
            <a:spLocks noGrp="1"/>
          </p:cNvSpPr>
          <p:nvPr>
            <p:ph type="ftr" sz="quarter" idx="11"/>
          </p:nvPr>
        </p:nvSpPr>
        <p:spPr/>
        <p:txBody>
          <a:bodyPr/>
          <a:lstStyle/>
          <a:p>
            <a:pPr algn="r"/>
            <a:r>
              <a:rPr lang="he-IL"/>
              <a:t>מערכות הפעלה - תרגול 3</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6840007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8C4C0A-BFD7-41E0-A8B8-F7A9E1B27A06}" type="datetime2">
              <a:rPr lang="en-US" smtClean="0"/>
              <a:t>Sunday, March 5, 2023</a:t>
            </a:fld>
            <a:endParaRPr lang="en-US"/>
          </a:p>
        </p:txBody>
      </p:sp>
      <p:sp>
        <p:nvSpPr>
          <p:cNvPr id="3" name="Footer Placeholder 2"/>
          <p:cNvSpPr>
            <a:spLocks noGrp="1"/>
          </p:cNvSpPr>
          <p:nvPr>
            <p:ph type="ftr" sz="quarter" idx="11"/>
          </p:nvPr>
        </p:nvSpPr>
        <p:spPr/>
        <p:txBody>
          <a:bodyPr/>
          <a:lstStyle/>
          <a:p>
            <a:pPr algn="r"/>
            <a:r>
              <a:rPr lang="he-IL"/>
              <a:t>מערכות הפעלה - תרגול 3</a:t>
            </a:r>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819390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8FD055-2C2C-4A71-A562-5B8B7DB7C107}" type="datetime2">
              <a:rPr lang="en-US" smtClean="0"/>
              <a:t>Sunday, March 5,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3</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CE6D6C-225D-496F-8522-FD9A8205520A}" type="datetime2">
              <a:rPr lang="en-US" smtClean="0"/>
              <a:t>Sunday, March 5, 2023</a:t>
            </a:fld>
            <a:endParaRPr lang="en-US"/>
          </a:p>
        </p:txBody>
      </p:sp>
      <p:sp>
        <p:nvSpPr>
          <p:cNvPr id="6" name="Footer Placeholder 5"/>
          <p:cNvSpPr>
            <a:spLocks noGrp="1"/>
          </p:cNvSpPr>
          <p:nvPr>
            <p:ph type="ftr" sz="quarter" idx="11"/>
          </p:nvPr>
        </p:nvSpPr>
        <p:spPr/>
        <p:txBody>
          <a:bodyPr/>
          <a:lstStyle/>
          <a:p>
            <a:pPr algn="r"/>
            <a:r>
              <a:rPr lang="he-IL"/>
              <a:t>מערכות הפעלה - תרגול 3</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839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E0205E-0C23-4797-9FC8-955FB9F9E43A}" type="datetime2">
              <a:rPr lang="en-US" smtClean="0"/>
              <a:t>Sunday, March 5, 2023</a:t>
            </a:fld>
            <a:endParaRPr lang="en-US"/>
          </a:p>
        </p:txBody>
      </p:sp>
      <p:sp>
        <p:nvSpPr>
          <p:cNvPr id="6" name="Footer Placeholder 5"/>
          <p:cNvSpPr>
            <a:spLocks noGrp="1"/>
          </p:cNvSpPr>
          <p:nvPr>
            <p:ph type="ftr" sz="quarter" idx="11"/>
          </p:nvPr>
        </p:nvSpPr>
        <p:spPr/>
        <p:txBody>
          <a:bodyPr/>
          <a:lstStyle/>
          <a:p>
            <a:pPr algn="r"/>
            <a:r>
              <a:rPr lang="he-IL"/>
              <a:t>מערכות הפעלה - תרגול 3</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336139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5E5148-096D-45D1-96D0-78BCC10FB0DE}" type="datetime2">
              <a:rPr lang="en-US" smtClean="0"/>
              <a:t>Sunday, March 5,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3</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1393299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30A3D3-9B4F-4EC0-97C8-C38FFBD8D4AD}" type="datetime2">
              <a:rPr lang="en-US" smtClean="0"/>
              <a:t>Sunday, March 5,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3</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7982618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p:cNvSpPr>
            <a:spLocks noGrp="1" noChangeArrowheads="1"/>
          </p:cNvSpPr>
          <p:nvPr>
            <p:ph type="ftr" sz="quarter" idx="10"/>
          </p:nvPr>
        </p:nvSpPr>
        <p:spPr>
          <a:ln/>
        </p:spPr>
        <p:txBody>
          <a:bodyPr/>
          <a:lstStyle>
            <a:lvl1pPr>
              <a:defRPr/>
            </a:lvl1pPr>
          </a:lstStyle>
          <a:p>
            <a:pPr>
              <a:defRPr/>
            </a:pPr>
            <a:r>
              <a:rPr lang="he-IL"/>
              <a:t>מערכות הפעלה - תרגול 3</a:t>
            </a: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EC3D4168-B19F-4812-8C24-2B04C8270799}" type="slidenum">
              <a:rPr lang="ar-SA"/>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fld id="{2543FE55-7D15-4EC6-808F-EDF80221B8E5}" type="datetime2">
              <a:rPr lang="en-US" smtClean="0"/>
              <a:t>Sunday, March 5, 2023</a:t>
            </a:fld>
            <a:endParaRPr lang="en-US"/>
          </a:p>
        </p:txBody>
      </p:sp>
    </p:spTree>
    <p:extLst>
      <p:ext uri="{BB962C8B-B14F-4D97-AF65-F5344CB8AC3E}">
        <p14:creationId xmlns:p14="http://schemas.microsoft.com/office/powerpoint/2010/main" val="332096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13CF93-6B97-4E28-BBA5-94BCD533720F}" type="datetime2">
              <a:rPr lang="en-US" smtClean="0"/>
              <a:t>Sunday, March 5, 2023</a:t>
            </a:fld>
            <a:endParaRPr lang="en-US"/>
          </a:p>
        </p:txBody>
      </p:sp>
      <p:sp>
        <p:nvSpPr>
          <p:cNvPr id="5" name="Footer Placeholder 4"/>
          <p:cNvSpPr>
            <a:spLocks noGrp="1"/>
          </p:cNvSpPr>
          <p:nvPr>
            <p:ph type="ftr" sz="quarter" idx="11"/>
          </p:nvPr>
        </p:nvSpPr>
        <p:spPr/>
        <p:txBody>
          <a:bodyPr/>
          <a:lstStyle/>
          <a:p>
            <a:pPr algn="r"/>
            <a:r>
              <a:rPr lang="he-IL"/>
              <a:t>מערכות הפעלה - תרגול 3</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A30B016-ACD0-4B05-8409-BA86DFC178D7}" type="datetime2">
              <a:rPr lang="en-US" smtClean="0"/>
              <a:t>Sunday, March 5, 2023</a:t>
            </a:fld>
            <a:endParaRPr lang="en-US"/>
          </a:p>
        </p:txBody>
      </p:sp>
      <p:sp>
        <p:nvSpPr>
          <p:cNvPr id="6" name="Footer Placeholder 5"/>
          <p:cNvSpPr>
            <a:spLocks noGrp="1"/>
          </p:cNvSpPr>
          <p:nvPr>
            <p:ph type="ftr" sz="quarter" idx="11"/>
          </p:nvPr>
        </p:nvSpPr>
        <p:spPr/>
        <p:txBody>
          <a:bodyPr/>
          <a:lstStyle/>
          <a:p>
            <a:pPr algn="r"/>
            <a:r>
              <a:rPr lang="he-IL"/>
              <a:t>מערכות הפעלה - תרגול 3</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lang="en-US" sz="24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F5E6B1-F524-4031-A2F2-D501227016A9}" type="datetime2">
              <a:rPr lang="en-US" smtClean="0"/>
              <a:t>Sunday, March 5, 2023</a:t>
            </a:fld>
            <a:endParaRPr lang="en-US"/>
          </a:p>
        </p:txBody>
      </p:sp>
      <p:sp>
        <p:nvSpPr>
          <p:cNvPr id="8" name="Footer Placeholder 7"/>
          <p:cNvSpPr>
            <a:spLocks noGrp="1"/>
          </p:cNvSpPr>
          <p:nvPr>
            <p:ph type="ftr" sz="quarter" idx="11"/>
          </p:nvPr>
        </p:nvSpPr>
        <p:spPr/>
        <p:txBody>
          <a:bodyPr/>
          <a:lstStyle/>
          <a:p>
            <a:pPr algn="r"/>
            <a:r>
              <a:rPr lang="he-IL"/>
              <a:t>מערכות הפעלה - תרגול 3</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7D46B2-26AC-4EF3-BB49-DE7681081B3F}" type="datetime2">
              <a:rPr lang="en-US" smtClean="0"/>
              <a:t>Sunday, March 5, 2023</a:t>
            </a:fld>
            <a:endParaRPr lang="en-US"/>
          </a:p>
        </p:txBody>
      </p:sp>
      <p:sp>
        <p:nvSpPr>
          <p:cNvPr id="4" name="Footer Placeholder 3"/>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A69AB9-6966-44C7-A23D-FFCCAF0B2442}" type="datetime2">
              <a:rPr lang="en-US" smtClean="0"/>
              <a:t>Sunday, March 5, 2023</a:t>
            </a:fld>
            <a:endParaRPr lang="en-US"/>
          </a:p>
        </p:txBody>
      </p:sp>
      <p:sp>
        <p:nvSpPr>
          <p:cNvPr id="3" name="Footer Placeholder 2"/>
          <p:cNvSpPr>
            <a:spLocks noGrp="1"/>
          </p:cNvSpPr>
          <p:nvPr>
            <p:ph type="ftr" sz="quarter" idx="11"/>
          </p:nvPr>
        </p:nvSpPr>
        <p:spPr/>
        <p:txBody>
          <a:bodyPr/>
          <a:lstStyle/>
          <a:p>
            <a:pPr algn="r"/>
            <a:r>
              <a:rPr lang="he-IL"/>
              <a:t>מערכות הפעלה - תרגול 3</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4594AE-4D4F-471E-B702-2247A0DC061F}" type="datetime2">
              <a:rPr lang="en-US" smtClean="0"/>
              <a:t>Sunday, March 5, 2023</a:t>
            </a:fld>
            <a:endParaRPr lang="en-US"/>
          </a:p>
        </p:txBody>
      </p:sp>
      <p:sp>
        <p:nvSpPr>
          <p:cNvPr id="6" name="Footer Placeholder 5"/>
          <p:cNvSpPr>
            <a:spLocks noGrp="1"/>
          </p:cNvSpPr>
          <p:nvPr>
            <p:ph type="ftr" sz="quarter" idx="11"/>
          </p:nvPr>
        </p:nvSpPr>
        <p:spPr/>
        <p:txBody>
          <a:bodyPr/>
          <a:lstStyle/>
          <a:p>
            <a:pPr algn="r"/>
            <a:r>
              <a:rPr lang="he-IL"/>
              <a:t>מערכות הפעלה - תרגול 3</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BDCB81-35BF-4234-AB86-D1EB58089C1E}" type="datetime2">
              <a:rPr lang="en-US" smtClean="0"/>
              <a:t>Sunday, March 5, 2023</a:t>
            </a:fld>
            <a:endParaRPr lang="en-US"/>
          </a:p>
        </p:txBody>
      </p:sp>
      <p:sp>
        <p:nvSpPr>
          <p:cNvPr id="6" name="Footer Placeholder 5"/>
          <p:cNvSpPr>
            <a:spLocks noGrp="1"/>
          </p:cNvSpPr>
          <p:nvPr>
            <p:ph type="ftr" sz="quarter" idx="11"/>
          </p:nvPr>
        </p:nvSpPr>
        <p:spPr/>
        <p:txBody>
          <a:bodyPr/>
          <a:lstStyle/>
          <a:p>
            <a:pPr algn="r"/>
            <a:r>
              <a:rPr lang="he-IL"/>
              <a:t>מערכות הפעלה - תרגול 3</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fld id="{875192AB-19CD-4B9E-BDB8-1E41766643FB}" type="datetime2">
              <a:rPr lang="en-US" smtClean="0"/>
              <a:t>Sunday, March 5, 2023</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3</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fld id="{24A42957-9D14-469A-95D4-54C1ADC36E2B}" type="datetime2">
              <a:rPr lang="en-US" smtClean="0"/>
              <a:t>Sunday, March 5, 2023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3</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1400782036"/>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amp;ehk=kcAAtn5xOfvY6O"/></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7.png&amp;ehk=kcAAtn5xOfvY6O"/><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7.png&amp;ehk=kcAAtn5xOfvY6O"/><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7.png&amp;ehk=kcAAtn5xOfvY6O"/><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7.png&amp;ehk=kcAAtn5xOfvY6O"/><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7.png&amp;ehk=kcAAtn5xOfvY6O"/><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20.tif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a:t>תרגול 3</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he-IL" dirty="0"/>
              <a:t>סיגנלים (</a:t>
            </a:r>
            <a:r>
              <a:rPr lang="en-US" dirty="0"/>
              <a:t>Signals</a:t>
            </a:r>
            <a:r>
              <a:rPr lang="he-IL" dirty="0"/>
              <a:t>)</a:t>
            </a:r>
          </a:p>
          <a:p>
            <a:r>
              <a:rPr lang="he-IL" dirty="0"/>
              <a:t>קלט/פלט של תהליכים</a:t>
            </a:r>
            <a:endParaRPr lang="he-IL" dirty="0">
              <a:cs typeface="Arial"/>
            </a:endParaRPr>
          </a:p>
          <a:p>
            <a:r>
              <a:rPr lang="he-IL" dirty="0"/>
              <a:t>תקשורת בין תהליכים</a:t>
            </a:r>
            <a:endParaRPr lang="he-IL" dirty="0">
              <a:cs typeface="Arial"/>
            </a:endParaRPr>
          </a:p>
        </p:txBody>
      </p:sp>
      <p:sp>
        <p:nvSpPr>
          <p:cNvPr id="7" name="Footer Placeholder 6">
            <a:extLst>
              <a:ext uri="{FF2B5EF4-FFF2-40B4-BE49-F238E27FC236}">
                <a16:creationId xmlns:a16="http://schemas.microsoft.com/office/drawing/2014/main" id="{BAFC8AC8-43D9-4C62-AEA6-1068BDDCD1F6}"/>
              </a:ext>
            </a:extLst>
          </p:cNvPr>
          <p:cNvSpPr>
            <a:spLocks noGrp="1"/>
          </p:cNvSpPr>
          <p:nvPr>
            <p:ph type="ftr" sz="quarter" idx="11"/>
          </p:nvPr>
        </p:nvSpPr>
        <p:spPr/>
        <p:txBody>
          <a:bodyPr/>
          <a:lstStyle/>
          <a:p>
            <a:r>
              <a:rPr lang="he-IL"/>
              <a:t>מערכות הפעלה - תרגול 3</a:t>
            </a:r>
            <a:endParaRPr lang="en-US" dirty="0"/>
          </a:p>
        </p:txBody>
      </p:sp>
      <p:sp>
        <p:nvSpPr>
          <p:cNvPr id="8" name="Slide Number Placeholder 7">
            <a:extLst>
              <a:ext uri="{FF2B5EF4-FFF2-40B4-BE49-F238E27FC236}">
                <a16:creationId xmlns:a16="http://schemas.microsoft.com/office/drawing/2014/main" id="{300EF9FE-8CE6-4C55-AD19-93EAB1E31981}"/>
              </a:ext>
            </a:extLst>
          </p:cNvPr>
          <p:cNvSpPr>
            <a:spLocks noGrp="1"/>
          </p:cNvSpPr>
          <p:nvPr>
            <p:ph type="sldNum" sz="quarter" idx="12"/>
          </p:nvPr>
        </p:nvSpPr>
        <p:spPr/>
        <p:txBody>
          <a:bodyPr/>
          <a:lstStyle/>
          <a:p>
            <a:fld id="{0CFEC368-1D7A-4F81-ABF6-AE0E36BAF64C}" type="slidenum">
              <a:rPr lang="en-US" smtClean="0"/>
              <a:pPr/>
              <a:t>1</a:t>
            </a:fld>
            <a:endParaRPr lang="en-US"/>
          </a:p>
        </p:txBody>
      </p:sp>
    </p:spTree>
    <p:extLst>
      <p:ext uri="{BB962C8B-B14F-4D97-AF65-F5344CB8AC3E}">
        <p14:creationId xmlns:p14="http://schemas.microsoft.com/office/powerpoint/2010/main" val="182139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a:extLst>
              <a:ext uri="{FF2B5EF4-FFF2-40B4-BE49-F238E27FC236}">
                <a16:creationId xmlns:a16="http://schemas.microsoft.com/office/drawing/2014/main" id="{7282B8BC-2E71-4501-A21D-F4A2B6A91E8D}"/>
              </a:ext>
            </a:extLst>
          </p:cNvPr>
          <p:cNvSpPr>
            <a:spLocks noGrp="1" noChangeArrowheads="1"/>
          </p:cNvSpPr>
          <p:nvPr>
            <p:ph type="title"/>
          </p:nvPr>
        </p:nvSpPr>
        <p:spPr/>
        <p:txBody>
          <a:bodyPr/>
          <a:lstStyle/>
          <a:p>
            <a:r>
              <a:rPr lang="he-IL" altLang="en-US" dirty="0"/>
              <a:t>קריאת המערכת </a:t>
            </a:r>
            <a:r>
              <a:rPr lang="en-US" altLang="en-US" dirty="0"/>
              <a:t>signal()</a:t>
            </a:r>
          </a:p>
        </p:txBody>
      </p:sp>
      <p:sp>
        <p:nvSpPr>
          <p:cNvPr id="35846" name="Rectangle 3">
            <a:extLst>
              <a:ext uri="{FF2B5EF4-FFF2-40B4-BE49-F238E27FC236}">
                <a16:creationId xmlns:a16="http://schemas.microsoft.com/office/drawing/2014/main" id="{73D68643-2C6D-4748-B1BE-D11BA4EBEE3C}"/>
              </a:ext>
            </a:extLst>
          </p:cNvPr>
          <p:cNvSpPr>
            <a:spLocks noGrp="1" noChangeArrowheads="1"/>
          </p:cNvSpPr>
          <p:nvPr>
            <p:ph idx="1"/>
          </p:nvPr>
        </p:nvSpPr>
        <p:spPr>
          <a:xfrm>
            <a:off x="457200" y="1600200"/>
            <a:ext cx="8229600" cy="4876800"/>
          </a:xfrm>
        </p:spPr>
        <p:txBody>
          <a:bodyPr>
            <a:normAutofit/>
          </a:bodyPr>
          <a:lstStyle/>
          <a:p>
            <a:pPr marL="0" indent="0" algn="l" rtl="0">
              <a:buNone/>
            </a:pPr>
            <a:r>
              <a:rPr lang="en-US" altLang="en-US" dirty="0">
                <a:latin typeface="Courier New" panose="02070309020205020404" pitchFamily="49" charset="0"/>
                <a:cs typeface="Courier New" panose="02070309020205020404" pitchFamily="49" charset="0"/>
              </a:rPr>
              <a:t>typedef void (*</a:t>
            </a:r>
            <a:r>
              <a:rPr lang="en-US" altLang="en-US" dirty="0" err="1">
                <a:latin typeface="Courier New" panose="02070309020205020404" pitchFamily="49" charset="0"/>
                <a:cs typeface="Courier New" panose="02070309020205020404" pitchFamily="49" charset="0"/>
              </a:rPr>
              <a:t>sighandler_t</a:t>
            </a:r>
            <a:r>
              <a:rPr lang="en-US" altLang="en-US" dirty="0">
                <a:latin typeface="Courier New" panose="02070309020205020404" pitchFamily="49" charset="0"/>
                <a:cs typeface="Courier New" panose="02070309020205020404" pitchFamily="49" charset="0"/>
              </a:rPr>
              <a:t>)(int);</a:t>
            </a:r>
          </a:p>
          <a:p>
            <a:pPr marL="0" indent="0" algn="l" rtl="0">
              <a:buNone/>
            </a:pPr>
            <a:r>
              <a:rPr lang="en-US" altLang="en-US" dirty="0" err="1">
                <a:latin typeface="Courier New" panose="02070309020205020404" pitchFamily="49" charset="0"/>
                <a:cs typeface="Courier New" panose="02070309020205020404" pitchFamily="49" charset="0"/>
              </a:rPr>
              <a:t>sighandler_t</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signal</a:t>
            </a:r>
            <a:r>
              <a:rPr lang="en-US" altLang="en-US" dirty="0">
                <a:latin typeface="Courier New" panose="02070309020205020404" pitchFamily="49" charset="0"/>
                <a:cs typeface="Courier New" panose="02070309020205020404" pitchFamily="49" charset="0"/>
              </a:rPr>
              <a:t>(int signum,</a:t>
            </a: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sighandler_t</a:t>
            </a:r>
            <a:r>
              <a:rPr lang="en-US" altLang="en-US" dirty="0">
                <a:latin typeface="Courier New" panose="02070309020205020404" pitchFamily="49" charset="0"/>
                <a:cs typeface="Courier New" panose="02070309020205020404" pitchFamily="49" charset="0"/>
              </a:rPr>
              <a:t> handler);</a:t>
            </a:r>
            <a:endParaRPr lang="he-IL" altLang="en-US" dirty="0">
              <a:latin typeface="Courier New" panose="02070309020205020404" pitchFamily="49" charset="0"/>
              <a:cs typeface="Courier New" panose="02070309020205020404" pitchFamily="49" charset="0"/>
            </a:endParaRPr>
          </a:p>
          <a:p>
            <a:pPr marL="0" indent="0" algn="l" rtl="0">
              <a:buNone/>
            </a:pPr>
            <a:endParaRPr lang="he-IL" altLang="en-US" dirty="0"/>
          </a:p>
          <a:p>
            <a:r>
              <a:rPr lang="he-IL" altLang="en-US" u="sng" dirty="0"/>
              <a:t>פעולה:</a:t>
            </a:r>
            <a:r>
              <a:rPr lang="he-IL" altLang="en-US" dirty="0"/>
              <a:t> משנה את אופן הטיפול בסיגנל שמספרו </a:t>
            </a:r>
            <a:r>
              <a:rPr lang="en-US" altLang="en-US" dirty="0"/>
              <a:t>signum</a:t>
            </a:r>
            <a:r>
              <a:rPr lang="he-IL" altLang="en-US" dirty="0"/>
              <a:t>.</a:t>
            </a:r>
          </a:p>
          <a:p>
            <a:r>
              <a:rPr lang="he-IL" altLang="en-US" u="sng" dirty="0"/>
              <a:t>פרמטרים:</a:t>
            </a:r>
          </a:p>
          <a:p>
            <a:pPr lvl="1"/>
            <a:r>
              <a:rPr lang="en-US" altLang="en-US" dirty="0" err="1"/>
              <a:t>signum</a:t>
            </a:r>
            <a:r>
              <a:rPr lang="he-IL" altLang="en-US" dirty="0"/>
              <a:t> – מספר בתחום 1—31 פרט ל-</a:t>
            </a:r>
            <a:r>
              <a:rPr lang="en-US" altLang="en-US" dirty="0"/>
              <a:t>SIGKILL</a:t>
            </a:r>
            <a:r>
              <a:rPr lang="he-IL" altLang="en-US" dirty="0"/>
              <a:t> (9) ו-</a:t>
            </a:r>
            <a:r>
              <a:rPr lang="en-US" altLang="en-US" dirty="0"/>
              <a:t>SIGSTOP</a:t>
            </a:r>
            <a:r>
              <a:rPr lang="he-IL" altLang="en-US" dirty="0"/>
              <a:t> (17).</a:t>
            </a:r>
          </a:p>
          <a:p>
            <a:pPr lvl="1"/>
            <a:r>
              <a:rPr lang="en-US" altLang="en-US" dirty="0"/>
              <a:t>handler</a:t>
            </a:r>
            <a:r>
              <a:rPr lang="he-IL" altLang="en-US" dirty="0"/>
              <a:t> – מצביע לפונקציית משתמש או </a:t>
            </a:r>
            <a:r>
              <a:rPr lang="en-US" altLang="en-US" dirty="0"/>
              <a:t>SIG_DFL</a:t>
            </a:r>
            <a:r>
              <a:rPr lang="he-IL" altLang="en-US" dirty="0"/>
              <a:t> או </a:t>
            </a:r>
            <a:r>
              <a:rPr lang="en-US" altLang="en-US" dirty="0"/>
              <a:t>SIG_IGN</a:t>
            </a:r>
            <a:r>
              <a:rPr lang="he-IL" altLang="en-US" dirty="0"/>
              <a:t>.</a:t>
            </a:r>
          </a:p>
          <a:p>
            <a:r>
              <a:rPr lang="he-IL" altLang="en-US" u="sng" dirty="0"/>
              <a:t>ערך מוחזר:</a:t>
            </a:r>
          </a:p>
          <a:p>
            <a:pPr lvl="1"/>
            <a:r>
              <a:rPr lang="he-IL" altLang="en-US" dirty="0"/>
              <a:t>בהצלחה, ערכו הקודם של ה-</a:t>
            </a:r>
            <a:r>
              <a:rPr lang="en-US" altLang="en-US" dirty="0"/>
              <a:t>signal handler</a:t>
            </a:r>
            <a:r>
              <a:rPr lang="he-IL" altLang="en-US" dirty="0"/>
              <a:t> (פונקציה קודמת / </a:t>
            </a:r>
            <a:r>
              <a:rPr lang="en-US" altLang="en-US" dirty="0"/>
              <a:t>SIG_DFL</a:t>
            </a:r>
            <a:r>
              <a:rPr lang="he-IL" altLang="en-US" dirty="0"/>
              <a:t> / </a:t>
            </a:r>
            <a:r>
              <a:rPr lang="en-US" altLang="en-US" dirty="0"/>
              <a:t>SIG_IGN</a:t>
            </a:r>
            <a:r>
              <a:rPr lang="he-IL" altLang="en-US" dirty="0"/>
              <a:t>).</a:t>
            </a:r>
          </a:p>
          <a:p>
            <a:pPr lvl="1"/>
            <a:r>
              <a:rPr lang="he-IL" altLang="en-US" dirty="0"/>
              <a:t>בכישלון, </a:t>
            </a:r>
            <a:r>
              <a:rPr lang="en-US" altLang="en-US" dirty="0"/>
              <a:t>SIG_ERR</a:t>
            </a:r>
            <a:r>
              <a:rPr lang="he-IL" altLang="en-US" dirty="0"/>
              <a:t>.</a:t>
            </a:r>
            <a:endParaRPr lang="en-US" altLang="en-US" dirty="0"/>
          </a:p>
        </p:txBody>
      </p:sp>
      <p:sp>
        <p:nvSpPr>
          <p:cNvPr id="2" name="Footer Placeholder 1">
            <a:extLst>
              <a:ext uri="{FF2B5EF4-FFF2-40B4-BE49-F238E27FC236}">
                <a16:creationId xmlns:a16="http://schemas.microsoft.com/office/drawing/2014/main" id="{C0BC75FA-DA02-484C-8380-F87CFBCE9DAD}"/>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9D10326B-0DBC-49D8-B593-7E1A5DFF0189}"/>
              </a:ext>
            </a:extLst>
          </p:cNvPr>
          <p:cNvSpPr>
            <a:spLocks noGrp="1"/>
          </p:cNvSpPr>
          <p:nvPr>
            <p:ph type="sldNum" sz="quarter" idx="12"/>
          </p:nvPr>
        </p:nvSpPr>
        <p:spPr/>
        <p:txBody>
          <a:bodyPr/>
          <a:lstStyle/>
          <a:p>
            <a:fld id="{0CFEC368-1D7A-4F81-ABF6-AE0E36BAF64C}" type="slidenum">
              <a:rPr lang="en-US" smtClean="0"/>
              <a:pPr/>
              <a:t>10</a:t>
            </a:fld>
            <a:endParaRPr lang="en-US"/>
          </a:p>
        </p:txBody>
      </p:sp>
    </p:spTree>
    <p:extLst>
      <p:ext uri="{BB962C8B-B14F-4D97-AF65-F5344CB8AC3E}">
        <p14:creationId xmlns:p14="http://schemas.microsoft.com/office/powerpoint/2010/main" val="3077914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e-IL" dirty="0"/>
              <a:t>המבנה </a:t>
            </a:r>
            <a:r>
              <a:rPr lang="en-US" dirty="0" err="1"/>
              <a:t>signal_struct</a:t>
            </a:r>
            <a:endParaRPr lang="en-US" dirty="0"/>
          </a:p>
        </p:txBody>
      </p:sp>
      <p:pic>
        <p:nvPicPr>
          <p:cNvPr id="9" name="Content Placeholder 8"/>
          <p:cNvPicPr>
            <a:picLocks noGrp="1" noChangeAspect="1"/>
          </p:cNvPicPr>
          <p:nvPr>
            <p:ph sz="half" idx="1"/>
          </p:nvPr>
        </p:nvPicPr>
        <p:blipFill>
          <a:blip r:embed="rId3"/>
          <a:stretch>
            <a:fillRect/>
          </a:stretch>
        </p:blipFill>
        <p:spPr>
          <a:xfrm>
            <a:off x="761506" y="1673352"/>
            <a:ext cx="2191122" cy="4718050"/>
          </a:xfrm>
          <a:prstGeom prst="rect">
            <a:avLst/>
          </a:prstGeom>
        </p:spPr>
      </p:pic>
      <p:sp>
        <p:nvSpPr>
          <p:cNvPr id="8" name="Content Placeholder 7"/>
          <p:cNvSpPr>
            <a:spLocks noGrp="1"/>
          </p:cNvSpPr>
          <p:nvPr>
            <p:ph sz="half" idx="2"/>
          </p:nvPr>
        </p:nvSpPr>
        <p:spPr>
          <a:xfrm>
            <a:off x="3923071" y="1673352"/>
            <a:ext cx="4763729" cy="4718304"/>
          </a:xfrm>
        </p:spPr>
        <p:txBody>
          <a:bodyPr/>
          <a:lstStyle/>
          <a:p>
            <a:r>
              <a:rPr lang="he-IL" dirty="0"/>
              <a:t>ב-</a:t>
            </a:r>
            <a:r>
              <a:rPr lang="en-US" dirty="0"/>
              <a:t>PCB</a:t>
            </a:r>
            <a:r>
              <a:rPr lang="he-IL" dirty="0"/>
              <a:t> שמור מבנה בן 31 תאים ובו שמורות פעולות הטיפול בכל סיגנל.</a:t>
            </a:r>
          </a:p>
          <a:p>
            <a:r>
              <a:rPr lang="he-IL" dirty="0"/>
              <a:t>אופציות לטיפול: </a:t>
            </a:r>
          </a:p>
          <a:p>
            <a:pPr marL="731520" lvl="1" indent="-457200">
              <a:buFont typeface="+mj-lt"/>
              <a:buAutoNum type="arabicPeriod"/>
            </a:pPr>
            <a:r>
              <a:rPr lang="en-US" dirty="0"/>
              <a:t>SIG_DFL</a:t>
            </a:r>
            <a:r>
              <a:rPr lang="he-IL" dirty="0"/>
              <a:t> – בצע את טיפול ברירת המחדל בסיגנל זה.</a:t>
            </a:r>
          </a:p>
          <a:p>
            <a:pPr marL="731520" lvl="1" indent="-457200">
              <a:buFont typeface="+mj-lt"/>
              <a:buAutoNum type="arabicPeriod"/>
            </a:pPr>
            <a:r>
              <a:rPr lang="en-US" dirty="0"/>
              <a:t>SIG_IGN</a:t>
            </a:r>
            <a:r>
              <a:rPr lang="he-IL" dirty="0"/>
              <a:t> – התעלם מהסיגנל.</a:t>
            </a:r>
          </a:p>
          <a:p>
            <a:pPr marL="731520" lvl="1" indent="-457200">
              <a:buFont typeface="+mj-lt"/>
              <a:buAutoNum type="arabicPeriod"/>
            </a:pPr>
            <a:r>
              <a:rPr lang="he-IL" dirty="0"/>
              <a:t>קישור ל-</a:t>
            </a:r>
            <a:r>
              <a:rPr lang="en-US" dirty="0"/>
              <a:t>signal handler</a:t>
            </a:r>
            <a:r>
              <a:rPr lang="he-IL" dirty="0"/>
              <a:t> שהוגדר ע"י המשתמש.</a:t>
            </a:r>
          </a:p>
        </p:txBody>
      </p:sp>
      <p:sp>
        <p:nvSpPr>
          <p:cNvPr id="4" name="Footer Placeholder 3"/>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11</a:t>
            </a:fld>
            <a:endParaRPr lang="en-US"/>
          </a:p>
        </p:txBody>
      </p:sp>
    </p:spTree>
    <p:extLst>
      <p:ext uri="{BB962C8B-B14F-4D97-AF65-F5344CB8AC3E}">
        <p14:creationId xmlns:p14="http://schemas.microsoft.com/office/powerpoint/2010/main" val="1432958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a:extLst>
              <a:ext uri="{FF2B5EF4-FFF2-40B4-BE49-F238E27FC236}">
                <a16:creationId xmlns:a16="http://schemas.microsoft.com/office/drawing/2014/main" id="{ED9E73F5-2B1C-483E-B05B-E397C02CEECA}"/>
              </a:ext>
            </a:extLst>
          </p:cNvPr>
          <p:cNvSpPr>
            <a:spLocks noGrp="1" noChangeArrowheads="1"/>
          </p:cNvSpPr>
          <p:nvPr>
            <p:ph type="title"/>
          </p:nvPr>
        </p:nvSpPr>
        <p:spPr/>
        <p:txBody>
          <a:bodyPr/>
          <a:lstStyle/>
          <a:p>
            <a:r>
              <a:rPr lang="he-IL" altLang="en-US" dirty="0"/>
              <a:t>שגרות טיפול בסיגנלים</a:t>
            </a:r>
            <a:endParaRPr lang="en-US" altLang="en-US" dirty="0"/>
          </a:p>
        </p:txBody>
      </p:sp>
      <p:sp>
        <p:nvSpPr>
          <p:cNvPr id="33798" name="Rectangle 3">
            <a:extLst>
              <a:ext uri="{FF2B5EF4-FFF2-40B4-BE49-F238E27FC236}">
                <a16:creationId xmlns:a16="http://schemas.microsoft.com/office/drawing/2014/main" id="{B1BE5D4A-4900-4A83-92CE-B7A6C6A6F960}"/>
              </a:ext>
            </a:extLst>
          </p:cNvPr>
          <p:cNvSpPr>
            <a:spLocks noGrp="1" noChangeArrowheads="1"/>
          </p:cNvSpPr>
          <p:nvPr>
            <p:ph idx="1"/>
          </p:nvPr>
        </p:nvSpPr>
        <p:spPr/>
        <p:txBody>
          <a:bodyPr>
            <a:normAutofit/>
          </a:bodyPr>
          <a:lstStyle/>
          <a:p>
            <a:r>
              <a:rPr lang="he-IL" altLang="en-US" dirty="0"/>
              <a:t>תהליך יכול להתקין שגרת טיפול בסיגנל (</a:t>
            </a:r>
            <a:r>
              <a:rPr lang="en-US" altLang="en-US" dirty="0"/>
              <a:t>signal handler</a:t>
            </a:r>
            <a:r>
              <a:rPr lang="he-IL" altLang="en-US" dirty="0"/>
              <a:t>) שתיקרא בעת קבלת סיגנל מסוים.</a:t>
            </a:r>
            <a:endParaRPr lang="en-US" altLang="en-US" dirty="0"/>
          </a:p>
          <a:p>
            <a:pPr lvl="1"/>
            <a:r>
              <a:rPr lang="he-IL" altLang="en-US" dirty="0"/>
              <a:t>השגרה מבוצעת ב-</a:t>
            </a:r>
            <a:r>
              <a:rPr lang="en-US" altLang="en-US" b="1" dirty="0"/>
              <a:t>user mode</a:t>
            </a:r>
            <a:r>
              <a:rPr lang="he-IL" altLang="en-US" dirty="0"/>
              <a:t>, בהקשר של התהליך שקיבל את הסיגנל.</a:t>
            </a:r>
          </a:p>
          <a:p>
            <a:pPr lvl="1"/>
            <a:r>
              <a:rPr lang="he-IL" altLang="en-US" dirty="0"/>
              <a:t>ניתן להתקין שגרת טיפול חדשה לכל סיגנל פרט ל-</a:t>
            </a:r>
            <a:r>
              <a:rPr lang="en-US" altLang="en-US" dirty="0"/>
              <a:t>SIGKILL</a:t>
            </a:r>
            <a:r>
              <a:rPr lang="he-IL" altLang="en-US" dirty="0"/>
              <a:t> (9) ו-</a:t>
            </a:r>
            <a:r>
              <a:rPr lang="en-US" altLang="en-US" dirty="0"/>
              <a:t>SIGSTOP</a:t>
            </a:r>
            <a:r>
              <a:rPr lang="he-IL" altLang="en-US" dirty="0"/>
              <a:t> (17).</a:t>
            </a:r>
          </a:p>
          <a:p>
            <a:pPr lvl="1"/>
            <a:endParaRPr lang="he-IL" altLang="en-US" dirty="0"/>
          </a:p>
          <a:p>
            <a:r>
              <a:rPr lang="he-IL" altLang="en-US" dirty="0"/>
              <a:t>איך מגנים על תהליך שהריץ קוד וקיבל סיגנל?</a:t>
            </a:r>
          </a:p>
          <a:p>
            <a:pPr lvl="1"/>
            <a:r>
              <a:rPr lang="he-IL" altLang="en-US" dirty="0"/>
              <a:t>הקשר הביצוע של התהליך נשמר לפני התחלת ביצוע השגרה ומשוחזר אחרי סיומה, אך הפעלת השגרה לא גורמת להחלפת הקשר התהליך.</a:t>
            </a:r>
          </a:p>
          <a:p>
            <a:pPr lvl="1"/>
            <a:r>
              <a:rPr lang="he-IL" altLang="en-US" dirty="0"/>
              <a:t>במהלך ביצוע השגרה נחסם זמנית (</a:t>
            </a:r>
            <a:r>
              <a:rPr lang="en-US" altLang="en-US" dirty="0"/>
              <a:t>masking</a:t>
            </a:r>
            <a:r>
              <a:rPr lang="he-IL" altLang="en-US" dirty="0"/>
              <a:t>) טיפול בסיגנלים מהסוג שגרם לביצוע השגרה, על-מנת למנוע בעיות של </a:t>
            </a:r>
            <a:r>
              <a:rPr lang="en-US" altLang="en-US" dirty="0"/>
              <a:t>reentrancy</a:t>
            </a:r>
            <a:r>
              <a:rPr lang="he-IL" altLang="en-US" dirty="0"/>
              <a:t>.</a:t>
            </a:r>
            <a:endParaRPr lang="en-US" altLang="en-US" dirty="0"/>
          </a:p>
        </p:txBody>
      </p:sp>
      <p:sp>
        <p:nvSpPr>
          <p:cNvPr id="2" name="Footer Placeholder 1">
            <a:extLst>
              <a:ext uri="{FF2B5EF4-FFF2-40B4-BE49-F238E27FC236}">
                <a16:creationId xmlns:a16="http://schemas.microsoft.com/office/drawing/2014/main" id="{F034A678-CFD4-460F-8D3B-24817AF735CF}"/>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DEC3E715-A493-4E1A-B65B-CC28839D8B87}"/>
              </a:ext>
            </a:extLst>
          </p:cNvPr>
          <p:cNvSpPr>
            <a:spLocks noGrp="1"/>
          </p:cNvSpPr>
          <p:nvPr>
            <p:ph type="sldNum" sz="quarter" idx="12"/>
          </p:nvPr>
        </p:nvSpPr>
        <p:spPr/>
        <p:txBody>
          <a:bodyPr/>
          <a:lstStyle/>
          <a:p>
            <a:fld id="{0CFEC368-1D7A-4F81-ABF6-AE0E36BAF64C}" type="slidenum">
              <a:rPr lang="en-US" smtClean="0"/>
              <a:pPr/>
              <a:t>12</a:t>
            </a:fld>
            <a:endParaRPr lang="en-US"/>
          </a:p>
        </p:txBody>
      </p:sp>
      <p:pic>
        <p:nvPicPr>
          <p:cNvPr id="33800" name="Picture 5" descr="TN00514_[1]">
            <a:extLst>
              <a:ext uri="{FF2B5EF4-FFF2-40B4-BE49-F238E27FC236}">
                <a16:creationId xmlns:a16="http://schemas.microsoft.com/office/drawing/2014/main" id="{30CCD0E8-2647-4A9F-876A-E504D95466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588" y="422275"/>
            <a:ext cx="1309687"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5644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a:extLst>
              <a:ext uri="{FF2B5EF4-FFF2-40B4-BE49-F238E27FC236}">
                <a16:creationId xmlns:a16="http://schemas.microsoft.com/office/drawing/2014/main" id="{4051F096-3A22-4E55-B606-F46505FF68E0}"/>
              </a:ext>
            </a:extLst>
          </p:cNvPr>
          <p:cNvSpPr>
            <a:spLocks noGrp="1" noChangeArrowheads="1"/>
          </p:cNvSpPr>
          <p:nvPr>
            <p:ph type="title"/>
          </p:nvPr>
        </p:nvSpPr>
        <p:spPr>
          <a:xfrm>
            <a:off x="457200" y="792080"/>
            <a:ext cx="2139696" cy="535275"/>
          </a:xfrm>
        </p:spPr>
        <p:txBody>
          <a:bodyPr/>
          <a:lstStyle/>
          <a:p>
            <a:r>
              <a:rPr lang="he-IL" altLang="en-US" sz="3600" dirty="0"/>
              <a:t>דוגמה</a:t>
            </a:r>
            <a:endParaRPr lang="en-US" altLang="en-US" sz="3600" dirty="0"/>
          </a:p>
        </p:txBody>
      </p:sp>
      <p:sp>
        <p:nvSpPr>
          <p:cNvPr id="36870" name="Rectangle 3">
            <a:extLst>
              <a:ext uri="{FF2B5EF4-FFF2-40B4-BE49-F238E27FC236}">
                <a16:creationId xmlns:a16="http://schemas.microsoft.com/office/drawing/2014/main" id="{C32C2777-EC2C-4A2C-BC08-1B26208F4E2A}"/>
              </a:ext>
            </a:extLst>
          </p:cNvPr>
          <p:cNvSpPr>
            <a:spLocks noGrp="1" noChangeArrowheads="1"/>
          </p:cNvSpPr>
          <p:nvPr>
            <p:ph idx="1"/>
          </p:nvPr>
        </p:nvSpPr>
        <p:spPr/>
        <p:txBody>
          <a:bodyPr>
            <a:normAutofit fontScale="62500" lnSpcReduction="20000"/>
          </a:bodyPr>
          <a:lstStyle/>
          <a:p>
            <a:pPr marL="0" marR="0" indent="0" algn="l" rtl="0">
              <a:lnSpc>
                <a:spcPct val="107000"/>
              </a:lnSpc>
              <a:spcBef>
                <a:spcPts val="0"/>
              </a:spcBef>
              <a:spcAft>
                <a:spcPts val="0"/>
              </a:spcAft>
              <a:buNone/>
            </a:pP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#include &lt;</a:t>
            </a:r>
            <a:r>
              <a:rPr lang="en-US"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stdio.h</a:t>
            </a: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&gt;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#include &lt;</a:t>
            </a:r>
            <a:r>
              <a:rPr lang="en-US"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signal.h</a:t>
            </a: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&gt;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catcher1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signum</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printf</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"Hi\n"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kill</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getpid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22</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catch22</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signum</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printf</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"Bye\n"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exit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main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signal</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SIGTERM</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catcher1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signal</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22</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catch22</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printf</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"Waiting…\n"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buNone/>
            </a:pPr>
            <a:endParaRPr lang="en-US" altLang="en-US" dirty="0">
              <a:latin typeface="Courier New" panose="02070309020205020404" pitchFamily="49" charset="0"/>
              <a:cs typeface="Courier New" panose="02070309020205020404" pitchFamily="49" charset="0"/>
            </a:endParaRPr>
          </a:p>
        </p:txBody>
      </p:sp>
      <p:sp>
        <p:nvSpPr>
          <p:cNvPr id="9" name="Content Placeholder 8">
            <a:extLst>
              <a:ext uri="{FF2B5EF4-FFF2-40B4-BE49-F238E27FC236}">
                <a16:creationId xmlns:a16="http://schemas.microsoft.com/office/drawing/2014/main" id="{ED7897CB-03CC-4B8F-AECE-F38ACB71191B}"/>
              </a:ext>
            </a:extLst>
          </p:cNvPr>
          <p:cNvSpPr>
            <a:spLocks noGrp="1"/>
          </p:cNvSpPr>
          <p:nvPr>
            <p:ph type="body" sz="half" idx="2"/>
          </p:nvPr>
        </p:nvSpPr>
        <p:spPr>
          <a:xfrm>
            <a:off x="457201" y="1327356"/>
            <a:ext cx="2139696" cy="5046812"/>
          </a:xfrm>
        </p:spPr>
        <p:txBody>
          <a:bodyPr>
            <a:normAutofit/>
          </a:bodyPr>
          <a:lstStyle/>
          <a:p>
            <a:pPr algn="l" rtl="0">
              <a:lnSpc>
                <a:spcPct val="80000"/>
              </a:lnSpc>
              <a:buNone/>
            </a:pPr>
            <a:r>
              <a:rPr lang="en-US" altLang="en-US" sz="1600" dirty="0">
                <a:latin typeface="Courier New" panose="02070309020205020404" pitchFamily="49" charset="0"/>
                <a:cs typeface="Courier New" panose="02070309020205020404" pitchFamily="49" charset="0"/>
              </a:rPr>
              <a:t>&gt;&gt; </a:t>
            </a:r>
            <a:r>
              <a:rPr lang="en-US" altLang="en-US" sz="1600" dirty="0" err="1">
                <a:latin typeface="Courier New" panose="02070309020205020404" pitchFamily="49" charset="0"/>
                <a:cs typeface="Courier New" panose="02070309020205020404" pitchFamily="49" charset="0"/>
              </a:rPr>
              <a:t>gcc</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signal.c</a:t>
            </a:r>
            <a:endParaRPr lang="en-US" altLang="en-US" sz="1600" dirty="0">
              <a:latin typeface="Courier New" panose="02070309020205020404" pitchFamily="49" charset="0"/>
              <a:cs typeface="Courier New" panose="02070309020205020404" pitchFamily="49" charset="0"/>
            </a:endParaRPr>
          </a:p>
          <a:p>
            <a:pPr algn="l" rtl="0">
              <a:lnSpc>
                <a:spcPct val="80000"/>
              </a:lnSpc>
              <a:buNone/>
            </a:pPr>
            <a:r>
              <a:rPr lang="en-US" altLang="en-US" sz="1600" dirty="0">
                <a:latin typeface="Courier New" panose="02070309020205020404" pitchFamily="49" charset="0"/>
                <a:cs typeface="Courier New" panose="02070309020205020404" pitchFamily="49" charset="0"/>
              </a:rPr>
              <a:t>&gt;&gt; </a:t>
            </a:r>
            <a:r>
              <a:rPr lang="en-US" altLang="en-US" sz="1600" dirty="0" err="1">
                <a:latin typeface="Courier New" panose="02070309020205020404" pitchFamily="49" charset="0"/>
                <a:cs typeface="Courier New" panose="02070309020205020404" pitchFamily="49" charset="0"/>
              </a:rPr>
              <a:t>a.out</a:t>
            </a:r>
            <a:r>
              <a:rPr lang="en-US" altLang="en-US" sz="1600" dirty="0">
                <a:latin typeface="Courier New" panose="02070309020205020404" pitchFamily="49" charset="0"/>
                <a:cs typeface="Courier New" panose="02070309020205020404" pitchFamily="49" charset="0"/>
              </a:rPr>
              <a:t> &amp;</a:t>
            </a:r>
          </a:p>
          <a:p>
            <a:pPr algn="l" rtl="0">
              <a:buNone/>
            </a:pPr>
            <a:r>
              <a:rPr lang="en-US" altLang="en-US" sz="1600" dirty="0">
                <a:latin typeface="Courier New" panose="02070309020205020404" pitchFamily="49" charset="0"/>
                <a:cs typeface="Courier New" panose="02070309020205020404" pitchFamily="49" charset="0"/>
              </a:rPr>
              <a:t>[1] 3189</a:t>
            </a:r>
          </a:p>
          <a:p>
            <a:pPr algn="l" rtl="0">
              <a:buNone/>
            </a:pPr>
            <a:r>
              <a:rPr lang="en-US" altLang="en-US" sz="1600" dirty="0">
                <a:latin typeface="Courier New" panose="02070309020205020404" pitchFamily="49" charset="0"/>
                <a:cs typeface="Courier New" panose="02070309020205020404" pitchFamily="49" charset="0"/>
              </a:rPr>
              <a:t>Waiting…</a:t>
            </a:r>
          </a:p>
          <a:p>
            <a:pPr algn="l" rtl="0">
              <a:buNone/>
            </a:pPr>
            <a:r>
              <a:rPr lang="en-US" altLang="en-US" sz="1600" dirty="0">
                <a:latin typeface="Courier New" panose="02070309020205020404" pitchFamily="49" charset="0"/>
                <a:cs typeface="Courier New" panose="02070309020205020404" pitchFamily="49" charset="0"/>
              </a:rPr>
              <a:t>&gt;&gt; kill 3189</a:t>
            </a:r>
            <a:endParaRPr lang="he-IL" altLang="en-US" sz="1600" b="1" dirty="0">
              <a:latin typeface="Courier New" panose="02070309020205020404" pitchFamily="49" charset="0"/>
              <a:cs typeface="Courier New" panose="02070309020205020404" pitchFamily="49" charset="0"/>
            </a:endParaRPr>
          </a:p>
          <a:p>
            <a:pPr algn="l" rtl="0">
              <a:buNone/>
            </a:pPr>
            <a:r>
              <a:rPr lang="en-US" altLang="en-US" sz="1600" b="1" dirty="0">
                <a:latin typeface="Courier New" panose="02070309020205020404" pitchFamily="49" charset="0"/>
                <a:cs typeface="Courier New" panose="02070309020205020404" pitchFamily="49" charset="0"/>
              </a:rPr>
              <a:t>Hi</a:t>
            </a:r>
          </a:p>
          <a:p>
            <a:pPr algn="l" rtl="0">
              <a:buNone/>
            </a:pPr>
            <a:r>
              <a:rPr lang="en-US" altLang="en-US" sz="1600" b="1" dirty="0">
                <a:latin typeface="Courier New" panose="02070309020205020404" pitchFamily="49" charset="0"/>
                <a:cs typeface="Courier New" panose="02070309020205020404" pitchFamily="49" charset="0"/>
              </a:rPr>
              <a:t>Bye</a:t>
            </a:r>
          </a:p>
          <a:p>
            <a:pPr algn="l" rtl="0">
              <a:buNone/>
            </a:pPr>
            <a:r>
              <a:rPr lang="en-US" altLang="en-US" sz="1600" b="1" dirty="0">
                <a:latin typeface="Courier New" panose="02070309020205020404" pitchFamily="49" charset="0"/>
                <a:cs typeface="Courier New" panose="02070309020205020404" pitchFamily="49" charset="0"/>
              </a:rPr>
              <a:t>[1]+ Done </a:t>
            </a:r>
            <a:r>
              <a:rPr lang="en-US" altLang="en-US" sz="1600" b="1" dirty="0" err="1">
                <a:latin typeface="Courier New" panose="02070309020205020404" pitchFamily="49" charset="0"/>
                <a:cs typeface="Courier New" panose="02070309020205020404" pitchFamily="49" charset="0"/>
              </a:rPr>
              <a:t>a.out</a:t>
            </a:r>
            <a:endParaRPr lang="en-US" altLang="en-US" sz="1600" b="1" dirty="0">
              <a:latin typeface="Courier New" panose="02070309020205020404" pitchFamily="49" charset="0"/>
              <a:cs typeface="Courier New" panose="02070309020205020404" pitchFamily="49" charset="0"/>
            </a:endParaRPr>
          </a:p>
          <a:p>
            <a:pPr algn="l" rtl="0">
              <a:buNone/>
            </a:pPr>
            <a:r>
              <a:rPr lang="en-US" altLang="en-US" sz="1600" b="1" dirty="0">
                <a:latin typeface="Courier New" panose="02070309020205020404" pitchFamily="49" charset="0"/>
                <a:cs typeface="Courier New" panose="02070309020205020404" pitchFamily="49" charset="0"/>
              </a:rPr>
              <a:t>&gt;&gt;</a:t>
            </a:r>
          </a:p>
        </p:txBody>
      </p:sp>
      <p:sp>
        <p:nvSpPr>
          <p:cNvPr id="2" name="Footer Placeholder 1">
            <a:extLst>
              <a:ext uri="{FF2B5EF4-FFF2-40B4-BE49-F238E27FC236}">
                <a16:creationId xmlns:a16="http://schemas.microsoft.com/office/drawing/2014/main" id="{24F3DC5E-D180-4791-85A2-51DE8B9361C6}"/>
              </a:ext>
            </a:extLst>
          </p:cNvPr>
          <p:cNvSpPr>
            <a:spLocks noGrp="1"/>
          </p:cNvSpPr>
          <p:nvPr>
            <p:ph type="ftr" sz="quarter" idx="11"/>
          </p:nvPr>
        </p:nvSpPr>
        <p:spPr/>
        <p:txBody>
          <a:bodyPr/>
          <a:lstStyle/>
          <a:p>
            <a:r>
              <a:rPr lang="he-IL" altLang="en-US"/>
              <a:t>מערכות הפעלה - תרגול 3</a:t>
            </a:r>
            <a:endParaRPr lang="en-US" altLang="en-US"/>
          </a:p>
        </p:txBody>
      </p:sp>
      <p:sp>
        <p:nvSpPr>
          <p:cNvPr id="3" name="Slide Number Placeholder 2">
            <a:extLst>
              <a:ext uri="{FF2B5EF4-FFF2-40B4-BE49-F238E27FC236}">
                <a16:creationId xmlns:a16="http://schemas.microsoft.com/office/drawing/2014/main" id="{3AAF3020-28BF-4DB6-AA32-CA9B9C3946DE}"/>
              </a:ext>
            </a:extLst>
          </p:cNvPr>
          <p:cNvSpPr>
            <a:spLocks noGrp="1"/>
          </p:cNvSpPr>
          <p:nvPr>
            <p:ph type="sldNum" sz="quarter" idx="12"/>
          </p:nvPr>
        </p:nvSpPr>
        <p:spPr/>
        <p:txBody>
          <a:bodyPr/>
          <a:lstStyle/>
          <a:p>
            <a:fld id="{FB12C353-EFB7-4446-AB95-5802925858F0}" type="slidenum">
              <a:rPr lang="he-IL" altLang="en-US" smtClean="0"/>
              <a:pPr/>
              <a:t>13</a:t>
            </a:fld>
            <a:endParaRPr lang="en-US" altLang="en-US"/>
          </a:p>
        </p:txBody>
      </p:sp>
      <p:sp>
        <p:nvSpPr>
          <p:cNvPr id="15" name="Speech Bubble: Rectangle 6">
            <a:extLst>
              <a:ext uri="{FF2B5EF4-FFF2-40B4-BE49-F238E27FC236}">
                <a16:creationId xmlns:a16="http://schemas.microsoft.com/office/drawing/2014/main" id="{62976C0E-0F93-4141-BEAC-30167A2DA9B0}"/>
              </a:ext>
            </a:extLst>
          </p:cNvPr>
          <p:cNvSpPr/>
          <p:nvPr/>
        </p:nvSpPr>
        <p:spPr>
          <a:xfrm>
            <a:off x="457200" y="4052949"/>
            <a:ext cx="2011680" cy="1371600"/>
          </a:xfrm>
          <a:prstGeom prst="wedgeRoundRectCallout">
            <a:avLst>
              <a:gd name="adj1" fmla="val 41704"/>
              <a:gd name="adj2" fmla="val -15684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sz="2000" dirty="0"/>
              <a:t>שליחת סיגנל מסוג </a:t>
            </a:r>
            <a:r>
              <a:rPr lang="en-US" sz="2000" b="1" dirty="0"/>
              <a:t>SIGTERM</a:t>
            </a:r>
            <a:endParaRPr lang="he-IL" sz="2000" b="1" dirty="0"/>
          </a:p>
          <a:p>
            <a:pPr algn="r" rtl="1"/>
            <a:r>
              <a:rPr lang="he-IL" sz="2000" dirty="0"/>
              <a:t>באמצעות </a:t>
            </a:r>
            <a:r>
              <a:rPr lang="en-US" sz="2000" dirty="0"/>
              <a:t>kill</a:t>
            </a:r>
            <a:br>
              <a:rPr lang="en-US" sz="2000" dirty="0"/>
            </a:br>
            <a:r>
              <a:rPr lang="he-IL" sz="2000" dirty="0"/>
              <a:t>(</a:t>
            </a:r>
            <a:r>
              <a:rPr lang="en-US" sz="2000" dirty="0"/>
              <a:t>bash utility</a:t>
            </a:r>
            <a:r>
              <a:rPr lang="he-IL" sz="2000" dirty="0"/>
              <a:t>)</a:t>
            </a:r>
            <a:endParaRPr lang="en-US" sz="2000" dirty="0"/>
          </a:p>
        </p:txBody>
      </p:sp>
    </p:spTree>
    <p:extLst>
      <p:ext uri="{BB962C8B-B14F-4D97-AF65-F5344CB8AC3E}">
        <p14:creationId xmlns:p14="http://schemas.microsoft.com/office/powerpoint/2010/main" val="348034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ltLang="en-US" dirty="0"/>
              <a:t>שליחת סיגנלים בין תהליכים</a:t>
            </a:r>
            <a:endParaRPr lang="en-US" dirty="0"/>
          </a:p>
        </p:txBody>
      </p:sp>
      <p:sp>
        <p:nvSpPr>
          <p:cNvPr id="3" name="Content Placeholder 2"/>
          <p:cNvSpPr>
            <a:spLocks noGrp="1"/>
          </p:cNvSpPr>
          <p:nvPr>
            <p:ph idx="1"/>
          </p:nvPr>
        </p:nvSpPr>
        <p:spPr/>
        <p:txBody>
          <a:bodyPr>
            <a:normAutofit/>
          </a:bodyPr>
          <a:lstStyle/>
          <a:p>
            <a:r>
              <a:rPr lang="he-IL" dirty="0"/>
              <a:t>שימוש נפוץ בסיגנל הינו בלימה של ביצוע תהליך ע"י המשתמש. </a:t>
            </a:r>
          </a:p>
          <a:p>
            <a:endParaRPr lang="he-IL" dirty="0"/>
          </a:p>
          <a:p>
            <a:r>
              <a:rPr lang="he-IL" dirty="0"/>
              <a:t>למשל בתוך ה-</a:t>
            </a:r>
            <a:r>
              <a:rPr lang="en-US" dirty="0"/>
              <a:t>shell</a:t>
            </a:r>
            <a:r>
              <a:rPr lang="he-IL" dirty="0"/>
              <a:t>: </a:t>
            </a:r>
          </a:p>
          <a:p>
            <a:pPr lvl="1"/>
            <a:r>
              <a:rPr lang="he-IL" dirty="0"/>
              <a:t>לחיצה על </a:t>
            </a:r>
            <a:r>
              <a:rPr lang="en-US" dirty="0"/>
              <a:t>CTRL+C</a:t>
            </a:r>
            <a:r>
              <a:rPr lang="he-IL" dirty="0"/>
              <a:t> גורמת לשליחת </a:t>
            </a:r>
            <a:r>
              <a:rPr lang="en-US" dirty="0"/>
              <a:t>SIGINT</a:t>
            </a:r>
            <a:r>
              <a:rPr lang="he-IL" dirty="0"/>
              <a:t> לתהליך.</a:t>
            </a:r>
            <a:br>
              <a:rPr lang="en-US" dirty="0"/>
            </a:br>
            <a:r>
              <a:rPr lang="he-IL" dirty="0"/>
              <a:t>טיפול ברירת המחדל בסיגנל זה הינו סיום התהליך. </a:t>
            </a:r>
          </a:p>
          <a:p>
            <a:pPr lvl="1"/>
            <a:r>
              <a:rPr lang="he-IL" dirty="0"/>
              <a:t>לחיצה על </a:t>
            </a:r>
            <a:r>
              <a:rPr lang="en-US" dirty="0"/>
              <a:t>CTRL+Z</a:t>
            </a:r>
            <a:r>
              <a:rPr lang="he-IL" dirty="0"/>
              <a:t> גורמת לשליחת </a:t>
            </a:r>
            <a:r>
              <a:rPr lang="en-US" dirty="0"/>
              <a:t>SIGTSTP</a:t>
            </a:r>
            <a:r>
              <a:rPr lang="he-IL" dirty="0"/>
              <a:t> לתהליך.</a:t>
            </a:r>
            <a:br>
              <a:rPr lang="en-US" dirty="0"/>
            </a:br>
            <a:r>
              <a:rPr lang="he-IL" dirty="0"/>
              <a:t>טיפול ברירת המחדל בסיגנל הינו השהייה של ריצת התהליך. </a:t>
            </a:r>
          </a:p>
          <a:p>
            <a:pPr lvl="1"/>
            <a:endParaRPr lang="he-IL" dirty="0"/>
          </a:p>
          <a:p>
            <a:endParaRPr lang="he-IL" dirty="0"/>
          </a:p>
          <a:p>
            <a:endParaRPr lang="en-US" dirty="0"/>
          </a:p>
        </p:txBody>
      </p:sp>
      <p:sp>
        <p:nvSpPr>
          <p:cNvPr id="4" name="Footer Placeholder 3"/>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14</a:t>
            </a:fld>
            <a:endParaRPr lang="en-US"/>
          </a:p>
        </p:txBody>
      </p:sp>
      <p:sp>
        <p:nvSpPr>
          <p:cNvPr id="6" name="Speech Bubble: Rectangle 6">
            <a:extLst>
              <a:ext uri="{FF2B5EF4-FFF2-40B4-BE49-F238E27FC236}">
                <a16:creationId xmlns:a16="http://schemas.microsoft.com/office/drawing/2014/main" id="{FF675940-08B7-4503-B8E7-91E054627650}"/>
              </a:ext>
            </a:extLst>
          </p:cNvPr>
          <p:cNvSpPr/>
          <p:nvPr/>
        </p:nvSpPr>
        <p:spPr>
          <a:xfrm>
            <a:off x="1190961" y="5257800"/>
            <a:ext cx="2736000" cy="756000"/>
          </a:xfrm>
          <a:prstGeom prst="wedgeRoundRectCallout">
            <a:avLst>
              <a:gd name="adj1" fmla="val 41681"/>
              <a:gd name="adj2" fmla="val -178920"/>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altLang="en-US" sz="2000" dirty="0"/>
              <a:t>מי התהליך שאחראי על שליחת הסיגנלים?</a:t>
            </a:r>
            <a:endParaRPr lang="en-US" altLang="en-US" sz="2000" u="sng" dirty="0"/>
          </a:p>
        </p:txBody>
      </p:sp>
    </p:spTree>
    <p:extLst>
      <p:ext uri="{BB962C8B-B14F-4D97-AF65-F5344CB8AC3E}">
        <p14:creationId xmlns:p14="http://schemas.microsoft.com/office/powerpoint/2010/main" val="1178037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F811-EB1A-4C53-849B-41DF5C0C91EB}"/>
              </a:ext>
            </a:extLst>
          </p:cNvPr>
          <p:cNvSpPr>
            <a:spLocks noGrp="1"/>
          </p:cNvSpPr>
          <p:nvPr>
            <p:ph type="title"/>
          </p:nvPr>
        </p:nvSpPr>
        <p:spPr/>
        <p:txBody>
          <a:bodyPr/>
          <a:lstStyle/>
          <a:p>
            <a:r>
              <a:rPr lang="he-IL" dirty="0"/>
              <a:t>שליחת סיגנלים ע"י מערכת ההפעלה</a:t>
            </a:r>
            <a:endParaRPr lang="en-US" dirty="0"/>
          </a:p>
        </p:txBody>
      </p:sp>
      <p:graphicFrame>
        <p:nvGraphicFramePr>
          <p:cNvPr id="6" name="Content Placeholder 5">
            <a:extLst>
              <a:ext uri="{FF2B5EF4-FFF2-40B4-BE49-F238E27FC236}">
                <a16:creationId xmlns:a16="http://schemas.microsoft.com/office/drawing/2014/main" id="{D2E838E5-1E6B-4124-8408-73E5BBC1C72C}"/>
              </a:ext>
            </a:extLst>
          </p:cNvPr>
          <p:cNvGraphicFramePr>
            <a:graphicFrameLocks noGrp="1"/>
          </p:cNvGraphicFramePr>
          <p:nvPr>
            <p:ph idx="1"/>
            <p:extLst>
              <p:ext uri="{D42A27DB-BD31-4B8C-83A1-F6EECF244321}">
                <p14:modId xmlns:p14="http://schemas.microsoft.com/office/powerpoint/2010/main" val="2860795012"/>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34BE367B-4A32-490C-BC0B-64496E995D69}"/>
              </a:ext>
            </a:extLst>
          </p:cNvPr>
          <p:cNvSpPr>
            <a:spLocks noGrp="1"/>
          </p:cNvSpPr>
          <p:nvPr>
            <p:ph type="ftr" sz="quarter" idx="11"/>
          </p:nvPr>
        </p:nvSpPr>
        <p:spPr/>
        <p:txBody>
          <a:bodyPr/>
          <a:lstStyle/>
          <a:p>
            <a:r>
              <a:rPr lang="he-IL"/>
              <a:t>מערכות הפעלה - תרגול 3</a:t>
            </a:r>
            <a:endParaRPr lang="en-US" dirty="0"/>
          </a:p>
        </p:txBody>
      </p:sp>
      <p:sp>
        <p:nvSpPr>
          <p:cNvPr id="5" name="Slide Number Placeholder 4">
            <a:extLst>
              <a:ext uri="{FF2B5EF4-FFF2-40B4-BE49-F238E27FC236}">
                <a16:creationId xmlns:a16="http://schemas.microsoft.com/office/drawing/2014/main" id="{02EC5C7B-DD14-4F74-9AA4-60EA4CC6CFBF}"/>
              </a:ext>
            </a:extLst>
          </p:cNvPr>
          <p:cNvSpPr>
            <a:spLocks noGrp="1"/>
          </p:cNvSpPr>
          <p:nvPr>
            <p:ph type="sldNum" sz="quarter" idx="12"/>
          </p:nvPr>
        </p:nvSpPr>
        <p:spPr/>
        <p:txBody>
          <a:bodyPr/>
          <a:lstStyle/>
          <a:p>
            <a:fld id="{0CFEC368-1D7A-4F81-ABF6-AE0E36BAF64C}" type="slidenum">
              <a:rPr lang="en-US" smtClean="0"/>
              <a:pPr/>
              <a:t>15</a:t>
            </a:fld>
            <a:endParaRPr lang="en-US"/>
          </a:p>
        </p:txBody>
      </p:sp>
    </p:spTree>
    <p:extLst>
      <p:ext uri="{BB962C8B-B14F-4D97-AF65-F5344CB8AC3E}">
        <p14:creationId xmlns:p14="http://schemas.microsoft.com/office/powerpoint/2010/main" val="2522331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ltLang="en-US" dirty="0"/>
              <a:t>סיגנלים – סיכום</a:t>
            </a:r>
            <a:endParaRPr lang="en-US" dirty="0"/>
          </a:p>
        </p:txBody>
      </p:sp>
      <p:sp>
        <p:nvSpPr>
          <p:cNvPr id="3" name="Content Placeholder 2"/>
          <p:cNvSpPr>
            <a:spLocks noGrp="1"/>
          </p:cNvSpPr>
          <p:nvPr>
            <p:ph idx="1"/>
          </p:nvPr>
        </p:nvSpPr>
        <p:spPr/>
        <p:txBody>
          <a:bodyPr>
            <a:normAutofit/>
          </a:bodyPr>
          <a:lstStyle/>
          <a:p>
            <a:r>
              <a:rPr lang="he-IL" dirty="0"/>
              <a:t>סיגנלים נשלחים בשני שלבים: (1) רישום, (2) טיפול.</a:t>
            </a:r>
          </a:p>
          <a:p>
            <a:pPr lvl="1"/>
            <a:endParaRPr lang="he-IL" dirty="0"/>
          </a:p>
          <a:p>
            <a:r>
              <a:rPr lang="he-IL" dirty="0"/>
              <a:t>מערכת הפעלה </a:t>
            </a:r>
            <a:r>
              <a:rPr lang="he-IL" dirty="0">
                <a:sym typeface="Wingdings" panose="05000000000000000000" pitchFamily="2" charset="2"/>
              </a:rPr>
              <a:t> תהליך:</a:t>
            </a:r>
          </a:p>
          <a:p>
            <a:pPr lvl="1"/>
            <a:r>
              <a:rPr lang="he-IL" dirty="0">
                <a:sym typeface="Wingdings" panose="05000000000000000000" pitchFamily="2" charset="2"/>
              </a:rPr>
              <a:t>תהליך </a:t>
            </a:r>
            <a:r>
              <a:rPr lang="en-US" dirty="0">
                <a:sym typeface="Wingdings" panose="05000000000000000000" pitchFamily="2" charset="2"/>
              </a:rPr>
              <a:t>B</a:t>
            </a:r>
            <a:r>
              <a:rPr lang="he-IL" dirty="0">
                <a:sym typeface="Wingdings" panose="05000000000000000000" pitchFamily="2" charset="2"/>
              </a:rPr>
              <a:t> יצר חריגה הדורשת את התערבות מערכת ההפעלה.</a:t>
            </a:r>
          </a:p>
          <a:p>
            <a:pPr lvl="1"/>
            <a:r>
              <a:rPr lang="he-IL" dirty="0">
                <a:sym typeface="Wingdings" panose="05000000000000000000" pitchFamily="2" charset="2"/>
              </a:rPr>
              <a:t>מערכת ההפעלה מודיעה לתהליך </a:t>
            </a:r>
            <a:r>
              <a:rPr lang="en-US" dirty="0">
                <a:sym typeface="Wingdings" panose="05000000000000000000" pitchFamily="2" charset="2"/>
              </a:rPr>
              <a:t>B</a:t>
            </a:r>
            <a:r>
              <a:rPr lang="he-IL" dirty="0">
                <a:sym typeface="Wingdings" panose="05000000000000000000" pitchFamily="2" charset="2"/>
              </a:rPr>
              <a:t> על האירוע ע"י רישום סיגנל ב-</a:t>
            </a:r>
            <a:r>
              <a:rPr lang="en-US" dirty="0">
                <a:sym typeface="Wingdings" panose="05000000000000000000" pitchFamily="2" charset="2"/>
              </a:rPr>
              <a:t>PCB</a:t>
            </a:r>
            <a:r>
              <a:rPr lang="he-IL" dirty="0">
                <a:sym typeface="Wingdings" panose="05000000000000000000" pitchFamily="2" charset="2"/>
              </a:rPr>
              <a:t> שלו.</a:t>
            </a:r>
          </a:p>
          <a:p>
            <a:pPr lvl="1"/>
            <a:r>
              <a:rPr lang="he-IL" dirty="0"/>
              <a:t>במעבר ממצב גרעין לקוד משתמש של תהליך </a:t>
            </a:r>
            <a:r>
              <a:rPr lang="en-US" dirty="0"/>
              <a:t>B</a:t>
            </a:r>
            <a:r>
              <a:rPr lang="he-IL" dirty="0"/>
              <a:t>, יטופל הסיגנל. </a:t>
            </a:r>
            <a:endParaRPr lang="he-IL" dirty="0">
              <a:sym typeface="Wingdings" panose="05000000000000000000" pitchFamily="2" charset="2"/>
            </a:endParaRPr>
          </a:p>
          <a:p>
            <a:pPr lvl="1"/>
            <a:endParaRPr lang="he-IL" dirty="0">
              <a:sym typeface="Wingdings" panose="05000000000000000000" pitchFamily="2" charset="2"/>
            </a:endParaRPr>
          </a:p>
          <a:p>
            <a:r>
              <a:rPr lang="he-IL" dirty="0">
                <a:sym typeface="Wingdings" panose="05000000000000000000" pitchFamily="2" charset="2"/>
              </a:rPr>
              <a:t>תהליך  תהליך:</a:t>
            </a:r>
          </a:p>
          <a:p>
            <a:pPr lvl="1"/>
            <a:r>
              <a:rPr lang="he-IL" dirty="0">
                <a:sym typeface="Wingdings" panose="05000000000000000000" pitchFamily="2" charset="2"/>
              </a:rPr>
              <a:t>תהליך </a:t>
            </a:r>
            <a:r>
              <a:rPr lang="en-US" dirty="0">
                <a:sym typeface="Wingdings" panose="05000000000000000000" pitchFamily="2" charset="2"/>
              </a:rPr>
              <a:t>A</a:t>
            </a:r>
            <a:r>
              <a:rPr lang="he-IL" dirty="0">
                <a:sym typeface="Wingdings" panose="05000000000000000000" pitchFamily="2" charset="2"/>
              </a:rPr>
              <a:t> פונה למערכת ההפעלה שתרשום סיגנל לתהליך </a:t>
            </a:r>
            <a:r>
              <a:rPr lang="en-US" dirty="0">
                <a:sym typeface="Wingdings" panose="05000000000000000000" pitchFamily="2" charset="2"/>
              </a:rPr>
              <a:t>B</a:t>
            </a:r>
            <a:r>
              <a:rPr lang="he-IL" dirty="0">
                <a:sym typeface="Wingdings" panose="05000000000000000000" pitchFamily="2" charset="2"/>
              </a:rPr>
              <a:t>.</a:t>
            </a:r>
          </a:p>
          <a:p>
            <a:pPr lvl="1"/>
            <a:r>
              <a:rPr lang="he-IL" dirty="0">
                <a:sym typeface="Wingdings" panose="05000000000000000000" pitchFamily="2" charset="2"/>
              </a:rPr>
              <a:t>מערכת ההפעלה רושמת סיגנל ב-</a:t>
            </a:r>
            <a:r>
              <a:rPr lang="en-US" dirty="0">
                <a:sym typeface="Wingdings" panose="05000000000000000000" pitchFamily="2" charset="2"/>
              </a:rPr>
              <a:t>PCB</a:t>
            </a:r>
            <a:r>
              <a:rPr lang="he-IL" dirty="0">
                <a:sym typeface="Wingdings" panose="05000000000000000000" pitchFamily="2" charset="2"/>
              </a:rPr>
              <a:t> של תהליך </a:t>
            </a:r>
            <a:r>
              <a:rPr lang="en-US" dirty="0">
                <a:sym typeface="Wingdings" panose="05000000000000000000" pitchFamily="2" charset="2"/>
              </a:rPr>
              <a:t>B</a:t>
            </a:r>
            <a:r>
              <a:rPr lang="he-IL" dirty="0">
                <a:sym typeface="Wingdings" panose="05000000000000000000" pitchFamily="2" charset="2"/>
              </a:rPr>
              <a:t>.</a:t>
            </a:r>
          </a:p>
          <a:p>
            <a:pPr lvl="1"/>
            <a:r>
              <a:rPr lang="he-IL" dirty="0"/>
              <a:t>במעבר ממצב גרעין לקוד משתמש של תהליך </a:t>
            </a:r>
            <a:r>
              <a:rPr lang="en-US" dirty="0"/>
              <a:t>B</a:t>
            </a:r>
            <a:r>
              <a:rPr lang="he-IL" dirty="0"/>
              <a:t>, יטופל הסיגנל.</a:t>
            </a:r>
          </a:p>
        </p:txBody>
      </p:sp>
      <p:sp>
        <p:nvSpPr>
          <p:cNvPr id="4" name="Footer Placeholder 3"/>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16</a:t>
            </a:fld>
            <a:endParaRPr lang="en-US"/>
          </a:p>
        </p:txBody>
      </p:sp>
    </p:spTree>
    <p:extLst>
      <p:ext uri="{BB962C8B-B14F-4D97-AF65-F5344CB8AC3E}">
        <p14:creationId xmlns:p14="http://schemas.microsoft.com/office/powerpoint/2010/main" val="3950495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80E75-12BE-4E7C-8119-B3E6FC72A9DB}"/>
              </a:ext>
            </a:extLst>
          </p:cNvPr>
          <p:cNvSpPr>
            <a:spLocks noGrp="1"/>
          </p:cNvSpPr>
          <p:nvPr>
            <p:ph type="title"/>
          </p:nvPr>
        </p:nvSpPr>
        <p:spPr/>
        <p:txBody>
          <a:bodyPr/>
          <a:lstStyle/>
          <a:p>
            <a:r>
              <a:rPr lang="he-IL" dirty="0"/>
              <a:t>קלט/פלט של תהליכים</a:t>
            </a:r>
            <a:endParaRPr lang="en-US" dirty="0"/>
          </a:p>
        </p:txBody>
      </p:sp>
      <p:sp>
        <p:nvSpPr>
          <p:cNvPr id="3" name="Text Placeholder 2">
            <a:extLst>
              <a:ext uri="{FF2B5EF4-FFF2-40B4-BE49-F238E27FC236}">
                <a16:creationId xmlns:a16="http://schemas.microsoft.com/office/drawing/2014/main" id="{EA5B0D07-4763-4173-89EE-8130667FD183}"/>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3D6086EA-5525-4B98-991D-E5AB955F03DA}"/>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576C7296-9963-4ECD-AD14-B75C98F39C34}"/>
              </a:ext>
            </a:extLst>
          </p:cNvPr>
          <p:cNvSpPr>
            <a:spLocks noGrp="1"/>
          </p:cNvSpPr>
          <p:nvPr>
            <p:ph type="sldNum" sz="quarter" idx="12"/>
          </p:nvPr>
        </p:nvSpPr>
        <p:spPr/>
        <p:txBody>
          <a:bodyPr/>
          <a:lstStyle/>
          <a:p>
            <a:fld id="{0CFEC368-1D7A-4F81-ABF6-AE0E36BAF64C}" type="slidenum">
              <a:rPr lang="en-US" smtClean="0"/>
              <a:pPr/>
              <a:t>17</a:t>
            </a:fld>
            <a:endParaRPr lang="en-US"/>
          </a:p>
        </p:txBody>
      </p:sp>
    </p:spTree>
    <p:extLst>
      <p:ext uri="{BB962C8B-B14F-4D97-AF65-F5344CB8AC3E}">
        <p14:creationId xmlns:p14="http://schemas.microsoft.com/office/powerpoint/2010/main" val="3947925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E82F-7CD5-4085-AD6E-ABDFB834E7CD}"/>
              </a:ext>
            </a:extLst>
          </p:cNvPr>
          <p:cNvSpPr>
            <a:spLocks noGrp="1"/>
          </p:cNvSpPr>
          <p:nvPr>
            <p:ph type="title"/>
          </p:nvPr>
        </p:nvSpPr>
        <p:spPr/>
        <p:txBody>
          <a:bodyPr/>
          <a:lstStyle/>
          <a:p>
            <a:r>
              <a:rPr lang="en-US" dirty="0"/>
              <a:t>Everything is a file!</a:t>
            </a:r>
          </a:p>
        </p:txBody>
      </p:sp>
      <p:sp>
        <p:nvSpPr>
          <p:cNvPr id="4" name="Footer Placeholder 3">
            <a:extLst>
              <a:ext uri="{FF2B5EF4-FFF2-40B4-BE49-F238E27FC236}">
                <a16:creationId xmlns:a16="http://schemas.microsoft.com/office/drawing/2014/main" id="{8CA23E12-873A-4585-BA6A-215D5195F21C}"/>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D6A66107-794B-415C-BB38-8059A8A12555}"/>
              </a:ext>
            </a:extLst>
          </p:cNvPr>
          <p:cNvSpPr>
            <a:spLocks noGrp="1"/>
          </p:cNvSpPr>
          <p:nvPr>
            <p:ph type="sldNum" sz="quarter" idx="12"/>
          </p:nvPr>
        </p:nvSpPr>
        <p:spPr/>
        <p:txBody>
          <a:bodyPr/>
          <a:lstStyle/>
          <a:p>
            <a:fld id="{0CFEC368-1D7A-4F81-ABF6-AE0E36BAF64C}" type="slidenum">
              <a:rPr lang="en-US" smtClean="0"/>
              <a:pPr/>
              <a:t>18</a:t>
            </a:fld>
            <a:endParaRPr lang="en-US"/>
          </a:p>
        </p:txBody>
      </p:sp>
      <p:sp>
        <p:nvSpPr>
          <p:cNvPr id="20" name="Oval 19">
            <a:extLst>
              <a:ext uri="{FF2B5EF4-FFF2-40B4-BE49-F238E27FC236}">
                <a16:creationId xmlns:a16="http://schemas.microsoft.com/office/drawing/2014/main" id="{46851381-EEE8-421C-899D-5AE3C8B2309B}"/>
              </a:ext>
            </a:extLst>
          </p:cNvPr>
          <p:cNvSpPr/>
          <p:nvPr/>
        </p:nvSpPr>
        <p:spPr>
          <a:xfrm>
            <a:off x="5093483" y="1886693"/>
            <a:ext cx="1828800" cy="914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2000" dirty="0"/>
              <a:t>keyboard</a:t>
            </a:r>
            <a:br>
              <a:rPr lang="en-US" sz="2000" dirty="0"/>
            </a:br>
            <a:r>
              <a:rPr lang="en-US" sz="2000" dirty="0"/>
              <a:t>file object</a:t>
            </a:r>
            <a:endParaRPr lang="he-IL" sz="2000" dirty="0"/>
          </a:p>
        </p:txBody>
      </p:sp>
      <p:sp>
        <p:nvSpPr>
          <p:cNvPr id="32" name="Oval 31">
            <a:extLst>
              <a:ext uri="{FF2B5EF4-FFF2-40B4-BE49-F238E27FC236}">
                <a16:creationId xmlns:a16="http://schemas.microsoft.com/office/drawing/2014/main" id="{118ACE83-F47C-470F-BC31-DFF22F9A2C7E}"/>
              </a:ext>
            </a:extLst>
          </p:cNvPr>
          <p:cNvSpPr/>
          <p:nvPr/>
        </p:nvSpPr>
        <p:spPr>
          <a:xfrm>
            <a:off x="5093483" y="3109100"/>
            <a:ext cx="1828800" cy="914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2000" dirty="0"/>
              <a:t>monitor</a:t>
            </a:r>
            <a:br>
              <a:rPr lang="en-US" sz="2000" dirty="0"/>
            </a:br>
            <a:r>
              <a:rPr lang="en-US" sz="2000" dirty="0"/>
              <a:t>file object</a:t>
            </a:r>
            <a:endParaRPr lang="he-IL" sz="2000" dirty="0"/>
          </a:p>
        </p:txBody>
      </p:sp>
      <p:graphicFrame>
        <p:nvGraphicFramePr>
          <p:cNvPr id="33" name="Table 32">
            <a:extLst>
              <a:ext uri="{FF2B5EF4-FFF2-40B4-BE49-F238E27FC236}">
                <a16:creationId xmlns:a16="http://schemas.microsoft.com/office/drawing/2014/main" id="{A938DED2-7E22-47A6-92BF-00AF59B02536}"/>
              </a:ext>
            </a:extLst>
          </p:cNvPr>
          <p:cNvGraphicFramePr>
            <a:graphicFrameLocks noGrp="1"/>
          </p:cNvGraphicFramePr>
          <p:nvPr>
            <p:extLst>
              <p:ext uri="{D42A27DB-BD31-4B8C-83A1-F6EECF244321}">
                <p14:modId xmlns:p14="http://schemas.microsoft.com/office/powerpoint/2010/main" val="789600239"/>
              </p:ext>
            </p:extLst>
          </p:nvPr>
        </p:nvGraphicFramePr>
        <p:xfrm>
          <a:off x="568949" y="1728487"/>
          <a:ext cx="1608481" cy="198120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70840">
                <a:tc>
                  <a:txBody>
                    <a:bodyPr/>
                    <a:lstStyle/>
                    <a:p>
                      <a:pPr algn="ctr"/>
                      <a:r>
                        <a:rPr lang="en-US" sz="2000" dirty="0"/>
                        <a:t>PCB</a:t>
                      </a:r>
                    </a:p>
                  </a:txBody>
                  <a:tcPr/>
                </a:tc>
                <a:extLst>
                  <a:ext uri="{0D108BD9-81ED-4DB2-BD59-A6C34878D82A}">
                    <a16:rowId xmlns:a16="http://schemas.microsoft.com/office/drawing/2014/main" val="4080176935"/>
                  </a:ext>
                </a:extLst>
              </a:tr>
              <a:tr h="370840">
                <a:tc>
                  <a:txBody>
                    <a:bodyPr/>
                    <a:lstStyle/>
                    <a:p>
                      <a:pPr algn="ctr"/>
                      <a:endParaRPr lang="en-US" sz="2000"/>
                    </a:p>
                  </a:txBody>
                  <a:tcPr/>
                </a:tc>
                <a:extLst>
                  <a:ext uri="{0D108BD9-81ED-4DB2-BD59-A6C34878D82A}">
                    <a16:rowId xmlns:a16="http://schemas.microsoft.com/office/drawing/2014/main" val="1837734032"/>
                  </a:ext>
                </a:extLst>
              </a:tr>
              <a:tr h="370840">
                <a:tc>
                  <a:txBody>
                    <a:bodyPr/>
                    <a:lstStyle/>
                    <a:p>
                      <a:pPr algn="ctr"/>
                      <a:r>
                        <a:rPr lang="en-US" sz="2000" dirty="0"/>
                        <a:t>files-&gt;</a:t>
                      </a:r>
                      <a:r>
                        <a:rPr lang="en-US" sz="2000" dirty="0" err="1"/>
                        <a:t>fd</a:t>
                      </a:r>
                      <a:endParaRPr lang="en-US" sz="2000" dirty="0"/>
                    </a:p>
                  </a:txBody>
                  <a:tcPr/>
                </a:tc>
                <a:extLst>
                  <a:ext uri="{0D108BD9-81ED-4DB2-BD59-A6C34878D82A}">
                    <a16:rowId xmlns:a16="http://schemas.microsoft.com/office/drawing/2014/main" val="991008917"/>
                  </a:ext>
                </a:extLst>
              </a:tr>
              <a:tr h="370840">
                <a:tc>
                  <a:txBody>
                    <a:bodyPr/>
                    <a:lstStyle/>
                    <a:p>
                      <a:pPr algn="ctr"/>
                      <a:endParaRPr lang="en-US" sz="2000" dirty="0"/>
                    </a:p>
                  </a:txBody>
                  <a:tcPr/>
                </a:tc>
                <a:extLst>
                  <a:ext uri="{0D108BD9-81ED-4DB2-BD59-A6C34878D82A}">
                    <a16:rowId xmlns:a16="http://schemas.microsoft.com/office/drawing/2014/main" val="2495163049"/>
                  </a:ext>
                </a:extLst>
              </a:tr>
              <a:tr h="370840">
                <a:tc>
                  <a:txBody>
                    <a:bodyPr/>
                    <a:lstStyle/>
                    <a:p>
                      <a:pPr algn="ctr"/>
                      <a:endParaRPr lang="en-US" sz="2000" dirty="0"/>
                    </a:p>
                  </a:txBody>
                  <a:tcPr/>
                </a:tc>
                <a:extLst>
                  <a:ext uri="{0D108BD9-81ED-4DB2-BD59-A6C34878D82A}">
                    <a16:rowId xmlns:a16="http://schemas.microsoft.com/office/drawing/2014/main" val="3618374476"/>
                  </a:ext>
                </a:extLst>
              </a:tr>
            </a:tbl>
          </a:graphicData>
        </a:graphic>
      </p:graphicFrame>
      <p:graphicFrame>
        <p:nvGraphicFramePr>
          <p:cNvPr id="34" name="Table 33">
            <a:extLst>
              <a:ext uri="{FF2B5EF4-FFF2-40B4-BE49-F238E27FC236}">
                <a16:creationId xmlns:a16="http://schemas.microsoft.com/office/drawing/2014/main" id="{021203F1-ED64-4E38-9AB3-161213D1CE26}"/>
              </a:ext>
            </a:extLst>
          </p:cNvPr>
          <p:cNvGraphicFramePr>
            <a:graphicFrameLocks noGrp="1"/>
          </p:cNvGraphicFramePr>
          <p:nvPr>
            <p:extLst>
              <p:ext uri="{D42A27DB-BD31-4B8C-83A1-F6EECF244321}">
                <p14:modId xmlns:p14="http://schemas.microsoft.com/office/powerpoint/2010/main" val="3737175855"/>
              </p:ext>
            </p:extLst>
          </p:nvPr>
        </p:nvGraphicFramePr>
        <p:xfrm>
          <a:off x="2703872" y="2704532"/>
          <a:ext cx="1726648" cy="3169920"/>
        </p:xfrm>
        <a:graphic>
          <a:graphicData uri="http://schemas.openxmlformats.org/drawingml/2006/table">
            <a:tbl>
              <a:tblPr firstRow="1" bandRow="1">
                <a:tableStyleId>{5C22544A-7EE6-4342-B048-85BDC9FD1C3A}</a:tableStyleId>
              </a:tblPr>
              <a:tblGrid>
                <a:gridCol w="1726648">
                  <a:extLst>
                    <a:ext uri="{9D8B030D-6E8A-4147-A177-3AD203B41FA5}">
                      <a16:colId xmlns:a16="http://schemas.microsoft.com/office/drawing/2014/main" val="3220585307"/>
                    </a:ext>
                  </a:extLst>
                </a:gridCol>
              </a:tblGrid>
              <a:tr h="370840">
                <a:tc>
                  <a:txBody>
                    <a:bodyPr/>
                    <a:lstStyle/>
                    <a:p>
                      <a:pPr algn="ctr"/>
                      <a:r>
                        <a:rPr lang="en-US" sz="2000" dirty="0"/>
                        <a:t>FDT</a:t>
                      </a:r>
                    </a:p>
                  </a:txBody>
                  <a:tcPr/>
                </a:tc>
                <a:extLst>
                  <a:ext uri="{0D108BD9-81ED-4DB2-BD59-A6C34878D82A}">
                    <a16:rowId xmlns:a16="http://schemas.microsoft.com/office/drawing/2014/main" val="4080176935"/>
                  </a:ext>
                </a:extLst>
              </a:tr>
              <a:tr h="370840">
                <a:tc>
                  <a:txBody>
                    <a:bodyPr/>
                    <a:lstStyle/>
                    <a:p>
                      <a:pPr algn="ctr"/>
                      <a:r>
                        <a:rPr lang="en-US" sz="2000" dirty="0"/>
                        <a:t>0 (</a:t>
                      </a:r>
                      <a:r>
                        <a:rPr lang="en-US" sz="2000" b="1" dirty="0">
                          <a:solidFill>
                            <a:srgbClr val="0000FF"/>
                          </a:solidFill>
                        </a:rPr>
                        <a:t>STDIN</a:t>
                      </a:r>
                      <a:r>
                        <a:rPr lang="en-US" sz="2000" dirty="0"/>
                        <a:t>)</a:t>
                      </a:r>
                    </a:p>
                  </a:txBody>
                  <a:tcPr/>
                </a:tc>
                <a:extLst>
                  <a:ext uri="{0D108BD9-81ED-4DB2-BD59-A6C34878D82A}">
                    <a16:rowId xmlns:a16="http://schemas.microsoft.com/office/drawing/2014/main" val="1837734032"/>
                  </a:ext>
                </a:extLst>
              </a:tr>
              <a:tr h="370840">
                <a:tc>
                  <a:txBody>
                    <a:bodyPr/>
                    <a:lstStyle/>
                    <a:p>
                      <a:pPr algn="ctr"/>
                      <a:r>
                        <a:rPr lang="en-US" sz="2000" dirty="0"/>
                        <a:t>1 (</a:t>
                      </a:r>
                      <a:r>
                        <a:rPr lang="en-US" sz="2000" b="1" dirty="0">
                          <a:solidFill>
                            <a:srgbClr val="0000FF"/>
                          </a:solidFill>
                        </a:rPr>
                        <a:t>STDOUT</a:t>
                      </a:r>
                      <a:r>
                        <a:rPr lang="en-US" sz="2000" dirty="0"/>
                        <a:t>)</a:t>
                      </a:r>
                    </a:p>
                  </a:txBody>
                  <a:tcPr/>
                </a:tc>
                <a:extLst>
                  <a:ext uri="{0D108BD9-81ED-4DB2-BD59-A6C34878D82A}">
                    <a16:rowId xmlns:a16="http://schemas.microsoft.com/office/drawing/2014/main" val="1977770572"/>
                  </a:ext>
                </a:extLst>
              </a:tr>
              <a:tr h="370840">
                <a:tc>
                  <a:txBody>
                    <a:bodyPr/>
                    <a:lstStyle/>
                    <a:p>
                      <a:pPr algn="ctr"/>
                      <a:r>
                        <a:rPr lang="en-US" sz="2000" dirty="0"/>
                        <a:t>2</a:t>
                      </a:r>
                      <a:r>
                        <a:rPr lang="en-US" sz="2000" baseline="0" dirty="0"/>
                        <a:t> (</a:t>
                      </a:r>
                      <a:r>
                        <a:rPr lang="en-US" sz="2000" b="1" baseline="0" dirty="0">
                          <a:solidFill>
                            <a:srgbClr val="0000FF"/>
                          </a:solidFill>
                        </a:rPr>
                        <a:t>STDERR</a:t>
                      </a:r>
                      <a:r>
                        <a:rPr lang="en-US" sz="2000" baseline="0" dirty="0"/>
                        <a:t>)</a:t>
                      </a:r>
                      <a:endParaRPr lang="en-US" sz="2000" dirty="0"/>
                    </a:p>
                  </a:txBody>
                  <a:tcPr/>
                </a:tc>
                <a:extLst>
                  <a:ext uri="{0D108BD9-81ED-4DB2-BD59-A6C34878D82A}">
                    <a16:rowId xmlns:a16="http://schemas.microsoft.com/office/drawing/2014/main" val="991008917"/>
                  </a:ext>
                </a:extLst>
              </a:tr>
              <a:tr h="370840">
                <a:tc>
                  <a:txBody>
                    <a:bodyPr/>
                    <a:lstStyle/>
                    <a:p>
                      <a:pPr algn="ctr"/>
                      <a:r>
                        <a:rPr lang="he-IL" sz="2000" dirty="0"/>
                        <a:t>3</a:t>
                      </a:r>
                      <a:endParaRPr lang="en-US" sz="2000" dirty="0"/>
                    </a:p>
                  </a:txBody>
                  <a:tcPr/>
                </a:tc>
                <a:extLst>
                  <a:ext uri="{0D108BD9-81ED-4DB2-BD59-A6C34878D82A}">
                    <a16:rowId xmlns:a16="http://schemas.microsoft.com/office/drawing/2014/main" val="2495163049"/>
                  </a:ext>
                </a:extLst>
              </a:tr>
              <a:tr h="370840">
                <a:tc>
                  <a:txBody>
                    <a:bodyPr/>
                    <a:lstStyle/>
                    <a:p>
                      <a:pPr algn="ctr"/>
                      <a:r>
                        <a:rPr lang="he-IL" sz="2000" dirty="0"/>
                        <a:t>4</a:t>
                      </a:r>
                      <a:endParaRPr lang="en-US" sz="2000" dirty="0"/>
                    </a:p>
                  </a:txBody>
                  <a:tcPr/>
                </a:tc>
                <a:extLst>
                  <a:ext uri="{0D108BD9-81ED-4DB2-BD59-A6C34878D82A}">
                    <a16:rowId xmlns:a16="http://schemas.microsoft.com/office/drawing/2014/main" val="688347870"/>
                  </a:ext>
                </a:extLst>
              </a:tr>
              <a:tr h="370840">
                <a:tc>
                  <a:txBody>
                    <a:bodyPr/>
                    <a:lstStyle/>
                    <a:p>
                      <a:pPr algn="ctr"/>
                      <a:r>
                        <a:rPr lang="en-US" sz="2000" dirty="0"/>
                        <a:t>…</a:t>
                      </a:r>
                    </a:p>
                  </a:txBody>
                  <a:tcPr/>
                </a:tc>
                <a:extLst>
                  <a:ext uri="{0D108BD9-81ED-4DB2-BD59-A6C34878D82A}">
                    <a16:rowId xmlns:a16="http://schemas.microsoft.com/office/drawing/2014/main" val="1623751412"/>
                  </a:ext>
                </a:extLst>
              </a:tr>
              <a:tr h="370840">
                <a:tc>
                  <a:txBody>
                    <a:bodyPr/>
                    <a:lstStyle/>
                    <a:p>
                      <a:pPr algn="ctr"/>
                      <a:endParaRPr lang="en-US" sz="2000" dirty="0"/>
                    </a:p>
                  </a:txBody>
                  <a:tcPr/>
                </a:tc>
                <a:extLst>
                  <a:ext uri="{0D108BD9-81ED-4DB2-BD59-A6C34878D82A}">
                    <a16:rowId xmlns:a16="http://schemas.microsoft.com/office/drawing/2014/main" val="355614806"/>
                  </a:ext>
                </a:extLst>
              </a:tr>
            </a:tbl>
          </a:graphicData>
        </a:graphic>
      </p:graphicFrame>
      <p:pic>
        <p:nvPicPr>
          <p:cNvPr id="41" name="Picture 40">
            <a:extLst>
              <a:ext uri="{FF2B5EF4-FFF2-40B4-BE49-F238E27FC236}">
                <a16:creationId xmlns:a16="http://schemas.microsoft.com/office/drawing/2014/main" id="{BA39C718-5473-468C-A0CA-569C6EFC58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0405" y="4859782"/>
            <a:ext cx="1254888" cy="1190198"/>
          </a:xfrm>
          <a:prstGeom prst="rect">
            <a:avLst/>
          </a:prstGeom>
        </p:spPr>
      </p:pic>
      <p:pic>
        <p:nvPicPr>
          <p:cNvPr id="48" name="Picture 47">
            <a:extLst>
              <a:ext uri="{FF2B5EF4-FFF2-40B4-BE49-F238E27FC236}">
                <a16:creationId xmlns:a16="http://schemas.microsoft.com/office/drawing/2014/main" id="{D75087E1-ADE8-4112-A8F5-9CE271168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26082" y="2974801"/>
            <a:ext cx="1685292" cy="1331381"/>
          </a:xfrm>
          <a:prstGeom prst="rect">
            <a:avLst/>
          </a:prstGeom>
        </p:spPr>
      </p:pic>
      <p:pic>
        <p:nvPicPr>
          <p:cNvPr id="53" name="Picture 52">
            <a:extLst>
              <a:ext uri="{FF2B5EF4-FFF2-40B4-BE49-F238E27FC236}">
                <a16:creationId xmlns:a16="http://schemas.microsoft.com/office/drawing/2014/main" id="{614D2954-A7B3-441A-BAA4-B70B7315B16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88996" y="2055783"/>
            <a:ext cx="1597803" cy="539267"/>
          </a:xfrm>
          <a:prstGeom prst="rect">
            <a:avLst/>
          </a:prstGeom>
        </p:spPr>
      </p:pic>
      <p:cxnSp>
        <p:nvCxnSpPr>
          <p:cNvPr id="60" name="Straight Arrow Connector 59">
            <a:extLst>
              <a:ext uri="{FF2B5EF4-FFF2-40B4-BE49-F238E27FC236}">
                <a16:creationId xmlns:a16="http://schemas.microsoft.com/office/drawing/2014/main" id="{4AE1AD80-8749-4D55-8476-C00D0227129D}"/>
              </a:ext>
            </a:extLst>
          </p:cNvPr>
          <p:cNvCxnSpPr>
            <a:cxnSpLocks/>
            <a:stCxn id="33" idx="3"/>
          </p:cNvCxnSpPr>
          <p:nvPr/>
        </p:nvCxnSpPr>
        <p:spPr>
          <a:xfrm>
            <a:off x="2177430" y="2719087"/>
            <a:ext cx="526442"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2" name="Straight Arrow Connector 61">
            <a:extLst>
              <a:ext uri="{FF2B5EF4-FFF2-40B4-BE49-F238E27FC236}">
                <a16:creationId xmlns:a16="http://schemas.microsoft.com/office/drawing/2014/main" id="{E2087E00-426E-4FC5-8EA4-0872C2D7E822}"/>
              </a:ext>
            </a:extLst>
          </p:cNvPr>
          <p:cNvCxnSpPr>
            <a:cxnSpLocks/>
            <a:endCxn id="20" idx="2"/>
          </p:cNvCxnSpPr>
          <p:nvPr/>
        </p:nvCxnSpPr>
        <p:spPr>
          <a:xfrm flipV="1">
            <a:off x="4430519" y="2343893"/>
            <a:ext cx="662964" cy="92825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4" name="Straight Arrow Connector 63">
            <a:extLst>
              <a:ext uri="{FF2B5EF4-FFF2-40B4-BE49-F238E27FC236}">
                <a16:creationId xmlns:a16="http://schemas.microsoft.com/office/drawing/2014/main" id="{7AEBE505-EC4D-4D9B-800E-D08AC93B3F55}"/>
              </a:ext>
            </a:extLst>
          </p:cNvPr>
          <p:cNvCxnSpPr>
            <a:cxnSpLocks/>
            <a:endCxn id="32" idx="2"/>
          </p:cNvCxnSpPr>
          <p:nvPr/>
        </p:nvCxnSpPr>
        <p:spPr>
          <a:xfrm flipV="1">
            <a:off x="4443674" y="3566300"/>
            <a:ext cx="649809" cy="16036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10BFB6BD-67E4-4B59-BF5F-F3AA9B11AE89}"/>
              </a:ext>
            </a:extLst>
          </p:cNvPr>
          <p:cNvCxnSpPr>
            <a:cxnSpLocks/>
            <a:endCxn id="32" idx="2"/>
          </p:cNvCxnSpPr>
          <p:nvPr/>
        </p:nvCxnSpPr>
        <p:spPr>
          <a:xfrm flipV="1">
            <a:off x="4443674" y="3566300"/>
            <a:ext cx="649809" cy="54714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C0BA395A-D098-4B52-AA92-5846103D93EB}"/>
              </a:ext>
            </a:extLst>
          </p:cNvPr>
          <p:cNvCxnSpPr>
            <a:cxnSpLocks/>
            <a:endCxn id="24" idx="2"/>
          </p:cNvCxnSpPr>
          <p:nvPr/>
        </p:nvCxnSpPr>
        <p:spPr>
          <a:xfrm>
            <a:off x="4443674" y="4859782"/>
            <a:ext cx="987701" cy="1056567"/>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C0BA395A-D098-4B52-AA92-5846103D93EB}"/>
              </a:ext>
            </a:extLst>
          </p:cNvPr>
          <p:cNvCxnSpPr>
            <a:cxnSpLocks/>
            <a:endCxn id="22" idx="2"/>
          </p:cNvCxnSpPr>
          <p:nvPr/>
        </p:nvCxnSpPr>
        <p:spPr>
          <a:xfrm>
            <a:off x="4443674" y="4489057"/>
            <a:ext cx="926032" cy="423499"/>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2" name="Oval 21">
            <a:extLst>
              <a:ext uri="{FF2B5EF4-FFF2-40B4-BE49-F238E27FC236}">
                <a16:creationId xmlns:a16="http://schemas.microsoft.com/office/drawing/2014/main" id="{603A051E-0E37-475E-8C89-F33422ACA85C}"/>
              </a:ext>
            </a:extLst>
          </p:cNvPr>
          <p:cNvSpPr/>
          <p:nvPr/>
        </p:nvSpPr>
        <p:spPr>
          <a:xfrm>
            <a:off x="5369706" y="4455356"/>
            <a:ext cx="1828800" cy="914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2000" dirty="0"/>
              <a:t>text</a:t>
            </a:r>
            <a:br>
              <a:rPr lang="en-US" sz="2000" dirty="0"/>
            </a:br>
            <a:r>
              <a:rPr lang="en-US" sz="2000" dirty="0"/>
              <a:t>file object</a:t>
            </a:r>
            <a:endParaRPr lang="he-IL" sz="2000" dirty="0"/>
          </a:p>
        </p:txBody>
      </p:sp>
      <p:sp>
        <p:nvSpPr>
          <p:cNvPr id="24" name="Oval 23">
            <a:extLst>
              <a:ext uri="{FF2B5EF4-FFF2-40B4-BE49-F238E27FC236}">
                <a16:creationId xmlns:a16="http://schemas.microsoft.com/office/drawing/2014/main" id="{603A051E-0E37-475E-8C89-F33422ACA85C}"/>
              </a:ext>
            </a:extLst>
          </p:cNvPr>
          <p:cNvSpPr/>
          <p:nvPr/>
        </p:nvSpPr>
        <p:spPr>
          <a:xfrm>
            <a:off x="5431375" y="5459149"/>
            <a:ext cx="1828800" cy="9144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sz="2000" dirty="0"/>
              <a:t>pipe object</a:t>
            </a:r>
            <a:endParaRPr lang="he-IL" sz="2000" dirty="0"/>
          </a:p>
        </p:txBody>
      </p:sp>
    </p:spTree>
    <p:extLst>
      <p:ext uri="{BB962C8B-B14F-4D97-AF65-F5344CB8AC3E}">
        <p14:creationId xmlns:p14="http://schemas.microsoft.com/office/powerpoint/2010/main" val="3354187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a:extLst>
              <a:ext uri="{FF2B5EF4-FFF2-40B4-BE49-F238E27FC236}">
                <a16:creationId xmlns:a16="http://schemas.microsoft.com/office/drawing/2014/main" id="{36452D38-DC48-440B-BEED-4C0190E5770D}"/>
              </a:ext>
            </a:extLst>
          </p:cNvPr>
          <p:cNvSpPr>
            <a:spLocks noGrp="1" noChangeArrowheads="1"/>
          </p:cNvSpPr>
          <p:nvPr>
            <p:ph type="title"/>
          </p:nvPr>
        </p:nvSpPr>
        <p:spPr/>
        <p:txBody>
          <a:bodyPr/>
          <a:lstStyle/>
          <a:p>
            <a:r>
              <a:rPr lang="en-US" altLang="en-US" dirty="0"/>
              <a:t>FD (file descriptors)</a:t>
            </a:r>
          </a:p>
        </p:txBody>
      </p:sp>
      <p:sp>
        <p:nvSpPr>
          <p:cNvPr id="353283" name="Rectangle 3">
            <a:extLst>
              <a:ext uri="{FF2B5EF4-FFF2-40B4-BE49-F238E27FC236}">
                <a16:creationId xmlns:a16="http://schemas.microsoft.com/office/drawing/2014/main" id="{BDD5D40C-90B4-430F-8155-8FFBF3BE3390}"/>
              </a:ext>
            </a:extLst>
          </p:cNvPr>
          <p:cNvSpPr>
            <a:spLocks noGrp="1" noChangeArrowheads="1"/>
          </p:cNvSpPr>
          <p:nvPr>
            <p:ph idx="1"/>
          </p:nvPr>
        </p:nvSpPr>
        <p:spPr/>
        <p:txBody>
          <a:bodyPr>
            <a:normAutofit/>
          </a:bodyPr>
          <a:lstStyle/>
          <a:p>
            <a:r>
              <a:rPr lang="he-IL" dirty="0"/>
              <a:t>כל פעולות קלט/פלט של תהליך בלינוקס מבוצעות דרך "קבצים":</a:t>
            </a:r>
          </a:p>
          <a:p>
            <a:pPr lvl="1"/>
            <a:r>
              <a:rPr lang="he-IL" dirty="0"/>
              <a:t>קבצים "</a:t>
            </a:r>
            <a:r>
              <a:rPr lang="he-IL" b="1" dirty="0"/>
              <a:t>רגילים</a:t>
            </a:r>
            <a:r>
              <a:rPr lang="he-IL" dirty="0"/>
              <a:t>" לאחסון מידע (</a:t>
            </a:r>
            <a:r>
              <a:rPr lang="en-US" dirty="0"/>
              <a:t>/</a:t>
            </a:r>
            <a:r>
              <a:rPr lang="en-US" dirty="0" err="1"/>
              <a:t>usr</a:t>
            </a:r>
            <a:r>
              <a:rPr lang="en-US" dirty="0"/>
              <a:t>/file.txt</a:t>
            </a:r>
            <a:r>
              <a:rPr lang="he-IL" dirty="0"/>
              <a:t>) נמצאים </a:t>
            </a:r>
            <a:r>
              <a:rPr lang="he-IL" b="1" dirty="0"/>
              <a:t>בדיסק</a:t>
            </a:r>
            <a:r>
              <a:rPr lang="he-IL" dirty="0"/>
              <a:t>.</a:t>
            </a:r>
          </a:p>
          <a:p>
            <a:pPr lvl="1"/>
            <a:r>
              <a:rPr lang="he-IL" dirty="0"/>
              <a:t>התקני </a:t>
            </a:r>
            <a:r>
              <a:rPr lang="he-IL" b="1" dirty="0"/>
              <a:t>חומרה</a:t>
            </a:r>
            <a:r>
              <a:rPr lang="he-IL" dirty="0"/>
              <a:t> גם כן מיוצגים כקבצים, אבל נמצאים </a:t>
            </a:r>
            <a:r>
              <a:rPr lang="he-IL" b="1" dirty="0"/>
              <a:t>בזיכרון</a:t>
            </a:r>
            <a:r>
              <a:rPr lang="he-IL" dirty="0"/>
              <a:t>.</a:t>
            </a:r>
          </a:p>
          <a:p>
            <a:pPr lvl="2"/>
            <a:r>
              <a:rPr lang="he-IL" dirty="0"/>
              <a:t>למשל, העכברים המחוברים למחשב מיוצגים כ- </a:t>
            </a:r>
            <a:r>
              <a:rPr lang="en-US" dirty="0"/>
              <a:t>/dev/input/</a:t>
            </a:r>
            <a:r>
              <a:rPr lang="en-US" dirty="0" err="1"/>
              <a:t>mouseN</a:t>
            </a:r>
            <a:r>
              <a:rPr lang="he-IL" dirty="0"/>
              <a:t> .</a:t>
            </a:r>
          </a:p>
          <a:p>
            <a:pPr lvl="1"/>
            <a:r>
              <a:rPr lang="he-IL" dirty="0"/>
              <a:t>גם ערוצי תקשורת כמו </a:t>
            </a:r>
            <a:r>
              <a:rPr lang="en-US" dirty="0"/>
              <a:t>pipes</a:t>
            </a:r>
            <a:r>
              <a:rPr lang="he-IL" dirty="0"/>
              <a:t> מיוצגים ע"י קבצים שנמצאים בזיכרון.</a:t>
            </a:r>
          </a:p>
          <a:p>
            <a:endParaRPr lang="he-IL" dirty="0"/>
          </a:p>
          <a:p>
            <a:r>
              <a:rPr lang="he-IL" dirty="0"/>
              <a:t>הקשר בין תהליך לבין קובץ שהוא ניגש אליו נשמר, ברמת המשתמש, ע"י מספר שלם שנקרא </a:t>
            </a:r>
            <a:r>
              <a:rPr lang="en-US" b="1" dirty="0"/>
              <a:t>file descriptor</a:t>
            </a:r>
            <a:r>
              <a:rPr lang="he-IL" b="1" dirty="0"/>
              <a:t> </a:t>
            </a:r>
            <a:r>
              <a:rPr lang="he-IL" b="1" dirty="0">
                <a:solidFill>
                  <a:srgbClr val="0000FF"/>
                </a:solidFill>
              </a:rPr>
              <a:t>(</a:t>
            </a:r>
            <a:r>
              <a:rPr lang="en-US" b="1" dirty="0">
                <a:solidFill>
                  <a:srgbClr val="0000FF"/>
                </a:solidFill>
              </a:rPr>
              <a:t>FD</a:t>
            </a:r>
            <a:r>
              <a:rPr lang="he-IL" b="1" dirty="0">
                <a:solidFill>
                  <a:srgbClr val="0000FF"/>
                </a:solidFill>
              </a:rPr>
              <a:t>)</a:t>
            </a:r>
            <a:r>
              <a:rPr lang="he-IL" dirty="0">
                <a:solidFill>
                  <a:srgbClr val="0000FF"/>
                </a:solidFill>
              </a:rPr>
              <a:t>.</a:t>
            </a:r>
          </a:p>
          <a:p>
            <a:pPr lvl="1"/>
            <a:r>
              <a:rPr lang="he-IL" dirty="0"/>
              <a:t>לדוגמה: קריאת המערכת </a:t>
            </a:r>
            <a:r>
              <a:rPr lang="en-US" dirty="0"/>
              <a:t>open()</a:t>
            </a:r>
            <a:r>
              <a:rPr lang="he-IL" dirty="0"/>
              <a:t> מחזירה </a:t>
            </a:r>
            <a:r>
              <a:rPr lang="en-US" dirty="0"/>
              <a:t>FD</a:t>
            </a:r>
            <a:r>
              <a:rPr lang="he-IL" dirty="0"/>
              <a:t>.</a:t>
            </a:r>
          </a:p>
          <a:p>
            <a:pPr lvl="1"/>
            <a:r>
              <a:rPr lang="he-IL" dirty="0"/>
              <a:t>המשתמש מעביר את ה-</a:t>
            </a:r>
            <a:r>
              <a:rPr lang="en-US" dirty="0"/>
              <a:t>FD</a:t>
            </a:r>
            <a:r>
              <a:rPr lang="he-IL" dirty="0"/>
              <a:t> לקריאות מערכת כמו </a:t>
            </a:r>
            <a:r>
              <a:rPr lang="en-US" dirty="0"/>
              <a:t>read(), write()</a:t>
            </a:r>
            <a:r>
              <a:rPr lang="he-IL" dirty="0"/>
              <a:t> כדי לקרוא ולכתוב לקובץ.</a:t>
            </a:r>
          </a:p>
        </p:txBody>
      </p:sp>
      <p:sp>
        <p:nvSpPr>
          <p:cNvPr id="2" name="Footer Placeholder 1">
            <a:extLst>
              <a:ext uri="{FF2B5EF4-FFF2-40B4-BE49-F238E27FC236}">
                <a16:creationId xmlns:a16="http://schemas.microsoft.com/office/drawing/2014/main" id="{EC401F58-8AC7-4943-8CD1-4766E7636740}"/>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A253E7BA-06E4-48FB-9AC3-BE266B94FD65}"/>
              </a:ext>
            </a:extLst>
          </p:cNvPr>
          <p:cNvSpPr>
            <a:spLocks noGrp="1"/>
          </p:cNvSpPr>
          <p:nvPr>
            <p:ph type="sldNum" sz="quarter" idx="12"/>
          </p:nvPr>
        </p:nvSpPr>
        <p:spPr/>
        <p:txBody>
          <a:bodyPr/>
          <a:lstStyle/>
          <a:p>
            <a:fld id="{0CFEC368-1D7A-4F81-ABF6-AE0E36BAF64C}" type="slidenum">
              <a:rPr lang="en-US" smtClean="0"/>
              <a:pPr/>
              <a:t>19</a:t>
            </a:fld>
            <a:endParaRPr lang="en-US"/>
          </a:p>
        </p:txBody>
      </p:sp>
    </p:spTree>
    <p:extLst>
      <p:ext uri="{BB962C8B-B14F-4D97-AF65-F5344CB8AC3E}">
        <p14:creationId xmlns:p14="http://schemas.microsoft.com/office/powerpoint/2010/main" val="796419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9778-8087-4A51-B0C9-DDD732F13919}"/>
              </a:ext>
            </a:extLst>
          </p:cNvPr>
          <p:cNvSpPr>
            <a:spLocks noGrp="1"/>
          </p:cNvSpPr>
          <p:nvPr>
            <p:ph type="title"/>
          </p:nvPr>
        </p:nvSpPr>
        <p:spPr/>
        <p:txBody>
          <a:bodyPr/>
          <a:lstStyle/>
          <a:p>
            <a:r>
              <a:rPr lang="en-US" dirty="0"/>
              <a:t>TL;DR</a:t>
            </a:r>
          </a:p>
        </p:txBody>
      </p:sp>
      <p:sp>
        <p:nvSpPr>
          <p:cNvPr id="3" name="Content Placeholder 2">
            <a:extLst>
              <a:ext uri="{FF2B5EF4-FFF2-40B4-BE49-F238E27FC236}">
                <a16:creationId xmlns:a16="http://schemas.microsoft.com/office/drawing/2014/main" id="{7C02516F-F2C1-4B67-B832-2865C96C11BF}"/>
              </a:ext>
            </a:extLst>
          </p:cNvPr>
          <p:cNvSpPr>
            <a:spLocks noGrp="1"/>
          </p:cNvSpPr>
          <p:nvPr>
            <p:ph idx="1"/>
          </p:nvPr>
        </p:nvSpPr>
        <p:spPr/>
        <p:txBody>
          <a:bodyPr>
            <a:normAutofit lnSpcReduction="10000"/>
          </a:bodyPr>
          <a:lstStyle/>
          <a:p>
            <a:r>
              <a:rPr lang="he-IL" dirty="0"/>
              <a:t>תהליכים בלינוקס יכולים לתקשר ביניהם במגוון אמצעים, למשל:</a:t>
            </a:r>
          </a:p>
          <a:p>
            <a:pPr lvl="1"/>
            <a:endParaRPr lang="he-IL" dirty="0"/>
          </a:p>
          <a:p>
            <a:pPr lvl="1"/>
            <a:endParaRPr lang="en-US" dirty="0"/>
          </a:p>
          <a:p>
            <a:pPr marL="274320" lvl="1" indent="0">
              <a:buNone/>
            </a:pPr>
            <a:endParaRPr lang="he-IL" dirty="0"/>
          </a:p>
          <a:p>
            <a:endParaRPr lang="he-IL" dirty="0"/>
          </a:p>
          <a:p>
            <a:endParaRPr lang="he-IL" dirty="0"/>
          </a:p>
          <a:p>
            <a:r>
              <a:rPr lang="he-IL" dirty="0"/>
              <a:t>לינוקס מציגה ממשק </a:t>
            </a:r>
            <a:r>
              <a:rPr lang="he-IL" b="1" dirty="0"/>
              <a:t>אחיד</a:t>
            </a:r>
            <a:r>
              <a:rPr lang="he-IL" dirty="0"/>
              <a:t> לכל אמצעי התקשורת בעזרת קבצים.</a:t>
            </a:r>
          </a:p>
          <a:p>
            <a:pPr lvl="1"/>
            <a:r>
              <a:rPr lang="he-IL" dirty="0"/>
              <a:t>מימוש של גישת </a:t>
            </a:r>
            <a:r>
              <a:rPr lang="en-US" dirty="0"/>
              <a:t>“Everything is a file”</a:t>
            </a:r>
            <a:r>
              <a:rPr lang="he-IL" dirty="0"/>
              <a:t> שהומצאה ביוניקס.</a:t>
            </a:r>
          </a:p>
          <a:p>
            <a:pPr lvl="1"/>
            <a:r>
              <a:rPr lang="he-IL" dirty="0"/>
              <a:t>אמצעי תקשורת -  קבצים רגילים, התקני קלט/פלט (מסך, מקלדת, עכבר, ...) וערוצי תקשורת ייעודיים כמו </a:t>
            </a:r>
            <a:r>
              <a:rPr lang="en-US" dirty="0"/>
              <a:t>pipes, sockets,</a:t>
            </a:r>
            <a:r>
              <a:rPr lang="he-IL" dirty="0"/>
              <a:t>.</a:t>
            </a:r>
            <a:br>
              <a:rPr lang="en-US" dirty="0"/>
            </a:br>
            <a:endParaRPr lang="he-IL" dirty="0"/>
          </a:p>
          <a:p>
            <a:r>
              <a:rPr lang="he-IL" dirty="0"/>
              <a:t>בנוסף, לינוקס מאפשרת תקשורת מינימליסטית בין תהליכים באמצעות סיגנלים (</a:t>
            </a:r>
            <a:r>
              <a:rPr lang="en-US" b="1" dirty="0"/>
              <a:t>signals</a:t>
            </a:r>
            <a:r>
              <a:rPr lang="he-IL" dirty="0"/>
              <a:t>) – אותות מספריים שלמים בין 1—31.</a:t>
            </a:r>
          </a:p>
        </p:txBody>
      </p:sp>
      <p:sp>
        <p:nvSpPr>
          <p:cNvPr id="4" name="Footer Placeholder 3">
            <a:extLst>
              <a:ext uri="{FF2B5EF4-FFF2-40B4-BE49-F238E27FC236}">
                <a16:creationId xmlns:a16="http://schemas.microsoft.com/office/drawing/2014/main" id="{17DC9EF1-B07E-4C76-82CB-CE4B0C3B6AFE}"/>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F9E8E450-AC0D-431F-A00E-8397129E43D8}"/>
              </a:ext>
            </a:extLst>
          </p:cNvPr>
          <p:cNvSpPr>
            <a:spLocks noGrp="1"/>
          </p:cNvSpPr>
          <p:nvPr>
            <p:ph type="sldNum" sz="quarter" idx="12"/>
          </p:nvPr>
        </p:nvSpPr>
        <p:spPr/>
        <p:txBody>
          <a:bodyPr/>
          <a:lstStyle/>
          <a:p>
            <a:fld id="{0CFEC368-1D7A-4F81-ABF6-AE0E36BAF64C}" type="slidenum">
              <a:rPr lang="en-US" smtClean="0"/>
              <a:pPr/>
              <a:t>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852159013"/>
              </p:ext>
            </p:extLst>
          </p:nvPr>
        </p:nvGraphicFramePr>
        <p:xfrm>
          <a:off x="1249166" y="2173535"/>
          <a:ext cx="6904234" cy="1280160"/>
        </p:xfrm>
        <a:graphic>
          <a:graphicData uri="http://schemas.openxmlformats.org/drawingml/2006/table">
            <a:tbl>
              <a:tblPr firstRow="1" bandRow="1">
                <a:tableStyleId>{5C22544A-7EE6-4342-B048-85BDC9FD1C3A}</a:tableStyleId>
              </a:tblPr>
              <a:tblGrid>
                <a:gridCol w="3452117">
                  <a:extLst>
                    <a:ext uri="{9D8B030D-6E8A-4147-A177-3AD203B41FA5}">
                      <a16:colId xmlns:a16="http://schemas.microsoft.com/office/drawing/2014/main" val="20000"/>
                    </a:ext>
                  </a:extLst>
                </a:gridCol>
                <a:gridCol w="3452117">
                  <a:extLst>
                    <a:ext uri="{9D8B030D-6E8A-4147-A177-3AD203B41FA5}">
                      <a16:colId xmlns:a16="http://schemas.microsoft.com/office/drawing/2014/main" val="20001"/>
                    </a:ext>
                  </a:extLst>
                </a:gridCol>
              </a:tblGrid>
              <a:tr h="3708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2400" dirty="0"/>
                        <a:t>pipes</a:t>
                      </a:r>
                      <a:endParaRPr lang="he-IL" sz="2400" dirty="0"/>
                    </a:p>
                  </a:txBody>
                  <a:tcPr/>
                </a:tc>
                <a:tc>
                  <a:txBody>
                    <a:bodyPr/>
                    <a:lstStyle/>
                    <a:p>
                      <a:pPr marL="0" indent="0" algn="ctr" rtl="1">
                        <a:buNone/>
                      </a:pPr>
                      <a:r>
                        <a:rPr lang="he-IL" sz="2400" dirty="0"/>
                        <a:t>מערכת</a:t>
                      </a:r>
                      <a:r>
                        <a:rPr lang="he-IL" sz="2400" baseline="0" dirty="0"/>
                        <a:t> ה</a:t>
                      </a:r>
                      <a:r>
                        <a:rPr lang="he-IL" sz="2400" dirty="0"/>
                        <a:t>קבצים</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ourier New" panose="02070309020205020404" pitchFamily="49" charset="0"/>
                          <a:cs typeface="Courier New" panose="02070309020205020404" pitchFamily="49" charset="0"/>
                        </a:rPr>
                        <a:t>&gt;&gt; ls | more</a:t>
                      </a:r>
                      <a:endParaRPr lang="he-IL" sz="2400" dirty="0"/>
                    </a:p>
                  </a:txBody>
                  <a:tcPr/>
                </a:tc>
                <a:tc>
                  <a:txBody>
                    <a:bodyPr/>
                    <a:lstStyle/>
                    <a:p>
                      <a:pPr marL="0" indent="0" algn="l" rtl="0">
                        <a:buNone/>
                      </a:pPr>
                      <a:r>
                        <a:rPr lang="en-US" sz="2400" dirty="0">
                          <a:latin typeface="Courier New" panose="02070309020205020404" pitchFamily="49" charset="0"/>
                          <a:cs typeface="Courier New" panose="02070309020205020404" pitchFamily="49" charset="0"/>
                        </a:rPr>
                        <a:t>&gt;&gt; ls &gt; temp</a:t>
                      </a:r>
                    </a:p>
                    <a:p>
                      <a:pPr marL="0" indent="0" algn="l" rtl="0">
                        <a:buNone/>
                      </a:pPr>
                      <a:r>
                        <a:rPr lang="en-US" sz="2400" dirty="0">
                          <a:latin typeface="Courier New" panose="02070309020205020404" pitchFamily="49" charset="0"/>
                          <a:cs typeface="Courier New" panose="02070309020205020404" pitchFamily="49" charset="0"/>
                        </a:rPr>
                        <a:t>&gt;&gt; more &lt; temp</a:t>
                      </a:r>
                      <a:endParaRPr lang="he-IL" sz="24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201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FDT (file descriptor table)</a:t>
            </a:r>
            <a:endParaRPr lang="en-US" dirty="0"/>
          </a:p>
        </p:txBody>
      </p:sp>
      <p:sp>
        <p:nvSpPr>
          <p:cNvPr id="3" name="Content Placeholder 2"/>
          <p:cNvSpPr>
            <a:spLocks noGrp="1"/>
          </p:cNvSpPr>
          <p:nvPr>
            <p:ph idx="1"/>
          </p:nvPr>
        </p:nvSpPr>
        <p:spPr/>
        <p:txBody>
          <a:bodyPr/>
          <a:lstStyle/>
          <a:p>
            <a:r>
              <a:rPr lang="he-IL" dirty="0"/>
              <a:t>ברמת הגרעין, </a:t>
            </a:r>
            <a:r>
              <a:rPr lang="en-US" dirty="0"/>
              <a:t>FD</a:t>
            </a:r>
            <a:r>
              <a:rPr lang="he-IL" dirty="0"/>
              <a:t> הוא אינדקס לכניסה בטבלה הנקראת </a:t>
            </a:r>
            <a:br>
              <a:rPr lang="en-US" dirty="0"/>
            </a:br>
            <a:r>
              <a:rPr lang="en-US" b="1" dirty="0"/>
              <a:t>file descriptor table</a:t>
            </a:r>
            <a:r>
              <a:rPr lang="he-IL" b="1" dirty="0"/>
              <a:t> </a:t>
            </a:r>
            <a:r>
              <a:rPr lang="he-IL" dirty="0"/>
              <a:t>(</a:t>
            </a:r>
            <a:r>
              <a:rPr lang="en-US" b="1" dirty="0">
                <a:solidFill>
                  <a:srgbClr val="0000FF"/>
                </a:solidFill>
              </a:rPr>
              <a:t>FDT</a:t>
            </a:r>
            <a:r>
              <a:rPr lang="he-IL" dirty="0"/>
              <a:t>)</a:t>
            </a:r>
            <a:r>
              <a:rPr lang="he-IL" dirty="0">
                <a:solidFill>
                  <a:srgbClr val="0000FF"/>
                </a:solidFill>
              </a:rPr>
              <a:t>.</a:t>
            </a:r>
          </a:p>
          <a:p>
            <a:pPr lvl="1"/>
            <a:r>
              <a:rPr lang="he-IL" dirty="0"/>
              <a:t>לכל תהליך יש </a:t>
            </a:r>
            <a:r>
              <a:rPr lang="en-US" dirty="0"/>
              <a:t>FDT</a:t>
            </a:r>
            <a:r>
              <a:rPr lang="he-IL" dirty="0"/>
              <a:t> משלו, המוצבעת ע"י השדה </a:t>
            </a:r>
            <a:r>
              <a:rPr lang="en-US" dirty="0" err="1"/>
              <a:t>files</a:t>
            </a:r>
            <a:r>
              <a:rPr lang="en-US" dirty="0" err="1">
                <a:sym typeface="Wingdings" panose="05000000000000000000" pitchFamily="2" charset="2"/>
              </a:rPr>
              <a:t></a:t>
            </a:r>
            <a:r>
              <a:rPr lang="en-US" dirty="0" err="1"/>
              <a:t>fd</a:t>
            </a:r>
            <a:r>
              <a:rPr lang="he-IL" dirty="0"/>
              <a:t> ב-</a:t>
            </a:r>
            <a:r>
              <a:rPr lang="en-US" dirty="0"/>
              <a:t>PCB</a:t>
            </a:r>
            <a:r>
              <a:rPr lang="he-IL" dirty="0"/>
              <a:t>.</a:t>
            </a:r>
          </a:p>
          <a:p>
            <a:pPr lvl="1"/>
            <a:endParaRPr lang="he-IL" dirty="0"/>
          </a:p>
          <a:p>
            <a:r>
              <a:rPr lang="he-IL" dirty="0"/>
              <a:t>כל כניסה ב-</a:t>
            </a:r>
            <a:r>
              <a:rPr lang="en-US" dirty="0"/>
              <a:t>FDT</a:t>
            </a:r>
            <a:r>
              <a:rPr lang="he-IL" dirty="0"/>
              <a:t> מצביעה על </a:t>
            </a:r>
            <a:r>
              <a:rPr lang="he-IL" b="1" dirty="0"/>
              <a:t>אובייקט ניהול של קובץ פתוח </a:t>
            </a:r>
            <a:br>
              <a:rPr lang="en-US" dirty="0"/>
            </a:br>
            <a:r>
              <a:rPr lang="en-US" b="1" dirty="0">
                <a:solidFill>
                  <a:srgbClr val="0000FF"/>
                </a:solidFill>
              </a:rPr>
              <a:t>file object</a:t>
            </a:r>
            <a:r>
              <a:rPr lang="ru-RU" dirty="0"/>
              <a:t>)</a:t>
            </a:r>
            <a:r>
              <a:rPr lang="he-IL" dirty="0"/>
              <a:t>).</a:t>
            </a:r>
          </a:p>
          <a:p>
            <a:pPr lvl="1"/>
            <a:r>
              <a:rPr lang="he-IL" altLang="en-US" dirty="0"/>
              <a:t>אובייקט הניהול נגיש ומתוחזק ע"י גרעין מערכת ההפעלה בלבד.</a:t>
            </a:r>
          </a:p>
          <a:p>
            <a:pPr lvl="1"/>
            <a:r>
              <a:rPr lang="en-US" dirty="0"/>
              <a:t>file object</a:t>
            </a:r>
            <a:r>
              <a:rPr lang="he-IL" dirty="0"/>
              <a:t> </a:t>
            </a:r>
            <a:r>
              <a:rPr lang="he-IL" altLang="en-US" dirty="0"/>
              <a:t>מכיל מספר שדות.</a:t>
            </a:r>
          </a:p>
          <a:p>
            <a:pPr lvl="2"/>
            <a:r>
              <a:rPr lang="he-IL" altLang="en-US" dirty="0"/>
              <a:t>למשל את "מחוון הקובץ" (</a:t>
            </a:r>
            <a:r>
              <a:rPr lang="en-US" altLang="en-US" b="1" dirty="0">
                <a:solidFill>
                  <a:srgbClr val="0000FF"/>
                </a:solidFill>
              </a:rPr>
              <a:t>seek pointer</a:t>
            </a:r>
            <a:r>
              <a:rPr lang="he-IL" altLang="en-US" dirty="0"/>
              <a:t>) המצביע למיקום הנוכחי בקובץ (כלומר, מהיכן לקרוא/לכתוב את הנתונים הבאים).</a:t>
            </a:r>
          </a:p>
          <a:p>
            <a:pPr lvl="1"/>
            <a:endParaRPr lang="he-IL" dirty="0"/>
          </a:p>
          <a:p>
            <a:pPr lvl="1"/>
            <a:r>
              <a:rPr lang="he-IL" dirty="0"/>
              <a:t>כל הקבצים הפתוחים של כל התהליכים במערכת נשמרים גם הם בטבלה גלובאלית המנוהלת ע"י הגרעין – ה-</a:t>
            </a:r>
            <a:r>
              <a:rPr lang="en-US" dirty="0"/>
              <a:t>Global FDT</a:t>
            </a:r>
            <a:r>
              <a:rPr lang="he-IL" dirty="0"/>
              <a:t> או </a:t>
            </a:r>
            <a:r>
              <a:rPr lang="en-US" b="1" dirty="0"/>
              <a:t>GFDT</a:t>
            </a:r>
            <a:r>
              <a:rPr lang="he-IL" dirty="0"/>
              <a:t>.</a:t>
            </a:r>
          </a:p>
          <a:p>
            <a:pPr lvl="1"/>
            <a:endParaRPr lang="he-IL" dirty="0"/>
          </a:p>
        </p:txBody>
      </p:sp>
      <p:sp>
        <p:nvSpPr>
          <p:cNvPr id="4" name="Footer Placeholder 3"/>
          <p:cNvSpPr>
            <a:spLocks noGrp="1"/>
          </p:cNvSpPr>
          <p:nvPr>
            <p:ph type="ftr" sz="quarter" idx="11"/>
          </p:nvPr>
        </p:nvSpPr>
        <p:spPr/>
        <p:txBody>
          <a:bodyPr/>
          <a:lstStyle/>
          <a:p>
            <a:r>
              <a:rPr lang="he-IL"/>
              <a:t>מערכות הפעלה - תרגול 3</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20</a:t>
            </a:fld>
            <a:endParaRPr lang="en-US"/>
          </a:p>
        </p:txBody>
      </p:sp>
    </p:spTree>
    <p:extLst>
      <p:ext uri="{BB962C8B-B14F-4D97-AF65-F5344CB8AC3E}">
        <p14:creationId xmlns:p14="http://schemas.microsoft.com/office/powerpoint/2010/main" val="706584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a:extLst>
              <a:ext uri="{FF2B5EF4-FFF2-40B4-BE49-F238E27FC236}">
                <a16:creationId xmlns:a16="http://schemas.microsoft.com/office/drawing/2014/main" id="{3D0EF6D5-8F88-4CBE-AAB7-CE7DFB70F5EF}"/>
              </a:ext>
            </a:extLst>
          </p:cNvPr>
          <p:cNvSpPr>
            <a:spLocks noGrp="1" noChangeArrowheads="1"/>
          </p:cNvSpPr>
          <p:nvPr>
            <p:ph type="title"/>
          </p:nvPr>
        </p:nvSpPr>
        <p:spPr/>
        <p:txBody>
          <a:bodyPr/>
          <a:lstStyle/>
          <a:p>
            <a:r>
              <a:rPr lang="he-IL" altLang="en-US" dirty="0"/>
              <a:t>ערוצי הקלט/פלט הסטנדרטיים</a:t>
            </a:r>
            <a:endParaRPr lang="en-US" altLang="en-US" dirty="0"/>
          </a:p>
        </p:txBody>
      </p:sp>
      <p:sp>
        <p:nvSpPr>
          <p:cNvPr id="6150" name="Rectangle 3">
            <a:extLst>
              <a:ext uri="{FF2B5EF4-FFF2-40B4-BE49-F238E27FC236}">
                <a16:creationId xmlns:a16="http://schemas.microsoft.com/office/drawing/2014/main" id="{47283EDE-D1BE-47A7-AC5C-02C4E3CF4442}"/>
              </a:ext>
            </a:extLst>
          </p:cNvPr>
          <p:cNvSpPr>
            <a:spLocks noGrp="1" noChangeArrowheads="1"/>
          </p:cNvSpPr>
          <p:nvPr>
            <p:ph idx="1"/>
          </p:nvPr>
        </p:nvSpPr>
        <p:spPr/>
        <p:txBody>
          <a:bodyPr/>
          <a:lstStyle/>
          <a:p>
            <a:r>
              <a:rPr lang="he-IL" altLang="en-US" dirty="0"/>
              <a:t>ערכי ה-</a:t>
            </a:r>
            <a:r>
              <a:rPr lang="en-US" altLang="en-US" dirty="0"/>
              <a:t>FD</a:t>
            </a:r>
            <a:r>
              <a:rPr lang="he-IL" altLang="en-US" dirty="0"/>
              <a:t> הבאים מקושרים להתקנים הבאים כברירת מחדל:</a:t>
            </a:r>
          </a:p>
          <a:p>
            <a:pPr lvl="1"/>
            <a:r>
              <a:rPr lang="he-IL" altLang="en-US" dirty="0"/>
              <a:t>0 – ערוץ הקלט הסטנדרטי (</a:t>
            </a:r>
            <a:r>
              <a:rPr lang="en-US" altLang="en-US" b="1" dirty="0">
                <a:solidFill>
                  <a:srgbClr val="0000FF"/>
                </a:solidFill>
              </a:rPr>
              <a:t>STDIN</a:t>
            </a:r>
            <a:r>
              <a:rPr lang="he-IL" altLang="en-US" dirty="0"/>
              <a:t>), בדרך-כלל מקושר למקלדת.</a:t>
            </a:r>
          </a:p>
          <a:p>
            <a:pPr lvl="2"/>
            <a:r>
              <a:rPr lang="he-IL" altLang="en-US" dirty="0"/>
              <a:t>פעולות הקלט המוכרות, כדוגמת </a:t>
            </a:r>
            <a:r>
              <a:rPr lang="en-US" altLang="en-US" dirty="0" err="1"/>
              <a:t>scanf</a:t>
            </a:r>
            <a:r>
              <a:rPr lang="en-US" altLang="en-US" dirty="0"/>
              <a:t>()</a:t>
            </a:r>
            <a:r>
              <a:rPr lang="he-IL" altLang="en-US" dirty="0"/>
              <a:t> ודומותיה, קוראות למעשה מהתקן הקלט הסטנדרטי.</a:t>
            </a:r>
          </a:p>
          <a:p>
            <a:pPr lvl="1"/>
            <a:r>
              <a:rPr lang="en-US" altLang="en-US" dirty="0"/>
              <a:t>1</a:t>
            </a:r>
            <a:r>
              <a:rPr lang="he-IL" altLang="en-US" dirty="0"/>
              <a:t> – ערוץ הפלט הסטנדרטי (</a:t>
            </a:r>
            <a:r>
              <a:rPr lang="en-US" altLang="en-US" b="1" dirty="0">
                <a:solidFill>
                  <a:srgbClr val="0000FF"/>
                </a:solidFill>
              </a:rPr>
              <a:t>STDOUT</a:t>
            </a:r>
            <a:r>
              <a:rPr lang="he-IL" altLang="en-US" dirty="0"/>
              <a:t>), בדרך-כלל מקושר למסך.</a:t>
            </a:r>
          </a:p>
          <a:p>
            <a:pPr lvl="2"/>
            <a:r>
              <a:rPr lang="he-IL" altLang="en-US" dirty="0"/>
              <a:t>פעולות הפלט המוכרות, כדוגמת </a:t>
            </a:r>
            <a:r>
              <a:rPr lang="en-US" altLang="en-US" dirty="0" err="1"/>
              <a:t>printf</a:t>
            </a:r>
            <a:r>
              <a:rPr lang="en-US" altLang="en-US" dirty="0"/>
              <a:t>()</a:t>
            </a:r>
            <a:r>
              <a:rPr lang="he-IL" altLang="en-US" dirty="0"/>
              <a:t> ודומותיה, כותבות למעשה להתקן הפלט הסטנדרטי.</a:t>
            </a:r>
          </a:p>
          <a:p>
            <a:pPr lvl="1"/>
            <a:r>
              <a:rPr lang="he-IL" altLang="en-US" dirty="0"/>
              <a:t>2 – ערוץ השגיאות הסטנדרטי (</a:t>
            </a:r>
            <a:r>
              <a:rPr lang="en-US" altLang="en-US" b="1" dirty="0">
                <a:solidFill>
                  <a:srgbClr val="0000FF"/>
                </a:solidFill>
              </a:rPr>
              <a:t>STDERR</a:t>
            </a:r>
            <a:r>
              <a:rPr lang="he-IL" altLang="en-US" dirty="0"/>
              <a:t>), בדרך-כלל גם הוא מקושר למסך.</a:t>
            </a:r>
          </a:p>
          <a:p>
            <a:endParaRPr lang="en-US" altLang="en-US" dirty="0"/>
          </a:p>
        </p:txBody>
      </p:sp>
      <p:sp>
        <p:nvSpPr>
          <p:cNvPr id="2" name="Footer Placeholder 1">
            <a:extLst>
              <a:ext uri="{FF2B5EF4-FFF2-40B4-BE49-F238E27FC236}">
                <a16:creationId xmlns:a16="http://schemas.microsoft.com/office/drawing/2014/main" id="{8CF6B7A2-C758-476C-8F34-3DBA237CE937}"/>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AD055FFE-FAE1-428A-8698-C3E76DFE2A0C}"/>
              </a:ext>
            </a:extLst>
          </p:cNvPr>
          <p:cNvSpPr>
            <a:spLocks noGrp="1"/>
          </p:cNvSpPr>
          <p:nvPr>
            <p:ph type="sldNum" sz="quarter" idx="12"/>
          </p:nvPr>
        </p:nvSpPr>
        <p:spPr/>
        <p:txBody>
          <a:bodyPr/>
          <a:lstStyle/>
          <a:p>
            <a:fld id="{0CFEC368-1D7A-4F81-ABF6-AE0E36BAF64C}" type="slidenum">
              <a:rPr lang="en-US" smtClean="0"/>
              <a:pPr/>
              <a:t>21</a:t>
            </a:fld>
            <a:endParaRPr lang="en-US"/>
          </a:p>
        </p:txBody>
      </p:sp>
      <p:pic>
        <p:nvPicPr>
          <p:cNvPr id="4" name="Picture 3"/>
          <p:cNvPicPr>
            <a:picLocks noChangeAspect="1"/>
          </p:cNvPicPr>
          <p:nvPr/>
        </p:nvPicPr>
        <p:blipFill>
          <a:blip r:embed="rId2"/>
          <a:stretch>
            <a:fillRect/>
          </a:stretch>
        </p:blipFill>
        <p:spPr>
          <a:xfrm>
            <a:off x="2164018" y="4712110"/>
            <a:ext cx="4565182" cy="1764890"/>
          </a:xfrm>
          <a:prstGeom prst="rect">
            <a:avLst/>
          </a:prstGeom>
        </p:spPr>
      </p:pic>
    </p:spTree>
    <p:extLst>
      <p:ext uri="{BB962C8B-B14F-4D97-AF65-F5344CB8AC3E}">
        <p14:creationId xmlns:p14="http://schemas.microsoft.com/office/powerpoint/2010/main" val="3004049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דוגמת קוד</a:t>
            </a:r>
            <a:endParaRPr lang="en-US"/>
          </a:p>
        </p:txBody>
      </p:sp>
      <p:sp>
        <p:nvSpPr>
          <p:cNvPr id="3" name="Content Placeholder 2"/>
          <p:cNvSpPr>
            <a:spLocks noGrp="1"/>
          </p:cNvSpPr>
          <p:nvPr>
            <p:ph idx="1"/>
          </p:nvPr>
        </p:nvSpPr>
        <p:spPr/>
        <p:txBody>
          <a:bodyPr>
            <a:normAutofit fontScale="85000" lnSpcReduction="10000"/>
          </a:bodyPr>
          <a:lstStyle/>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&gt;&gt;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main</a:t>
            </a:r>
            <a:r>
              <a:rPr lang="en-US" b="1" dirty="0" err="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#include &lt;</a:t>
            </a:r>
            <a:r>
              <a:rPr lang="en-US" dirty="0" err="1">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stdio.h</a:t>
            </a:r>
            <a:r>
              <a:rPr lang="en-US" dirty="0">
                <a:solidFill>
                  <a:srgbClr val="804000"/>
                </a:solidFill>
                <a:latin typeface="Courier New" panose="02070309020205020404" pitchFamily="49" charset="0"/>
                <a:ea typeface="Times New Roman" panose="02020603050405020304" pitchFamily="18" charset="0"/>
                <a:cs typeface="Taamey David CLM" panose="02000000000000000000" pitchFamily="2" charset="-79"/>
              </a:rPr>
              <a:t>&gt;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main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printf</a:t>
            </a:r>
            <a:r>
              <a:rPr lang="en-US"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"Hello World!\n");</a:t>
            </a:r>
            <a:endParaRPr lang="en-US" dirty="0">
              <a:solidFill>
                <a:srgbClr val="0000FF"/>
              </a:solidFill>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FILE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fopen</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"file.txt"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fprintf</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"Hello World!\n"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return</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spcBef>
                <a:spcPts val="0"/>
              </a:spcBef>
              <a:spcAft>
                <a:spcPts val="0"/>
              </a:spcAft>
              <a:buNone/>
            </a:pP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&gt;&gt;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gcc</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main</a:t>
            </a:r>
            <a:r>
              <a:rPr lang="en-US" b="1" dirty="0" err="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&gt;&gt;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strace</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a.out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a:t>
            </a:r>
            <a:r>
              <a:rPr lang="en-US"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"Hello World!\n"</a:t>
            </a:r>
            <a:r>
              <a:rPr lang="en-US"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13</a:t>
            </a:r>
            <a:r>
              <a:rPr lang="en-US"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13</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open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"file.txt"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O_WRONLY</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O_CREAT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O_TRUNC</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0666</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3</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3</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"Hello World!\n"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13</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13</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Footer Placeholder 3"/>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22</a:t>
            </a:fld>
            <a:endParaRPr lang="en-US"/>
          </a:p>
        </p:txBody>
      </p:sp>
      <p:sp>
        <p:nvSpPr>
          <p:cNvPr id="6" name="Speech Bubble: Rectangle 6">
            <a:extLst>
              <a:ext uri="{FF2B5EF4-FFF2-40B4-BE49-F238E27FC236}">
                <a16:creationId xmlns:a16="http://schemas.microsoft.com/office/drawing/2014/main" id="{8CAA338A-3A70-4AAB-A34D-95723C9DE33C}"/>
              </a:ext>
            </a:extLst>
          </p:cNvPr>
          <p:cNvSpPr/>
          <p:nvPr/>
        </p:nvSpPr>
        <p:spPr>
          <a:xfrm>
            <a:off x="4656762" y="4038600"/>
            <a:ext cx="4030038" cy="791110"/>
          </a:xfrm>
          <a:prstGeom prst="wedgeRoundRectCallout">
            <a:avLst>
              <a:gd name="adj1" fmla="val -87981"/>
              <a:gd name="adj2" fmla="val 4488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en-US" sz="2000" dirty="0" err="1"/>
              <a:t>strace</a:t>
            </a:r>
            <a:r>
              <a:rPr lang="he-IL" sz="2000" dirty="0"/>
              <a:t> הוא כלי המאפשר לעקוב אחרי קריאות מערכת במהלך התכנית</a:t>
            </a:r>
            <a:endParaRPr lang="en-US" sz="2000" dirty="0"/>
          </a:p>
        </p:txBody>
      </p:sp>
      <p:sp>
        <p:nvSpPr>
          <p:cNvPr id="7" name="Speech Bubble: Rectangle 6">
            <a:extLst>
              <a:ext uri="{FF2B5EF4-FFF2-40B4-BE49-F238E27FC236}">
                <a16:creationId xmlns:a16="http://schemas.microsoft.com/office/drawing/2014/main" id="{8CAA338A-3A70-4AAB-A34D-95723C9DE33C}"/>
              </a:ext>
            </a:extLst>
          </p:cNvPr>
          <p:cNvSpPr/>
          <p:nvPr/>
        </p:nvSpPr>
        <p:spPr>
          <a:xfrm>
            <a:off x="5626800" y="1600200"/>
            <a:ext cx="3060000" cy="1080000"/>
          </a:xfrm>
          <a:prstGeom prst="wedgeRoundRectCallout">
            <a:avLst>
              <a:gd name="adj1" fmla="val -69973"/>
              <a:gd name="adj2" fmla="val 5559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sz="2000" dirty="0"/>
              <a:t>מאחורי פונקציות </a:t>
            </a:r>
            <a:r>
              <a:rPr lang="en-US" sz="2000" dirty="0" err="1"/>
              <a:t>libc</a:t>
            </a:r>
            <a:r>
              <a:rPr lang="he-IL" sz="2000" dirty="0"/>
              <a:t> אלו מסתתרות קריאות המערכת </a:t>
            </a:r>
            <a:r>
              <a:rPr lang="en-US" sz="2000" dirty="0"/>
              <a:t>open(), read(), write()</a:t>
            </a:r>
          </a:p>
        </p:txBody>
      </p:sp>
    </p:spTree>
    <p:extLst>
      <p:ext uri="{BB962C8B-B14F-4D97-AF65-F5344CB8AC3E}">
        <p14:creationId xmlns:p14="http://schemas.microsoft.com/office/powerpoint/2010/main" val="424954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a:extLst>
              <a:ext uri="{FF2B5EF4-FFF2-40B4-BE49-F238E27FC236}">
                <a16:creationId xmlns:a16="http://schemas.microsoft.com/office/drawing/2014/main" id="{537929B1-4EBB-4749-9042-8214E5974988}"/>
              </a:ext>
            </a:extLst>
          </p:cNvPr>
          <p:cNvSpPr>
            <a:spLocks noGrp="1" noChangeArrowheads="1"/>
          </p:cNvSpPr>
          <p:nvPr>
            <p:ph type="title"/>
          </p:nvPr>
        </p:nvSpPr>
        <p:spPr/>
        <p:txBody>
          <a:bodyPr/>
          <a:lstStyle/>
          <a:p>
            <a:r>
              <a:rPr lang="he-IL" altLang="en-US" dirty="0"/>
              <a:t>פתיחת קובץ לגישה</a:t>
            </a:r>
            <a:endParaRPr lang="en-US" altLang="en-US" dirty="0"/>
          </a:p>
        </p:txBody>
      </p:sp>
      <p:sp>
        <p:nvSpPr>
          <p:cNvPr id="7174" name="Rectangle 3">
            <a:extLst>
              <a:ext uri="{FF2B5EF4-FFF2-40B4-BE49-F238E27FC236}">
                <a16:creationId xmlns:a16="http://schemas.microsoft.com/office/drawing/2014/main" id="{CE222DBC-BC53-4D94-BC06-D62850C3DF77}"/>
              </a:ext>
            </a:extLst>
          </p:cNvPr>
          <p:cNvSpPr>
            <a:spLocks noGrp="1" noChangeArrowheads="1"/>
          </p:cNvSpPr>
          <p:nvPr>
            <p:ph idx="1"/>
          </p:nvPr>
        </p:nvSpPr>
        <p:spPr/>
        <p:txBody>
          <a:bodyPr>
            <a:normAutofit lnSpcReduction="10000"/>
          </a:bodyPr>
          <a:lstStyle/>
          <a:p>
            <a:pPr marL="0" indent="0" algn="l" rtl="0">
              <a:buNone/>
            </a:pPr>
            <a:r>
              <a:rPr lang="en-US" altLang="en-US" dirty="0">
                <a:latin typeface="Courier New" panose="02070309020205020404" pitchFamily="49" charset="0"/>
                <a:cs typeface="Courier New" panose="02070309020205020404" pitchFamily="49" charset="0"/>
              </a:rPr>
              <a:t>#include &lt;sys/</a:t>
            </a:r>
            <a:r>
              <a:rPr lang="en-US" altLang="en-US" dirty="0" err="1">
                <a:latin typeface="Courier New" panose="02070309020205020404" pitchFamily="49" charset="0"/>
                <a:cs typeface="Courier New" panose="02070309020205020404" pitchFamily="49" charset="0"/>
              </a:rPr>
              <a:t>types.h</a:t>
            </a:r>
            <a:r>
              <a:rPr lang="en-US" altLang="en-US" dirty="0">
                <a:latin typeface="Courier New" panose="02070309020205020404" pitchFamily="49" charset="0"/>
                <a:cs typeface="Courier New" panose="02070309020205020404" pitchFamily="49" charset="0"/>
              </a:rPr>
              <a:t>&gt;</a:t>
            </a:r>
          </a:p>
          <a:p>
            <a:pPr marL="0" indent="0" algn="l" rtl="0">
              <a:buNone/>
            </a:pPr>
            <a:r>
              <a:rPr lang="en-US" altLang="en-US" dirty="0">
                <a:latin typeface="Courier New" panose="02070309020205020404" pitchFamily="49" charset="0"/>
                <a:cs typeface="Courier New" panose="02070309020205020404" pitchFamily="49" charset="0"/>
              </a:rPr>
              <a:t>#include &lt;sys/</a:t>
            </a:r>
            <a:r>
              <a:rPr lang="en-US" altLang="en-US" dirty="0" err="1">
                <a:latin typeface="Courier New" panose="02070309020205020404" pitchFamily="49" charset="0"/>
                <a:cs typeface="Courier New" panose="02070309020205020404" pitchFamily="49" charset="0"/>
              </a:rPr>
              <a:t>stat.h</a:t>
            </a:r>
            <a:r>
              <a:rPr lang="en-US" altLang="en-US" dirty="0">
                <a:latin typeface="Courier New" panose="02070309020205020404" pitchFamily="49" charset="0"/>
                <a:cs typeface="Courier New" panose="02070309020205020404" pitchFamily="49" charset="0"/>
              </a:rPr>
              <a:t>&gt;</a:t>
            </a:r>
          </a:p>
          <a:p>
            <a:pPr marL="0" indent="0" algn="l" rtl="0">
              <a:buNone/>
            </a:pPr>
            <a:r>
              <a:rPr lang="en-US" altLang="en-US" dirty="0">
                <a:latin typeface="Courier New" panose="02070309020205020404" pitchFamily="49" charset="0"/>
                <a:cs typeface="Courier New" panose="02070309020205020404" pitchFamily="49" charset="0"/>
              </a:rPr>
              <a:t>#include &lt;</a:t>
            </a:r>
            <a:r>
              <a:rPr lang="en-US" altLang="en-US" dirty="0" err="1">
                <a:latin typeface="Courier New" panose="02070309020205020404" pitchFamily="49" charset="0"/>
                <a:cs typeface="Courier New" panose="02070309020205020404" pitchFamily="49" charset="0"/>
              </a:rPr>
              <a:t>fcntl.h</a:t>
            </a:r>
            <a:r>
              <a:rPr lang="en-US" altLang="en-US" dirty="0">
                <a:latin typeface="Courier New" panose="02070309020205020404" pitchFamily="49" charset="0"/>
                <a:cs typeface="Courier New" panose="02070309020205020404" pitchFamily="49" charset="0"/>
              </a:rPr>
              <a:t>&gt;</a:t>
            </a:r>
          </a:p>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open</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const</a:t>
            </a:r>
            <a:r>
              <a:rPr lang="en-US" altLang="en-US" dirty="0">
                <a:latin typeface="Courier New" panose="02070309020205020404" pitchFamily="49" charset="0"/>
                <a:cs typeface="Courier New" panose="02070309020205020404" pitchFamily="49" charset="0"/>
              </a:rPr>
              <a:t> char *path,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flags);</a:t>
            </a:r>
          </a:p>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open</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const</a:t>
            </a:r>
            <a:r>
              <a:rPr lang="en-US" altLang="en-US" dirty="0">
                <a:latin typeface="Courier New" panose="02070309020205020404" pitchFamily="49" charset="0"/>
                <a:cs typeface="Courier New" panose="02070309020205020404" pitchFamily="49" charset="0"/>
              </a:rPr>
              <a:t> char *path,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flags,</a:t>
            </a: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mode_t</a:t>
            </a:r>
            <a:r>
              <a:rPr lang="en-US" altLang="en-US" dirty="0">
                <a:latin typeface="Courier New" panose="02070309020205020404" pitchFamily="49" charset="0"/>
                <a:cs typeface="Courier New" panose="02070309020205020404" pitchFamily="49" charset="0"/>
              </a:rPr>
              <a:t> mode);</a:t>
            </a:r>
            <a:endParaRPr lang="en-US" altLang="en-US" dirty="0"/>
          </a:p>
          <a:p>
            <a:pPr lvl="4"/>
            <a:endParaRPr lang="en-US" altLang="en-US" dirty="0"/>
          </a:p>
          <a:p>
            <a:r>
              <a:rPr lang="he-IL" altLang="en-US" u="sng" dirty="0"/>
              <a:t>פעולה:</a:t>
            </a:r>
            <a:r>
              <a:rPr lang="he-IL" altLang="en-US" dirty="0"/>
              <a:t> פותחת את הקובץ המבוקש (לפי </a:t>
            </a:r>
            <a:r>
              <a:rPr lang="en-US" altLang="en-US" dirty="0"/>
              <a:t>path</a:t>
            </a:r>
            <a:r>
              <a:rPr lang="he-IL" altLang="en-US" dirty="0"/>
              <a:t>) לגישה לפי התכונות המוגדרות ב-</a:t>
            </a:r>
            <a:r>
              <a:rPr lang="en-US" altLang="en-US" dirty="0"/>
              <a:t>flags</a:t>
            </a:r>
            <a:r>
              <a:rPr lang="he-IL" altLang="en-US" dirty="0"/>
              <a:t> ולפי ההרשאות המוגדרות ב-</a:t>
            </a:r>
            <a:r>
              <a:rPr lang="en-US" altLang="en-US" dirty="0"/>
              <a:t>mode</a:t>
            </a:r>
            <a:r>
              <a:rPr lang="he-IL" altLang="en-US" dirty="0"/>
              <a:t>.</a:t>
            </a:r>
          </a:p>
          <a:p>
            <a:r>
              <a:rPr lang="he-IL" altLang="en-US" u="sng" dirty="0"/>
              <a:t>ערך מוחזר:</a:t>
            </a:r>
          </a:p>
          <a:p>
            <a:pPr lvl="1"/>
            <a:r>
              <a:rPr lang="he-IL" altLang="en-US" dirty="0"/>
              <a:t>במקרה של הצלחה – ה-</a:t>
            </a:r>
            <a:r>
              <a:rPr lang="en-US" altLang="en-US" dirty="0"/>
              <a:t>FD</a:t>
            </a:r>
            <a:r>
              <a:rPr lang="he-IL" altLang="en-US" dirty="0"/>
              <a:t> המקושר לקובץ שנפתח.</a:t>
            </a:r>
          </a:p>
          <a:p>
            <a:pPr lvl="1"/>
            <a:r>
              <a:rPr lang="he-IL" altLang="en-US" b="1" dirty="0"/>
              <a:t>האינדקס המוקצה בטבלה הוא האינדקס הפנוי הנמוך ביותר ב-</a:t>
            </a:r>
            <a:r>
              <a:rPr lang="en-US" altLang="en-US" b="1" dirty="0"/>
              <a:t>FDT</a:t>
            </a:r>
            <a:r>
              <a:rPr lang="he-IL" altLang="en-US" b="1" dirty="0"/>
              <a:t>.</a:t>
            </a:r>
          </a:p>
          <a:p>
            <a:pPr lvl="1"/>
            <a:r>
              <a:rPr lang="he-IL" altLang="en-US" dirty="0"/>
              <a:t>במקרה של כישלון – </a:t>
            </a:r>
            <a:r>
              <a:rPr lang="en-US" altLang="en-US" dirty="0"/>
              <a:t>(-1)</a:t>
            </a:r>
            <a:r>
              <a:rPr lang="he-IL" altLang="en-US" dirty="0"/>
              <a:t>.</a:t>
            </a:r>
          </a:p>
        </p:txBody>
      </p:sp>
      <p:sp>
        <p:nvSpPr>
          <p:cNvPr id="2" name="Footer Placeholder 1">
            <a:extLst>
              <a:ext uri="{FF2B5EF4-FFF2-40B4-BE49-F238E27FC236}">
                <a16:creationId xmlns:a16="http://schemas.microsoft.com/office/drawing/2014/main" id="{85110C0C-59D3-4D60-AFF9-97F51F723D3D}"/>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71A1A43E-05FC-443B-AF0B-3BA9CBFB57DA}"/>
              </a:ext>
            </a:extLst>
          </p:cNvPr>
          <p:cNvSpPr>
            <a:spLocks noGrp="1"/>
          </p:cNvSpPr>
          <p:nvPr>
            <p:ph type="sldNum" sz="quarter" idx="12"/>
          </p:nvPr>
        </p:nvSpPr>
        <p:spPr/>
        <p:txBody>
          <a:bodyPr/>
          <a:lstStyle/>
          <a:p>
            <a:fld id="{0CFEC368-1D7A-4F81-ABF6-AE0E36BAF64C}" type="slidenum">
              <a:rPr lang="en-US" smtClean="0"/>
              <a:pPr/>
              <a:t>23</a:t>
            </a:fld>
            <a:endParaRPr lang="en-US"/>
          </a:p>
        </p:txBody>
      </p:sp>
      <p:sp>
        <p:nvSpPr>
          <p:cNvPr id="6" name="Speech Bubble: Rectangle 6">
            <a:extLst>
              <a:ext uri="{FF2B5EF4-FFF2-40B4-BE49-F238E27FC236}">
                <a16:creationId xmlns:a16="http://schemas.microsoft.com/office/drawing/2014/main" id="{4E607FCB-916A-E844-8B69-C1FBF4F196BD}"/>
              </a:ext>
            </a:extLst>
          </p:cNvPr>
          <p:cNvSpPr/>
          <p:nvPr/>
        </p:nvSpPr>
        <p:spPr>
          <a:xfrm>
            <a:off x="4572000" y="1600200"/>
            <a:ext cx="4030038" cy="791110"/>
          </a:xfrm>
          <a:prstGeom prst="wedgeRoundRectCallout">
            <a:avLst>
              <a:gd name="adj1" fmla="val 8584"/>
              <a:gd name="adj2" fmla="val 11644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marL="0" algn="r" defTabSz="914400" rtl="1" eaLnBrk="1" latinLnBrk="0" hangingPunct="1"/>
            <a:r>
              <a:rPr lang="he-IL" sz="2000" dirty="0"/>
              <a:t>איך ייתכנו שתי חתימות שונות של פונקציות עם אותו שם ב-</a:t>
            </a:r>
            <a:r>
              <a:rPr lang="he-IL" sz="2000" dirty="0" err="1"/>
              <a:t>C</a:t>
            </a:r>
            <a:r>
              <a:rPr lang="he-IL" sz="2000" dirty="0"/>
              <a:t>?</a:t>
            </a:r>
            <a:endParaRPr lang="en-US" sz="2000" dirty="0"/>
          </a:p>
        </p:txBody>
      </p:sp>
    </p:spTree>
    <p:extLst>
      <p:ext uri="{BB962C8B-B14F-4D97-AF65-F5344CB8AC3E}">
        <p14:creationId xmlns:p14="http://schemas.microsoft.com/office/powerpoint/2010/main" val="164002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a:extLst>
              <a:ext uri="{FF2B5EF4-FFF2-40B4-BE49-F238E27FC236}">
                <a16:creationId xmlns:a16="http://schemas.microsoft.com/office/drawing/2014/main" id="{537929B1-4EBB-4749-9042-8214E5974988}"/>
              </a:ext>
            </a:extLst>
          </p:cNvPr>
          <p:cNvSpPr>
            <a:spLocks noGrp="1" noChangeArrowheads="1"/>
          </p:cNvSpPr>
          <p:nvPr>
            <p:ph type="title"/>
          </p:nvPr>
        </p:nvSpPr>
        <p:spPr/>
        <p:txBody>
          <a:bodyPr/>
          <a:lstStyle/>
          <a:p>
            <a:r>
              <a:rPr lang="he-IL" altLang="en-US" dirty="0"/>
              <a:t>פתיחת קובץ לגישה (2)</a:t>
            </a:r>
            <a:endParaRPr lang="en-US" altLang="en-US" dirty="0"/>
          </a:p>
        </p:txBody>
      </p:sp>
      <p:sp>
        <p:nvSpPr>
          <p:cNvPr id="7174" name="Rectangle 3">
            <a:extLst>
              <a:ext uri="{FF2B5EF4-FFF2-40B4-BE49-F238E27FC236}">
                <a16:creationId xmlns:a16="http://schemas.microsoft.com/office/drawing/2014/main" id="{CE222DBC-BC53-4D94-BC06-D62850C3DF77}"/>
              </a:ext>
            </a:extLst>
          </p:cNvPr>
          <p:cNvSpPr>
            <a:spLocks noGrp="1" noChangeArrowheads="1"/>
          </p:cNvSpPr>
          <p:nvPr>
            <p:ph idx="1"/>
          </p:nvPr>
        </p:nvSpPr>
        <p:spPr/>
        <p:txBody>
          <a:bodyPr>
            <a:normAutofit/>
          </a:bodyPr>
          <a:lstStyle/>
          <a:p>
            <a:r>
              <a:rPr lang="he-IL" altLang="en-US" dirty="0"/>
              <a:t>ההגדרה </a:t>
            </a:r>
            <a:r>
              <a:rPr lang="he-IL" altLang="en-US" dirty="0" err="1"/>
              <a:t>האמיתית</a:t>
            </a:r>
            <a:r>
              <a:rPr lang="he-IL" altLang="en-US" dirty="0"/>
              <a:t> של </a:t>
            </a:r>
            <a:r>
              <a:rPr lang="en-US" altLang="en-US" dirty="0"/>
              <a:t>open()</a:t>
            </a:r>
            <a:r>
              <a:rPr lang="he-IL" altLang="en-US" dirty="0"/>
              <a:t> נראית כך:</a:t>
            </a:r>
            <a:br>
              <a:rPr lang="en-US" altLang="en-US" dirty="0"/>
            </a:b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open</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const</a:t>
            </a:r>
            <a:r>
              <a:rPr lang="en-US" altLang="en-US" dirty="0">
                <a:latin typeface="Courier New" panose="02070309020205020404" pitchFamily="49" charset="0"/>
                <a:cs typeface="Courier New" panose="02070309020205020404" pitchFamily="49" charset="0"/>
              </a:rPr>
              <a:t> char *path,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flags, ...);</a:t>
            </a:r>
          </a:p>
          <a:p>
            <a:endParaRPr lang="he-IL" altLang="en-US" dirty="0"/>
          </a:p>
          <a:p>
            <a:r>
              <a:rPr lang="en-US" altLang="en-US" dirty="0"/>
              <a:t>open()</a:t>
            </a:r>
            <a:r>
              <a:rPr lang="he-IL" altLang="en-US" dirty="0"/>
              <a:t> מקבלת מספר משתנה של פרמטרים בדומה ל-</a:t>
            </a:r>
            <a:r>
              <a:rPr lang="en-US" altLang="en-US" dirty="0" err="1"/>
              <a:t>printf</a:t>
            </a:r>
            <a:r>
              <a:rPr lang="en-US" altLang="en-US" dirty="0"/>
              <a:t>()</a:t>
            </a:r>
            <a:r>
              <a:rPr lang="he-IL" altLang="en-US" dirty="0"/>
              <a:t>.</a:t>
            </a:r>
          </a:p>
          <a:p>
            <a:pPr lvl="1"/>
            <a:r>
              <a:rPr lang="he-IL" altLang="en-US" dirty="0"/>
              <a:t>פונקציות מסוג זה (</a:t>
            </a:r>
            <a:r>
              <a:rPr lang="en-US" altLang="en-US" dirty="0" err="1"/>
              <a:t>variadic</a:t>
            </a:r>
            <a:r>
              <a:rPr lang="en-US" altLang="en-US" dirty="0"/>
              <a:t> functions</a:t>
            </a:r>
            <a:r>
              <a:rPr lang="he-IL" altLang="en-US" dirty="0"/>
              <a:t>) מוגדרות עם הסימן "..." ברשימות הארגומנטים.</a:t>
            </a:r>
          </a:p>
          <a:p>
            <a:r>
              <a:rPr lang="he-IL" altLang="en-US" dirty="0"/>
              <a:t>הארגומנט השלישי (</a:t>
            </a:r>
            <a:r>
              <a:rPr lang="en-US" altLang="en-US" dirty="0">
                <a:latin typeface="Courier New" panose="02070309020205020404" pitchFamily="49" charset="0"/>
                <a:cs typeface="Courier New" panose="02070309020205020404" pitchFamily="49" charset="0"/>
              </a:rPr>
              <a:t>mode</a:t>
            </a:r>
            <a:r>
              <a:rPr lang="he-IL" altLang="en-US" dirty="0"/>
              <a:t>) יקרא ע"י </a:t>
            </a:r>
            <a:r>
              <a:rPr lang="en-US" altLang="en-US" dirty="0"/>
              <a:t>open</a:t>
            </a:r>
            <a:r>
              <a:rPr lang="he-IL" altLang="en-US" dirty="0"/>
              <a:t> רק אם הארגומנט השני (</a:t>
            </a:r>
            <a:r>
              <a:rPr lang="en-US" altLang="en-US" dirty="0">
                <a:latin typeface="Courier New" panose="02070309020205020404" pitchFamily="49" charset="0"/>
                <a:cs typeface="Courier New" panose="02070309020205020404" pitchFamily="49" charset="0"/>
              </a:rPr>
              <a:t>flags</a:t>
            </a:r>
            <a:r>
              <a:rPr lang="he-IL" altLang="en-US" dirty="0"/>
              <a:t>) </a:t>
            </a:r>
            <a:r>
              <a:rPr lang="en-US" altLang="en-US" dirty="0"/>
              <a:t>מ</a:t>
            </a:r>
            <a:r>
              <a:rPr lang="he-IL" altLang="en-US" dirty="0"/>
              <a:t>אפשר </a:t>
            </a:r>
            <a:r>
              <a:rPr lang="he-IL" altLang="en-US" b="1" dirty="0"/>
              <a:t>יצירת קובץ חדש</a:t>
            </a:r>
            <a:r>
              <a:rPr lang="he-IL" altLang="en-US" dirty="0"/>
              <a:t>.</a:t>
            </a:r>
          </a:p>
          <a:p>
            <a:pPr lvl="1"/>
            <a:r>
              <a:rPr lang="he-IL" altLang="en-US" dirty="0"/>
              <a:t>ולכן אם מגדירים יצירת קובץ חדש, </a:t>
            </a:r>
            <a:r>
              <a:rPr lang="he-IL" altLang="en-US" b="1" dirty="0"/>
              <a:t>חייבים</a:t>
            </a:r>
            <a:r>
              <a:rPr lang="he-IL" altLang="en-US" dirty="0"/>
              <a:t> להעביר את הארגומנט השלישי.</a:t>
            </a:r>
            <a:endParaRPr lang="en-US" altLang="en-US" dirty="0"/>
          </a:p>
        </p:txBody>
      </p:sp>
      <p:sp>
        <p:nvSpPr>
          <p:cNvPr id="2" name="Footer Placeholder 1">
            <a:extLst>
              <a:ext uri="{FF2B5EF4-FFF2-40B4-BE49-F238E27FC236}">
                <a16:creationId xmlns:a16="http://schemas.microsoft.com/office/drawing/2014/main" id="{85110C0C-59D3-4D60-AFF9-97F51F723D3D}"/>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71A1A43E-05FC-443B-AF0B-3BA9CBFB57DA}"/>
              </a:ext>
            </a:extLst>
          </p:cNvPr>
          <p:cNvSpPr>
            <a:spLocks noGrp="1"/>
          </p:cNvSpPr>
          <p:nvPr>
            <p:ph type="sldNum" sz="quarter" idx="12"/>
          </p:nvPr>
        </p:nvSpPr>
        <p:spPr/>
        <p:txBody>
          <a:bodyPr/>
          <a:lstStyle/>
          <a:p>
            <a:fld id="{0CFEC368-1D7A-4F81-ABF6-AE0E36BAF64C}" type="slidenum">
              <a:rPr lang="en-US" smtClean="0"/>
              <a:pPr/>
              <a:t>24</a:t>
            </a:fld>
            <a:endParaRPr lang="en-US"/>
          </a:p>
        </p:txBody>
      </p:sp>
    </p:spTree>
    <p:extLst>
      <p:ext uri="{BB962C8B-B14F-4D97-AF65-F5344CB8AC3E}">
        <p14:creationId xmlns:p14="http://schemas.microsoft.com/office/powerpoint/2010/main" val="1908350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a:extLst>
              <a:ext uri="{FF2B5EF4-FFF2-40B4-BE49-F238E27FC236}">
                <a16:creationId xmlns:a16="http://schemas.microsoft.com/office/drawing/2014/main" id="{2AB81739-8BEC-4685-9759-2B9E9E95C1A7}"/>
              </a:ext>
            </a:extLst>
          </p:cNvPr>
          <p:cNvSpPr>
            <a:spLocks noGrp="1" noChangeArrowheads="1"/>
          </p:cNvSpPr>
          <p:nvPr>
            <p:ph type="title"/>
          </p:nvPr>
        </p:nvSpPr>
        <p:spPr/>
        <p:txBody>
          <a:bodyPr/>
          <a:lstStyle/>
          <a:p>
            <a:r>
              <a:rPr lang="he-IL" altLang="en-US" dirty="0"/>
              <a:t>פתיחת קובץ לגישה (3)</a:t>
            </a:r>
            <a:endParaRPr lang="en-US" altLang="en-US" dirty="0"/>
          </a:p>
        </p:txBody>
      </p:sp>
      <p:sp>
        <p:nvSpPr>
          <p:cNvPr id="8198" name="Rectangle 3">
            <a:extLst>
              <a:ext uri="{FF2B5EF4-FFF2-40B4-BE49-F238E27FC236}">
                <a16:creationId xmlns:a16="http://schemas.microsoft.com/office/drawing/2014/main" id="{084BB6BA-48D8-44E5-9C7B-7F4429103E97}"/>
              </a:ext>
            </a:extLst>
          </p:cNvPr>
          <p:cNvSpPr>
            <a:spLocks noGrp="1" noChangeArrowheads="1"/>
          </p:cNvSpPr>
          <p:nvPr>
            <p:ph idx="1"/>
          </p:nvPr>
        </p:nvSpPr>
        <p:spPr/>
        <p:txBody>
          <a:bodyPr>
            <a:normAutofit/>
          </a:bodyPr>
          <a:lstStyle/>
          <a:p>
            <a:r>
              <a:rPr lang="he-IL" altLang="en-US" u="sng" dirty="0"/>
              <a:t>פרמטרים:</a:t>
            </a:r>
          </a:p>
          <a:p>
            <a:pPr lvl="1"/>
            <a:r>
              <a:rPr lang="en-US" altLang="en-US" dirty="0"/>
              <a:t>path</a:t>
            </a:r>
            <a:r>
              <a:rPr lang="he-IL" altLang="en-US" dirty="0"/>
              <a:t> – מסלול לקובץ (או התקן) לפתיחה. לדוגמה:</a:t>
            </a:r>
          </a:p>
          <a:p>
            <a:pPr lvl="2"/>
            <a:r>
              <a:rPr lang="he-IL" altLang="en-US" dirty="0"/>
              <a:t>"</a:t>
            </a:r>
            <a:r>
              <a:rPr lang="en-US" altLang="en-US" dirty="0"/>
              <a:t>file1</a:t>
            </a:r>
            <a:r>
              <a:rPr lang="he-IL" altLang="en-US" dirty="0"/>
              <a:t>" לציון הקובץ </a:t>
            </a:r>
            <a:r>
              <a:rPr lang="en-US" altLang="en-US" dirty="0"/>
              <a:t>file1</a:t>
            </a:r>
            <a:r>
              <a:rPr lang="he-IL" altLang="en-US" dirty="0"/>
              <a:t> בספריית העבודה הנוכחית.</a:t>
            </a:r>
          </a:p>
          <a:p>
            <a:pPr lvl="2"/>
            <a:r>
              <a:rPr lang="he-IL" altLang="en-US" dirty="0"/>
              <a:t>"</a:t>
            </a:r>
            <a:r>
              <a:rPr lang="en-US" altLang="en-US" dirty="0"/>
              <a:t>/</a:t>
            </a:r>
            <a:r>
              <a:rPr lang="en-US" altLang="en-US" dirty="0" err="1"/>
              <a:t>usr</a:t>
            </a:r>
            <a:r>
              <a:rPr lang="en-US" altLang="en-US" dirty="0"/>
              <a:t>/</a:t>
            </a:r>
            <a:r>
              <a:rPr lang="en-US" altLang="en-US" dirty="0" err="1"/>
              <a:t>hw</a:t>
            </a:r>
            <a:r>
              <a:rPr lang="en-US" altLang="en-US" dirty="0"/>
              <a:t>/file1</a:t>
            </a:r>
            <a:r>
              <a:rPr lang="he-IL" altLang="en-US" dirty="0"/>
              <a:t>" לציון קובץ בכתובת אבסולוטית.</a:t>
            </a:r>
            <a:endParaRPr lang="en-US" altLang="en-US" dirty="0"/>
          </a:p>
          <a:p>
            <a:pPr lvl="1"/>
            <a:r>
              <a:rPr lang="en-US" altLang="en-US" dirty="0"/>
              <a:t>flags</a:t>
            </a:r>
            <a:r>
              <a:rPr lang="he-IL" altLang="en-US" dirty="0"/>
              <a:t> – תכונות לאפיון פתיחת הקובץ. חייב להכיל אחת מהאפשרויות הבאות:</a:t>
            </a:r>
          </a:p>
          <a:p>
            <a:pPr lvl="2"/>
            <a:r>
              <a:rPr lang="en-US" altLang="en-US" dirty="0"/>
              <a:t>O</a:t>
            </a:r>
            <a:r>
              <a:rPr lang="ru-RU" altLang="en-US" dirty="0"/>
              <a:t>_</a:t>
            </a:r>
            <a:r>
              <a:rPr lang="en-US" altLang="en-US" dirty="0"/>
              <a:t>RDONLY</a:t>
            </a:r>
            <a:r>
              <a:rPr lang="he-IL" altLang="en-US" dirty="0"/>
              <a:t> – הקובץ נפתח לקריאה בלבד.</a:t>
            </a:r>
          </a:p>
          <a:p>
            <a:pPr lvl="2"/>
            <a:r>
              <a:rPr lang="en-US" altLang="en-US" dirty="0"/>
              <a:t>O_WRONLY</a:t>
            </a:r>
            <a:r>
              <a:rPr lang="he-IL" altLang="en-US" dirty="0"/>
              <a:t> – הקובץ נפתח לכתיבה בלבד.</a:t>
            </a:r>
          </a:p>
          <a:p>
            <a:pPr lvl="2"/>
            <a:r>
              <a:rPr lang="en-US" altLang="en-US" dirty="0"/>
              <a:t>_RDWR</a:t>
            </a:r>
            <a:r>
              <a:rPr lang="he-IL" altLang="en-US" dirty="0"/>
              <a:t> </a:t>
            </a:r>
            <a:r>
              <a:rPr lang="en-US" altLang="en-US" dirty="0"/>
              <a:t>O</a:t>
            </a:r>
            <a:r>
              <a:rPr lang="he-IL" altLang="en-US" dirty="0"/>
              <a:t> – הקובץ נפתח לקריאה ולכתיבה.</a:t>
            </a:r>
          </a:p>
          <a:p>
            <a:pPr lvl="1"/>
            <a:r>
              <a:rPr lang="he-IL" altLang="en-US" dirty="0"/>
              <a:t>ניתן להוסיף תכונות אופציונליות באמצעות </a:t>
            </a:r>
            <a:r>
              <a:rPr lang="en-US" altLang="en-US" dirty="0"/>
              <a:t>OR</a:t>
            </a:r>
            <a:r>
              <a:rPr lang="he-IL" altLang="en-US" dirty="0"/>
              <a:t> (|) עם הדגל המתאים, למשל:</a:t>
            </a:r>
          </a:p>
          <a:p>
            <a:pPr lvl="2"/>
            <a:r>
              <a:rPr lang="en-US" altLang="en-US" dirty="0"/>
              <a:t>O_CREAT</a:t>
            </a:r>
            <a:r>
              <a:rPr lang="he-IL" altLang="en-US" dirty="0"/>
              <a:t> – צור את הקובץ אם אינו קיים.</a:t>
            </a:r>
          </a:p>
          <a:p>
            <a:pPr lvl="2"/>
            <a:r>
              <a:rPr lang="en-US" altLang="en-US" dirty="0"/>
              <a:t>O_APPEND</a:t>
            </a:r>
            <a:r>
              <a:rPr lang="he-IL" altLang="en-US" dirty="0"/>
              <a:t> – שרשר מידע בסוף קובץ קיים.</a:t>
            </a:r>
          </a:p>
          <a:p>
            <a:pPr lvl="1"/>
            <a:r>
              <a:rPr lang="en-US" altLang="en-US" dirty="0"/>
              <a:t>mode</a:t>
            </a:r>
            <a:r>
              <a:rPr lang="he-IL" altLang="en-US" dirty="0"/>
              <a:t> – פרמטר אופציונלי המגדיר את הרשאות הקובץ, במקרה שפתיחת הקובץ גורמת ליצירת קובץ חדש (למשל, כאשר </a:t>
            </a:r>
            <a:r>
              <a:rPr lang="en-US" altLang="en-US" dirty="0"/>
              <a:t>flags</a:t>
            </a:r>
            <a:r>
              <a:rPr lang="he-IL" altLang="en-US" dirty="0"/>
              <a:t> מכילים </a:t>
            </a:r>
            <a:r>
              <a:rPr lang="en-US" altLang="en-US" dirty="0"/>
              <a:t>O_CREAT</a:t>
            </a:r>
            <a:r>
              <a:rPr lang="he-IL" altLang="en-US" dirty="0"/>
              <a:t>).</a:t>
            </a:r>
          </a:p>
        </p:txBody>
      </p:sp>
      <p:sp>
        <p:nvSpPr>
          <p:cNvPr id="2" name="Footer Placeholder 1">
            <a:extLst>
              <a:ext uri="{FF2B5EF4-FFF2-40B4-BE49-F238E27FC236}">
                <a16:creationId xmlns:a16="http://schemas.microsoft.com/office/drawing/2014/main" id="{87964A1A-D1FE-4976-A29F-62EAC8873ED1}"/>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DFA19B75-4B4C-4E94-8336-B6918CAF2601}"/>
              </a:ext>
            </a:extLst>
          </p:cNvPr>
          <p:cNvSpPr>
            <a:spLocks noGrp="1"/>
          </p:cNvSpPr>
          <p:nvPr>
            <p:ph type="sldNum" sz="quarter" idx="12"/>
          </p:nvPr>
        </p:nvSpPr>
        <p:spPr/>
        <p:txBody>
          <a:bodyPr/>
          <a:lstStyle/>
          <a:p>
            <a:fld id="{0CFEC368-1D7A-4F81-ABF6-AE0E36BAF64C}" type="slidenum">
              <a:rPr lang="en-US" smtClean="0"/>
              <a:pPr/>
              <a:t>25</a:t>
            </a:fld>
            <a:endParaRPr lang="en-US"/>
          </a:p>
        </p:txBody>
      </p:sp>
    </p:spTree>
    <p:extLst>
      <p:ext uri="{BB962C8B-B14F-4D97-AF65-F5344CB8AC3E}">
        <p14:creationId xmlns:p14="http://schemas.microsoft.com/office/powerpoint/2010/main" val="2563992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009A5-BC20-4672-A0C1-C98D1A606CFB}"/>
              </a:ext>
            </a:extLst>
          </p:cNvPr>
          <p:cNvSpPr>
            <a:spLocks noGrp="1"/>
          </p:cNvSpPr>
          <p:nvPr>
            <p:ph type="title"/>
          </p:nvPr>
        </p:nvSpPr>
        <p:spPr/>
        <p:txBody>
          <a:bodyPr/>
          <a:lstStyle/>
          <a:p>
            <a:r>
              <a:rPr lang="he-IL" dirty="0"/>
              <a:t>הרשאות קבצים בלינוקס</a:t>
            </a:r>
            <a:endParaRPr lang="en-US" dirty="0"/>
          </a:p>
        </p:txBody>
      </p:sp>
      <p:sp>
        <p:nvSpPr>
          <p:cNvPr id="4" name="Footer Placeholder 3">
            <a:extLst>
              <a:ext uri="{FF2B5EF4-FFF2-40B4-BE49-F238E27FC236}">
                <a16:creationId xmlns:a16="http://schemas.microsoft.com/office/drawing/2014/main" id="{D3F3230E-0977-4BC7-A9FC-D2A21243E692}"/>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FDE5F711-769A-40D1-9667-25987E2237A2}"/>
              </a:ext>
            </a:extLst>
          </p:cNvPr>
          <p:cNvSpPr>
            <a:spLocks noGrp="1"/>
          </p:cNvSpPr>
          <p:nvPr>
            <p:ph type="sldNum" sz="quarter" idx="12"/>
          </p:nvPr>
        </p:nvSpPr>
        <p:spPr/>
        <p:txBody>
          <a:bodyPr/>
          <a:lstStyle/>
          <a:p>
            <a:fld id="{0CFEC368-1D7A-4F81-ABF6-AE0E36BAF64C}" type="slidenum">
              <a:rPr lang="en-US" smtClean="0"/>
              <a:pPr/>
              <a:t>26</a:t>
            </a:fld>
            <a:endParaRPr lang="en-US"/>
          </a:p>
        </p:txBody>
      </p:sp>
      <p:pic>
        <p:nvPicPr>
          <p:cNvPr id="1026" name="Picture 2" descr="http://i.imgur.com/OzXZ6.png">
            <a:extLst>
              <a:ext uri="{FF2B5EF4-FFF2-40B4-BE49-F238E27FC236}">
                <a16:creationId xmlns:a16="http://schemas.microsoft.com/office/drawing/2014/main" id="{ADC0EA6E-8811-4B56-B361-7B2A304F4B2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53571" y="1600200"/>
            <a:ext cx="7236858"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080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91AF1B-6031-43E5-8A29-25062C19C992}"/>
              </a:ext>
            </a:extLst>
          </p:cNvPr>
          <p:cNvSpPr>
            <a:spLocks noGrp="1"/>
          </p:cNvSpPr>
          <p:nvPr>
            <p:ph type="title"/>
          </p:nvPr>
        </p:nvSpPr>
        <p:spPr/>
        <p:txBody>
          <a:bodyPr/>
          <a:lstStyle/>
          <a:p>
            <a:r>
              <a:rPr lang="he-IL" dirty="0"/>
              <a:t>הרשאות קבצים בלינוקס – דוגמה</a:t>
            </a:r>
            <a:endParaRPr lang="en-US" dirty="0"/>
          </a:p>
        </p:txBody>
      </p:sp>
      <p:pic>
        <p:nvPicPr>
          <p:cNvPr id="8" name="Content Placeholder 7">
            <a:extLst>
              <a:ext uri="{FF2B5EF4-FFF2-40B4-BE49-F238E27FC236}">
                <a16:creationId xmlns:a16="http://schemas.microsoft.com/office/drawing/2014/main" id="{D3AC5D2D-B254-4FD5-A45B-8F3C97AAA9E1}"/>
              </a:ext>
            </a:extLst>
          </p:cNvPr>
          <p:cNvPicPr>
            <a:picLocks noGrp="1" noChangeAspect="1"/>
          </p:cNvPicPr>
          <p:nvPr>
            <p:ph idx="1"/>
          </p:nvPr>
        </p:nvPicPr>
        <p:blipFill>
          <a:blip r:embed="rId3"/>
          <a:stretch>
            <a:fillRect/>
          </a:stretch>
        </p:blipFill>
        <p:spPr>
          <a:xfrm>
            <a:off x="457200" y="2368692"/>
            <a:ext cx="8229600" cy="3339815"/>
          </a:xfrm>
          <a:prstGeom prst="rect">
            <a:avLst/>
          </a:prstGeom>
        </p:spPr>
      </p:pic>
      <p:sp>
        <p:nvSpPr>
          <p:cNvPr id="4" name="Footer Placeholder 3"/>
          <p:cNvSpPr>
            <a:spLocks noGrp="1"/>
          </p:cNvSpPr>
          <p:nvPr>
            <p:ph type="ftr" sz="quarter" idx="11"/>
          </p:nvPr>
        </p:nvSpPr>
        <p:spPr/>
        <p:txBody>
          <a:bodyPr/>
          <a:lstStyle/>
          <a:p>
            <a:pPr algn="r"/>
            <a:r>
              <a:rPr lang="he-IL"/>
              <a:t>מערכות הפעלה - תרגול 3</a:t>
            </a:r>
            <a:endParaRPr lang="en-US" dirty="0"/>
          </a:p>
        </p:txBody>
      </p:sp>
      <p:sp>
        <p:nvSpPr>
          <p:cNvPr id="2" name="Slide Number Placeholder 1">
            <a:extLst>
              <a:ext uri="{FF2B5EF4-FFF2-40B4-BE49-F238E27FC236}">
                <a16:creationId xmlns:a16="http://schemas.microsoft.com/office/drawing/2014/main" id="{A792669E-7B2B-4AC3-B8FE-7E2FD6976EA2}"/>
              </a:ext>
            </a:extLst>
          </p:cNvPr>
          <p:cNvSpPr>
            <a:spLocks noGrp="1"/>
          </p:cNvSpPr>
          <p:nvPr>
            <p:ph type="sldNum" sz="quarter" idx="12"/>
          </p:nvPr>
        </p:nvSpPr>
        <p:spPr/>
        <p:txBody>
          <a:bodyPr/>
          <a:lstStyle/>
          <a:p>
            <a:fld id="{0CFEC368-1D7A-4F81-ABF6-AE0E36BAF64C}" type="slidenum">
              <a:rPr lang="en-US" smtClean="0"/>
              <a:pPr/>
              <a:t>27</a:t>
            </a:fld>
            <a:endParaRPr lang="en-US"/>
          </a:p>
        </p:txBody>
      </p:sp>
    </p:spTree>
    <p:extLst>
      <p:ext uri="{BB962C8B-B14F-4D97-AF65-F5344CB8AC3E}">
        <p14:creationId xmlns:p14="http://schemas.microsoft.com/office/powerpoint/2010/main" val="964175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a:extLst>
              <a:ext uri="{FF2B5EF4-FFF2-40B4-BE49-F238E27FC236}">
                <a16:creationId xmlns:a16="http://schemas.microsoft.com/office/drawing/2014/main" id="{C3FA32C7-8A5C-46E4-881F-B39E33B7A177}"/>
              </a:ext>
            </a:extLst>
          </p:cNvPr>
          <p:cNvSpPr>
            <a:spLocks noGrp="1" noChangeArrowheads="1"/>
          </p:cNvSpPr>
          <p:nvPr>
            <p:ph type="title"/>
          </p:nvPr>
        </p:nvSpPr>
        <p:spPr/>
        <p:txBody>
          <a:bodyPr/>
          <a:lstStyle/>
          <a:p>
            <a:r>
              <a:rPr lang="he-IL" altLang="en-US"/>
              <a:t>סגירת גישה לקובץ</a:t>
            </a:r>
            <a:endParaRPr lang="en-US" altLang="en-US" dirty="0"/>
          </a:p>
        </p:txBody>
      </p:sp>
      <p:sp>
        <p:nvSpPr>
          <p:cNvPr id="9222" name="Rectangle 3">
            <a:extLst>
              <a:ext uri="{FF2B5EF4-FFF2-40B4-BE49-F238E27FC236}">
                <a16:creationId xmlns:a16="http://schemas.microsoft.com/office/drawing/2014/main" id="{5707597B-B96E-49B6-8445-1E3B3D17FD35}"/>
              </a:ext>
            </a:extLst>
          </p:cNvPr>
          <p:cNvSpPr>
            <a:spLocks noGrp="1" noChangeArrowheads="1"/>
          </p:cNvSpPr>
          <p:nvPr>
            <p:ph idx="1"/>
          </p:nvPr>
        </p:nvSpPr>
        <p:spPr/>
        <p:txBody>
          <a:bodyPr>
            <a:normAutofit/>
          </a:bodyPr>
          <a:lstStyle/>
          <a:p>
            <a:pPr marL="0" indent="0" algn="l" rtl="0">
              <a:buNone/>
            </a:pPr>
            <a:r>
              <a:rPr lang="en-US" altLang="en-US" dirty="0">
                <a:latin typeface="Courier New" panose="02070309020205020404" pitchFamily="49" charset="0"/>
                <a:cs typeface="Courier New" panose="02070309020205020404" pitchFamily="49" charset="0"/>
              </a:rPr>
              <a:t>#include &lt;</a:t>
            </a:r>
            <a:r>
              <a:rPr lang="en-US" altLang="en-US" dirty="0" err="1">
                <a:latin typeface="Courier New" panose="02070309020205020404" pitchFamily="49" charset="0"/>
                <a:cs typeface="Courier New" panose="02070309020205020404" pitchFamily="49" charset="0"/>
              </a:rPr>
              <a:t>unistd.h</a:t>
            </a:r>
            <a:r>
              <a:rPr lang="en-US" altLang="en-US" dirty="0">
                <a:latin typeface="Courier New" panose="02070309020205020404" pitchFamily="49" charset="0"/>
                <a:cs typeface="Courier New" panose="02070309020205020404" pitchFamily="49" charset="0"/>
              </a:rPr>
              <a:t>&gt;</a:t>
            </a:r>
          </a:p>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close</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fd</a:t>
            </a:r>
            <a:r>
              <a:rPr lang="en-US" altLang="en-US" dirty="0">
                <a:latin typeface="Courier New" panose="02070309020205020404" pitchFamily="49" charset="0"/>
                <a:cs typeface="Courier New" panose="02070309020205020404" pitchFamily="49" charset="0"/>
              </a:rPr>
              <a:t>);</a:t>
            </a:r>
          </a:p>
          <a:p>
            <a:endParaRPr lang="en-US" altLang="en-US" dirty="0"/>
          </a:p>
          <a:p>
            <a:r>
              <a:rPr lang="he-IL" altLang="en-US" u="sng" dirty="0"/>
              <a:t>פעולה:</a:t>
            </a:r>
            <a:r>
              <a:rPr lang="he-IL" altLang="en-US" dirty="0"/>
              <a:t> סוגרת את הקובץ </a:t>
            </a:r>
            <a:r>
              <a:rPr lang="he-IL" altLang="en-US" dirty="0" err="1"/>
              <a:t>המוצבע</a:t>
            </a:r>
            <a:r>
              <a:rPr lang="he-IL" altLang="en-US" dirty="0"/>
              <a:t> ע"י </a:t>
            </a:r>
            <a:r>
              <a:rPr lang="en-US" altLang="en-US" dirty="0" err="1"/>
              <a:t>fd</a:t>
            </a:r>
            <a:r>
              <a:rPr lang="he-IL" altLang="en-US" dirty="0"/>
              <a:t>. לאחר הסגירה לא ניתן לגשת לקובץ דרך </a:t>
            </a:r>
            <a:r>
              <a:rPr lang="en-US" altLang="en-US" dirty="0" err="1"/>
              <a:t>fd</a:t>
            </a:r>
            <a:r>
              <a:rPr lang="he-IL" altLang="en-US" dirty="0"/>
              <a:t>.</a:t>
            </a:r>
            <a:endParaRPr lang="en-US" altLang="en-US" dirty="0"/>
          </a:p>
          <a:p>
            <a:r>
              <a:rPr lang="he-IL" altLang="en-US" u="sng" dirty="0"/>
              <a:t>פרמטרים:</a:t>
            </a:r>
          </a:p>
          <a:p>
            <a:pPr lvl="1"/>
            <a:r>
              <a:rPr lang="en-US" altLang="en-US" dirty="0" err="1"/>
              <a:t>fd</a:t>
            </a:r>
            <a:r>
              <a:rPr lang="he-IL" altLang="en-US" dirty="0"/>
              <a:t> – ה-</a:t>
            </a:r>
            <a:r>
              <a:rPr lang="en-US" altLang="en-US" dirty="0"/>
              <a:t>FD</a:t>
            </a:r>
            <a:r>
              <a:rPr lang="he-IL" altLang="en-US" dirty="0"/>
              <a:t> המיועד לסגירה.</a:t>
            </a:r>
          </a:p>
          <a:p>
            <a:r>
              <a:rPr lang="he-IL" altLang="en-US" u="sng" dirty="0"/>
              <a:t>ערך מוחזר:</a:t>
            </a:r>
            <a:r>
              <a:rPr lang="he-IL" altLang="en-US" dirty="0"/>
              <a:t> במקרה של הצלחה – 0. במקרה של כישלון – 1-. </a:t>
            </a:r>
          </a:p>
        </p:txBody>
      </p:sp>
      <p:sp>
        <p:nvSpPr>
          <p:cNvPr id="2" name="Footer Placeholder 1">
            <a:extLst>
              <a:ext uri="{FF2B5EF4-FFF2-40B4-BE49-F238E27FC236}">
                <a16:creationId xmlns:a16="http://schemas.microsoft.com/office/drawing/2014/main" id="{C8817D8F-21B3-4B5D-AD47-2FF15051AC32}"/>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5FE96777-79D6-426E-958A-D08C3D18E835}"/>
              </a:ext>
            </a:extLst>
          </p:cNvPr>
          <p:cNvSpPr>
            <a:spLocks noGrp="1"/>
          </p:cNvSpPr>
          <p:nvPr>
            <p:ph type="sldNum" sz="quarter" idx="12"/>
          </p:nvPr>
        </p:nvSpPr>
        <p:spPr/>
        <p:txBody>
          <a:bodyPr/>
          <a:lstStyle/>
          <a:p>
            <a:fld id="{0CFEC368-1D7A-4F81-ABF6-AE0E36BAF64C}" type="slidenum">
              <a:rPr lang="en-US" smtClean="0"/>
              <a:pPr/>
              <a:t>28</a:t>
            </a:fld>
            <a:endParaRPr lang="en-US"/>
          </a:p>
        </p:txBody>
      </p:sp>
    </p:spTree>
    <p:extLst>
      <p:ext uri="{BB962C8B-B14F-4D97-AF65-F5344CB8AC3E}">
        <p14:creationId xmlns:p14="http://schemas.microsoft.com/office/powerpoint/2010/main" val="3176376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a:extLst>
              <a:ext uri="{FF2B5EF4-FFF2-40B4-BE49-F238E27FC236}">
                <a16:creationId xmlns:a16="http://schemas.microsoft.com/office/drawing/2014/main" id="{AFF04413-4D27-493E-952B-60BAC9EDB4D9}"/>
              </a:ext>
            </a:extLst>
          </p:cNvPr>
          <p:cNvSpPr>
            <a:spLocks noGrp="1" noChangeArrowheads="1"/>
          </p:cNvSpPr>
          <p:nvPr>
            <p:ph type="title"/>
          </p:nvPr>
        </p:nvSpPr>
        <p:spPr/>
        <p:txBody>
          <a:bodyPr/>
          <a:lstStyle/>
          <a:p>
            <a:r>
              <a:rPr lang="he-IL" altLang="en-US"/>
              <a:t>קריאת נתונים מקובץ</a:t>
            </a:r>
            <a:endParaRPr lang="en-US" altLang="en-US" dirty="0"/>
          </a:p>
        </p:txBody>
      </p:sp>
      <p:sp>
        <p:nvSpPr>
          <p:cNvPr id="10246" name="Rectangle 3">
            <a:extLst>
              <a:ext uri="{FF2B5EF4-FFF2-40B4-BE49-F238E27FC236}">
                <a16:creationId xmlns:a16="http://schemas.microsoft.com/office/drawing/2014/main" id="{2F2EDED4-89DD-4487-A7CC-A33DEBC3F4DE}"/>
              </a:ext>
            </a:extLst>
          </p:cNvPr>
          <p:cNvSpPr>
            <a:spLocks noGrp="1" noChangeArrowheads="1"/>
          </p:cNvSpPr>
          <p:nvPr>
            <p:ph idx="1"/>
          </p:nvPr>
        </p:nvSpPr>
        <p:spPr/>
        <p:txBody>
          <a:bodyPr>
            <a:normAutofit/>
          </a:bodyPr>
          <a:lstStyle/>
          <a:p>
            <a:pPr marL="0" indent="0" algn="l" rtl="0">
              <a:buNone/>
            </a:pPr>
            <a:r>
              <a:rPr lang="en-US" altLang="en-US" dirty="0">
                <a:latin typeface="Courier New" panose="02070309020205020404" pitchFamily="49" charset="0"/>
                <a:cs typeface="Courier New" panose="02070309020205020404" pitchFamily="49" charset="0"/>
              </a:rPr>
              <a:t>#include &lt;</a:t>
            </a:r>
            <a:r>
              <a:rPr lang="en-US" altLang="en-US" dirty="0" err="1">
                <a:latin typeface="Courier New" panose="02070309020205020404" pitchFamily="49" charset="0"/>
                <a:cs typeface="Courier New" panose="02070309020205020404" pitchFamily="49" charset="0"/>
              </a:rPr>
              <a:t>unistd.h</a:t>
            </a:r>
            <a:r>
              <a:rPr lang="en-US" altLang="en-US" dirty="0">
                <a:latin typeface="Courier New" panose="02070309020205020404" pitchFamily="49" charset="0"/>
                <a:cs typeface="Courier New" panose="02070309020205020404" pitchFamily="49" charset="0"/>
              </a:rPr>
              <a:t>&gt;</a:t>
            </a:r>
          </a:p>
          <a:p>
            <a:pPr marL="2395538" indent="-2395538" algn="l" rtl="0">
              <a:buNone/>
            </a:pPr>
            <a:r>
              <a:rPr lang="en-US" altLang="en-US" dirty="0" err="1">
                <a:latin typeface="Courier New" panose="02070309020205020404" pitchFamily="49" charset="0"/>
                <a:cs typeface="Courier New" panose="02070309020205020404" pitchFamily="49" charset="0"/>
              </a:rPr>
              <a:t>ssize_t</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read</a:t>
            </a:r>
            <a:r>
              <a:rPr lang="en-US" altLang="en-US" dirty="0">
                <a:latin typeface="Courier New" panose="02070309020205020404" pitchFamily="49" charset="0"/>
                <a:cs typeface="Courier New" panose="02070309020205020404" pitchFamily="49" charset="0"/>
              </a:rPr>
              <a:t>(int </a:t>
            </a:r>
            <a:r>
              <a:rPr lang="en-US" altLang="en-US" dirty="0" err="1">
                <a:latin typeface="Courier New" panose="02070309020205020404" pitchFamily="49" charset="0"/>
                <a:cs typeface="Courier New" panose="02070309020205020404" pitchFamily="49" charset="0"/>
              </a:rPr>
              <a:t>fd</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void *</a:t>
            </a:r>
            <a:r>
              <a:rPr lang="en-US" altLang="en-US" dirty="0" err="1">
                <a:latin typeface="Courier New" panose="02070309020205020404" pitchFamily="49" charset="0"/>
                <a:cs typeface="Courier New" panose="02070309020205020404" pitchFamily="49" charset="0"/>
              </a:rPr>
              <a:t>buf</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err="1">
                <a:latin typeface="Courier New" panose="02070309020205020404" pitchFamily="49" charset="0"/>
                <a:cs typeface="Courier New" panose="02070309020205020404" pitchFamily="49" charset="0"/>
              </a:rPr>
              <a:t>size_t</a:t>
            </a:r>
            <a:r>
              <a:rPr lang="en-US" altLang="en-US" dirty="0">
                <a:latin typeface="Courier New" panose="02070309020205020404" pitchFamily="49" charset="0"/>
                <a:cs typeface="Courier New" panose="02070309020205020404" pitchFamily="49" charset="0"/>
              </a:rPr>
              <a:t> count);</a:t>
            </a:r>
          </a:p>
          <a:p>
            <a:pPr marL="274320" lvl="1" indent="0">
              <a:buNone/>
            </a:pPr>
            <a:endParaRPr lang="en-US" altLang="en-US" dirty="0"/>
          </a:p>
          <a:p>
            <a:r>
              <a:rPr lang="he-IL" altLang="en-US" u="sng" dirty="0"/>
              <a:t>פעולה:</a:t>
            </a:r>
            <a:r>
              <a:rPr lang="he-IL" altLang="en-US" dirty="0"/>
              <a:t> מנסה לקרוא עד </a:t>
            </a:r>
            <a:r>
              <a:rPr lang="en-US" altLang="en-US" dirty="0"/>
              <a:t>count</a:t>
            </a:r>
            <a:r>
              <a:rPr lang="he-IL" altLang="en-US" dirty="0"/>
              <a:t> בתים מתוך הקובץ המקושר ל-</a:t>
            </a:r>
            <a:r>
              <a:rPr lang="en-US" altLang="en-US" dirty="0" err="1"/>
              <a:t>fd</a:t>
            </a:r>
            <a:r>
              <a:rPr lang="he-IL" altLang="en-US" dirty="0"/>
              <a:t> לתוך החוצץ </a:t>
            </a:r>
            <a:r>
              <a:rPr lang="en-US" altLang="en-US" dirty="0" err="1"/>
              <a:t>buf</a:t>
            </a:r>
            <a:r>
              <a:rPr lang="he-IL" altLang="en-US" dirty="0"/>
              <a:t>.</a:t>
            </a:r>
          </a:p>
          <a:p>
            <a:pPr lvl="1">
              <a:lnSpc>
                <a:spcPct val="90000"/>
              </a:lnSpc>
            </a:pPr>
            <a:r>
              <a:rPr lang="he-IL" altLang="en-US" dirty="0"/>
              <a:t>מחוון הקובץ (ה-</a:t>
            </a:r>
            <a:r>
              <a:rPr lang="en-US" altLang="en-US" b="1" dirty="0">
                <a:solidFill>
                  <a:srgbClr val="0000FF"/>
                </a:solidFill>
              </a:rPr>
              <a:t>seek pointer</a:t>
            </a:r>
            <a:r>
              <a:rPr lang="he-IL" altLang="en-US" dirty="0"/>
              <a:t>) מקודם בכמות הבתים שנקראו, כך שבפעולת הגישה הבאה לקובץ (קריאה, כתיבה וכד') ניגש לנתונים </a:t>
            </a:r>
            <a:r>
              <a:rPr lang="he-IL" altLang="en-US" u="sng" dirty="0"/>
              <a:t>שאחרי</a:t>
            </a:r>
            <a:r>
              <a:rPr lang="he-IL" altLang="en-US" dirty="0"/>
              <a:t> הנתונים שנקראו בפעולה הנוכחית.</a:t>
            </a:r>
          </a:p>
          <a:p>
            <a:pPr lvl="1">
              <a:lnSpc>
                <a:spcPct val="90000"/>
              </a:lnSpc>
            </a:pPr>
            <a:r>
              <a:rPr lang="he-IL" altLang="en-US" dirty="0"/>
              <a:t>פעולת הקריאה עשויה לחסום את התהליך (כלומר, להוציא אותו להמתנה) עד שיהיו נתונים זמינים לקריאה, למשל עד שיגיעו נתונים מהדיסק.</a:t>
            </a:r>
          </a:p>
          <a:p>
            <a:endParaRPr lang="he-IL" altLang="en-US" dirty="0"/>
          </a:p>
        </p:txBody>
      </p:sp>
      <p:sp>
        <p:nvSpPr>
          <p:cNvPr id="2" name="Footer Placeholder 1">
            <a:extLst>
              <a:ext uri="{FF2B5EF4-FFF2-40B4-BE49-F238E27FC236}">
                <a16:creationId xmlns:a16="http://schemas.microsoft.com/office/drawing/2014/main" id="{D1C94C96-6908-4272-BE22-926C7A1B17D4}"/>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E9677CC5-855A-4686-A414-97EF3FFFF8BF}"/>
              </a:ext>
            </a:extLst>
          </p:cNvPr>
          <p:cNvSpPr>
            <a:spLocks noGrp="1"/>
          </p:cNvSpPr>
          <p:nvPr>
            <p:ph type="sldNum" sz="quarter" idx="12"/>
          </p:nvPr>
        </p:nvSpPr>
        <p:spPr/>
        <p:txBody>
          <a:bodyPr/>
          <a:lstStyle/>
          <a:p>
            <a:fld id="{0CFEC368-1D7A-4F81-ABF6-AE0E36BAF64C}" type="slidenum">
              <a:rPr lang="en-US" smtClean="0"/>
              <a:pPr/>
              <a:t>29</a:t>
            </a:fld>
            <a:endParaRPr lang="en-US"/>
          </a:p>
        </p:txBody>
      </p:sp>
    </p:spTree>
    <p:extLst>
      <p:ext uri="{BB962C8B-B14F-4D97-AF65-F5344CB8AC3E}">
        <p14:creationId xmlns:p14="http://schemas.microsoft.com/office/powerpoint/2010/main" val="2320939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a:extLst>
              <a:ext uri="{FF2B5EF4-FFF2-40B4-BE49-F238E27FC236}">
                <a16:creationId xmlns:a16="http://schemas.microsoft.com/office/drawing/2014/main" id="{507F7ED1-C8FA-4973-9ADD-00C31DE551DE}"/>
              </a:ext>
            </a:extLst>
          </p:cNvPr>
          <p:cNvSpPr>
            <a:spLocks noGrp="1" noChangeArrowheads="1"/>
          </p:cNvSpPr>
          <p:nvPr>
            <p:ph type="title"/>
          </p:nvPr>
        </p:nvSpPr>
        <p:spPr/>
        <p:txBody>
          <a:bodyPr/>
          <a:lstStyle/>
          <a:p>
            <a:r>
              <a:rPr lang="he-IL" altLang="en-US" dirty="0"/>
              <a:t>מנגנוני </a:t>
            </a:r>
            <a:r>
              <a:rPr lang="en-US" altLang="en-US" dirty="0"/>
              <a:t>IPC</a:t>
            </a:r>
            <a:r>
              <a:rPr lang="he-IL" altLang="en-US" dirty="0"/>
              <a:t> בלינוקס</a:t>
            </a:r>
            <a:endParaRPr lang="en-US" altLang="en-US" dirty="0"/>
          </a:p>
        </p:txBody>
      </p:sp>
      <p:sp>
        <p:nvSpPr>
          <p:cNvPr id="15366" name="Rectangle 3">
            <a:extLst>
              <a:ext uri="{FF2B5EF4-FFF2-40B4-BE49-F238E27FC236}">
                <a16:creationId xmlns:a16="http://schemas.microsoft.com/office/drawing/2014/main" id="{640DC801-2A55-409E-B80B-83E7B23EE797}"/>
              </a:ext>
            </a:extLst>
          </p:cNvPr>
          <p:cNvSpPr>
            <a:spLocks noGrp="1" noChangeArrowheads="1"/>
          </p:cNvSpPr>
          <p:nvPr>
            <p:ph idx="1"/>
          </p:nvPr>
        </p:nvSpPr>
        <p:spPr/>
        <p:txBody>
          <a:bodyPr/>
          <a:lstStyle/>
          <a:p>
            <a:r>
              <a:rPr lang="he-IL" altLang="en-US" dirty="0"/>
              <a:t>בדומה למערכות הפעלה מודרניות אחרות, לינוקס מציעה מגוון מנגנונים לתקשורת בין תהליכים:</a:t>
            </a:r>
          </a:p>
          <a:p>
            <a:pPr lvl="1"/>
            <a:r>
              <a:rPr lang="he-IL" altLang="en-US" dirty="0"/>
              <a:t>(באנגלית: </a:t>
            </a:r>
            <a:r>
              <a:rPr lang="en-US" altLang="en-US" dirty="0"/>
              <a:t>IPC</a:t>
            </a:r>
            <a:r>
              <a:rPr lang="he-IL" altLang="en-US" dirty="0"/>
              <a:t> = </a:t>
            </a:r>
            <a:r>
              <a:rPr lang="en-US" altLang="en-US" dirty="0"/>
              <a:t>Inter-Process Communication</a:t>
            </a:r>
            <a:r>
              <a:rPr lang="he-IL" altLang="en-US" dirty="0"/>
              <a:t>).</a:t>
            </a:r>
          </a:p>
          <a:p>
            <a:pPr marL="457200" indent="-457200">
              <a:buFont typeface="+mj-lt"/>
              <a:buAutoNum type="arabicPeriod"/>
            </a:pPr>
            <a:r>
              <a:rPr lang="en-US" altLang="en-US" b="1" u="sng" dirty="0"/>
              <a:t>signals</a:t>
            </a:r>
            <a:r>
              <a:rPr lang="he-IL" altLang="en-US" b="1" u="sng" dirty="0"/>
              <a:t>:</a:t>
            </a:r>
            <a:r>
              <a:rPr lang="he-IL" altLang="en-US" dirty="0"/>
              <a:t> הודעות אסינכרוניות הנשלחות בין תהליכים באותה מכונה (וגם ממערכת ההפעלה לתהליכים) על-מנת להודיע לתהליך המקבל על אירוע מסוים.</a:t>
            </a:r>
            <a:endParaRPr lang="en-US" altLang="en-US" dirty="0"/>
          </a:p>
          <a:p>
            <a:pPr marL="457200" indent="-457200">
              <a:buFont typeface="+mj-lt"/>
              <a:buAutoNum type="arabicPeriod"/>
            </a:pPr>
            <a:r>
              <a:rPr lang="en-US" altLang="en-US" b="1" u="sng" dirty="0"/>
              <a:t>pipes, FIFOs</a:t>
            </a:r>
            <a:r>
              <a:rPr lang="he-IL" altLang="en-US" b="1" u="sng" dirty="0"/>
              <a:t>:</a:t>
            </a:r>
            <a:r>
              <a:rPr lang="he-IL" altLang="en-US" b="1" dirty="0"/>
              <a:t> </a:t>
            </a:r>
            <a:r>
              <a:rPr lang="he-IL" altLang="en-US" dirty="0"/>
              <a:t>ערוצי תקשורת בין תהליכים באותה מכונה בסגנון יצרן-צרכן.</a:t>
            </a:r>
          </a:p>
          <a:p>
            <a:pPr marL="457200" indent="-457200">
              <a:buFont typeface="+mj-lt"/>
              <a:buAutoNum type="arabicPeriod"/>
            </a:pPr>
            <a:r>
              <a:rPr lang="en-US" altLang="en-US" b="1" u="sng" dirty="0"/>
              <a:t>sockets</a:t>
            </a:r>
            <a:r>
              <a:rPr lang="he-IL" altLang="en-US" b="1" u="sng" dirty="0"/>
              <a:t>:</a:t>
            </a:r>
            <a:r>
              <a:rPr lang="he-IL" altLang="en-US" dirty="0"/>
              <a:t> המנגנון הסטנדרטי ליצירת ערוץ תקשורת דו-כיווני בין תהליכים היכולים להימצא גם במכונות שונות. משמש לתקשורת ברשת האינטרנט.</a:t>
            </a:r>
          </a:p>
        </p:txBody>
      </p:sp>
      <p:sp>
        <p:nvSpPr>
          <p:cNvPr id="2" name="Footer Placeholder 1">
            <a:extLst>
              <a:ext uri="{FF2B5EF4-FFF2-40B4-BE49-F238E27FC236}">
                <a16:creationId xmlns:a16="http://schemas.microsoft.com/office/drawing/2014/main" id="{A0129389-D8D4-46CA-BE5B-DD60158548A0}"/>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67FA906B-44DC-4D17-9160-8B9CD42CDFA1}"/>
              </a:ext>
            </a:extLst>
          </p:cNvPr>
          <p:cNvSpPr>
            <a:spLocks noGrp="1"/>
          </p:cNvSpPr>
          <p:nvPr>
            <p:ph type="sldNum" sz="quarter" idx="12"/>
          </p:nvPr>
        </p:nvSpPr>
        <p:spPr/>
        <p:txBody>
          <a:bodyPr/>
          <a:lstStyle/>
          <a:p>
            <a:fld id="{0CFEC368-1D7A-4F81-ABF6-AE0E36BAF64C}" type="slidenum">
              <a:rPr lang="en-US" smtClean="0"/>
              <a:pPr/>
              <a:t>3</a:t>
            </a:fld>
            <a:endParaRPr lang="en-US"/>
          </a:p>
        </p:txBody>
      </p:sp>
    </p:spTree>
    <p:extLst>
      <p:ext uri="{BB962C8B-B14F-4D97-AF65-F5344CB8AC3E}">
        <p14:creationId xmlns:p14="http://schemas.microsoft.com/office/powerpoint/2010/main" val="3897608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a:extLst>
              <a:ext uri="{FF2B5EF4-FFF2-40B4-BE49-F238E27FC236}">
                <a16:creationId xmlns:a16="http://schemas.microsoft.com/office/drawing/2014/main" id="{AFF04413-4D27-493E-952B-60BAC9EDB4D9}"/>
              </a:ext>
            </a:extLst>
          </p:cNvPr>
          <p:cNvSpPr>
            <a:spLocks noGrp="1" noChangeArrowheads="1"/>
          </p:cNvSpPr>
          <p:nvPr>
            <p:ph type="title"/>
          </p:nvPr>
        </p:nvSpPr>
        <p:spPr/>
        <p:txBody>
          <a:bodyPr/>
          <a:lstStyle/>
          <a:p>
            <a:r>
              <a:rPr lang="he-IL" altLang="en-US"/>
              <a:t>קריאת נתונים מקובץ</a:t>
            </a:r>
            <a:endParaRPr lang="en-US" altLang="en-US" dirty="0"/>
          </a:p>
        </p:txBody>
      </p:sp>
      <p:sp>
        <p:nvSpPr>
          <p:cNvPr id="10246" name="Rectangle 3">
            <a:extLst>
              <a:ext uri="{FF2B5EF4-FFF2-40B4-BE49-F238E27FC236}">
                <a16:creationId xmlns:a16="http://schemas.microsoft.com/office/drawing/2014/main" id="{2F2EDED4-89DD-4487-A7CC-A33DEBC3F4DE}"/>
              </a:ext>
            </a:extLst>
          </p:cNvPr>
          <p:cNvSpPr>
            <a:spLocks noGrp="1" noChangeArrowheads="1"/>
          </p:cNvSpPr>
          <p:nvPr>
            <p:ph idx="1"/>
          </p:nvPr>
        </p:nvSpPr>
        <p:spPr/>
        <p:txBody>
          <a:bodyPr>
            <a:normAutofit/>
          </a:bodyPr>
          <a:lstStyle/>
          <a:p>
            <a:r>
              <a:rPr lang="he-IL" altLang="en-US" u="sng" dirty="0"/>
              <a:t>פרמטרים:</a:t>
            </a:r>
          </a:p>
          <a:p>
            <a:pPr lvl="1"/>
            <a:r>
              <a:rPr lang="en-US" altLang="en-US" dirty="0" err="1"/>
              <a:t>fd</a:t>
            </a:r>
            <a:r>
              <a:rPr lang="he-IL" altLang="en-US" dirty="0"/>
              <a:t> – ה-</a:t>
            </a:r>
            <a:r>
              <a:rPr lang="en-US" altLang="en-US" dirty="0"/>
              <a:t>FD</a:t>
            </a:r>
            <a:r>
              <a:rPr lang="he-IL" altLang="en-US" dirty="0"/>
              <a:t> המקושר לקובץ ממנו מבקשים לקרוא.</a:t>
            </a:r>
          </a:p>
          <a:p>
            <a:pPr lvl="1"/>
            <a:r>
              <a:rPr lang="en-US" altLang="en-US" dirty="0" err="1"/>
              <a:t>buf</a:t>
            </a:r>
            <a:r>
              <a:rPr lang="he-IL" altLang="en-US" dirty="0"/>
              <a:t> – מצביע לחוצץ בו יאוחסנו הנתונים שייקראו.</a:t>
            </a:r>
          </a:p>
          <a:p>
            <a:pPr lvl="1"/>
            <a:r>
              <a:rPr lang="en-US" altLang="en-US" dirty="0"/>
              <a:t>count</a:t>
            </a:r>
            <a:r>
              <a:rPr lang="he-IL" altLang="en-US" dirty="0"/>
              <a:t> – מספר הבתים המבוקש.</a:t>
            </a:r>
          </a:p>
          <a:p>
            <a:pPr lvl="1"/>
            <a:endParaRPr lang="he-IL" altLang="en-US" dirty="0"/>
          </a:p>
          <a:p>
            <a:r>
              <a:rPr lang="he-IL" altLang="en-US" u="sng" dirty="0"/>
              <a:t>ערך מוחזר:</a:t>
            </a:r>
            <a:endParaRPr lang="he-IL" altLang="en-US" dirty="0"/>
          </a:p>
          <a:p>
            <a:pPr lvl="1"/>
            <a:r>
              <a:rPr lang="he-IL" altLang="en-US" dirty="0"/>
              <a:t>במקרה של הצלחה – מספר הבתים שנקרא בפועל מהקובץ לתוך </a:t>
            </a:r>
            <a:r>
              <a:rPr lang="en-US" altLang="en-US" dirty="0" err="1"/>
              <a:t>buf</a:t>
            </a:r>
            <a:r>
              <a:rPr lang="he-IL" altLang="en-US" dirty="0"/>
              <a:t>.</a:t>
            </a:r>
          </a:p>
          <a:p>
            <a:pPr lvl="2"/>
            <a:r>
              <a:rPr lang="he-IL" altLang="en-US" dirty="0"/>
              <a:t>ייתכן שייקראו פחות מ-</a:t>
            </a:r>
            <a:r>
              <a:rPr lang="en-US" altLang="en-US" dirty="0"/>
              <a:t>count</a:t>
            </a:r>
            <a:r>
              <a:rPr lang="he-IL" altLang="en-US" dirty="0"/>
              <a:t> בתים, למשל אם נותרו פחות מ-</a:t>
            </a:r>
            <a:r>
              <a:rPr lang="en-US" altLang="en-US" dirty="0"/>
              <a:t>count</a:t>
            </a:r>
            <a:r>
              <a:rPr lang="he-IL" altLang="en-US" dirty="0"/>
              <a:t> בתים בקובץ ממנו קוראים.</a:t>
            </a:r>
          </a:p>
          <a:p>
            <a:pPr lvl="2"/>
            <a:r>
              <a:rPr lang="he-IL" altLang="en-US" dirty="0"/>
              <a:t>ייתכן גם שלא ייקראו בתים כלל, למשל אם מחוון הקובץ הגיע לסוף הקובץ (</a:t>
            </a:r>
            <a:r>
              <a:rPr lang="en-US" altLang="en-US" dirty="0"/>
              <a:t>EOF</a:t>
            </a:r>
            <a:r>
              <a:rPr lang="he-IL" altLang="en-US" dirty="0"/>
              <a:t>).</a:t>
            </a:r>
          </a:p>
          <a:p>
            <a:pPr lvl="2"/>
            <a:r>
              <a:rPr lang="he-IL" altLang="en-US" dirty="0"/>
              <a:t>אם </a:t>
            </a:r>
            <a:r>
              <a:rPr lang="en-US" altLang="en-US" dirty="0"/>
              <a:t>read()</a:t>
            </a:r>
            <a:r>
              <a:rPr lang="he-IL" altLang="en-US" dirty="0"/>
              <a:t> נקראה עם </a:t>
            </a:r>
            <a:r>
              <a:rPr lang="en-US" altLang="en-US" dirty="0"/>
              <a:t>count = 0</a:t>
            </a:r>
            <a:r>
              <a:rPr lang="he-IL" altLang="en-US" dirty="0"/>
              <a:t>, יוחזר 0 ללא קריאה.</a:t>
            </a:r>
          </a:p>
          <a:p>
            <a:pPr lvl="1"/>
            <a:r>
              <a:rPr lang="he-IL" altLang="en-US" dirty="0"/>
              <a:t>במקרה של כישלון – </a:t>
            </a:r>
            <a:r>
              <a:rPr lang="en-US" altLang="en-US" dirty="0"/>
              <a:t>(-1)</a:t>
            </a:r>
            <a:r>
              <a:rPr lang="he-IL" altLang="en-US" dirty="0"/>
              <a:t>.</a:t>
            </a:r>
          </a:p>
        </p:txBody>
      </p:sp>
      <p:sp>
        <p:nvSpPr>
          <p:cNvPr id="2" name="Footer Placeholder 1">
            <a:extLst>
              <a:ext uri="{FF2B5EF4-FFF2-40B4-BE49-F238E27FC236}">
                <a16:creationId xmlns:a16="http://schemas.microsoft.com/office/drawing/2014/main" id="{D1C94C96-6908-4272-BE22-926C7A1B17D4}"/>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E9677CC5-855A-4686-A414-97EF3FFFF8BF}"/>
              </a:ext>
            </a:extLst>
          </p:cNvPr>
          <p:cNvSpPr>
            <a:spLocks noGrp="1"/>
          </p:cNvSpPr>
          <p:nvPr>
            <p:ph type="sldNum" sz="quarter" idx="12"/>
          </p:nvPr>
        </p:nvSpPr>
        <p:spPr/>
        <p:txBody>
          <a:bodyPr/>
          <a:lstStyle/>
          <a:p>
            <a:fld id="{0CFEC368-1D7A-4F81-ABF6-AE0E36BAF64C}" type="slidenum">
              <a:rPr lang="en-US" smtClean="0"/>
              <a:pPr/>
              <a:t>30</a:t>
            </a:fld>
            <a:endParaRPr lang="en-US"/>
          </a:p>
        </p:txBody>
      </p:sp>
    </p:spTree>
    <p:extLst>
      <p:ext uri="{BB962C8B-B14F-4D97-AF65-F5344CB8AC3E}">
        <p14:creationId xmlns:p14="http://schemas.microsoft.com/office/powerpoint/2010/main" val="4027605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F7185734-E513-4E19-95D9-B8CE97B3E56A}"/>
              </a:ext>
            </a:extLst>
          </p:cNvPr>
          <p:cNvSpPr>
            <a:spLocks noGrp="1" noChangeArrowheads="1"/>
          </p:cNvSpPr>
          <p:nvPr>
            <p:ph type="title"/>
          </p:nvPr>
        </p:nvSpPr>
        <p:spPr/>
        <p:txBody>
          <a:bodyPr/>
          <a:lstStyle/>
          <a:p>
            <a:r>
              <a:rPr lang="he-IL" altLang="en-US"/>
              <a:t>כתיבת נתונים לקובץ</a:t>
            </a:r>
            <a:endParaRPr lang="en-US" altLang="en-US" dirty="0"/>
          </a:p>
        </p:txBody>
      </p:sp>
      <p:sp>
        <p:nvSpPr>
          <p:cNvPr id="11270" name="Rectangle 3">
            <a:extLst>
              <a:ext uri="{FF2B5EF4-FFF2-40B4-BE49-F238E27FC236}">
                <a16:creationId xmlns:a16="http://schemas.microsoft.com/office/drawing/2014/main" id="{FFB325F5-B1B4-41EE-AFEE-3D75EB303827}"/>
              </a:ext>
            </a:extLst>
          </p:cNvPr>
          <p:cNvSpPr>
            <a:spLocks noGrp="1" noChangeArrowheads="1"/>
          </p:cNvSpPr>
          <p:nvPr>
            <p:ph idx="1"/>
          </p:nvPr>
        </p:nvSpPr>
        <p:spPr/>
        <p:txBody>
          <a:bodyPr>
            <a:normAutofit/>
          </a:bodyPr>
          <a:lstStyle/>
          <a:p>
            <a:pPr marL="0" indent="0" algn="l" rtl="0">
              <a:buNone/>
            </a:pPr>
            <a:r>
              <a:rPr lang="en-US" altLang="en-US" sz="2200" dirty="0">
                <a:latin typeface="Courier New" panose="02070309020205020404" pitchFamily="49" charset="0"/>
                <a:cs typeface="Courier New" panose="02070309020205020404" pitchFamily="49" charset="0"/>
              </a:rPr>
              <a:t>#include &lt;</a:t>
            </a:r>
            <a:r>
              <a:rPr lang="en-US" altLang="en-US" sz="2200" dirty="0" err="1">
                <a:latin typeface="Courier New" panose="02070309020205020404" pitchFamily="49" charset="0"/>
                <a:cs typeface="Courier New" panose="02070309020205020404" pitchFamily="49" charset="0"/>
              </a:rPr>
              <a:t>unistd.h</a:t>
            </a:r>
            <a:r>
              <a:rPr lang="en-US" altLang="en-US" sz="2200" dirty="0">
                <a:latin typeface="Courier New" panose="02070309020205020404" pitchFamily="49" charset="0"/>
                <a:cs typeface="Courier New" panose="02070309020205020404" pitchFamily="49" charset="0"/>
              </a:rPr>
              <a:t>&gt;</a:t>
            </a:r>
          </a:p>
          <a:p>
            <a:pPr marL="2336800" indent="-2336800" algn="l" rtl="0">
              <a:buNone/>
            </a:pPr>
            <a:r>
              <a:rPr lang="en-US" altLang="en-US" sz="2200" dirty="0" err="1">
                <a:latin typeface="Courier New" panose="02070309020205020404" pitchFamily="49" charset="0"/>
                <a:cs typeface="Courier New" panose="02070309020205020404" pitchFamily="49" charset="0"/>
              </a:rPr>
              <a:t>ssize_t</a:t>
            </a:r>
            <a:r>
              <a:rPr lang="en-US" altLang="en-US" sz="2200"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write</a:t>
            </a:r>
            <a:r>
              <a:rPr lang="en-US" altLang="en-US" sz="2200" dirty="0">
                <a:latin typeface="Courier New" panose="02070309020205020404" pitchFamily="49" charset="0"/>
                <a:cs typeface="Courier New" panose="02070309020205020404" pitchFamily="49" charset="0"/>
              </a:rPr>
              <a:t>(int </a:t>
            </a:r>
            <a:r>
              <a:rPr lang="en-US" altLang="en-US" sz="2200" dirty="0" err="1">
                <a:latin typeface="Courier New" panose="02070309020205020404" pitchFamily="49" charset="0"/>
                <a:cs typeface="Courier New" panose="02070309020205020404" pitchFamily="49" charset="0"/>
              </a:rPr>
              <a:t>fd</a:t>
            </a:r>
            <a:r>
              <a:rPr lang="en-US" altLang="en-US" sz="2200" dirty="0">
                <a:latin typeface="Courier New" panose="02070309020205020404" pitchFamily="49" charset="0"/>
                <a:cs typeface="Courier New" panose="02070309020205020404" pitchFamily="49" charset="0"/>
              </a:rPr>
              <a:t>,</a:t>
            </a:r>
            <a:br>
              <a:rPr lang="en-US" altLang="en-US" sz="2200" dirty="0">
                <a:latin typeface="Courier New" panose="02070309020205020404" pitchFamily="49" charset="0"/>
                <a:cs typeface="Courier New" panose="02070309020205020404" pitchFamily="49" charset="0"/>
              </a:rPr>
            </a:br>
            <a:r>
              <a:rPr lang="en-US" altLang="en-US" sz="2200" dirty="0">
                <a:latin typeface="Courier New" panose="02070309020205020404" pitchFamily="49" charset="0"/>
                <a:cs typeface="Courier New" panose="02070309020205020404" pitchFamily="49" charset="0"/>
              </a:rPr>
              <a:t>const void *</a:t>
            </a:r>
            <a:r>
              <a:rPr lang="en-US" altLang="en-US" sz="2200" dirty="0" err="1">
                <a:latin typeface="Courier New" panose="02070309020205020404" pitchFamily="49" charset="0"/>
                <a:cs typeface="Courier New" panose="02070309020205020404" pitchFamily="49" charset="0"/>
              </a:rPr>
              <a:t>buf</a:t>
            </a:r>
            <a:r>
              <a:rPr lang="en-US" altLang="en-US" sz="2200" dirty="0">
                <a:latin typeface="Courier New" panose="02070309020205020404" pitchFamily="49" charset="0"/>
                <a:cs typeface="Courier New" panose="02070309020205020404" pitchFamily="49" charset="0"/>
              </a:rPr>
              <a:t>,</a:t>
            </a:r>
            <a:br>
              <a:rPr lang="en-US" altLang="en-US" sz="2200" dirty="0">
                <a:latin typeface="Courier New" panose="02070309020205020404" pitchFamily="49" charset="0"/>
                <a:cs typeface="Courier New" panose="02070309020205020404" pitchFamily="49" charset="0"/>
              </a:rPr>
            </a:br>
            <a:r>
              <a:rPr lang="en-US" altLang="en-US" sz="2200" dirty="0" err="1">
                <a:latin typeface="Courier New" panose="02070309020205020404" pitchFamily="49" charset="0"/>
                <a:cs typeface="Courier New" panose="02070309020205020404" pitchFamily="49" charset="0"/>
              </a:rPr>
              <a:t>size_t</a:t>
            </a:r>
            <a:r>
              <a:rPr lang="en-US" altLang="en-US" sz="2200" dirty="0">
                <a:latin typeface="Courier New" panose="02070309020205020404" pitchFamily="49" charset="0"/>
                <a:cs typeface="Courier New" panose="02070309020205020404" pitchFamily="49" charset="0"/>
              </a:rPr>
              <a:t> count);</a:t>
            </a:r>
          </a:p>
          <a:p>
            <a:endParaRPr lang="he-IL" altLang="en-US" dirty="0"/>
          </a:p>
          <a:p>
            <a:r>
              <a:rPr lang="he-IL" altLang="en-US" u="sng" dirty="0"/>
              <a:t>פעולה:</a:t>
            </a:r>
            <a:r>
              <a:rPr lang="he-IL" altLang="en-US" dirty="0"/>
              <a:t> מנסה לכתוב עד </a:t>
            </a:r>
            <a:r>
              <a:rPr lang="en-US" altLang="en-US" dirty="0"/>
              <a:t>count</a:t>
            </a:r>
            <a:r>
              <a:rPr lang="he-IL" altLang="en-US" dirty="0"/>
              <a:t> בתים מתוך החוצץ </a:t>
            </a:r>
            <a:r>
              <a:rPr lang="en-US" altLang="en-US" dirty="0" err="1"/>
              <a:t>buf</a:t>
            </a:r>
            <a:r>
              <a:rPr lang="he-IL" altLang="en-US" dirty="0"/>
              <a:t> לקובץ המקושר ל-</a:t>
            </a:r>
            <a:r>
              <a:rPr lang="en-US" altLang="en-US" dirty="0" err="1"/>
              <a:t>fd</a:t>
            </a:r>
            <a:r>
              <a:rPr lang="he-IL" altLang="en-US" dirty="0"/>
              <a:t>.</a:t>
            </a:r>
          </a:p>
          <a:p>
            <a:pPr lvl="1">
              <a:lnSpc>
                <a:spcPct val="80000"/>
              </a:lnSpc>
            </a:pPr>
            <a:r>
              <a:rPr lang="he-IL" altLang="en-US" dirty="0"/>
              <a:t>בדומה ל-</a:t>
            </a:r>
            <a:r>
              <a:rPr lang="en-US" altLang="en-US" dirty="0"/>
              <a:t>read()</a:t>
            </a:r>
            <a:r>
              <a:rPr lang="he-IL" altLang="en-US" dirty="0"/>
              <a:t>, מחוון הקובץ מקודם בכמות הבתים שנכתבו בפועל, והגישה הבאה לקובץ תהיה לנתונים שאחרי אלו שנכתבו.</a:t>
            </a:r>
          </a:p>
          <a:p>
            <a:pPr lvl="1">
              <a:lnSpc>
                <a:spcPct val="80000"/>
              </a:lnSpc>
            </a:pPr>
            <a:r>
              <a:rPr lang="he-IL" altLang="en-US" dirty="0"/>
              <a:t>גם פעולת </a:t>
            </a:r>
            <a:r>
              <a:rPr lang="en-US" altLang="en-US" dirty="0"/>
              <a:t>write()</a:t>
            </a:r>
            <a:r>
              <a:rPr lang="he-IL" altLang="en-US" dirty="0"/>
              <a:t> יכולה לחסום את התהליך (כלומר, להוציא אותו להמתנה), למשל עד שתתאפשר גישה לדיסק.</a:t>
            </a:r>
            <a:endParaRPr lang="en-US" altLang="en-US" dirty="0"/>
          </a:p>
        </p:txBody>
      </p:sp>
      <p:sp>
        <p:nvSpPr>
          <p:cNvPr id="2" name="Footer Placeholder 1">
            <a:extLst>
              <a:ext uri="{FF2B5EF4-FFF2-40B4-BE49-F238E27FC236}">
                <a16:creationId xmlns:a16="http://schemas.microsoft.com/office/drawing/2014/main" id="{BF14978C-F2F9-4FAF-8323-342459E26E50}"/>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6F749884-9C70-4642-956E-0E3C8F815906}"/>
              </a:ext>
            </a:extLst>
          </p:cNvPr>
          <p:cNvSpPr>
            <a:spLocks noGrp="1"/>
          </p:cNvSpPr>
          <p:nvPr>
            <p:ph type="sldNum" sz="quarter" idx="12"/>
          </p:nvPr>
        </p:nvSpPr>
        <p:spPr/>
        <p:txBody>
          <a:bodyPr/>
          <a:lstStyle/>
          <a:p>
            <a:fld id="{0CFEC368-1D7A-4F81-ABF6-AE0E36BAF64C}" type="slidenum">
              <a:rPr lang="en-US" smtClean="0"/>
              <a:pPr/>
              <a:t>31</a:t>
            </a:fld>
            <a:endParaRPr lang="en-US"/>
          </a:p>
        </p:txBody>
      </p:sp>
    </p:spTree>
    <p:extLst>
      <p:ext uri="{BB962C8B-B14F-4D97-AF65-F5344CB8AC3E}">
        <p14:creationId xmlns:p14="http://schemas.microsoft.com/office/powerpoint/2010/main" val="3663951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F7185734-E513-4E19-95D9-B8CE97B3E56A}"/>
              </a:ext>
            </a:extLst>
          </p:cNvPr>
          <p:cNvSpPr>
            <a:spLocks noGrp="1" noChangeArrowheads="1"/>
          </p:cNvSpPr>
          <p:nvPr>
            <p:ph type="title"/>
          </p:nvPr>
        </p:nvSpPr>
        <p:spPr/>
        <p:txBody>
          <a:bodyPr/>
          <a:lstStyle/>
          <a:p>
            <a:r>
              <a:rPr lang="he-IL" altLang="en-US"/>
              <a:t>כתיבת נתונים לקובץ</a:t>
            </a:r>
            <a:endParaRPr lang="en-US" altLang="en-US" dirty="0"/>
          </a:p>
        </p:txBody>
      </p:sp>
      <p:sp>
        <p:nvSpPr>
          <p:cNvPr id="11270" name="Rectangle 3">
            <a:extLst>
              <a:ext uri="{FF2B5EF4-FFF2-40B4-BE49-F238E27FC236}">
                <a16:creationId xmlns:a16="http://schemas.microsoft.com/office/drawing/2014/main" id="{FFB325F5-B1B4-41EE-AFEE-3D75EB303827}"/>
              </a:ext>
            </a:extLst>
          </p:cNvPr>
          <p:cNvSpPr>
            <a:spLocks noGrp="1" noChangeArrowheads="1"/>
          </p:cNvSpPr>
          <p:nvPr>
            <p:ph idx="1"/>
          </p:nvPr>
        </p:nvSpPr>
        <p:spPr/>
        <p:txBody>
          <a:bodyPr>
            <a:normAutofit/>
          </a:bodyPr>
          <a:lstStyle/>
          <a:p>
            <a:r>
              <a:rPr lang="he-IL" altLang="en-US" u="sng" dirty="0"/>
              <a:t>פרמטרים:</a:t>
            </a:r>
          </a:p>
          <a:p>
            <a:pPr lvl="1"/>
            <a:r>
              <a:rPr lang="en-US" altLang="en-US" dirty="0" err="1"/>
              <a:t>fd</a:t>
            </a:r>
            <a:r>
              <a:rPr lang="he-IL" altLang="en-US" dirty="0"/>
              <a:t> – ה-</a:t>
            </a:r>
            <a:r>
              <a:rPr lang="en-US" altLang="en-US" dirty="0"/>
              <a:t>FD</a:t>
            </a:r>
            <a:r>
              <a:rPr lang="he-IL" altLang="en-US" dirty="0"/>
              <a:t> המקושר לקובץ אליו מבקשים לכתוב.</a:t>
            </a:r>
          </a:p>
          <a:p>
            <a:pPr lvl="1"/>
            <a:r>
              <a:rPr lang="en-US" altLang="en-US" dirty="0" err="1"/>
              <a:t>buf</a:t>
            </a:r>
            <a:r>
              <a:rPr lang="he-IL" altLang="en-US" dirty="0"/>
              <a:t> – מצביע לחוצץ בו מאוחסנים הנתונים שייכתבו.</a:t>
            </a:r>
          </a:p>
          <a:p>
            <a:pPr lvl="1"/>
            <a:r>
              <a:rPr lang="en-US" altLang="en-US" dirty="0"/>
              <a:t>count</a:t>
            </a:r>
            <a:r>
              <a:rPr lang="he-IL" altLang="en-US" dirty="0"/>
              <a:t> – מספר הבתים המבוקש לכתיבה.</a:t>
            </a:r>
          </a:p>
          <a:p>
            <a:pPr lvl="1"/>
            <a:endParaRPr lang="he-IL" altLang="en-US" dirty="0"/>
          </a:p>
          <a:p>
            <a:r>
              <a:rPr lang="he-IL" altLang="en-US" u="sng" dirty="0"/>
              <a:t>ערך מוחזר:</a:t>
            </a:r>
          </a:p>
          <a:p>
            <a:pPr lvl="1"/>
            <a:r>
              <a:rPr lang="he-IL" altLang="en-US" dirty="0"/>
              <a:t>במקרה של הצלחה – מספר הבתים שנכתב בפועל לקובץ מתוך </a:t>
            </a:r>
            <a:r>
              <a:rPr lang="en-US" altLang="en-US" dirty="0" err="1"/>
              <a:t>buf</a:t>
            </a:r>
            <a:r>
              <a:rPr lang="he-IL" altLang="en-US" dirty="0"/>
              <a:t>.</a:t>
            </a:r>
          </a:p>
          <a:p>
            <a:pPr lvl="2"/>
            <a:r>
              <a:rPr lang="he-IL" altLang="en-US" dirty="0"/>
              <a:t>ייתכן שייכתבו פחות מ-</a:t>
            </a:r>
            <a:r>
              <a:rPr lang="en-US" altLang="en-US" dirty="0"/>
              <a:t>count</a:t>
            </a:r>
            <a:r>
              <a:rPr lang="he-IL" altLang="en-US" dirty="0"/>
              <a:t> בתים, למשל אם אין מספיק מקום פנוי בדיסק.</a:t>
            </a:r>
          </a:p>
          <a:p>
            <a:pPr lvl="2"/>
            <a:r>
              <a:rPr lang="he-IL" altLang="en-US" dirty="0"/>
              <a:t>אם </a:t>
            </a:r>
            <a:r>
              <a:rPr lang="en-US" altLang="en-US" dirty="0"/>
              <a:t>write()</a:t>
            </a:r>
            <a:r>
              <a:rPr lang="he-IL" altLang="en-US" dirty="0"/>
              <a:t> נקראה עם </a:t>
            </a:r>
            <a:r>
              <a:rPr lang="en-US" altLang="en-US" dirty="0"/>
              <a:t>count = 0</a:t>
            </a:r>
            <a:r>
              <a:rPr lang="he-IL" altLang="en-US" dirty="0"/>
              <a:t>, יוחזר 0 ללא כתיבה.</a:t>
            </a:r>
          </a:p>
          <a:p>
            <a:pPr lvl="1"/>
            <a:r>
              <a:rPr lang="he-IL" altLang="en-US" dirty="0"/>
              <a:t>במקרה של כישלון – </a:t>
            </a:r>
            <a:r>
              <a:rPr lang="en-US" altLang="en-US" dirty="0"/>
              <a:t>(-1)</a:t>
            </a:r>
            <a:r>
              <a:rPr lang="he-IL" altLang="en-US" dirty="0"/>
              <a:t>.</a:t>
            </a:r>
            <a:endParaRPr lang="en-US" altLang="en-US" dirty="0"/>
          </a:p>
          <a:p>
            <a:endParaRPr lang="en-US" altLang="en-US" dirty="0"/>
          </a:p>
        </p:txBody>
      </p:sp>
      <p:sp>
        <p:nvSpPr>
          <p:cNvPr id="2" name="Footer Placeholder 1">
            <a:extLst>
              <a:ext uri="{FF2B5EF4-FFF2-40B4-BE49-F238E27FC236}">
                <a16:creationId xmlns:a16="http://schemas.microsoft.com/office/drawing/2014/main" id="{BF14978C-F2F9-4FAF-8323-342459E26E50}"/>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6F749884-9C70-4642-956E-0E3C8F815906}"/>
              </a:ext>
            </a:extLst>
          </p:cNvPr>
          <p:cNvSpPr>
            <a:spLocks noGrp="1"/>
          </p:cNvSpPr>
          <p:nvPr>
            <p:ph type="sldNum" sz="quarter" idx="12"/>
          </p:nvPr>
        </p:nvSpPr>
        <p:spPr/>
        <p:txBody>
          <a:bodyPr/>
          <a:lstStyle/>
          <a:p>
            <a:fld id="{0CFEC368-1D7A-4F81-ABF6-AE0E36BAF64C}" type="slidenum">
              <a:rPr lang="en-US" smtClean="0"/>
              <a:pPr/>
              <a:t>32</a:t>
            </a:fld>
            <a:endParaRPr lang="en-US"/>
          </a:p>
        </p:txBody>
      </p:sp>
    </p:spTree>
    <p:extLst>
      <p:ext uri="{BB962C8B-B14F-4D97-AF65-F5344CB8AC3E}">
        <p14:creationId xmlns:p14="http://schemas.microsoft.com/office/powerpoint/2010/main" val="3090904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E82F-7CD5-4085-AD6E-ABDFB834E7CD}"/>
              </a:ext>
            </a:extLst>
          </p:cNvPr>
          <p:cNvSpPr>
            <a:spLocks noGrp="1"/>
          </p:cNvSpPr>
          <p:nvPr>
            <p:ph type="title"/>
          </p:nvPr>
        </p:nvSpPr>
        <p:spPr/>
        <p:txBody>
          <a:bodyPr/>
          <a:lstStyle/>
          <a:p>
            <a:pPr algn="r"/>
            <a:r>
              <a:rPr lang="en-US" dirty="0"/>
              <a:t>file objects</a:t>
            </a:r>
            <a:endParaRPr lang="en-US" b="1" dirty="0"/>
          </a:p>
        </p:txBody>
      </p:sp>
      <p:sp>
        <p:nvSpPr>
          <p:cNvPr id="4" name="Footer Placeholder 3">
            <a:extLst>
              <a:ext uri="{FF2B5EF4-FFF2-40B4-BE49-F238E27FC236}">
                <a16:creationId xmlns:a16="http://schemas.microsoft.com/office/drawing/2014/main" id="{8CA23E12-873A-4585-BA6A-215D5195F21C}"/>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D6A66107-794B-415C-BB38-8059A8A12555}"/>
              </a:ext>
            </a:extLst>
          </p:cNvPr>
          <p:cNvSpPr>
            <a:spLocks noGrp="1"/>
          </p:cNvSpPr>
          <p:nvPr>
            <p:ph type="sldNum" sz="quarter" idx="12"/>
          </p:nvPr>
        </p:nvSpPr>
        <p:spPr/>
        <p:txBody>
          <a:bodyPr/>
          <a:lstStyle/>
          <a:p>
            <a:fld id="{0CFEC368-1D7A-4F81-ABF6-AE0E36BAF64C}" type="slidenum">
              <a:rPr lang="en-US" smtClean="0"/>
              <a:pPr/>
              <a:t>33</a:t>
            </a:fld>
            <a:endParaRPr lang="en-US"/>
          </a:p>
        </p:txBody>
      </p:sp>
      <p:sp>
        <p:nvSpPr>
          <p:cNvPr id="20" name="Oval 19">
            <a:extLst>
              <a:ext uri="{FF2B5EF4-FFF2-40B4-BE49-F238E27FC236}">
                <a16:creationId xmlns:a16="http://schemas.microsoft.com/office/drawing/2014/main" id="{46851381-EEE8-421C-899D-5AE3C8B2309B}"/>
              </a:ext>
            </a:extLst>
          </p:cNvPr>
          <p:cNvSpPr/>
          <p:nvPr/>
        </p:nvSpPr>
        <p:spPr>
          <a:xfrm>
            <a:off x="5118659" y="173188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keyboard</a:t>
            </a:r>
            <a:br>
              <a:rPr lang="en-US" dirty="0"/>
            </a:br>
            <a:r>
              <a:rPr lang="en-US" dirty="0"/>
              <a:t>file object</a:t>
            </a:r>
            <a:endParaRPr lang="he-IL" dirty="0"/>
          </a:p>
        </p:txBody>
      </p:sp>
      <p:sp>
        <p:nvSpPr>
          <p:cNvPr id="32" name="Oval 31">
            <a:extLst>
              <a:ext uri="{FF2B5EF4-FFF2-40B4-BE49-F238E27FC236}">
                <a16:creationId xmlns:a16="http://schemas.microsoft.com/office/drawing/2014/main" id="{118ACE83-F47C-470F-BC31-DFF22F9A2C7E}"/>
              </a:ext>
            </a:extLst>
          </p:cNvPr>
          <p:cNvSpPr/>
          <p:nvPr/>
        </p:nvSpPr>
        <p:spPr>
          <a:xfrm>
            <a:off x="5138308" y="2869322"/>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monitor</a:t>
            </a:r>
            <a:br>
              <a:rPr lang="en-US" dirty="0"/>
            </a:br>
            <a:r>
              <a:rPr lang="en-US" dirty="0"/>
              <a:t>file object</a:t>
            </a:r>
            <a:endParaRPr lang="he-IL" dirty="0"/>
          </a:p>
        </p:txBody>
      </p:sp>
      <p:graphicFrame>
        <p:nvGraphicFramePr>
          <p:cNvPr id="33" name="Table 32">
            <a:extLst>
              <a:ext uri="{FF2B5EF4-FFF2-40B4-BE49-F238E27FC236}">
                <a16:creationId xmlns:a16="http://schemas.microsoft.com/office/drawing/2014/main" id="{A938DED2-7E22-47A6-92BF-00AF59B02536}"/>
              </a:ext>
            </a:extLst>
          </p:cNvPr>
          <p:cNvGraphicFramePr>
            <a:graphicFrameLocks noGrp="1"/>
          </p:cNvGraphicFramePr>
          <p:nvPr>
            <p:extLst>
              <p:ext uri="{D42A27DB-BD31-4B8C-83A1-F6EECF244321}">
                <p14:modId xmlns:p14="http://schemas.microsoft.com/office/powerpoint/2010/main" val="4147335229"/>
              </p:ext>
            </p:extLst>
          </p:nvPr>
        </p:nvGraphicFramePr>
        <p:xfrm>
          <a:off x="457200" y="1524000"/>
          <a:ext cx="1608481" cy="148336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70840">
                <a:tc>
                  <a:txBody>
                    <a:bodyPr/>
                    <a:lstStyle/>
                    <a:p>
                      <a:pPr algn="ctr"/>
                      <a:r>
                        <a:rPr lang="en-US" dirty="0"/>
                        <a:t>PCB</a:t>
                      </a:r>
                    </a:p>
                  </a:txBody>
                  <a:tcPr/>
                </a:tc>
                <a:extLst>
                  <a:ext uri="{0D108BD9-81ED-4DB2-BD59-A6C34878D82A}">
                    <a16:rowId xmlns:a16="http://schemas.microsoft.com/office/drawing/2014/main" val="4080176935"/>
                  </a:ext>
                </a:extLst>
              </a:tr>
              <a:tr h="370840">
                <a:tc>
                  <a:txBody>
                    <a:bodyPr/>
                    <a:lstStyle/>
                    <a:p>
                      <a:pPr algn="ctr"/>
                      <a:endParaRPr lang="en-US"/>
                    </a:p>
                  </a:txBody>
                  <a:tcPr/>
                </a:tc>
                <a:extLst>
                  <a:ext uri="{0D108BD9-81ED-4DB2-BD59-A6C34878D82A}">
                    <a16:rowId xmlns:a16="http://schemas.microsoft.com/office/drawing/2014/main" val="1837734032"/>
                  </a:ext>
                </a:extLst>
              </a:tr>
              <a:tr h="37084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370840">
                <a:tc>
                  <a:txBody>
                    <a:bodyPr/>
                    <a:lstStyle/>
                    <a:p>
                      <a:pPr algn="ctr"/>
                      <a:endParaRPr lang="en-US" dirty="0"/>
                    </a:p>
                  </a:txBody>
                  <a:tcPr/>
                </a:tc>
                <a:extLst>
                  <a:ext uri="{0D108BD9-81ED-4DB2-BD59-A6C34878D82A}">
                    <a16:rowId xmlns:a16="http://schemas.microsoft.com/office/drawing/2014/main" val="3618374476"/>
                  </a:ext>
                </a:extLst>
              </a:tr>
            </a:tbl>
          </a:graphicData>
        </a:graphic>
      </p:graphicFrame>
      <p:graphicFrame>
        <p:nvGraphicFramePr>
          <p:cNvPr id="34" name="Table 33">
            <a:extLst>
              <a:ext uri="{FF2B5EF4-FFF2-40B4-BE49-F238E27FC236}">
                <a16:creationId xmlns:a16="http://schemas.microsoft.com/office/drawing/2014/main" id="{021203F1-ED64-4E38-9AB3-161213D1CE26}"/>
              </a:ext>
            </a:extLst>
          </p:cNvPr>
          <p:cNvGraphicFramePr>
            <a:graphicFrameLocks noGrp="1"/>
          </p:cNvGraphicFramePr>
          <p:nvPr/>
        </p:nvGraphicFramePr>
        <p:xfrm>
          <a:off x="2797754" y="1524000"/>
          <a:ext cx="1608481" cy="292608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50520">
                <a:tc>
                  <a:txBody>
                    <a:bodyPr/>
                    <a:lstStyle/>
                    <a:p>
                      <a:pPr algn="ctr"/>
                      <a:r>
                        <a:rPr lang="en-US" dirty="0"/>
                        <a:t>FDT</a:t>
                      </a:r>
                    </a:p>
                  </a:txBody>
                  <a:tcPr/>
                </a:tc>
                <a:extLst>
                  <a:ext uri="{0D108BD9-81ED-4DB2-BD59-A6C34878D82A}">
                    <a16:rowId xmlns:a16="http://schemas.microsoft.com/office/drawing/2014/main" val="4080176935"/>
                  </a:ext>
                </a:extLst>
              </a:tr>
              <a:tr h="350520">
                <a:tc>
                  <a:txBody>
                    <a:bodyPr/>
                    <a:lstStyle/>
                    <a:p>
                      <a:pPr algn="ctr"/>
                      <a:r>
                        <a:rPr lang="en-US" dirty="0"/>
                        <a:t>0 (stdin)</a:t>
                      </a:r>
                    </a:p>
                  </a:txBody>
                  <a:tcPr/>
                </a:tc>
                <a:extLst>
                  <a:ext uri="{0D108BD9-81ED-4DB2-BD59-A6C34878D82A}">
                    <a16:rowId xmlns:a16="http://schemas.microsoft.com/office/drawing/2014/main" val="1837734032"/>
                  </a:ext>
                </a:extLst>
              </a:tr>
              <a:tr h="350520">
                <a:tc>
                  <a:txBody>
                    <a:bodyPr/>
                    <a:lstStyle/>
                    <a:p>
                      <a:pPr algn="ctr"/>
                      <a:r>
                        <a:rPr lang="en-US" dirty="0"/>
                        <a:t>1 (</a:t>
                      </a:r>
                      <a:r>
                        <a:rPr lang="en-US" dirty="0" err="1"/>
                        <a:t>stdout</a:t>
                      </a:r>
                      <a:r>
                        <a:rPr lang="en-US" dirty="0"/>
                        <a:t>)</a:t>
                      </a:r>
                    </a:p>
                  </a:txBody>
                  <a:tcPr/>
                </a:tc>
                <a:extLst>
                  <a:ext uri="{0D108BD9-81ED-4DB2-BD59-A6C34878D82A}">
                    <a16:rowId xmlns:a16="http://schemas.microsoft.com/office/drawing/2014/main" val="1977770572"/>
                  </a:ext>
                </a:extLst>
              </a:tr>
              <a:tr h="350520">
                <a:tc>
                  <a:txBody>
                    <a:bodyPr/>
                    <a:lstStyle/>
                    <a:p>
                      <a:pPr algn="ctr"/>
                      <a:r>
                        <a:rPr lang="en-US" dirty="0"/>
                        <a:t>…</a:t>
                      </a:r>
                    </a:p>
                  </a:txBody>
                  <a:tcPr/>
                </a:tc>
                <a:extLst>
                  <a:ext uri="{0D108BD9-81ED-4DB2-BD59-A6C34878D82A}">
                    <a16:rowId xmlns:a16="http://schemas.microsoft.com/office/drawing/2014/main" val="2495163049"/>
                  </a:ext>
                </a:extLst>
              </a:tr>
              <a:tr h="350520">
                <a:tc>
                  <a:txBody>
                    <a:bodyPr/>
                    <a:lstStyle/>
                    <a:p>
                      <a:pPr algn="ctr"/>
                      <a:r>
                        <a:rPr lang="en-US" dirty="0"/>
                        <a:t>15</a:t>
                      </a:r>
                    </a:p>
                  </a:txBody>
                  <a:tcPr/>
                </a:tc>
                <a:extLst>
                  <a:ext uri="{0D108BD9-81ED-4DB2-BD59-A6C34878D82A}">
                    <a16:rowId xmlns:a16="http://schemas.microsoft.com/office/drawing/2014/main" val="688347870"/>
                  </a:ext>
                </a:extLst>
              </a:tr>
              <a:tr h="350520">
                <a:tc>
                  <a:txBody>
                    <a:bodyPr/>
                    <a:lstStyle/>
                    <a:p>
                      <a:pPr algn="ctr"/>
                      <a:r>
                        <a:rPr lang="en-US" dirty="0"/>
                        <a:t>…</a:t>
                      </a:r>
                    </a:p>
                  </a:txBody>
                  <a:tcPr/>
                </a:tc>
                <a:extLst>
                  <a:ext uri="{0D108BD9-81ED-4DB2-BD59-A6C34878D82A}">
                    <a16:rowId xmlns:a16="http://schemas.microsoft.com/office/drawing/2014/main" val="272013219"/>
                  </a:ext>
                </a:extLst>
              </a:tr>
              <a:tr h="350520">
                <a:tc>
                  <a:txBody>
                    <a:bodyPr/>
                    <a:lstStyle/>
                    <a:p>
                      <a:pPr algn="ctr"/>
                      <a:r>
                        <a:rPr lang="en-US" dirty="0"/>
                        <a:t>62</a:t>
                      </a:r>
                    </a:p>
                  </a:txBody>
                  <a:tcPr/>
                </a:tc>
                <a:extLst>
                  <a:ext uri="{0D108BD9-81ED-4DB2-BD59-A6C34878D82A}">
                    <a16:rowId xmlns:a16="http://schemas.microsoft.com/office/drawing/2014/main" val="355614806"/>
                  </a:ext>
                </a:extLst>
              </a:tr>
              <a:tr h="350520">
                <a:tc>
                  <a:txBody>
                    <a:bodyPr/>
                    <a:lstStyle/>
                    <a:p>
                      <a:pPr algn="ctr"/>
                      <a:r>
                        <a:rPr lang="en-US" dirty="0"/>
                        <a:t>…</a:t>
                      </a:r>
                    </a:p>
                  </a:txBody>
                  <a:tcPr/>
                </a:tc>
                <a:extLst>
                  <a:ext uri="{0D108BD9-81ED-4DB2-BD59-A6C34878D82A}">
                    <a16:rowId xmlns:a16="http://schemas.microsoft.com/office/drawing/2014/main" val="3664959126"/>
                  </a:ext>
                </a:extLst>
              </a:tr>
            </a:tbl>
          </a:graphicData>
        </a:graphic>
      </p:graphicFrame>
      <p:pic>
        <p:nvPicPr>
          <p:cNvPr id="39" name="Picture 38">
            <a:extLst>
              <a:ext uri="{FF2B5EF4-FFF2-40B4-BE49-F238E27FC236}">
                <a16:creationId xmlns:a16="http://schemas.microsoft.com/office/drawing/2014/main" id="{306B901F-72B7-4E90-8279-D298C5185A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1881" y="2019478"/>
            <a:ext cx="84637" cy="84637"/>
          </a:xfrm>
          <a:prstGeom prst="rect">
            <a:avLst/>
          </a:prstGeom>
        </p:spPr>
      </p:pic>
      <p:pic>
        <p:nvPicPr>
          <p:cNvPr id="41" name="Picture 40">
            <a:extLst>
              <a:ext uri="{FF2B5EF4-FFF2-40B4-BE49-F238E27FC236}">
                <a16:creationId xmlns:a16="http://schemas.microsoft.com/office/drawing/2014/main" id="{BA39C718-5473-468C-A0CA-569C6EFC58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03681" y="4119635"/>
            <a:ext cx="964100" cy="914400"/>
          </a:xfrm>
          <a:prstGeom prst="rect">
            <a:avLst/>
          </a:prstGeom>
        </p:spPr>
      </p:pic>
      <p:pic>
        <p:nvPicPr>
          <p:cNvPr id="48" name="Picture 47">
            <a:extLst>
              <a:ext uri="{FF2B5EF4-FFF2-40B4-BE49-F238E27FC236}">
                <a16:creationId xmlns:a16="http://schemas.microsoft.com/office/drawing/2014/main" id="{D75087E1-ADE8-4112-A8F5-9CE2711680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58287" y="2737910"/>
            <a:ext cx="1254888" cy="991362"/>
          </a:xfrm>
          <a:prstGeom prst="rect">
            <a:avLst/>
          </a:prstGeom>
        </p:spPr>
      </p:pic>
      <p:pic>
        <p:nvPicPr>
          <p:cNvPr id="53" name="Picture 52">
            <a:extLst>
              <a:ext uri="{FF2B5EF4-FFF2-40B4-BE49-F238E27FC236}">
                <a16:creationId xmlns:a16="http://schemas.microsoft.com/office/drawing/2014/main" id="{614D2954-A7B3-441A-BAA4-B70B7315B1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33821" y="1816005"/>
            <a:ext cx="1624546" cy="548293"/>
          </a:xfrm>
          <a:prstGeom prst="rect">
            <a:avLst/>
          </a:prstGeom>
        </p:spPr>
      </p:pic>
      <p:sp>
        <p:nvSpPr>
          <p:cNvPr id="61" name="Oval 60">
            <a:extLst>
              <a:ext uri="{FF2B5EF4-FFF2-40B4-BE49-F238E27FC236}">
                <a16:creationId xmlns:a16="http://schemas.microsoft.com/office/drawing/2014/main" id="{603A051E-0E37-475E-8C89-F33422ACA85C}"/>
              </a:ext>
            </a:extLst>
          </p:cNvPr>
          <p:cNvSpPr/>
          <p:nvPr/>
        </p:nvSpPr>
        <p:spPr>
          <a:xfrm>
            <a:off x="5138308" y="412532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text</a:t>
            </a:r>
            <a:br>
              <a:rPr lang="en-US" dirty="0"/>
            </a:br>
            <a:r>
              <a:rPr lang="en-US" dirty="0"/>
              <a:t>file object</a:t>
            </a:r>
            <a:endParaRPr lang="he-IL" dirty="0"/>
          </a:p>
        </p:txBody>
      </p:sp>
      <p:cxnSp>
        <p:nvCxnSpPr>
          <p:cNvPr id="35" name="Straight Arrow Connector 34">
            <a:extLst>
              <a:ext uri="{FF2B5EF4-FFF2-40B4-BE49-F238E27FC236}">
                <a16:creationId xmlns:a16="http://schemas.microsoft.com/office/drawing/2014/main" id="{4FAC7CF3-C307-4468-BD59-7C2FEEF28AD6}"/>
              </a:ext>
            </a:extLst>
          </p:cNvPr>
          <p:cNvCxnSpPr>
            <a:cxnSpLocks/>
          </p:cNvCxnSpPr>
          <p:nvPr/>
        </p:nvCxnSpPr>
        <p:spPr>
          <a:xfrm flipV="1">
            <a:off x="2065681" y="1524000"/>
            <a:ext cx="719453" cy="121391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7D99BAF5-D005-40D4-B841-2500A94BB800}"/>
              </a:ext>
            </a:extLst>
          </p:cNvPr>
          <p:cNvCxnSpPr>
            <a:cxnSpLocks/>
            <a:endCxn id="20" idx="2"/>
          </p:cNvCxnSpPr>
          <p:nvPr/>
        </p:nvCxnSpPr>
        <p:spPr>
          <a:xfrm>
            <a:off x="4393615" y="2095657"/>
            <a:ext cx="725044" cy="1991"/>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A7CDB690-95DF-4024-9556-032A57B8307B}"/>
              </a:ext>
            </a:extLst>
          </p:cNvPr>
          <p:cNvCxnSpPr>
            <a:cxnSpLocks/>
            <a:endCxn id="32" idx="1"/>
          </p:cNvCxnSpPr>
          <p:nvPr/>
        </p:nvCxnSpPr>
        <p:spPr>
          <a:xfrm>
            <a:off x="4381125" y="2410751"/>
            <a:ext cx="998222" cy="56570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BE5178B6-C58E-45EF-BE8C-9EFA4B838F54}"/>
              </a:ext>
            </a:extLst>
          </p:cNvPr>
          <p:cNvCxnSpPr>
            <a:cxnSpLocks/>
            <a:endCxn id="61" idx="1"/>
          </p:cNvCxnSpPr>
          <p:nvPr/>
        </p:nvCxnSpPr>
        <p:spPr>
          <a:xfrm>
            <a:off x="4393615" y="3191115"/>
            <a:ext cx="985732" cy="1041342"/>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1" name="Oval 20">
            <a:extLst>
              <a:ext uri="{FF2B5EF4-FFF2-40B4-BE49-F238E27FC236}">
                <a16:creationId xmlns:a16="http://schemas.microsoft.com/office/drawing/2014/main" id="{603A051E-0E37-475E-8C89-F33422ACA85C}"/>
              </a:ext>
            </a:extLst>
          </p:cNvPr>
          <p:cNvSpPr/>
          <p:nvPr/>
        </p:nvSpPr>
        <p:spPr>
          <a:xfrm>
            <a:off x="5138308" y="5493069"/>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text</a:t>
            </a:r>
            <a:br>
              <a:rPr lang="en-US" dirty="0"/>
            </a:br>
            <a:r>
              <a:rPr lang="en-US" dirty="0"/>
              <a:t>file object</a:t>
            </a:r>
            <a:endParaRPr lang="he-IL" dirty="0"/>
          </a:p>
        </p:txBody>
      </p:sp>
      <p:cxnSp>
        <p:nvCxnSpPr>
          <p:cNvPr id="22" name="Straight Arrow Connector 21">
            <a:extLst>
              <a:ext uri="{FF2B5EF4-FFF2-40B4-BE49-F238E27FC236}">
                <a16:creationId xmlns:a16="http://schemas.microsoft.com/office/drawing/2014/main" id="{BE5178B6-C58E-45EF-BE8C-9EFA4B838F54}"/>
              </a:ext>
            </a:extLst>
          </p:cNvPr>
          <p:cNvCxnSpPr>
            <a:cxnSpLocks/>
            <a:endCxn id="21" idx="1"/>
          </p:cNvCxnSpPr>
          <p:nvPr/>
        </p:nvCxnSpPr>
        <p:spPr>
          <a:xfrm>
            <a:off x="4381125" y="3857105"/>
            <a:ext cx="998222" cy="1743093"/>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pic>
        <p:nvPicPr>
          <p:cNvPr id="23" name="Picture 22">
            <a:extLst>
              <a:ext uri="{FF2B5EF4-FFF2-40B4-BE49-F238E27FC236}">
                <a16:creationId xmlns:a16="http://schemas.microsoft.com/office/drawing/2014/main" id="{BA39C718-5473-468C-A0CA-569C6EFC5834}"/>
              </a:ext>
            </a:extLst>
          </p:cNvPr>
          <p:cNvPicPr>
            <a:picLocks noChangeAspect="1"/>
          </p:cNvPicPr>
          <p:nvPr/>
        </p:nvPicPr>
        <p:blipFill>
          <a:blip r:embed="rId4" cstate="print">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a:off x="7543800" y="5310189"/>
            <a:ext cx="964100" cy="914400"/>
          </a:xfrm>
          <a:prstGeom prst="rect">
            <a:avLst/>
          </a:prstGeom>
        </p:spPr>
      </p:pic>
    </p:spTree>
    <p:extLst>
      <p:ext uri="{BB962C8B-B14F-4D97-AF65-F5344CB8AC3E}">
        <p14:creationId xmlns:p14="http://schemas.microsoft.com/office/powerpoint/2010/main" val="12385056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objects</a:t>
            </a:r>
          </a:p>
        </p:txBody>
      </p:sp>
      <p:sp>
        <p:nvSpPr>
          <p:cNvPr id="6" name="Content Placeholder 5"/>
          <p:cNvSpPr>
            <a:spLocks noGrp="1"/>
          </p:cNvSpPr>
          <p:nvPr>
            <p:ph idx="1"/>
          </p:nvPr>
        </p:nvSpPr>
        <p:spPr/>
        <p:txBody>
          <a:bodyPr/>
          <a:lstStyle/>
          <a:p>
            <a:r>
              <a:rPr lang="he-IL" dirty="0"/>
              <a:t>קריאת המערכת </a:t>
            </a:r>
            <a:r>
              <a:rPr lang="en-US" dirty="0"/>
              <a:t>open()</a:t>
            </a:r>
            <a:r>
              <a:rPr lang="he-IL" dirty="0"/>
              <a:t> מוסיפה כניסה חדשה </a:t>
            </a:r>
            <a:r>
              <a:rPr lang="he-IL" b="1" dirty="0"/>
              <a:t>במקום הפנוי הראשון </a:t>
            </a:r>
            <a:r>
              <a:rPr lang="he-IL" dirty="0"/>
              <a:t>בטבלת ה-</a:t>
            </a:r>
            <a:r>
              <a:rPr lang="en-US" dirty="0"/>
              <a:t>FDT</a:t>
            </a:r>
            <a:r>
              <a:rPr lang="he-IL" dirty="0"/>
              <a:t> של התהליך. </a:t>
            </a:r>
          </a:p>
          <a:p>
            <a:r>
              <a:rPr lang="he-IL" dirty="0"/>
              <a:t>הכניסה החדשה מצביעה על אובייקט מטיפוס </a:t>
            </a:r>
            <a:r>
              <a:rPr lang="en-US" dirty="0"/>
              <a:t>struct file</a:t>
            </a:r>
            <a:r>
              <a:rPr lang="he-IL" dirty="0"/>
              <a:t>:</a:t>
            </a:r>
            <a:endParaRPr lang="en-US" dirty="0"/>
          </a:p>
          <a:p>
            <a:endParaRPr lang="en-US" dirty="0"/>
          </a:p>
          <a:p>
            <a:pPr marL="0" marR="0" indent="0" algn="l" rtl="0">
              <a:spcBef>
                <a:spcPts val="0"/>
              </a:spcBef>
              <a:spcAft>
                <a:spcPts val="0"/>
              </a:spcAft>
              <a:buNone/>
            </a:pP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struct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file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atomic_t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f_count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loff_t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f_pos</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mode_t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f_mode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  struct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file_operations</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f_op</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Footer Placeholder 3"/>
          <p:cNvSpPr>
            <a:spLocks noGrp="1"/>
          </p:cNvSpPr>
          <p:nvPr>
            <p:ph type="ftr" sz="quarter" idx="11"/>
          </p:nvPr>
        </p:nvSpPr>
        <p:spPr/>
        <p:txBody>
          <a:bodyPr/>
          <a:lstStyle/>
          <a:p>
            <a:r>
              <a:rPr lang="he-IL"/>
              <a:t>מערכות הפעלה - תרגול 3</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34</a:t>
            </a:fld>
            <a:endParaRPr lang="en-US"/>
          </a:p>
        </p:txBody>
      </p:sp>
    </p:spTree>
    <p:extLst>
      <p:ext uri="{BB962C8B-B14F-4D97-AF65-F5344CB8AC3E}">
        <p14:creationId xmlns:p14="http://schemas.microsoft.com/office/powerpoint/2010/main" val="2294444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objects</a:t>
            </a:r>
          </a:p>
        </p:txBody>
      </p:sp>
      <p:sp>
        <p:nvSpPr>
          <p:cNvPr id="8" name="Content Placeholder 7"/>
          <p:cNvSpPr>
            <a:spLocks noGrp="1"/>
          </p:cNvSpPr>
          <p:nvPr>
            <p:ph idx="1"/>
          </p:nvPr>
        </p:nvSpPr>
        <p:spPr/>
        <p:txBody>
          <a:bodyPr/>
          <a:lstStyle/>
          <a:p>
            <a:r>
              <a:rPr lang="en-US" b="1" dirty="0" err="1"/>
              <a:t>f_count</a:t>
            </a:r>
            <a:r>
              <a:rPr lang="he-IL" dirty="0"/>
              <a:t> – סופר את מספר ההצבעות לאותו אובייקט.</a:t>
            </a:r>
          </a:p>
          <a:p>
            <a:pPr lvl="1"/>
            <a:r>
              <a:rPr lang="he-IL" dirty="0"/>
              <a:t>למשל: תהליכי אב ובן יצביעו לאותו אובייקט לאחר </a:t>
            </a:r>
            <a:r>
              <a:rPr lang="en-US" dirty="0"/>
              <a:t>fork()</a:t>
            </a:r>
            <a:r>
              <a:rPr lang="he-IL" dirty="0"/>
              <a:t>.</a:t>
            </a:r>
          </a:p>
          <a:p>
            <a:pPr lvl="1"/>
            <a:r>
              <a:rPr lang="he-IL" dirty="0"/>
              <a:t>למשל:</a:t>
            </a:r>
            <a:r>
              <a:rPr lang="en-US" dirty="0"/>
              <a:t> </a:t>
            </a:r>
            <a:r>
              <a:rPr lang="he-IL" dirty="0"/>
              <a:t>אותו תהליך יכול להצביע פעמיים לאותו אובייקט בעקבות </a:t>
            </a:r>
            <a:r>
              <a:rPr lang="en-US" dirty="0"/>
              <a:t>dup()</a:t>
            </a:r>
            <a:r>
              <a:rPr lang="he-IL" dirty="0"/>
              <a:t>.</a:t>
            </a:r>
          </a:p>
          <a:p>
            <a:pPr lvl="1"/>
            <a:r>
              <a:rPr lang="he-IL" dirty="0"/>
              <a:t>המונה משמש לשחרור האובייקט ב-</a:t>
            </a:r>
            <a:r>
              <a:rPr lang="en-US" dirty="0"/>
              <a:t>close()</a:t>
            </a:r>
            <a:r>
              <a:rPr lang="he-IL" dirty="0"/>
              <a:t> מהתהליך האחרון המצביע. </a:t>
            </a:r>
          </a:p>
          <a:p>
            <a:r>
              <a:rPr lang="en-US" b="1" dirty="0" err="1"/>
              <a:t>f_pos</a:t>
            </a:r>
            <a:r>
              <a:rPr lang="he-IL" dirty="0"/>
              <a:t> – ה- </a:t>
            </a:r>
            <a:r>
              <a:rPr lang="en-US" dirty="0"/>
              <a:t>seek-pointer</a:t>
            </a:r>
            <a:r>
              <a:rPr lang="he-IL" dirty="0"/>
              <a:t> – מצביע למיקום הקריאה או הכתיבה הנוכחי.</a:t>
            </a:r>
          </a:p>
          <a:p>
            <a:r>
              <a:rPr lang="en-US" b="1" dirty="0" err="1"/>
              <a:t>f_mode</a:t>
            </a:r>
            <a:r>
              <a:rPr lang="he-IL" dirty="0"/>
              <a:t> – שומר את הרשאות הקובץ, למשל האם הקובץ ניתן לקריאה</a:t>
            </a:r>
            <a:r>
              <a:rPr lang="en-US" dirty="0"/>
              <a:t>/</a:t>
            </a:r>
            <a:r>
              <a:rPr lang="he-IL" dirty="0"/>
              <a:t>כתיבה.</a:t>
            </a:r>
          </a:p>
          <a:p>
            <a:pPr lvl="1"/>
            <a:r>
              <a:rPr lang="he-IL" dirty="0"/>
              <a:t>מערכת ההפעלה תבדוק את שדה זה לפני ביצוע הפונקציות </a:t>
            </a:r>
            <a:r>
              <a:rPr lang="en-US" dirty="0"/>
              <a:t>read, write</a:t>
            </a:r>
            <a:r>
              <a:rPr lang="he-IL" dirty="0"/>
              <a:t>.</a:t>
            </a:r>
          </a:p>
          <a:p>
            <a:r>
              <a:rPr lang="en-US" b="1" dirty="0" err="1"/>
              <a:t>file_operations</a:t>
            </a:r>
            <a:r>
              <a:rPr lang="he-IL" b="1" dirty="0"/>
              <a:t> </a:t>
            </a:r>
            <a:r>
              <a:rPr lang="he-IL" dirty="0"/>
              <a:t>– מבנה המכיל מצביעים למימוש של הפונקציות </a:t>
            </a:r>
            <a:r>
              <a:rPr lang="en-US" dirty="0" err="1"/>
              <a:t>open,read,write,lseek</a:t>
            </a:r>
            <a:r>
              <a:rPr lang="he-IL" dirty="0"/>
              <a:t> ועוד רבות אחרות. נדבר על כך שוב בתרגול על מודולים ודרייברים.</a:t>
            </a:r>
            <a:endParaRPr lang="he-IL" b="1" dirty="0"/>
          </a:p>
        </p:txBody>
      </p:sp>
      <p:sp>
        <p:nvSpPr>
          <p:cNvPr id="4" name="Footer Placeholder 3"/>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35</a:t>
            </a:fld>
            <a:endParaRPr lang="en-US"/>
          </a:p>
        </p:txBody>
      </p:sp>
    </p:spTree>
    <p:extLst>
      <p:ext uri="{BB962C8B-B14F-4D97-AF65-F5344CB8AC3E}">
        <p14:creationId xmlns:p14="http://schemas.microsoft.com/office/powerpoint/2010/main" val="528255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E82F-7CD5-4085-AD6E-ABDFB834E7CD}"/>
              </a:ext>
            </a:extLst>
          </p:cNvPr>
          <p:cNvSpPr>
            <a:spLocks noGrp="1"/>
          </p:cNvSpPr>
          <p:nvPr>
            <p:ph type="title"/>
          </p:nvPr>
        </p:nvSpPr>
        <p:spPr/>
        <p:txBody>
          <a:bodyPr/>
          <a:lstStyle/>
          <a:p>
            <a:r>
              <a:rPr lang="he-IL" altLang="en-US" dirty="0"/>
              <a:t>שיתוף קלט/פלט בין חוטים</a:t>
            </a:r>
            <a:endParaRPr lang="en-US" dirty="0"/>
          </a:p>
        </p:txBody>
      </p:sp>
      <p:sp>
        <p:nvSpPr>
          <p:cNvPr id="4" name="Footer Placeholder 3">
            <a:extLst>
              <a:ext uri="{FF2B5EF4-FFF2-40B4-BE49-F238E27FC236}">
                <a16:creationId xmlns:a16="http://schemas.microsoft.com/office/drawing/2014/main" id="{8CA23E12-873A-4585-BA6A-215D5195F21C}"/>
              </a:ext>
            </a:extLst>
          </p:cNvPr>
          <p:cNvSpPr>
            <a:spLocks noGrp="1"/>
          </p:cNvSpPr>
          <p:nvPr>
            <p:ph type="ftr" sz="quarter" idx="11"/>
          </p:nvPr>
        </p:nvSpPr>
        <p:spPr/>
        <p:txBody>
          <a:bodyPr/>
          <a:lstStyle/>
          <a:p>
            <a:r>
              <a:rPr lang="he-IL"/>
              <a:t>מערכות הפעלה - תרגול 3</a:t>
            </a:r>
            <a:endParaRPr lang="en-US" dirty="0"/>
          </a:p>
        </p:txBody>
      </p:sp>
      <p:sp>
        <p:nvSpPr>
          <p:cNvPr id="5" name="Slide Number Placeholder 4">
            <a:extLst>
              <a:ext uri="{FF2B5EF4-FFF2-40B4-BE49-F238E27FC236}">
                <a16:creationId xmlns:a16="http://schemas.microsoft.com/office/drawing/2014/main" id="{D6A66107-794B-415C-BB38-8059A8A12555}"/>
              </a:ext>
            </a:extLst>
          </p:cNvPr>
          <p:cNvSpPr>
            <a:spLocks noGrp="1"/>
          </p:cNvSpPr>
          <p:nvPr>
            <p:ph type="sldNum" sz="quarter" idx="12"/>
          </p:nvPr>
        </p:nvSpPr>
        <p:spPr/>
        <p:txBody>
          <a:bodyPr/>
          <a:lstStyle/>
          <a:p>
            <a:fld id="{0CFEC368-1D7A-4F81-ABF6-AE0E36BAF64C}" type="slidenum">
              <a:rPr lang="en-US" smtClean="0"/>
              <a:pPr/>
              <a:t>36</a:t>
            </a:fld>
            <a:endParaRPr lang="en-US"/>
          </a:p>
        </p:txBody>
      </p:sp>
      <p:sp>
        <p:nvSpPr>
          <p:cNvPr id="20" name="Oval 19">
            <a:extLst>
              <a:ext uri="{FF2B5EF4-FFF2-40B4-BE49-F238E27FC236}">
                <a16:creationId xmlns:a16="http://schemas.microsoft.com/office/drawing/2014/main" id="{46851381-EEE8-421C-899D-5AE3C8B2309B}"/>
              </a:ext>
            </a:extLst>
          </p:cNvPr>
          <p:cNvSpPr/>
          <p:nvPr/>
        </p:nvSpPr>
        <p:spPr>
          <a:xfrm>
            <a:off x="5138308" y="1646915"/>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keyboard</a:t>
            </a:r>
            <a:br>
              <a:rPr lang="en-US" dirty="0"/>
            </a:br>
            <a:r>
              <a:rPr lang="en-US" dirty="0"/>
              <a:t>file object</a:t>
            </a:r>
            <a:endParaRPr lang="he-IL" dirty="0"/>
          </a:p>
        </p:txBody>
      </p:sp>
      <p:sp>
        <p:nvSpPr>
          <p:cNvPr id="32" name="Oval 31">
            <a:extLst>
              <a:ext uri="{FF2B5EF4-FFF2-40B4-BE49-F238E27FC236}">
                <a16:creationId xmlns:a16="http://schemas.microsoft.com/office/drawing/2014/main" id="{118ACE83-F47C-470F-BC31-DFF22F9A2C7E}"/>
              </a:ext>
            </a:extLst>
          </p:cNvPr>
          <p:cNvSpPr/>
          <p:nvPr/>
        </p:nvSpPr>
        <p:spPr>
          <a:xfrm>
            <a:off x="5138308" y="2869322"/>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monitor</a:t>
            </a:r>
            <a:br>
              <a:rPr lang="en-US" dirty="0"/>
            </a:br>
            <a:r>
              <a:rPr lang="en-US" dirty="0"/>
              <a:t>file object</a:t>
            </a:r>
            <a:endParaRPr lang="he-IL" dirty="0"/>
          </a:p>
        </p:txBody>
      </p:sp>
      <p:graphicFrame>
        <p:nvGraphicFramePr>
          <p:cNvPr id="33" name="Table 32">
            <a:extLst>
              <a:ext uri="{FF2B5EF4-FFF2-40B4-BE49-F238E27FC236}">
                <a16:creationId xmlns:a16="http://schemas.microsoft.com/office/drawing/2014/main" id="{A938DED2-7E22-47A6-92BF-00AF59B02536}"/>
              </a:ext>
            </a:extLst>
          </p:cNvPr>
          <p:cNvGraphicFramePr>
            <a:graphicFrameLocks noGrp="1"/>
          </p:cNvGraphicFramePr>
          <p:nvPr>
            <p:extLst>
              <p:ext uri="{D42A27DB-BD31-4B8C-83A1-F6EECF244321}">
                <p14:modId xmlns:p14="http://schemas.microsoft.com/office/powerpoint/2010/main" val="2466648050"/>
              </p:ext>
            </p:extLst>
          </p:nvPr>
        </p:nvGraphicFramePr>
        <p:xfrm>
          <a:off x="457200" y="1524000"/>
          <a:ext cx="1608481" cy="212344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70840">
                <a:tc>
                  <a:txBody>
                    <a:bodyPr/>
                    <a:lstStyle/>
                    <a:p>
                      <a:pPr algn="ctr"/>
                      <a:r>
                        <a:rPr lang="en-US" dirty="0"/>
                        <a:t>thread #1 PCB</a:t>
                      </a:r>
                    </a:p>
                  </a:txBody>
                  <a:tcPr/>
                </a:tc>
                <a:extLst>
                  <a:ext uri="{0D108BD9-81ED-4DB2-BD59-A6C34878D82A}">
                    <a16:rowId xmlns:a16="http://schemas.microsoft.com/office/drawing/2014/main" val="4080176935"/>
                  </a:ext>
                </a:extLst>
              </a:tr>
              <a:tr h="370840">
                <a:tc>
                  <a:txBody>
                    <a:bodyPr/>
                    <a:lstStyle/>
                    <a:p>
                      <a:pPr algn="ctr"/>
                      <a:endParaRPr lang="en-US" dirty="0"/>
                    </a:p>
                  </a:txBody>
                  <a:tcPr/>
                </a:tc>
                <a:extLst>
                  <a:ext uri="{0D108BD9-81ED-4DB2-BD59-A6C34878D82A}">
                    <a16:rowId xmlns:a16="http://schemas.microsoft.com/office/drawing/2014/main" val="1837734032"/>
                  </a:ext>
                </a:extLst>
              </a:tr>
              <a:tr h="37084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370840">
                <a:tc>
                  <a:txBody>
                    <a:bodyPr/>
                    <a:lstStyle/>
                    <a:p>
                      <a:pPr algn="ctr"/>
                      <a:endParaRPr lang="en-US" dirty="0"/>
                    </a:p>
                  </a:txBody>
                  <a:tcPr/>
                </a:tc>
                <a:extLst>
                  <a:ext uri="{0D108BD9-81ED-4DB2-BD59-A6C34878D82A}">
                    <a16:rowId xmlns:a16="http://schemas.microsoft.com/office/drawing/2014/main" val="3618374476"/>
                  </a:ext>
                </a:extLst>
              </a:tr>
              <a:tr h="370840">
                <a:tc>
                  <a:txBody>
                    <a:bodyPr/>
                    <a:lstStyle/>
                    <a:p>
                      <a:pPr algn="ctr"/>
                      <a:endParaRPr lang="en-US" dirty="0"/>
                    </a:p>
                  </a:txBody>
                  <a:tcPr/>
                </a:tc>
                <a:extLst>
                  <a:ext uri="{0D108BD9-81ED-4DB2-BD59-A6C34878D82A}">
                    <a16:rowId xmlns:a16="http://schemas.microsoft.com/office/drawing/2014/main" val="3438765608"/>
                  </a:ext>
                </a:extLst>
              </a:tr>
            </a:tbl>
          </a:graphicData>
        </a:graphic>
      </p:graphicFrame>
      <p:graphicFrame>
        <p:nvGraphicFramePr>
          <p:cNvPr id="34" name="Table 33">
            <a:extLst>
              <a:ext uri="{FF2B5EF4-FFF2-40B4-BE49-F238E27FC236}">
                <a16:creationId xmlns:a16="http://schemas.microsoft.com/office/drawing/2014/main" id="{021203F1-ED64-4E38-9AB3-161213D1CE26}"/>
              </a:ext>
            </a:extLst>
          </p:cNvPr>
          <p:cNvGraphicFramePr>
            <a:graphicFrameLocks noGrp="1"/>
          </p:cNvGraphicFramePr>
          <p:nvPr>
            <p:extLst>
              <p:ext uri="{D42A27DB-BD31-4B8C-83A1-F6EECF244321}">
                <p14:modId xmlns:p14="http://schemas.microsoft.com/office/powerpoint/2010/main" val="2000194831"/>
              </p:ext>
            </p:extLst>
          </p:nvPr>
        </p:nvGraphicFramePr>
        <p:xfrm>
          <a:off x="2797754" y="1524000"/>
          <a:ext cx="1608481" cy="219456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50520">
                <a:tc>
                  <a:txBody>
                    <a:bodyPr/>
                    <a:lstStyle/>
                    <a:p>
                      <a:pPr algn="ctr"/>
                      <a:r>
                        <a:rPr lang="en-US" dirty="0"/>
                        <a:t>FDT</a:t>
                      </a:r>
                    </a:p>
                  </a:txBody>
                  <a:tcPr/>
                </a:tc>
                <a:extLst>
                  <a:ext uri="{0D108BD9-81ED-4DB2-BD59-A6C34878D82A}">
                    <a16:rowId xmlns:a16="http://schemas.microsoft.com/office/drawing/2014/main" val="4080176935"/>
                  </a:ext>
                </a:extLst>
              </a:tr>
              <a:tr h="350520">
                <a:tc>
                  <a:txBody>
                    <a:bodyPr/>
                    <a:lstStyle/>
                    <a:p>
                      <a:pPr algn="ctr"/>
                      <a:r>
                        <a:rPr lang="en-US" dirty="0"/>
                        <a:t>0 (stdin)</a:t>
                      </a:r>
                    </a:p>
                  </a:txBody>
                  <a:tcPr/>
                </a:tc>
                <a:extLst>
                  <a:ext uri="{0D108BD9-81ED-4DB2-BD59-A6C34878D82A}">
                    <a16:rowId xmlns:a16="http://schemas.microsoft.com/office/drawing/2014/main" val="1837734032"/>
                  </a:ext>
                </a:extLst>
              </a:tr>
              <a:tr h="350520">
                <a:tc>
                  <a:txBody>
                    <a:bodyPr/>
                    <a:lstStyle/>
                    <a:p>
                      <a:pPr algn="ctr"/>
                      <a:r>
                        <a:rPr lang="en-US" dirty="0"/>
                        <a:t>1 (</a:t>
                      </a:r>
                      <a:r>
                        <a:rPr lang="en-US" dirty="0" err="1"/>
                        <a:t>stdout</a:t>
                      </a:r>
                      <a:r>
                        <a:rPr lang="en-US" dirty="0"/>
                        <a:t>)</a:t>
                      </a:r>
                    </a:p>
                  </a:txBody>
                  <a:tcPr/>
                </a:tc>
                <a:extLst>
                  <a:ext uri="{0D108BD9-81ED-4DB2-BD59-A6C34878D82A}">
                    <a16:rowId xmlns:a16="http://schemas.microsoft.com/office/drawing/2014/main" val="1977770572"/>
                  </a:ext>
                </a:extLst>
              </a:tr>
              <a:tr h="350520">
                <a:tc>
                  <a:txBody>
                    <a:bodyPr/>
                    <a:lstStyle/>
                    <a:p>
                      <a:pPr algn="ctr"/>
                      <a:r>
                        <a:rPr lang="en-US" dirty="0"/>
                        <a:t>…</a:t>
                      </a:r>
                    </a:p>
                  </a:txBody>
                  <a:tcPr/>
                </a:tc>
                <a:extLst>
                  <a:ext uri="{0D108BD9-81ED-4DB2-BD59-A6C34878D82A}">
                    <a16:rowId xmlns:a16="http://schemas.microsoft.com/office/drawing/2014/main" val="2495163049"/>
                  </a:ext>
                </a:extLst>
              </a:tr>
              <a:tr h="350520">
                <a:tc>
                  <a:txBody>
                    <a:bodyPr/>
                    <a:lstStyle/>
                    <a:p>
                      <a:pPr algn="ctr"/>
                      <a:r>
                        <a:rPr lang="en-US" dirty="0"/>
                        <a:t>15</a:t>
                      </a:r>
                    </a:p>
                  </a:txBody>
                  <a:tcPr/>
                </a:tc>
                <a:extLst>
                  <a:ext uri="{0D108BD9-81ED-4DB2-BD59-A6C34878D82A}">
                    <a16:rowId xmlns:a16="http://schemas.microsoft.com/office/drawing/2014/main" val="688347870"/>
                  </a:ext>
                </a:extLst>
              </a:tr>
              <a:tr h="350520">
                <a:tc>
                  <a:txBody>
                    <a:bodyPr/>
                    <a:lstStyle/>
                    <a:p>
                      <a:pPr algn="ctr"/>
                      <a:r>
                        <a:rPr lang="en-US" dirty="0"/>
                        <a:t>…</a:t>
                      </a:r>
                    </a:p>
                  </a:txBody>
                  <a:tcPr/>
                </a:tc>
                <a:extLst>
                  <a:ext uri="{0D108BD9-81ED-4DB2-BD59-A6C34878D82A}">
                    <a16:rowId xmlns:a16="http://schemas.microsoft.com/office/drawing/2014/main" val="355614806"/>
                  </a:ext>
                </a:extLst>
              </a:tr>
            </a:tbl>
          </a:graphicData>
        </a:graphic>
      </p:graphicFrame>
      <p:pic>
        <p:nvPicPr>
          <p:cNvPr id="39" name="Picture 38">
            <a:extLst>
              <a:ext uri="{FF2B5EF4-FFF2-40B4-BE49-F238E27FC236}">
                <a16:creationId xmlns:a16="http://schemas.microsoft.com/office/drawing/2014/main" id="{306B901F-72B7-4E90-8279-D298C5185A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1881" y="2019478"/>
            <a:ext cx="84637" cy="84637"/>
          </a:xfrm>
          <a:prstGeom prst="rect">
            <a:avLst/>
          </a:prstGeom>
        </p:spPr>
      </p:pic>
      <p:pic>
        <p:nvPicPr>
          <p:cNvPr id="41" name="Picture 40">
            <a:extLst>
              <a:ext uri="{FF2B5EF4-FFF2-40B4-BE49-F238E27FC236}">
                <a16:creationId xmlns:a16="http://schemas.microsoft.com/office/drawing/2014/main" id="{BA39C718-5473-468C-A0CA-569C6EFC58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03681" y="4119635"/>
            <a:ext cx="964100" cy="914400"/>
          </a:xfrm>
          <a:prstGeom prst="rect">
            <a:avLst/>
          </a:prstGeom>
        </p:spPr>
      </p:pic>
      <p:pic>
        <p:nvPicPr>
          <p:cNvPr id="48" name="Picture 47">
            <a:extLst>
              <a:ext uri="{FF2B5EF4-FFF2-40B4-BE49-F238E27FC236}">
                <a16:creationId xmlns:a16="http://schemas.microsoft.com/office/drawing/2014/main" id="{D75087E1-ADE8-4112-A8F5-9CE2711680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58287" y="2737910"/>
            <a:ext cx="1254888" cy="991362"/>
          </a:xfrm>
          <a:prstGeom prst="rect">
            <a:avLst/>
          </a:prstGeom>
        </p:spPr>
      </p:pic>
      <p:pic>
        <p:nvPicPr>
          <p:cNvPr id="53" name="Picture 52">
            <a:extLst>
              <a:ext uri="{FF2B5EF4-FFF2-40B4-BE49-F238E27FC236}">
                <a16:creationId xmlns:a16="http://schemas.microsoft.com/office/drawing/2014/main" id="{614D2954-A7B3-441A-BAA4-B70B7315B1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33821" y="1816005"/>
            <a:ext cx="1624546" cy="548293"/>
          </a:xfrm>
          <a:prstGeom prst="rect">
            <a:avLst/>
          </a:prstGeom>
        </p:spPr>
      </p:pic>
      <p:sp>
        <p:nvSpPr>
          <p:cNvPr id="61" name="Oval 60">
            <a:extLst>
              <a:ext uri="{FF2B5EF4-FFF2-40B4-BE49-F238E27FC236}">
                <a16:creationId xmlns:a16="http://schemas.microsoft.com/office/drawing/2014/main" id="{603A051E-0E37-475E-8C89-F33422ACA85C}"/>
              </a:ext>
            </a:extLst>
          </p:cNvPr>
          <p:cNvSpPr/>
          <p:nvPr/>
        </p:nvSpPr>
        <p:spPr>
          <a:xfrm>
            <a:off x="5138308" y="412532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text</a:t>
            </a:r>
            <a:br>
              <a:rPr lang="en-US" dirty="0"/>
            </a:br>
            <a:r>
              <a:rPr lang="en-US" dirty="0"/>
              <a:t>file object</a:t>
            </a:r>
            <a:endParaRPr lang="he-IL" dirty="0"/>
          </a:p>
        </p:txBody>
      </p:sp>
      <p:graphicFrame>
        <p:nvGraphicFramePr>
          <p:cNvPr id="28" name="Table 27">
            <a:extLst>
              <a:ext uri="{FF2B5EF4-FFF2-40B4-BE49-F238E27FC236}">
                <a16:creationId xmlns:a16="http://schemas.microsoft.com/office/drawing/2014/main" id="{B8457476-BD0D-4E7D-8399-9C70FE911058}"/>
              </a:ext>
            </a:extLst>
          </p:cNvPr>
          <p:cNvGraphicFramePr>
            <a:graphicFrameLocks noGrp="1"/>
          </p:cNvGraphicFramePr>
          <p:nvPr>
            <p:extLst>
              <p:ext uri="{D42A27DB-BD31-4B8C-83A1-F6EECF244321}">
                <p14:modId xmlns:p14="http://schemas.microsoft.com/office/powerpoint/2010/main" val="3694064074"/>
              </p:ext>
            </p:extLst>
          </p:nvPr>
        </p:nvGraphicFramePr>
        <p:xfrm>
          <a:off x="457200" y="4097020"/>
          <a:ext cx="1608481" cy="212344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70840">
                <a:tc>
                  <a:txBody>
                    <a:bodyPr/>
                    <a:lstStyle/>
                    <a:p>
                      <a:pPr algn="ctr"/>
                      <a:r>
                        <a:rPr lang="en-US" dirty="0"/>
                        <a:t>thread #2 PCB</a:t>
                      </a:r>
                    </a:p>
                  </a:txBody>
                  <a:tcPr/>
                </a:tc>
                <a:extLst>
                  <a:ext uri="{0D108BD9-81ED-4DB2-BD59-A6C34878D82A}">
                    <a16:rowId xmlns:a16="http://schemas.microsoft.com/office/drawing/2014/main" val="4080176935"/>
                  </a:ext>
                </a:extLst>
              </a:tr>
              <a:tr h="370840">
                <a:tc>
                  <a:txBody>
                    <a:bodyPr/>
                    <a:lstStyle/>
                    <a:p>
                      <a:pPr algn="ctr"/>
                      <a:endParaRPr lang="en-US"/>
                    </a:p>
                  </a:txBody>
                  <a:tcPr/>
                </a:tc>
                <a:extLst>
                  <a:ext uri="{0D108BD9-81ED-4DB2-BD59-A6C34878D82A}">
                    <a16:rowId xmlns:a16="http://schemas.microsoft.com/office/drawing/2014/main" val="1837734032"/>
                  </a:ext>
                </a:extLst>
              </a:tr>
              <a:tr h="37084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370840">
                <a:tc>
                  <a:txBody>
                    <a:bodyPr/>
                    <a:lstStyle/>
                    <a:p>
                      <a:pPr algn="ctr"/>
                      <a:endParaRPr lang="en-US" dirty="0"/>
                    </a:p>
                  </a:txBody>
                  <a:tcPr/>
                </a:tc>
                <a:extLst>
                  <a:ext uri="{0D108BD9-81ED-4DB2-BD59-A6C34878D82A}">
                    <a16:rowId xmlns:a16="http://schemas.microsoft.com/office/drawing/2014/main" val="3618374476"/>
                  </a:ext>
                </a:extLst>
              </a:tr>
              <a:tr h="370840">
                <a:tc>
                  <a:txBody>
                    <a:bodyPr/>
                    <a:lstStyle/>
                    <a:p>
                      <a:pPr algn="ctr"/>
                      <a:endParaRPr lang="en-US" dirty="0"/>
                    </a:p>
                  </a:txBody>
                  <a:tcPr/>
                </a:tc>
                <a:extLst>
                  <a:ext uri="{0D108BD9-81ED-4DB2-BD59-A6C34878D82A}">
                    <a16:rowId xmlns:a16="http://schemas.microsoft.com/office/drawing/2014/main" val="1721595434"/>
                  </a:ext>
                </a:extLst>
              </a:tr>
            </a:tbl>
          </a:graphicData>
        </a:graphic>
      </p:graphicFrame>
      <p:cxnSp>
        <p:nvCxnSpPr>
          <p:cNvPr id="29" name="Straight Arrow Connector 28">
            <a:extLst>
              <a:ext uri="{FF2B5EF4-FFF2-40B4-BE49-F238E27FC236}">
                <a16:creationId xmlns:a16="http://schemas.microsoft.com/office/drawing/2014/main" id="{90A0396A-9C9D-4408-B515-A709A6CFB1B1}"/>
              </a:ext>
            </a:extLst>
          </p:cNvPr>
          <p:cNvCxnSpPr>
            <a:cxnSpLocks/>
          </p:cNvCxnSpPr>
          <p:nvPr/>
        </p:nvCxnSpPr>
        <p:spPr>
          <a:xfrm flipV="1">
            <a:off x="2065681" y="1646916"/>
            <a:ext cx="712424" cy="368708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4FAC7CF3-C307-4468-BD59-7C2FEEF28AD6}"/>
              </a:ext>
            </a:extLst>
          </p:cNvPr>
          <p:cNvCxnSpPr>
            <a:cxnSpLocks/>
            <a:stCxn id="33" idx="3"/>
          </p:cNvCxnSpPr>
          <p:nvPr/>
        </p:nvCxnSpPr>
        <p:spPr>
          <a:xfrm flipV="1">
            <a:off x="2065681" y="1524000"/>
            <a:ext cx="719453" cy="106172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7D99BAF5-D005-40D4-B841-2500A94BB800}"/>
              </a:ext>
            </a:extLst>
          </p:cNvPr>
          <p:cNvCxnSpPr>
            <a:cxnSpLocks/>
          </p:cNvCxnSpPr>
          <p:nvPr/>
        </p:nvCxnSpPr>
        <p:spPr>
          <a:xfrm flipV="1">
            <a:off x="4425884" y="2012675"/>
            <a:ext cx="712424" cy="6803"/>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A7CDB690-95DF-4024-9556-032A57B8307B}"/>
              </a:ext>
            </a:extLst>
          </p:cNvPr>
          <p:cNvCxnSpPr>
            <a:cxnSpLocks/>
          </p:cNvCxnSpPr>
          <p:nvPr/>
        </p:nvCxnSpPr>
        <p:spPr>
          <a:xfrm>
            <a:off x="4381125" y="2410751"/>
            <a:ext cx="998222" cy="56570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BE5178B6-C58E-45EF-BE8C-9EFA4B838F54}"/>
              </a:ext>
            </a:extLst>
          </p:cNvPr>
          <p:cNvCxnSpPr>
            <a:cxnSpLocks/>
          </p:cNvCxnSpPr>
          <p:nvPr/>
        </p:nvCxnSpPr>
        <p:spPr>
          <a:xfrm>
            <a:off x="4393615" y="3191115"/>
            <a:ext cx="985732" cy="1041342"/>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35841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a:extLst>
              <a:ext uri="{FF2B5EF4-FFF2-40B4-BE49-F238E27FC236}">
                <a16:creationId xmlns:a16="http://schemas.microsoft.com/office/drawing/2014/main" id="{CDAD895B-8FB3-4068-A928-8C58666C85B3}"/>
              </a:ext>
            </a:extLst>
          </p:cNvPr>
          <p:cNvSpPr>
            <a:spLocks noGrp="1" noChangeArrowheads="1"/>
          </p:cNvSpPr>
          <p:nvPr>
            <p:ph type="title"/>
          </p:nvPr>
        </p:nvSpPr>
        <p:spPr/>
        <p:txBody>
          <a:bodyPr/>
          <a:lstStyle/>
          <a:p>
            <a:r>
              <a:rPr lang="he-IL" altLang="en-US" dirty="0"/>
              <a:t>שיתוף קלט/פלט בין חוטים</a:t>
            </a:r>
            <a:endParaRPr lang="en-US" altLang="en-US" dirty="0"/>
          </a:p>
        </p:txBody>
      </p:sp>
      <p:sp>
        <p:nvSpPr>
          <p:cNvPr id="13318" name="Rectangle 3">
            <a:extLst>
              <a:ext uri="{FF2B5EF4-FFF2-40B4-BE49-F238E27FC236}">
                <a16:creationId xmlns:a16="http://schemas.microsoft.com/office/drawing/2014/main" id="{2B5F6E5A-13E8-4293-A02C-32FF3225639D}"/>
              </a:ext>
            </a:extLst>
          </p:cNvPr>
          <p:cNvSpPr>
            <a:spLocks noGrp="1" noChangeArrowheads="1"/>
          </p:cNvSpPr>
          <p:nvPr>
            <p:ph idx="1"/>
          </p:nvPr>
        </p:nvSpPr>
        <p:spPr/>
        <p:txBody>
          <a:bodyPr/>
          <a:lstStyle/>
          <a:p>
            <a:r>
              <a:rPr lang="he-IL" altLang="en-US" dirty="0"/>
              <a:t>חוטים של אותו תהליך משתפים ביניהם את ה-</a:t>
            </a:r>
            <a:r>
              <a:rPr lang="en-US" altLang="en-US" dirty="0"/>
              <a:t>FDT</a:t>
            </a:r>
            <a:r>
              <a:rPr lang="he-IL" altLang="en-US" dirty="0"/>
              <a:t>.</a:t>
            </a:r>
          </a:p>
          <a:p>
            <a:pPr lvl="1"/>
            <a:r>
              <a:rPr lang="he-IL" altLang="en-US" dirty="0"/>
              <a:t>מתארי התהליכים של כל החוטים מצביעים על אותו </a:t>
            </a:r>
            <a:r>
              <a:rPr lang="en-US" altLang="en-US" dirty="0"/>
              <a:t>FDT</a:t>
            </a:r>
            <a:r>
              <a:rPr lang="he-IL" altLang="en-US" dirty="0"/>
              <a:t>.</a:t>
            </a:r>
          </a:p>
          <a:p>
            <a:pPr lvl="1"/>
            <a:r>
              <a:rPr lang="he-IL" dirty="0"/>
              <a:t>אם חוט אחד פותח קובץ גם החוט השני יכול לגשת לקובץ הזה.</a:t>
            </a:r>
          </a:p>
          <a:p>
            <a:pPr lvl="1"/>
            <a:r>
              <a:rPr lang="he-IL" dirty="0"/>
              <a:t>אם חוט אחד סוגר קובץ אז גם החוט השני לא יוכל לגשת אליו יותר.</a:t>
            </a:r>
          </a:p>
          <a:p>
            <a:pPr lvl="1"/>
            <a:endParaRPr lang="he-IL" altLang="en-US" dirty="0"/>
          </a:p>
          <a:p>
            <a:r>
              <a:rPr lang="he-IL" altLang="en-US" dirty="0"/>
              <a:t>חוטים (ותהליכים) המשתמשים ב-</a:t>
            </a:r>
            <a:r>
              <a:rPr lang="en-US" altLang="en-US" dirty="0"/>
              <a:t>FD</a:t>
            </a:r>
            <a:r>
              <a:rPr lang="he-IL" altLang="en-US" dirty="0"/>
              <a:t> משותפים צריכים לתאם את פעולות הגישה לקבצים על-מנת שלא לשבש זה את פעולת זה.</a:t>
            </a:r>
            <a:endParaRPr lang="en-US" altLang="en-US" dirty="0"/>
          </a:p>
          <a:p>
            <a:pPr lvl="1"/>
            <a:r>
              <a:rPr lang="he-IL" altLang="en-US" dirty="0"/>
              <a:t>לינוקס מציעה מגוון אפשרויות לנעילה של קבצים – מעבר לחומר הקורס.</a:t>
            </a:r>
          </a:p>
          <a:p>
            <a:endParaRPr lang="he-IL" altLang="en-US" dirty="0"/>
          </a:p>
        </p:txBody>
      </p:sp>
      <p:sp>
        <p:nvSpPr>
          <p:cNvPr id="2" name="Footer Placeholder 1">
            <a:extLst>
              <a:ext uri="{FF2B5EF4-FFF2-40B4-BE49-F238E27FC236}">
                <a16:creationId xmlns:a16="http://schemas.microsoft.com/office/drawing/2014/main" id="{1CE53985-113C-4155-9715-673926DDF969}"/>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3395D930-0979-4CA6-9F15-5C68C30CEDDC}"/>
              </a:ext>
            </a:extLst>
          </p:cNvPr>
          <p:cNvSpPr>
            <a:spLocks noGrp="1"/>
          </p:cNvSpPr>
          <p:nvPr>
            <p:ph type="sldNum" sz="quarter" idx="12"/>
          </p:nvPr>
        </p:nvSpPr>
        <p:spPr/>
        <p:txBody>
          <a:bodyPr/>
          <a:lstStyle/>
          <a:p>
            <a:fld id="{0CFEC368-1D7A-4F81-ABF6-AE0E36BAF64C}" type="slidenum">
              <a:rPr lang="en-US" smtClean="0"/>
              <a:pPr/>
              <a:t>37</a:t>
            </a:fld>
            <a:endParaRPr lang="en-US"/>
          </a:p>
        </p:txBody>
      </p:sp>
    </p:spTree>
    <p:extLst>
      <p:ext uri="{BB962C8B-B14F-4D97-AF65-F5344CB8AC3E}">
        <p14:creationId xmlns:p14="http://schemas.microsoft.com/office/powerpoint/2010/main" val="3360649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E82F-7CD5-4085-AD6E-ABDFB834E7CD}"/>
              </a:ext>
            </a:extLst>
          </p:cNvPr>
          <p:cNvSpPr>
            <a:spLocks noGrp="1"/>
          </p:cNvSpPr>
          <p:nvPr>
            <p:ph type="title"/>
          </p:nvPr>
        </p:nvSpPr>
        <p:spPr/>
        <p:txBody>
          <a:bodyPr/>
          <a:lstStyle/>
          <a:p>
            <a:r>
              <a:rPr lang="he-IL" altLang="en-US" dirty="0"/>
              <a:t>שיתוף קלט/פלט בין תהליכים</a:t>
            </a:r>
            <a:endParaRPr lang="en-US" dirty="0"/>
          </a:p>
        </p:txBody>
      </p:sp>
      <p:sp>
        <p:nvSpPr>
          <p:cNvPr id="4" name="Footer Placeholder 3">
            <a:extLst>
              <a:ext uri="{FF2B5EF4-FFF2-40B4-BE49-F238E27FC236}">
                <a16:creationId xmlns:a16="http://schemas.microsoft.com/office/drawing/2014/main" id="{8CA23E12-873A-4585-BA6A-215D5195F21C}"/>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D6A66107-794B-415C-BB38-8059A8A12555}"/>
              </a:ext>
            </a:extLst>
          </p:cNvPr>
          <p:cNvSpPr>
            <a:spLocks noGrp="1"/>
          </p:cNvSpPr>
          <p:nvPr>
            <p:ph type="sldNum" sz="quarter" idx="12"/>
          </p:nvPr>
        </p:nvSpPr>
        <p:spPr/>
        <p:txBody>
          <a:bodyPr/>
          <a:lstStyle/>
          <a:p>
            <a:fld id="{0CFEC368-1D7A-4F81-ABF6-AE0E36BAF64C}" type="slidenum">
              <a:rPr lang="en-US" smtClean="0"/>
              <a:pPr/>
              <a:t>38</a:t>
            </a:fld>
            <a:endParaRPr lang="en-US"/>
          </a:p>
        </p:txBody>
      </p:sp>
      <p:sp>
        <p:nvSpPr>
          <p:cNvPr id="20" name="Oval 19">
            <a:extLst>
              <a:ext uri="{FF2B5EF4-FFF2-40B4-BE49-F238E27FC236}">
                <a16:creationId xmlns:a16="http://schemas.microsoft.com/office/drawing/2014/main" id="{46851381-EEE8-421C-899D-5AE3C8B2309B}"/>
              </a:ext>
            </a:extLst>
          </p:cNvPr>
          <p:cNvSpPr/>
          <p:nvPr/>
        </p:nvSpPr>
        <p:spPr>
          <a:xfrm>
            <a:off x="5138308" y="1646915"/>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keyboard</a:t>
            </a:r>
            <a:br>
              <a:rPr lang="en-US" dirty="0"/>
            </a:br>
            <a:r>
              <a:rPr lang="en-US" dirty="0"/>
              <a:t>file object</a:t>
            </a:r>
            <a:endParaRPr lang="he-IL" dirty="0"/>
          </a:p>
        </p:txBody>
      </p:sp>
      <p:sp>
        <p:nvSpPr>
          <p:cNvPr id="32" name="Oval 31">
            <a:extLst>
              <a:ext uri="{FF2B5EF4-FFF2-40B4-BE49-F238E27FC236}">
                <a16:creationId xmlns:a16="http://schemas.microsoft.com/office/drawing/2014/main" id="{118ACE83-F47C-470F-BC31-DFF22F9A2C7E}"/>
              </a:ext>
            </a:extLst>
          </p:cNvPr>
          <p:cNvSpPr/>
          <p:nvPr/>
        </p:nvSpPr>
        <p:spPr>
          <a:xfrm>
            <a:off x="5138308" y="2869322"/>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monitor</a:t>
            </a:r>
            <a:br>
              <a:rPr lang="en-US" dirty="0"/>
            </a:br>
            <a:r>
              <a:rPr lang="en-US" dirty="0"/>
              <a:t>file object</a:t>
            </a:r>
            <a:endParaRPr lang="he-IL" dirty="0"/>
          </a:p>
        </p:txBody>
      </p:sp>
      <p:graphicFrame>
        <p:nvGraphicFramePr>
          <p:cNvPr id="33" name="Table 32">
            <a:extLst>
              <a:ext uri="{FF2B5EF4-FFF2-40B4-BE49-F238E27FC236}">
                <a16:creationId xmlns:a16="http://schemas.microsoft.com/office/drawing/2014/main" id="{A938DED2-7E22-47A6-92BF-00AF59B02536}"/>
              </a:ext>
            </a:extLst>
          </p:cNvPr>
          <p:cNvGraphicFramePr>
            <a:graphicFrameLocks noGrp="1"/>
          </p:cNvGraphicFramePr>
          <p:nvPr>
            <p:extLst>
              <p:ext uri="{D42A27DB-BD31-4B8C-83A1-F6EECF244321}">
                <p14:modId xmlns:p14="http://schemas.microsoft.com/office/powerpoint/2010/main" val="2708050154"/>
              </p:ext>
            </p:extLst>
          </p:nvPr>
        </p:nvGraphicFramePr>
        <p:xfrm>
          <a:off x="457200" y="1524000"/>
          <a:ext cx="1608481" cy="185420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70840">
                <a:tc>
                  <a:txBody>
                    <a:bodyPr/>
                    <a:lstStyle/>
                    <a:p>
                      <a:pPr algn="ctr"/>
                      <a:r>
                        <a:rPr lang="en-US" dirty="0"/>
                        <a:t>parent PCB</a:t>
                      </a:r>
                    </a:p>
                  </a:txBody>
                  <a:tcPr/>
                </a:tc>
                <a:extLst>
                  <a:ext uri="{0D108BD9-81ED-4DB2-BD59-A6C34878D82A}">
                    <a16:rowId xmlns:a16="http://schemas.microsoft.com/office/drawing/2014/main" val="4080176935"/>
                  </a:ext>
                </a:extLst>
              </a:tr>
              <a:tr h="370840">
                <a:tc>
                  <a:txBody>
                    <a:bodyPr/>
                    <a:lstStyle/>
                    <a:p>
                      <a:pPr algn="ctr"/>
                      <a:endParaRPr lang="en-US"/>
                    </a:p>
                  </a:txBody>
                  <a:tcPr/>
                </a:tc>
                <a:extLst>
                  <a:ext uri="{0D108BD9-81ED-4DB2-BD59-A6C34878D82A}">
                    <a16:rowId xmlns:a16="http://schemas.microsoft.com/office/drawing/2014/main" val="1837734032"/>
                  </a:ext>
                </a:extLst>
              </a:tr>
              <a:tr h="37084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370840">
                <a:tc>
                  <a:txBody>
                    <a:bodyPr/>
                    <a:lstStyle/>
                    <a:p>
                      <a:pPr algn="ctr"/>
                      <a:endParaRPr lang="en-US" dirty="0"/>
                    </a:p>
                  </a:txBody>
                  <a:tcPr/>
                </a:tc>
                <a:extLst>
                  <a:ext uri="{0D108BD9-81ED-4DB2-BD59-A6C34878D82A}">
                    <a16:rowId xmlns:a16="http://schemas.microsoft.com/office/drawing/2014/main" val="3618374476"/>
                  </a:ext>
                </a:extLst>
              </a:tr>
              <a:tr h="370840">
                <a:tc>
                  <a:txBody>
                    <a:bodyPr/>
                    <a:lstStyle/>
                    <a:p>
                      <a:pPr algn="ctr"/>
                      <a:endParaRPr lang="en-US" dirty="0"/>
                    </a:p>
                  </a:txBody>
                  <a:tcPr/>
                </a:tc>
                <a:extLst>
                  <a:ext uri="{0D108BD9-81ED-4DB2-BD59-A6C34878D82A}">
                    <a16:rowId xmlns:a16="http://schemas.microsoft.com/office/drawing/2014/main" val="116127581"/>
                  </a:ext>
                </a:extLst>
              </a:tr>
            </a:tbl>
          </a:graphicData>
        </a:graphic>
      </p:graphicFrame>
      <p:graphicFrame>
        <p:nvGraphicFramePr>
          <p:cNvPr id="34" name="Table 33">
            <a:extLst>
              <a:ext uri="{FF2B5EF4-FFF2-40B4-BE49-F238E27FC236}">
                <a16:creationId xmlns:a16="http://schemas.microsoft.com/office/drawing/2014/main" id="{021203F1-ED64-4E38-9AB3-161213D1CE26}"/>
              </a:ext>
            </a:extLst>
          </p:cNvPr>
          <p:cNvGraphicFramePr>
            <a:graphicFrameLocks noGrp="1"/>
          </p:cNvGraphicFramePr>
          <p:nvPr/>
        </p:nvGraphicFramePr>
        <p:xfrm>
          <a:off x="2797754" y="1524000"/>
          <a:ext cx="1608481" cy="219456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50520">
                <a:tc>
                  <a:txBody>
                    <a:bodyPr/>
                    <a:lstStyle/>
                    <a:p>
                      <a:pPr algn="ctr"/>
                      <a:r>
                        <a:rPr lang="en-US" dirty="0"/>
                        <a:t>FDT</a:t>
                      </a:r>
                    </a:p>
                  </a:txBody>
                  <a:tcPr/>
                </a:tc>
                <a:extLst>
                  <a:ext uri="{0D108BD9-81ED-4DB2-BD59-A6C34878D82A}">
                    <a16:rowId xmlns:a16="http://schemas.microsoft.com/office/drawing/2014/main" val="4080176935"/>
                  </a:ext>
                </a:extLst>
              </a:tr>
              <a:tr h="350520">
                <a:tc>
                  <a:txBody>
                    <a:bodyPr/>
                    <a:lstStyle/>
                    <a:p>
                      <a:pPr algn="ctr"/>
                      <a:r>
                        <a:rPr lang="en-US" dirty="0"/>
                        <a:t>0 (stdin)</a:t>
                      </a:r>
                    </a:p>
                  </a:txBody>
                  <a:tcPr/>
                </a:tc>
                <a:extLst>
                  <a:ext uri="{0D108BD9-81ED-4DB2-BD59-A6C34878D82A}">
                    <a16:rowId xmlns:a16="http://schemas.microsoft.com/office/drawing/2014/main" val="1837734032"/>
                  </a:ext>
                </a:extLst>
              </a:tr>
              <a:tr h="350520">
                <a:tc>
                  <a:txBody>
                    <a:bodyPr/>
                    <a:lstStyle/>
                    <a:p>
                      <a:pPr algn="ctr"/>
                      <a:r>
                        <a:rPr lang="en-US" dirty="0"/>
                        <a:t>1 (</a:t>
                      </a:r>
                      <a:r>
                        <a:rPr lang="en-US" dirty="0" err="1"/>
                        <a:t>stdout</a:t>
                      </a:r>
                      <a:r>
                        <a:rPr lang="en-US" dirty="0"/>
                        <a:t>)</a:t>
                      </a:r>
                    </a:p>
                  </a:txBody>
                  <a:tcPr/>
                </a:tc>
                <a:extLst>
                  <a:ext uri="{0D108BD9-81ED-4DB2-BD59-A6C34878D82A}">
                    <a16:rowId xmlns:a16="http://schemas.microsoft.com/office/drawing/2014/main" val="1977770572"/>
                  </a:ext>
                </a:extLst>
              </a:tr>
              <a:tr h="350520">
                <a:tc>
                  <a:txBody>
                    <a:bodyPr/>
                    <a:lstStyle/>
                    <a:p>
                      <a:pPr algn="ctr"/>
                      <a:r>
                        <a:rPr lang="en-US" dirty="0"/>
                        <a:t>…</a:t>
                      </a:r>
                    </a:p>
                  </a:txBody>
                  <a:tcPr/>
                </a:tc>
                <a:extLst>
                  <a:ext uri="{0D108BD9-81ED-4DB2-BD59-A6C34878D82A}">
                    <a16:rowId xmlns:a16="http://schemas.microsoft.com/office/drawing/2014/main" val="2495163049"/>
                  </a:ext>
                </a:extLst>
              </a:tr>
              <a:tr h="350520">
                <a:tc>
                  <a:txBody>
                    <a:bodyPr/>
                    <a:lstStyle/>
                    <a:p>
                      <a:pPr algn="ctr"/>
                      <a:r>
                        <a:rPr lang="en-US" dirty="0"/>
                        <a:t>15</a:t>
                      </a:r>
                    </a:p>
                  </a:txBody>
                  <a:tcPr/>
                </a:tc>
                <a:extLst>
                  <a:ext uri="{0D108BD9-81ED-4DB2-BD59-A6C34878D82A}">
                    <a16:rowId xmlns:a16="http://schemas.microsoft.com/office/drawing/2014/main" val="688347870"/>
                  </a:ext>
                </a:extLst>
              </a:tr>
              <a:tr h="350520">
                <a:tc>
                  <a:txBody>
                    <a:bodyPr/>
                    <a:lstStyle/>
                    <a:p>
                      <a:pPr algn="ctr"/>
                      <a:r>
                        <a:rPr lang="en-US" dirty="0"/>
                        <a:t>…</a:t>
                      </a:r>
                    </a:p>
                  </a:txBody>
                  <a:tcPr/>
                </a:tc>
                <a:extLst>
                  <a:ext uri="{0D108BD9-81ED-4DB2-BD59-A6C34878D82A}">
                    <a16:rowId xmlns:a16="http://schemas.microsoft.com/office/drawing/2014/main" val="355614806"/>
                  </a:ext>
                </a:extLst>
              </a:tr>
            </a:tbl>
          </a:graphicData>
        </a:graphic>
      </p:graphicFrame>
      <p:pic>
        <p:nvPicPr>
          <p:cNvPr id="39" name="Picture 38">
            <a:extLst>
              <a:ext uri="{FF2B5EF4-FFF2-40B4-BE49-F238E27FC236}">
                <a16:creationId xmlns:a16="http://schemas.microsoft.com/office/drawing/2014/main" id="{306B901F-72B7-4E90-8279-D298C5185A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1881" y="2019478"/>
            <a:ext cx="84637" cy="84637"/>
          </a:xfrm>
          <a:prstGeom prst="rect">
            <a:avLst/>
          </a:prstGeom>
        </p:spPr>
      </p:pic>
      <p:pic>
        <p:nvPicPr>
          <p:cNvPr id="41" name="Picture 40">
            <a:extLst>
              <a:ext uri="{FF2B5EF4-FFF2-40B4-BE49-F238E27FC236}">
                <a16:creationId xmlns:a16="http://schemas.microsoft.com/office/drawing/2014/main" id="{BA39C718-5473-468C-A0CA-569C6EFC58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03681" y="4119635"/>
            <a:ext cx="964100" cy="914400"/>
          </a:xfrm>
          <a:prstGeom prst="rect">
            <a:avLst/>
          </a:prstGeom>
        </p:spPr>
      </p:pic>
      <p:pic>
        <p:nvPicPr>
          <p:cNvPr id="48" name="Picture 47">
            <a:extLst>
              <a:ext uri="{FF2B5EF4-FFF2-40B4-BE49-F238E27FC236}">
                <a16:creationId xmlns:a16="http://schemas.microsoft.com/office/drawing/2014/main" id="{D75087E1-ADE8-4112-A8F5-9CE2711680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58287" y="2737910"/>
            <a:ext cx="1254888" cy="991362"/>
          </a:xfrm>
          <a:prstGeom prst="rect">
            <a:avLst/>
          </a:prstGeom>
        </p:spPr>
      </p:pic>
      <p:pic>
        <p:nvPicPr>
          <p:cNvPr id="53" name="Picture 52">
            <a:extLst>
              <a:ext uri="{FF2B5EF4-FFF2-40B4-BE49-F238E27FC236}">
                <a16:creationId xmlns:a16="http://schemas.microsoft.com/office/drawing/2014/main" id="{614D2954-A7B3-441A-BAA4-B70B7315B1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33821" y="1816005"/>
            <a:ext cx="1624546" cy="548293"/>
          </a:xfrm>
          <a:prstGeom prst="rect">
            <a:avLst/>
          </a:prstGeom>
        </p:spPr>
      </p:pic>
      <p:cxnSp>
        <p:nvCxnSpPr>
          <p:cNvPr id="60" name="Straight Arrow Connector 59">
            <a:extLst>
              <a:ext uri="{FF2B5EF4-FFF2-40B4-BE49-F238E27FC236}">
                <a16:creationId xmlns:a16="http://schemas.microsoft.com/office/drawing/2014/main" id="{4AE1AD80-8749-4D55-8476-C00D0227129D}"/>
              </a:ext>
            </a:extLst>
          </p:cNvPr>
          <p:cNvCxnSpPr>
            <a:cxnSpLocks/>
            <a:stCxn id="33" idx="3"/>
          </p:cNvCxnSpPr>
          <p:nvPr/>
        </p:nvCxnSpPr>
        <p:spPr>
          <a:xfrm flipV="1">
            <a:off x="2065681" y="1524000"/>
            <a:ext cx="719453" cy="92710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61" name="Oval 60">
            <a:extLst>
              <a:ext uri="{FF2B5EF4-FFF2-40B4-BE49-F238E27FC236}">
                <a16:creationId xmlns:a16="http://schemas.microsoft.com/office/drawing/2014/main" id="{603A051E-0E37-475E-8C89-F33422ACA85C}"/>
              </a:ext>
            </a:extLst>
          </p:cNvPr>
          <p:cNvSpPr/>
          <p:nvPr/>
        </p:nvSpPr>
        <p:spPr>
          <a:xfrm>
            <a:off x="5138308" y="412532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text</a:t>
            </a:r>
            <a:br>
              <a:rPr lang="en-US" dirty="0"/>
            </a:br>
            <a:r>
              <a:rPr lang="en-US" dirty="0"/>
              <a:t>file object</a:t>
            </a:r>
            <a:endParaRPr lang="he-IL" dirty="0"/>
          </a:p>
        </p:txBody>
      </p:sp>
      <p:cxnSp>
        <p:nvCxnSpPr>
          <p:cNvPr id="62" name="Straight Arrow Connector 61">
            <a:extLst>
              <a:ext uri="{FF2B5EF4-FFF2-40B4-BE49-F238E27FC236}">
                <a16:creationId xmlns:a16="http://schemas.microsoft.com/office/drawing/2014/main" id="{E2087E00-426E-4FC5-8EA4-0872C2D7E822}"/>
              </a:ext>
            </a:extLst>
          </p:cNvPr>
          <p:cNvCxnSpPr>
            <a:cxnSpLocks/>
            <a:endCxn id="20" idx="2"/>
          </p:cNvCxnSpPr>
          <p:nvPr/>
        </p:nvCxnSpPr>
        <p:spPr>
          <a:xfrm flipV="1">
            <a:off x="4425884" y="2012675"/>
            <a:ext cx="712424" cy="6803"/>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4" name="Straight Arrow Connector 63">
            <a:extLst>
              <a:ext uri="{FF2B5EF4-FFF2-40B4-BE49-F238E27FC236}">
                <a16:creationId xmlns:a16="http://schemas.microsoft.com/office/drawing/2014/main" id="{7AEBE505-EC4D-4D9B-800E-D08AC93B3F55}"/>
              </a:ext>
            </a:extLst>
          </p:cNvPr>
          <p:cNvCxnSpPr>
            <a:cxnSpLocks/>
            <a:endCxn id="32" idx="1"/>
          </p:cNvCxnSpPr>
          <p:nvPr/>
        </p:nvCxnSpPr>
        <p:spPr>
          <a:xfrm>
            <a:off x="4381125" y="2410751"/>
            <a:ext cx="998222" cy="56570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C0BA395A-D098-4B52-AA92-5846103D93EB}"/>
              </a:ext>
            </a:extLst>
          </p:cNvPr>
          <p:cNvCxnSpPr>
            <a:cxnSpLocks/>
            <a:endCxn id="61" idx="1"/>
          </p:cNvCxnSpPr>
          <p:nvPr/>
        </p:nvCxnSpPr>
        <p:spPr>
          <a:xfrm>
            <a:off x="4393615" y="3191115"/>
            <a:ext cx="985732" cy="1041342"/>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28" name="Table 27">
            <a:extLst>
              <a:ext uri="{FF2B5EF4-FFF2-40B4-BE49-F238E27FC236}">
                <a16:creationId xmlns:a16="http://schemas.microsoft.com/office/drawing/2014/main" id="{B8457476-BD0D-4E7D-8399-9C70FE911058}"/>
              </a:ext>
            </a:extLst>
          </p:cNvPr>
          <p:cNvGraphicFramePr>
            <a:graphicFrameLocks noGrp="1"/>
          </p:cNvGraphicFramePr>
          <p:nvPr>
            <p:extLst>
              <p:ext uri="{D42A27DB-BD31-4B8C-83A1-F6EECF244321}">
                <p14:modId xmlns:p14="http://schemas.microsoft.com/office/powerpoint/2010/main" val="3356156972"/>
              </p:ext>
            </p:extLst>
          </p:nvPr>
        </p:nvGraphicFramePr>
        <p:xfrm>
          <a:off x="457200" y="4097020"/>
          <a:ext cx="1608481" cy="1828800"/>
        </p:xfrm>
        <a:graphic>
          <a:graphicData uri="http://schemas.openxmlformats.org/drawingml/2006/table">
            <a:tbl>
              <a:tblPr firstRow="1" bandRow="1">
                <a:tableStyleId>{00A15C55-8517-42AA-B614-E9B94910E393}</a:tableStyleId>
              </a:tblPr>
              <a:tblGrid>
                <a:gridCol w="1608481">
                  <a:extLst>
                    <a:ext uri="{9D8B030D-6E8A-4147-A177-3AD203B41FA5}">
                      <a16:colId xmlns:a16="http://schemas.microsoft.com/office/drawing/2014/main" val="3220585307"/>
                    </a:ext>
                  </a:extLst>
                </a:gridCol>
              </a:tblGrid>
              <a:tr h="0">
                <a:tc>
                  <a:txBody>
                    <a:bodyPr/>
                    <a:lstStyle/>
                    <a:p>
                      <a:pPr algn="ctr"/>
                      <a:r>
                        <a:rPr lang="en-US" dirty="0"/>
                        <a:t>child PCB</a:t>
                      </a:r>
                    </a:p>
                  </a:txBody>
                  <a:tcPr/>
                </a:tc>
                <a:extLst>
                  <a:ext uri="{0D108BD9-81ED-4DB2-BD59-A6C34878D82A}">
                    <a16:rowId xmlns:a16="http://schemas.microsoft.com/office/drawing/2014/main" val="4080176935"/>
                  </a:ext>
                </a:extLst>
              </a:tr>
              <a:tr h="0">
                <a:tc>
                  <a:txBody>
                    <a:bodyPr/>
                    <a:lstStyle/>
                    <a:p>
                      <a:pPr algn="ctr"/>
                      <a:endParaRPr lang="en-US"/>
                    </a:p>
                  </a:txBody>
                  <a:tcPr/>
                </a:tc>
                <a:extLst>
                  <a:ext uri="{0D108BD9-81ED-4DB2-BD59-A6C34878D82A}">
                    <a16:rowId xmlns:a16="http://schemas.microsoft.com/office/drawing/2014/main" val="1837734032"/>
                  </a:ext>
                </a:extLst>
              </a:tr>
              <a:tr h="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0">
                <a:tc>
                  <a:txBody>
                    <a:bodyPr/>
                    <a:lstStyle/>
                    <a:p>
                      <a:pPr algn="ctr"/>
                      <a:endParaRPr lang="en-US" dirty="0"/>
                    </a:p>
                  </a:txBody>
                  <a:tcPr/>
                </a:tc>
                <a:extLst>
                  <a:ext uri="{0D108BD9-81ED-4DB2-BD59-A6C34878D82A}">
                    <a16:rowId xmlns:a16="http://schemas.microsoft.com/office/drawing/2014/main" val="3618374476"/>
                  </a:ext>
                </a:extLst>
              </a:tr>
              <a:tr h="0">
                <a:tc>
                  <a:txBody>
                    <a:bodyPr/>
                    <a:lstStyle/>
                    <a:p>
                      <a:pPr algn="ctr"/>
                      <a:endParaRPr lang="en-US" dirty="0"/>
                    </a:p>
                  </a:txBody>
                  <a:tcPr/>
                </a:tc>
                <a:extLst>
                  <a:ext uri="{0D108BD9-81ED-4DB2-BD59-A6C34878D82A}">
                    <a16:rowId xmlns:a16="http://schemas.microsoft.com/office/drawing/2014/main" val="2379183876"/>
                  </a:ext>
                </a:extLst>
              </a:tr>
            </a:tbl>
          </a:graphicData>
        </a:graphic>
      </p:graphicFrame>
      <p:cxnSp>
        <p:nvCxnSpPr>
          <p:cNvPr id="29" name="Straight Arrow Connector 28">
            <a:extLst>
              <a:ext uri="{FF2B5EF4-FFF2-40B4-BE49-F238E27FC236}">
                <a16:creationId xmlns:a16="http://schemas.microsoft.com/office/drawing/2014/main" id="{90A0396A-9C9D-4408-B515-A709A6CFB1B1}"/>
              </a:ext>
            </a:extLst>
          </p:cNvPr>
          <p:cNvCxnSpPr>
            <a:cxnSpLocks/>
            <a:stCxn id="28" idx="3"/>
          </p:cNvCxnSpPr>
          <p:nvPr/>
        </p:nvCxnSpPr>
        <p:spPr>
          <a:xfrm flipV="1">
            <a:off x="2065681" y="4130042"/>
            <a:ext cx="719453" cy="88137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21" name="Table 20">
            <a:extLst>
              <a:ext uri="{FF2B5EF4-FFF2-40B4-BE49-F238E27FC236}">
                <a16:creationId xmlns:a16="http://schemas.microsoft.com/office/drawing/2014/main" id="{EF381D50-15CB-4BA5-BC3A-958876D28FF0}"/>
              </a:ext>
            </a:extLst>
          </p:cNvPr>
          <p:cNvGraphicFramePr>
            <a:graphicFrameLocks noGrp="1"/>
          </p:cNvGraphicFramePr>
          <p:nvPr>
            <p:extLst>
              <p:ext uri="{D42A27DB-BD31-4B8C-83A1-F6EECF244321}">
                <p14:modId xmlns:p14="http://schemas.microsoft.com/office/powerpoint/2010/main" val="134950078"/>
              </p:ext>
            </p:extLst>
          </p:nvPr>
        </p:nvGraphicFramePr>
        <p:xfrm>
          <a:off x="2797754" y="4130040"/>
          <a:ext cx="1608481" cy="2194560"/>
        </p:xfrm>
        <a:graphic>
          <a:graphicData uri="http://schemas.openxmlformats.org/drawingml/2006/table">
            <a:tbl>
              <a:tblPr firstRow="1" bandRow="1">
                <a:tableStyleId>{00A15C55-8517-42AA-B614-E9B94910E393}</a:tableStyleId>
              </a:tblPr>
              <a:tblGrid>
                <a:gridCol w="1608481">
                  <a:extLst>
                    <a:ext uri="{9D8B030D-6E8A-4147-A177-3AD203B41FA5}">
                      <a16:colId xmlns:a16="http://schemas.microsoft.com/office/drawing/2014/main" val="3220585307"/>
                    </a:ext>
                  </a:extLst>
                </a:gridCol>
              </a:tblGrid>
              <a:tr h="350520">
                <a:tc>
                  <a:txBody>
                    <a:bodyPr/>
                    <a:lstStyle/>
                    <a:p>
                      <a:pPr algn="ctr"/>
                      <a:r>
                        <a:rPr lang="en-US" dirty="0"/>
                        <a:t>FDT</a:t>
                      </a:r>
                    </a:p>
                  </a:txBody>
                  <a:tcPr/>
                </a:tc>
                <a:extLst>
                  <a:ext uri="{0D108BD9-81ED-4DB2-BD59-A6C34878D82A}">
                    <a16:rowId xmlns:a16="http://schemas.microsoft.com/office/drawing/2014/main" val="4080176935"/>
                  </a:ext>
                </a:extLst>
              </a:tr>
              <a:tr h="350520">
                <a:tc>
                  <a:txBody>
                    <a:bodyPr/>
                    <a:lstStyle/>
                    <a:p>
                      <a:pPr algn="ctr"/>
                      <a:r>
                        <a:rPr lang="en-US" dirty="0"/>
                        <a:t>0 (stdin)</a:t>
                      </a:r>
                    </a:p>
                  </a:txBody>
                  <a:tcPr/>
                </a:tc>
                <a:extLst>
                  <a:ext uri="{0D108BD9-81ED-4DB2-BD59-A6C34878D82A}">
                    <a16:rowId xmlns:a16="http://schemas.microsoft.com/office/drawing/2014/main" val="1837734032"/>
                  </a:ext>
                </a:extLst>
              </a:tr>
              <a:tr h="350520">
                <a:tc>
                  <a:txBody>
                    <a:bodyPr/>
                    <a:lstStyle/>
                    <a:p>
                      <a:pPr algn="ctr"/>
                      <a:r>
                        <a:rPr lang="en-US" dirty="0"/>
                        <a:t>1 (</a:t>
                      </a:r>
                      <a:r>
                        <a:rPr lang="en-US" dirty="0" err="1"/>
                        <a:t>stdout</a:t>
                      </a:r>
                      <a:r>
                        <a:rPr lang="en-US" dirty="0"/>
                        <a:t>)</a:t>
                      </a:r>
                    </a:p>
                  </a:txBody>
                  <a:tcPr/>
                </a:tc>
                <a:extLst>
                  <a:ext uri="{0D108BD9-81ED-4DB2-BD59-A6C34878D82A}">
                    <a16:rowId xmlns:a16="http://schemas.microsoft.com/office/drawing/2014/main" val="1977770572"/>
                  </a:ext>
                </a:extLst>
              </a:tr>
              <a:tr h="350520">
                <a:tc>
                  <a:txBody>
                    <a:bodyPr/>
                    <a:lstStyle/>
                    <a:p>
                      <a:pPr algn="ctr"/>
                      <a:r>
                        <a:rPr lang="en-US" dirty="0"/>
                        <a:t>…</a:t>
                      </a:r>
                    </a:p>
                  </a:txBody>
                  <a:tcPr/>
                </a:tc>
                <a:extLst>
                  <a:ext uri="{0D108BD9-81ED-4DB2-BD59-A6C34878D82A}">
                    <a16:rowId xmlns:a16="http://schemas.microsoft.com/office/drawing/2014/main" val="2495163049"/>
                  </a:ext>
                </a:extLst>
              </a:tr>
              <a:tr h="350520">
                <a:tc>
                  <a:txBody>
                    <a:bodyPr/>
                    <a:lstStyle/>
                    <a:p>
                      <a:pPr algn="ctr"/>
                      <a:r>
                        <a:rPr lang="en-US" dirty="0"/>
                        <a:t>15</a:t>
                      </a:r>
                    </a:p>
                  </a:txBody>
                  <a:tcPr/>
                </a:tc>
                <a:extLst>
                  <a:ext uri="{0D108BD9-81ED-4DB2-BD59-A6C34878D82A}">
                    <a16:rowId xmlns:a16="http://schemas.microsoft.com/office/drawing/2014/main" val="688347870"/>
                  </a:ext>
                </a:extLst>
              </a:tr>
              <a:tr h="350520">
                <a:tc>
                  <a:txBody>
                    <a:bodyPr/>
                    <a:lstStyle/>
                    <a:p>
                      <a:pPr algn="ctr"/>
                      <a:r>
                        <a:rPr lang="en-US" dirty="0"/>
                        <a:t>…</a:t>
                      </a:r>
                    </a:p>
                  </a:txBody>
                  <a:tcPr/>
                </a:tc>
                <a:extLst>
                  <a:ext uri="{0D108BD9-81ED-4DB2-BD59-A6C34878D82A}">
                    <a16:rowId xmlns:a16="http://schemas.microsoft.com/office/drawing/2014/main" val="355614806"/>
                  </a:ext>
                </a:extLst>
              </a:tr>
            </a:tbl>
          </a:graphicData>
        </a:graphic>
      </p:graphicFrame>
      <p:cxnSp>
        <p:nvCxnSpPr>
          <p:cNvPr id="23" name="Straight Arrow Connector 22">
            <a:extLst>
              <a:ext uri="{FF2B5EF4-FFF2-40B4-BE49-F238E27FC236}">
                <a16:creationId xmlns:a16="http://schemas.microsoft.com/office/drawing/2014/main" id="{A81B7897-B3D4-4A8F-BB60-B23EE4849550}"/>
              </a:ext>
            </a:extLst>
          </p:cNvPr>
          <p:cNvCxnSpPr>
            <a:cxnSpLocks/>
            <a:endCxn id="20" idx="3"/>
          </p:cNvCxnSpPr>
          <p:nvPr/>
        </p:nvCxnSpPr>
        <p:spPr>
          <a:xfrm flipV="1">
            <a:off x="4393745" y="2271306"/>
            <a:ext cx="985602" cy="237052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E6A85EA-38CE-4D98-BDD9-4483F96B3E20}"/>
              </a:ext>
            </a:extLst>
          </p:cNvPr>
          <p:cNvCxnSpPr>
            <a:cxnSpLocks/>
            <a:endCxn id="32" idx="3"/>
          </p:cNvCxnSpPr>
          <p:nvPr/>
        </p:nvCxnSpPr>
        <p:spPr>
          <a:xfrm flipV="1">
            <a:off x="4401058" y="3493713"/>
            <a:ext cx="978289" cy="154281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C50A8D63-DE3B-41DA-A947-DF84E83D0B67}"/>
              </a:ext>
            </a:extLst>
          </p:cNvPr>
          <p:cNvCxnSpPr>
            <a:cxnSpLocks/>
            <a:endCxn id="61" idx="3"/>
          </p:cNvCxnSpPr>
          <p:nvPr/>
        </p:nvCxnSpPr>
        <p:spPr>
          <a:xfrm flipV="1">
            <a:off x="4381555" y="4749719"/>
            <a:ext cx="997792" cy="104619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6" name="Rectangle 3">
            <a:extLst>
              <a:ext uri="{FF2B5EF4-FFF2-40B4-BE49-F238E27FC236}">
                <a16:creationId xmlns:a16="http://schemas.microsoft.com/office/drawing/2014/main" id="{670FBF5A-DC5A-4EA1-A3D3-1E66C56F666F}"/>
              </a:ext>
            </a:extLst>
          </p:cNvPr>
          <p:cNvSpPr txBox="1">
            <a:spLocks noChangeArrowheads="1"/>
          </p:cNvSpPr>
          <p:nvPr/>
        </p:nvSpPr>
        <p:spPr>
          <a:xfrm>
            <a:off x="457200" y="1600200"/>
            <a:ext cx="8229600" cy="4876800"/>
          </a:xfrm>
          <a:prstGeom prst="rect">
            <a:avLst/>
          </a:prstGeom>
        </p:spPr>
        <p:txBody>
          <a:bodyPr/>
          <a:lst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lang="he-IL" altLang="en-US" dirty="0"/>
          </a:p>
          <a:p>
            <a:endParaRPr lang="he-IL" altLang="en-US" dirty="0"/>
          </a:p>
          <a:p>
            <a:endParaRPr lang="he-IL" altLang="en-US" dirty="0"/>
          </a:p>
          <a:p>
            <a:endParaRPr lang="he-IL" altLang="en-US" dirty="0"/>
          </a:p>
        </p:txBody>
      </p:sp>
    </p:spTree>
    <p:extLst>
      <p:ext uri="{BB962C8B-B14F-4D97-AF65-F5344CB8AC3E}">
        <p14:creationId xmlns:p14="http://schemas.microsoft.com/office/powerpoint/2010/main" val="180164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a:extLst>
              <a:ext uri="{FF2B5EF4-FFF2-40B4-BE49-F238E27FC236}">
                <a16:creationId xmlns:a16="http://schemas.microsoft.com/office/drawing/2014/main" id="{CDAD895B-8FB3-4068-A928-8C58666C85B3}"/>
              </a:ext>
            </a:extLst>
          </p:cNvPr>
          <p:cNvSpPr>
            <a:spLocks noGrp="1" noChangeArrowheads="1"/>
          </p:cNvSpPr>
          <p:nvPr>
            <p:ph type="title"/>
          </p:nvPr>
        </p:nvSpPr>
        <p:spPr/>
        <p:txBody>
          <a:bodyPr/>
          <a:lstStyle/>
          <a:p>
            <a:r>
              <a:rPr lang="he-IL" altLang="en-US" dirty="0"/>
              <a:t>שיתוף קלט/פלט בין תהליכים</a:t>
            </a:r>
            <a:endParaRPr lang="en-US" altLang="en-US" dirty="0"/>
          </a:p>
        </p:txBody>
      </p:sp>
      <p:sp>
        <p:nvSpPr>
          <p:cNvPr id="13318" name="Rectangle 3">
            <a:extLst>
              <a:ext uri="{FF2B5EF4-FFF2-40B4-BE49-F238E27FC236}">
                <a16:creationId xmlns:a16="http://schemas.microsoft.com/office/drawing/2014/main" id="{2B5F6E5A-13E8-4293-A02C-32FF3225639D}"/>
              </a:ext>
            </a:extLst>
          </p:cNvPr>
          <p:cNvSpPr>
            <a:spLocks noGrp="1" noChangeArrowheads="1"/>
          </p:cNvSpPr>
          <p:nvPr>
            <p:ph idx="1"/>
          </p:nvPr>
        </p:nvSpPr>
        <p:spPr/>
        <p:txBody>
          <a:bodyPr>
            <a:normAutofit/>
          </a:bodyPr>
          <a:lstStyle/>
          <a:p>
            <a:r>
              <a:rPr lang="he-IL" altLang="en-US" dirty="0"/>
              <a:t>קריאת המערכת </a:t>
            </a:r>
            <a:r>
              <a:rPr lang="en-US" altLang="en-US" dirty="0"/>
              <a:t>fork()</a:t>
            </a:r>
            <a:r>
              <a:rPr lang="he-IL" altLang="en-US" dirty="0"/>
              <a:t> מעתיקה את ה-</a:t>
            </a:r>
            <a:r>
              <a:rPr lang="en-US" altLang="en-US" dirty="0"/>
              <a:t>FDT</a:t>
            </a:r>
            <a:r>
              <a:rPr lang="he-IL" altLang="en-US" dirty="0"/>
              <a:t> לתהליך הבן,</a:t>
            </a:r>
          </a:p>
          <a:p>
            <a:pPr lvl="1"/>
            <a:r>
              <a:rPr lang="he-IL" altLang="en-US" dirty="0"/>
              <a:t>כל שינוי ב-</a:t>
            </a:r>
            <a:r>
              <a:rPr lang="en-US" altLang="en-US" dirty="0"/>
              <a:t>FDT</a:t>
            </a:r>
            <a:r>
              <a:rPr lang="he-IL" altLang="en-US" dirty="0"/>
              <a:t> אצל האב/הבן לאחר </a:t>
            </a:r>
            <a:r>
              <a:rPr lang="en-US" altLang="en-US" dirty="0"/>
              <a:t>fork()</a:t>
            </a:r>
            <a:r>
              <a:rPr lang="he-IL" altLang="en-US" dirty="0"/>
              <a:t> לא נראה אצל השני.</a:t>
            </a:r>
          </a:p>
          <a:p>
            <a:pPr lvl="1"/>
            <a:r>
              <a:rPr lang="he-IL" altLang="en-US" u="sng" dirty="0"/>
              <a:t>לדוגמה</a:t>
            </a:r>
            <a:r>
              <a:rPr lang="he-IL" altLang="en-US" dirty="0"/>
              <a:t>: אם תהליך הבן פותח קובץ חדש הוא לא נפתח אצל האבא.</a:t>
            </a:r>
          </a:p>
          <a:p>
            <a:pPr lvl="1"/>
            <a:endParaRPr lang="he-IL" altLang="en-US" dirty="0"/>
          </a:p>
          <a:p>
            <a:r>
              <a:rPr lang="he-IL" altLang="en-US" dirty="0"/>
              <a:t>אבל ה-</a:t>
            </a:r>
            <a:r>
              <a:rPr lang="en-US" altLang="en-US" dirty="0"/>
              <a:t>file objects</a:t>
            </a:r>
            <a:r>
              <a:rPr lang="he-IL" altLang="en-US" dirty="0"/>
              <a:t> (הקבצים הפתוחים) זהים אצל האב ואצל הבן.</a:t>
            </a:r>
            <a:endParaRPr lang="he-IL" altLang="en-US" b="1" dirty="0"/>
          </a:p>
          <a:p>
            <a:pPr lvl="1"/>
            <a:r>
              <a:rPr lang="he-IL" altLang="en-US" dirty="0"/>
              <a:t>שדות ב</a:t>
            </a:r>
            <a:r>
              <a:rPr lang="en-US" altLang="en-US" dirty="0"/>
              <a:t>file object </a:t>
            </a:r>
            <a:r>
              <a:rPr lang="he-IL" altLang="en-US" dirty="0"/>
              <a:t> כמו </a:t>
            </a:r>
            <a:r>
              <a:rPr lang="he-IL" altLang="en-US" b="1" dirty="0"/>
              <a:t>מחוון הקובץ</a:t>
            </a:r>
            <a:r>
              <a:rPr lang="he-IL" altLang="en-US" dirty="0"/>
              <a:t>, יהיו זהים.</a:t>
            </a:r>
          </a:p>
          <a:p>
            <a:pPr lvl="1"/>
            <a:r>
              <a:rPr lang="he-IL" altLang="en-US" u="sng" dirty="0"/>
              <a:t>לדוגמה</a:t>
            </a:r>
            <a:r>
              <a:rPr lang="he-IL" altLang="en-US" dirty="0"/>
              <a:t>: אם האב קורא 10 בתים מהקובץ ואחריו הבן קורא 3 בתים, אז הבן יקרא את 3 הבתים שאחרי ה-10 של האב.</a:t>
            </a:r>
          </a:p>
          <a:p>
            <a:pPr lvl="1"/>
            <a:endParaRPr lang="he-IL" dirty="0"/>
          </a:p>
          <a:p>
            <a:r>
              <a:rPr lang="he-IL" dirty="0"/>
              <a:t>שימו לב: כל פתיחה של קובץ מייצרת </a:t>
            </a:r>
            <a:r>
              <a:rPr lang="en-US" dirty="0"/>
              <a:t>file object</a:t>
            </a:r>
            <a:r>
              <a:rPr lang="he-IL" dirty="0"/>
              <a:t> חדש.</a:t>
            </a:r>
          </a:p>
          <a:p>
            <a:pPr lvl="1"/>
            <a:r>
              <a:rPr lang="he-IL" dirty="0"/>
              <a:t>לדוגמה: אם אותו תהליך פותח פעמיים את אותו קובץ, אז הגרעין ישמור שני </a:t>
            </a:r>
            <a:r>
              <a:rPr lang="en-US" dirty="0"/>
              <a:t>file objects</a:t>
            </a:r>
            <a:r>
              <a:rPr lang="he-IL" dirty="0"/>
              <a:t> שונים המצביעים לאזורים שונים באותו הקובץ.</a:t>
            </a:r>
            <a:endParaRPr lang="he-IL" altLang="en-US" dirty="0"/>
          </a:p>
        </p:txBody>
      </p:sp>
      <p:sp>
        <p:nvSpPr>
          <p:cNvPr id="2" name="Footer Placeholder 1">
            <a:extLst>
              <a:ext uri="{FF2B5EF4-FFF2-40B4-BE49-F238E27FC236}">
                <a16:creationId xmlns:a16="http://schemas.microsoft.com/office/drawing/2014/main" id="{1CE53985-113C-4155-9715-673926DDF969}"/>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3395D930-0979-4CA6-9F15-5C68C30CEDDC}"/>
              </a:ext>
            </a:extLst>
          </p:cNvPr>
          <p:cNvSpPr>
            <a:spLocks noGrp="1"/>
          </p:cNvSpPr>
          <p:nvPr>
            <p:ph type="sldNum" sz="quarter" idx="12"/>
          </p:nvPr>
        </p:nvSpPr>
        <p:spPr/>
        <p:txBody>
          <a:bodyPr/>
          <a:lstStyle/>
          <a:p>
            <a:fld id="{0CFEC368-1D7A-4F81-ABF6-AE0E36BAF64C}" type="slidenum">
              <a:rPr lang="en-US" smtClean="0"/>
              <a:pPr/>
              <a:t>39</a:t>
            </a:fld>
            <a:endParaRPr lang="en-US"/>
          </a:p>
        </p:txBody>
      </p:sp>
    </p:spTree>
    <p:extLst>
      <p:ext uri="{BB962C8B-B14F-4D97-AF65-F5344CB8AC3E}">
        <p14:creationId xmlns:p14="http://schemas.microsoft.com/office/powerpoint/2010/main" val="1010552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1331-0877-42CB-9B23-7FB05A947848}"/>
              </a:ext>
            </a:extLst>
          </p:cNvPr>
          <p:cNvSpPr>
            <a:spLocks noGrp="1"/>
          </p:cNvSpPr>
          <p:nvPr>
            <p:ph type="title"/>
          </p:nvPr>
        </p:nvSpPr>
        <p:spPr/>
        <p:txBody>
          <a:bodyPr/>
          <a:lstStyle/>
          <a:p>
            <a:r>
              <a:rPr lang="he-IL" dirty="0"/>
              <a:t>סיגנלים (</a:t>
            </a:r>
            <a:r>
              <a:rPr lang="en-US" dirty="0"/>
              <a:t>signals</a:t>
            </a:r>
            <a:r>
              <a:rPr lang="he-IL" dirty="0"/>
              <a:t>)</a:t>
            </a:r>
            <a:endParaRPr lang="en-US" dirty="0"/>
          </a:p>
        </p:txBody>
      </p:sp>
      <p:sp>
        <p:nvSpPr>
          <p:cNvPr id="3" name="Text Placeholder 2">
            <a:extLst>
              <a:ext uri="{FF2B5EF4-FFF2-40B4-BE49-F238E27FC236}">
                <a16:creationId xmlns:a16="http://schemas.microsoft.com/office/drawing/2014/main" id="{6E854485-5748-4E8E-9D9A-156A7472BD47}"/>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050BCC11-E5B5-4AD8-B76C-BDC25AFB91CD}"/>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87ED6BF2-16FD-4AD4-BC0B-0E25B2D2D409}"/>
              </a:ext>
            </a:extLst>
          </p:cNvPr>
          <p:cNvSpPr>
            <a:spLocks noGrp="1"/>
          </p:cNvSpPr>
          <p:nvPr>
            <p:ph type="sldNum" sz="quarter" idx="12"/>
          </p:nvPr>
        </p:nvSpPr>
        <p:spPr/>
        <p:txBody>
          <a:bodyPr/>
          <a:lstStyle/>
          <a:p>
            <a:fld id="{0CFEC368-1D7A-4F81-ABF6-AE0E36BAF64C}" type="slidenum">
              <a:rPr lang="en-US" smtClean="0"/>
              <a:pPr/>
              <a:t>4</a:t>
            </a:fld>
            <a:endParaRPr lang="en-US"/>
          </a:p>
        </p:txBody>
      </p:sp>
    </p:spTree>
    <p:extLst>
      <p:ext uri="{BB962C8B-B14F-4D97-AF65-F5344CB8AC3E}">
        <p14:creationId xmlns:p14="http://schemas.microsoft.com/office/powerpoint/2010/main" val="3967933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a:extLst>
              <a:ext uri="{FF2B5EF4-FFF2-40B4-BE49-F238E27FC236}">
                <a16:creationId xmlns:a16="http://schemas.microsoft.com/office/drawing/2014/main" id="{CDAD895B-8FB3-4068-A928-8C58666C85B3}"/>
              </a:ext>
            </a:extLst>
          </p:cNvPr>
          <p:cNvSpPr>
            <a:spLocks noGrp="1" noChangeArrowheads="1"/>
          </p:cNvSpPr>
          <p:nvPr>
            <p:ph type="title"/>
          </p:nvPr>
        </p:nvSpPr>
        <p:spPr/>
        <p:txBody>
          <a:bodyPr/>
          <a:lstStyle/>
          <a:p>
            <a:r>
              <a:rPr lang="he-IL" altLang="en-US" dirty="0"/>
              <a:t>שחרור </a:t>
            </a:r>
            <a:r>
              <a:rPr lang="en-US" altLang="en-US" dirty="0"/>
              <a:t>file object</a:t>
            </a:r>
          </a:p>
        </p:txBody>
      </p:sp>
      <p:sp>
        <p:nvSpPr>
          <p:cNvPr id="13318" name="Rectangle 3">
            <a:extLst>
              <a:ext uri="{FF2B5EF4-FFF2-40B4-BE49-F238E27FC236}">
                <a16:creationId xmlns:a16="http://schemas.microsoft.com/office/drawing/2014/main" id="{2B5F6E5A-13E8-4293-A02C-32FF3225639D}"/>
              </a:ext>
            </a:extLst>
          </p:cNvPr>
          <p:cNvSpPr>
            <a:spLocks noGrp="1" noChangeArrowheads="1"/>
          </p:cNvSpPr>
          <p:nvPr>
            <p:ph idx="1"/>
          </p:nvPr>
        </p:nvSpPr>
        <p:spPr/>
        <p:txBody>
          <a:bodyPr/>
          <a:lstStyle/>
          <a:p>
            <a:pPr lvl="0"/>
            <a:r>
              <a:rPr lang="he-IL" altLang="en-US" b="1" dirty="0"/>
              <a:t>שאלה: </a:t>
            </a:r>
            <a:r>
              <a:rPr lang="he-IL" altLang="en-US" dirty="0"/>
              <a:t>מי מבצע את שחרור הזיכרון של </a:t>
            </a:r>
            <a:r>
              <a:rPr lang="en-US" altLang="en-US" dirty="0"/>
              <a:t>file object</a:t>
            </a:r>
            <a:r>
              <a:rPr lang="he-IL" altLang="en-US" dirty="0"/>
              <a:t>?</a:t>
            </a:r>
          </a:p>
          <a:p>
            <a:pPr lvl="1"/>
            <a:r>
              <a:rPr lang="he-IL" altLang="en-US" dirty="0"/>
              <a:t> מתי ניתן לשחררו?</a:t>
            </a:r>
            <a:r>
              <a:rPr lang="en-US" altLang="en-US" dirty="0"/>
              <a:t> </a:t>
            </a:r>
            <a:endParaRPr lang="he-IL" altLang="en-US" dirty="0"/>
          </a:p>
          <a:p>
            <a:pPr lvl="0"/>
            <a:endParaRPr lang="he-IL" altLang="en-US" dirty="0"/>
          </a:p>
          <a:p>
            <a:pPr lvl="0"/>
            <a:r>
              <a:rPr lang="he-IL" altLang="en-US" dirty="0"/>
              <a:t>ייתכנו מצבים בהם תהליכים שונים מצביעים לאותו </a:t>
            </a:r>
            <a:r>
              <a:rPr lang="en-US" altLang="en-US" dirty="0"/>
              <a:t>file object</a:t>
            </a:r>
            <a:r>
              <a:rPr lang="he-IL" altLang="en-US" dirty="0"/>
              <a:t>, לכן שחרור ה-</a:t>
            </a:r>
            <a:r>
              <a:rPr lang="en-US" altLang="en-US" dirty="0"/>
              <a:t>file object</a:t>
            </a:r>
            <a:r>
              <a:rPr lang="he-IL" altLang="en-US" dirty="0"/>
              <a:t> יכול להתבצע רק לאחר ביצוע </a:t>
            </a:r>
            <a:r>
              <a:rPr lang="en-US" altLang="en-US" dirty="0"/>
              <a:t>close()</a:t>
            </a:r>
            <a:r>
              <a:rPr lang="he-IL" altLang="en-US" dirty="0"/>
              <a:t> </a:t>
            </a:r>
            <a:r>
              <a:rPr lang="he-IL" altLang="en-US" b="1" dirty="0"/>
              <a:t>מכל התהליכים </a:t>
            </a:r>
            <a:r>
              <a:rPr lang="he-IL" altLang="en-US" dirty="0"/>
              <a:t>החולקים את אותו ה-</a:t>
            </a:r>
            <a:r>
              <a:rPr lang="en-US" altLang="en-US" dirty="0"/>
              <a:t>file object</a:t>
            </a:r>
            <a:r>
              <a:rPr lang="he-IL" altLang="en-US" dirty="0"/>
              <a:t>. </a:t>
            </a:r>
          </a:p>
          <a:p>
            <a:pPr lvl="1"/>
            <a:r>
              <a:rPr lang="he-IL" altLang="en-US" dirty="0"/>
              <a:t>נזכר - ל-</a:t>
            </a:r>
            <a:r>
              <a:rPr lang="en-US" altLang="en-US" dirty="0"/>
              <a:t>file object</a:t>
            </a:r>
            <a:r>
              <a:rPr lang="he-IL" altLang="en-US" dirty="0"/>
              <a:t> יש מונה (</a:t>
            </a:r>
            <a:r>
              <a:rPr lang="en-US" altLang="en-US" dirty="0" err="1"/>
              <a:t>f_count</a:t>
            </a:r>
            <a:r>
              <a:rPr lang="he-IL" altLang="en-US" dirty="0"/>
              <a:t>) הסופר את כמות התהליכים המצביעים עליו בכל רגע נתון. המונה קטן באחת עם כל פעולת </a:t>
            </a:r>
            <a:r>
              <a:rPr lang="en-US" altLang="en-US" dirty="0"/>
              <a:t>close()</a:t>
            </a:r>
            <a:r>
              <a:rPr lang="he-IL" altLang="en-US" dirty="0"/>
              <a:t> על האובייקט. </a:t>
            </a:r>
          </a:p>
          <a:p>
            <a:pPr lvl="1"/>
            <a:r>
              <a:rPr lang="he-IL" altLang="en-US" dirty="0"/>
              <a:t>כאשר המונה מתאפס, ה-</a:t>
            </a:r>
            <a:r>
              <a:rPr lang="en-US" altLang="en-US" dirty="0"/>
              <a:t>file object</a:t>
            </a:r>
            <a:r>
              <a:rPr lang="he-IL" altLang="en-US" dirty="0"/>
              <a:t> ישוחרר.</a:t>
            </a:r>
            <a:endParaRPr lang="en-US" altLang="en-US" dirty="0"/>
          </a:p>
          <a:p>
            <a:pPr lvl="1"/>
            <a:endParaRPr lang="he-IL" altLang="en-US" dirty="0"/>
          </a:p>
        </p:txBody>
      </p:sp>
      <p:sp>
        <p:nvSpPr>
          <p:cNvPr id="2" name="Footer Placeholder 1">
            <a:extLst>
              <a:ext uri="{FF2B5EF4-FFF2-40B4-BE49-F238E27FC236}">
                <a16:creationId xmlns:a16="http://schemas.microsoft.com/office/drawing/2014/main" id="{1CE53985-113C-4155-9715-673926DDF969}"/>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3395D930-0979-4CA6-9F15-5C68C30CEDDC}"/>
              </a:ext>
            </a:extLst>
          </p:cNvPr>
          <p:cNvSpPr>
            <a:spLocks noGrp="1"/>
          </p:cNvSpPr>
          <p:nvPr>
            <p:ph type="sldNum" sz="quarter" idx="12"/>
          </p:nvPr>
        </p:nvSpPr>
        <p:spPr/>
        <p:txBody>
          <a:bodyPr/>
          <a:lstStyle/>
          <a:p>
            <a:fld id="{0CFEC368-1D7A-4F81-ABF6-AE0E36BAF64C}" type="slidenum">
              <a:rPr lang="en-US" smtClean="0"/>
              <a:pPr/>
              <a:t>40</a:t>
            </a:fld>
            <a:endParaRPr lang="en-US"/>
          </a:p>
        </p:txBody>
      </p:sp>
    </p:spTree>
    <p:extLst>
      <p:ext uri="{BB962C8B-B14F-4D97-AF65-F5344CB8AC3E}">
        <p14:creationId xmlns:p14="http://schemas.microsoft.com/office/powerpoint/2010/main" val="2690785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a:extLst>
              <a:ext uri="{FF2B5EF4-FFF2-40B4-BE49-F238E27FC236}">
                <a16:creationId xmlns:a16="http://schemas.microsoft.com/office/drawing/2014/main" id="{474A9E6A-D6B2-478C-8ED4-D3D94DA3856E}"/>
              </a:ext>
            </a:extLst>
          </p:cNvPr>
          <p:cNvSpPr>
            <a:spLocks noGrp="1" noChangeArrowheads="1"/>
          </p:cNvSpPr>
          <p:nvPr>
            <p:ph type="title"/>
          </p:nvPr>
        </p:nvSpPr>
        <p:spPr/>
        <p:txBody>
          <a:bodyPr/>
          <a:lstStyle/>
          <a:p>
            <a:r>
              <a:rPr lang="he-IL" altLang="en-US" dirty="0"/>
              <a:t>שיתוף קלט/פלט לאחר </a:t>
            </a:r>
            <a:r>
              <a:rPr lang="en-US" altLang="en-US" dirty="0" err="1"/>
              <a:t>execv</a:t>
            </a:r>
            <a:r>
              <a:rPr lang="en-US" altLang="en-US" dirty="0"/>
              <a:t>()</a:t>
            </a:r>
          </a:p>
        </p:txBody>
      </p:sp>
      <p:sp>
        <p:nvSpPr>
          <p:cNvPr id="14342" name="Rectangle 3">
            <a:extLst>
              <a:ext uri="{FF2B5EF4-FFF2-40B4-BE49-F238E27FC236}">
                <a16:creationId xmlns:a16="http://schemas.microsoft.com/office/drawing/2014/main" id="{F639273D-11C4-401C-9C18-D1D0DBDF9410}"/>
              </a:ext>
            </a:extLst>
          </p:cNvPr>
          <p:cNvSpPr>
            <a:spLocks noGrp="1" noChangeArrowheads="1"/>
          </p:cNvSpPr>
          <p:nvPr>
            <p:ph sz="half" idx="1"/>
          </p:nvPr>
        </p:nvSpPr>
        <p:spPr/>
        <p:txBody>
          <a:bodyPr>
            <a:normAutofit fontScale="85000" lnSpcReduction="20000"/>
          </a:bodyPr>
          <a:lstStyle/>
          <a:p>
            <a:pPr marL="0" marR="0" indent="0" algn="l" rtl="0">
              <a:lnSpc>
                <a:spcPct val="107000"/>
              </a:lnSpc>
              <a:spcBef>
                <a:spcPts val="0"/>
              </a:spcBef>
              <a:spcAft>
                <a:spcPts val="0"/>
              </a:spcAft>
              <a:buNone/>
            </a:pPr>
            <a:r>
              <a:rPr lang="en-US" u="sng"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shell code:</a:t>
            </a:r>
            <a:b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br>
            <a:b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b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pid_t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pid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fork</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pid</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open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"file.txt"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O_CREAT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char</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args</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"date"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execv</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args</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args</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else</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wait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buNone/>
            </a:pPr>
            <a:endParaRPr lang="en-US" altLang="en-US" dirty="0"/>
          </a:p>
        </p:txBody>
      </p:sp>
      <p:sp>
        <p:nvSpPr>
          <p:cNvPr id="8" name="Content Placeholder 7"/>
          <p:cNvSpPr>
            <a:spLocks noGrp="1"/>
          </p:cNvSpPr>
          <p:nvPr>
            <p:ph sz="half" idx="2"/>
          </p:nvPr>
        </p:nvSpPr>
        <p:spPr/>
        <p:txBody>
          <a:bodyPr>
            <a:normAutofit fontScale="85000" lnSpcReduction="20000"/>
          </a:bodyPr>
          <a:lstStyle/>
          <a:p>
            <a:r>
              <a:rPr lang="he-IL" altLang="en-US" dirty="0"/>
              <a:t>פעולת </a:t>
            </a:r>
            <a:r>
              <a:rPr lang="en-US" altLang="en-US" dirty="0" err="1"/>
              <a:t>execv</a:t>
            </a:r>
            <a:r>
              <a:rPr lang="en-US" altLang="en-US" dirty="0"/>
              <a:t>()</a:t>
            </a:r>
            <a:r>
              <a:rPr lang="he-IL" altLang="en-US" dirty="0"/>
              <a:t> ודומותיה אינן משנות את ה-</a:t>
            </a:r>
            <a:r>
              <a:rPr lang="en-US" altLang="en-US" dirty="0"/>
              <a:t>FDT</a:t>
            </a:r>
            <a:r>
              <a:rPr lang="he-IL" altLang="en-US" dirty="0"/>
              <a:t> של התהליך, למרות שהתהליך מאותחל מחדש.</a:t>
            </a:r>
          </a:p>
          <a:p>
            <a:pPr lvl="1"/>
            <a:r>
              <a:rPr lang="he-IL" altLang="en-US" dirty="0"/>
              <a:t>כלומר, קבצים פתוחים אינם נסגרים.</a:t>
            </a:r>
          </a:p>
          <a:p>
            <a:endParaRPr lang="he-IL" altLang="en-US" dirty="0"/>
          </a:p>
          <a:p>
            <a:r>
              <a:rPr lang="he-IL" altLang="en-US" dirty="0"/>
              <a:t>התכונה הזו שימושית להכוונת קלט</a:t>
            </a:r>
            <a:r>
              <a:rPr lang="en-US" altLang="en-US" dirty="0"/>
              <a:t>/</a:t>
            </a:r>
            <a:r>
              <a:rPr lang="he-IL" altLang="en-US" dirty="0"/>
              <a:t>פלט של תכניות (</a:t>
            </a:r>
            <a:r>
              <a:rPr lang="en-US" altLang="en-US" dirty="0"/>
              <a:t>input/output redirection</a:t>
            </a:r>
            <a:r>
              <a:rPr lang="he-IL" altLang="en-US" dirty="0"/>
              <a:t>).</a:t>
            </a:r>
          </a:p>
          <a:p>
            <a:pPr lvl="1"/>
            <a:r>
              <a:rPr lang="he-IL" altLang="en-US" dirty="0"/>
              <a:t>למשל, ניתן לכתוב את התאריך והשעה הנוכחיים לקובץ במקום לפלט הסטדנרטי באמצעות:</a:t>
            </a:r>
          </a:p>
          <a:p>
            <a:pPr marL="0" indent="0" algn="l" rtl="0">
              <a:buNone/>
            </a:pPr>
            <a:r>
              <a:rPr lang="en-US" altLang="en-US" dirty="0">
                <a:latin typeface="Courier New" panose="02070309020205020404" pitchFamily="49" charset="0"/>
                <a:cs typeface="Courier New" panose="02070309020205020404" pitchFamily="49" charset="0"/>
              </a:rPr>
              <a:t>&gt;&gt; date &gt; file.txt</a:t>
            </a:r>
          </a:p>
          <a:p>
            <a:endParaRPr lang="he-IL" dirty="0"/>
          </a:p>
        </p:txBody>
      </p:sp>
      <p:sp>
        <p:nvSpPr>
          <p:cNvPr id="2" name="Footer Placeholder 1">
            <a:extLst>
              <a:ext uri="{FF2B5EF4-FFF2-40B4-BE49-F238E27FC236}">
                <a16:creationId xmlns:a16="http://schemas.microsoft.com/office/drawing/2014/main" id="{F999E86E-A3A3-4EB6-A582-AF1423685E35}"/>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F4549435-7394-4E01-9BC3-254B989DF0D5}"/>
              </a:ext>
            </a:extLst>
          </p:cNvPr>
          <p:cNvSpPr>
            <a:spLocks noGrp="1"/>
          </p:cNvSpPr>
          <p:nvPr>
            <p:ph type="sldNum" sz="quarter" idx="12"/>
          </p:nvPr>
        </p:nvSpPr>
        <p:spPr/>
        <p:txBody>
          <a:bodyPr/>
          <a:lstStyle/>
          <a:p>
            <a:fld id="{0CFEC368-1D7A-4F81-ABF6-AE0E36BAF64C}" type="slidenum">
              <a:rPr lang="en-US" smtClean="0"/>
              <a:pPr/>
              <a:t>41</a:t>
            </a:fld>
            <a:endParaRPr lang="en-US"/>
          </a:p>
        </p:txBody>
      </p:sp>
    </p:spTree>
    <p:extLst>
      <p:ext uri="{BB962C8B-B14F-4D97-AF65-F5344CB8AC3E}">
        <p14:creationId xmlns:p14="http://schemas.microsoft.com/office/powerpoint/2010/main" val="3003241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E82F-7CD5-4085-AD6E-ABDFB834E7CD}"/>
              </a:ext>
            </a:extLst>
          </p:cNvPr>
          <p:cNvSpPr>
            <a:spLocks noGrp="1"/>
          </p:cNvSpPr>
          <p:nvPr>
            <p:ph type="title"/>
          </p:nvPr>
        </p:nvSpPr>
        <p:spPr/>
        <p:txBody>
          <a:bodyPr/>
          <a:lstStyle/>
          <a:p>
            <a:r>
              <a:rPr lang="he-IL" altLang="en-US" dirty="0"/>
              <a:t>הכוונת קלט</a:t>
            </a:r>
            <a:r>
              <a:rPr lang="en-US" altLang="en-US" dirty="0"/>
              <a:t>/</a:t>
            </a:r>
            <a:r>
              <a:rPr lang="he-IL" altLang="en-US" dirty="0"/>
              <a:t>פלט</a:t>
            </a:r>
            <a:endParaRPr lang="en-US" dirty="0"/>
          </a:p>
        </p:txBody>
      </p:sp>
      <p:sp>
        <p:nvSpPr>
          <p:cNvPr id="4" name="Footer Placeholder 3">
            <a:extLst>
              <a:ext uri="{FF2B5EF4-FFF2-40B4-BE49-F238E27FC236}">
                <a16:creationId xmlns:a16="http://schemas.microsoft.com/office/drawing/2014/main" id="{8CA23E12-873A-4585-BA6A-215D5195F21C}"/>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D6A66107-794B-415C-BB38-8059A8A12555}"/>
              </a:ext>
            </a:extLst>
          </p:cNvPr>
          <p:cNvSpPr>
            <a:spLocks noGrp="1"/>
          </p:cNvSpPr>
          <p:nvPr>
            <p:ph type="sldNum" sz="quarter" idx="12"/>
          </p:nvPr>
        </p:nvSpPr>
        <p:spPr/>
        <p:txBody>
          <a:bodyPr/>
          <a:lstStyle/>
          <a:p>
            <a:fld id="{0CFEC368-1D7A-4F81-ABF6-AE0E36BAF64C}" type="slidenum">
              <a:rPr lang="en-US" smtClean="0"/>
              <a:pPr/>
              <a:t>42</a:t>
            </a:fld>
            <a:endParaRPr lang="en-US"/>
          </a:p>
        </p:txBody>
      </p:sp>
      <p:sp>
        <p:nvSpPr>
          <p:cNvPr id="20" name="Oval 19">
            <a:extLst>
              <a:ext uri="{FF2B5EF4-FFF2-40B4-BE49-F238E27FC236}">
                <a16:creationId xmlns:a16="http://schemas.microsoft.com/office/drawing/2014/main" id="{46851381-EEE8-421C-899D-5AE3C8B2309B}"/>
              </a:ext>
            </a:extLst>
          </p:cNvPr>
          <p:cNvSpPr/>
          <p:nvPr/>
        </p:nvSpPr>
        <p:spPr>
          <a:xfrm>
            <a:off x="5138308" y="1646915"/>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keyboard</a:t>
            </a:r>
            <a:br>
              <a:rPr lang="en-US" dirty="0"/>
            </a:br>
            <a:r>
              <a:rPr lang="en-US" dirty="0"/>
              <a:t>file object</a:t>
            </a:r>
            <a:endParaRPr lang="he-IL" dirty="0"/>
          </a:p>
        </p:txBody>
      </p:sp>
      <p:sp>
        <p:nvSpPr>
          <p:cNvPr id="32" name="Oval 31">
            <a:extLst>
              <a:ext uri="{FF2B5EF4-FFF2-40B4-BE49-F238E27FC236}">
                <a16:creationId xmlns:a16="http://schemas.microsoft.com/office/drawing/2014/main" id="{118ACE83-F47C-470F-BC31-DFF22F9A2C7E}"/>
              </a:ext>
            </a:extLst>
          </p:cNvPr>
          <p:cNvSpPr/>
          <p:nvPr/>
        </p:nvSpPr>
        <p:spPr>
          <a:xfrm>
            <a:off x="5138308" y="2869322"/>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monitor</a:t>
            </a:r>
            <a:br>
              <a:rPr lang="en-US" dirty="0"/>
            </a:br>
            <a:r>
              <a:rPr lang="en-US" dirty="0"/>
              <a:t>file object</a:t>
            </a:r>
            <a:endParaRPr lang="he-IL" dirty="0"/>
          </a:p>
        </p:txBody>
      </p:sp>
      <p:graphicFrame>
        <p:nvGraphicFramePr>
          <p:cNvPr id="34" name="Table 33">
            <a:extLst>
              <a:ext uri="{FF2B5EF4-FFF2-40B4-BE49-F238E27FC236}">
                <a16:creationId xmlns:a16="http://schemas.microsoft.com/office/drawing/2014/main" id="{021203F1-ED64-4E38-9AB3-161213D1CE26}"/>
              </a:ext>
            </a:extLst>
          </p:cNvPr>
          <p:cNvGraphicFramePr>
            <a:graphicFrameLocks noGrp="1"/>
          </p:cNvGraphicFramePr>
          <p:nvPr/>
        </p:nvGraphicFramePr>
        <p:xfrm>
          <a:off x="2797754" y="1524000"/>
          <a:ext cx="1608481" cy="219456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50520">
                <a:tc>
                  <a:txBody>
                    <a:bodyPr/>
                    <a:lstStyle/>
                    <a:p>
                      <a:pPr algn="ctr"/>
                      <a:r>
                        <a:rPr lang="en-US" dirty="0"/>
                        <a:t>FDT</a:t>
                      </a:r>
                    </a:p>
                  </a:txBody>
                  <a:tcPr/>
                </a:tc>
                <a:extLst>
                  <a:ext uri="{0D108BD9-81ED-4DB2-BD59-A6C34878D82A}">
                    <a16:rowId xmlns:a16="http://schemas.microsoft.com/office/drawing/2014/main" val="4080176935"/>
                  </a:ext>
                </a:extLst>
              </a:tr>
              <a:tr h="350520">
                <a:tc>
                  <a:txBody>
                    <a:bodyPr/>
                    <a:lstStyle/>
                    <a:p>
                      <a:pPr algn="ctr"/>
                      <a:r>
                        <a:rPr lang="en-US" dirty="0"/>
                        <a:t>0 (stdin)</a:t>
                      </a:r>
                    </a:p>
                  </a:txBody>
                  <a:tcPr/>
                </a:tc>
                <a:extLst>
                  <a:ext uri="{0D108BD9-81ED-4DB2-BD59-A6C34878D82A}">
                    <a16:rowId xmlns:a16="http://schemas.microsoft.com/office/drawing/2014/main" val="1837734032"/>
                  </a:ext>
                </a:extLst>
              </a:tr>
              <a:tr h="350520">
                <a:tc>
                  <a:txBody>
                    <a:bodyPr/>
                    <a:lstStyle/>
                    <a:p>
                      <a:pPr algn="ctr"/>
                      <a:r>
                        <a:rPr lang="en-US" dirty="0"/>
                        <a:t>1 (</a:t>
                      </a:r>
                      <a:r>
                        <a:rPr lang="en-US" dirty="0" err="1"/>
                        <a:t>stdout</a:t>
                      </a:r>
                      <a:r>
                        <a:rPr lang="en-US" dirty="0"/>
                        <a:t>)</a:t>
                      </a:r>
                    </a:p>
                  </a:txBody>
                  <a:tcPr/>
                </a:tc>
                <a:extLst>
                  <a:ext uri="{0D108BD9-81ED-4DB2-BD59-A6C34878D82A}">
                    <a16:rowId xmlns:a16="http://schemas.microsoft.com/office/drawing/2014/main" val="1977770572"/>
                  </a:ext>
                </a:extLst>
              </a:tr>
              <a:tr h="350520">
                <a:tc>
                  <a:txBody>
                    <a:bodyPr/>
                    <a:lstStyle/>
                    <a:p>
                      <a:pPr algn="ctr"/>
                      <a:r>
                        <a:rPr lang="en-US" dirty="0"/>
                        <a:t>…</a:t>
                      </a:r>
                    </a:p>
                  </a:txBody>
                  <a:tcPr/>
                </a:tc>
                <a:extLst>
                  <a:ext uri="{0D108BD9-81ED-4DB2-BD59-A6C34878D82A}">
                    <a16:rowId xmlns:a16="http://schemas.microsoft.com/office/drawing/2014/main" val="2495163049"/>
                  </a:ext>
                </a:extLst>
              </a:tr>
              <a:tr h="350520">
                <a:tc>
                  <a:txBody>
                    <a:bodyPr/>
                    <a:lstStyle/>
                    <a:p>
                      <a:pPr algn="ctr"/>
                      <a:r>
                        <a:rPr lang="en-US" dirty="0"/>
                        <a:t>15</a:t>
                      </a:r>
                    </a:p>
                  </a:txBody>
                  <a:tcPr/>
                </a:tc>
                <a:extLst>
                  <a:ext uri="{0D108BD9-81ED-4DB2-BD59-A6C34878D82A}">
                    <a16:rowId xmlns:a16="http://schemas.microsoft.com/office/drawing/2014/main" val="688347870"/>
                  </a:ext>
                </a:extLst>
              </a:tr>
              <a:tr h="350520">
                <a:tc>
                  <a:txBody>
                    <a:bodyPr/>
                    <a:lstStyle/>
                    <a:p>
                      <a:pPr algn="ctr"/>
                      <a:r>
                        <a:rPr lang="en-US" dirty="0"/>
                        <a:t>…</a:t>
                      </a:r>
                    </a:p>
                  </a:txBody>
                  <a:tcPr/>
                </a:tc>
                <a:extLst>
                  <a:ext uri="{0D108BD9-81ED-4DB2-BD59-A6C34878D82A}">
                    <a16:rowId xmlns:a16="http://schemas.microsoft.com/office/drawing/2014/main" val="355614806"/>
                  </a:ext>
                </a:extLst>
              </a:tr>
            </a:tbl>
          </a:graphicData>
        </a:graphic>
      </p:graphicFrame>
      <p:pic>
        <p:nvPicPr>
          <p:cNvPr id="39" name="Picture 38">
            <a:extLst>
              <a:ext uri="{FF2B5EF4-FFF2-40B4-BE49-F238E27FC236}">
                <a16:creationId xmlns:a16="http://schemas.microsoft.com/office/drawing/2014/main" id="{306B901F-72B7-4E90-8279-D298C5185A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1881" y="2019478"/>
            <a:ext cx="84637" cy="84637"/>
          </a:xfrm>
          <a:prstGeom prst="rect">
            <a:avLst/>
          </a:prstGeom>
        </p:spPr>
      </p:pic>
      <p:pic>
        <p:nvPicPr>
          <p:cNvPr id="41" name="Picture 40">
            <a:extLst>
              <a:ext uri="{FF2B5EF4-FFF2-40B4-BE49-F238E27FC236}">
                <a16:creationId xmlns:a16="http://schemas.microsoft.com/office/drawing/2014/main" id="{BA39C718-5473-468C-A0CA-569C6EFC58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03681" y="4119635"/>
            <a:ext cx="964100" cy="914400"/>
          </a:xfrm>
          <a:prstGeom prst="rect">
            <a:avLst/>
          </a:prstGeom>
        </p:spPr>
      </p:pic>
      <p:pic>
        <p:nvPicPr>
          <p:cNvPr id="48" name="Picture 47">
            <a:extLst>
              <a:ext uri="{FF2B5EF4-FFF2-40B4-BE49-F238E27FC236}">
                <a16:creationId xmlns:a16="http://schemas.microsoft.com/office/drawing/2014/main" id="{D75087E1-ADE8-4112-A8F5-9CE2711680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58287" y="2737910"/>
            <a:ext cx="1254888" cy="991362"/>
          </a:xfrm>
          <a:prstGeom prst="rect">
            <a:avLst/>
          </a:prstGeom>
        </p:spPr>
      </p:pic>
      <p:pic>
        <p:nvPicPr>
          <p:cNvPr id="53" name="Picture 52">
            <a:extLst>
              <a:ext uri="{FF2B5EF4-FFF2-40B4-BE49-F238E27FC236}">
                <a16:creationId xmlns:a16="http://schemas.microsoft.com/office/drawing/2014/main" id="{614D2954-A7B3-441A-BAA4-B70B7315B1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33821" y="1816005"/>
            <a:ext cx="1624546" cy="548293"/>
          </a:xfrm>
          <a:prstGeom prst="rect">
            <a:avLst/>
          </a:prstGeom>
        </p:spPr>
      </p:pic>
      <p:cxnSp>
        <p:nvCxnSpPr>
          <p:cNvPr id="60" name="Straight Arrow Connector 59">
            <a:extLst>
              <a:ext uri="{FF2B5EF4-FFF2-40B4-BE49-F238E27FC236}">
                <a16:creationId xmlns:a16="http://schemas.microsoft.com/office/drawing/2014/main" id="{4AE1AD80-8749-4D55-8476-C00D0227129D}"/>
              </a:ext>
            </a:extLst>
          </p:cNvPr>
          <p:cNvCxnSpPr>
            <a:cxnSpLocks/>
            <a:stCxn id="26" idx="3"/>
          </p:cNvCxnSpPr>
          <p:nvPr/>
        </p:nvCxnSpPr>
        <p:spPr>
          <a:xfrm flipV="1">
            <a:off x="2065681" y="1524000"/>
            <a:ext cx="719453" cy="92710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61" name="Oval 60">
            <a:extLst>
              <a:ext uri="{FF2B5EF4-FFF2-40B4-BE49-F238E27FC236}">
                <a16:creationId xmlns:a16="http://schemas.microsoft.com/office/drawing/2014/main" id="{603A051E-0E37-475E-8C89-F33422ACA85C}"/>
              </a:ext>
            </a:extLst>
          </p:cNvPr>
          <p:cNvSpPr/>
          <p:nvPr/>
        </p:nvSpPr>
        <p:spPr>
          <a:xfrm>
            <a:off x="5138308" y="412532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text</a:t>
            </a:r>
            <a:br>
              <a:rPr lang="en-US" dirty="0"/>
            </a:br>
            <a:r>
              <a:rPr lang="en-US" dirty="0"/>
              <a:t>file object</a:t>
            </a:r>
            <a:endParaRPr lang="he-IL" dirty="0"/>
          </a:p>
        </p:txBody>
      </p:sp>
      <p:cxnSp>
        <p:nvCxnSpPr>
          <p:cNvPr id="62" name="Straight Arrow Connector 61">
            <a:extLst>
              <a:ext uri="{FF2B5EF4-FFF2-40B4-BE49-F238E27FC236}">
                <a16:creationId xmlns:a16="http://schemas.microsoft.com/office/drawing/2014/main" id="{E2087E00-426E-4FC5-8EA4-0872C2D7E822}"/>
              </a:ext>
            </a:extLst>
          </p:cNvPr>
          <p:cNvCxnSpPr>
            <a:cxnSpLocks/>
            <a:endCxn id="20" idx="2"/>
          </p:cNvCxnSpPr>
          <p:nvPr/>
        </p:nvCxnSpPr>
        <p:spPr>
          <a:xfrm flipV="1">
            <a:off x="4425884" y="2012675"/>
            <a:ext cx="712424" cy="6803"/>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4" name="Straight Arrow Connector 63">
            <a:extLst>
              <a:ext uri="{FF2B5EF4-FFF2-40B4-BE49-F238E27FC236}">
                <a16:creationId xmlns:a16="http://schemas.microsoft.com/office/drawing/2014/main" id="{7AEBE505-EC4D-4D9B-800E-D08AC93B3F55}"/>
              </a:ext>
            </a:extLst>
          </p:cNvPr>
          <p:cNvCxnSpPr>
            <a:cxnSpLocks/>
            <a:endCxn id="32" idx="1"/>
          </p:cNvCxnSpPr>
          <p:nvPr/>
        </p:nvCxnSpPr>
        <p:spPr>
          <a:xfrm>
            <a:off x="4381125" y="2410751"/>
            <a:ext cx="998222" cy="56570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C0BA395A-D098-4B52-AA92-5846103D93EB}"/>
              </a:ext>
            </a:extLst>
          </p:cNvPr>
          <p:cNvCxnSpPr>
            <a:cxnSpLocks/>
            <a:endCxn id="61" idx="1"/>
          </p:cNvCxnSpPr>
          <p:nvPr/>
        </p:nvCxnSpPr>
        <p:spPr>
          <a:xfrm>
            <a:off x="4393615" y="3191115"/>
            <a:ext cx="985732" cy="1041342"/>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90A0396A-9C9D-4408-B515-A709A6CFB1B1}"/>
              </a:ext>
            </a:extLst>
          </p:cNvPr>
          <p:cNvCxnSpPr>
            <a:cxnSpLocks/>
            <a:stCxn id="27" idx="3"/>
          </p:cNvCxnSpPr>
          <p:nvPr/>
        </p:nvCxnSpPr>
        <p:spPr>
          <a:xfrm flipV="1">
            <a:off x="2065681" y="4130042"/>
            <a:ext cx="719453" cy="88137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21" name="Table 20">
            <a:extLst>
              <a:ext uri="{FF2B5EF4-FFF2-40B4-BE49-F238E27FC236}">
                <a16:creationId xmlns:a16="http://schemas.microsoft.com/office/drawing/2014/main" id="{EF381D50-15CB-4BA5-BC3A-958876D28FF0}"/>
              </a:ext>
            </a:extLst>
          </p:cNvPr>
          <p:cNvGraphicFramePr>
            <a:graphicFrameLocks noGrp="1"/>
          </p:cNvGraphicFramePr>
          <p:nvPr/>
        </p:nvGraphicFramePr>
        <p:xfrm>
          <a:off x="2797754" y="4130040"/>
          <a:ext cx="1608481" cy="2194560"/>
        </p:xfrm>
        <a:graphic>
          <a:graphicData uri="http://schemas.openxmlformats.org/drawingml/2006/table">
            <a:tbl>
              <a:tblPr firstRow="1" bandRow="1">
                <a:tableStyleId>{00A15C55-8517-42AA-B614-E9B94910E393}</a:tableStyleId>
              </a:tblPr>
              <a:tblGrid>
                <a:gridCol w="1608481">
                  <a:extLst>
                    <a:ext uri="{9D8B030D-6E8A-4147-A177-3AD203B41FA5}">
                      <a16:colId xmlns:a16="http://schemas.microsoft.com/office/drawing/2014/main" val="3220585307"/>
                    </a:ext>
                  </a:extLst>
                </a:gridCol>
              </a:tblGrid>
              <a:tr h="350520">
                <a:tc>
                  <a:txBody>
                    <a:bodyPr/>
                    <a:lstStyle/>
                    <a:p>
                      <a:pPr algn="ctr"/>
                      <a:r>
                        <a:rPr lang="en-US" dirty="0"/>
                        <a:t>FDT</a:t>
                      </a:r>
                    </a:p>
                  </a:txBody>
                  <a:tcPr/>
                </a:tc>
                <a:extLst>
                  <a:ext uri="{0D108BD9-81ED-4DB2-BD59-A6C34878D82A}">
                    <a16:rowId xmlns:a16="http://schemas.microsoft.com/office/drawing/2014/main" val="4080176935"/>
                  </a:ext>
                </a:extLst>
              </a:tr>
              <a:tr h="350520">
                <a:tc>
                  <a:txBody>
                    <a:bodyPr/>
                    <a:lstStyle/>
                    <a:p>
                      <a:pPr algn="ctr"/>
                      <a:r>
                        <a:rPr lang="en-US" dirty="0"/>
                        <a:t>0 (stdin)</a:t>
                      </a:r>
                    </a:p>
                  </a:txBody>
                  <a:tcPr/>
                </a:tc>
                <a:extLst>
                  <a:ext uri="{0D108BD9-81ED-4DB2-BD59-A6C34878D82A}">
                    <a16:rowId xmlns:a16="http://schemas.microsoft.com/office/drawing/2014/main" val="1837734032"/>
                  </a:ext>
                </a:extLst>
              </a:tr>
              <a:tr h="350520">
                <a:tc>
                  <a:txBody>
                    <a:bodyPr/>
                    <a:lstStyle/>
                    <a:p>
                      <a:pPr algn="ctr"/>
                      <a:r>
                        <a:rPr lang="en-US" dirty="0"/>
                        <a:t>1 (</a:t>
                      </a:r>
                      <a:r>
                        <a:rPr lang="en-US" dirty="0" err="1"/>
                        <a:t>stdout</a:t>
                      </a:r>
                      <a:r>
                        <a:rPr lang="en-US" dirty="0"/>
                        <a:t>)</a:t>
                      </a:r>
                    </a:p>
                  </a:txBody>
                  <a:tcPr/>
                </a:tc>
                <a:extLst>
                  <a:ext uri="{0D108BD9-81ED-4DB2-BD59-A6C34878D82A}">
                    <a16:rowId xmlns:a16="http://schemas.microsoft.com/office/drawing/2014/main" val="1977770572"/>
                  </a:ext>
                </a:extLst>
              </a:tr>
              <a:tr h="350520">
                <a:tc>
                  <a:txBody>
                    <a:bodyPr/>
                    <a:lstStyle/>
                    <a:p>
                      <a:pPr algn="ctr"/>
                      <a:r>
                        <a:rPr lang="en-US" dirty="0"/>
                        <a:t>…</a:t>
                      </a:r>
                    </a:p>
                  </a:txBody>
                  <a:tcPr/>
                </a:tc>
                <a:extLst>
                  <a:ext uri="{0D108BD9-81ED-4DB2-BD59-A6C34878D82A}">
                    <a16:rowId xmlns:a16="http://schemas.microsoft.com/office/drawing/2014/main" val="2495163049"/>
                  </a:ext>
                </a:extLst>
              </a:tr>
              <a:tr h="350520">
                <a:tc>
                  <a:txBody>
                    <a:bodyPr/>
                    <a:lstStyle/>
                    <a:p>
                      <a:pPr algn="ctr"/>
                      <a:r>
                        <a:rPr lang="en-US" dirty="0"/>
                        <a:t>15</a:t>
                      </a:r>
                    </a:p>
                  </a:txBody>
                  <a:tcPr/>
                </a:tc>
                <a:extLst>
                  <a:ext uri="{0D108BD9-81ED-4DB2-BD59-A6C34878D82A}">
                    <a16:rowId xmlns:a16="http://schemas.microsoft.com/office/drawing/2014/main" val="688347870"/>
                  </a:ext>
                </a:extLst>
              </a:tr>
              <a:tr h="350520">
                <a:tc>
                  <a:txBody>
                    <a:bodyPr/>
                    <a:lstStyle/>
                    <a:p>
                      <a:pPr algn="ctr"/>
                      <a:r>
                        <a:rPr lang="en-US" dirty="0"/>
                        <a:t>…</a:t>
                      </a:r>
                    </a:p>
                  </a:txBody>
                  <a:tcPr/>
                </a:tc>
                <a:extLst>
                  <a:ext uri="{0D108BD9-81ED-4DB2-BD59-A6C34878D82A}">
                    <a16:rowId xmlns:a16="http://schemas.microsoft.com/office/drawing/2014/main" val="355614806"/>
                  </a:ext>
                </a:extLst>
              </a:tr>
            </a:tbl>
          </a:graphicData>
        </a:graphic>
      </p:graphicFrame>
      <p:cxnSp>
        <p:nvCxnSpPr>
          <p:cNvPr id="23" name="Straight Arrow Connector 22">
            <a:extLst>
              <a:ext uri="{FF2B5EF4-FFF2-40B4-BE49-F238E27FC236}">
                <a16:creationId xmlns:a16="http://schemas.microsoft.com/office/drawing/2014/main" id="{A81B7897-B3D4-4A8F-BB60-B23EE4849550}"/>
              </a:ext>
            </a:extLst>
          </p:cNvPr>
          <p:cNvCxnSpPr>
            <a:cxnSpLocks/>
            <a:endCxn id="20" idx="3"/>
          </p:cNvCxnSpPr>
          <p:nvPr/>
        </p:nvCxnSpPr>
        <p:spPr>
          <a:xfrm flipV="1">
            <a:off x="4393745" y="2271306"/>
            <a:ext cx="985602" cy="237052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E6A85EA-38CE-4D98-BDD9-4483F96B3E20}"/>
              </a:ext>
            </a:extLst>
          </p:cNvPr>
          <p:cNvCxnSpPr>
            <a:cxnSpLocks/>
            <a:endCxn id="32" idx="3"/>
          </p:cNvCxnSpPr>
          <p:nvPr/>
        </p:nvCxnSpPr>
        <p:spPr>
          <a:xfrm flipV="1">
            <a:off x="4401058" y="3493713"/>
            <a:ext cx="978289" cy="154281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C50A8D63-DE3B-41DA-A947-DF84E83D0B67}"/>
              </a:ext>
            </a:extLst>
          </p:cNvPr>
          <p:cNvCxnSpPr>
            <a:cxnSpLocks/>
            <a:endCxn id="61" idx="3"/>
          </p:cNvCxnSpPr>
          <p:nvPr/>
        </p:nvCxnSpPr>
        <p:spPr>
          <a:xfrm flipV="1">
            <a:off x="4381555" y="4749719"/>
            <a:ext cx="997792" cy="104619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26" name="Table 25">
            <a:extLst>
              <a:ext uri="{FF2B5EF4-FFF2-40B4-BE49-F238E27FC236}">
                <a16:creationId xmlns:a16="http://schemas.microsoft.com/office/drawing/2014/main" id="{123D5911-A9BF-414E-8EAD-1A3DBA4D2969}"/>
              </a:ext>
            </a:extLst>
          </p:cNvPr>
          <p:cNvGraphicFramePr>
            <a:graphicFrameLocks noGrp="1"/>
          </p:cNvGraphicFramePr>
          <p:nvPr>
            <p:extLst>
              <p:ext uri="{D42A27DB-BD31-4B8C-83A1-F6EECF244321}">
                <p14:modId xmlns:p14="http://schemas.microsoft.com/office/powerpoint/2010/main" val="2854926487"/>
              </p:ext>
            </p:extLst>
          </p:nvPr>
        </p:nvGraphicFramePr>
        <p:xfrm>
          <a:off x="457200" y="1524000"/>
          <a:ext cx="1608481" cy="185420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70840">
                <a:tc>
                  <a:txBody>
                    <a:bodyPr/>
                    <a:lstStyle/>
                    <a:p>
                      <a:pPr algn="ctr"/>
                      <a:r>
                        <a:rPr lang="en-US" dirty="0"/>
                        <a:t>parent PCB</a:t>
                      </a:r>
                    </a:p>
                  </a:txBody>
                  <a:tcPr/>
                </a:tc>
                <a:extLst>
                  <a:ext uri="{0D108BD9-81ED-4DB2-BD59-A6C34878D82A}">
                    <a16:rowId xmlns:a16="http://schemas.microsoft.com/office/drawing/2014/main" val="4080176935"/>
                  </a:ext>
                </a:extLst>
              </a:tr>
              <a:tr h="370840">
                <a:tc>
                  <a:txBody>
                    <a:bodyPr/>
                    <a:lstStyle/>
                    <a:p>
                      <a:pPr algn="ctr"/>
                      <a:endParaRPr lang="en-US"/>
                    </a:p>
                  </a:txBody>
                  <a:tcPr/>
                </a:tc>
                <a:extLst>
                  <a:ext uri="{0D108BD9-81ED-4DB2-BD59-A6C34878D82A}">
                    <a16:rowId xmlns:a16="http://schemas.microsoft.com/office/drawing/2014/main" val="1837734032"/>
                  </a:ext>
                </a:extLst>
              </a:tr>
              <a:tr h="37084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370840">
                <a:tc>
                  <a:txBody>
                    <a:bodyPr/>
                    <a:lstStyle/>
                    <a:p>
                      <a:pPr algn="ctr"/>
                      <a:endParaRPr lang="en-US" dirty="0"/>
                    </a:p>
                  </a:txBody>
                  <a:tcPr/>
                </a:tc>
                <a:extLst>
                  <a:ext uri="{0D108BD9-81ED-4DB2-BD59-A6C34878D82A}">
                    <a16:rowId xmlns:a16="http://schemas.microsoft.com/office/drawing/2014/main" val="3618374476"/>
                  </a:ext>
                </a:extLst>
              </a:tr>
              <a:tr h="370840">
                <a:tc>
                  <a:txBody>
                    <a:bodyPr/>
                    <a:lstStyle/>
                    <a:p>
                      <a:pPr algn="ctr"/>
                      <a:endParaRPr lang="en-US" dirty="0"/>
                    </a:p>
                  </a:txBody>
                  <a:tcPr/>
                </a:tc>
                <a:extLst>
                  <a:ext uri="{0D108BD9-81ED-4DB2-BD59-A6C34878D82A}">
                    <a16:rowId xmlns:a16="http://schemas.microsoft.com/office/drawing/2014/main" val="116127581"/>
                  </a:ext>
                </a:extLst>
              </a:tr>
            </a:tbl>
          </a:graphicData>
        </a:graphic>
      </p:graphicFrame>
      <p:graphicFrame>
        <p:nvGraphicFramePr>
          <p:cNvPr id="27" name="Table 26">
            <a:extLst>
              <a:ext uri="{FF2B5EF4-FFF2-40B4-BE49-F238E27FC236}">
                <a16:creationId xmlns:a16="http://schemas.microsoft.com/office/drawing/2014/main" id="{E26E7F48-83E8-4630-8430-3CDF803D64F0}"/>
              </a:ext>
            </a:extLst>
          </p:cNvPr>
          <p:cNvGraphicFramePr>
            <a:graphicFrameLocks noGrp="1"/>
          </p:cNvGraphicFramePr>
          <p:nvPr>
            <p:extLst>
              <p:ext uri="{D42A27DB-BD31-4B8C-83A1-F6EECF244321}">
                <p14:modId xmlns:p14="http://schemas.microsoft.com/office/powerpoint/2010/main" val="1097815803"/>
              </p:ext>
            </p:extLst>
          </p:nvPr>
        </p:nvGraphicFramePr>
        <p:xfrm>
          <a:off x="457200" y="4097020"/>
          <a:ext cx="1608481" cy="1828800"/>
        </p:xfrm>
        <a:graphic>
          <a:graphicData uri="http://schemas.openxmlformats.org/drawingml/2006/table">
            <a:tbl>
              <a:tblPr firstRow="1" bandRow="1">
                <a:tableStyleId>{00A15C55-8517-42AA-B614-E9B94910E393}</a:tableStyleId>
              </a:tblPr>
              <a:tblGrid>
                <a:gridCol w="1608481">
                  <a:extLst>
                    <a:ext uri="{9D8B030D-6E8A-4147-A177-3AD203B41FA5}">
                      <a16:colId xmlns:a16="http://schemas.microsoft.com/office/drawing/2014/main" val="3220585307"/>
                    </a:ext>
                  </a:extLst>
                </a:gridCol>
              </a:tblGrid>
              <a:tr h="0">
                <a:tc>
                  <a:txBody>
                    <a:bodyPr/>
                    <a:lstStyle/>
                    <a:p>
                      <a:pPr algn="ctr"/>
                      <a:r>
                        <a:rPr lang="en-US" dirty="0"/>
                        <a:t>child PCB</a:t>
                      </a:r>
                    </a:p>
                  </a:txBody>
                  <a:tcPr/>
                </a:tc>
                <a:extLst>
                  <a:ext uri="{0D108BD9-81ED-4DB2-BD59-A6C34878D82A}">
                    <a16:rowId xmlns:a16="http://schemas.microsoft.com/office/drawing/2014/main" val="4080176935"/>
                  </a:ext>
                </a:extLst>
              </a:tr>
              <a:tr h="0">
                <a:tc>
                  <a:txBody>
                    <a:bodyPr/>
                    <a:lstStyle/>
                    <a:p>
                      <a:pPr algn="ctr"/>
                      <a:endParaRPr lang="en-US"/>
                    </a:p>
                  </a:txBody>
                  <a:tcPr/>
                </a:tc>
                <a:extLst>
                  <a:ext uri="{0D108BD9-81ED-4DB2-BD59-A6C34878D82A}">
                    <a16:rowId xmlns:a16="http://schemas.microsoft.com/office/drawing/2014/main" val="1837734032"/>
                  </a:ext>
                </a:extLst>
              </a:tr>
              <a:tr h="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0">
                <a:tc>
                  <a:txBody>
                    <a:bodyPr/>
                    <a:lstStyle/>
                    <a:p>
                      <a:pPr algn="ctr"/>
                      <a:endParaRPr lang="en-US" dirty="0"/>
                    </a:p>
                  </a:txBody>
                  <a:tcPr/>
                </a:tc>
                <a:extLst>
                  <a:ext uri="{0D108BD9-81ED-4DB2-BD59-A6C34878D82A}">
                    <a16:rowId xmlns:a16="http://schemas.microsoft.com/office/drawing/2014/main" val="3618374476"/>
                  </a:ext>
                </a:extLst>
              </a:tr>
              <a:tr h="0">
                <a:tc>
                  <a:txBody>
                    <a:bodyPr/>
                    <a:lstStyle/>
                    <a:p>
                      <a:pPr algn="ctr"/>
                      <a:endParaRPr lang="en-US" dirty="0"/>
                    </a:p>
                  </a:txBody>
                  <a:tcPr/>
                </a:tc>
                <a:extLst>
                  <a:ext uri="{0D108BD9-81ED-4DB2-BD59-A6C34878D82A}">
                    <a16:rowId xmlns:a16="http://schemas.microsoft.com/office/drawing/2014/main" val="2379183876"/>
                  </a:ext>
                </a:extLst>
              </a:tr>
            </a:tbl>
          </a:graphicData>
        </a:graphic>
      </p:graphicFrame>
    </p:spTree>
    <p:extLst>
      <p:ext uri="{BB962C8B-B14F-4D97-AF65-F5344CB8AC3E}">
        <p14:creationId xmlns:p14="http://schemas.microsoft.com/office/powerpoint/2010/main" val="3696804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E82F-7CD5-4085-AD6E-ABDFB834E7CD}"/>
              </a:ext>
            </a:extLst>
          </p:cNvPr>
          <p:cNvSpPr>
            <a:spLocks noGrp="1"/>
          </p:cNvSpPr>
          <p:nvPr>
            <p:ph type="title"/>
          </p:nvPr>
        </p:nvSpPr>
        <p:spPr/>
        <p:txBody>
          <a:bodyPr/>
          <a:lstStyle/>
          <a:p>
            <a:r>
              <a:rPr lang="he-IL" altLang="en-US" dirty="0"/>
              <a:t>הכוונת קלט</a:t>
            </a:r>
            <a:r>
              <a:rPr lang="en-US" altLang="en-US" dirty="0"/>
              <a:t>/</a:t>
            </a:r>
            <a:r>
              <a:rPr lang="he-IL" altLang="en-US" dirty="0"/>
              <a:t>פלט</a:t>
            </a:r>
            <a:endParaRPr lang="en-US" dirty="0"/>
          </a:p>
        </p:txBody>
      </p:sp>
      <p:sp>
        <p:nvSpPr>
          <p:cNvPr id="4" name="Footer Placeholder 3">
            <a:extLst>
              <a:ext uri="{FF2B5EF4-FFF2-40B4-BE49-F238E27FC236}">
                <a16:creationId xmlns:a16="http://schemas.microsoft.com/office/drawing/2014/main" id="{8CA23E12-873A-4585-BA6A-215D5195F21C}"/>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D6A66107-794B-415C-BB38-8059A8A12555}"/>
              </a:ext>
            </a:extLst>
          </p:cNvPr>
          <p:cNvSpPr>
            <a:spLocks noGrp="1"/>
          </p:cNvSpPr>
          <p:nvPr>
            <p:ph type="sldNum" sz="quarter" idx="12"/>
          </p:nvPr>
        </p:nvSpPr>
        <p:spPr/>
        <p:txBody>
          <a:bodyPr/>
          <a:lstStyle/>
          <a:p>
            <a:fld id="{0CFEC368-1D7A-4F81-ABF6-AE0E36BAF64C}" type="slidenum">
              <a:rPr lang="en-US" smtClean="0"/>
              <a:pPr/>
              <a:t>43</a:t>
            </a:fld>
            <a:endParaRPr lang="en-US"/>
          </a:p>
        </p:txBody>
      </p:sp>
      <p:sp>
        <p:nvSpPr>
          <p:cNvPr id="20" name="Oval 19">
            <a:extLst>
              <a:ext uri="{FF2B5EF4-FFF2-40B4-BE49-F238E27FC236}">
                <a16:creationId xmlns:a16="http://schemas.microsoft.com/office/drawing/2014/main" id="{46851381-EEE8-421C-899D-5AE3C8B2309B}"/>
              </a:ext>
            </a:extLst>
          </p:cNvPr>
          <p:cNvSpPr/>
          <p:nvPr/>
        </p:nvSpPr>
        <p:spPr>
          <a:xfrm>
            <a:off x="5138308" y="1646915"/>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keyboard</a:t>
            </a:r>
            <a:br>
              <a:rPr lang="en-US" dirty="0"/>
            </a:br>
            <a:r>
              <a:rPr lang="en-US" dirty="0"/>
              <a:t>file object</a:t>
            </a:r>
            <a:endParaRPr lang="he-IL" dirty="0"/>
          </a:p>
        </p:txBody>
      </p:sp>
      <p:sp>
        <p:nvSpPr>
          <p:cNvPr id="32" name="Oval 31">
            <a:extLst>
              <a:ext uri="{FF2B5EF4-FFF2-40B4-BE49-F238E27FC236}">
                <a16:creationId xmlns:a16="http://schemas.microsoft.com/office/drawing/2014/main" id="{118ACE83-F47C-470F-BC31-DFF22F9A2C7E}"/>
              </a:ext>
            </a:extLst>
          </p:cNvPr>
          <p:cNvSpPr/>
          <p:nvPr/>
        </p:nvSpPr>
        <p:spPr>
          <a:xfrm>
            <a:off x="5138308" y="2869322"/>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monitor</a:t>
            </a:r>
            <a:br>
              <a:rPr lang="en-US" dirty="0"/>
            </a:br>
            <a:r>
              <a:rPr lang="en-US" dirty="0"/>
              <a:t>file object</a:t>
            </a:r>
            <a:endParaRPr lang="he-IL" dirty="0"/>
          </a:p>
        </p:txBody>
      </p:sp>
      <p:graphicFrame>
        <p:nvGraphicFramePr>
          <p:cNvPr id="34" name="Table 33">
            <a:extLst>
              <a:ext uri="{FF2B5EF4-FFF2-40B4-BE49-F238E27FC236}">
                <a16:creationId xmlns:a16="http://schemas.microsoft.com/office/drawing/2014/main" id="{021203F1-ED64-4E38-9AB3-161213D1CE26}"/>
              </a:ext>
            </a:extLst>
          </p:cNvPr>
          <p:cNvGraphicFramePr>
            <a:graphicFrameLocks noGrp="1"/>
          </p:cNvGraphicFramePr>
          <p:nvPr/>
        </p:nvGraphicFramePr>
        <p:xfrm>
          <a:off x="2797754" y="1524000"/>
          <a:ext cx="1608481" cy="219456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50520">
                <a:tc>
                  <a:txBody>
                    <a:bodyPr/>
                    <a:lstStyle/>
                    <a:p>
                      <a:pPr algn="ctr"/>
                      <a:r>
                        <a:rPr lang="en-US" dirty="0"/>
                        <a:t>FDT</a:t>
                      </a:r>
                    </a:p>
                  </a:txBody>
                  <a:tcPr/>
                </a:tc>
                <a:extLst>
                  <a:ext uri="{0D108BD9-81ED-4DB2-BD59-A6C34878D82A}">
                    <a16:rowId xmlns:a16="http://schemas.microsoft.com/office/drawing/2014/main" val="4080176935"/>
                  </a:ext>
                </a:extLst>
              </a:tr>
              <a:tr h="350520">
                <a:tc>
                  <a:txBody>
                    <a:bodyPr/>
                    <a:lstStyle/>
                    <a:p>
                      <a:pPr algn="ctr"/>
                      <a:r>
                        <a:rPr lang="en-US" dirty="0"/>
                        <a:t>0 (stdin)</a:t>
                      </a:r>
                    </a:p>
                  </a:txBody>
                  <a:tcPr/>
                </a:tc>
                <a:extLst>
                  <a:ext uri="{0D108BD9-81ED-4DB2-BD59-A6C34878D82A}">
                    <a16:rowId xmlns:a16="http://schemas.microsoft.com/office/drawing/2014/main" val="1837734032"/>
                  </a:ext>
                </a:extLst>
              </a:tr>
              <a:tr h="350520">
                <a:tc>
                  <a:txBody>
                    <a:bodyPr/>
                    <a:lstStyle/>
                    <a:p>
                      <a:pPr algn="ctr"/>
                      <a:r>
                        <a:rPr lang="en-US" dirty="0"/>
                        <a:t>1 (</a:t>
                      </a:r>
                      <a:r>
                        <a:rPr lang="en-US" dirty="0" err="1"/>
                        <a:t>stdout</a:t>
                      </a:r>
                      <a:r>
                        <a:rPr lang="en-US" dirty="0"/>
                        <a:t>)</a:t>
                      </a:r>
                    </a:p>
                  </a:txBody>
                  <a:tcPr/>
                </a:tc>
                <a:extLst>
                  <a:ext uri="{0D108BD9-81ED-4DB2-BD59-A6C34878D82A}">
                    <a16:rowId xmlns:a16="http://schemas.microsoft.com/office/drawing/2014/main" val="1977770572"/>
                  </a:ext>
                </a:extLst>
              </a:tr>
              <a:tr h="350520">
                <a:tc>
                  <a:txBody>
                    <a:bodyPr/>
                    <a:lstStyle/>
                    <a:p>
                      <a:pPr algn="ctr"/>
                      <a:r>
                        <a:rPr lang="en-US" dirty="0"/>
                        <a:t>…</a:t>
                      </a:r>
                    </a:p>
                  </a:txBody>
                  <a:tcPr/>
                </a:tc>
                <a:extLst>
                  <a:ext uri="{0D108BD9-81ED-4DB2-BD59-A6C34878D82A}">
                    <a16:rowId xmlns:a16="http://schemas.microsoft.com/office/drawing/2014/main" val="2495163049"/>
                  </a:ext>
                </a:extLst>
              </a:tr>
              <a:tr h="350520">
                <a:tc>
                  <a:txBody>
                    <a:bodyPr/>
                    <a:lstStyle/>
                    <a:p>
                      <a:pPr algn="ctr"/>
                      <a:r>
                        <a:rPr lang="en-US" dirty="0"/>
                        <a:t>15</a:t>
                      </a:r>
                    </a:p>
                  </a:txBody>
                  <a:tcPr/>
                </a:tc>
                <a:extLst>
                  <a:ext uri="{0D108BD9-81ED-4DB2-BD59-A6C34878D82A}">
                    <a16:rowId xmlns:a16="http://schemas.microsoft.com/office/drawing/2014/main" val="688347870"/>
                  </a:ext>
                </a:extLst>
              </a:tr>
              <a:tr h="350520">
                <a:tc>
                  <a:txBody>
                    <a:bodyPr/>
                    <a:lstStyle/>
                    <a:p>
                      <a:pPr algn="ctr"/>
                      <a:r>
                        <a:rPr lang="en-US" dirty="0"/>
                        <a:t>…</a:t>
                      </a:r>
                    </a:p>
                  </a:txBody>
                  <a:tcPr/>
                </a:tc>
                <a:extLst>
                  <a:ext uri="{0D108BD9-81ED-4DB2-BD59-A6C34878D82A}">
                    <a16:rowId xmlns:a16="http://schemas.microsoft.com/office/drawing/2014/main" val="355614806"/>
                  </a:ext>
                </a:extLst>
              </a:tr>
            </a:tbl>
          </a:graphicData>
        </a:graphic>
      </p:graphicFrame>
      <p:pic>
        <p:nvPicPr>
          <p:cNvPr id="39" name="Picture 38">
            <a:extLst>
              <a:ext uri="{FF2B5EF4-FFF2-40B4-BE49-F238E27FC236}">
                <a16:creationId xmlns:a16="http://schemas.microsoft.com/office/drawing/2014/main" id="{306B901F-72B7-4E90-8279-D298C5185A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1881" y="2019478"/>
            <a:ext cx="84637" cy="84637"/>
          </a:xfrm>
          <a:prstGeom prst="rect">
            <a:avLst/>
          </a:prstGeom>
        </p:spPr>
      </p:pic>
      <p:pic>
        <p:nvPicPr>
          <p:cNvPr id="41" name="Picture 40">
            <a:extLst>
              <a:ext uri="{FF2B5EF4-FFF2-40B4-BE49-F238E27FC236}">
                <a16:creationId xmlns:a16="http://schemas.microsoft.com/office/drawing/2014/main" id="{BA39C718-5473-468C-A0CA-569C6EFC58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03681" y="4119635"/>
            <a:ext cx="964100" cy="914400"/>
          </a:xfrm>
          <a:prstGeom prst="rect">
            <a:avLst/>
          </a:prstGeom>
        </p:spPr>
      </p:pic>
      <p:pic>
        <p:nvPicPr>
          <p:cNvPr id="48" name="Picture 47">
            <a:extLst>
              <a:ext uri="{FF2B5EF4-FFF2-40B4-BE49-F238E27FC236}">
                <a16:creationId xmlns:a16="http://schemas.microsoft.com/office/drawing/2014/main" id="{D75087E1-ADE8-4112-A8F5-9CE2711680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58287" y="2737910"/>
            <a:ext cx="1254888" cy="991362"/>
          </a:xfrm>
          <a:prstGeom prst="rect">
            <a:avLst/>
          </a:prstGeom>
        </p:spPr>
      </p:pic>
      <p:pic>
        <p:nvPicPr>
          <p:cNvPr id="53" name="Picture 52">
            <a:extLst>
              <a:ext uri="{FF2B5EF4-FFF2-40B4-BE49-F238E27FC236}">
                <a16:creationId xmlns:a16="http://schemas.microsoft.com/office/drawing/2014/main" id="{614D2954-A7B3-441A-BAA4-B70B7315B16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33821" y="1816005"/>
            <a:ext cx="1624546" cy="548293"/>
          </a:xfrm>
          <a:prstGeom prst="rect">
            <a:avLst/>
          </a:prstGeom>
        </p:spPr>
      </p:pic>
      <p:sp>
        <p:nvSpPr>
          <p:cNvPr id="61" name="Oval 60">
            <a:extLst>
              <a:ext uri="{FF2B5EF4-FFF2-40B4-BE49-F238E27FC236}">
                <a16:creationId xmlns:a16="http://schemas.microsoft.com/office/drawing/2014/main" id="{603A051E-0E37-475E-8C89-F33422ACA85C}"/>
              </a:ext>
            </a:extLst>
          </p:cNvPr>
          <p:cNvSpPr/>
          <p:nvPr/>
        </p:nvSpPr>
        <p:spPr>
          <a:xfrm>
            <a:off x="5138308" y="412532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text</a:t>
            </a:r>
            <a:br>
              <a:rPr lang="en-US" dirty="0"/>
            </a:br>
            <a:r>
              <a:rPr lang="en-US" dirty="0"/>
              <a:t>file object</a:t>
            </a:r>
            <a:endParaRPr lang="he-IL" dirty="0"/>
          </a:p>
        </p:txBody>
      </p:sp>
      <p:cxnSp>
        <p:nvCxnSpPr>
          <p:cNvPr id="62" name="Straight Arrow Connector 61">
            <a:extLst>
              <a:ext uri="{FF2B5EF4-FFF2-40B4-BE49-F238E27FC236}">
                <a16:creationId xmlns:a16="http://schemas.microsoft.com/office/drawing/2014/main" id="{E2087E00-426E-4FC5-8EA4-0872C2D7E822}"/>
              </a:ext>
            </a:extLst>
          </p:cNvPr>
          <p:cNvCxnSpPr>
            <a:cxnSpLocks/>
            <a:endCxn id="20" idx="2"/>
          </p:cNvCxnSpPr>
          <p:nvPr/>
        </p:nvCxnSpPr>
        <p:spPr>
          <a:xfrm flipV="1">
            <a:off x="4425884" y="2012675"/>
            <a:ext cx="712424" cy="6803"/>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4" name="Straight Arrow Connector 63">
            <a:extLst>
              <a:ext uri="{FF2B5EF4-FFF2-40B4-BE49-F238E27FC236}">
                <a16:creationId xmlns:a16="http://schemas.microsoft.com/office/drawing/2014/main" id="{7AEBE505-EC4D-4D9B-800E-D08AC93B3F55}"/>
              </a:ext>
            </a:extLst>
          </p:cNvPr>
          <p:cNvCxnSpPr>
            <a:cxnSpLocks/>
            <a:endCxn id="32" idx="1"/>
          </p:cNvCxnSpPr>
          <p:nvPr/>
        </p:nvCxnSpPr>
        <p:spPr>
          <a:xfrm>
            <a:off x="4381125" y="2410751"/>
            <a:ext cx="998222" cy="56570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C0BA395A-D098-4B52-AA92-5846103D93EB}"/>
              </a:ext>
            </a:extLst>
          </p:cNvPr>
          <p:cNvCxnSpPr>
            <a:cxnSpLocks/>
            <a:endCxn id="61" idx="1"/>
          </p:cNvCxnSpPr>
          <p:nvPr/>
        </p:nvCxnSpPr>
        <p:spPr>
          <a:xfrm>
            <a:off x="4393615" y="3191115"/>
            <a:ext cx="985732" cy="1041342"/>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21" name="Table 20">
            <a:extLst>
              <a:ext uri="{FF2B5EF4-FFF2-40B4-BE49-F238E27FC236}">
                <a16:creationId xmlns:a16="http://schemas.microsoft.com/office/drawing/2014/main" id="{EF381D50-15CB-4BA5-BC3A-958876D28FF0}"/>
              </a:ext>
            </a:extLst>
          </p:cNvPr>
          <p:cNvGraphicFramePr>
            <a:graphicFrameLocks noGrp="1"/>
          </p:cNvGraphicFramePr>
          <p:nvPr/>
        </p:nvGraphicFramePr>
        <p:xfrm>
          <a:off x="2797754" y="4130040"/>
          <a:ext cx="1608481" cy="2194560"/>
        </p:xfrm>
        <a:graphic>
          <a:graphicData uri="http://schemas.openxmlformats.org/drawingml/2006/table">
            <a:tbl>
              <a:tblPr firstRow="1" bandRow="1">
                <a:tableStyleId>{00A15C55-8517-42AA-B614-E9B94910E393}</a:tableStyleId>
              </a:tblPr>
              <a:tblGrid>
                <a:gridCol w="1608481">
                  <a:extLst>
                    <a:ext uri="{9D8B030D-6E8A-4147-A177-3AD203B41FA5}">
                      <a16:colId xmlns:a16="http://schemas.microsoft.com/office/drawing/2014/main" val="3220585307"/>
                    </a:ext>
                  </a:extLst>
                </a:gridCol>
              </a:tblGrid>
              <a:tr h="350520">
                <a:tc>
                  <a:txBody>
                    <a:bodyPr/>
                    <a:lstStyle/>
                    <a:p>
                      <a:pPr algn="ctr"/>
                      <a:r>
                        <a:rPr lang="en-US" dirty="0"/>
                        <a:t>FDT</a:t>
                      </a:r>
                    </a:p>
                  </a:txBody>
                  <a:tcPr/>
                </a:tc>
                <a:extLst>
                  <a:ext uri="{0D108BD9-81ED-4DB2-BD59-A6C34878D82A}">
                    <a16:rowId xmlns:a16="http://schemas.microsoft.com/office/drawing/2014/main" val="4080176935"/>
                  </a:ext>
                </a:extLst>
              </a:tr>
              <a:tr h="350520">
                <a:tc>
                  <a:txBody>
                    <a:bodyPr/>
                    <a:lstStyle/>
                    <a:p>
                      <a:pPr algn="ctr"/>
                      <a:r>
                        <a:rPr lang="en-US" dirty="0"/>
                        <a:t>0 (stdin)</a:t>
                      </a:r>
                    </a:p>
                  </a:txBody>
                  <a:tcPr/>
                </a:tc>
                <a:extLst>
                  <a:ext uri="{0D108BD9-81ED-4DB2-BD59-A6C34878D82A}">
                    <a16:rowId xmlns:a16="http://schemas.microsoft.com/office/drawing/2014/main" val="1837734032"/>
                  </a:ext>
                </a:extLst>
              </a:tr>
              <a:tr h="350520">
                <a:tc>
                  <a:txBody>
                    <a:bodyPr/>
                    <a:lstStyle/>
                    <a:p>
                      <a:pPr algn="ctr"/>
                      <a:r>
                        <a:rPr lang="en-US" dirty="0"/>
                        <a:t>1 (</a:t>
                      </a:r>
                      <a:r>
                        <a:rPr lang="en-US" dirty="0" err="1"/>
                        <a:t>stdout</a:t>
                      </a:r>
                      <a:r>
                        <a:rPr lang="en-US" dirty="0"/>
                        <a:t>)</a:t>
                      </a:r>
                    </a:p>
                  </a:txBody>
                  <a:tcPr/>
                </a:tc>
                <a:extLst>
                  <a:ext uri="{0D108BD9-81ED-4DB2-BD59-A6C34878D82A}">
                    <a16:rowId xmlns:a16="http://schemas.microsoft.com/office/drawing/2014/main" val="1977770572"/>
                  </a:ext>
                </a:extLst>
              </a:tr>
              <a:tr h="350520">
                <a:tc>
                  <a:txBody>
                    <a:bodyPr/>
                    <a:lstStyle/>
                    <a:p>
                      <a:pPr algn="ctr"/>
                      <a:r>
                        <a:rPr lang="en-US" dirty="0"/>
                        <a:t>…</a:t>
                      </a:r>
                    </a:p>
                  </a:txBody>
                  <a:tcPr/>
                </a:tc>
                <a:extLst>
                  <a:ext uri="{0D108BD9-81ED-4DB2-BD59-A6C34878D82A}">
                    <a16:rowId xmlns:a16="http://schemas.microsoft.com/office/drawing/2014/main" val="2495163049"/>
                  </a:ext>
                </a:extLst>
              </a:tr>
              <a:tr h="350520">
                <a:tc>
                  <a:txBody>
                    <a:bodyPr/>
                    <a:lstStyle/>
                    <a:p>
                      <a:pPr algn="ctr"/>
                      <a:r>
                        <a:rPr lang="en-US" dirty="0"/>
                        <a:t>15</a:t>
                      </a:r>
                    </a:p>
                  </a:txBody>
                  <a:tcPr/>
                </a:tc>
                <a:extLst>
                  <a:ext uri="{0D108BD9-81ED-4DB2-BD59-A6C34878D82A}">
                    <a16:rowId xmlns:a16="http://schemas.microsoft.com/office/drawing/2014/main" val="688347870"/>
                  </a:ext>
                </a:extLst>
              </a:tr>
              <a:tr h="350520">
                <a:tc>
                  <a:txBody>
                    <a:bodyPr/>
                    <a:lstStyle/>
                    <a:p>
                      <a:pPr algn="ctr"/>
                      <a:r>
                        <a:rPr lang="en-US" dirty="0"/>
                        <a:t>…</a:t>
                      </a:r>
                    </a:p>
                  </a:txBody>
                  <a:tcPr/>
                </a:tc>
                <a:extLst>
                  <a:ext uri="{0D108BD9-81ED-4DB2-BD59-A6C34878D82A}">
                    <a16:rowId xmlns:a16="http://schemas.microsoft.com/office/drawing/2014/main" val="355614806"/>
                  </a:ext>
                </a:extLst>
              </a:tr>
            </a:tbl>
          </a:graphicData>
        </a:graphic>
      </p:graphicFrame>
      <p:cxnSp>
        <p:nvCxnSpPr>
          <p:cNvPr id="23" name="Straight Arrow Connector 22">
            <a:extLst>
              <a:ext uri="{FF2B5EF4-FFF2-40B4-BE49-F238E27FC236}">
                <a16:creationId xmlns:a16="http://schemas.microsoft.com/office/drawing/2014/main" id="{A81B7897-B3D4-4A8F-BB60-B23EE4849550}"/>
              </a:ext>
            </a:extLst>
          </p:cNvPr>
          <p:cNvCxnSpPr>
            <a:cxnSpLocks/>
            <a:endCxn id="20" idx="3"/>
          </p:cNvCxnSpPr>
          <p:nvPr/>
        </p:nvCxnSpPr>
        <p:spPr>
          <a:xfrm flipV="1">
            <a:off x="4393745" y="2271306"/>
            <a:ext cx="985602" cy="237052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C50A8D63-DE3B-41DA-A947-DF84E83D0B67}"/>
              </a:ext>
            </a:extLst>
          </p:cNvPr>
          <p:cNvCxnSpPr>
            <a:cxnSpLocks/>
            <a:endCxn id="61" idx="3"/>
          </p:cNvCxnSpPr>
          <p:nvPr/>
        </p:nvCxnSpPr>
        <p:spPr>
          <a:xfrm flipV="1">
            <a:off x="4381555" y="4749719"/>
            <a:ext cx="997792" cy="104619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6" name="Oval 25">
            <a:extLst>
              <a:ext uri="{FF2B5EF4-FFF2-40B4-BE49-F238E27FC236}">
                <a16:creationId xmlns:a16="http://schemas.microsoft.com/office/drawing/2014/main" id="{33C95C5A-463B-4ED8-895A-2F922276E9EF}"/>
              </a:ext>
            </a:extLst>
          </p:cNvPr>
          <p:cNvSpPr/>
          <p:nvPr/>
        </p:nvSpPr>
        <p:spPr>
          <a:xfrm>
            <a:off x="5137878" y="5581655"/>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new</a:t>
            </a:r>
            <a:br>
              <a:rPr lang="en-US" dirty="0"/>
            </a:br>
            <a:r>
              <a:rPr lang="en-US" dirty="0"/>
              <a:t>file object</a:t>
            </a:r>
            <a:endParaRPr lang="he-IL" dirty="0"/>
          </a:p>
        </p:txBody>
      </p:sp>
      <p:cxnSp>
        <p:nvCxnSpPr>
          <p:cNvPr id="27" name="Straight Arrow Connector 26">
            <a:extLst>
              <a:ext uri="{FF2B5EF4-FFF2-40B4-BE49-F238E27FC236}">
                <a16:creationId xmlns:a16="http://schemas.microsoft.com/office/drawing/2014/main" id="{2A001C12-62D9-4C19-991C-EA176A4FB4F5}"/>
              </a:ext>
            </a:extLst>
          </p:cNvPr>
          <p:cNvCxnSpPr>
            <a:cxnSpLocks/>
            <a:endCxn id="26" idx="1"/>
          </p:cNvCxnSpPr>
          <p:nvPr/>
        </p:nvCxnSpPr>
        <p:spPr>
          <a:xfrm>
            <a:off x="4395758" y="5094632"/>
            <a:ext cx="983159" cy="594152"/>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pic>
        <p:nvPicPr>
          <p:cNvPr id="30" name="Picture 29">
            <a:extLst>
              <a:ext uri="{FF2B5EF4-FFF2-40B4-BE49-F238E27FC236}">
                <a16:creationId xmlns:a16="http://schemas.microsoft.com/office/drawing/2014/main" id="{A1B061F0-C060-4CF3-B561-5E78394CCD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4044" y="5524142"/>
            <a:ext cx="964100" cy="914400"/>
          </a:xfrm>
          <a:prstGeom prst="rect">
            <a:avLst/>
          </a:prstGeom>
        </p:spPr>
      </p:pic>
      <p:cxnSp>
        <p:nvCxnSpPr>
          <p:cNvPr id="31" name="Straight Arrow Connector 30">
            <a:extLst>
              <a:ext uri="{FF2B5EF4-FFF2-40B4-BE49-F238E27FC236}">
                <a16:creationId xmlns:a16="http://schemas.microsoft.com/office/drawing/2014/main" id="{5862465C-C1C7-4B91-A22F-4107D315DF56}"/>
              </a:ext>
            </a:extLst>
          </p:cNvPr>
          <p:cNvCxnSpPr>
            <a:cxnSpLocks/>
            <a:stCxn id="36" idx="3"/>
          </p:cNvCxnSpPr>
          <p:nvPr/>
        </p:nvCxnSpPr>
        <p:spPr>
          <a:xfrm flipV="1">
            <a:off x="2065681" y="1524000"/>
            <a:ext cx="719453" cy="92710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BFAF2244-03AF-497F-A85B-5636015D3B10}"/>
              </a:ext>
            </a:extLst>
          </p:cNvPr>
          <p:cNvCxnSpPr>
            <a:cxnSpLocks/>
            <a:stCxn id="37" idx="3"/>
          </p:cNvCxnSpPr>
          <p:nvPr/>
        </p:nvCxnSpPr>
        <p:spPr>
          <a:xfrm flipV="1">
            <a:off x="2065681" y="4130042"/>
            <a:ext cx="719453" cy="88137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36" name="Table 35">
            <a:extLst>
              <a:ext uri="{FF2B5EF4-FFF2-40B4-BE49-F238E27FC236}">
                <a16:creationId xmlns:a16="http://schemas.microsoft.com/office/drawing/2014/main" id="{067A342C-3BBC-46F4-95D0-BE616A63238F}"/>
              </a:ext>
            </a:extLst>
          </p:cNvPr>
          <p:cNvGraphicFramePr>
            <a:graphicFrameLocks noGrp="1"/>
          </p:cNvGraphicFramePr>
          <p:nvPr>
            <p:extLst>
              <p:ext uri="{D42A27DB-BD31-4B8C-83A1-F6EECF244321}">
                <p14:modId xmlns:p14="http://schemas.microsoft.com/office/powerpoint/2010/main" val="71486211"/>
              </p:ext>
            </p:extLst>
          </p:nvPr>
        </p:nvGraphicFramePr>
        <p:xfrm>
          <a:off x="457200" y="1524000"/>
          <a:ext cx="1608481" cy="185420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70840">
                <a:tc>
                  <a:txBody>
                    <a:bodyPr/>
                    <a:lstStyle/>
                    <a:p>
                      <a:pPr algn="ctr"/>
                      <a:r>
                        <a:rPr lang="en-US" dirty="0"/>
                        <a:t>parent PCB</a:t>
                      </a:r>
                    </a:p>
                  </a:txBody>
                  <a:tcPr/>
                </a:tc>
                <a:extLst>
                  <a:ext uri="{0D108BD9-81ED-4DB2-BD59-A6C34878D82A}">
                    <a16:rowId xmlns:a16="http://schemas.microsoft.com/office/drawing/2014/main" val="4080176935"/>
                  </a:ext>
                </a:extLst>
              </a:tr>
              <a:tr h="370840">
                <a:tc>
                  <a:txBody>
                    <a:bodyPr/>
                    <a:lstStyle/>
                    <a:p>
                      <a:pPr algn="ctr"/>
                      <a:endParaRPr lang="en-US"/>
                    </a:p>
                  </a:txBody>
                  <a:tcPr/>
                </a:tc>
                <a:extLst>
                  <a:ext uri="{0D108BD9-81ED-4DB2-BD59-A6C34878D82A}">
                    <a16:rowId xmlns:a16="http://schemas.microsoft.com/office/drawing/2014/main" val="1837734032"/>
                  </a:ext>
                </a:extLst>
              </a:tr>
              <a:tr h="37084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370840">
                <a:tc>
                  <a:txBody>
                    <a:bodyPr/>
                    <a:lstStyle/>
                    <a:p>
                      <a:pPr algn="ctr"/>
                      <a:endParaRPr lang="en-US" dirty="0"/>
                    </a:p>
                  </a:txBody>
                  <a:tcPr/>
                </a:tc>
                <a:extLst>
                  <a:ext uri="{0D108BD9-81ED-4DB2-BD59-A6C34878D82A}">
                    <a16:rowId xmlns:a16="http://schemas.microsoft.com/office/drawing/2014/main" val="3618374476"/>
                  </a:ext>
                </a:extLst>
              </a:tr>
              <a:tr h="370840">
                <a:tc>
                  <a:txBody>
                    <a:bodyPr/>
                    <a:lstStyle/>
                    <a:p>
                      <a:pPr algn="ctr"/>
                      <a:endParaRPr lang="en-US" dirty="0"/>
                    </a:p>
                  </a:txBody>
                  <a:tcPr/>
                </a:tc>
                <a:extLst>
                  <a:ext uri="{0D108BD9-81ED-4DB2-BD59-A6C34878D82A}">
                    <a16:rowId xmlns:a16="http://schemas.microsoft.com/office/drawing/2014/main" val="116127581"/>
                  </a:ext>
                </a:extLst>
              </a:tr>
            </a:tbl>
          </a:graphicData>
        </a:graphic>
      </p:graphicFrame>
      <p:graphicFrame>
        <p:nvGraphicFramePr>
          <p:cNvPr id="37" name="Table 36">
            <a:extLst>
              <a:ext uri="{FF2B5EF4-FFF2-40B4-BE49-F238E27FC236}">
                <a16:creationId xmlns:a16="http://schemas.microsoft.com/office/drawing/2014/main" id="{1AC338B1-CC2D-4C73-8C70-1873673EBFB0}"/>
              </a:ext>
            </a:extLst>
          </p:cNvPr>
          <p:cNvGraphicFramePr>
            <a:graphicFrameLocks noGrp="1"/>
          </p:cNvGraphicFramePr>
          <p:nvPr>
            <p:extLst>
              <p:ext uri="{D42A27DB-BD31-4B8C-83A1-F6EECF244321}">
                <p14:modId xmlns:p14="http://schemas.microsoft.com/office/powerpoint/2010/main" val="206622808"/>
              </p:ext>
            </p:extLst>
          </p:nvPr>
        </p:nvGraphicFramePr>
        <p:xfrm>
          <a:off x="457200" y="4097020"/>
          <a:ext cx="1608481" cy="1828800"/>
        </p:xfrm>
        <a:graphic>
          <a:graphicData uri="http://schemas.openxmlformats.org/drawingml/2006/table">
            <a:tbl>
              <a:tblPr firstRow="1" bandRow="1">
                <a:tableStyleId>{00A15C55-8517-42AA-B614-E9B94910E393}</a:tableStyleId>
              </a:tblPr>
              <a:tblGrid>
                <a:gridCol w="1608481">
                  <a:extLst>
                    <a:ext uri="{9D8B030D-6E8A-4147-A177-3AD203B41FA5}">
                      <a16:colId xmlns:a16="http://schemas.microsoft.com/office/drawing/2014/main" val="3220585307"/>
                    </a:ext>
                  </a:extLst>
                </a:gridCol>
              </a:tblGrid>
              <a:tr h="0">
                <a:tc>
                  <a:txBody>
                    <a:bodyPr/>
                    <a:lstStyle/>
                    <a:p>
                      <a:pPr algn="ctr"/>
                      <a:r>
                        <a:rPr lang="en-US" dirty="0"/>
                        <a:t>child PCB</a:t>
                      </a:r>
                    </a:p>
                  </a:txBody>
                  <a:tcPr/>
                </a:tc>
                <a:extLst>
                  <a:ext uri="{0D108BD9-81ED-4DB2-BD59-A6C34878D82A}">
                    <a16:rowId xmlns:a16="http://schemas.microsoft.com/office/drawing/2014/main" val="4080176935"/>
                  </a:ext>
                </a:extLst>
              </a:tr>
              <a:tr h="0">
                <a:tc>
                  <a:txBody>
                    <a:bodyPr/>
                    <a:lstStyle/>
                    <a:p>
                      <a:pPr algn="ctr"/>
                      <a:endParaRPr lang="en-US"/>
                    </a:p>
                  </a:txBody>
                  <a:tcPr/>
                </a:tc>
                <a:extLst>
                  <a:ext uri="{0D108BD9-81ED-4DB2-BD59-A6C34878D82A}">
                    <a16:rowId xmlns:a16="http://schemas.microsoft.com/office/drawing/2014/main" val="1837734032"/>
                  </a:ext>
                </a:extLst>
              </a:tr>
              <a:tr h="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0">
                <a:tc>
                  <a:txBody>
                    <a:bodyPr/>
                    <a:lstStyle/>
                    <a:p>
                      <a:pPr algn="ctr"/>
                      <a:endParaRPr lang="en-US" dirty="0"/>
                    </a:p>
                  </a:txBody>
                  <a:tcPr/>
                </a:tc>
                <a:extLst>
                  <a:ext uri="{0D108BD9-81ED-4DB2-BD59-A6C34878D82A}">
                    <a16:rowId xmlns:a16="http://schemas.microsoft.com/office/drawing/2014/main" val="3618374476"/>
                  </a:ext>
                </a:extLst>
              </a:tr>
              <a:tr h="0">
                <a:tc>
                  <a:txBody>
                    <a:bodyPr/>
                    <a:lstStyle/>
                    <a:p>
                      <a:pPr algn="ctr"/>
                      <a:endParaRPr lang="en-US" dirty="0"/>
                    </a:p>
                  </a:txBody>
                  <a:tcPr/>
                </a:tc>
                <a:extLst>
                  <a:ext uri="{0D108BD9-81ED-4DB2-BD59-A6C34878D82A}">
                    <a16:rowId xmlns:a16="http://schemas.microsoft.com/office/drawing/2014/main" val="2379183876"/>
                  </a:ext>
                </a:extLst>
              </a:tr>
            </a:tbl>
          </a:graphicData>
        </a:graphic>
      </p:graphicFrame>
    </p:spTree>
    <p:extLst>
      <p:ext uri="{BB962C8B-B14F-4D97-AF65-F5344CB8AC3E}">
        <p14:creationId xmlns:p14="http://schemas.microsoft.com/office/powerpoint/2010/main" val="54705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a:extLst>
              <a:ext uri="{FF2B5EF4-FFF2-40B4-BE49-F238E27FC236}">
                <a16:creationId xmlns:a16="http://schemas.microsoft.com/office/drawing/2014/main" id="{1BA25C30-4360-4F4F-A16B-B38F7DF1F63B}"/>
              </a:ext>
            </a:extLst>
          </p:cNvPr>
          <p:cNvSpPr>
            <a:spLocks noGrp="1" noChangeArrowheads="1"/>
          </p:cNvSpPr>
          <p:nvPr>
            <p:ph type="title"/>
          </p:nvPr>
        </p:nvSpPr>
        <p:spPr/>
        <p:txBody>
          <a:bodyPr/>
          <a:lstStyle/>
          <a:p>
            <a:r>
              <a:rPr lang="en-US" altLang="en-US" dirty="0"/>
              <a:t>Check Point</a:t>
            </a:r>
            <a:r>
              <a:rPr lang="he-IL" altLang="en-US" dirty="0"/>
              <a:t> – מה ראינו עד עכשיו</a:t>
            </a:r>
            <a:endParaRPr lang="en-US" altLang="en-US" dirty="0"/>
          </a:p>
        </p:txBody>
      </p:sp>
      <p:sp>
        <p:nvSpPr>
          <p:cNvPr id="17414" name="Rectangle 3">
            <a:extLst>
              <a:ext uri="{FF2B5EF4-FFF2-40B4-BE49-F238E27FC236}">
                <a16:creationId xmlns:a16="http://schemas.microsoft.com/office/drawing/2014/main" id="{577C4588-1C62-4CC1-BBA6-32B8167B0C28}"/>
              </a:ext>
            </a:extLst>
          </p:cNvPr>
          <p:cNvSpPr>
            <a:spLocks noGrp="1" noChangeArrowheads="1"/>
          </p:cNvSpPr>
          <p:nvPr>
            <p:ph idx="1"/>
          </p:nvPr>
        </p:nvSpPr>
        <p:spPr/>
        <p:txBody>
          <a:bodyPr>
            <a:normAutofit/>
          </a:bodyPr>
          <a:lstStyle/>
          <a:p>
            <a:r>
              <a:rPr lang="he-IL" altLang="en-US" dirty="0"/>
              <a:t>דיברנו על דרך לספר לתהליך על אירוע.</a:t>
            </a:r>
          </a:p>
          <a:p>
            <a:pPr lvl="1"/>
            <a:r>
              <a:rPr lang="he-IL" altLang="en-US" dirty="0"/>
              <a:t>בעזרת סיגנלים (</a:t>
            </a:r>
            <a:r>
              <a:rPr lang="en-US" altLang="en-US" dirty="0">
                <a:solidFill>
                  <a:srgbClr val="0000FF"/>
                </a:solidFill>
              </a:rPr>
              <a:t>signals</a:t>
            </a:r>
            <a:r>
              <a:rPr lang="he-IL" altLang="en-US" dirty="0"/>
              <a:t>).</a:t>
            </a:r>
          </a:p>
          <a:p>
            <a:pPr lvl="1"/>
            <a:endParaRPr lang="he-IL" altLang="en-US" dirty="0"/>
          </a:p>
          <a:p>
            <a:r>
              <a:rPr lang="he-IL" altLang="en-US" dirty="0"/>
              <a:t>דיברנו כיצד מתבצע קלט/פלט בלינוקס.</a:t>
            </a:r>
          </a:p>
          <a:p>
            <a:pPr lvl="1"/>
            <a:r>
              <a:rPr lang="he-IL" altLang="en-US" dirty="0"/>
              <a:t>בעזרת קבצים </a:t>
            </a:r>
            <a:r>
              <a:rPr lang="en-US" altLang="en-US" dirty="0"/>
              <a:t>(</a:t>
            </a:r>
            <a:r>
              <a:rPr lang="en-US" altLang="en-US" dirty="0">
                <a:solidFill>
                  <a:srgbClr val="0000FF"/>
                </a:solidFill>
              </a:rPr>
              <a:t>files</a:t>
            </a:r>
            <a:r>
              <a:rPr lang="en-US" altLang="en-US" dirty="0"/>
              <a:t>)</a:t>
            </a:r>
            <a:r>
              <a:rPr lang="he-IL" altLang="en-US" dirty="0"/>
              <a:t>.</a:t>
            </a:r>
          </a:p>
          <a:p>
            <a:pPr lvl="2"/>
            <a:r>
              <a:rPr lang="en-US" altLang="en-US" dirty="0"/>
              <a:t>“Everything is a file”</a:t>
            </a:r>
          </a:p>
          <a:p>
            <a:pPr lvl="2"/>
            <a:endParaRPr lang="en-US" altLang="en-US" dirty="0"/>
          </a:p>
          <a:p>
            <a:r>
              <a:rPr lang="he-IL" altLang="en-US" dirty="0"/>
              <a:t>ועכשיו – נדבר על "קבצים" מיוחדים לתקשורת בין תהליכים:</a:t>
            </a:r>
          </a:p>
          <a:p>
            <a:pPr lvl="1"/>
            <a:r>
              <a:rPr lang="en-US" altLang="en-US" dirty="0"/>
              <a:t>Pipe</a:t>
            </a:r>
            <a:r>
              <a:rPr lang="he-IL" altLang="en-US" dirty="0"/>
              <a:t> – תקשורת בין תהליכים עם קשר משפחתי.</a:t>
            </a:r>
          </a:p>
          <a:p>
            <a:pPr lvl="1"/>
            <a:r>
              <a:rPr lang="en-US" altLang="en-US" dirty="0"/>
              <a:t>FIFO</a:t>
            </a:r>
            <a:r>
              <a:rPr lang="he-IL" altLang="en-US" dirty="0"/>
              <a:t> – תקשורת בין תהליכים כלשהם.</a:t>
            </a:r>
            <a:endParaRPr lang="en-US" altLang="en-US" dirty="0"/>
          </a:p>
        </p:txBody>
      </p:sp>
      <p:sp>
        <p:nvSpPr>
          <p:cNvPr id="2" name="Footer Placeholder 1">
            <a:extLst>
              <a:ext uri="{FF2B5EF4-FFF2-40B4-BE49-F238E27FC236}">
                <a16:creationId xmlns:a16="http://schemas.microsoft.com/office/drawing/2014/main" id="{991BB4C3-F3D1-464E-A22C-DB7035B143B5}"/>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145D9753-D080-4F8B-9341-2A2D6AD069AF}"/>
              </a:ext>
            </a:extLst>
          </p:cNvPr>
          <p:cNvSpPr>
            <a:spLocks noGrp="1"/>
          </p:cNvSpPr>
          <p:nvPr>
            <p:ph type="sldNum" sz="quarter" idx="12"/>
          </p:nvPr>
        </p:nvSpPr>
        <p:spPr/>
        <p:txBody>
          <a:bodyPr/>
          <a:lstStyle/>
          <a:p>
            <a:fld id="{0CFEC368-1D7A-4F81-ABF6-AE0E36BAF64C}" type="slidenum">
              <a:rPr lang="en-US" smtClean="0"/>
              <a:pPr/>
              <a:t>44</a:t>
            </a:fld>
            <a:endParaRPr lang="en-US"/>
          </a:p>
        </p:txBody>
      </p:sp>
    </p:spTree>
    <p:extLst>
      <p:ext uri="{BB962C8B-B14F-4D97-AF65-F5344CB8AC3E}">
        <p14:creationId xmlns:p14="http://schemas.microsoft.com/office/powerpoint/2010/main" val="5672812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366A-E201-4682-9B5B-5A6A2612E256}"/>
              </a:ext>
            </a:extLst>
          </p:cNvPr>
          <p:cNvSpPr>
            <a:spLocks noGrp="1"/>
          </p:cNvSpPr>
          <p:nvPr>
            <p:ph type="title"/>
          </p:nvPr>
        </p:nvSpPr>
        <p:spPr/>
        <p:txBody>
          <a:bodyPr/>
          <a:lstStyle/>
          <a:p>
            <a:r>
              <a:rPr lang="en-US" altLang="en-US" cap="none" dirty="0"/>
              <a:t>pipes</a:t>
            </a:r>
            <a:r>
              <a:rPr lang="he-IL" altLang="en-US" dirty="0"/>
              <a:t> בלינוקס</a:t>
            </a:r>
            <a:endParaRPr lang="en-US" cap="none" dirty="0"/>
          </a:p>
        </p:txBody>
      </p:sp>
      <p:sp>
        <p:nvSpPr>
          <p:cNvPr id="3" name="Text Placeholder 2">
            <a:extLst>
              <a:ext uri="{FF2B5EF4-FFF2-40B4-BE49-F238E27FC236}">
                <a16:creationId xmlns:a16="http://schemas.microsoft.com/office/drawing/2014/main" id="{E5880D48-B178-4306-A390-318137B4DED3}"/>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3EE07DA3-17AF-4856-8710-D5D5FFA4E330}"/>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66FBE604-ED02-46FC-9C78-465BD638AEF0}"/>
              </a:ext>
            </a:extLst>
          </p:cNvPr>
          <p:cNvSpPr>
            <a:spLocks noGrp="1"/>
          </p:cNvSpPr>
          <p:nvPr>
            <p:ph type="sldNum" sz="quarter" idx="12"/>
          </p:nvPr>
        </p:nvSpPr>
        <p:spPr/>
        <p:txBody>
          <a:bodyPr/>
          <a:lstStyle/>
          <a:p>
            <a:fld id="{0CFEC368-1D7A-4F81-ABF6-AE0E36BAF64C}" type="slidenum">
              <a:rPr lang="en-US" smtClean="0"/>
              <a:pPr/>
              <a:t>45</a:t>
            </a:fld>
            <a:endParaRPr lang="en-US"/>
          </a:p>
        </p:txBody>
      </p:sp>
    </p:spTree>
    <p:extLst>
      <p:ext uri="{BB962C8B-B14F-4D97-AF65-F5344CB8AC3E}">
        <p14:creationId xmlns:p14="http://schemas.microsoft.com/office/powerpoint/2010/main" val="3664468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a:extLst>
              <a:ext uri="{FF2B5EF4-FFF2-40B4-BE49-F238E27FC236}">
                <a16:creationId xmlns:a16="http://schemas.microsoft.com/office/drawing/2014/main" id="{1BA25C30-4360-4F4F-A16B-B38F7DF1F63B}"/>
              </a:ext>
            </a:extLst>
          </p:cNvPr>
          <p:cNvSpPr>
            <a:spLocks noGrp="1" noChangeArrowheads="1"/>
          </p:cNvSpPr>
          <p:nvPr>
            <p:ph type="title"/>
          </p:nvPr>
        </p:nvSpPr>
        <p:spPr/>
        <p:txBody>
          <a:bodyPr/>
          <a:lstStyle/>
          <a:p>
            <a:r>
              <a:rPr lang="en-US" altLang="en-US" dirty="0"/>
              <a:t>pipes</a:t>
            </a:r>
            <a:r>
              <a:rPr lang="he-IL" altLang="en-US" dirty="0"/>
              <a:t> בלינוקס</a:t>
            </a:r>
            <a:endParaRPr lang="en-US" altLang="en-US" dirty="0"/>
          </a:p>
        </p:txBody>
      </p:sp>
      <p:sp>
        <p:nvSpPr>
          <p:cNvPr id="17414" name="Rectangle 3">
            <a:extLst>
              <a:ext uri="{FF2B5EF4-FFF2-40B4-BE49-F238E27FC236}">
                <a16:creationId xmlns:a16="http://schemas.microsoft.com/office/drawing/2014/main" id="{577C4588-1C62-4CC1-BBA6-32B8167B0C28}"/>
              </a:ext>
            </a:extLst>
          </p:cNvPr>
          <p:cNvSpPr>
            <a:spLocks noGrp="1" noChangeArrowheads="1"/>
          </p:cNvSpPr>
          <p:nvPr>
            <p:ph idx="1"/>
          </p:nvPr>
        </p:nvSpPr>
        <p:spPr/>
        <p:txBody>
          <a:bodyPr>
            <a:normAutofit/>
          </a:bodyPr>
          <a:lstStyle/>
          <a:p>
            <a:r>
              <a:rPr lang="he-IL" altLang="en-US" dirty="0"/>
              <a:t>ערוץ תקשורת </a:t>
            </a:r>
            <a:r>
              <a:rPr lang="he-IL" altLang="en-US" b="1" dirty="0"/>
              <a:t>חד-כיווני</a:t>
            </a:r>
            <a:r>
              <a:rPr lang="he-IL" altLang="en-US" dirty="0"/>
              <a:t> בסדר </a:t>
            </a:r>
            <a:r>
              <a:rPr lang="en-US" altLang="en-US" dirty="0"/>
              <a:t>FIFO</a:t>
            </a:r>
            <a:r>
              <a:rPr lang="he-IL" altLang="en-US" dirty="0"/>
              <a:t>. </a:t>
            </a:r>
          </a:p>
          <a:p>
            <a:pPr lvl="1"/>
            <a:r>
              <a:rPr lang="en-US" altLang="en-US" dirty="0"/>
              <a:t>pipes</a:t>
            </a:r>
            <a:r>
              <a:rPr lang="he-IL" altLang="en-US" dirty="0"/>
              <a:t> מאפשרים העברת מידע בין תהליכים.</a:t>
            </a:r>
          </a:p>
          <a:p>
            <a:pPr lvl="1"/>
            <a:r>
              <a:rPr lang="he-IL" altLang="en-US" dirty="0"/>
              <a:t>ניתן להשתמש ב-</a:t>
            </a:r>
            <a:r>
              <a:rPr lang="en-US" altLang="en-US" dirty="0"/>
              <a:t> pipes</a:t>
            </a:r>
            <a:r>
              <a:rPr lang="he-IL" altLang="en-US" dirty="0"/>
              <a:t>גם לסנכרון בין תהליכים.</a:t>
            </a:r>
          </a:p>
          <a:p>
            <a:pPr marL="274320" lvl="1" indent="0">
              <a:buNone/>
            </a:pPr>
            <a:endParaRPr lang="he-IL" altLang="en-US" dirty="0"/>
          </a:p>
          <a:p>
            <a:r>
              <a:rPr lang="he-IL" altLang="en-US" dirty="0"/>
              <a:t>מערכת ההפעלה לינוקס מממשת </a:t>
            </a:r>
            <a:r>
              <a:rPr lang="en-US" altLang="en-US" dirty="0"/>
              <a:t>pipes</a:t>
            </a:r>
            <a:r>
              <a:rPr lang="he-IL" altLang="en-US" dirty="0"/>
              <a:t> באמצעות "קבצים".</a:t>
            </a:r>
          </a:p>
          <a:p>
            <a:pPr lvl="1"/>
            <a:r>
              <a:rPr lang="he-IL" altLang="en-US" dirty="0"/>
              <a:t>קיים </a:t>
            </a:r>
            <a:r>
              <a:rPr lang="en-US" altLang="en-US" dirty="0"/>
              <a:t>FD</a:t>
            </a:r>
            <a:r>
              <a:rPr lang="he-IL" altLang="en-US" dirty="0"/>
              <a:t> לכתיבה, ו-</a:t>
            </a:r>
            <a:r>
              <a:rPr lang="en-US" altLang="en-US" dirty="0"/>
              <a:t>FD</a:t>
            </a:r>
            <a:r>
              <a:rPr lang="he-IL" altLang="en-US" dirty="0"/>
              <a:t> לקריאה.</a:t>
            </a:r>
          </a:p>
          <a:p>
            <a:pPr lvl="1"/>
            <a:r>
              <a:rPr lang="he-IL" altLang="en-US" dirty="0"/>
              <a:t>קריאה וכתיבה כמו לקבצים רגילים (ע"י קריאות המערכת </a:t>
            </a:r>
            <a:r>
              <a:rPr lang="en-US" altLang="en-US" dirty="0"/>
              <a:t>read/write</a:t>
            </a:r>
            <a:r>
              <a:rPr lang="he-IL" altLang="en-US" dirty="0"/>
              <a:t>).</a:t>
            </a:r>
          </a:p>
          <a:p>
            <a:pPr lvl="1"/>
            <a:r>
              <a:rPr lang="he-IL" altLang="en-US" dirty="0"/>
              <a:t>המימוש אינו צורך כל שטח דיסק, ואינו מופיע בהיררכיה של מערכת הקבצים.</a:t>
            </a:r>
          </a:p>
          <a:p>
            <a:pPr lvl="1"/>
            <a:r>
              <a:rPr lang="he-IL" altLang="en-US" dirty="0"/>
              <a:t>המידע שנכתב ל-</a:t>
            </a:r>
            <a:r>
              <a:rPr lang="en-US" altLang="en-US" dirty="0"/>
              <a:t>pipe</a:t>
            </a:r>
            <a:r>
              <a:rPr lang="he-IL" altLang="en-US" dirty="0"/>
              <a:t> נשמר בחוצצים (</a:t>
            </a:r>
            <a:r>
              <a:rPr lang="en-US" altLang="en-US" dirty="0"/>
              <a:t>buffers</a:t>
            </a:r>
            <a:r>
              <a:rPr lang="he-IL" altLang="en-US" dirty="0"/>
              <a:t>) של מערכת ההפעלה.</a:t>
            </a:r>
          </a:p>
        </p:txBody>
      </p:sp>
      <p:sp>
        <p:nvSpPr>
          <p:cNvPr id="2" name="Footer Placeholder 1">
            <a:extLst>
              <a:ext uri="{FF2B5EF4-FFF2-40B4-BE49-F238E27FC236}">
                <a16:creationId xmlns:a16="http://schemas.microsoft.com/office/drawing/2014/main" id="{991BB4C3-F3D1-464E-A22C-DB7035B143B5}"/>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145D9753-D080-4F8B-9341-2A2D6AD069AF}"/>
              </a:ext>
            </a:extLst>
          </p:cNvPr>
          <p:cNvSpPr>
            <a:spLocks noGrp="1"/>
          </p:cNvSpPr>
          <p:nvPr>
            <p:ph type="sldNum" sz="quarter" idx="12"/>
          </p:nvPr>
        </p:nvSpPr>
        <p:spPr/>
        <p:txBody>
          <a:bodyPr/>
          <a:lstStyle/>
          <a:p>
            <a:fld id="{0CFEC368-1D7A-4F81-ABF6-AE0E36BAF64C}" type="slidenum">
              <a:rPr lang="en-US" smtClean="0"/>
              <a:pPr/>
              <a:t>46</a:t>
            </a:fld>
            <a:endParaRPr lang="en-US"/>
          </a:p>
        </p:txBody>
      </p:sp>
      <p:pic>
        <p:nvPicPr>
          <p:cNvPr id="17415" name="Picture 4" descr="j0082345[1]">
            <a:extLst>
              <a:ext uri="{FF2B5EF4-FFF2-40B4-BE49-F238E27FC236}">
                <a16:creationId xmlns:a16="http://schemas.microsoft.com/office/drawing/2014/main" id="{ABA0E6C9-82CA-43EC-8B2B-F6055F8EB8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463" y="398463"/>
            <a:ext cx="114935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6172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a:extLst>
              <a:ext uri="{FF2B5EF4-FFF2-40B4-BE49-F238E27FC236}">
                <a16:creationId xmlns:a16="http://schemas.microsoft.com/office/drawing/2014/main" id="{4A261837-5595-485A-AF0E-B81DD518046C}"/>
              </a:ext>
            </a:extLst>
          </p:cNvPr>
          <p:cNvSpPr>
            <a:spLocks noGrp="1" noChangeArrowheads="1"/>
          </p:cNvSpPr>
          <p:nvPr>
            <p:ph type="title"/>
          </p:nvPr>
        </p:nvSpPr>
        <p:spPr/>
        <p:txBody>
          <a:bodyPr/>
          <a:lstStyle/>
          <a:p>
            <a:r>
              <a:rPr lang="he-IL" altLang="en-US"/>
              <a:t>יצירת </a:t>
            </a:r>
            <a:r>
              <a:rPr lang="en-US" altLang="en-US"/>
              <a:t>pipe</a:t>
            </a:r>
            <a:r>
              <a:rPr lang="he-IL" altLang="en-US"/>
              <a:t> חדש</a:t>
            </a:r>
            <a:endParaRPr lang="en-US" altLang="en-US" dirty="0"/>
          </a:p>
        </p:txBody>
      </p:sp>
      <p:sp>
        <p:nvSpPr>
          <p:cNvPr id="20486" name="Rectangle 3">
            <a:extLst>
              <a:ext uri="{FF2B5EF4-FFF2-40B4-BE49-F238E27FC236}">
                <a16:creationId xmlns:a16="http://schemas.microsoft.com/office/drawing/2014/main" id="{B24DF1DC-86E8-4D1A-948D-7767344CD63B}"/>
              </a:ext>
            </a:extLst>
          </p:cNvPr>
          <p:cNvSpPr>
            <a:spLocks noGrp="1" noChangeArrowheads="1"/>
          </p:cNvSpPr>
          <p:nvPr>
            <p:ph idx="1"/>
          </p:nvPr>
        </p:nvSpPr>
        <p:spPr/>
        <p:txBody>
          <a:bodyPr/>
          <a:lstStyle/>
          <a:p>
            <a:pPr marL="0" indent="0" algn="l" rtl="0">
              <a:buNone/>
            </a:pPr>
            <a:r>
              <a:rPr lang="en-US" altLang="en-US" dirty="0">
                <a:latin typeface="Courier New" panose="02070309020205020404" pitchFamily="49" charset="0"/>
                <a:cs typeface="Courier New" panose="02070309020205020404" pitchFamily="49" charset="0"/>
              </a:rPr>
              <a:t>#include &lt;</a:t>
            </a:r>
            <a:r>
              <a:rPr lang="en-US" altLang="en-US" dirty="0" err="1">
                <a:latin typeface="Courier New" panose="02070309020205020404" pitchFamily="49" charset="0"/>
                <a:cs typeface="Courier New" panose="02070309020205020404" pitchFamily="49" charset="0"/>
              </a:rPr>
              <a:t>unistd.h</a:t>
            </a:r>
            <a:r>
              <a:rPr lang="en-US" altLang="en-US" dirty="0">
                <a:latin typeface="Courier New" panose="02070309020205020404" pitchFamily="49" charset="0"/>
                <a:cs typeface="Courier New" panose="02070309020205020404" pitchFamily="49" charset="0"/>
              </a:rPr>
              <a:t>&gt;</a:t>
            </a:r>
          </a:p>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pipe</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filedes</a:t>
            </a:r>
            <a:r>
              <a:rPr lang="en-US" altLang="en-US" dirty="0">
                <a:latin typeface="Courier New" panose="02070309020205020404" pitchFamily="49" charset="0"/>
                <a:cs typeface="Courier New" panose="02070309020205020404" pitchFamily="49" charset="0"/>
              </a:rPr>
              <a:t>[2]);</a:t>
            </a:r>
          </a:p>
          <a:p>
            <a:endParaRPr lang="he-IL" altLang="en-US" dirty="0"/>
          </a:p>
          <a:p>
            <a:r>
              <a:rPr lang="he-IL" altLang="en-US" u="sng" dirty="0"/>
              <a:t>פעולה:</a:t>
            </a:r>
            <a:r>
              <a:rPr lang="he-IL" altLang="en-US" dirty="0"/>
              <a:t> יוצרת </a:t>
            </a:r>
            <a:r>
              <a:rPr lang="en-US" altLang="en-US" dirty="0"/>
              <a:t>pipe</a:t>
            </a:r>
            <a:r>
              <a:rPr lang="he-IL" altLang="en-US" dirty="0"/>
              <a:t> חדש עם שני </a:t>
            </a:r>
            <a:r>
              <a:rPr lang="en-US" altLang="en-US" dirty="0"/>
              <a:t>FD</a:t>
            </a:r>
            <a:r>
              <a:rPr lang="he-IL" altLang="en-US" dirty="0"/>
              <a:t> (שני קצוות הצינור): אחד לקריאה מה-</a:t>
            </a:r>
            <a:r>
              <a:rPr lang="en-US" altLang="en-US" dirty="0"/>
              <a:t>pipe</a:t>
            </a:r>
            <a:r>
              <a:rPr lang="he-IL" altLang="en-US" dirty="0"/>
              <a:t> ואחד לכתיבה אליו.</a:t>
            </a:r>
          </a:p>
          <a:p>
            <a:r>
              <a:rPr lang="he-IL" altLang="en-US" u="sng" dirty="0"/>
              <a:t>פרמטרים:</a:t>
            </a:r>
          </a:p>
          <a:p>
            <a:pPr lvl="1"/>
            <a:r>
              <a:rPr lang="en-US" altLang="en-US" dirty="0" err="1"/>
              <a:t>filedes</a:t>
            </a:r>
            <a:r>
              <a:rPr lang="he-IL" altLang="en-US" dirty="0"/>
              <a:t> – מערך בן שני תאים.</a:t>
            </a:r>
          </a:p>
          <a:p>
            <a:pPr lvl="1"/>
            <a:r>
              <a:rPr lang="he-IL" altLang="en-US" dirty="0"/>
              <a:t>ב-</a:t>
            </a:r>
            <a:r>
              <a:rPr lang="en-US" altLang="en-US" dirty="0" err="1"/>
              <a:t>filedes</a:t>
            </a:r>
            <a:r>
              <a:rPr lang="en-US" altLang="en-US" dirty="0"/>
              <a:t>[0]</a:t>
            </a:r>
            <a:r>
              <a:rPr lang="he-IL" altLang="en-US" dirty="0"/>
              <a:t> יאוחסן ה-</a:t>
            </a:r>
            <a:r>
              <a:rPr lang="en-US" altLang="en-US" dirty="0"/>
              <a:t>FD</a:t>
            </a:r>
            <a:r>
              <a:rPr lang="he-IL" altLang="en-US" dirty="0"/>
              <a:t> </a:t>
            </a:r>
            <a:r>
              <a:rPr lang="he-IL" altLang="en-US" b="1" dirty="0"/>
              <a:t>לקריאה</a:t>
            </a:r>
            <a:r>
              <a:rPr lang="he-IL" altLang="en-US" dirty="0"/>
              <a:t> מה-</a:t>
            </a:r>
            <a:r>
              <a:rPr lang="en-US" altLang="en-US" dirty="0"/>
              <a:t>pipe</a:t>
            </a:r>
            <a:r>
              <a:rPr lang="he-IL" altLang="en-US" dirty="0"/>
              <a:t>.</a:t>
            </a:r>
          </a:p>
          <a:p>
            <a:pPr lvl="1"/>
            <a:r>
              <a:rPr lang="he-IL" altLang="en-US" dirty="0"/>
              <a:t>ב-</a:t>
            </a:r>
            <a:r>
              <a:rPr lang="en-US" altLang="en-US" dirty="0" err="1"/>
              <a:t>filedes</a:t>
            </a:r>
            <a:r>
              <a:rPr lang="en-US" altLang="en-US" dirty="0"/>
              <a:t>[1]</a:t>
            </a:r>
            <a:r>
              <a:rPr lang="he-IL" altLang="en-US" dirty="0"/>
              <a:t> יאוחסן ה-</a:t>
            </a:r>
            <a:r>
              <a:rPr lang="en-US" altLang="en-US" dirty="0"/>
              <a:t>FD</a:t>
            </a:r>
            <a:r>
              <a:rPr lang="he-IL" altLang="en-US" dirty="0"/>
              <a:t> </a:t>
            </a:r>
            <a:r>
              <a:rPr lang="he-IL" altLang="en-US" b="1" dirty="0"/>
              <a:t>לכתיבה</a:t>
            </a:r>
            <a:r>
              <a:rPr lang="he-IL" altLang="en-US" dirty="0"/>
              <a:t> מה-</a:t>
            </a:r>
            <a:r>
              <a:rPr lang="en-US" altLang="en-US" dirty="0"/>
              <a:t>pipe</a:t>
            </a:r>
            <a:r>
              <a:rPr lang="he-IL" altLang="en-US" dirty="0"/>
              <a:t>.</a:t>
            </a:r>
          </a:p>
          <a:p>
            <a:pPr lvl="1"/>
            <a:r>
              <a:rPr lang="he-IL" altLang="en-US" dirty="0"/>
              <a:t>הכניסות המוקצות ל-</a:t>
            </a:r>
            <a:r>
              <a:rPr lang="en-US" altLang="en-US" dirty="0"/>
              <a:t>pipe</a:t>
            </a:r>
            <a:r>
              <a:rPr lang="he-IL" altLang="en-US" dirty="0"/>
              <a:t> הן הראשונות הפנויות ב-</a:t>
            </a:r>
            <a:r>
              <a:rPr lang="en-US" altLang="en-US" dirty="0"/>
              <a:t>FDT</a:t>
            </a:r>
            <a:r>
              <a:rPr lang="he-IL" altLang="en-US" dirty="0"/>
              <a:t>.</a:t>
            </a:r>
          </a:p>
          <a:p>
            <a:r>
              <a:rPr lang="he-IL" altLang="en-US" u="sng" dirty="0"/>
              <a:t>ערך מוחזר:</a:t>
            </a:r>
            <a:r>
              <a:rPr lang="he-IL" altLang="en-US" dirty="0"/>
              <a:t> 0 בהצלחה ו- </a:t>
            </a:r>
            <a:r>
              <a:rPr lang="en-US" altLang="en-US" dirty="0"/>
              <a:t>(-1)</a:t>
            </a:r>
            <a:r>
              <a:rPr lang="he-IL" altLang="en-US" dirty="0"/>
              <a:t> בכישלון.</a:t>
            </a:r>
            <a:endParaRPr lang="en-US" altLang="en-US" dirty="0"/>
          </a:p>
        </p:txBody>
      </p:sp>
      <p:sp>
        <p:nvSpPr>
          <p:cNvPr id="2" name="Footer Placeholder 1">
            <a:extLst>
              <a:ext uri="{FF2B5EF4-FFF2-40B4-BE49-F238E27FC236}">
                <a16:creationId xmlns:a16="http://schemas.microsoft.com/office/drawing/2014/main" id="{3B84CA0D-DC87-4F98-8D82-F430D30AB1E2}"/>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C24C89D7-362D-4412-AE1E-14F75EBE99F9}"/>
              </a:ext>
            </a:extLst>
          </p:cNvPr>
          <p:cNvSpPr>
            <a:spLocks noGrp="1"/>
          </p:cNvSpPr>
          <p:nvPr>
            <p:ph type="sldNum" sz="quarter" idx="12"/>
          </p:nvPr>
        </p:nvSpPr>
        <p:spPr/>
        <p:txBody>
          <a:bodyPr/>
          <a:lstStyle/>
          <a:p>
            <a:fld id="{0CFEC368-1D7A-4F81-ABF6-AE0E36BAF64C}" type="slidenum">
              <a:rPr lang="en-US" smtClean="0"/>
              <a:pPr/>
              <a:t>47</a:t>
            </a:fld>
            <a:endParaRPr lang="en-US"/>
          </a:p>
        </p:txBody>
      </p:sp>
    </p:spTree>
    <p:extLst>
      <p:ext uri="{BB962C8B-B14F-4D97-AF65-F5344CB8AC3E}">
        <p14:creationId xmlns:p14="http://schemas.microsoft.com/office/powerpoint/2010/main" val="3048843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E82F-7CD5-4085-AD6E-ABDFB834E7CD}"/>
              </a:ext>
            </a:extLst>
          </p:cNvPr>
          <p:cNvSpPr>
            <a:spLocks noGrp="1"/>
          </p:cNvSpPr>
          <p:nvPr>
            <p:ph type="title"/>
          </p:nvPr>
        </p:nvSpPr>
        <p:spPr/>
        <p:txBody>
          <a:bodyPr/>
          <a:lstStyle/>
          <a:p>
            <a:r>
              <a:rPr lang="en-US" altLang="en-US" dirty="0"/>
              <a:t>pipes</a:t>
            </a:r>
            <a:r>
              <a:rPr lang="he-IL" altLang="en-US" dirty="0"/>
              <a:t> בלינוקס</a:t>
            </a:r>
            <a:endParaRPr lang="en-US" dirty="0"/>
          </a:p>
        </p:txBody>
      </p:sp>
      <p:sp>
        <p:nvSpPr>
          <p:cNvPr id="4" name="Footer Placeholder 3">
            <a:extLst>
              <a:ext uri="{FF2B5EF4-FFF2-40B4-BE49-F238E27FC236}">
                <a16:creationId xmlns:a16="http://schemas.microsoft.com/office/drawing/2014/main" id="{8CA23E12-873A-4585-BA6A-215D5195F21C}"/>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D6A66107-794B-415C-BB38-8059A8A12555}"/>
              </a:ext>
            </a:extLst>
          </p:cNvPr>
          <p:cNvSpPr>
            <a:spLocks noGrp="1"/>
          </p:cNvSpPr>
          <p:nvPr>
            <p:ph type="sldNum" sz="quarter" idx="12"/>
          </p:nvPr>
        </p:nvSpPr>
        <p:spPr/>
        <p:txBody>
          <a:bodyPr/>
          <a:lstStyle/>
          <a:p>
            <a:fld id="{0CFEC368-1D7A-4F81-ABF6-AE0E36BAF64C}" type="slidenum">
              <a:rPr lang="en-US" smtClean="0"/>
              <a:pPr/>
              <a:t>48</a:t>
            </a:fld>
            <a:endParaRPr lang="en-US"/>
          </a:p>
        </p:txBody>
      </p:sp>
      <p:sp>
        <p:nvSpPr>
          <p:cNvPr id="32" name="Oval 31">
            <a:extLst>
              <a:ext uri="{FF2B5EF4-FFF2-40B4-BE49-F238E27FC236}">
                <a16:creationId xmlns:a16="http://schemas.microsoft.com/office/drawing/2014/main" id="{118ACE83-F47C-470F-BC31-DFF22F9A2C7E}"/>
              </a:ext>
            </a:extLst>
          </p:cNvPr>
          <p:cNvSpPr/>
          <p:nvPr/>
        </p:nvSpPr>
        <p:spPr>
          <a:xfrm>
            <a:off x="5138308" y="261448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pipe read</a:t>
            </a:r>
            <a:br>
              <a:rPr lang="en-US" dirty="0"/>
            </a:br>
            <a:r>
              <a:rPr lang="en-US" dirty="0"/>
              <a:t>file object</a:t>
            </a:r>
            <a:endParaRPr lang="he-IL" dirty="0"/>
          </a:p>
        </p:txBody>
      </p:sp>
      <p:graphicFrame>
        <p:nvGraphicFramePr>
          <p:cNvPr id="34" name="Table 33">
            <a:extLst>
              <a:ext uri="{FF2B5EF4-FFF2-40B4-BE49-F238E27FC236}">
                <a16:creationId xmlns:a16="http://schemas.microsoft.com/office/drawing/2014/main" id="{021203F1-ED64-4E38-9AB3-161213D1CE26}"/>
              </a:ext>
            </a:extLst>
          </p:cNvPr>
          <p:cNvGraphicFramePr>
            <a:graphicFrameLocks noGrp="1"/>
          </p:cNvGraphicFramePr>
          <p:nvPr>
            <p:extLst>
              <p:ext uri="{D42A27DB-BD31-4B8C-83A1-F6EECF244321}">
                <p14:modId xmlns:p14="http://schemas.microsoft.com/office/powerpoint/2010/main" val="2955077856"/>
              </p:ext>
            </p:extLst>
          </p:nvPr>
        </p:nvGraphicFramePr>
        <p:xfrm>
          <a:off x="2797754" y="1524000"/>
          <a:ext cx="1608481" cy="182880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50520">
                <a:tc>
                  <a:txBody>
                    <a:bodyPr/>
                    <a:lstStyle/>
                    <a:p>
                      <a:pPr algn="ctr"/>
                      <a:r>
                        <a:rPr lang="en-US" dirty="0"/>
                        <a:t>FDT</a:t>
                      </a:r>
                    </a:p>
                  </a:txBody>
                  <a:tcPr/>
                </a:tc>
                <a:extLst>
                  <a:ext uri="{0D108BD9-81ED-4DB2-BD59-A6C34878D82A}">
                    <a16:rowId xmlns:a16="http://schemas.microsoft.com/office/drawing/2014/main" val="4080176935"/>
                  </a:ext>
                </a:extLst>
              </a:tr>
              <a:tr h="350520">
                <a:tc>
                  <a:txBody>
                    <a:bodyPr/>
                    <a:lstStyle/>
                    <a:p>
                      <a:pPr algn="ctr"/>
                      <a:r>
                        <a:rPr lang="en-US" dirty="0"/>
                        <a:t>…</a:t>
                      </a:r>
                    </a:p>
                  </a:txBody>
                  <a:tcPr/>
                </a:tc>
                <a:extLst>
                  <a:ext uri="{0D108BD9-81ED-4DB2-BD59-A6C34878D82A}">
                    <a16:rowId xmlns:a16="http://schemas.microsoft.com/office/drawing/2014/main" val="2495163049"/>
                  </a:ext>
                </a:extLst>
              </a:tr>
              <a:tr h="350520">
                <a:tc>
                  <a:txBody>
                    <a:bodyPr/>
                    <a:lstStyle/>
                    <a:p>
                      <a:pPr algn="ctr"/>
                      <a:r>
                        <a:rPr lang="en-US" dirty="0"/>
                        <a:t>37</a:t>
                      </a:r>
                    </a:p>
                  </a:txBody>
                  <a:tcPr/>
                </a:tc>
                <a:extLst>
                  <a:ext uri="{0D108BD9-81ED-4DB2-BD59-A6C34878D82A}">
                    <a16:rowId xmlns:a16="http://schemas.microsoft.com/office/drawing/2014/main" val="688347870"/>
                  </a:ext>
                </a:extLst>
              </a:tr>
              <a:tr h="350520">
                <a:tc>
                  <a:txBody>
                    <a:bodyPr/>
                    <a:lstStyle/>
                    <a:p>
                      <a:pPr algn="ctr"/>
                      <a:r>
                        <a:rPr lang="en-US" dirty="0"/>
                        <a:t>38</a:t>
                      </a:r>
                    </a:p>
                  </a:txBody>
                  <a:tcPr/>
                </a:tc>
                <a:extLst>
                  <a:ext uri="{0D108BD9-81ED-4DB2-BD59-A6C34878D82A}">
                    <a16:rowId xmlns:a16="http://schemas.microsoft.com/office/drawing/2014/main" val="2698210065"/>
                  </a:ext>
                </a:extLst>
              </a:tr>
              <a:tr h="350520">
                <a:tc>
                  <a:txBody>
                    <a:bodyPr/>
                    <a:lstStyle/>
                    <a:p>
                      <a:pPr algn="ctr"/>
                      <a:r>
                        <a:rPr lang="en-US" dirty="0"/>
                        <a:t>…</a:t>
                      </a:r>
                    </a:p>
                  </a:txBody>
                  <a:tcPr/>
                </a:tc>
                <a:extLst>
                  <a:ext uri="{0D108BD9-81ED-4DB2-BD59-A6C34878D82A}">
                    <a16:rowId xmlns:a16="http://schemas.microsoft.com/office/drawing/2014/main" val="355614806"/>
                  </a:ext>
                </a:extLst>
              </a:tr>
            </a:tbl>
          </a:graphicData>
        </a:graphic>
      </p:graphicFrame>
      <p:pic>
        <p:nvPicPr>
          <p:cNvPr id="39" name="Picture 38">
            <a:extLst>
              <a:ext uri="{FF2B5EF4-FFF2-40B4-BE49-F238E27FC236}">
                <a16:creationId xmlns:a16="http://schemas.microsoft.com/office/drawing/2014/main" id="{306B901F-72B7-4E90-8279-D298C5185A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1881" y="2019478"/>
            <a:ext cx="84637" cy="84637"/>
          </a:xfrm>
          <a:prstGeom prst="rect">
            <a:avLst/>
          </a:prstGeom>
        </p:spPr>
      </p:pic>
      <p:sp>
        <p:nvSpPr>
          <p:cNvPr id="61" name="Oval 60">
            <a:extLst>
              <a:ext uri="{FF2B5EF4-FFF2-40B4-BE49-F238E27FC236}">
                <a16:creationId xmlns:a16="http://schemas.microsoft.com/office/drawing/2014/main" id="{603A051E-0E37-475E-8C89-F33422ACA85C}"/>
              </a:ext>
            </a:extLst>
          </p:cNvPr>
          <p:cNvSpPr/>
          <p:nvPr/>
        </p:nvSpPr>
        <p:spPr>
          <a:xfrm>
            <a:off x="5138308" y="432019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pipe write</a:t>
            </a:r>
            <a:br>
              <a:rPr lang="en-US" dirty="0"/>
            </a:br>
            <a:r>
              <a:rPr lang="en-US" dirty="0"/>
              <a:t>file object</a:t>
            </a:r>
            <a:endParaRPr lang="he-IL" dirty="0"/>
          </a:p>
        </p:txBody>
      </p:sp>
      <p:cxnSp>
        <p:nvCxnSpPr>
          <p:cNvPr id="64" name="Straight Arrow Connector 63">
            <a:extLst>
              <a:ext uri="{FF2B5EF4-FFF2-40B4-BE49-F238E27FC236}">
                <a16:creationId xmlns:a16="http://schemas.microsoft.com/office/drawing/2014/main" id="{7AEBE505-EC4D-4D9B-800E-D08AC93B3F55}"/>
              </a:ext>
            </a:extLst>
          </p:cNvPr>
          <p:cNvCxnSpPr>
            <a:cxnSpLocks/>
            <a:stCxn id="34" idx="3"/>
            <a:endCxn id="32" idx="1"/>
          </p:cNvCxnSpPr>
          <p:nvPr/>
        </p:nvCxnSpPr>
        <p:spPr>
          <a:xfrm>
            <a:off x="4406235" y="2438400"/>
            <a:ext cx="973112" cy="283217"/>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C0BA395A-D098-4B52-AA92-5846103D93EB}"/>
              </a:ext>
            </a:extLst>
          </p:cNvPr>
          <p:cNvCxnSpPr>
            <a:cxnSpLocks/>
            <a:endCxn id="61" idx="1"/>
          </p:cNvCxnSpPr>
          <p:nvPr/>
        </p:nvCxnSpPr>
        <p:spPr>
          <a:xfrm>
            <a:off x="4436272" y="2846132"/>
            <a:ext cx="943075" cy="1581195"/>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21" name="Table 20">
            <a:extLst>
              <a:ext uri="{FF2B5EF4-FFF2-40B4-BE49-F238E27FC236}">
                <a16:creationId xmlns:a16="http://schemas.microsoft.com/office/drawing/2014/main" id="{EF381D50-15CB-4BA5-BC3A-958876D28FF0}"/>
              </a:ext>
            </a:extLst>
          </p:cNvPr>
          <p:cNvGraphicFramePr>
            <a:graphicFrameLocks noGrp="1"/>
          </p:cNvGraphicFramePr>
          <p:nvPr>
            <p:extLst>
              <p:ext uri="{D42A27DB-BD31-4B8C-83A1-F6EECF244321}">
                <p14:modId xmlns:p14="http://schemas.microsoft.com/office/powerpoint/2010/main" val="3727604683"/>
              </p:ext>
            </p:extLst>
          </p:nvPr>
        </p:nvGraphicFramePr>
        <p:xfrm>
          <a:off x="2797754" y="4130040"/>
          <a:ext cx="1608481" cy="1828800"/>
        </p:xfrm>
        <a:graphic>
          <a:graphicData uri="http://schemas.openxmlformats.org/drawingml/2006/table">
            <a:tbl>
              <a:tblPr firstRow="1" bandRow="1">
                <a:tableStyleId>{00A15C55-8517-42AA-B614-E9B94910E393}</a:tableStyleId>
              </a:tblPr>
              <a:tblGrid>
                <a:gridCol w="1608481">
                  <a:extLst>
                    <a:ext uri="{9D8B030D-6E8A-4147-A177-3AD203B41FA5}">
                      <a16:colId xmlns:a16="http://schemas.microsoft.com/office/drawing/2014/main" val="3220585307"/>
                    </a:ext>
                  </a:extLst>
                </a:gridCol>
              </a:tblGrid>
              <a:tr h="350520">
                <a:tc>
                  <a:txBody>
                    <a:bodyPr/>
                    <a:lstStyle/>
                    <a:p>
                      <a:pPr algn="ctr"/>
                      <a:r>
                        <a:rPr lang="en-US" dirty="0"/>
                        <a:t>FDT</a:t>
                      </a:r>
                    </a:p>
                  </a:txBody>
                  <a:tcPr/>
                </a:tc>
                <a:extLst>
                  <a:ext uri="{0D108BD9-81ED-4DB2-BD59-A6C34878D82A}">
                    <a16:rowId xmlns:a16="http://schemas.microsoft.com/office/drawing/2014/main" val="4080176935"/>
                  </a:ext>
                </a:extLst>
              </a:tr>
              <a:tr h="350520">
                <a:tc>
                  <a:txBody>
                    <a:bodyPr/>
                    <a:lstStyle/>
                    <a:p>
                      <a:pPr algn="ctr"/>
                      <a:r>
                        <a:rPr lang="en-US" dirty="0"/>
                        <a:t>…</a:t>
                      </a:r>
                    </a:p>
                  </a:txBody>
                  <a:tcPr/>
                </a:tc>
                <a:extLst>
                  <a:ext uri="{0D108BD9-81ED-4DB2-BD59-A6C34878D82A}">
                    <a16:rowId xmlns:a16="http://schemas.microsoft.com/office/drawing/2014/main" val="1837734032"/>
                  </a:ext>
                </a:extLst>
              </a:tr>
              <a:tr h="350520">
                <a:tc>
                  <a:txBody>
                    <a:bodyPr/>
                    <a:lstStyle/>
                    <a:p>
                      <a:pPr algn="ctr"/>
                      <a:r>
                        <a:rPr lang="en-US" dirty="0"/>
                        <a:t>37</a:t>
                      </a:r>
                    </a:p>
                  </a:txBody>
                  <a:tcPr/>
                </a:tc>
                <a:extLst>
                  <a:ext uri="{0D108BD9-81ED-4DB2-BD59-A6C34878D82A}">
                    <a16:rowId xmlns:a16="http://schemas.microsoft.com/office/drawing/2014/main" val="1977770572"/>
                  </a:ext>
                </a:extLst>
              </a:tr>
              <a:tr h="350520">
                <a:tc>
                  <a:txBody>
                    <a:bodyPr/>
                    <a:lstStyle/>
                    <a:p>
                      <a:pPr algn="ctr"/>
                      <a:r>
                        <a:rPr lang="en-US" dirty="0"/>
                        <a:t>38</a:t>
                      </a:r>
                    </a:p>
                  </a:txBody>
                  <a:tcPr/>
                </a:tc>
                <a:extLst>
                  <a:ext uri="{0D108BD9-81ED-4DB2-BD59-A6C34878D82A}">
                    <a16:rowId xmlns:a16="http://schemas.microsoft.com/office/drawing/2014/main" val="2495163049"/>
                  </a:ext>
                </a:extLst>
              </a:tr>
              <a:tr h="350520">
                <a:tc>
                  <a:txBody>
                    <a:bodyPr/>
                    <a:lstStyle/>
                    <a:p>
                      <a:pPr algn="ctr"/>
                      <a:r>
                        <a:rPr lang="en-US" dirty="0"/>
                        <a:t>…</a:t>
                      </a:r>
                    </a:p>
                  </a:txBody>
                  <a:tcPr/>
                </a:tc>
                <a:extLst>
                  <a:ext uri="{0D108BD9-81ED-4DB2-BD59-A6C34878D82A}">
                    <a16:rowId xmlns:a16="http://schemas.microsoft.com/office/drawing/2014/main" val="688347870"/>
                  </a:ext>
                </a:extLst>
              </a:tr>
            </a:tbl>
          </a:graphicData>
        </a:graphic>
      </p:graphicFrame>
      <p:cxnSp>
        <p:nvCxnSpPr>
          <p:cNvPr id="24" name="Straight Arrow Connector 23">
            <a:extLst>
              <a:ext uri="{FF2B5EF4-FFF2-40B4-BE49-F238E27FC236}">
                <a16:creationId xmlns:a16="http://schemas.microsoft.com/office/drawing/2014/main" id="{4E6A85EA-38CE-4D98-BDD9-4483F96B3E20}"/>
              </a:ext>
            </a:extLst>
          </p:cNvPr>
          <p:cNvCxnSpPr>
            <a:cxnSpLocks/>
            <a:stCxn id="21" idx="3"/>
            <a:endCxn id="32" idx="3"/>
          </p:cNvCxnSpPr>
          <p:nvPr/>
        </p:nvCxnSpPr>
        <p:spPr>
          <a:xfrm flipV="1">
            <a:off x="4406235" y="3238879"/>
            <a:ext cx="973112" cy="1805561"/>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C50A8D63-DE3B-41DA-A947-DF84E83D0B67}"/>
              </a:ext>
            </a:extLst>
          </p:cNvPr>
          <p:cNvCxnSpPr>
            <a:cxnSpLocks/>
            <a:endCxn id="61" idx="3"/>
          </p:cNvCxnSpPr>
          <p:nvPr/>
        </p:nvCxnSpPr>
        <p:spPr>
          <a:xfrm flipV="1">
            <a:off x="4418855" y="4944589"/>
            <a:ext cx="960492" cy="45692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pic>
        <p:nvPicPr>
          <p:cNvPr id="26" name="Picture 2" descr="http://gcup.ru/_pu/5/98465342.png">
            <a:extLst>
              <a:ext uri="{FF2B5EF4-FFF2-40B4-BE49-F238E27FC236}">
                <a16:creationId xmlns:a16="http://schemas.microsoft.com/office/drawing/2014/main" id="{8EA35505-2AAF-4CE9-B2D1-57A8EB016B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5612660" y="3299520"/>
            <a:ext cx="697215" cy="106716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DAA027AB-4436-4583-9221-0194BFE3B6FE}"/>
              </a:ext>
            </a:extLst>
          </p:cNvPr>
          <p:cNvCxnSpPr/>
          <p:nvPr/>
        </p:nvCxnSpPr>
        <p:spPr>
          <a:xfrm flipV="1">
            <a:off x="6565900" y="3340100"/>
            <a:ext cx="0" cy="876300"/>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cxnSp>
        <p:nvCxnSpPr>
          <p:cNvPr id="20" name="Straight Arrow Connector 19">
            <a:extLst>
              <a:ext uri="{FF2B5EF4-FFF2-40B4-BE49-F238E27FC236}">
                <a16:creationId xmlns:a16="http://schemas.microsoft.com/office/drawing/2014/main" id="{0F264CE7-52CC-4BF8-8D29-852F710285C2}"/>
              </a:ext>
            </a:extLst>
          </p:cNvPr>
          <p:cNvCxnSpPr>
            <a:cxnSpLocks/>
            <a:stCxn id="23" idx="3"/>
          </p:cNvCxnSpPr>
          <p:nvPr/>
        </p:nvCxnSpPr>
        <p:spPr>
          <a:xfrm flipV="1">
            <a:off x="2065681" y="1524000"/>
            <a:ext cx="719453" cy="92710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607967D7-9215-4A58-8A56-4DB874E2B72D}"/>
              </a:ext>
            </a:extLst>
          </p:cNvPr>
          <p:cNvCxnSpPr>
            <a:cxnSpLocks/>
            <a:stCxn id="27" idx="3"/>
          </p:cNvCxnSpPr>
          <p:nvPr/>
        </p:nvCxnSpPr>
        <p:spPr>
          <a:xfrm flipV="1">
            <a:off x="2065681" y="4130042"/>
            <a:ext cx="719453" cy="88137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23" name="Table 22">
            <a:extLst>
              <a:ext uri="{FF2B5EF4-FFF2-40B4-BE49-F238E27FC236}">
                <a16:creationId xmlns:a16="http://schemas.microsoft.com/office/drawing/2014/main" id="{27C36332-4767-4510-8691-FA96FEADD6C1}"/>
              </a:ext>
            </a:extLst>
          </p:cNvPr>
          <p:cNvGraphicFramePr>
            <a:graphicFrameLocks noGrp="1"/>
          </p:cNvGraphicFramePr>
          <p:nvPr>
            <p:extLst>
              <p:ext uri="{D42A27DB-BD31-4B8C-83A1-F6EECF244321}">
                <p14:modId xmlns:p14="http://schemas.microsoft.com/office/powerpoint/2010/main" val="71486211"/>
              </p:ext>
            </p:extLst>
          </p:nvPr>
        </p:nvGraphicFramePr>
        <p:xfrm>
          <a:off x="457200" y="1524000"/>
          <a:ext cx="1608481" cy="185420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70840">
                <a:tc>
                  <a:txBody>
                    <a:bodyPr/>
                    <a:lstStyle/>
                    <a:p>
                      <a:pPr algn="ctr"/>
                      <a:r>
                        <a:rPr lang="en-US" dirty="0"/>
                        <a:t>parent PCB</a:t>
                      </a:r>
                    </a:p>
                  </a:txBody>
                  <a:tcPr/>
                </a:tc>
                <a:extLst>
                  <a:ext uri="{0D108BD9-81ED-4DB2-BD59-A6C34878D82A}">
                    <a16:rowId xmlns:a16="http://schemas.microsoft.com/office/drawing/2014/main" val="4080176935"/>
                  </a:ext>
                </a:extLst>
              </a:tr>
              <a:tr h="370840">
                <a:tc>
                  <a:txBody>
                    <a:bodyPr/>
                    <a:lstStyle/>
                    <a:p>
                      <a:pPr algn="ctr"/>
                      <a:endParaRPr lang="en-US"/>
                    </a:p>
                  </a:txBody>
                  <a:tcPr/>
                </a:tc>
                <a:extLst>
                  <a:ext uri="{0D108BD9-81ED-4DB2-BD59-A6C34878D82A}">
                    <a16:rowId xmlns:a16="http://schemas.microsoft.com/office/drawing/2014/main" val="1837734032"/>
                  </a:ext>
                </a:extLst>
              </a:tr>
              <a:tr h="37084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370840">
                <a:tc>
                  <a:txBody>
                    <a:bodyPr/>
                    <a:lstStyle/>
                    <a:p>
                      <a:pPr algn="ctr"/>
                      <a:endParaRPr lang="en-US" dirty="0"/>
                    </a:p>
                  </a:txBody>
                  <a:tcPr/>
                </a:tc>
                <a:extLst>
                  <a:ext uri="{0D108BD9-81ED-4DB2-BD59-A6C34878D82A}">
                    <a16:rowId xmlns:a16="http://schemas.microsoft.com/office/drawing/2014/main" val="3618374476"/>
                  </a:ext>
                </a:extLst>
              </a:tr>
              <a:tr h="370840">
                <a:tc>
                  <a:txBody>
                    <a:bodyPr/>
                    <a:lstStyle/>
                    <a:p>
                      <a:pPr algn="ctr"/>
                      <a:endParaRPr lang="en-US" dirty="0"/>
                    </a:p>
                  </a:txBody>
                  <a:tcPr/>
                </a:tc>
                <a:extLst>
                  <a:ext uri="{0D108BD9-81ED-4DB2-BD59-A6C34878D82A}">
                    <a16:rowId xmlns:a16="http://schemas.microsoft.com/office/drawing/2014/main" val="116127581"/>
                  </a:ext>
                </a:extLst>
              </a:tr>
            </a:tbl>
          </a:graphicData>
        </a:graphic>
      </p:graphicFrame>
      <p:graphicFrame>
        <p:nvGraphicFramePr>
          <p:cNvPr id="27" name="Table 26">
            <a:extLst>
              <a:ext uri="{FF2B5EF4-FFF2-40B4-BE49-F238E27FC236}">
                <a16:creationId xmlns:a16="http://schemas.microsoft.com/office/drawing/2014/main" id="{47CD6C6A-9F24-4FA9-BC05-43E80FCBF28A}"/>
              </a:ext>
            </a:extLst>
          </p:cNvPr>
          <p:cNvGraphicFramePr>
            <a:graphicFrameLocks noGrp="1"/>
          </p:cNvGraphicFramePr>
          <p:nvPr>
            <p:extLst>
              <p:ext uri="{D42A27DB-BD31-4B8C-83A1-F6EECF244321}">
                <p14:modId xmlns:p14="http://schemas.microsoft.com/office/powerpoint/2010/main" val="206622808"/>
              </p:ext>
            </p:extLst>
          </p:nvPr>
        </p:nvGraphicFramePr>
        <p:xfrm>
          <a:off x="457200" y="4097020"/>
          <a:ext cx="1608481" cy="1828800"/>
        </p:xfrm>
        <a:graphic>
          <a:graphicData uri="http://schemas.openxmlformats.org/drawingml/2006/table">
            <a:tbl>
              <a:tblPr firstRow="1" bandRow="1">
                <a:tableStyleId>{00A15C55-8517-42AA-B614-E9B94910E393}</a:tableStyleId>
              </a:tblPr>
              <a:tblGrid>
                <a:gridCol w="1608481">
                  <a:extLst>
                    <a:ext uri="{9D8B030D-6E8A-4147-A177-3AD203B41FA5}">
                      <a16:colId xmlns:a16="http://schemas.microsoft.com/office/drawing/2014/main" val="3220585307"/>
                    </a:ext>
                  </a:extLst>
                </a:gridCol>
              </a:tblGrid>
              <a:tr h="0">
                <a:tc>
                  <a:txBody>
                    <a:bodyPr/>
                    <a:lstStyle/>
                    <a:p>
                      <a:pPr algn="ctr"/>
                      <a:r>
                        <a:rPr lang="en-US" dirty="0"/>
                        <a:t>child PCB</a:t>
                      </a:r>
                    </a:p>
                  </a:txBody>
                  <a:tcPr/>
                </a:tc>
                <a:extLst>
                  <a:ext uri="{0D108BD9-81ED-4DB2-BD59-A6C34878D82A}">
                    <a16:rowId xmlns:a16="http://schemas.microsoft.com/office/drawing/2014/main" val="4080176935"/>
                  </a:ext>
                </a:extLst>
              </a:tr>
              <a:tr h="0">
                <a:tc>
                  <a:txBody>
                    <a:bodyPr/>
                    <a:lstStyle/>
                    <a:p>
                      <a:pPr algn="ctr"/>
                      <a:endParaRPr lang="en-US"/>
                    </a:p>
                  </a:txBody>
                  <a:tcPr/>
                </a:tc>
                <a:extLst>
                  <a:ext uri="{0D108BD9-81ED-4DB2-BD59-A6C34878D82A}">
                    <a16:rowId xmlns:a16="http://schemas.microsoft.com/office/drawing/2014/main" val="1837734032"/>
                  </a:ext>
                </a:extLst>
              </a:tr>
              <a:tr h="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0">
                <a:tc>
                  <a:txBody>
                    <a:bodyPr/>
                    <a:lstStyle/>
                    <a:p>
                      <a:pPr algn="ctr"/>
                      <a:endParaRPr lang="en-US" dirty="0"/>
                    </a:p>
                  </a:txBody>
                  <a:tcPr/>
                </a:tc>
                <a:extLst>
                  <a:ext uri="{0D108BD9-81ED-4DB2-BD59-A6C34878D82A}">
                    <a16:rowId xmlns:a16="http://schemas.microsoft.com/office/drawing/2014/main" val="3618374476"/>
                  </a:ext>
                </a:extLst>
              </a:tr>
              <a:tr h="0">
                <a:tc>
                  <a:txBody>
                    <a:bodyPr/>
                    <a:lstStyle/>
                    <a:p>
                      <a:pPr algn="ctr"/>
                      <a:endParaRPr lang="en-US" dirty="0"/>
                    </a:p>
                  </a:txBody>
                  <a:tcPr/>
                </a:tc>
                <a:extLst>
                  <a:ext uri="{0D108BD9-81ED-4DB2-BD59-A6C34878D82A}">
                    <a16:rowId xmlns:a16="http://schemas.microsoft.com/office/drawing/2014/main" val="2379183876"/>
                  </a:ext>
                </a:extLst>
              </a:tr>
            </a:tbl>
          </a:graphicData>
        </a:graphic>
      </p:graphicFrame>
    </p:spTree>
    <p:extLst>
      <p:ext uri="{BB962C8B-B14F-4D97-AF65-F5344CB8AC3E}">
        <p14:creationId xmlns:p14="http://schemas.microsoft.com/office/powerpoint/2010/main" val="251863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E82F-7CD5-4085-AD6E-ABDFB834E7CD}"/>
              </a:ext>
            </a:extLst>
          </p:cNvPr>
          <p:cNvSpPr>
            <a:spLocks noGrp="1"/>
          </p:cNvSpPr>
          <p:nvPr>
            <p:ph type="title"/>
          </p:nvPr>
        </p:nvSpPr>
        <p:spPr/>
        <p:txBody>
          <a:bodyPr/>
          <a:lstStyle/>
          <a:p>
            <a:r>
              <a:rPr lang="en-US" altLang="en-US" dirty="0"/>
              <a:t>pipes</a:t>
            </a:r>
            <a:r>
              <a:rPr lang="he-IL" altLang="en-US" dirty="0"/>
              <a:t> בלינוקס</a:t>
            </a:r>
            <a:endParaRPr lang="en-US" dirty="0"/>
          </a:p>
        </p:txBody>
      </p:sp>
      <p:sp>
        <p:nvSpPr>
          <p:cNvPr id="4" name="Footer Placeholder 3">
            <a:extLst>
              <a:ext uri="{FF2B5EF4-FFF2-40B4-BE49-F238E27FC236}">
                <a16:creationId xmlns:a16="http://schemas.microsoft.com/office/drawing/2014/main" id="{8CA23E12-873A-4585-BA6A-215D5195F21C}"/>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D6A66107-794B-415C-BB38-8059A8A12555}"/>
              </a:ext>
            </a:extLst>
          </p:cNvPr>
          <p:cNvSpPr>
            <a:spLocks noGrp="1"/>
          </p:cNvSpPr>
          <p:nvPr>
            <p:ph type="sldNum" sz="quarter" idx="12"/>
          </p:nvPr>
        </p:nvSpPr>
        <p:spPr/>
        <p:txBody>
          <a:bodyPr/>
          <a:lstStyle/>
          <a:p>
            <a:fld id="{0CFEC368-1D7A-4F81-ABF6-AE0E36BAF64C}" type="slidenum">
              <a:rPr lang="en-US" smtClean="0"/>
              <a:pPr/>
              <a:t>49</a:t>
            </a:fld>
            <a:endParaRPr lang="en-US"/>
          </a:p>
        </p:txBody>
      </p:sp>
      <p:sp>
        <p:nvSpPr>
          <p:cNvPr id="32" name="Oval 31">
            <a:extLst>
              <a:ext uri="{FF2B5EF4-FFF2-40B4-BE49-F238E27FC236}">
                <a16:creationId xmlns:a16="http://schemas.microsoft.com/office/drawing/2014/main" id="{118ACE83-F47C-470F-BC31-DFF22F9A2C7E}"/>
              </a:ext>
            </a:extLst>
          </p:cNvPr>
          <p:cNvSpPr/>
          <p:nvPr/>
        </p:nvSpPr>
        <p:spPr>
          <a:xfrm>
            <a:off x="5138308" y="261448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pipe read</a:t>
            </a:r>
            <a:br>
              <a:rPr lang="en-US" dirty="0"/>
            </a:br>
            <a:r>
              <a:rPr lang="en-US" dirty="0"/>
              <a:t>file object</a:t>
            </a:r>
            <a:endParaRPr lang="he-IL" dirty="0"/>
          </a:p>
        </p:txBody>
      </p:sp>
      <p:graphicFrame>
        <p:nvGraphicFramePr>
          <p:cNvPr id="34" name="Table 33">
            <a:extLst>
              <a:ext uri="{FF2B5EF4-FFF2-40B4-BE49-F238E27FC236}">
                <a16:creationId xmlns:a16="http://schemas.microsoft.com/office/drawing/2014/main" id="{021203F1-ED64-4E38-9AB3-161213D1CE26}"/>
              </a:ext>
            </a:extLst>
          </p:cNvPr>
          <p:cNvGraphicFramePr>
            <a:graphicFrameLocks noGrp="1"/>
          </p:cNvGraphicFramePr>
          <p:nvPr/>
        </p:nvGraphicFramePr>
        <p:xfrm>
          <a:off x="2797754" y="1524000"/>
          <a:ext cx="1608481" cy="182880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50520">
                <a:tc>
                  <a:txBody>
                    <a:bodyPr/>
                    <a:lstStyle/>
                    <a:p>
                      <a:pPr algn="ctr"/>
                      <a:r>
                        <a:rPr lang="en-US" dirty="0"/>
                        <a:t>FDT</a:t>
                      </a:r>
                    </a:p>
                  </a:txBody>
                  <a:tcPr/>
                </a:tc>
                <a:extLst>
                  <a:ext uri="{0D108BD9-81ED-4DB2-BD59-A6C34878D82A}">
                    <a16:rowId xmlns:a16="http://schemas.microsoft.com/office/drawing/2014/main" val="4080176935"/>
                  </a:ext>
                </a:extLst>
              </a:tr>
              <a:tr h="350520">
                <a:tc>
                  <a:txBody>
                    <a:bodyPr/>
                    <a:lstStyle/>
                    <a:p>
                      <a:pPr algn="ctr"/>
                      <a:r>
                        <a:rPr lang="en-US" dirty="0"/>
                        <a:t>…</a:t>
                      </a:r>
                    </a:p>
                  </a:txBody>
                  <a:tcPr/>
                </a:tc>
                <a:extLst>
                  <a:ext uri="{0D108BD9-81ED-4DB2-BD59-A6C34878D82A}">
                    <a16:rowId xmlns:a16="http://schemas.microsoft.com/office/drawing/2014/main" val="2495163049"/>
                  </a:ext>
                </a:extLst>
              </a:tr>
              <a:tr h="350520">
                <a:tc>
                  <a:txBody>
                    <a:bodyPr/>
                    <a:lstStyle/>
                    <a:p>
                      <a:pPr algn="ctr"/>
                      <a:r>
                        <a:rPr lang="en-US" dirty="0"/>
                        <a:t>37</a:t>
                      </a:r>
                    </a:p>
                  </a:txBody>
                  <a:tcPr/>
                </a:tc>
                <a:extLst>
                  <a:ext uri="{0D108BD9-81ED-4DB2-BD59-A6C34878D82A}">
                    <a16:rowId xmlns:a16="http://schemas.microsoft.com/office/drawing/2014/main" val="688347870"/>
                  </a:ext>
                </a:extLst>
              </a:tr>
              <a:tr h="350520">
                <a:tc>
                  <a:txBody>
                    <a:bodyPr/>
                    <a:lstStyle/>
                    <a:p>
                      <a:pPr algn="ctr"/>
                      <a:r>
                        <a:rPr lang="en-US" dirty="0"/>
                        <a:t>38</a:t>
                      </a:r>
                    </a:p>
                  </a:txBody>
                  <a:tcPr/>
                </a:tc>
                <a:extLst>
                  <a:ext uri="{0D108BD9-81ED-4DB2-BD59-A6C34878D82A}">
                    <a16:rowId xmlns:a16="http://schemas.microsoft.com/office/drawing/2014/main" val="2698210065"/>
                  </a:ext>
                </a:extLst>
              </a:tr>
              <a:tr h="350520">
                <a:tc>
                  <a:txBody>
                    <a:bodyPr/>
                    <a:lstStyle/>
                    <a:p>
                      <a:pPr algn="ctr"/>
                      <a:r>
                        <a:rPr lang="en-US" dirty="0"/>
                        <a:t>…</a:t>
                      </a:r>
                    </a:p>
                  </a:txBody>
                  <a:tcPr/>
                </a:tc>
                <a:extLst>
                  <a:ext uri="{0D108BD9-81ED-4DB2-BD59-A6C34878D82A}">
                    <a16:rowId xmlns:a16="http://schemas.microsoft.com/office/drawing/2014/main" val="355614806"/>
                  </a:ext>
                </a:extLst>
              </a:tr>
            </a:tbl>
          </a:graphicData>
        </a:graphic>
      </p:graphicFrame>
      <p:pic>
        <p:nvPicPr>
          <p:cNvPr id="39" name="Picture 38">
            <a:extLst>
              <a:ext uri="{FF2B5EF4-FFF2-40B4-BE49-F238E27FC236}">
                <a16:creationId xmlns:a16="http://schemas.microsoft.com/office/drawing/2014/main" id="{306B901F-72B7-4E90-8279-D298C5185A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61881" y="2019478"/>
            <a:ext cx="84637" cy="84637"/>
          </a:xfrm>
          <a:prstGeom prst="rect">
            <a:avLst/>
          </a:prstGeom>
        </p:spPr>
      </p:pic>
      <p:sp>
        <p:nvSpPr>
          <p:cNvPr id="61" name="Oval 60">
            <a:extLst>
              <a:ext uri="{FF2B5EF4-FFF2-40B4-BE49-F238E27FC236}">
                <a16:creationId xmlns:a16="http://schemas.microsoft.com/office/drawing/2014/main" id="{603A051E-0E37-475E-8C89-F33422ACA85C}"/>
              </a:ext>
            </a:extLst>
          </p:cNvPr>
          <p:cNvSpPr/>
          <p:nvPr/>
        </p:nvSpPr>
        <p:spPr>
          <a:xfrm>
            <a:off x="5138308" y="432019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pipe write</a:t>
            </a:r>
            <a:br>
              <a:rPr lang="en-US" dirty="0"/>
            </a:br>
            <a:r>
              <a:rPr lang="en-US" dirty="0"/>
              <a:t>file object</a:t>
            </a:r>
            <a:endParaRPr lang="he-IL" dirty="0"/>
          </a:p>
        </p:txBody>
      </p:sp>
      <p:cxnSp>
        <p:nvCxnSpPr>
          <p:cNvPr id="64" name="Straight Arrow Connector 63">
            <a:extLst>
              <a:ext uri="{FF2B5EF4-FFF2-40B4-BE49-F238E27FC236}">
                <a16:creationId xmlns:a16="http://schemas.microsoft.com/office/drawing/2014/main" id="{7AEBE505-EC4D-4D9B-800E-D08AC93B3F55}"/>
              </a:ext>
            </a:extLst>
          </p:cNvPr>
          <p:cNvCxnSpPr>
            <a:cxnSpLocks/>
            <a:stCxn id="34" idx="3"/>
            <a:endCxn id="32" idx="1"/>
          </p:cNvCxnSpPr>
          <p:nvPr/>
        </p:nvCxnSpPr>
        <p:spPr>
          <a:xfrm>
            <a:off x="4406235" y="2438400"/>
            <a:ext cx="973112" cy="283217"/>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21" name="Table 20">
            <a:extLst>
              <a:ext uri="{FF2B5EF4-FFF2-40B4-BE49-F238E27FC236}">
                <a16:creationId xmlns:a16="http://schemas.microsoft.com/office/drawing/2014/main" id="{EF381D50-15CB-4BA5-BC3A-958876D28FF0}"/>
              </a:ext>
            </a:extLst>
          </p:cNvPr>
          <p:cNvGraphicFramePr>
            <a:graphicFrameLocks noGrp="1"/>
          </p:cNvGraphicFramePr>
          <p:nvPr/>
        </p:nvGraphicFramePr>
        <p:xfrm>
          <a:off x="2797754" y="4130040"/>
          <a:ext cx="1608481" cy="1828800"/>
        </p:xfrm>
        <a:graphic>
          <a:graphicData uri="http://schemas.openxmlformats.org/drawingml/2006/table">
            <a:tbl>
              <a:tblPr firstRow="1" bandRow="1">
                <a:tableStyleId>{00A15C55-8517-42AA-B614-E9B94910E393}</a:tableStyleId>
              </a:tblPr>
              <a:tblGrid>
                <a:gridCol w="1608481">
                  <a:extLst>
                    <a:ext uri="{9D8B030D-6E8A-4147-A177-3AD203B41FA5}">
                      <a16:colId xmlns:a16="http://schemas.microsoft.com/office/drawing/2014/main" val="3220585307"/>
                    </a:ext>
                  </a:extLst>
                </a:gridCol>
              </a:tblGrid>
              <a:tr h="350520">
                <a:tc>
                  <a:txBody>
                    <a:bodyPr/>
                    <a:lstStyle/>
                    <a:p>
                      <a:pPr algn="ctr"/>
                      <a:r>
                        <a:rPr lang="en-US" dirty="0"/>
                        <a:t>FDT</a:t>
                      </a:r>
                    </a:p>
                  </a:txBody>
                  <a:tcPr/>
                </a:tc>
                <a:extLst>
                  <a:ext uri="{0D108BD9-81ED-4DB2-BD59-A6C34878D82A}">
                    <a16:rowId xmlns:a16="http://schemas.microsoft.com/office/drawing/2014/main" val="4080176935"/>
                  </a:ext>
                </a:extLst>
              </a:tr>
              <a:tr h="350520">
                <a:tc>
                  <a:txBody>
                    <a:bodyPr/>
                    <a:lstStyle/>
                    <a:p>
                      <a:pPr algn="ctr"/>
                      <a:r>
                        <a:rPr lang="en-US" dirty="0"/>
                        <a:t>…</a:t>
                      </a:r>
                    </a:p>
                  </a:txBody>
                  <a:tcPr/>
                </a:tc>
                <a:extLst>
                  <a:ext uri="{0D108BD9-81ED-4DB2-BD59-A6C34878D82A}">
                    <a16:rowId xmlns:a16="http://schemas.microsoft.com/office/drawing/2014/main" val="1837734032"/>
                  </a:ext>
                </a:extLst>
              </a:tr>
              <a:tr h="350520">
                <a:tc>
                  <a:txBody>
                    <a:bodyPr/>
                    <a:lstStyle/>
                    <a:p>
                      <a:pPr algn="ctr"/>
                      <a:r>
                        <a:rPr lang="en-US" dirty="0"/>
                        <a:t>37</a:t>
                      </a:r>
                    </a:p>
                  </a:txBody>
                  <a:tcPr/>
                </a:tc>
                <a:extLst>
                  <a:ext uri="{0D108BD9-81ED-4DB2-BD59-A6C34878D82A}">
                    <a16:rowId xmlns:a16="http://schemas.microsoft.com/office/drawing/2014/main" val="1977770572"/>
                  </a:ext>
                </a:extLst>
              </a:tr>
              <a:tr h="350520">
                <a:tc>
                  <a:txBody>
                    <a:bodyPr/>
                    <a:lstStyle/>
                    <a:p>
                      <a:pPr algn="ctr"/>
                      <a:r>
                        <a:rPr lang="en-US" dirty="0"/>
                        <a:t>38</a:t>
                      </a:r>
                    </a:p>
                  </a:txBody>
                  <a:tcPr/>
                </a:tc>
                <a:extLst>
                  <a:ext uri="{0D108BD9-81ED-4DB2-BD59-A6C34878D82A}">
                    <a16:rowId xmlns:a16="http://schemas.microsoft.com/office/drawing/2014/main" val="2495163049"/>
                  </a:ext>
                </a:extLst>
              </a:tr>
              <a:tr h="350520">
                <a:tc>
                  <a:txBody>
                    <a:bodyPr/>
                    <a:lstStyle/>
                    <a:p>
                      <a:pPr algn="ctr"/>
                      <a:r>
                        <a:rPr lang="en-US" dirty="0"/>
                        <a:t>…</a:t>
                      </a:r>
                    </a:p>
                  </a:txBody>
                  <a:tcPr/>
                </a:tc>
                <a:extLst>
                  <a:ext uri="{0D108BD9-81ED-4DB2-BD59-A6C34878D82A}">
                    <a16:rowId xmlns:a16="http://schemas.microsoft.com/office/drawing/2014/main" val="688347870"/>
                  </a:ext>
                </a:extLst>
              </a:tr>
            </a:tbl>
          </a:graphicData>
        </a:graphic>
      </p:graphicFrame>
      <p:cxnSp>
        <p:nvCxnSpPr>
          <p:cNvPr id="25" name="Straight Arrow Connector 24">
            <a:extLst>
              <a:ext uri="{FF2B5EF4-FFF2-40B4-BE49-F238E27FC236}">
                <a16:creationId xmlns:a16="http://schemas.microsoft.com/office/drawing/2014/main" id="{C50A8D63-DE3B-41DA-A947-DF84E83D0B67}"/>
              </a:ext>
            </a:extLst>
          </p:cNvPr>
          <p:cNvCxnSpPr>
            <a:cxnSpLocks/>
            <a:endCxn id="61" idx="3"/>
          </p:cNvCxnSpPr>
          <p:nvPr/>
        </p:nvCxnSpPr>
        <p:spPr>
          <a:xfrm flipV="1">
            <a:off x="4418855" y="4944589"/>
            <a:ext cx="960492" cy="45692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pic>
        <p:nvPicPr>
          <p:cNvPr id="26" name="Picture 2" descr="http://gcup.ru/_pu/5/98465342.png">
            <a:extLst>
              <a:ext uri="{FF2B5EF4-FFF2-40B4-BE49-F238E27FC236}">
                <a16:creationId xmlns:a16="http://schemas.microsoft.com/office/drawing/2014/main" id="{8EA35505-2AAF-4CE9-B2D1-57A8EB016B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5612660" y="3299520"/>
            <a:ext cx="697215" cy="1067166"/>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44181860-E133-4A69-91BE-5E99615A076D}"/>
              </a:ext>
            </a:extLst>
          </p:cNvPr>
          <p:cNvCxnSpPr/>
          <p:nvPr/>
        </p:nvCxnSpPr>
        <p:spPr>
          <a:xfrm flipV="1">
            <a:off x="6565900" y="3340100"/>
            <a:ext cx="0" cy="876300"/>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cxnSp>
        <p:nvCxnSpPr>
          <p:cNvPr id="18" name="Straight Arrow Connector 17">
            <a:extLst>
              <a:ext uri="{FF2B5EF4-FFF2-40B4-BE49-F238E27FC236}">
                <a16:creationId xmlns:a16="http://schemas.microsoft.com/office/drawing/2014/main" id="{B3F04540-1066-4CF4-8850-E6D3335E7A7A}"/>
              </a:ext>
            </a:extLst>
          </p:cNvPr>
          <p:cNvCxnSpPr>
            <a:cxnSpLocks/>
            <a:stCxn id="20" idx="3"/>
          </p:cNvCxnSpPr>
          <p:nvPr/>
        </p:nvCxnSpPr>
        <p:spPr>
          <a:xfrm flipV="1">
            <a:off x="2065681" y="1524000"/>
            <a:ext cx="719453" cy="92710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B8A19490-E9C0-478A-AB02-8BA1BB464A0D}"/>
              </a:ext>
            </a:extLst>
          </p:cNvPr>
          <p:cNvCxnSpPr>
            <a:cxnSpLocks/>
            <a:stCxn id="22" idx="3"/>
          </p:cNvCxnSpPr>
          <p:nvPr/>
        </p:nvCxnSpPr>
        <p:spPr>
          <a:xfrm flipV="1">
            <a:off x="2065681" y="4130042"/>
            <a:ext cx="719453" cy="88137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20" name="Table 19">
            <a:extLst>
              <a:ext uri="{FF2B5EF4-FFF2-40B4-BE49-F238E27FC236}">
                <a16:creationId xmlns:a16="http://schemas.microsoft.com/office/drawing/2014/main" id="{5B831451-D178-4C88-9B39-7F24AC0C8E7B}"/>
              </a:ext>
            </a:extLst>
          </p:cNvPr>
          <p:cNvGraphicFramePr>
            <a:graphicFrameLocks noGrp="1"/>
          </p:cNvGraphicFramePr>
          <p:nvPr>
            <p:extLst>
              <p:ext uri="{D42A27DB-BD31-4B8C-83A1-F6EECF244321}">
                <p14:modId xmlns:p14="http://schemas.microsoft.com/office/powerpoint/2010/main" val="71486211"/>
              </p:ext>
            </p:extLst>
          </p:nvPr>
        </p:nvGraphicFramePr>
        <p:xfrm>
          <a:off x="457200" y="1524000"/>
          <a:ext cx="1608481" cy="1854200"/>
        </p:xfrm>
        <a:graphic>
          <a:graphicData uri="http://schemas.openxmlformats.org/drawingml/2006/table">
            <a:tbl>
              <a:tblPr firstRow="1" bandRow="1">
                <a:tableStyleId>{5C22544A-7EE6-4342-B048-85BDC9FD1C3A}</a:tableStyleId>
              </a:tblPr>
              <a:tblGrid>
                <a:gridCol w="1608481">
                  <a:extLst>
                    <a:ext uri="{9D8B030D-6E8A-4147-A177-3AD203B41FA5}">
                      <a16:colId xmlns:a16="http://schemas.microsoft.com/office/drawing/2014/main" val="3220585307"/>
                    </a:ext>
                  </a:extLst>
                </a:gridCol>
              </a:tblGrid>
              <a:tr h="370840">
                <a:tc>
                  <a:txBody>
                    <a:bodyPr/>
                    <a:lstStyle/>
                    <a:p>
                      <a:pPr algn="ctr"/>
                      <a:r>
                        <a:rPr lang="en-US" dirty="0"/>
                        <a:t>parent PCB</a:t>
                      </a:r>
                    </a:p>
                  </a:txBody>
                  <a:tcPr/>
                </a:tc>
                <a:extLst>
                  <a:ext uri="{0D108BD9-81ED-4DB2-BD59-A6C34878D82A}">
                    <a16:rowId xmlns:a16="http://schemas.microsoft.com/office/drawing/2014/main" val="4080176935"/>
                  </a:ext>
                </a:extLst>
              </a:tr>
              <a:tr h="370840">
                <a:tc>
                  <a:txBody>
                    <a:bodyPr/>
                    <a:lstStyle/>
                    <a:p>
                      <a:pPr algn="ctr"/>
                      <a:endParaRPr lang="en-US"/>
                    </a:p>
                  </a:txBody>
                  <a:tcPr/>
                </a:tc>
                <a:extLst>
                  <a:ext uri="{0D108BD9-81ED-4DB2-BD59-A6C34878D82A}">
                    <a16:rowId xmlns:a16="http://schemas.microsoft.com/office/drawing/2014/main" val="1837734032"/>
                  </a:ext>
                </a:extLst>
              </a:tr>
              <a:tr h="37084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370840">
                <a:tc>
                  <a:txBody>
                    <a:bodyPr/>
                    <a:lstStyle/>
                    <a:p>
                      <a:pPr algn="ctr"/>
                      <a:endParaRPr lang="en-US" dirty="0"/>
                    </a:p>
                  </a:txBody>
                  <a:tcPr/>
                </a:tc>
                <a:extLst>
                  <a:ext uri="{0D108BD9-81ED-4DB2-BD59-A6C34878D82A}">
                    <a16:rowId xmlns:a16="http://schemas.microsoft.com/office/drawing/2014/main" val="3618374476"/>
                  </a:ext>
                </a:extLst>
              </a:tr>
              <a:tr h="370840">
                <a:tc>
                  <a:txBody>
                    <a:bodyPr/>
                    <a:lstStyle/>
                    <a:p>
                      <a:pPr algn="ctr"/>
                      <a:endParaRPr lang="en-US" dirty="0"/>
                    </a:p>
                  </a:txBody>
                  <a:tcPr/>
                </a:tc>
                <a:extLst>
                  <a:ext uri="{0D108BD9-81ED-4DB2-BD59-A6C34878D82A}">
                    <a16:rowId xmlns:a16="http://schemas.microsoft.com/office/drawing/2014/main" val="116127581"/>
                  </a:ext>
                </a:extLst>
              </a:tr>
            </a:tbl>
          </a:graphicData>
        </a:graphic>
      </p:graphicFrame>
      <p:graphicFrame>
        <p:nvGraphicFramePr>
          <p:cNvPr id="22" name="Table 21">
            <a:extLst>
              <a:ext uri="{FF2B5EF4-FFF2-40B4-BE49-F238E27FC236}">
                <a16:creationId xmlns:a16="http://schemas.microsoft.com/office/drawing/2014/main" id="{E71F49B4-49F0-4CD2-8B0C-CB00794ABC6A}"/>
              </a:ext>
            </a:extLst>
          </p:cNvPr>
          <p:cNvGraphicFramePr>
            <a:graphicFrameLocks noGrp="1"/>
          </p:cNvGraphicFramePr>
          <p:nvPr>
            <p:extLst>
              <p:ext uri="{D42A27DB-BD31-4B8C-83A1-F6EECF244321}">
                <p14:modId xmlns:p14="http://schemas.microsoft.com/office/powerpoint/2010/main" val="206622808"/>
              </p:ext>
            </p:extLst>
          </p:nvPr>
        </p:nvGraphicFramePr>
        <p:xfrm>
          <a:off x="457200" y="4097020"/>
          <a:ext cx="1608481" cy="1828800"/>
        </p:xfrm>
        <a:graphic>
          <a:graphicData uri="http://schemas.openxmlformats.org/drawingml/2006/table">
            <a:tbl>
              <a:tblPr firstRow="1" bandRow="1">
                <a:tableStyleId>{00A15C55-8517-42AA-B614-E9B94910E393}</a:tableStyleId>
              </a:tblPr>
              <a:tblGrid>
                <a:gridCol w="1608481">
                  <a:extLst>
                    <a:ext uri="{9D8B030D-6E8A-4147-A177-3AD203B41FA5}">
                      <a16:colId xmlns:a16="http://schemas.microsoft.com/office/drawing/2014/main" val="3220585307"/>
                    </a:ext>
                  </a:extLst>
                </a:gridCol>
              </a:tblGrid>
              <a:tr h="0">
                <a:tc>
                  <a:txBody>
                    <a:bodyPr/>
                    <a:lstStyle/>
                    <a:p>
                      <a:pPr algn="ctr"/>
                      <a:r>
                        <a:rPr lang="en-US" dirty="0"/>
                        <a:t>child PCB</a:t>
                      </a:r>
                    </a:p>
                  </a:txBody>
                  <a:tcPr/>
                </a:tc>
                <a:extLst>
                  <a:ext uri="{0D108BD9-81ED-4DB2-BD59-A6C34878D82A}">
                    <a16:rowId xmlns:a16="http://schemas.microsoft.com/office/drawing/2014/main" val="4080176935"/>
                  </a:ext>
                </a:extLst>
              </a:tr>
              <a:tr h="0">
                <a:tc>
                  <a:txBody>
                    <a:bodyPr/>
                    <a:lstStyle/>
                    <a:p>
                      <a:pPr algn="ctr"/>
                      <a:endParaRPr lang="en-US"/>
                    </a:p>
                  </a:txBody>
                  <a:tcPr/>
                </a:tc>
                <a:extLst>
                  <a:ext uri="{0D108BD9-81ED-4DB2-BD59-A6C34878D82A}">
                    <a16:rowId xmlns:a16="http://schemas.microsoft.com/office/drawing/2014/main" val="1837734032"/>
                  </a:ext>
                </a:extLst>
              </a:tr>
              <a:tr h="0">
                <a:tc>
                  <a:txBody>
                    <a:bodyPr/>
                    <a:lstStyle/>
                    <a:p>
                      <a:pPr algn="ctr"/>
                      <a:r>
                        <a:rPr lang="en-US" dirty="0"/>
                        <a:t>files-&gt;</a:t>
                      </a:r>
                      <a:r>
                        <a:rPr lang="en-US" dirty="0" err="1"/>
                        <a:t>fd</a:t>
                      </a:r>
                      <a:endParaRPr lang="en-US" dirty="0"/>
                    </a:p>
                  </a:txBody>
                  <a:tcPr/>
                </a:tc>
                <a:extLst>
                  <a:ext uri="{0D108BD9-81ED-4DB2-BD59-A6C34878D82A}">
                    <a16:rowId xmlns:a16="http://schemas.microsoft.com/office/drawing/2014/main" val="991008917"/>
                  </a:ext>
                </a:extLst>
              </a:tr>
              <a:tr h="0">
                <a:tc>
                  <a:txBody>
                    <a:bodyPr/>
                    <a:lstStyle/>
                    <a:p>
                      <a:pPr algn="ctr"/>
                      <a:endParaRPr lang="en-US" dirty="0"/>
                    </a:p>
                  </a:txBody>
                  <a:tcPr/>
                </a:tc>
                <a:extLst>
                  <a:ext uri="{0D108BD9-81ED-4DB2-BD59-A6C34878D82A}">
                    <a16:rowId xmlns:a16="http://schemas.microsoft.com/office/drawing/2014/main" val="3618374476"/>
                  </a:ext>
                </a:extLst>
              </a:tr>
              <a:tr h="0">
                <a:tc>
                  <a:txBody>
                    <a:bodyPr/>
                    <a:lstStyle/>
                    <a:p>
                      <a:pPr algn="ctr"/>
                      <a:endParaRPr lang="en-US" dirty="0"/>
                    </a:p>
                  </a:txBody>
                  <a:tcPr/>
                </a:tc>
                <a:extLst>
                  <a:ext uri="{0D108BD9-81ED-4DB2-BD59-A6C34878D82A}">
                    <a16:rowId xmlns:a16="http://schemas.microsoft.com/office/drawing/2014/main" val="2379183876"/>
                  </a:ext>
                </a:extLst>
              </a:tr>
            </a:tbl>
          </a:graphicData>
        </a:graphic>
      </p:graphicFrame>
    </p:spTree>
    <p:extLst>
      <p:ext uri="{BB962C8B-B14F-4D97-AF65-F5344CB8AC3E}">
        <p14:creationId xmlns:p14="http://schemas.microsoft.com/office/powerpoint/2010/main" val="3030818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a:extLst>
              <a:ext uri="{FF2B5EF4-FFF2-40B4-BE49-F238E27FC236}">
                <a16:creationId xmlns:a16="http://schemas.microsoft.com/office/drawing/2014/main" id="{25FC4AEF-E35B-43CB-8864-F5DF56F93D86}"/>
              </a:ext>
            </a:extLst>
          </p:cNvPr>
          <p:cNvSpPr>
            <a:spLocks noGrp="1" noChangeArrowheads="1"/>
          </p:cNvSpPr>
          <p:nvPr>
            <p:ph type="title"/>
          </p:nvPr>
        </p:nvSpPr>
        <p:spPr/>
        <p:txBody>
          <a:bodyPr/>
          <a:lstStyle/>
          <a:p>
            <a:r>
              <a:rPr lang="he-IL" altLang="en-US" dirty="0"/>
              <a:t>סיגנלים (</a:t>
            </a:r>
            <a:r>
              <a:rPr lang="en-US" altLang="en-US" dirty="0"/>
              <a:t>signals</a:t>
            </a:r>
            <a:r>
              <a:rPr lang="he-IL" altLang="en-US" dirty="0"/>
              <a:t>)</a:t>
            </a:r>
            <a:endParaRPr lang="en-US" altLang="en-US" dirty="0"/>
          </a:p>
        </p:txBody>
      </p:sp>
      <mc:AlternateContent xmlns:mc="http://schemas.openxmlformats.org/markup-compatibility/2006">
        <mc:Choice xmlns:a14="http://schemas.microsoft.com/office/drawing/2010/main" Requires="a14">
          <p:sp>
            <p:nvSpPr>
              <p:cNvPr id="30726" name="Rectangle 3">
                <a:extLst>
                  <a:ext uri="{FF2B5EF4-FFF2-40B4-BE49-F238E27FC236}">
                    <a16:creationId xmlns:a16="http://schemas.microsoft.com/office/drawing/2014/main" id="{87ED5EF2-A8F5-4CD1-AABC-E522F52DA903}"/>
                  </a:ext>
                </a:extLst>
              </p:cNvPr>
              <p:cNvSpPr>
                <a:spLocks noGrp="1" noChangeArrowheads="1"/>
              </p:cNvSpPr>
              <p:nvPr>
                <p:ph idx="1"/>
              </p:nvPr>
            </p:nvSpPr>
            <p:spPr>
              <a:xfrm>
                <a:off x="457200" y="1600200"/>
                <a:ext cx="8229600" cy="4876800"/>
              </a:xfrm>
            </p:spPr>
            <p:txBody>
              <a:bodyPr>
                <a:normAutofit/>
              </a:bodyPr>
              <a:lstStyle/>
              <a:p>
                <a:r>
                  <a:rPr lang="he-IL" altLang="en-US" dirty="0"/>
                  <a:t>מנגנון לשליחת הודעות לתהליכים.</a:t>
                </a:r>
              </a:p>
              <a:p>
                <a:pPr lvl="1"/>
                <a:r>
                  <a:rPr lang="he-IL" altLang="en-US" dirty="0"/>
                  <a:t>גם (1) בין תהליכים, וגם</a:t>
                </a:r>
                <a:r>
                  <a:rPr lang="en-US" altLang="en-US" dirty="0"/>
                  <a:t> </a:t>
                </a:r>
                <a:r>
                  <a:rPr lang="he-IL" altLang="en-US" dirty="0"/>
                  <a:t>(2) בין מערכת ההפעלה לתהליכים.</a:t>
                </a:r>
              </a:p>
              <a:p>
                <a:pPr lvl="1"/>
                <a:r>
                  <a:rPr lang="he-IL" altLang="en-US" dirty="0"/>
                  <a:t>המנגנון ממומש בתוכנה בלבד, ללא תמיכת חומרה.</a:t>
                </a:r>
                <a:endParaRPr lang="en-US" altLang="en-US" dirty="0"/>
              </a:p>
              <a:p>
                <a:pPr lvl="1"/>
                <a:endParaRPr lang="he-IL" altLang="en-US" dirty="0"/>
              </a:p>
              <a:p>
                <a:r>
                  <a:rPr lang="he-IL" altLang="en-US" dirty="0"/>
                  <a:t>סיגנלים נשלחים באופן </a:t>
                </a:r>
                <a:r>
                  <a:rPr lang="he-IL" altLang="en-US" b="1" dirty="0">
                    <a:solidFill>
                      <a:srgbClr val="0000FF"/>
                    </a:solidFill>
                  </a:rPr>
                  <a:t>אסינכרוני</a:t>
                </a:r>
                <a:r>
                  <a:rPr lang="he-IL" altLang="en-US" dirty="0"/>
                  <a:t> ויכולים להגיע בכל נקודה בזמן</a:t>
                </a:r>
                <a:r>
                  <a:rPr lang="en-US" altLang="en-US" dirty="0"/>
                  <a:t>.</a:t>
                </a:r>
                <a:endParaRPr lang="he-IL" altLang="en-US" dirty="0"/>
              </a:p>
              <a:p>
                <a:pPr lvl="1"/>
                <a:r>
                  <a:rPr lang="he-IL" altLang="en-US" dirty="0"/>
                  <a:t>אירוע אסינכרוני == אירוע חיצוני לקוד המשתמש אשר קוטע את ריצת התוכנית וגורם למעבד להתחיל לבצע את שגרת הטיפול באירוע.</a:t>
                </a:r>
              </a:p>
              <a:p>
                <a:pPr lvl="1"/>
                <a:r>
                  <a:rPr lang="he-IL" altLang="en-US" dirty="0"/>
                  <a:t>תהליך לא צריך לקרוא או להמתין לסיגנלים, הסיגנלים פשוט "מגיעים" לתהליך.</a:t>
                </a:r>
                <a:endParaRPr lang="en-US" altLang="en-US" dirty="0"/>
              </a:p>
              <a:p>
                <a:pPr lvl="1"/>
                <a:endParaRPr lang="he-IL" altLang="en-US" dirty="0"/>
              </a:p>
              <a:p>
                <a:r>
                  <a:rPr lang="he-IL" altLang="en-US" b="1" dirty="0">
                    <a:solidFill>
                      <a:srgbClr val="FF0000"/>
                    </a:solidFill>
                  </a:rPr>
                  <a:t>שימו לב:</a:t>
                </a:r>
                <a:r>
                  <a:rPr lang="en-US" altLang="en-US" b="1" dirty="0">
                    <a:solidFill>
                      <a:srgbClr val="FF0000"/>
                    </a:solidFill>
                  </a:rPr>
                  <a:t> </a:t>
                </a:r>
                <a:r>
                  <a:rPr lang="he-IL" altLang="en-US" b="1" dirty="0">
                    <a:solidFill>
                      <a:srgbClr val="FF0000"/>
                    </a:solidFill>
                  </a:rPr>
                  <a:t>סיגנלים </a:t>
                </a:r>
                <a14:m>
                  <m:oMath xmlns:m="http://schemas.openxmlformats.org/officeDocument/2006/math">
                    <m:r>
                      <a:rPr lang="en-US" altLang="en-US" b="1" i="1">
                        <a:solidFill>
                          <a:srgbClr val="FF0000"/>
                        </a:solidFill>
                        <a:latin typeface="Cambria Math" panose="02040503050406030204" pitchFamily="18" charset="0"/>
                      </a:rPr>
                      <m:t>≠</m:t>
                    </m:r>
                  </m:oMath>
                </a14:m>
                <a:r>
                  <a:rPr lang="he-IL" altLang="en-US" b="1" dirty="0">
                    <a:solidFill>
                      <a:srgbClr val="FF0000"/>
                    </a:solidFill>
                  </a:rPr>
                  <a:t> פסיקות </a:t>
                </a:r>
                <a:r>
                  <a:rPr lang="he-IL" altLang="en-US" dirty="0"/>
                  <a:t>(טעות נפוצה של סטודנטים). </a:t>
                </a:r>
                <a:endParaRPr lang="en-US" altLang="en-US" dirty="0"/>
              </a:p>
              <a:p>
                <a:pPr lvl="1"/>
                <a:r>
                  <a:rPr lang="he-IL" altLang="en-US" dirty="0"/>
                  <a:t>המקור לטעות הוא (כנראה) שגם פסיקות הן אירוע אסינכרוני.</a:t>
                </a:r>
                <a:br>
                  <a:rPr lang="en-US" altLang="en-US" b="1" dirty="0">
                    <a:solidFill>
                      <a:srgbClr val="0000FF"/>
                    </a:solidFill>
                  </a:rPr>
                </a:br>
                <a:r>
                  <a:rPr lang="he-IL" altLang="en-US" dirty="0"/>
                  <a:t>אבל בניגוד לפסיקות, סיגנלים מטופלים במצב משתמש (</a:t>
                </a:r>
                <a:r>
                  <a:rPr lang="en-US" altLang="en-US" dirty="0"/>
                  <a:t>user mode</a:t>
                </a:r>
                <a:r>
                  <a:rPr lang="he-IL" altLang="en-US" dirty="0"/>
                  <a:t>).</a:t>
                </a:r>
              </a:p>
            </p:txBody>
          </p:sp>
        </mc:Choice>
        <mc:Fallback>
          <p:sp>
            <p:nvSpPr>
              <p:cNvPr id="30726" name="Rectangle 3">
                <a:extLst>
                  <a:ext uri="{FF2B5EF4-FFF2-40B4-BE49-F238E27FC236}">
                    <a16:creationId xmlns:a16="http://schemas.microsoft.com/office/drawing/2014/main" id="{87ED5EF2-A8F5-4CD1-AABC-E522F52DA903}"/>
                  </a:ext>
                </a:extLst>
              </p:cNvPr>
              <p:cNvSpPr>
                <a:spLocks noGrp="1" noRot="1" noChangeAspect="1" noMove="1" noResize="1" noEditPoints="1" noAdjustHandles="1" noChangeArrowheads="1" noChangeShapeType="1" noTextEdit="1"/>
              </p:cNvSpPr>
              <p:nvPr>
                <p:ph idx="1"/>
              </p:nvPr>
            </p:nvSpPr>
            <p:spPr>
              <a:xfrm>
                <a:off x="457200" y="1600200"/>
                <a:ext cx="8229600" cy="4876800"/>
              </a:xfrm>
              <a:blipFill>
                <a:blip r:embed="rId3"/>
                <a:stretch>
                  <a:fillRect l="-741" t="-875" r="-741"/>
                </a:stretch>
              </a:blipFill>
            </p:spPr>
            <p:txBody>
              <a:bodyPr/>
              <a:lstStyle/>
              <a:p>
                <a:r>
                  <a:rPr lang="en-IL">
                    <a:noFill/>
                  </a:rPr>
                  <a:t> </a:t>
                </a:r>
              </a:p>
            </p:txBody>
          </p:sp>
        </mc:Fallback>
      </mc:AlternateContent>
      <p:sp>
        <p:nvSpPr>
          <p:cNvPr id="2" name="Footer Placeholder 1">
            <a:extLst>
              <a:ext uri="{FF2B5EF4-FFF2-40B4-BE49-F238E27FC236}">
                <a16:creationId xmlns:a16="http://schemas.microsoft.com/office/drawing/2014/main" id="{1443F901-4CCB-471D-83DB-68A7036863D0}"/>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EFDFDFF4-3E71-44FD-9F56-F88AC3F4E872}"/>
              </a:ext>
            </a:extLst>
          </p:cNvPr>
          <p:cNvSpPr>
            <a:spLocks noGrp="1"/>
          </p:cNvSpPr>
          <p:nvPr>
            <p:ph type="sldNum" sz="quarter" idx="12"/>
          </p:nvPr>
        </p:nvSpPr>
        <p:spPr/>
        <p:txBody>
          <a:bodyPr/>
          <a:lstStyle/>
          <a:p>
            <a:fld id="{0CFEC368-1D7A-4F81-ABF6-AE0E36BAF64C}" type="slidenum">
              <a:rPr lang="en-US" smtClean="0"/>
              <a:pPr/>
              <a:t>5</a:t>
            </a:fld>
            <a:endParaRPr lang="en-US"/>
          </a:p>
        </p:txBody>
      </p:sp>
    </p:spTree>
    <p:extLst>
      <p:ext uri="{BB962C8B-B14F-4D97-AF65-F5344CB8AC3E}">
        <p14:creationId xmlns:p14="http://schemas.microsoft.com/office/powerpoint/2010/main" val="38915945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a:extLst>
              <a:ext uri="{FF2B5EF4-FFF2-40B4-BE49-F238E27FC236}">
                <a16:creationId xmlns:a16="http://schemas.microsoft.com/office/drawing/2014/main" id="{1BA25C30-4360-4F4F-A16B-B38F7DF1F63B}"/>
              </a:ext>
            </a:extLst>
          </p:cNvPr>
          <p:cNvSpPr>
            <a:spLocks noGrp="1" noChangeArrowheads="1"/>
          </p:cNvSpPr>
          <p:nvPr>
            <p:ph type="title"/>
          </p:nvPr>
        </p:nvSpPr>
        <p:spPr/>
        <p:txBody>
          <a:bodyPr/>
          <a:lstStyle/>
          <a:p>
            <a:r>
              <a:rPr lang="he-IL" altLang="en-US" dirty="0"/>
              <a:t>שיתוף </a:t>
            </a:r>
            <a:r>
              <a:rPr lang="en-US" altLang="en-US" dirty="0"/>
              <a:t>pipes</a:t>
            </a:r>
          </a:p>
        </p:txBody>
      </p:sp>
      <p:sp>
        <p:nvSpPr>
          <p:cNvPr id="17414" name="Rectangle 3">
            <a:extLst>
              <a:ext uri="{FF2B5EF4-FFF2-40B4-BE49-F238E27FC236}">
                <a16:creationId xmlns:a16="http://schemas.microsoft.com/office/drawing/2014/main" id="{577C4588-1C62-4CC1-BBA6-32B8167B0C28}"/>
              </a:ext>
            </a:extLst>
          </p:cNvPr>
          <p:cNvSpPr>
            <a:spLocks noGrp="1" noChangeArrowheads="1"/>
          </p:cNvSpPr>
          <p:nvPr>
            <p:ph idx="1"/>
          </p:nvPr>
        </p:nvSpPr>
        <p:spPr/>
        <p:txBody>
          <a:bodyPr>
            <a:normAutofit/>
          </a:bodyPr>
          <a:lstStyle/>
          <a:p>
            <a:r>
              <a:rPr lang="he-IL" altLang="en-US" dirty="0"/>
              <a:t>ה-</a:t>
            </a:r>
            <a:r>
              <a:rPr lang="en-US" altLang="en-US" dirty="0"/>
              <a:t>pipe</a:t>
            </a:r>
            <a:r>
              <a:rPr lang="he-IL" altLang="en-US" dirty="0"/>
              <a:t> הנוצר הינו פרטי לתהליך ואינו נגיש לתהליכים אחרים.</a:t>
            </a:r>
          </a:p>
          <a:p>
            <a:r>
              <a:rPr lang="he-IL" altLang="en-US" dirty="0"/>
              <a:t>שיתוף </a:t>
            </a:r>
            <a:r>
              <a:rPr lang="en-US" altLang="en-US" dirty="0"/>
              <a:t>pipe</a:t>
            </a:r>
            <a:r>
              <a:rPr lang="he-IL" altLang="en-US" dirty="0"/>
              <a:t> יתבצע בדרך אחת בלבד – </a:t>
            </a:r>
            <a:r>
              <a:rPr lang="he-IL" altLang="en-US" b="1" u="sng" dirty="0"/>
              <a:t>בעזרת קשרי משפחה</a:t>
            </a:r>
            <a:r>
              <a:rPr lang="he-IL" altLang="en-US" dirty="0"/>
              <a:t>:</a:t>
            </a:r>
          </a:p>
          <a:p>
            <a:pPr lvl="1"/>
            <a:r>
              <a:rPr lang="he-IL" altLang="en-US" dirty="0"/>
              <a:t>תהליך אב יוצר </a:t>
            </a:r>
            <a:r>
              <a:rPr lang="en-US" altLang="en-US" dirty="0"/>
              <a:t>pipe</a:t>
            </a:r>
            <a:r>
              <a:rPr lang="he-IL" altLang="en-US" dirty="0"/>
              <a:t> – שתי כניסות חדשות נוספות ל-</a:t>
            </a:r>
            <a:r>
              <a:rPr lang="en-US" altLang="en-US" dirty="0"/>
              <a:t>FDT</a:t>
            </a:r>
            <a:r>
              <a:rPr lang="he-IL" altLang="en-US" dirty="0"/>
              <a:t> שלו.</a:t>
            </a:r>
          </a:p>
          <a:p>
            <a:pPr lvl="1"/>
            <a:r>
              <a:rPr lang="he-IL" altLang="en-US" dirty="0"/>
              <a:t>תהליך האב יוצר תהליך בן באמצעות </a:t>
            </a:r>
            <a:r>
              <a:rPr lang="en-US" altLang="en-US" dirty="0"/>
              <a:t>fork()</a:t>
            </a:r>
            <a:r>
              <a:rPr lang="he-IL" altLang="en-US" dirty="0"/>
              <a:t> – ה-</a:t>
            </a:r>
            <a:r>
              <a:rPr lang="en-US" altLang="en-US" dirty="0"/>
              <a:t>FDT</a:t>
            </a:r>
            <a:r>
              <a:rPr lang="he-IL" altLang="en-US" dirty="0"/>
              <a:t> משוכפל לתהליך הבן.</a:t>
            </a:r>
          </a:p>
          <a:p>
            <a:pPr lvl="1"/>
            <a:r>
              <a:rPr lang="he-IL" altLang="en-US" dirty="0"/>
              <a:t>כעת לשני התהליכים, האב והבן, יש גישה ל-</a:t>
            </a:r>
            <a:r>
              <a:rPr lang="en-US" altLang="en-US" dirty="0"/>
              <a:t>pipe</a:t>
            </a:r>
            <a:r>
              <a:rPr lang="he-IL" altLang="en-US" dirty="0"/>
              <a:t> באמצעות ה-</a:t>
            </a:r>
            <a:r>
              <a:rPr lang="en-US" altLang="en-US" dirty="0"/>
              <a:t>FD</a:t>
            </a:r>
            <a:r>
              <a:rPr lang="he-IL" altLang="en-US" dirty="0"/>
              <a:t> שלו.</a:t>
            </a:r>
          </a:p>
          <a:p>
            <a:endParaRPr lang="he-IL" altLang="en-US" dirty="0"/>
          </a:p>
          <a:p>
            <a:r>
              <a:rPr lang="en-US" altLang="en-US" dirty="0"/>
              <a:t>pipe</a:t>
            </a:r>
            <a:r>
              <a:rPr lang="he-IL" altLang="en-US" dirty="0"/>
              <a:t> הוא חד-כיווני ולכן האב והבן משחקים תפקידים שונים: האב קורא והבן כותב, או להפך.</a:t>
            </a:r>
          </a:p>
          <a:p>
            <a:pPr lvl="1"/>
            <a:r>
              <a:rPr lang="he-IL" altLang="en-US" dirty="0"/>
              <a:t>האב והבן צריכים לסגור את ה-</a:t>
            </a:r>
            <a:r>
              <a:rPr lang="en-US" altLang="en-US" dirty="0"/>
              <a:t>FD</a:t>
            </a:r>
            <a:r>
              <a:rPr lang="he-IL" altLang="en-US" dirty="0"/>
              <a:t> השני שאינו בשימוש.</a:t>
            </a:r>
          </a:p>
          <a:p>
            <a:r>
              <a:rPr lang="he-IL" altLang="en-US" dirty="0"/>
              <a:t>לאחר סיום השימוש ב-</a:t>
            </a:r>
            <a:r>
              <a:rPr lang="en-US" altLang="en-US" dirty="0"/>
              <a:t>pipe</a:t>
            </a:r>
            <a:r>
              <a:rPr lang="he-IL" altLang="en-US" dirty="0"/>
              <a:t> מצד כל התהליכים (סגירת כל ה-</a:t>
            </a:r>
            <a:r>
              <a:rPr lang="en-US" altLang="en-US" dirty="0"/>
              <a:t>FD</a:t>
            </a:r>
            <a:r>
              <a:rPr lang="he-IL" altLang="en-US" dirty="0"/>
              <a:t>) מפונים משאבי ה-</a:t>
            </a:r>
            <a:r>
              <a:rPr lang="en-US" altLang="en-US" dirty="0"/>
              <a:t>pipe</a:t>
            </a:r>
            <a:r>
              <a:rPr lang="he-IL" altLang="en-US" dirty="0"/>
              <a:t> באופן אוטומטי.</a:t>
            </a:r>
          </a:p>
          <a:p>
            <a:endParaRPr lang="he-IL" altLang="en-US" dirty="0"/>
          </a:p>
          <a:p>
            <a:endParaRPr lang="en-US" altLang="en-US" dirty="0"/>
          </a:p>
          <a:p>
            <a:endParaRPr lang="en-US" altLang="en-US" dirty="0"/>
          </a:p>
        </p:txBody>
      </p:sp>
      <p:sp>
        <p:nvSpPr>
          <p:cNvPr id="2" name="Footer Placeholder 1">
            <a:extLst>
              <a:ext uri="{FF2B5EF4-FFF2-40B4-BE49-F238E27FC236}">
                <a16:creationId xmlns:a16="http://schemas.microsoft.com/office/drawing/2014/main" id="{991BB4C3-F3D1-464E-A22C-DB7035B143B5}"/>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145D9753-D080-4F8B-9341-2A2D6AD069AF}"/>
              </a:ext>
            </a:extLst>
          </p:cNvPr>
          <p:cNvSpPr>
            <a:spLocks noGrp="1"/>
          </p:cNvSpPr>
          <p:nvPr>
            <p:ph type="sldNum" sz="quarter" idx="12"/>
          </p:nvPr>
        </p:nvSpPr>
        <p:spPr/>
        <p:txBody>
          <a:bodyPr/>
          <a:lstStyle/>
          <a:p>
            <a:fld id="{0CFEC368-1D7A-4F81-ABF6-AE0E36BAF64C}" type="slidenum">
              <a:rPr lang="en-US" smtClean="0"/>
              <a:pPr/>
              <a:t>50</a:t>
            </a:fld>
            <a:endParaRPr lang="en-US"/>
          </a:p>
        </p:txBody>
      </p:sp>
    </p:spTree>
    <p:extLst>
      <p:ext uri="{BB962C8B-B14F-4D97-AF65-F5344CB8AC3E}">
        <p14:creationId xmlns:p14="http://schemas.microsoft.com/office/powerpoint/2010/main" val="3249842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0278A504-50DF-480A-B83C-2593FB94A865}"/>
              </a:ext>
            </a:extLst>
          </p:cNvPr>
          <p:cNvSpPr>
            <a:spLocks noGrp="1" noChangeArrowheads="1"/>
          </p:cNvSpPr>
          <p:nvPr>
            <p:ph type="title"/>
          </p:nvPr>
        </p:nvSpPr>
        <p:spPr/>
        <p:txBody>
          <a:bodyPr/>
          <a:lstStyle/>
          <a:p>
            <a:pPr eaLnBrk="1" hangingPunct="1"/>
            <a:r>
              <a:rPr lang="en-US" altLang="en-US"/>
              <a:t>pipe</a:t>
            </a:r>
            <a:r>
              <a:rPr lang="he-IL" altLang="en-US"/>
              <a:t> – תכנית דוגמה</a:t>
            </a:r>
            <a:endParaRPr lang="en-US" altLang="en-US"/>
          </a:p>
        </p:txBody>
      </p:sp>
      <p:sp>
        <p:nvSpPr>
          <p:cNvPr id="23558" name="Rectangle 3">
            <a:extLst>
              <a:ext uri="{FF2B5EF4-FFF2-40B4-BE49-F238E27FC236}">
                <a16:creationId xmlns:a16="http://schemas.microsoft.com/office/drawing/2014/main" id="{AFD09F72-AEAD-4BAB-A5F8-922C1CF45634}"/>
              </a:ext>
            </a:extLst>
          </p:cNvPr>
          <p:cNvSpPr>
            <a:spLocks noGrp="1" noChangeArrowheads="1"/>
          </p:cNvSpPr>
          <p:nvPr>
            <p:ph idx="1"/>
          </p:nvPr>
        </p:nvSpPr>
        <p:spPr/>
        <p:txBody>
          <a:bodyPr>
            <a:normAutofit/>
          </a:bodyPr>
          <a:lstStyle/>
          <a:p>
            <a:pPr marL="0" marR="0" indent="0" algn="l" rtl="0">
              <a:lnSpc>
                <a:spcPct val="107000"/>
              </a:lnSpc>
              <a:spcBef>
                <a:spcPts val="0"/>
              </a:spcBef>
              <a:spcAft>
                <a:spcPts val="0"/>
              </a:spcAft>
              <a:buNone/>
            </a:pPr>
            <a:r>
              <a:rPr lang="en-US" sz="18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main</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my_pipe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2</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char</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buff</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6</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pipe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my_pipe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fork</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son</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close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my_pipe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write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my_pipe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808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Hello</a:t>
            </a:r>
            <a:r>
              <a:rPr lang="en-US" sz="1800" dirty="0">
                <a:solidFill>
                  <a:srgbClr val="808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6</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else</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father</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close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my_pipe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read</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my_pipe</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b="1" dirty="0">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buff</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6</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printf</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Got from pipe: </a:t>
            </a:r>
            <a:r>
              <a:rPr lang="en-US" sz="18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s\n</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buff);</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return </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p>
        </p:txBody>
      </p:sp>
      <p:sp>
        <p:nvSpPr>
          <p:cNvPr id="2" name="Footer Placeholder 1">
            <a:extLst>
              <a:ext uri="{FF2B5EF4-FFF2-40B4-BE49-F238E27FC236}">
                <a16:creationId xmlns:a16="http://schemas.microsoft.com/office/drawing/2014/main" id="{C6DC1127-6FB2-4A4A-9383-314DD400FF01}"/>
              </a:ext>
            </a:extLst>
          </p:cNvPr>
          <p:cNvSpPr>
            <a:spLocks noGrp="1"/>
          </p:cNvSpPr>
          <p:nvPr>
            <p:ph type="ftr" sz="quarter" idx="11"/>
          </p:nvPr>
        </p:nvSpPr>
        <p:spPr/>
        <p:txBody>
          <a:bodyPr/>
          <a:lstStyle/>
          <a:p>
            <a:r>
              <a:rPr lang="he-IL" altLang="en-US"/>
              <a:t>מערכות הפעלה - תרגול 3</a:t>
            </a:r>
            <a:endParaRPr lang="en-US" altLang="en-US"/>
          </a:p>
        </p:txBody>
      </p:sp>
      <p:sp>
        <p:nvSpPr>
          <p:cNvPr id="3" name="Slide Number Placeholder 2">
            <a:extLst>
              <a:ext uri="{FF2B5EF4-FFF2-40B4-BE49-F238E27FC236}">
                <a16:creationId xmlns:a16="http://schemas.microsoft.com/office/drawing/2014/main" id="{D05C614B-4E7A-4E10-AF12-C5DF650971C9}"/>
              </a:ext>
            </a:extLst>
          </p:cNvPr>
          <p:cNvSpPr>
            <a:spLocks noGrp="1"/>
          </p:cNvSpPr>
          <p:nvPr>
            <p:ph type="sldNum" sz="quarter" idx="12"/>
          </p:nvPr>
        </p:nvSpPr>
        <p:spPr/>
        <p:txBody>
          <a:bodyPr/>
          <a:lstStyle/>
          <a:p>
            <a:fld id="{FB12C353-EFB7-4446-AB95-5802925858F0}" type="slidenum">
              <a:rPr lang="he-IL" altLang="en-US" smtClean="0"/>
              <a:pPr/>
              <a:t>51</a:t>
            </a:fld>
            <a:endParaRPr lang="en-US" altLang="en-US"/>
          </a:p>
        </p:txBody>
      </p:sp>
      <p:sp>
        <p:nvSpPr>
          <p:cNvPr id="23559" name="Rectangle 7">
            <a:extLst>
              <a:ext uri="{FF2B5EF4-FFF2-40B4-BE49-F238E27FC236}">
                <a16:creationId xmlns:a16="http://schemas.microsoft.com/office/drawing/2014/main" id="{8F148259-A0BF-487C-8E21-611D65ADB297}"/>
              </a:ext>
            </a:extLst>
          </p:cNvPr>
          <p:cNvSpPr>
            <a:spLocks noChangeArrowheads="1"/>
          </p:cNvSpPr>
          <p:nvPr/>
        </p:nvSpPr>
        <p:spPr bwMode="auto">
          <a:xfrm>
            <a:off x="4211638" y="1989138"/>
            <a:ext cx="4932362"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algn="l" rtl="0" eaLnBrk="1" hangingPunct="1">
              <a:lnSpc>
                <a:spcPct val="80000"/>
              </a:lnSpc>
              <a:buFont typeface="Wingdings" panose="05000000000000000000" pitchFamily="2" charset="2"/>
              <a:buNone/>
            </a:pPr>
            <a:endParaRPr lang="en-US" altLang="en-US" sz="1400" dirty="0"/>
          </a:p>
        </p:txBody>
      </p:sp>
      <p:sp>
        <p:nvSpPr>
          <p:cNvPr id="9" name="Speech Bubble: Rectangle 6">
            <a:extLst>
              <a:ext uri="{FF2B5EF4-FFF2-40B4-BE49-F238E27FC236}">
                <a16:creationId xmlns:a16="http://schemas.microsoft.com/office/drawing/2014/main" id="{9CFAF980-E4B9-914F-8D13-092C496056A3}"/>
              </a:ext>
            </a:extLst>
          </p:cNvPr>
          <p:cNvSpPr/>
          <p:nvPr/>
        </p:nvSpPr>
        <p:spPr>
          <a:xfrm>
            <a:off x="4751070" y="5532756"/>
            <a:ext cx="3935730" cy="731520"/>
          </a:xfrm>
          <a:prstGeom prst="wedgeRoundRectCallout">
            <a:avLst>
              <a:gd name="adj1" fmla="val -76929"/>
              <a:gd name="adj2" fmla="val -9066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 sz="2000" dirty="0"/>
              <a:t>מהו הפלט של התכנית הנ"ל (בהנחה שכל קריאות המערכת מצליחות)?</a:t>
            </a:r>
            <a:endParaRPr lang="en-US" sz="2000" dirty="0"/>
          </a:p>
        </p:txBody>
      </p:sp>
      <p:sp>
        <p:nvSpPr>
          <p:cNvPr id="10" name="Speech Bubble: Rectangle 6">
            <a:extLst>
              <a:ext uri="{FF2B5EF4-FFF2-40B4-BE49-F238E27FC236}">
                <a16:creationId xmlns:a16="http://schemas.microsoft.com/office/drawing/2014/main" id="{3AF36120-9155-4426-B9F6-4414649BA73F}"/>
              </a:ext>
            </a:extLst>
          </p:cNvPr>
          <p:cNvSpPr/>
          <p:nvPr/>
        </p:nvSpPr>
        <p:spPr>
          <a:xfrm>
            <a:off x="6126480" y="3372294"/>
            <a:ext cx="2560320" cy="731520"/>
          </a:xfrm>
          <a:prstGeom prst="wedgeRoundRectCallout">
            <a:avLst>
              <a:gd name="adj1" fmla="val -112213"/>
              <a:gd name="adj2" fmla="val 10377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sz="2000" dirty="0"/>
              <a:t>מה קורה אם האבא מתחיל לרוץ לפני הבן?</a:t>
            </a:r>
            <a:endParaRPr lang="en-US" sz="2000" dirty="0"/>
          </a:p>
        </p:txBody>
      </p:sp>
    </p:spTree>
    <p:extLst>
      <p:ext uri="{BB962C8B-B14F-4D97-AF65-F5344CB8AC3E}">
        <p14:creationId xmlns:p14="http://schemas.microsoft.com/office/powerpoint/2010/main" val="393825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1026">
            <a:extLst>
              <a:ext uri="{FF2B5EF4-FFF2-40B4-BE49-F238E27FC236}">
                <a16:creationId xmlns:a16="http://schemas.microsoft.com/office/drawing/2014/main" id="{2F2AC1B3-2770-438A-AE00-552A6E772F13}"/>
              </a:ext>
            </a:extLst>
          </p:cNvPr>
          <p:cNvSpPr>
            <a:spLocks noGrp="1" noChangeArrowheads="1"/>
          </p:cNvSpPr>
          <p:nvPr>
            <p:ph type="title"/>
          </p:nvPr>
        </p:nvSpPr>
        <p:spPr/>
        <p:txBody>
          <a:bodyPr/>
          <a:lstStyle/>
          <a:p>
            <a:r>
              <a:rPr lang="en-US" altLang="en-US" dirty="0"/>
              <a:t>pipes</a:t>
            </a:r>
            <a:r>
              <a:rPr lang="he-IL" altLang="en-US" dirty="0"/>
              <a:t> בלינוקס</a:t>
            </a:r>
            <a:endParaRPr lang="en-US" altLang="en-US" dirty="0"/>
          </a:p>
        </p:txBody>
      </p:sp>
      <p:sp>
        <p:nvSpPr>
          <p:cNvPr id="318469" name="Rectangle 1029">
            <a:extLst>
              <a:ext uri="{FF2B5EF4-FFF2-40B4-BE49-F238E27FC236}">
                <a16:creationId xmlns:a16="http://schemas.microsoft.com/office/drawing/2014/main" id="{F11FDA93-9C5D-4CA7-A34B-618ABC81A1A0}"/>
              </a:ext>
            </a:extLst>
          </p:cNvPr>
          <p:cNvSpPr>
            <a:spLocks noGrp="1" noChangeArrowheads="1"/>
          </p:cNvSpPr>
          <p:nvPr>
            <p:ph idx="1"/>
          </p:nvPr>
        </p:nvSpPr>
        <p:spPr/>
        <p:txBody>
          <a:bodyPr/>
          <a:lstStyle/>
          <a:p>
            <a:r>
              <a:rPr lang="he-IL" altLang="en-US" dirty="0"/>
              <a:t>למי מהתהליכים הבאים יש גישה ל-</a:t>
            </a:r>
            <a:r>
              <a:rPr lang="en-US" altLang="en-US" dirty="0"/>
              <a:t>pipe</a:t>
            </a:r>
            <a:r>
              <a:rPr lang="he-IL" altLang="en-US" dirty="0"/>
              <a:t> שיוצר תהליך </a:t>
            </a:r>
            <a:r>
              <a:rPr lang="en-US" altLang="en-US" dirty="0"/>
              <a:t>A</a:t>
            </a:r>
            <a:r>
              <a:rPr lang="he-IL" altLang="en-US" dirty="0"/>
              <a:t>?</a:t>
            </a:r>
            <a:endParaRPr lang="en-US" altLang="en-US" dirty="0"/>
          </a:p>
          <a:p>
            <a:endParaRPr lang="en-US" altLang="en-US" dirty="0"/>
          </a:p>
          <a:p>
            <a:endParaRPr lang="en-US" altLang="en-US" dirty="0"/>
          </a:p>
          <a:p>
            <a:endParaRPr lang="en-US" altLang="en-US" dirty="0"/>
          </a:p>
          <a:p>
            <a:endParaRPr lang="he-IL" altLang="en-US" dirty="0"/>
          </a:p>
          <a:p>
            <a:pPr lvl="1"/>
            <a:endParaRPr lang="en-US" altLang="en-US" dirty="0"/>
          </a:p>
          <a:p>
            <a:pPr lvl="1"/>
            <a:endParaRPr lang="en-US" altLang="en-US" dirty="0"/>
          </a:p>
          <a:p>
            <a:pPr lvl="1"/>
            <a:endParaRPr lang="en-US" altLang="en-US" dirty="0"/>
          </a:p>
          <a:p>
            <a:pPr marL="274320" lvl="1" indent="0">
              <a:buNone/>
            </a:pPr>
            <a:endParaRPr lang="en-US" altLang="en-US" dirty="0"/>
          </a:p>
          <a:p>
            <a:r>
              <a:rPr lang="he-IL" altLang="en-US" dirty="0"/>
              <a:t>תשובה:</a:t>
            </a:r>
            <a:r>
              <a:rPr lang="en-US" altLang="en-US" dirty="0"/>
              <a:t> </a:t>
            </a:r>
            <a:r>
              <a:rPr lang="he-IL" altLang="en-US" dirty="0"/>
              <a:t>לכל התהליכים פרט ל-</a:t>
            </a:r>
            <a:r>
              <a:rPr lang="en-US" altLang="en-US" dirty="0"/>
              <a:t>B</a:t>
            </a:r>
            <a:r>
              <a:rPr lang="he-IL" altLang="en-US" dirty="0"/>
              <a:t>.</a:t>
            </a:r>
            <a:endParaRPr lang="en-US" altLang="en-US" dirty="0"/>
          </a:p>
        </p:txBody>
      </p:sp>
      <p:sp>
        <p:nvSpPr>
          <p:cNvPr id="2" name="Footer Placeholder 1">
            <a:extLst>
              <a:ext uri="{FF2B5EF4-FFF2-40B4-BE49-F238E27FC236}">
                <a16:creationId xmlns:a16="http://schemas.microsoft.com/office/drawing/2014/main" id="{2F05B13B-A700-429D-AFF9-AA9B45ED5B21}"/>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A3864983-0C54-4740-9AA8-2DB9C25D8315}"/>
              </a:ext>
            </a:extLst>
          </p:cNvPr>
          <p:cNvSpPr>
            <a:spLocks noGrp="1"/>
          </p:cNvSpPr>
          <p:nvPr>
            <p:ph type="sldNum" sz="quarter" idx="12"/>
          </p:nvPr>
        </p:nvSpPr>
        <p:spPr/>
        <p:txBody>
          <a:bodyPr/>
          <a:lstStyle/>
          <a:p>
            <a:fld id="{0CFEC368-1D7A-4F81-ABF6-AE0E36BAF64C}" type="slidenum">
              <a:rPr lang="en-US" smtClean="0"/>
              <a:pPr/>
              <a:t>52</a:t>
            </a:fld>
            <a:endParaRPr lang="en-US"/>
          </a:p>
        </p:txBody>
      </p:sp>
      <p:grpSp>
        <p:nvGrpSpPr>
          <p:cNvPr id="4" name="Group 3">
            <a:extLst>
              <a:ext uri="{FF2B5EF4-FFF2-40B4-BE49-F238E27FC236}">
                <a16:creationId xmlns:a16="http://schemas.microsoft.com/office/drawing/2014/main" id="{B704ADC2-58C6-41CC-823F-BFC0C5307E36}"/>
              </a:ext>
            </a:extLst>
          </p:cNvPr>
          <p:cNvGrpSpPr/>
          <p:nvPr/>
        </p:nvGrpSpPr>
        <p:grpSpPr>
          <a:xfrm>
            <a:off x="442118" y="2451516"/>
            <a:ext cx="8259763" cy="2132965"/>
            <a:chOff x="323850" y="2781300"/>
            <a:chExt cx="8259763" cy="2132965"/>
          </a:xfrm>
        </p:grpSpPr>
        <p:sp>
          <p:nvSpPr>
            <p:cNvPr id="19463" name="Oval 1043">
              <a:extLst>
                <a:ext uri="{FF2B5EF4-FFF2-40B4-BE49-F238E27FC236}">
                  <a16:creationId xmlns:a16="http://schemas.microsoft.com/office/drawing/2014/main" id="{3DABDC07-6233-4F3E-8A4C-C00964E0F390}"/>
                </a:ext>
              </a:extLst>
            </p:cNvPr>
            <p:cNvSpPr>
              <a:spLocks noChangeArrowheads="1"/>
            </p:cNvSpPr>
            <p:nvPr/>
          </p:nvSpPr>
          <p:spPr bwMode="auto">
            <a:xfrm>
              <a:off x="1908175" y="2781300"/>
              <a:ext cx="914400" cy="504825"/>
            </a:xfrm>
            <a:prstGeom prst="ellipse">
              <a:avLst/>
            </a:prstGeom>
            <a:ln w="19050">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dirty="0"/>
                <a:t>fork()</a:t>
              </a:r>
            </a:p>
          </p:txBody>
        </p:sp>
        <p:sp>
          <p:nvSpPr>
            <p:cNvPr id="19464" name="Rectangle 1044">
              <a:extLst>
                <a:ext uri="{FF2B5EF4-FFF2-40B4-BE49-F238E27FC236}">
                  <a16:creationId xmlns:a16="http://schemas.microsoft.com/office/drawing/2014/main" id="{729A8B13-3481-4553-9416-D504579B23A2}"/>
                </a:ext>
              </a:extLst>
            </p:cNvPr>
            <p:cNvSpPr>
              <a:spLocks noChangeArrowheads="1"/>
            </p:cNvSpPr>
            <p:nvPr/>
          </p:nvSpPr>
          <p:spPr bwMode="auto">
            <a:xfrm>
              <a:off x="323850" y="2781300"/>
              <a:ext cx="914400" cy="548640"/>
            </a:xfrm>
            <a:prstGeom prst="rect">
              <a:avLst/>
            </a:prstGeom>
            <a:ln w="19050">
              <a:headEnd/>
              <a:tailEn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dirty="0"/>
                <a:t>process</a:t>
              </a:r>
            </a:p>
            <a:p>
              <a:pPr algn="ctr" eaLnBrk="1" hangingPunct="1">
                <a:spcBef>
                  <a:spcPct val="0"/>
                </a:spcBef>
                <a:buClrTx/>
                <a:buSzTx/>
                <a:buFontTx/>
                <a:buNone/>
              </a:pPr>
              <a:r>
                <a:rPr lang="en-US" altLang="en-US" sz="1800" dirty="0"/>
                <a:t>A</a:t>
              </a:r>
            </a:p>
          </p:txBody>
        </p:sp>
        <p:sp>
          <p:nvSpPr>
            <p:cNvPr id="19465" name="Line 1048">
              <a:extLst>
                <a:ext uri="{FF2B5EF4-FFF2-40B4-BE49-F238E27FC236}">
                  <a16:creationId xmlns:a16="http://schemas.microsoft.com/office/drawing/2014/main" id="{87F25053-945A-431D-8DB8-3F74EA876CBA}"/>
                </a:ext>
              </a:extLst>
            </p:cNvPr>
            <p:cNvSpPr>
              <a:spLocks noChangeShapeType="1"/>
            </p:cNvSpPr>
            <p:nvPr/>
          </p:nvSpPr>
          <p:spPr bwMode="auto">
            <a:xfrm>
              <a:off x="1238250" y="3070225"/>
              <a:ext cx="66992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6" name="AutoShape 1056">
              <a:extLst>
                <a:ext uri="{FF2B5EF4-FFF2-40B4-BE49-F238E27FC236}">
                  <a16:creationId xmlns:a16="http://schemas.microsoft.com/office/drawing/2014/main" id="{CFA0D8F1-0864-4807-A60B-24B70C114A78}"/>
                </a:ext>
              </a:extLst>
            </p:cNvPr>
            <p:cNvSpPr>
              <a:spLocks noChangeArrowheads="1"/>
            </p:cNvSpPr>
            <p:nvPr/>
          </p:nvSpPr>
          <p:spPr bwMode="auto">
            <a:xfrm>
              <a:off x="3492500" y="2781300"/>
              <a:ext cx="647700" cy="576263"/>
            </a:xfrm>
            <a:prstGeom prst="can">
              <a:avLst>
                <a:gd name="adj" fmla="val 25000"/>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a:t>pipe()</a:t>
              </a:r>
            </a:p>
          </p:txBody>
        </p:sp>
        <p:sp>
          <p:nvSpPr>
            <p:cNvPr id="19467" name="Line 1057">
              <a:extLst>
                <a:ext uri="{FF2B5EF4-FFF2-40B4-BE49-F238E27FC236}">
                  <a16:creationId xmlns:a16="http://schemas.microsoft.com/office/drawing/2014/main" id="{177BEAB7-F951-44F7-A4D4-7D8F9B3F3CD0}"/>
                </a:ext>
              </a:extLst>
            </p:cNvPr>
            <p:cNvSpPr>
              <a:spLocks noChangeShapeType="1"/>
            </p:cNvSpPr>
            <p:nvPr/>
          </p:nvSpPr>
          <p:spPr bwMode="auto">
            <a:xfrm>
              <a:off x="2844800" y="3070225"/>
              <a:ext cx="6477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8" name="Line 1058">
              <a:extLst>
                <a:ext uri="{FF2B5EF4-FFF2-40B4-BE49-F238E27FC236}">
                  <a16:creationId xmlns:a16="http://schemas.microsoft.com/office/drawing/2014/main" id="{E2693C05-7B14-48E0-A548-7409045CB88A}"/>
                </a:ext>
              </a:extLst>
            </p:cNvPr>
            <p:cNvSpPr>
              <a:spLocks noChangeShapeType="1"/>
            </p:cNvSpPr>
            <p:nvPr/>
          </p:nvSpPr>
          <p:spPr bwMode="auto">
            <a:xfrm>
              <a:off x="4140200" y="3070225"/>
              <a:ext cx="6477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9" name="Oval 1059">
              <a:extLst>
                <a:ext uri="{FF2B5EF4-FFF2-40B4-BE49-F238E27FC236}">
                  <a16:creationId xmlns:a16="http://schemas.microsoft.com/office/drawing/2014/main" id="{413A1C7A-4609-4A5F-A882-B7861D2034F6}"/>
                </a:ext>
              </a:extLst>
            </p:cNvPr>
            <p:cNvSpPr>
              <a:spLocks noChangeArrowheads="1"/>
            </p:cNvSpPr>
            <p:nvPr/>
          </p:nvSpPr>
          <p:spPr bwMode="auto">
            <a:xfrm>
              <a:off x="4787900" y="2781300"/>
              <a:ext cx="914400" cy="504825"/>
            </a:xfrm>
            <a:prstGeom prst="ellipse">
              <a:avLst/>
            </a:prstGeom>
            <a:ln w="19050">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dirty="0"/>
                <a:t>fork()</a:t>
              </a:r>
            </a:p>
          </p:txBody>
        </p:sp>
        <p:sp>
          <p:nvSpPr>
            <p:cNvPr id="19470" name="Oval 1060">
              <a:extLst>
                <a:ext uri="{FF2B5EF4-FFF2-40B4-BE49-F238E27FC236}">
                  <a16:creationId xmlns:a16="http://schemas.microsoft.com/office/drawing/2014/main" id="{51E605B8-3841-4AE2-8A20-AA22A07949DF}"/>
                </a:ext>
              </a:extLst>
            </p:cNvPr>
            <p:cNvSpPr>
              <a:spLocks noChangeArrowheads="1"/>
            </p:cNvSpPr>
            <p:nvPr/>
          </p:nvSpPr>
          <p:spPr bwMode="auto">
            <a:xfrm>
              <a:off x="6156325" y="3646488"/>
              <a:ext cx="914400" cy="504825"/>
            </a:xfrm>
            <a:prstGeom prst="ellipse">
              <a:avLst/>
            </a:prstGeom>
            <a:ln w="19050">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dirty="0"/>
                <a:t>fork()</a:t>
              </a:r>
            </a:p>
          </p:txBody>
        </p:sp>
        <p:sp>
          <p:nvSpPr>
            <p:cNvPr id="19471" name="Oval 1061">
              <a:extLst>
                <a:ext uri="{FF2B5EF4-FFF2-40B4-BE49-F238E27FC236}">
                  <a16:creationId xmlns:a16="http://schemas.microsoft.com/office/drawing/2014/main" id="{7AD4527A-6AD5-4FC0-9981-7D69613D6151}"/>
                </a:ext>
              </a:extLst>
            </p:cNvPr>
            <p:cNvSpPr>
              <a:spLocks noChangeArrowheads="1"/>
            </p:cNvSpPr>
            <p:nvPr/>
          </p:nvSpPr>
          <p:spPr bwMode="auto">
            <a:xfrm>
              <a:off x="7596188" y="3646488"/>
              <a:ext cx="914400" cy="504825"/>
            </a:xfrm>
            <a:prstGeom prst="ellipse">
              <a:avLst/>
            </a:prstGeom>
            <a:ln w="19050">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dirty="0"/>
                <a:t>fork()</a:t>
              </a:r>
            </a:p>
          </p:txBody>
        </p:sp>
        <p:sp>
          <p:nvSpPr>
            <p:cNvPr id="19472" name="Line 1062">
              <a:extLst>
                <a:ext uri="{FF2B5EF4-FFF2-40B4-BE49-F238E27FC236}">
                  <a16:creationId xmlns:a16="http://schemas.microsoft.com/office/drawing/2014/main" id="{D05CBC7C-EAE1-4E61-BCA9-6C1D4CB9CB1B}"/>
                </a:ext>
              </a:extLst>
            </p:cNvPr>
            <p:cNvSpPr>
              <a:spLocks noChangeShapeType="1"/>
            </p:cNvSpPr>
            <p:nvPr/>
          </p:nvSpPr>
          <p:spPr bwMode="auto">
            <a:xfrm>
              <a:off x="2339975" y="3286125"/>
              <a:ext cx="0" cy="3603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3" name="Rectangle 1063">
              <a:extLst>
                <a:ext uri="{FF2B5EF4-FFF2-40B4-BE49-F238E27FC236}">
                  <a16:creationId xmlns:a16="http://schemas.microsoft.com/office/drawing/2014/main" id="{188C5EC5-D6D2-48EA-95D4-87F977A4FFC1}"/>
                </a:ext>
              </a:extLst>
            </p:cNvPr>
            <p:cNvSpPr>
              <a:spLocks noChangeArrowheads="1"/>
            </p:cNvSpPr>
            <p:nvPr/>
          </p:nvSpPr>
          <p:spPr bwMode="auto">
            <a:xfrm>
              <a:off x="1908175" y="3646488"/>
              <a:ext cx="914400" cy="548640"/>
            </a:xfrm>
            <a:prstGeom prst="rect">
              <a:avLst/>
            </a:prstGeom>
            <a:ln w="19050">
              <a:headEnd/>
              <a:tailEn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dirty="0"/>
                <a:t>process</a:t>
              </a:r>
            </a:p>
            <a:p>
              <a:pPr algn="ctr" eaLnBrk="1" hangingPunct="1">
                <a:spcBef>
                  <a:spcPct val="0"/>
                </a:spcBef>
                <a:buClrTx/>
                <a:buSzTx/>
                <a:buFontTx/>
                <a:buNone/>
              </a:pPr>
              <a:r>
                <a:rPr lang="en-US" altLang="en-US" sz="1800" dirty="0"/>
                <a:t>B</a:t>
              </a:r>
            </a:p>
          </p:txBody>
        </p:sp>
        <p:sp>
          <p:nvSpPr>
            <p:cNvPr id="19474" name="Rectangle 1064">
              <a:extLst>
                <a:ext uri="{FF2B5EF4-FFF2-40B4-BE49-F238E27FC236}">
                  <a16:creationId xmlns:a16="http://schemas.microsoft.com/office/drawing/2014/main" id="{F29563BC-B189-48A4-8282-70A733DAE89F}"/>
                </a:ext>
              </a:extLst>
            </p:cNvPr>
            <p:cNvSpPr>
              <a:spLocks noChangeArrowheads="1"/>
            </p:cNvSpPr>
            <p:nvPr/>
          </p:nvSpPr>
          <p:spPr bwMode="auto">
            <a:xfrm>
              <a:off x="4787900" y="3646488"/>
              <a:ext cx="914400" cy="548640"/>
            </a:xfrm>
            <a:prstGeom prst="rect">
              <a:avLst/>
            </a:prstGeom>
            <a:ln w="19050">
              <a:headEnd/>
              <a:tailEn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dirty="0"/>
                <a:t>process</a:t>
              </a:r>
            </a:p>
            <a:p>
              <a:pPr algn="ctr" eaLnBrk="1" hangingPunct="1">
                <a:spcBef>
                  <a:spcPct val="0"/>
                </a:spcBef>
                <a:buClrTx/>
                <a:buSzTx/>
                <a:buFontTx/>
                <a:buNone/>
              </a:pPr>
              <a:r>
                <a:rPr lang="en-US" altLang="en-US" sz="1800" dirty="0"/>
                <a:t>C</a:t>
              </a:r>
            </a:p>
          </p:txBody>
        </p:sp>
        <p:sp>
          <p:nvSpPr>
            <p:cNvPr id="19475" name="Line 1065">
              <a:extLst>
                <a:ext uri="{FF2B5EF4-FFF2-40B4-BE49-F238E27FC236}">
                  <a16:creationId xmlns:a16="http://schemas.microsoft.com/office/drawing/2014/main" id="{372B9106-0C3D-4F13-87BA-9C5E6908B06E}"/>
                </a:ext>
              </a:extLst>
            </p:cNvPr>
            <p:cNvSpPr>
              <a:spLocks noChangeShapeType="1"/>
            </p:cNvSpPr>
            <p:nvPr/>
          </p:nvSpPr>
          <p:spPr bwMode="auto">
            <a:xfrm>
              <a:off x="5221288" y="3286125"/>
              <a:ext cx="0" cy="36036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6" name="Rectangle 1066">
              <a:extLst>
                <a:ext uri="{FF2B5EF4-FFF2-40B4-BE49-F238E27FC236}">
                  <a16:creationId xmlns:a16="http://schemas.microsoft.com/office/drawing/2014/main" id="{2E10091C-7B77-414F-892F-801C8DDAAC1C}"/>
                </a:ext>
              </a:extLst>
            </p:cNvPr>
            <p:cNvSpPr>
              <a:spLocks noChangeArrowheads="1"/>
            </p:cNvSpPr>
            <p:nvPr/>
          </p:nvSpPr>
          <p:spPr bwMode="auto">
            <a:xfrm>
              <a:off x="6156325" y="4365625"/>
              <a:ext cx="914400" cy="548640"/>
            </a:xfrm>
            <a:prstGeom prst="rect">
              <a:avLst/>
            </a:prstGeom>
            <a:ln w="19050">
              <a:headEnd/>
              <a:tailEn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dirty="0"/>
                <a:t>process</a:t>
              </a:r>
            </a:p>
            <a:p>
              <a:pPr algn="ctr" eaLnBrk="1" hangingPunct="1">
                <a:spcBef>
                  <a:spcPct val="0"/>
                </a:spcBef>
                <a:buClrTx/>
                <a:buSzTx/>
                <a:buFontTx/>
                <a:buNone/>
              </a:pPr>
              <a:r>
                <a:rPr lang="en-US" altLang="en-US" sz="1800" dirty="0"/>
                <a:t>D</a:t>
              </a:r>
            </a:p>
          </p:txBody>
        </p:sp>
        <p:sp>
          <p:nvSpPr>
            <p:cNvPr id="19477" name="Rectangle 1067">
              <a:extLst>
                <a:ext uri="{FF2B5EF4-FFF2-40B4-BE49-F238E27FC236}">
                  <a16:creationId xmlns:a16="http://schemas.microsoft.com/office/drawing/2014/main" id="{1634E706-7C4F-480F-A296-BF90CBB0E097}"/>
                </a:ext>
              </a:extLst>
            </p:cNvPr>
            <p:cNvSpPr>
              <a:spLocks noChangeArrowheads="1"/>
            </p:cNvSpPr>
            <p:nvPr/>
          </p:nvSpPr>
          <p:spPr bwMode="auto">
            <a:xfrm>
              <a:off x="7669213" y="4365625"/>
              <a:ext cx="914400" cy="548640"/>
            </a:xfrm>
            <a:prstGeom prst="rect">
              <a:avLst/>
            </a:prstGeom>
            <a:ln w="19050">
              <a:headEnd/>
              <a:tailEn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sz="3200">
                  <a:solidFill>
                    <a:schemeClr val="tx1"/>
                  </a:solidFill>
                  <a:latin typeface="Arial" panose="020B0604020202020204" pitchFamily="34" charset="0"/>
                  <a:cs typeface="Arial" panose="020B0604020202020204" pitchFamily="34" charset="0"/>
                </a:defRPr>
              </a:lvl1pPr>
              <a:lvl2pPr marL="742950" indent="-285750" eaLnBrk="0" hangingPunct="0">
                <a:defRPr sz="3200">
                  <a:solidFill>
                    <a:schemeClr val="tx1"/>
                  </a:solidFill>
                  <a:latin typeface="Arial" panose="020B0604020202020204" pitchFamily="34" charset="0"/>
                  <a:cs typeface="Arial" panose="020B0604020202020204" pitchFamily="34" charset="0"/>
                </a:defRPr>
              </a:lvl2pPr>
              <a:lvl3pPr marL="1143000" indent="-228600" eaLnBrk="0" hangingPunct="0">
                <a:defRPr sz="3200">
                  <a:solidFill>
                    <a:schemeClr val="tx1"/>
                  </a:solidFill>
                  <a:latin typeface="Arial" panose="020B0604020202020204" pitchFamily="34" charset="0"/>
                  <a:cs typeface="Arial" panose="020B0604020202020204" pitchFamily="34" charset="0"/>
                </a:defRPr>
              </a:lvl3pPr>
              <a:lvl4pPr marL="1600200" indent="-228600" eaLnBrk="0" hangingPunct="0">
                <a:defRPr sz="3200">
                  <a:solidFill>
                    <a:schemeClr val="tx1"/>
                  </a:solidFill>
                  <a:latin typeface="Arial" panose="020B0604020202020204" pitchFamily="34" charset="0"/>
                  <a:cs typeface="Arial" panose="020B0604020202020204" pitchFamily="34" charset="0"/>
                </a:defRPr>
              </a:lvl4pPr>
              <a:lvl5pPr marL="2057400" indent="-228600" eaLnBrk="0" hangingPunct="0">
                <a:defRPr sz="32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1800" dirty="0"/>
                <a:t>process</a:t>
              </a:r>
            </a:p>
            <a:p>
              <a:pPr algn="ctr" eaLnBrk="1" hangingPunct="1">
                <a:spcBef>
                  <a:spcPct val="0"/>
                </a:spcBef>
                <a:buClrTx/>
                <a:buSzTx/>
                <a:buFontTx/>
                <a:buNone/>
              </a:pPr>
              <a:r>
                <a:rPr lang="en-US" altLang="en-US" sz="1800" dirty="0"/>
                <a:t>E</a:t>
              </a:r>
            </a:p>
          </p:txBody>
        </p:sp>
        <p:sp>
          <p:nvSpPr>
            <p:cNvPr id="19478" name="Line 1068">
              <a:extLst>
                <a:ext uri="{FF2B5EF4-FFF2-40B4-BE49-F238E27FC236}">
                  <a16:creationId xmlns:a16="http://schemas.microsoft.com/office/drawing/2014/main" id="{EFFDA884-32F0-4DFD-9C42-8F4D5B396DFF}"/>
                </a:ext>
              </a:extLst>
            </p:cNvPr>
            <p:cNvSpPr>
              <a:spLocks noChangeShapeType="1"/>
            </p:cNvSpPr>
            <p:nvPr/>
          </p:nvSpPr>
          <p:spPr bwMode="auto">
            <a:xfrm>
              <a:off x="5724525" y="3933825"/>
              <a:ext cx="4318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9" name="Line 1069">
              <a:extLst>
                <a:ext uri="{FF2B5EF4-FFF2-40B4-BE49-F238E27FC236}">
                  <a16:creationId xmlns:a16="http://schemas.microsoft.com/office/drawing/2014/main" id="{8F475881-9A4F-4412-8543-11E4B5E35B17}"/>
                </a:ext>
              </a:extLst>
            </p:cNvPr>
            <p:cNvSpPr>
              <a:spLocks noChangeShapeType="1"/>
            </p:cNvSpPr>
            <p:nvPr/>
          </p:nvSpPr>
          <p:spPr bwMode="auto">
            <a:xfrm>
              <a:off x="6588125" y="4149725"/>
              <a:ext cx="0" cy="215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0" name="Line 1070">
              <a:extLst>
                <a:ext uri="{FF2B5EF4-FFF2-40B4-BE49-F238E27FC236}">
                  <a16:creationId xmlns:a16="http://schemas.microsoft.com/office/drawing/2014/main" id="{FE3C972F-392D-428B-A412-602CC8F38DF4}"/>
                </a:ext>
              </a:extLst>
            </p:cNvPr>
            <p:cNvSpPr>
              <a:spLocks noChangeShapeType="1"/>
            </p:cNvSpPr>
            <p:nvPr/>
          </p:nvSpPr>
          <p:spPr bwMode="auto">
            <a:xfrm>
              <a:off x="7092950" y="3933825"/>
              <a:ext cx="50323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Line 1071">
              <a:extLst>
                <a:ext uri="{FF2B5EF4-FFF2-40B4-BE49-F238E27FC236}">
                  <a16:creationId xmlns:a16="http://schemas.microsoft.com/office/drawing/2014/main" id="{AF1A5C30-A09A-4536-A6F0-93B4F49C2C4F}"/>
                </a:ext>
              </a:extLst>
            </p:cNvPr>
            <p:cNvSpPr>
              <a:spLocks noChangeShapeType="1"/>
            </p:cNvSpPr>
            <p:nvPr/>
          </p:nvSpPr>
          <p:spPr bwMode="auto">
            <a:xfrm>
              <a:off x="8101013" y="4149725"/>
              <a:ext cx="0" cy="2159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2" name="Line 1072">
              <a:extLst>
                <a:ext uri="{FF2B5EF4-FFF2-40B4-BE49-F238E27FC236}">
                  <a16:creationId xmlns:a16="http://schemas.microsoft.com/office/drawing/2014/main" id="{EB366930-0ACE-48D9-AFD0-4417630C0EC7}"/>
                </a:ext>
              </a:extLst>
            </p:cNvPr>
            <p:cNvSpPr>
              <a:spLocks noChangeShapeType="1"/>
            </p:cNvSpPr>
            <p:nvPr/>
          </p:nvSpPr>
          <p:spPr bwMode="auto">
            <a:xfrm>
              <a:off x="5724525" y="3070225"/>
              <a:ext cx="129698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19483" name="Picture 1073" descr="j0082345[1]">
            <a:extLst>
              <a:ext uri="{FF2B5EF4-FFF2-40B4-BE49-F238E27FC236}">
                <a16:creationId xmlns:a16="http://schemas.microsoft.com/office/drawing/2014/main" id="{9AB20A8D-9B69-4FC4-B63E-2A72AF84C47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8463" y="398463"/>
            <a:ext cx="114935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3437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8469">
                                            <p:txEl>
                                              <p:pRg st="9" end="9"/>
                                            </p:txEl>
                                          </p:spTgt>
                                        </p:tgtEl>
                                        <p:attrNameLst>
                                          <p:attrName>style.visibility</p:attrName>
                                        </p:attrNameLst>
                                      </p:cBhvr>
                                      <p:to>
                                        <p:strVal val="visible"/>
                                      </p:to>
                                    </p:set>
                                    <p:animEffect transition="in" filter="blinds(horizontal)">
                                      <p:cBhvr>
                                        <p:cTn id="7" dur="500"/>
                                        <p:tgtEl>
                                          <p:spTgt spid="31846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a:extLst>
              <a:ext uri="{FF2B5EF4-FFF2-40B4-BE49-F238E27FC236}">
                <a16:creationId xmlns:a16="http://schemas.microsoft.com/office/drawing/2014/main" id="{A0E38006-59B0-4B87-BDDA-D8C5E55DB408}"/>
              </a:ext>
            </a:extLst>
          </p:cNvPr>
          <p:cNvSpPr>
            <a:spLocks noGrp="1" noChangeArrowheads="1"/>
          </p:cNvSpPr>
          <p:nvPr>
            <p:ph type="title"/>
          </p:nvPr>
        </p:nvSpPr>
        <p:spPr/>
        <p:txBody>
          <a:bodyPr/>
          <a:lstStyle/>
          <a:p>
            <a:pPr eaLnBrk="1" hangingPunct="1"/>
            <a:r>
              <a:rPr lang="he-IL" altLang="en-US"/>
              <a:t>קריאה וכתיבה ל-</a:t>
            </a:r>
            <a:r>
              <a:rPr lang="en-US" altLang="en-US"/>
              <a:t>pipe</a:t>
            </a:r>
            <a:r>
              <a:rPr lang="he-IL" altLang="en-US"/>
              <a:t> (1)</a:t>
            </a:r>
            <a:endParaRPr lang="en-US" altLang="en-US"/>
          </a:p>
        </p:txBody>
      </p:sp>
      <p:sp>
        <p:nvSpPr>
          <p:cNvPr id="21510" name="Rectangle 3">
            <a:extLst>
              <a:ext uri="{FF2B5EF4-FFF2-40B4-BE49-F238E27FC236}">
                <a16:creationId xmlns:a16="http://schemas.microsoft.com/office/drawing/2014/main" id="{DFADBB2B-BF33-4E47-B9E9-88241911CE45}"/>
              </a:ext>
            </a:extLst>
          </p:cNvPr>
          <p:cNvSpPr>
            <a:spLocks noGrp="1" noChangeArrowheads="1"/>
          </p:cNvSpPr>
          <p:nvPr>
            <p:ph idx="1"/>
          </p:nvPr>
        </p:nvSpPr>
        <p:spPr/>
        <p:txBody>
          <a:bodyPr/>
          <a:lstStyle/>
          <a:p>
            <a:pPr eaLnBrk="1" hangingPunct="1">
              <a:lnSpc>
                <a:spcPct val="90000"/>
              </a:lnSpc>
            </a:pPr>
            <a:r>
              <a:rPr lang="he-IL" altLang="en-US" sz="2400" dirty="0"/>
              <a:t>פעולות קריאה וכתיבה מתבצעות באמצעות </a:t>
            </a:r>
            <a:r>
              <a:rPr lang="en-US" altLang="en-US" sz="2400" dirty="0"/>
              <a:t>read()</a:t>
            </a:r>
            <a:r>
              <a:rPr lang="he-IL" altLang="en-US" sz="2400" dirty="0"/>
              <a:t> ו-</a:t>
            </a:r>
            <a:r>
              <a:rPr lang="en-US" altLang="en-US" sz="2400" dirty="0"/>
              <a:t>write()</a:t>
            </a:r>
            <a:r>
              <a:rPr lang="he-IL" altLang="en-US" sz="2400" dirty="0"/>
              <a:t> על ה-</a:t>
            </a:r>
            <a:r>
              <a:rPr lang="en-US" altLang="en-US" sz="2400" dirty="0"/>
              <a:t>FD</a:t>
            </a:r>
            <a:r>
              <a:rPr lang="en-US" altLang="en-US" dirty="0"/>
              <a:t>s</a:t>
            </a:r>
            <a:r>
              <a:rPr lang="he-IL" altLang="en-US" sz="2400" dirty="0"/>
              <a:t> של ה-</a:t>
            </a:r>
            <a:r>
              <a:rPr lang="en-US" altLang="en-US" sz="2400" dirty="0"/>
              <a:t>pipe</a:t>
            </a:r>
            <a:r>
              <a:rPr lang="he-IL" altLang="en-US" sz="2400" dirty="0"/>
              <a:t>.</a:t>
            </a:r>
          </a:p>
          <a:p>
            <a:pPr eaLnBrk="1" hangingPunct="1">
              <a:lnSpc>
                <a:spcPct val="90000"/>
              </a:lnSpc>
            </a:pPr>
            <a:r>
              <a:rPr lang="he-IL" altLang="en-US" sz="2400" dirty="0"/>
              <a:t>ניתן להסתכל על </a:t>
            </a:r>
            <a:r>
              <a:rPr lang="en-US" altLang="en-US" sz="2400" dirty="0"/>
              <a:t>pipe</a:t>
            </a:r>
            <a:r>
              <a:rPr lang="he-IL" altLang="en-US" sz="2400" dirty="0"/>
              <a:t> כמו על תור </a:t>
            </a:r>
            <a:r>
              <a:rPr lang="en-US" altLang="en-US" sz="2400" dirty="0"/>
              <a:t>FIFO</a:t>
            </a:r>
            <a:r>
              <a:rPr lang="he-IL" altLang="en-US" sz="2400" dirty="0"/>
              <a:t> עם מצביע קריאה יחיד (להוצאת נתונים) ומצביע כתיבה יחיד (להכנסת נתונים).</a:t>
            </a:r>
          </a:p>
          <a:p>
            <a:pPr lvl="1" eaLnBrk="1" hangingPunct="1">
              <a:lnSpc>
                <a:spcPct val="90000"/>
              </a:lnSpc>
            </a:pPr>
            <a:r>
              <a:rPr lang="he-IL" altLang="en-US" sz="2000" dirty="0"/>
              <a:t>כל קריאה (מכל תהליך שהוא) מה-</a:t>
            </a:r>
            <a:r>
              <a:rPr lang="en-US" altLang="en-US" sz="2000" dirty="0"/>
              <a:t>pipe</a:t>
            </a:r>
            <a:r>
              <a:rPr lang="he-IL" altLang="en-US" sz="2000" dirty="0"/>
              <a:t> מקדמת את מצביע הקריאה. באופן דומה, כל כתיבה מקדמת את מצביע הכתיבה.</a:t>
            </a:r>
            <a:endParaRPr lang="en-US" altLang="en-US" sz="2000" dirty="0"/>
          </a:p>
          <a:p>
            <a:pPr lvl="1" eaLnBrk="1" hangingPunct="1">
              <a:lnSpc>
                <a:spcPct val="90000"/>
              </a:lnSpc>
            </a:pPr>
            <a:endParaRPr lang="en-US" altLang="en-US" dirty="0"/>
          </a:p>
          <a:p>
            <a:pPr lvl="1" eaLnBrk="1" hangingPunct="1">
              <a:lnSpc>
                <a:spcPct val="90000"/>
              </a:lnSpc>
            </a:pPr>
            <a:endParaRPr lang="he-IL" altLang="en-US" sz="2000" dirty="0"/>
          </a:p>
        </p:txBody>
      </p:sp>
      <p:sp>
        <p:nvSpPr>
          <p:cNvPr id="2" name="Footer Placeholder 1">
            <a:extLst>
              <a:ext uri="{FF2B5EF4-FFF2-40B4-BE49-F238E27FC236}">
                <a16:creationId xmlns:a16="http://schemas.microsoft.com/office/drawing/2014/main" id="{70A2E729-2B35-4D10-94F4-BFF6371EC2D1}"/>
              </a:ext>
            </a:extLst>
          </p:cNvPr>
          <p:cNvSpPr>
            <a:spLocks noGrp="1"/>
          </p:cNvSpPr>
          <p:nvPr>
            <p:ph type="ftr" sz="quarter" idx="11"/>
          </p:nvPr>
        </p:nvSpPr>
        <p:spPr/>
        <p:txBody>
          <a:bodyPr/>
          <a:lstStyle/>
          <a:p>
            <a:pPr algn="r"/>
            <a:r>
              <a:rPr lang="he-IL"/>
              <a:t>מערכות הפעלה - תרגול 3</a:t>
            </a:r>
            <a:endParaRPr lang="en-US" dirty="0"/>
          </a:p>
        </p:txBody>
      </p:sp>
      <p:sp>
        <p:nvSpPr>
          <p:cNvPr id="3" name="Slide Number Placeholder 2">
            <a:extLst>
              <a:ext uri="{FF2B5EF4-FFF2-40B4-BE49-F238E27FC236}">
                <a16:creationId xmlns:a16="http://schemas.microsoft.com/office/drawing/2014/main" id="{72BFC544-8A7C-4A20-AE0D-699FC8EA4DD0}"/>
              </a:ext>
            </a:extLst>
          </p:cNvPr>
          <p:cNvSpPr>
            <a:spLocks noGrp="1"/>
          </p:cNvSpPr>
          <p:nvPr>
            <p:ph type="sldNum" sz="quarter" idx="12"/>
          </p:nvPr>
        </p:nvSpPr>
        <p:spPr/>
        <p:txBody>
          <a:bodyPr/>
          <a:lstStyle/>
          <a:p>
            <a:fld id="{0CFEC368-1D7A-4F81-ABF6-AE0E36BAF64C}" type="slidenum">
              <a:rPr lang="en-US" smtClean="0"/>
              <a:pPr/>
              <a:t>53</a:t>
            </a:fld>
            <a:endParaRPr lang="en-US"/>
          </a:p>
        </p:txBody>
      </p:sp>
      <p:pic>
        <p:nvPicPr>
          <p:cNvPr id="4" name="Picture 3"/>
          <p:cNvPicPr>
            <a:picLocks noChangeAspect="1"/>
          </p:cNvPicPr>
          <p:nvPr/>
        </p:nvPicPr>
        <p:blipFill>
          <a:blip r:embed="rId2"/>
          <a:stretch>
            <a:fillRect/>
          </a:stretch>
        </p:blipFill>
        <p:spPr>
          <a:xfrm>
            <a:off x="1197999" y="4038600"/>
            <a:ext cx="6610350" cy="1695450"/>
          </a:xfrm>
          <a:prstGeom prst="rect">
            <a:avLst/>
          </a:prstGeom>
        </p:spPr>
      </p:pic>
    </p:spTree>
    <p:extLst>
      <p:ext uri="{BB962C8B-B14F-4D97-AF65-F5344CB8AC3E}">
        <p14:creationId xmlns:p14="http://schemas.microsoft.com/office/powerpoint/2010/main" val="18365221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a:extLst>
              <a:ext uri="{FF2B5EF4-FFF2-40B4-BE49-F238E27FC236}">
                <a16:creationId xmlns:a16="http://schemas.microsoft.com/office/drawing/2014/main" id="{9F506B4F-9174-4022-9856-0498DB568545}"/>
              </a:ext>
            </a:extLst>
          </p:cNvPr>
          <p:cNvSpPr>
            <a:spLocks noGrp="1" noChangeArrowheads="1"/>
          </p:cNvSpPr>
          <p:nvPr>
            <p:ph type="title"/>
          </p:nvPr>
        </p:nvSpPr>
        <p:spPr/>
        <p:txBody>
          <a:bodyPr/>
          <a:lstStyle/>
          <a:p>
            <a:pPr eaLnBrk="1" hangingPunct="1"/>
            <a:r>
              <a:rPr lang="he-IL" altLang="en-US"/>
              <a:t>קריאה וכתיבה ל-</a:t>
            </a:r>
            <a:r>
              <a:rPr lang="en-US" altLang="en-US"/>
              <a:t>pipe</a:t>
            </a:r>
            <a:r>
              <a:rPr lang="he-IL" altLang="en-US"/>
              <a:t> (2)</a:t>
            </a:r>
            <a:endParaRPr lang="en-US" altLang="en-US"/>
          </a:p>
        </p:txBody>
      </p:sp>
      <p:sp>
        <p:nvSpPr>
          <p:cNvPr id="22534" name="Rectangle 3">
            <a:extLst>
              <a:ext uri="{FF2B5EF4-FFF2-40B4-BE49-F238E27FC236}">
                <a16:creationId xmlns:a16="http://schemas.microsoft.com/office/drawing/2014/main" id="{656B1C21-82F4-476D-81AC-C153B228129F}"/>
              </a:ext>
            </a:extLst>
          </p:cNvPr>
          <p:cNvSpPr>
            <a:spLocks noGrp="1" noChangeArrowheads="1"/>
          </p:cNvSpPr>
          <p:nvPr>
            <p:ph idx="1"/>
          </p:nvPr>
        </p:nvSpPr>
        <p:spPr/>
        <p:txBody>
          <a:bodyPr/>
          <a:lstStyle/>
          <a:p>
            <a:pPr eaLnBrk="1" hangingPunct="1">
              <a:lnSpc>
                <a:spcPct val="90000"/>
              </a:lnSpc>
            </a:pPr>
            <a:r>
              <a:rPr lang="he-IL" altLang="en-US" sz="2400" b="1" u="sng" dirty="0"/>
              <a:t>קריאה מ-</a:t>
            </a:r>
            <a:r>
              <a:rPr lang="en-US" altLang="en-US" sz="2400" b="1" u="sng" dirty="0"/>
              <a:t>pipe</a:t>
            </a:r>
            <a:r>
              <a:rPr lang="he-IL" altLang="en-US" sz="2400" b="1" u="sng" dirty="0"/>
              <a:t> תחזיר:</a:t>
            </a:r>
          </a:p>
          <a:p>
            <a:pPr lvl="1" eaLnBrk="1" hangingPunct="1">
              <a:lnSpc>
                <a:spcPct val="90000"/>
              </a:lnSpc>
            </a:pPr>
            <a:r>
              <a:rPr lang="he-IL" altLang="en-US" sz="2000" dirty="0"/>
              <a:t>את כמות הנתונים המבוקשת אם היא נמצאת ב-</a:t>
            </a:r>
            <a:r>
              <a:rPr lang="en-US" altLang="en-US" sz="2000" dirty="0"/>
              <a:t>pipe</a:t>
            </a:r>
            <a:r>
              <a:rPr lang="he-IL" altLang="en-US" sz="2000" dirty="0"/>
              <a:t>.</a:t>
            </a:r>
          </a:p>
          <a:p>
            <a:pPr lvl="1" eaLnBrk="1" hangingPunct="1">
              <a:lnSpc>
                <a:spcPct val="90000"/>
              </a:lnSpc>
            </a:pPr>
            <a:r>
              <a:rPr lang="he-IL" altLang="en-US" sz="2000" dirty="0"/>
              <a:t>פחות מהכמות המבוקשת אם זו הכמות הזמינה ב-</a:t>
            </a:r>
            <a:r>
              <a:rPr lang="en-US" altLang="en-US" sz="2000" dirty="0"/>
              <a:t>pipe</a:t>
            </a:r>
            <a:r>
              <a:rPr lang="he-IL" altLang="en-US" sz="2000" dirty="0"/>
              <a:t> בזמן הקריאה.</a:t>
            </a:r>
          </a:p>
          <a:p>
            <a:pPr lvl="1" eaLnBrk="1" hangingPunct="1">
              <a:lnSpc>
                <a:spcPct val="90000"/>
              </a:lnSpc>
            </a:pPr>
            <a:r>
              <a:rPr lang="he-IL" altLang="en-US" sz="2000" dirty="0"/>
              <a:t>0 (</a:t>
            </a:r>
            <a:r>
              <a:rPr lang="en-US" altLang="en-US" sz="2000" dirty="0"/>
              <a:t>EOF</a:t>
            </a:r>
            <a:r>
              <a:rPr lang="he-IL" altLang="en-US" sz="2000" dirty="0"/>
              <a:t>) כאשר כל ה-</a:t>
            </a:r>
            <a:r>
              <a:rPr lang="en-US" altLang="en-US" sz="2000" dirty="0"/>
              <a:t>write descriptors</a:t>
            </a:r>
            <a:r>
              <a:rPr lang="he-IL" altLang="en-US" sz="2000" dirty="0"/>
              <a:t> נסגרו וה-</a:t>
            </a:r>
            <a:r>
              <a:rPr lang="en-US" altLang="en-US" sz="2000" dirty="0"/>
              <a:t>pipe</a:t>
            </a:r>
            <a:r>
              <a:rPr lang="he-IL" altLang="en-US" sz="2000" dirty="0"/>
              <a:t> ריק.</a:t>
            </a:r>
          </a:p>
          <a:p>
            <a:pPr lvl="1" eaLnBrk="1" hangingPunct="1">
              <a:lnSpc>
                <a:spcPct val="90000"/>
              </a:lnSpc>
            </a:pPr>
            <a:r>
              <a:rPr lang="he-IL" altLang="en-US" sz="2000" b="1" dirty="0"/>
              <a:t>תחסום</a:t>
            </a:r>
            <a:r>
              <a:rPr lang="he-IL" altLang="en-US" sz="2000" dirty="0"/>
              <a:t> את התהליך אם יש כותבים (</a:t>
            </a:r>
            <a:r>
              <a:rPr lang="en-US" altLang="en-US" sz="2000" dirty="0"/>
              <a:t>write descriptors</a:t>
            </a:r>
            <a:r>
              <a:rPr lang="he-IL" altLang="en-US" sz="2000" dirty="0"/>
              <a:t>) ל-</a:t>
            </a:r>
            <a:r>
              <a:rPr lang="en-US" altLang="en-US" sz="2000" dirty="0"/>
              <a:t>pipe</a:t>
            </a:r>
            <a:r>
              <a:rPr lang="he-IL" altLang="en-US" sz="2000" dirty="0"/>
              <a:t> </a:t>
            </a:r>
            <a:r>
              <a:rPr lang="he-IL" altLang="en-US" sz="2000" b="1" dirty="0"/>
              <a:t>וה-</a:t>
            </a:r>
            <a:r>
              <a:rPr lang="en-US" altLang="en-US" sz="2000" b="1" dirty="0"/>
              <a:t>pipe</a:t>
            </a:r>
            <a:r>
              <a:rPr lang="he-IL" altLang="en-US" sz="2000" b="1" dirty="0"/>
              <a:t> ריק</a:t>
            </a:r>
            <a:r>
              <a:rPr lang="he-IL" altLang="en-US" sz="2000" dirty="0"/>
              <a:t>. כאשר תתבצע כתיבה, יוחזרו הנתונים שנכתבו עד לכמות המבוקשת.</a:t>
            </a:r>
          </a:p>
          <a:p>
            <a:pPr eaLnBrk="1" hangingPunct="1">
              <a:lnSpc>
                <a:spcPct val="90000"/>
              </a:lnSpc>
            </a:pPr>
            <a:r>
              <a:rPr lang="he-IL" altLang="en-US" sz="2400" b="1" u="sng" dirty="0"/>
              <a:t>כתיבה ל-</a:t>
            </a:r>
            <a:r>
              <a:rPr lang="en-US" altLang="en-US" sz="2400" b="1" u="sng" dirty="0"/>
              <a:t>pipe</a:t>
            </a:r>
            <a:r>
              <a:rPr lang="he-IL" altLang="en-US" sz="2400" b="1" u="sng" dirty="0"/>
              <a:t> תבצע:</a:t>
            </a:r>
          </a:p>
          <a:p>
            <a:pPr lvl="1" eaLnBrk="1" hangingPunct="1">
              <a:lnSpc>
                <a:spcPct val="90000"/>
              </a:lnSpc>
            </a:pPr>
            <a:r>
              <a:rPr lang="he-IL" altLang="en-US" sz="2000" dirty="0"/>
              <a:t>אם אין קוראים (</a:t>
            </a:r>
            <a:r>
              <a:rPr lang="en-US" altLang="en-US" sz="2000" dirty="0"/>
              <a:t>read descriptors</a:t>
            </a:r>
            <a:r>
              <a:rPr lang="he-IL" altLang="en-US" sz="2000" dirty="0"/>
              <a:t>) – הכתיבה תיכשל והתהליך יקבל סיגנל בשם </a:t>
            </a:r>
            <a:r>
              <a:rPr lang="en-US" altLang="en-US" sz="2000" dirty="0"/>
              <a:t>SIGPIPE</a:t>
            </a:r>
            <a:r>
              <a:rPr lang="he-IL" altLang="en-US" sz="2000" dirty="0"/>
              <a:t> (</a:t>
            </a:r>
            <a:r>
              <a:rPr lang="en-US" altLang="en-US" dirty="0"/>
              <a:t>broken pipe error</a:t>
            </a:r>
            <a:r>
              <a:rPr lang="he-IL" altLang="en-US" dirty="0"/>
              <a:t>). </a:t>
            </a:r>
          </a:p>
          <a:p>
            <a:pPr lvl="2">
              <a:lnSpc>
                <a:spcPct val="90000"/>
              </a:lnSpc>
            </a:pPr>
            <a:r>
              <a:rPr lang="he-IL" altLang="en-US" dirty="0"/>
              <a:t>טיפול ברירת מחדל בסיגנל זה:</a:t>
            </a:r>
            <a:r>
              <a:rPr lang="en-US" altLang="en-US" dirty="0"/>
              <a:t> </a:t>
            </a:r>
            <a:r>
              <a:rPr lang="he-IL" altLang="en-US" dirty="0"/>
              <a:t>הריגת התהליך.</a:t>
            </a:r>
          </a:p>
          <a:p>
            <a:pPr lvl="1" eaLnBrk="1" hangingPunct="1">
              <a:lnSpc>
                <a:spcPct val="90000"/>
              </a:lnSpc>
            </a:pPr>
            <a:r>
              <a:rPr lang="he-IL" altLang="en-US" sz="2000" dirty="0"/>
              <a:t>ה-</a:t>
            </a:r>
            <a:r>
              <a:rPr lang="en-US" altLang="en-US" sz="2000" dirty="0"/>
              <a:t>pipe</a:t>
            </a:r>
            <a:r>
              <a:rPr lang="he-IL" altLang="en-US" sz="2000" dirty="0"/>
              <a:t> מוגבל בגודלו (כ-</a:t>
            </a:r>
            <a:r>
              <a:rPr lang="en-US" altLang="en-US" sz="2000" dirty="0"/>
              <a:t>64KB</a:t>
            </a:r>
            <a:r>
              <a:rPr lang="he-IL" altLang="en-US" sz="2000" dirty="0"/>
              <a:t>). אם יש מספיק מקום פנוי ב-</a:t>
            </a:r>
            <a:r>
              <a:rPr lang="en-US" altLang="en-US" sz="2000" dirty="0"/>
              <a:t>pipe</a:t>
            </a:r>
            <a:r>
              <a:rPr lang="he-IL" altLang="en-US" sz="2000" dirty="0"/>
              <a:t>, תתבצע כתיבה של כל הכמות המבוקשת מיד.</a:t>
            </a:r>
          </a:p>
          <a:p>
            <a:pPr lvl="1" eaLnBrk="1" hangingPunct="1">
              <a:lnSpc>
                <a:spcPct val="90000"/>
              </a:lnSpc>
            </a:pPr>
            <a:r>
              <a:rPr lang="he-IL" altLang="en-US" sz="2000" dirty="0"/>
              <a:t>אם אין מספיק מקום פנוי ב-</a:t>
            </a:r>
            <a:r>
              <a:rPr lang="en-US" altLang="en-US" sz="2000" dirty="0"/>
              <a:t>pipe</a:t>
            </a:r>
            <a:r>
              <a:rPr lang="he-IL" altLang="en-US" sz="2000" dirty="0"/>
              <a:t>, הכתיבה </a:t>
            </a:r>
            <a:r>
              <a:rPr lang="he-IL" altLang="en-US" sz="2000" b="1" dirty="0"/>
              <a:t>תחסום</a:t>
            </a:r>
            <a:r>
              <a:rPr lang="he-IL" altLang="en-US" sz="2000" dirty="0"/>
              <a:t> את התהליך עד שהקוראים האחרים יפנו מקום וניתן יהיה לכתוב את כל הכמות הדרושה.</a:t>
            </a:r>
          </a:p>
        </p:txBody>
      </p:sp>
      <p:sp>
        <p:nvSpPr>
          <p:cNvPr id="2" name="Footer Placeholder 1">
            <a:extLst>
              <a:ext uri="{FF2B5EF4-FFF2-40B4-BE49-F238E27FC236}">
                <a16:creationId xmlns:a16="http://schemas.microsoft.com/office/drawing/2014/main" id="{FB804C8B-3DB5-455D-A5BC-C81E446EF729}"/>
              </a:ext>
            </a:extLst>
          </p:cNvPr>
          <p:cNvSpPr>
            <a:spLocks noGrp="1"/>
          </p:cNvSpPr>
          <p:nvPr>
            <p:ph type="ftr" sz="quarter" idx="11"/>
          </p:nvPr>
        </p:nvSpPr>
        <p:spPr/>
        <p:txBody>
          <a:bodyPr/>
          <a:lstStyle/>
          <a:p>
            <a:pPr algn="r"/>
            <a:r>
              <a:rPr lang="he-IL"/>
              <a:t>מערכות הפעלה - תרגול 3</a:t>
            </a:r>
            <a:endParaRPr lang="en-US" dirty="0"/>
          </a:p>
        </p:txBody>
      </p:sp>
      <p:sp>
        <p:nvSpPr>
          <p:cNvPr id="3" name="Slide Number Placeholder 2">
            <a:extLst>
              <a:ext uri="{FF2B5EF4-FFF2-40B4-BE49-F238E27FC236}">
                <a16:creationId xmlns:a16="http://schemas.microsoft.com/office/drawing/2014/main" id="{362BC5B4-C2BD-4807-BE04-2B25FF0C33EA}"/>
              </a:ext>
            </a:extLst>
          </p:cNvPr>
          <p:cNvSpPr>
            <a:spLocks noGrp="1"/>
          </p:cNvSpPr>
          <p:nvPr>
            <p:ph type="sldNum" sz="quarter" idx="12"/>
          </p:nvPr>
        </p:nvSpPr>
        <p:spPr/>
        <p:txBody>
          <a:bodyPr/>
          <a:lstStyle/>
          <a:p>
            <a:fld id="{0CFEC368-1D7A-4F81-ABF6-AE0E36BAF64C}" type="slidenum">
              <a:rPr lang="en-US" smtClean="0"/>
              <a:pPr/>
              <a:t>54</a:t>
            </a:fld>
            <a:endParaRPr lang="en-US"/>
          </a:p>
        </p:txBody>
      </p:sp>
      <p:pic>
        <p:nvPicPr>
          <p:cNvPr id="22536" name="Picture 5" descr="BD20026_[1]">
            <a:extLst>
              <a:ext uri="{FF2B5EF4-FFF2-40B4-BE49-F238E27FC236}">
                <a16:creationId xmlns:a16="http://schemas.microsoft.com/office/drawing/2014/main" id="{278180DD-43F9-4FA9-A6F4-8AD7CC8BE26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863" y="414338"/>
            <a:ext cx="687387"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36046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0542-69A0-47BD-A44A-4D094FE709B4}"/>
              </a:ext>
            </a:extLst>
          </p:cNvPr>
          <p:cNvSpPr>
            <a:spLocks noGrp="1"/>
          </p:cNvSpPr>
          <p:nvPr>
            <p:ph type="title"/>
          </p:nvPr>
        </p:nvSpPr>
        <p:spPr>
          <a:xfrm>
            <a:off x="457200" y="533400"/>
            <a:ext cx="8229600" cy="1495044"/>
          </a:xfrm>
        </p:spPr>
        <p:txBody>
          <a:bodyPr>
            <a:normAutofit/>
          </a:bodyPr>
          <a:lstStyle/>
          <a:p>
            <a:r>
              <a:rPr lang="he-IL" dirty="0"/>
              <a:t>למה צריך לסגור</a:t>
            </a:r>
            <a:br>
              <a:rPr lang="en-US" dirty="0"/>
            </a:br>
            <a:r>
              <a:rPr lang="he-IL" dirty="0"/>
              <a:t>קצוות מיותרים?</a:t>
            </a:r>
            <a:endParaRPr lang="en-US" dirty="0"/>
          </a:p>
        </p:txBody>
      </p:sp>
      <p:sp>
        <p:nvSpPr>
          <p:cNvPr id="3" name="Content Placeholder 2">
            <a:extLst>
              <a:ext uri="{FF2B5EF4-FFF2-40B4-BE49-F238E27FC236}">
                <a16:creationId xmlns:a16="http://schemas.microsoft.com/office/drawing/2014/main" id="{447E62BF-6E1D-4D4D-9461-2660E44A5419}"/>
              </a:ext>
            </a:extLst>
          </p:cNvPr>
          <p:cNvSpPr>
            <a:spLocks noGrp="1"/>
          </p:cNvSpPr>
          <p:nvPr>
            <p:ph idx="1"/>
          </p:nvPr>
        </p:nvSpPr>
        <p:spPr>
          <a:xfrm>
            <a:off x="457200" y="533400"/>
            <a:ext cx="8229600" cy="5943600"/>
          </a:xfrm>
        </p:spPr>
        <p:txBody>
          <a:bodyPr>
            <a:normAutofit fontScale="70000" lnSpcReduction="20000"/>
          </a:bodyPr>
          <a:lstStyle/>
          <a:p>
            <a:pPr marL="0" indent="0" algn="l" rtl="0">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main</a:t>
            </a:r>
            <a:r>
              <a:rPr lang="en-US" dirty="0">
                <a:solidFill>
                  <a:srgbClr val="000000"/>
                </a:solidFill>
                <a:latin typeface="Consolas" panose="020B0609020204030204" pitchFamily="49" charset="0"/>
              </a:rPr>
              <a:t>() {</a:t>
            </a:r>
          </a:p>
          <a:p>
            <a:pPr marL="0" indent="0" algn="l" rtl="0">
              <a:buNone/>
            </a:pPr>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2</a:t>
            </a:r>
            <a:r>
              <a:rPr lang="en-US" dirty="0">
                <a:solidFill>
                  <a:srgbClr val="000000"/>
                </a:solidFill>
                <a:latin typeface="Consolas" panose="020B0609020204030204" pitchFamily="49" charset="0"/>
              </a:rPr>
              <a:t>];</a:t>
            </a:r>
          </a:p>
          <a:p>
            <a:pPr marL="0" indent="0" algn="l" rtl="0">
              <a:buNone/>
            </a:pPr>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grade;</a:t>
            </a:r>
          </a:p>
          <a:p>
            <a:pPr marL="0" indent="0" algn="l" rtl="0">
              <a:buNone/>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pipe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a:t>
            </a:r>
          </a:p>
          <a:p>
            <a:pPr marL="0" indent="0" algn="l" rtl="0">
              <a:buNone/>
            </a:pPr>
            <a:r>
              <a:rPr lang="en-US" dirty="0">
                <a:solidFill>
                  <a:srgbClr val="AF00DB"/>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fork</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 </a:t>
            </a:r>
            <a:r>
              <a:rPr lang="en-US" dirty="0">
                <a:solidFill>
                  <a:srgbClr val="008000"/>
                </a:solidFill>
                <a:latin typeface="Consolas" panose="020B0609020204030204" pitchFamily="49" charset="0"/>
              </a:rPr>
              <a:t>// teacher</a:t>
            </a:r>
            <a:endParaRPr lang="en-US" dirty="0">
              <a:solidFill>
                <a:srgbClr val="000000"/>
              </a:solidFill>
              <a:latin typeface="Consolas" panose="020B0609020204030204" pitchFamily="49" charset="0"/>
            </a:endParaRPr>
          </a:p>
          <a:p>
            <a:pPr marL="0" indent="0" algn="l" rtl="0">
              <a:buNone/>
            </a:pPr>
            <a:r>
              <a:rPr lang="en-US" dirty="0">
                <a:solidFill>
                  <a:srgbClr val="795E26"/>
                </a:solidFill>
                <a:latin typeface="Consolas" panose="020B0609020204030204" pitchFamily="49" charset="0"/>
              </a:rPr>
              <a:t>    close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0" indent="0" algn="l" rtl="0">
              <a:buNone/>
            </a:pPr>
            <a:r>
              <a:rPr lang="en-US" dirty="0">
                <a:solidFill>
                  <a:srgbClr val="AF00DB"/>
                </a:solidFill>
                <a:latin typeface="Consolas" panose="020B0609020204030204" pitchFamily="49" charset="0"/>
              </a:rPr>
              <a:t>    do</a:t>
            </a:r>
            <a:r>
              <a:rPr lang="en-US" dirty="0">
                <a:solidFill>
                  <a:srgbClr val="000000"/>
                </a:solidFill>
                <a:latin typeface="Consolas" panose="020B0609020204030204" pitchFamily="49" charset="0"/>
              </a:rPr>
              <a:t> {</a:t>
            </a:r>
          </a:p>
          <a:p>
            <a:pPr marL="0" indent="0" algn="l" rtl="0">
              <a:buNone/>
            </a:pPr>
            <a:r>
              <a:rPr lang="en-US" dirty="0">
                <a:solidFill>
                  <a:srgbClr val="000000"/>
                </a:solidFill>
                <a:latin typeface="Consolas" panose="020B0609020204030204" pitchFamily="49" charset="0"/>
              </a:rPr>
              <a:t>      grade = </a:t>
            </a:r>
            <a:r>
              <a:rPr lang="en-US" dirty="0" err="1">
                <a:solidFill>
                  <a:srgbClr val="795E26"/>
                </a:solidFill>
                <a:latin typeface="Consolas" panose="020B0609020204030204" pitchFamily="49" charset="0"/>
              </a:rPr>
              <a:t>get_random_between</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100</a:t>
            </a:r>
            <a:r>
              <a:rPr lang="en-US" dirty="0">
                <a:solidFill>
                  <a:srgbClr val="000000"/>
                </a:solidFill>
                <a:latin typeface="Consolas" panose="020B0609020204030204" pitchFamily="49" charset="0"/>
              </a:rPr>
              <a:t>);</a:t>
            </a:r>
          </a:p>
          <a:p>
            <a:pPr marL="0" indent="0" algn="l" rtl="0">
              <a:buNone/>
            </a:pPr>
            <a:r>
              <a:rPr lang="en-US" dirty="0">
                <a:solidFill>
                  <a:srgbClr val="795E26"/>
                </a:solidFill>
                <a:latin typeface="Consolas" panose="020B0609020204030204" pitchFamily="49" charset="0"/>
              </a:rPr>
              <a:t>      write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*)(&amp;grade),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a:t>
            </a:r>
          </a:p>
          <a:p>
            <a:pPr marL="0" indent="0" algn="l" rtl="0">
              <a:buNone/>
            </a:pPr>
            <a:r>
              <a:rPr lang="en-US" dirty="0">
                <a:solidFill>
                  <a:srgbClr val="000000"/>
                </a:solidFill>
                <a:latin typeface="Consolas" panose="020B0609020204030204" pitchFamily="49" charset="0"/>
              </a:rPr>
              <a:t>    } </a:t>
            </a:r>
            <a:r>
              <a:rPr lang="en-US" dirty="0">
                <a:solidFill>
                  <a:srgbClr val="AF00DB"/>
                </a:solidFill>
                <a:latin typeface="Consolas" panose="020B0609020204030204" pitchFamily="49" charset="0"/>
              </a:rPr>
              <a:t>while</a:t>
            </a:r>
            <a:r>
              <a:rPr lang="en-US" dirty="0">
                <a:solidFill>
                  <a:srgbClr val="000000"/>
                </a:solidFill>
                <a:latin typeface="Consolas" panose="020B0609020204030204" pitchFamily="49" charset="0"/>
              </a:rPr>
              <a:t> (grade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0" indent="0" algn="l" rtl="0">
              <a:buNone/>
            </a:pPr>
            <a:endParaRPr lang="en-US" dirty="0">
              <a:solidFill>
                <a:srgbClr val="000000"/>
              </a:solidFill>
              <a:latin typeface="Consolas" panose="020B0609020204030204" pitchFamily="49" charset="0"/>
            </a:endParaRPr>
          </a:p>
          <a:p>
            <a:pPr marL="0" indent="0" algn="l" rtl="0">
              <a:buNone/>
            </a:pPr>
            <a:r>
              <a:rPr lang="en-US" dirty="0">
                <a:solidFill>
                  <a:srgbClr val="000000"/>
                </a:solidFill>
                <a:latin typeface="Consolas" panose="020B0609020204030204" pitchFamily="49" charset="0"/>
              </a:rPr>
              <a:t>  } </a:t>
            </a:r>
            <a:r>
              <a:rPr lang="en-US" dirty="0">
                <a:solidFill>
                  <a:srgbClr val="AF00DB"/>
                </a:solidFill>
                <a:latin typeface="Consolas" panose="020B0609020204030204" pitchFamily="49" charset="0"/>
              </a:rPr>
              <a:t>else</a:t>
            </a:r>
            <a:r>
              <a:rPr lang="en-US" dirty="0">
                <a:solidFill>
                  <a:srgbClr val="000000"/>
                </a:solidFill>
                <a:latin typeface="Consolas" panose="020B0609020204030204" pitchFamily="49" charset="0"/>
              </a:rPr>
              <a:t> { </a:t>
            </a:r>
            <a:r>
              <a:rPr lang="en-US" dirty="0">
                <a:solidFill>
                  <a:srgbClr val="008000"/>
                </a:solidFill>
                <a:latin typeface="Consolas" panose="020B0609020204030204" pitchFamily="49" charset="0"/>
              </a:rPr>
              <a:t>// student</a:t>
            </a:r>
            <a:endParaRPr lang="en-US" dirty="0">
              <a:solidFill>
                <a:srgbClr val="000000"/>
              </a:solidFill>
              <a:latin typeface="Consolas" panose="020B0609020204030204" pitchFamily="49" charset="0"/>
            </a:endParaRPr>
          </a:p>
          <a:p>
            <a:pPr marL="0" indent="0" algn="l" rtl="0">
              <a:buNone/>
            </a:pPr>
            <a:r>
              <a:rPr lang="en-US" dirty="0">
                <a:solidFill>
                  <a:srgbClr val="795E26"/>
                </a:solidFill>
                <a:latin typeface="Consolas" panose="020B0609020204030204" pitchFamily="49" charset="0"/>
              </a:rPr>
              <a:t>    close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p>
          <a:p>
            <a:pPr marL="0" indent="0" algn="l" rtl="0">
              <a:buNone/>
            </a:pPr>
            <a:r>
              <a:rPr lang="en-US" dirty="0">
                <a:solidFill>
                  <a:srgbClr val="AF00DB"/>
                </a:solidFill>
                <a:latin typeface="Consolas" panose="020B0609020204030204" pitchFamily="49" charset="0"/>
              </a:rPr>
              <a:t>    while</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read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fd</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*)(&amp;grade),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&gt;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p>
          <a:p>
            <a:pPr marL="0" indent="0" algn="l" rtl="0">
              <a:buNone/>
            </a:pPr>
            <a:r>
              <a:rPr lang="en-US" dirty="0">
                <a:solidFill>
                  <a:srgbClr val="AF00DB"/>
                </a:solidFill>
                <a:latin typeface="Consolas" panose="020B0609020204030204" pitchFamily="49" charset="0"/>
              </a:rPr>
              <a:t>      if</a:t>
            </a:r>
            <a:r>
              <a:rPr lang="en-US" dirty="0">
                <a:solidFill>
                  <a:srgbClr val="000000"/>
                </a:solidFill>
                <a:latin typeface="Consolas" panose="020B0609020204030204" pitchFamily="49" charset="0"/>
              </a:rPr>
              <a:t> (grade == </a:t>
            </a:r>
            <a:r>
              <a:rPr lang="en-US" dirty="0">
                <a:solidFill>
                  <a:srgbClr val="09885A"/>
                </a:solidFill>
                <a:latin typeface="Consolas" panose="020B0609020204030204" pitchFamily="49" charset="0"/>
              </a:rPr>
              <a:t>100</a:t>
            </a:r>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break</a:t>
            </a:r>
            <a:r>
              <a:rPr lang="en-US" dirty="0">
                <a:solidFill>
                  <a:srgbClr val="000000"/>
                </a:solidFill>
                <a:latin typeface="Consolas" panose="020B0609020204030204" pitchFamily="49" charset="0"/>
              </a:rPr>
              <a:t>;</a:t>
            </a:r>
          </a:p>
          <a:p>
            <a:pPr marL="0" indent="0" algn="l" rtl="0">
              <a:buNone/>
            </a:pPr>
            <a:r>
              <a:rPr lang="en-US" dirty="0">
                <a:solidFill>
                  <a:srgbClr val="000000"/>
                </a:solidFill>
                <a:latin typeface="Consolas" panose="020B0609020204030204" pitchFamily="49" charset="0"/>
              </a:rPr>
              <a:t>    }</a:t>
            </a:r>
          </a:p>
          <a:p>
            <a:pPr marL="0" indent="0" algn="l" rtl="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“Grade = %d\n”</a:t>
            </a:r>
            <a:r>
              <a:rPr lang="en-US" dirty="0">
                <a:solidFill>
                  <a:srgbClr val="000000"/>
                </a:solidFill>
                <a:latin typeface="Consolas" panose="020B0609020204030204" pitchFamily="49" charset="0"/>
              </a:rPr>
              <a:t>, grade);</a:t>
            </a:r>
          </a:p>
          <a:p>
            <a:pPr marL="0" indent="0" algn="l" rtl="0">
              <a:buNone/>
            </a:pPr>
            <a:r>
              <a:rPr lang="en-US" dirty="0">
                <a:solidFill>
                  <a:srgbClr val="000000"/>
                </a:solidFill>
                <a:latin typeface="Consolas" panose="020B0609020204030204" pitchFamily="49" charset="0"/>
              </a:rPr>
              <a:t>  }</a:t>
            </a:r>
          </a:p>
          <a:p>
            <a:pPr marL="0" indent="0" algn="l" rtl="0">
              <a:buNone/>
            </a:pPr>
            <a:r>
              <a:rPr lang="en-US" dirty="0">
                <a:solidFill>
                  <a:srgbClr val="AF00DB"/>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0" indent="0" algn="l" rtl="0">
              <a:buNone/>
            </a:pPr>
            <a:r>
              <a:rPr lang="en-US" dirty="0">
                <a:solidFill>
                  <a:srgbClr val="000000"/>
                </a:solidFill>
                <a:latin typeface="Consolas" panose="020B0609020204030204" pitchFamily="49" charset="0"/>
              </a:rPr>
              <a:t>}</a:t>
            </a:r>
          </a:p>
        </p:txBody>
      </p:sp>
      <p:sp>
        <p:nvSpPr>
          <p:cNvPr id="4" name="Footer Placeholder 3">
            <a:extLst>
              <a:ext uri="{FF2B5EF4-FFF2-40B4-BE49-F238E27FC236}">
                <a16:creationId xmlns:a16="http://schemas.microsoft.com/office/drawing/2014/main" id="{34C24C66-ECC8-4ACE-AC75-0EF58D9793C4}"/>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34CC5910-7D8A-4B06-879D-E35F0DCD2EEA}"/>
              </a:ext>
            </a:extLst>
          </p:cNvPr>
          <p:cNvSpPr>
            <a:spLocks noGrp="1"/>
          </p:cNvSpPr>
          <p:nvPr>
            <p:ph type="sldNum" sz="quarter" idx="12"/>
          </p:nvPr>
        </p:nvSpPr>
        <p:spPr/>
        <p:txBody>
          <a:bodyPr/>
          <a:lstStyle/>
          <a:p>
            <a:fld id="{0CFEC368-1D7A-4F81-ABF6-AE0E36BAF64C}" type="slidenum">
              <a:rPr lang="en-US" smtClean="0"/>
              <a:pPr/>
              <a:t>55</a:t>
            </a:fld>
            <a:endParaRPr lang="en-US"/>
          </a:p>
        </p:txBody>
      </p:sp>
      <p:sp>
        <p:nvSpPr>
          <p:cNvPr id="7" name="Speech Bubble: Rectangle 6">
            <a:extLst>
              <a:ext uri="{FF2B5EF4-FFF2-40B4-BE49-F238E27FC236}">
                <a16:creationId xmlns:a16="http://schemas.microsoft.com/office/drawing/2014/main" id="{2E9F586F-702C-4253-96F0-A4399626297A}"/>
              </a:ext>
            </a:extLst>
          </p:cNvPr>
          <p:cNvSpPr/>
          <p:nvPr/>
        </p:nvSpPr>
        <p:spPr>
          <a:xfrm>
            <a:off x="5029200" y="2028444"/>
            <a:ext cx="3657600" cy="457200"/>
          </a:xfrm>
          <a:prstGeom prst="wedgeRoundRectCallout">
            <a:avLst>
              <a:gd name="adj1" fmla="val -116181"/>
              <a:gd name="adj2" fmla="val -13682"/>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sz="2000" dirty="0"/>
              <a:t>מה יקרה אם נסיר את השורה הזו?</a:t>
            </a:r>
            <a:endParaRPr lang="en-US" sz="2000" dirty="0"/>
          </a:p>
        </p:txBody>
      </p:sp>
      <p:sp>
        <p:nvSpPr>
          <p:cNvPr id="8" name="Speech Bubble: Rectangle 6">
            <a:extLst>
              <a:ext uri="{FF2B5EF4-FFF2-40B4-BE49-F238E27FC236}">
                <a16:creationId xmlns:a16="http://schemas.microsoft.com/office/drawing/2014/main" id="{55F7909E-0708-409E-B0C8-BEB5E1E5F8B8}"/>
              </a:ext>
            </a:extLst>
          </p:cNvPr>
          <p:cNvSpPr/>
          <p:nvPr/>
        </p:nvSpPr>
        <p:spPr>
          <a:xfrm>
            <a:off x="5029200" y="3566922"/>
            <a:ext cx="3657600" cy="457200"/>
          </a:xfrm>
          <a:prstGeom prst="wedgeRoundRectCallout">
            <a:avLst>
              <a:gd name="adj1" fmla="val -114991"/>
              <a:gd name="adj2" fmla="val 4028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sz="2000" dirty="0"/>
              <a:t>מה יקרה אם נסיר את השורה הזו?</a:t>
            </a:r>
            <a:endParaRPr lang="en-US" sz="2000" dirty="0"/>
          </a:p>
        </p:txBody>
      </p:sp>
    </p:spTree>
    <p:extLst>
      <p:ext uri="{BB962C8B-B14F-4D97-AF65-F5344CB8AC3E}">
        <p14:creationId xmlns:p14="http://schemas.microsoft.com/office/powerpoint/2010/main" val="178786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a:extLst>
              <a:ext uri="{FF2B5EF4-FFF2-40B4-BE49-F238E27FC236}">
                <a16:creationId xmlns:a16="http://schemas.microsoft.com/office/drawing/2014/main" id="{9A079A91-09FD-4C2B-8806-B1BF48BE687D}"/>
              </a:ext>
            </a:extLst>
          </p:cNvPr>
          <p:cNvSpPr>
            <a:spLocks noGrp="1" noChangeArrowheads="1"/>
          </p:cNvSpPr>
          <p:nvPr>
            <p:ph type="title"/>
          </p:nvPr>
        </p:nvSpPr>
        <p:spPr/>
        <p:txBody>
          <a:bodyPr/>
          <a:lstStyle/>
          <a:p>
            <a:r>
              <a:rPr lang="he-IL" altLang="en-US"/>
              <a:t>קריאת המערכת </a:t>
            </a:r>
            <a:r>
              <a:rPr lang="en-US" altLang="en-US"/>
              <a:t>dup()</a:t>
            </a:r>
            <a:endParaRPr lang="en-US" altLang="en-US" dirty="0"/>
          </a:p>
        </p:txBody>
      </p:sp>
      <p:sp>
        <p:nvSpPr>
          <p:cNvPr id="324611" name="Rectangle 3">
            <a:extLst>
              <a:ext uri="{FF2B5EF4-FFF2-40B4-BE49-F238E27FC236}">
                <a16:creationId xmlns:a16="http://schemas.microsoft.com/office/drawing/2014/main" id="{F61CE505-4405-494A-A8AF-63B7168ACBB3}"/>
              </a:ext>
            </a:extLst>
          </p:cNvPr>
          <p:cNvSpPr>
            <a:spLocks noGrp="1" noChangeArrowheads="1"/>
          </p:cNvSpPr>
          <p:nvPr>
            <p:ph idx="1"/>
          </p:nvPr>
        </p:nvSpPr>
        <p:spPr/>
        <p:txBody>
          <a:bodyPr>
            <a:normAutofit fontScale="92500" lnSpcReduction="20000"/>
          </a:bodyPr>
          <a:lstStyle/>
          <a:p>
            <a:pPr marL="0" indent="0" algn="l" rtl="0">
              <a:buNone/>
            </a:pPr>
            <a:r>
              <a:rPr lang="en-US" altLang="en-US" dirty="0">
                <a:latin typeface="Courier New" panose="02070309020205020404" pitchFamily="49" charset="0"/>
                <a:cs typeface="Courier New" panose="02070309020205020404" pitchFamily="49" charset="0"/>
              </a:rPr>
              <a:t>#include &lt;</a:t>
            </a:r>
            <a:r>
              <a:rPr lang="en-US" altLang="en-US" dirty="0" err="1">
                <a:latin typeface="Courier New" panose="02070309020205020404" pitchFamily="49" charset="0"/>
                <a:cs typeface="Courier New" panose="02070309020205020404" pitchFamily="49" charset="0"/>
              </a:rPr>
              <a:t>unistd.h</a:t>
            </a:r>
            <a:r>
              <a:rPr lang="en-US" altLang="en-US" dirty="0">
                <a:latin typeface="Courier New" panose="02070309020205020404" pitchFamily="49" charset="0"/>
                <a:cs typeface="Courier New" panose="02070309020205020404" pitchFamily="49" charset="0"/>
              </a:rPr>
              <a:t>&gt;</a:t>
            </a:r>
          </a:p>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dup</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oldfd</a:t>
            </a:r>
            <a:r>
              <a:rPr lang="en-US" altLang="en-US" dirty="0">
                <a:latin typeface="Courier New" panose="02070309020205020404" pitchFamily="49" charset="0"/>
                <a:cs typeface="Courier New" panose="02070309020205020404" pitchFamily="49" charset="0"/>
              </a:rPr>
              <a:t>);</a:t>
            </a:r>
            <a:endParaRPr lang="he-IL" altLang="en-US" dirty="0">
              <a:latin typeface="Courier New" panose="02070309020205020404" pitchFamily="49" charset="0"/>
              <a:cs typeface="Courier New" panose="02070309020205020404" pitchFamily="49" charset="0"/>
            </a:endParaRPr>
          </a:p>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dup2</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oldfd</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newfd</a:t>
            </a:r>
            <a:r>
              <a:rPr lang="en-US" altLang="en-US" dirty="0">
                <a:latin typeface="Courier New" panose="02070309020205020404" pitchFamily="49" charset="0"/>
                <a:cs typeface="Courier New" panose="02070309020205020404" pitchFamily="49" charset="0"/>
              </a:rPr>
              <a:t>);</a:t>
            </a:r>
          </a:p>
          <a:p>
            <a:pPr marL="0" indent="0" algn="l" rtl="0">
              <a:buNone/>
            </a:pPr>
            <a:endParaRPr lang="en-US" altLang="en-US" dirty="0">
              <a:latin typeface="Courier New" panose="02070309020205020404" pitchFamily="49" charset="0"/>
              <a:cs typeface="Courier New" panose="02070309020205020404" pitchFamily="49" charset="0"/>
            </a:endParaRPr>
          </a:p>
          <a:p>
            <a:endParaRPr lang="he-IL" altLang="en-US" dirty="0"/>
          </a:p>
          <a:p>
            <a:r>
              <a:rPr lang="he-IL" altLang="en-US" u="sng" dirty="0"/>
              <a:t>פעולה:</a:t>
            </a:r>
            <a:r>
              <a:rPr lang="he-IL" altLang="en-US" dirty="0"/>
              <a:t> משכפלת את ה-</a:t>
            </a:r>
            <a:r>
              <a:rPr lang="en-US" altLang="en-US" dirty="0"/>
              <a:t>FD</a:t>
            </a:r>
            <a:r>
              <a:rPr lang="he-IL" altLang="en-US" dirty="0"/>
              <a:t> שמספרו </a:t>
            </a:r>
            <a:r>
              <a:rPr lang="en-US" altLang="en-US" dirty="0" err="1"/>
              <a:t>oldfd</a:t>
            </a:r>
            <a:r>
              <a:rPr lang="he-IL" altLang="en-US" dirty="0"/>
              <a:t> ל-</a:t>
            </a:r>
            <a:r>
              <a:rPr lang="en-US" altLang="en-US" dirty="0"/>
              <a:t>FD</a:t>
            </a:r>
            <a:r>
              <a:rPr lang="he-IL" altLang="en-US" dirty="0"/>
              <a:t> </a:t>
            </a:r>
            <a:r>
              <a:rPr lang="he-IL" altLang="en-US" b="1" dirty="0"/>
              <a:t>אחר</a:t>
            </a:r>
            <a:r>
              <a:rPr lang="he-IL" altLang="en-US" dirty="0"/>
              <a:t> בטבלה. </a:t>
            </a:r>
          </a:p>
          <a:p>
            <a:pPr lvl="1"/>
            <a:r>
              <a:rPr lang="he-IL" altLang="en-US" dirty="0"/>
              <a:t>עבור </a:t>
            </a:r>
            <a:r>
              <a:rPr lang="en-US" altLang="en-US" dirty="0"/>
              <a:t>dup</a:t>
            </a:r>
            <a:r>
              <a:rPr lang="he-IL" altLang="en-US" dirty="0"/>
              <a:t>: ה-</a:t>
            </a:r>
            <a:r>
              <a:rPr lang="en-US" altLang="en-US" dirty="0"/>
              <a:t>FD</a:t>
            </a:r>
            <a:r>
              <a:rPr lang="he-IL" altLang="en-US" dirty="0"/>
              <a:t> החדש הינו ה-</a:t>
            </a:r>
            <a:r>
              <a:rPr lang="en-US" altLang="en-US" dirty="0"/>
              <a:t>FD</a:t>
            </a:r>
            <a:r>
              <a:rPr lang="he-IL" altLang="en-US" dirty="0"/>
              <a:t> הפנוי </a:t>
            </a:r>
            <a:r>
              <a:rPr lang="he-IL" altLang="en-US" b="1" dirty="0"/>
              <a:t>בעל הערך הנמוך ביותר בטבלה</a:t>
            </a:r>
            <a:r>
              <a:rPr lang="he-IL" altLang="en-US" dirty="0"/>
              <a:t>.</a:t>
            </a:r>
          </a:p>
          <a:p>
            <a:pPr lvl="1"/>
            <a:r>
              <a:rPr lang="he-IL" altLang="en-US" dirty="0"/>
              <a:t>עבור 2</a:t>
            </a:r>
            <a:r>
              <a:rPr lang="en-US" altLang="en-US" dirty="0"/>
              <a:t>dup</a:t>
            </a:r>
            <a:r>
              <a:rPr lang="he-IL" altLang="en-US" dirty="0"/>
              <a:t>: ה-</a:t>
            </a:r>
            <a:r>
              <a:rPr lang="en-US" altLang="en-US" dirty="0"/>
              <a:t>FD</a:t>
            </a:r>
            <a:r>
              <a:rPr lang="he-IL" altLang="en-US" dirty="0"/>
              <a:t> החדש הינו </a:t>
            </a:r>
            <a:r>
              <a:rPr lang="en-US" altLang="en-US" dirty="0" err="1"/>
              <a:t>newfd</a:t>
            </a:r>
            <a:r>
              <a:rPr lang="he-IL" altLang="en-US" dirty="0"/>
              <a:t>, לאחר סגירה, אם היה פתוח. </a:t>
            </a:r>
          </a:p>
          <a:p>
            <a:pPr lvl="1"/>
            <a:r>
              <a:rPr lang="he-IL" altLang="en-US" dirty="0"/>
              <a:t>לאחר פעולה מוצלחת, </a:t>
            </a:r>
            <a:r>
              <a:rPr lang="en-US" altLang="en-US" dirty="0" err="1"/>
              <a:t>oldfd</a:t>
            </a:r>
            <a:r>
              <a:rPr lang="he-IL" altLang="en-US" dirty="0"/>
              <a:t> וה-</a:t>
            </a:r>
            <a:r>
              <a:rPr lang="en-US" altLang="en-US" dirty="0"/>
              <a:t>FD</a:t>
            </a:r>
            <a:r>
              <a:rPr lang="he-IL" altLang="en-US" dirty="0"/>
              <a:t> החדש מצביעים לאותו </a:t>
            </a:r>
            <a:r>
              <a:rPr lang="en-US" altLang="en-US" dirty="0"/>
              <a:t>file object</a:t>
            </a:r>
            <a:r>
              <a:rPr lang="he-IL" altLang="en-US" dirty="0"/>
              <a:t>.</a:t>
            </a:r>
          </a:p>
          <a:p>
            <a:r>
              <a:rPr lang="he-IL" altLang="en-US" u="sng" dirty="0"/>
              <a:t>פרמטרים:</a:t>
            </a:r>
          </a:p>
          <a:p>
            <a:pPr lvl="1"/>
            <a:r>
              <a:rPr lang="en-US" altLang="en-US" dirty="0" err="1"/>
              <a:t>oldfd</a:t>
            </a:r>
            <a:r>
              <a:rPr lang="he-IL" altLang="en-US" dirty="0"/>
              <a:t> – ה-</a:t>
            </a:r>
            <a:r>
              <a:rPr lang="en-US" altLang="en-US" dirty="0"/>
              <a:t>FD</a:t>
            </a:r>
            <a:r>
              <a:rPr lang="he-IL" altLang="en-US" dirty="0"/>
              <a:t> המיועד להעתקה – חייב להיות פתוח לפני ההעתקה.</a:t>
            </a:r>
          </a:p>
          <a:p>
            <a:r>
              <a:rPr lang="he-IL" altLang="en-US" u="sng" dirty="0"/>
              <a:t>ערך מוחזר:</a:t>
            </a:r>
            <a:r>
              <a:rPr lang="he-IL" altLang="en-US" dirty="0"/>
              <a:t> </a:t>
            </a:r>
          </a:p>
          <a:p>
            <a:pPr lvl="1"/>
            <a:r>
              <a:rPr lang="he-IL" altLang="en-US" dirty="0"/>
              <a:t>בהצלחה, מוחזר ה-</a:t>
            </a:r>
            <a:r>
              <a:rPr lang="en-US" altLang="en-US" dirty="0"/>
              <a:t>FD</a:t>
            </a:r>
            <a:r>
              <a:rPr lang="he-IL" altLang="en-US" dirty="0"/>
              <a:t> החדש.</a:t>
            </a:r>
          </a:p>
          <a:p>
            <a:pPr lvl="1"/>
            <a:r>
              <a:rPr lang="he-IL" altLang="en-US" dirty="0"/>
              <a:t>בכישלון מוחזר </a:t>
            </a:r>
            <a:r>
              <a:rPr lang="en-US" altLang="en-US" dirty="0"/>
              <a:t>(-1)</a:t>
            </a:r>
            <a:r>
              <a:rPr lang="he-IL" altLang="en-US" dirty="0"/>
              <a:t>.</a:t>
            </a:r>
          </a:p>
        </p:txBody>
      </p:sp>
      <p:sp>
        <p:nvSpPr>
          <p:cNvPr id="2" name="Footer Placeholder 1">
            <a:extLst>
              <a:ext uri="{FF2B5EF4-FFF2-40B4-BE49-F238E27FC236}">
                <a16:creationId xmlns:a16="http://schemas.microsoft.com/office/drawing/2014/main" id="{F5DC9998-968C-4D98-B2FC-CE5E5C09CCA2}"/>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89E7F6BD-7918-4EA6-9CAD-53E80E34BCE1}"/>
              </a:ext>
            </a:extLst>
          </p:cNvPr>
          <p:cNvSpPr>
            <a:spLocks noGrp="1"/>
          </p:cNvSpPr>
          <p:nvPr>
            <p:ph type="sldNum" sz="quarter" idx="12"/>
          </p:nvPr>
        </p:nvSpPr>
        <p:spPr/>
        <p:txBody>
          <a:bodyPr/>
          <a:lstStyle/>
          <a:p>
            <a:fld id="{0CFEC368-1D7A-4F81-ABF6-AE0E36BAF64C}" type="slidenum">
              <a:rPr lang="en-US" smtClean="0"/>
              <a:pPr/>
              <a:t>56</a:t>
            </a:fld>
            <a:endParaRPr lang="en-US"/>
          </a:p>
        </p:txBody>
      </p:sp>
      <p:pic>
        <p:nvPicPr>
          <p:cNvPr id="25607" name="Picture 4" descr="j0244911[1]">
            <a:extLst>
              <a:ext uri="{FF2B5EF4-FFF2-40B4-BE49-F238E27FC236}">
                <a16:creationId xmlns:a16="http://schemas.microsoft.com/office/drawing/2014/main" id="{0394056D-9EE2-4512-AA81-77F9B249E7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288" y="404813"/>
            <a:ext cx="10175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00629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he-IL"/>
              <a:t>מערכות הפעלה - תרגול 3</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57</a:t>
            </a:fld>
            <a:endParaRPr lang="en-US"/>
          </a:p>
        </p:txBody>
      </p:sp>
      <p:sp>
        <p:nvSpPr>
          <p:cNvPr id="8" name="Shape 70"/>
          <p:cNvSpPr txBox="1">
            <a:spLocks/>
          </p:cNvSpPr>
          <p:nvPr/>
        </p:nvSpPr>
        <p:spPr>
          <a:xfrm>
            <a:off x="1704340" y="2384749"/>
            <a:ext cx="5829300" cy="869850"/>
          </a:xfrm>
          <a:prstGeom prst="rect">
            <a:avLst/>
          </a:prstGeom>
        </p:spPr>
        <p:txBody>
          <a:bodyPr spcFirstLastPara="1" wrap="square" lIns="68569" tIns="68569" rIns="68569" bIns="68569" anchor="b" anchorCtr="0">
            <a:noAutofit/>
          </a:bodyPr>
          <a:lstStyle>
            <a:lvl1pPr algn="r" defTabSz="914400" rtl="1" eaLnBrk="1" latinLnBrk="0" hangingPunct="1">
              <a:spcBef>
                <a:spcPct val="0"/>
              </a:spcBef>
              <a:buNone/>
              <a:defRPr sz="4000" kern="1200" spc="-100" baseline="0">
                <a:solidFill>
                  <a:schemeClr val="tx2"/>
                </a:solidFill>
                <a:latin typeface="+mj-lt"/>
                <a:ea typeface="+mj-ea"/>
                <a:cs typeface="+mj-cs"/>
              </a:defRPr>
            </a:lvl1pPr>
          </a:lstStyle>
          <a:p>
            <a:pPr algn="ctr">
              <a:spcBef>
                <a:spcPts val="0"/>
              </a:spcBef>
            </a:pPr>
            <a:r>
              <a:rPr lang="en-US" sz="7200" dirty="0">
                <a:solidFill>
                  <a:schemeClr val="tx1"/>
                </a:solidFill>
                <a:latin typeface="Walter Turncoat"/>
                <a:cs typeface="Courier New" panose="02070309020205020404" pitchFamily="49" charset="0"/>
              </a:rPr>
              <a:t>1</a:t>
            </a:r>
          </a:p>
        </p:txBody>
      </p:sp>
      <p:sp>
        <p:nvSpPr>
          <p:cNvPr id="9" name="Shape 72"/>
          <p:cNvSpPr/>
          <p:nvPr/>
        </p:nvSpPr>
        <p:spPr>
          <a:xfrm>
            <a:off x="3723836" y="1777999"/>
            <a:ext cx="1810628" cy="1656629"/>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chemeClr val="tx1"/>
          </a:solidFill>
          <a:ln>
            <a:solidFill>
              <a:schemeClr val="tx1"/>
            </a:solidFill>
          </a:ln>
        </p:spPr>
        <p:txBody>
          <a:bodyPr spcFirstLastPara="1" wrap="square" lIns="68569" tIns="68569" rIns="68569" bIns="68569" anchor="ctr" anchorCtr="0">
            <a:noAutofit/>
          </a:bodyPr>
          <a:lstStyle/>
          <a:p>
            <a:endParaRPr sz="1350"/>
          </a:p>
        </p:txBody>
      </p:sp>
      <p:sp>
        <p:nvSpPr>
          <p:cNvPr id="10" name="Shape 70"/>
          <p:cNvSpPr txBox="1">
            <a:spLocks/>
          </p:cNvSpPr>
          <p:nvPr/>
        </p:nvSpPr>
        <p:spPr>
          <a:xfrm>
            <a:off x="1704340" y="3434628"/>
            <a:ext cx="5829300" cy="869850"/>
          </a:xfrm>
          <a:prstGeom prst="rect">
            <a:avLst/>
          </a:prstGeom>
          <a:noFill/>
          <a:ln>
            <a:noFill/>
          </a:ln>
        </p:spPr>
        <p:txBody>
          <a:bodyPr spcFirstLastPara="1" wrap="square" lIns="68569" tIns="68569" rIns="68569" bIns="6856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9pPr>
          </a:lstStyle>
          <a:p>
            <a:r>
              <a:rPr lang="he-IL" sz="4400" dirty="0">
                <a:solidFill>
                  <a:schemeClr val="tx1"/>
                </a:solidFill>
                <a:latin typeface="Calibri" panose="020F0502020204030204" pitchFamily="34" charset="0"/>
                <a:cs typeface="Calibri" panose="020F0502020204030204" pitchFamily="34" charset="0"/>
              </a:rPr>
              <a:t>שאלה</a:t>
            </a:r>
          </a:p>
        </p:txBody>
      </p:sp>
    </p:spTree>
    <p:extLst>
      <p:ext uri="{BB962C8B-B14F-4D97-AF65-F5344CB8AC3E}">
        <p14:creationId xmlns:p14="http://schemas.microsoft.com/office/powerpoint/2010/main" val="37437404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he-IL" dirty="0"/>
              <a:t>הכוונת קלט/פלט באמצעות </a:t>
            </a:r>
            <a:r>
              <a:rPr lang="en-US" dirty="0"/>
              <a:t>pipes</a:t>
            </a:r>
          </a:p>
        </p:txBody>
      </p:sp>
      <p:sp>
        <p:nvSpPr>
          <p:cNvPr id="5" name="Content Placeholder 4"/>
          <p:cNvSpPr>
            <a:spLocks noGrp="1"/>
          </p:cNvSpPr>
          <p:nvPr>
            <p:ph idx="1"/>
          </p:nvPr>
        </p:nvSpPr>
        <p:spPr/>
        <p:txBody>
          <a:bodyPr/>
          <a:lstStyle/>
          <a:p>
            <a:r>
              <a:rPr lang="he-IL" dirty="0"/>
              <a:t>ממשו בעזרת </a:t>
            </a:r>
            <a:r>
              <a:rPr lang="en-US" dirty="0"/>
              <a:t>dup</a:t>
            </a:r>
            <a:r>
              <a:rPr lang="he-IL" dirty="0"/>
              <a:t> או </a:t>
            </a:r>
            <a:r>
              <a:rPr lang="en-US" dirty="0"/>
              <a:t>dup2</a:t>
            </a:r>
            <a:r>
              <a:rPr lang="he-IL" dirty="0"/>
              <a:t> ו-</a:t>
            </a:r>
            <a:r>
              <a:rPr lang="en-US" dirty="0"/>
              <a:t>pipe</a:t>
            </a:r>
            <a:r>
              <a:rPr lang="he-IL" dirty="0"/>
              <a:t> קטע קוד קצר המדמה את הפקודה הבאה ב-</a:t>
            </a:r>
            <a:r>
              <a:rPr lang="en-US" dirty="0"/>
              <a:t>shell</a:t>
            </a:r>
            <a:r>
              <a:rPr lang="he-IL" dirty="0"/>
              <a:t>: </a:t>
            </a:r>
          </a:p>
          <a:p>
            <a:pPr marL="0" indent="0">
              <a:buNone/>
            </a:pPr>
            <a:endParaRPr lang="he-IL" dirty="0"/>
          </a:p>
          <a:p>
            <a:pPr marL="0" indent="0" algn="ctr">
              <a:buNone/>
            </a:pPr>
            <a:r>
              <a:rPr lang="en-US" altLang="en-US" dirty="0">
                <a:latin typeface="Courier New" panose="02070309020205020404" pitchFamily="49" charset="0"/>
                <a:cs typeface="Courier New" panose="02070309020205020404" pitchFamily="49" charset="0"/>
              </a:rPr>
              <a:t>&gt;&gt; ls | more</a:t>
            </a:r>
          </a:p>
          <a:p>
            <a:pPr marL="0" indent="0" algn="ctr">
              <a:buNone/>
            </a:pPr>
            <a:endParaRPr lang="en-US" altLang="en-US" dirty="0">
              <a:latin typeface="Courier New" panose="02070309020205020404" pitchFamily="49" charset="0"/>
              <a:cs typeface="Courier New" panose="02070309020205020404" pitchFamily="49" charset="0"/>
            </a:endParaRPr>
          </a:p>
          <a:p>
            <a:r>
              <a:rPr lang="he-IL" dirty="0"/>
              <a:t>תרגום: </a:t>
            </a:r>
          </a:p>
          <a:p>
            <a:pPr lvl="1"/>
            <a:r>
              <a:rPr lang="he-IL" dirty="0"/>
              <a:t>על ה-</a:t>
            </a:r>
            <a:r>
              <a:rPr lang="en-US" dirty="0"/>
              <a:t>shell</a:t>
            </a:r>
            <a:r>
              <a:rPr lang="he-IL" dirty="0"/>
              <a:t> להתחיל שני תהליכים המריצים את </a:t>
            </a:r>
            <a:r>
              <a:rPr lang="en-US" dirty="0"/>
              <a:t>ls</a:t>
            </a:r>
            <a:r>
              <a:rPr lang="he-IL" dirty="0"/>
              <a:t> ו-</a:t>
            </a:r>
            <a:r>
              <a:rPr lang="en-US" dirty="0"/>
              <a:t>more</a:t>
            </a:r>
            <a:r>
              <a:rPr lang="he-IL" dirty="0"/>
              <a:t>. </a:t>
            </a:r>
          </a:p>
          <a:p>
            <a:pPr lvl="1"/>
            <a:r>
              <a:rPr lang="he-IL" dirty="0"/>
              <a:t>יש לבצע </a:t>
            </a:r>
            <a:r>
              <a:rPr lang="en-US" dirty="0"/>
              <a:t>redirection</a:t>
            </a:r>
            <a:r>
              <a:rPr lang="he-IL" dirty="0"/>
              <a:t> בין ה-</a:t>
            </a:r>
            <a:r>
              <a:rPr lang="en-US" dirty="0"/>
              <a:t>STDOUT</a:t>
            </a:r>
            <a:r>
              <a:rPr lang="he-IL" dirty="0"/>
              <a:t> של תהליך ה-</a:t>
            </a:r>
            <a:r>
              <a:rPr lang="en-US" dirty="0"/>
              <a:t>ls</a:t>
            </a:r>
            <a:r>
              <a:rPr lang="he-IL" dirty="0"/>
              <a:t> ל-</a:t>
            </a:r>
            <a:r>
              <a:rPr lang="en-US" dirty="0"/>
              <a:t>STDIN</a:t>
            </a:r>
            <a:r>
              <a:rPr lang="he-IL" dirty="0"/>
              <a:t> של תהליך ה-</a:t>
            </a:r>
            <a:r>
              <a:rPr lang="en-US" dirty="0"/>
              <a:t>more</a:t>
            </a:r>
            <a:r>
              <a:rPr lang="he-IL" dirty="0"/>
              <a:t> באמצעות מנגנון ה-</a:t>
            </a:r>
            <a:r>
              <a:rPr lang="en-US" dirty="0"/>
              <a:t>pipe</a:t>
            </a:r>
            <a:r>
              <a:rPr lang="he-IL" dirty="0"/>
              <a:t>. </a:t>
            </a:r>
          </a:p>
          <a:p>
            <a:pPr lvl="1"/>
            <a:endParaRPr lang="he-IL" dirty="0"/>
          </a:p>
          <a:p>
            <a:pPr marL="0" indent="0" algn="ctr">
              <a:buNone/>
            </a:pPr>
            <a:endParaRPr lang="en-US" dirty="0"/>
          </a:p>
        </p:txBody>
      </p:sp>
      <p:sp>
        <p:nvSpPr>
          <p:cNvPr id="2" name="Footer Placeholder 1"/>
          <p:cNvSpPr>
            <a:spLocks noGrp="1"/>
          </p:cNvSpPr>
          <p:nvPr>
            <p:ph type="ftr" sz="quarter" idx="11"/>
          </p:nvPr>
        </p:nvSpPr>
        <p:spPr/>
        <p:txBody>
          <a:bodyPr/>
          <a:lstStyle/>
          <a:p>
            <a:pPr algn="r"/>
            <a:r>
              <a:rPr lang="he-IL"/>
              <a:t>מערכות הפעלה - תרגול 3</a:t>
            </a:r>
            <a:endParaRPr lang="en-US" dirty="0"/>
          </a:p>
        </p:txBody>
      </p:sp>
      <p:sp>
        <p:nvSpPr>
          <p:cNvPr id="3" name="Slide Number Placeholder 2"/>
          <p:cNvSpPr>
            <a:spLocks noGrp="1"/>
          </p:cNvSpPr>
          <p:nvPr>
            <p:ph type="sldNum" sz="quarter" idx="12"/>
          </p:nvPr>
        </p:nvSpPr>
        <p:spPr/>
        <p:txBody>
          <a:bodyPr/>
          <a:lstStyle/>
          <a:p>
            <a:fld id="{0CFEC368-1D7A-4F81-ABF6-AE0E36BAF64C}" type="slidenum">
              <a:rPr lang="en-US" smtClean="0"/>
              <a:pPr/>
              <a:t>58</a:t>
            </a:fld>
            <a:endParaRPr lang="en-US"/>
          </a:p>
        </p:txBody>
      </p:sp>
    </p:spTree>
    <p:extLst>
      <p:ext uri="{BB962C8B-B14F-4D97-AF65-F5344CB8AC3E}">
        <p14:creationId xmlns:p14="http://schemas.microsoft.com/office/powerpoint/2010/main" val="25330426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E82F-7CD5-4085-AD6E-ABDFB834E7CD}"/>
              </a:ext>
            </a:extLst>
          </p:cNvPr>
          <p:cNvSpPr>
            <a:spLocks noGrp="1"/>
          </p:cNvSpPr>
          <p:nvPr>
            <p:ph type="title"/>
          </p:nvPr>
        </p:nvSpPr>
        <p:spPr>
          <a:xfrm>
            <a:off x="777240" y="304800"/>
            <a:ext cx="8229600" cy="990600"/>
          </a:xfrm>
        </p:spPr>
        <p:txBody>
          <a:bodyPr>
            <a:normAutofit/>
          </a:bodyPr>
          <a:lstStyle/>
          <a:p>
            <a:r>
              <a:rPr lang="he-IL" dirty="0"/>
              <a:t>הכוונת קלט/פלט באמצעות </a:t>
            </a:r>
            <a:r>
              <a:rPr lang="en-US" dirty="0"/>
              <a:t>pipes</a:t>
            </a:r>
            <a:r>
              <a:rPr lang="he-IL" dirty="0"/>
              <a:t> - פתרון</a:t>
            </a:r>
            <a:endParaRPr lang="en-US" dirty="0"/>
          </a:p>
        </p:txBody>
      </p:sp>
      <p:sp>
        <p:nvSpPr>
          <p:cNvPr id="4" name="Footer Placeholder 3">
            <a:extLst>
              <a:ext uri="{FF2B5EF4-FFF2-40B4-BE49-F238E27FC236}">
                <a16:creationId xmlns:a16="http://schemas.microsoft.com/office/drawing/2014/main" id="{8CA23E12-873A-4585-BA6A-215D5195F21C}"/>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D6A66107-794B-415C-BB38-8059A8A12555}"/>
              </a:ext>
            </a:extLst>
          </p:cNvPr>
          <p:cNvSpPr>
            <a:spLocks noGrp="1"/>
          </p:cNvSpPr>
          <p:nvPr>
            <p:ph type="sldNum" sz="quarter" idx="12"/>
          </p:nvPr>
        </p:nvSpPr>
        <p:spPr/>
        <p:txBody>
          <a:bodyPr/>
          <a:lstStyle/>
          <a:p>
            <a:fld id="{0CFEC368-1D7A-4F81-ABF6-AE0E36BAF64C}" type="slidenum">
              <a:rPr lang="en-US" smtClean="0"/>
              <a:pPr/>
              <a:t>59</a:t>
            </a:fld>
            <a:endParaRPr lang="en-US"/>
          </a:p>
        </p:txBody>
      </p:sp>
      <p:sp>
        <p:nvSpPr>
          <p:cNvPr id="32" name="Oval 31">
            <a:extLst>
              <a:ext uri="{FF2B5EF4-FFF2-40B4-BE49-F238E27FC236}">
                <a16:creationId xmlns:a16="http://schemas.microsoft.com/office/drawing/2014/main" id="{118ACE83-F47C-470F-BC31-DFF22F9A2C7E}"/>
              </a:ext>
            </a:extLst>
          </p:cNvPr>
          <p:cNvSpPr/>
          <p:nvPr/>
        </p:nvSpPr>
        <p:spPr>
          <a:xfrm>
            <a:off x="7240913" y="325720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pipe read</a:t>
            </a:r>
            <a:br>
              <a:rPr lang="en-US" dirty="0"/>
            </a:br>
            <a:r>
              <a:rPr lang="en-US" dirty="0"/>
              <a:t>file object</a:t>
            </a:r>
            <a:endParaRPr lang="he-IL" dirty="0"/>
          </a:p>
        </p:txBody>
      </p:sp>
      <p:graphicFrame>
        <p:nvGraphicFramePr>
          <p:cNvPr id="34" name="Table 33">
            <a:extLst>
              <a:ext uri="{FF2B5EF4-FFF2-40B4-BE49-F238E27FC236}">
                <a16:creationId xmlns:a16="http://schemas.microsoft.com/office/drawing/2014/main" id="{021203F1-ED64-4E38-9AB3-161213D1CE26}"/>
              </a:ext>
            </a:extLst>
          </p:cNvPr>
          <p:cNvGraphicFramePr>
            <a:graphicFrameLocks noGrp="1"/>
          </p:cNvGraphicFramePr>
          <p:nvPr>
            <p:extLst>
              <p:ext uri="{D42A27DB-BD31-4B8C-83A1-F6EECF244321}">
                <p14:modId xmlns:p14="http://schemas.microsoft.com/office/powerpoint/2010/main" val="1711510735"/>
              </p:ext>
            </p:extLst>
          </p:nvPr>
        </p:nvGraphicFramePr>
        <p:xfrm>
          <a:off x="3804621" y="3048824"/>
          <a:ext cx="1476039" cy="1828800"/>
        </p:xfrm>
        <a:graphic>
          <a:graphicData uri="http://schemas.openxmlformats.org/drawingml/2006/table">
            <a:tbl>
              <a:tblPr firstRow="1" bandRow="1">
                <a:tableStyleId>{5C22544A-7EE6-4342-B048-85BDC9FD1C3A}</a:tableStyleId>
              </a:tblPr>
              <a:tblGrid>
                <a:gridCol w="1476039">
                  <a:extLst>
                    <a:ext uri="{9D8B030D-6E8A-4147-A177-3AD203B41FA5}">
                      <a16:colId xmlns:a16="http://schemas.microsoft.com/office/drawing/2014/main" val="3220585307"/>
                    </a:ext>
                  </a:extLst>
                </a:gridCol>
              </a:tblGrid>
              <a:tr h="350520">
                <a:tc>
                  <a:txBody>
                    <a:bodyPr/>
                    <a:lstStyle/>
                    <a:p>
                      <a:pPr algn="ctr"/>
                      <a:r>
                        <a:rPr lang="en-US" dirty="0"/>
                        <a:t>shell FDT</a:t>
                      </a:r>
                    </a:p>
                  </a:txBody>
                  <a:tcPr/>
                </a:tc>
                <a:extLst>
                  <a:ext uri="{0D108BD9-81ED-4DB2-BD59-A6C34878D82A}">
                    <a16:rowId xmlns:a16="http://schemas.microsoft.com/office/drawing/2014/main" val="4080176935"/>
                  </a:ext>
                </a:extLst>
              </a:tr>
              <a:tr h="350520">
                <a:tc>
                  <a:txBody>
                    <a:bodyPr/>
                    <a:lstStyle/>
                    <a:p>
                      <a:pPr algn="ctr"/>
                      <a:r>
                        <a:rPr lang="en-US" dirty="0"/>
                        <a:t>0</a:t>
                      </a:r>
                    </a:p>
                  </a:txBody>
                  <a:tcPr/>
                </a:tc>
                <a:extLst>
                  <a:ext uri="{0D108BD9-81ED-4DB2-BD59-A6C34878D82A}">
                    <a16:rowId xmlns:a16="http://schemas.microsoft.com/office/drawing/2014/main" val="2495163049"/>
                  </a:ext>
                </a:extLst>
              </a:tr>
              <a:tr h="350520">
                <a:tc>
                  <a:txBody>
                    <a:bodyPr/>
                    <a:lstStyle/>
                    <a:p>
                      <a:pPr algn="ctr"/>
                      <a:r>
                        <a:rPr lang="en-US" dirty="0"/>
                        <a:t>1</a:t>
                      </a:r>
                    </a:p>
                  </a:txBody>
                  <a:tcPr/>
                </a:tc>
                <a:extLst>
                  <a:ext uri="{0D108BD9-81ED-4DB2-BD59-A6C34878D82A}">
                    <a16:rowId xmlns:a16="http://schemas.microsoft.com/office/drawing/2014/main" val="688347870"/>
                  </a:ext>
                </a:extLst>
              </a:tr>
              <a:tr h="350520">
                <a:tc>
                  <a:txBody>
                    <a:bodyPr/>
                    <a:lstStyle/>
                    <a:p>
                      <a:pPr algn="ctr"/>
                      <a:r>
                        <a:rPr lang="en-US" dirty="0"/>
                        <a:t>23</a:t>
                      </a:r>
                    </a:p>
                  </a:txBody>
                  <a:tcPr/>
                </a:tc>
                <a:extLst>
                  <a:ext uri="{0D108BD9-81ED-4DB2-BD59-A6C34878D82A}">
                    <a16:rowId xmlns:a16="http://schemas.microsoft.com/office/drawing/2014/main" val="2698210065"/>
                  </a:ext>
                </a:extLst>
              </a:tr>
              <a:tr h="350520">
                <a:tc>
                  <a:txBody>
                    <a:bodyPr/>
                    <a:lstStyle/>
                    <a:p>
                      <a:pPr algn="ctr"/>
                      <a:r>
                        <a:rPr lang="en-US" dirty="0"/>
                        <a:t>24</a:t>
                      </a:r>
                    </a:p>
                  </a:txBody>
                  <a:tcPr/>
                </a:tc>
                <a:extLst>
                  <a:ext uri="{0D108BD9-81ED-4DB2-BD59-A6C34878D82A}">
                    <a16:rowId xmlns:a16="http://schemas.microsoft.com/office/drawing/2014/main" val="355614806"/>
                  </a:ext>
                </a:extLst>
              </a:tr>
            </a:tbl>
          </a:graphicData>
        </a:graphic>
      </p:graphicFrame>
      <p:sp>
        <p:nvSpPr>
          <p:cNvPr id="61" name="Oval 60">
            <a:extLst>
              <a:ext uri="{FF2B5EF4-FFF2-40B4-BE49-F238E27FC236}">
                <a16:creationId xmlns:a16="http://schemas.microsoft.com/office/drawing/2014/main" id="{603A051E-0E37-475E-8C89-F33422ACA85C}"/>
              </a:ext>
            </a:extLst>
          </p:cNvPr>
          <p:cNvSpPr/>
          <p:nvPr/>
        </p:nvSpPr>
        <p:spPr>
          <a:xfrm>
            <a:off x="7240913" y="496291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pipe write</a:t>
            </a:r>
            <a:br>
              <a:rPr lang="en-US" dirty="0"/>
            </a:br>
            <a:r>
              <a:rPr lang="en-US" dirty="0"/>
              <a:t>file object</a:t>
            </a:r>
            <a:endParaRPr lang="he-IL" dirty="0"/>
          </a:p>
        </p:txBody>
      </p:sp>
      <p:pic>
        <p:nvPicPr>
          <p:cNvPr id="26" name="Picture 2" descr="http://gcup.ru/_pu/5/98465342.png">
            <a:extLst>
              <a:ext uri="{FF2B5EF4-FFF2-40B4-BE49-F238E27FC236}">
                <a16:creationId xmlns:a16="http://schemas.microsoft.com/office/drawing/2014/main" id="{8EA35505-2AAF-4CE9-B2D1-57A8EB016B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7715265" y="3942240"/>
            <a:ext cx="697215" cy="10671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 name="Table 26">
            <a:extLst>
              <a:ext uri="{FF2B5EF4-FFF2-40B4-BE49-F238E27FC236}">
                <a16:creationId xmlns:a16="http://schemas.microsoft.com/office/drawing/2014/main" id="{66A5103A-4591-B74F-B3DD-A5F2D1B5A90D}"/>
              </a:ext>
            </a:extLst>
          </p:cNvPr>
          <p:cNvGraphicFramePr>
            <a:graphicFrameLocks noGrp="1"/>
          </p:cNvGraphicFramePr>
          <p:nvPr>
            <p:extLst>
              <p:ext uri="{D42A27DB-BD31-4B8C-83A1-F6EECF244321}">
                <p14:modId xmlns:p14="http://schemas.microsoft.com/office/powerpoint/2010/main" val="641372291"/>
              </p:ext>
            </p:extLst>
          </p:nvPr>
        </p:nvGraphicFramePr>
        <p:xfrm>
          <a:off x="3776743" y="1181919"/>
          <a:ext cx="1494730" cy="1828800"/>
        </p:xfrm>
        <a:graphic>
          <a:graphicData uri="http://schemas.openxmlformats.org/drawingml/2006/table">
            <a:tbl>
              <a:tblPr firstRow="1" bandRow="1">
                <a:tableStyleId>{7DF18680-E054-41AD-8BC1-D1AEF772440D}</a:tableStyleId>
              </a:tblPr>
              <a:tblGrid>
                <a:gridCol w="1494730">
                  <a:extLst>
                    <a:ext uri="{9D8B030D-6E8A-4147-A177-3AD203B41FA5}">
                      <a16:colId xmlns:a16="http://schemas.microsoft.com/office/drawing/2014/main" val="3220585307"/>
                    </a:ext>
                  </a:extLst>
                </a:gridCol>
              </a:tblGrid>
              <a:tr h="350520">
                <a:tc>
                  <a:txBody>
                    <a:bodyPr/>
                    <a:lstStyle/>
                    <a:p>
                      <a:pPr algn="ctr"/>
                      <a:r>
                        <a:rPr lang="en-US" dirty="0"/>
                        <a:t>more FDT</a:t>
                      </a:r>
                    </a:p>
                  </a:txBody>
                  <a:tcPr/>
                </a:tc>
                <a:extLst>
                  <a:ext uri="{0D108BD9-81ED-4DB2-BD59-A6C34878D82A}">
                    <a16:rowId xmlns:a16="http://schemas.microsoft.com/office/drawing/2014/main" val="4080176935"/>
                  </a:ext>
                </a:extLst>
              </a:tr>
              <a:tr h="350520">
                <a:tc>
                  <a:txBody>
                    <a:bodyPr/>
                    <a:lstStyle/>
                    <a:p>
                      <a:pPr algn="ctr"/>
                      <a:r>
                        <a:rPr lang="en-US" dirty="0"/>
                        <a:t>0</a:t>
                      </a:r>
                    </a:p>
                  </a:txBody>
                  <a:tcPr/>
                </a:tc>
                <a:extLst>
                  <a:ext uri="{0D108BD9-81ED-4DB2-BD59-A6C34878D82A}">
                    <a16:rowId xmlns:a16="http://schemas.microsoft.com/office/drawing/2014/main" val="2495163049"/>
                  </a:ext>
                </a:extLst>
              </a:tr>
              <a:tr h="350520">
                <a:tc>
                  <a:txBody>
                    <a:bodyPr/>
                    <a:lstStyle/>
                    <a:p>
                      <a:pPr algn="ctr"/>
                      <a:r>
                        <a:rPr lang="en-US" dirty="0"/>
                        <a:t>1</a:t>
                      </a:r>
                    </a:p>
                  </a:txBody>
                  <a:tcPr/>
                </a:tc>
                <a:extLst>
                  <a:ext uri="{0D108BD9-81ED-4DB2-BD59-A6C34878D82A}">
                    <a16:rowId xmlns:a16="http://schemas.microsoft.com/office/drawing/2014/main" val="688347870"/>
                  </a:ext>
                </a:extLst>
              </a:tr>
              <a:tr h="350520">
                <a:tc>
                  <a:txBody>
                    <a:bodyPr/>
                    <a:lstStyle/>
                    <a:p>
                      <a:pPr algn="ctr"/>
                      <a:r>
                        <a:rPr lang="en-US" dirty="0"/>
                        <a:t>23</a:t>
                      </a:r>
                    </a:p>
                  </a:txBody>
                  <a:tcPr/>
                </a:tc>
                <a:extLst>
                  <a:ext uri="{0D108BD9-81ED-4DB2-BD59-A6C34878D82A}">
                    <a16:rowId xmlns:a16="http://schemas.microsoft.com/office/drawing/2014/main" val="2698210065"/>
                  </a:ext>
                </a:extLst>
              </a:tr>
              <a:tr h="350520">
                <a:tc>
                  <a:txBody>
                    <a:bodyPr/>
                    <a:lstStyle/>
                    <a:p>
                      <a:pPr algn="ctr"/>
                      <a:r>
                        <a:rPr lang="en-US" dirty="0"/>
                        <a:t>24</a:t>
                      </a:r>
                    </a:p>
                  </a:txBody>
                  <a:tcPr/>
                </a:tc>
                <a:extLst>
                  <a:ext uri="{0D108BD9-81ED-4DB2-BD59-A6C34878D82A}">
                    <a16:rowId xmlns:a16="http://schemas.microsoft.com/office/drawing/2014/main" val="355614806"/>
                  </a:ext>
                </a:extLst>
              </a:tr>
            </a:tbl>
          </a:graphicData>
        </a:graphic>
      </p:graphicFrame>
      <p:graphicFrame>
        <p:nvGraphicFramePr>
          <p:cNvPr id="30" name="Table 29">
            <a:extLst>
              <a:ext uri="{FF2B5EF4-FFF2-40B4-BE49-F238E27FC236}">
                <a16:creationId xmlns:a16="http://schemas.microsoft.com/office/drawing/2014/main" id="{4985DE92-F565-EA44-9FF2-320E4E23DBBD}"/>
              </a:ext>
            </a:extLst>
          </p:cNvPr>
          <p:cNvGraphicFramePr>
            <a:graphicFrameLocks noGrp="1"/>
          </p:cNvGraphicFramePr>
          <p:nvPr>
            <p:extLst>
              <p:ext uri="{D42A27DB-BD31-4B8C-83A1-F6EECF244321}">
                <p14:modId xmlns:p14="http://schemas.microsoft.com/office/powerpoint/2010/main" val="3694091081"/>
              </p:ext>
            </p:extLst>
          </p:nvPr>
        </p:nvGraphicFramePr>
        <p:xfrm>
          <a:off x="3804621" y="4928628"/>
          <a:ext cx="1476039" cy="1828800"/>
        </p:xfrm>
        <a:graphic>
          <a:graphicData uri="http://schemas.openxmlformats.org/drawingml/2006/table">
            <a:tbl>
              <a:tblPr firstRow="1" bandRow="1">
                <a:tableStyleId>{00A15C55-8517-42AA-B614-E9B94910E393}</a:tableStyleId>
              </a:tblPr>
              <a:tblGrid>
                <a:gridCol w="1476039">
                  <a:extLst>
                    <a:ext uri="{9D8B030D-6E8A-4147-A177-3AD203B41FA5}">
                      <a16:colId xmlns:a16="http://schemas.microsoft.com/office/drawing/2014/main" val="3220585307"/>
                    </a:ext>
                  </a:extLst>
                </a:gridCol>
              </a:tblGrid>
              <a:tr h="350520">
                <a:tc>
                  <a:txBody>
                    <a:bodyPr/>
                    <a:lstStyle/>
                    <a:p>
                      <a:pPr algn="ctr"/>
                      <a:r>
                        <a:rPr lang="en-US" dirty="0"/>
                        <a:t>ls FDT</a:t>
                      </a:r>
                    </a:p>
                  </a:txBody>
                  <a:tcPr/>
                </a:tc>
                <a:extLst>
                  <a:ext uri="{0D108BD9-81ED-4DB2-BD59-A6C34878D82A}">
                    <a16:rowId xmlns:a16="http://schemas.microsoft.com/office/drawing/2014/main" val="4080176935"/>
                  </a:ext>
                </a:extLst>
              </a:tr>
              <a:tr h="350520">
                <a:tc>
                  <a:txBody>
                    <a:bodyPr/>
                    <a:lstStyle/>
                    <a:p>
                      <a:pPr algn="ctr"/>
                      <a:r>
                        <a:rPr lang="en-US" dirty="0"/>
                        <a:t>0</a:t>
                      </a:r>
                    </a:p>
                  </a:txBody>
                  <a:tcPr/>
                </a:tc>
                <a:extLst>
                  <a:ext uri="{0D108BD9-81ED-4DB2-BD59-A6C34878D82A}">
                    <a16:rowId xmlns:a16="http://schemas.microsoft.com/office/drawing/2014/main" val="2495163049"/>
                  </a:ext>
                </a:extLst>
              </a:tr>
              <a:tr h="350520">
                <a:tc>
                  <a:txBody>
                    <a:bodyPr/>
                    <a:lstStyle/>
                    <a:p>
                      <a:pPr algn="ctr"/>
                      <a:r>
                        <a:rPr lang="en-US" dirty="0"/>
                        <a:t>1</a:t>
                      </a:r>
                    </a:p>
                  </a:txBody>
                  <a:tcPr/>
                </a:tc>
                <a:extLst>
                  <a:ext uri="{0D108BD9-81ED-4DB2-BD59-A6C34878D82A}">
                    <a16:rowId xmlns:a16="http://schemas.microsoft.com/office/drawing/2014/main" val="688347870"/>
                  </a:ext>
                </a:extLst>
              </a:tr>
              <a:tr h="350520">
                <a:tc>
                  <a:txBody>
                    <a:bodyPr/>
                    <a:lstStyle/>
                    <a:p>
                      <a:pPr algn="ctr"/>
                      <a:r>
                        <a:rPr lang="en-US" dirty="0"/>
                        <a:t>23</a:t>
                      </a:r>
                    </a:p>
                  </a:txBody>
                  <a:tcPr/>
                </a:tc>
                <a:extLst>
                  <a:ext uri="{0D108BD9-81ED-4DB2-BD59-A6C34878D82A}">
                    <a16:rowId xmlns:a16="http://schemas.microsoft.com/office/drawing/2014/main" val="2698210065"/>
                  </a:ext>
                </a:extLst>
              </a:tr>
              <a:tr h="350520">
                <a:tc>
                  <a:txBody>
                    <a:bodyPr/>
                    <a:lstStyle/>
                    <a:p>
                      <a:pPr algn="ctr"/>
                      <a:r>
                        <a:rPr lang="en-US" dirty="0"/>
                        <a:t>24</a:t>
                      </a:r>
                    </a:p>
                  </a:txBody>
                  <a:tcPr/>
                </a:tc>
                <a:extLst>
                  <a:ext uri="{0D108BD9-81ED-4DB2-BD59-A6C34878D82A}">
                    <a16:rowId xmlns:a16="http://schemas.microsoft.com/office/drawing/2014/main" val="355614806"/>
                  </a:ext>
                </a:extLst>
              </a:tr>
            </a:tbl>
          </a:graphicData>
        </a:graphic>
      </p:graphicFrame>
      <p:sp>
        <p:nvSpPr>
          <p:cNvPr id="35" name="Speech Bubble: Rectangle 6">
            <a:extLst>
              <a:ext uri="{FF2B5EF4-FFF2-40B4-BE49-F238E27FC236}">
                <a16:creationId xmlns:a16="http://schemas.microsoft.com/office/drawing/2014/main" id="{2B456F91-E3BC-1D4E-A67B-DE791EA158F9}"/>
              </a:ext>
            </a:extLst>
          </p:cNvPr>
          <p:cNvSpPr/>
          <p:nvPr/>
        </p:nvSpPr>
        <p:spPr>
          <a:xfrm>
            <a:off x="5998852" y="6239785"/>
            <a:ext cx="2392680" cy="390918"/>
          </a:xfrm>
          <a:prstGeom prst="wedgeRoundRectCallout">
            <a:avLst>
              <a:gd name="adj1" fmla="val 16825"/>
              <a:gd name="adj2" fmla="val -206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en-US" sz="2000" b="1" dirty="0">
                <a:latin typeface="Courier New" panose="02070309020205020404" pitchFamily="49" charset="0"/>
                <a:cs typeface="Courier New" panose="02070309020205020404" pitchFamily="49" charset="0"/>
              </a:rPr>
              <a:t>&gt;&gt; ls | more</a:t>
            </a:r>
          </a:p>
        </p:txBody>
      </p:sp>
      <p:sp>
        <p:nvSpPr>
          <p:cNvPr id="18" name="Content Placeholder 2">
            <a:extLst>
              <a:ext uri="{FF2B5EF4-FFF2-40B4-BE49-F238E27FC236}">
                <a16:creationId xmlns:a16="http://schemas.microsoft.com/office/drawing/2014/main" id="{31BD9C2F-16AB-994B-A22F-D7B8DB65E7DA}"/>
              </a:ext>
            </a:extLst>
          </p:cNvPr>
          <p:cNvSpPr txBox="1">
            <a:spLocks/>
          </p:cNvSpPr>
          <p:nvPr/>
        </p:nvSpPr>
        <p:spPr>
          <a:xfrm>
            <a:off x="268612" y="1127805"/>
            <a:ext cx="5715000" cy="5577840"/>
          </a:xfrm>
          <a:prstGeom prst="rect">
            <a:avLst/>
          </a:prstGeom>
        </p:spPr>
        <p:txBody>
          <a:bodyPr>
            <a:normAutofit fontScale="85000" lnSpcReduction="20000"/>
          </a:bodyPr>
          <a:lst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l" rtl="0">
              <a:lnSpc>
                <a:spcPct val="107000"/>
              </a:lnSpc>
              <a:spcBef>
                <a:spcPts val="0"/>
              </a:spcBef>
              <a:buFont typeface="Arial" pitchFamily="34" charset="0"/>
              <a:buNone/>
            </a:pPr>
            <a:r>
              <a:rPr lang="en-US" b="1"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shell Code</a:t>
            </a:r>
            <a:endParaRPr lang="en-US" b="1"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2</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pipe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fork</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b="1"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first child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dup2</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execv</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bin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ls”</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fork</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second child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dup2</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execv</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bin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more”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spcBef>
                <a:spcPct val="0"/>
              </a:spcBef>
              <a:buClrTx/>
              <a:buSzTx/>
              <a:buFont typeface="Arial" pitchFamily="34" charset="0"/>
              <a:buNone/>
            </a:pPr>
            <a:endParaRPr lang="en-US" altLang="en-US" dirty="0">
              <a:latin typeface="Courier New" panose="02070309020205020404" pitchFamily="49" charset="0"/>
              <a:cs typeface="Courier New" panose="02070309020205020404" pitchFamily="49" charset="0"/>
            </a:endParaRPr>
          </a:p>
        </p:txBody>
      </p:sp>
      <p:sp>
        <p:nvSpPr>
          <p:cNvPr id="20" name="Oval 19">
            <a:extLst>
              <a:ext uri="{FF2B5EF4-FFF2-40B4-BE49-F238E27FC236}">
                <a16:creationId xmlns:a16="http://schemas.microsoft.com/office/drawing/2014/main" id="{130076FC-AE8F-FC48-B542-A401100AC63C}"/>
              </a:ext>
            </a:extLst>
          </p:cNvPr>
          <p:cNvSpPr/>
          <p:nvPr/>
        </p:nvSpPr>
        <p:spPr>
          <a:xfrm>
            <a:off x="7170673" y="1288640"/>
            <a:ext cx="1680681" cy="84196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keyboard</a:t>
            </a:r>
            <a:br>
              <a:rPr lang="en-US" dirty="0"/>
            </a:br>
            <a:r>
              <a:rPr lang="en-US" dirty="0"/>
              <a:t>file object</a:t>
            </a:r>
            <a:endParaRPr lang="he-IL" dirty="0"/>
          </a:p>
        </p:txBody>
      </p:sp>
      <p:sp>
        <p:nvSpPr>
          <p:cNvPr id="21" name="Oval 20">
            <a:extLst>
              <a:ext uri="{FF2B5EF4-FFF2-40B4-BE49-F238E27FC236}">
                <a16:creationId xmlns:a16="http://schemas.microsoft.com/office/drawing/2014/main" id="{0CEE1975-1CAC-B54F-B0C2-A41F5FB47B3C}"/>
              </a:ext>
            </a:extLst>
          </p:cNvPr>
          <p:cNvSpPr/>
          <p:nvPr/>
        </p:nvSpPr>
        <p:spPr>
          <a:xfrm>
            <a:off x="7189048" y="2274353"/>
            <a:ext cx="1680681" cy="84196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monitor</a:t>
            </a:r>
            <a:br>
              <a:rPr lang="en-US" dirty="0"/>
            </a:br>
            <a:r>
              <a:rPr lang="en-US" dirty="0"/>
              <a:t>file object</a:t>
            </a:r>
            <a:endParaRPr lang="he-IL" dirty="0"/>
          </a:p>
        </p:txBody>
      </p:sp>
      <p:sp>
        <p:nvSpPr>
          <p:cNvPr id="37" name="Speech Bubble: Rectangle 6">
            <a:extLst>
              <a:ext uri="{FF2B5EF4-FFF2-40B4-BE49-F238E27FC236}">
                <a16:creationId xmlns:a16="http://schemas.microsoft.com/office/drawing/2014/main" id="{A582F8E2-BFEC-4D4B-AD69-A2CE0F010201}"/>
              </a:ext>
            </a:extLst>
          </p:cNvPr>
          <p:cNvSpPr/>
          <p:nvPr/>
        </p:nvSpPr>
        <p:spPr>
          <a:xfrm>
            <a:off x="169880" y="2168715"/>
            <a:ext cx="3160388" cy="1895213"/>
          </a:xfrm>
          <a:prstGeom prst="wedgeRoundRectCallout">
            <a:avLst>
              <a:gd name="adj1" fmla="val 61694"/>
              <a:gd name="adj2" fmla="val 3365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sz="2000" dirty="0"/>
              <a:t>שימו לב: תזמון הפעולות יכול להיות </a:t>
            </a:r>
            <a:r>
              <a:rPr lang="he-IL" sz="2000" b="1" dirty="0"/>
              <a:t>שונה</a:t>
            </a:r>
            <a:r>
              <a:rPr lang="he-IL" sz="2000" dirty="0"/>
              <a:t> מהסדר שבו </a:t>
            </a:r>
            <a:r>
              <a:rPr lang="he-IL" sz="2000" dirty="0" err="1"/>
              <a:t>ההנפשות</a:t>
            </a:r>
            <a:r>
              <a:rPr lang="he-IL" sz="2000" dirty="0"/>
              <a:t> בשקף זה מוצגות (לדוגמה אם הבן השני התחיל לרוץ לפני הראשון)</a:t>
            </a:r>
            <a:endParaRPr lang="en-US" sz="2000" dirty="0"/>
          </a:p>
        </p:txBody>
      </p:sp>
      <p:cxnSp>
        <p:nvCxnSpPr>
          <p:cNvPr id="39" name="Straight Arrow Connector 38">
            <a:extLst>
              <a:ext uri="{FF2B5EF4-FFF2-40B4-BE49-F238E27FC236}">
                <a16:creationId xmlns:a16="http://schemas.microsoft.com/office/drawing/2014/main" id="{9AAA6DFC-A683-CB43-A16D-AFDD49CF7021}"/>
              </a:ext>
            </a:extLst>
          </p:cNvPr>
          <p:cNvCxnSpPr>
            <a:cxnSpLocks/>
            <a:stCxn id="20" idx="2"/>
          </p:cNvCxnSpPr>
          <p:nvPr/>
        </p:nvCxnSpPr>
        <p:spPr>
          <a:xfrm flipH="1">
            <a:off x="5280661" y="1709625"/>
            <a:ext cx="1890012" cy="1890825"/>
          </a:xfrm>
          <a:prstGeom prst="straightConnector1">
            <a:avLst/>
          </a:prstGeom>
          <a:ln>
            <a:solidFill>
              <a:schemeClr val="bg1">
                <a:lumMod val="85000"/>
              </a:schemeClr>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E5B61CAB-2C72-BC40-A4A8-A80352BE6BA1}"/>
              </a:ext>
            </a:extLst>
          </p:cNvPr>
          <p:cNvCxnSpPr>
            <a:cxnSpLocks/>
            <a:stCxn id="34" idx="3"/>
            <a:endCxn id="21" idx="2"/>
          </p:cNvCxnSpPr>
          <p:nvPr/>
        </p:nvCxnSpPr>
        <p:spPr>
          <a:xfrm flipV="1">
            <a:off x="5280660" y="2695338"/>
            <a:ext cx="1908388" cy="126788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A230D6C6-1EB9-CC48-94BA-A01A1FA09FAE}"/>
              </a:ext>
            </a:extLst>
          </p:cNvPr>
          <p:cNvCxnSpPr>
            <a:cxnSpLocks/>
            <a:stCxn id="32" idx="2"/>
          </p:cNvCxnSpPr>
          <p:nvPr/>
        </p:nvCxnSpPr>
        <p:spPr>
          <a:xfrm flipH="1">
            <a:off x="5247173" y="3622968"/>
            <a:ext cx="1993740" cy="74738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ADCA6AA4-B50E-EC43-8F8D-9F46FFF048C0}"/>
              </a:ext>
            </a:extLst>
          </p:cNvPr>
          <p:cNvCxnSpPr>
            <a:cxnSpLocks/>
            <a:endCxn id="61" idx="2"/>
          </p:cNvCxnSpPr>
          <p:nvPr/>
        </p:nvCxnSpPr>
        <p:spPr>
          <a:xfrm>
            <a:off x="5247170" y="4733130"/>
            <a:ext cx="1993743" cy="59554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DEC0EBF5-8F29-6040-9171-321830CC9B84}"/>
              </a:ext>
            </a:extLst>
          </p:cNvPr>
          <p:cNvCxnSpPr>
            <a:cxnSpLocks/>
            <a:stCxn id="20" idx="2"/>
          </p:cNvCxnSpPr>
          <p:nvPr/>
        </p:nvCxnSpPr>
        <p:spPr>
          <a:xfrm flipH="1">
            <a:off x="5237982" y="1709625"/>
            <a:ext cx="1932691" cy="3791267"/>
          </a:xfrm>
          <a:prstGeom prst="straightConnector1">
            <a:avLst/>
          </a:prstGeom>
          <a:ln>
            <a:solidFill>
              <a:schemeClr val="bg1">
                <a:lumMod val="85000"/>
              </a:schemeClr>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54" name="Straight Arrow Connector 53">
            <a:extLst>
              <a:ext uri="{FF2B5EF4-FFF2-40B4-BE49-F238E27FC236}">
                <a16:creationId xmlns:a16="http://schemas.microsoft.com/office/drawing/2014/main" id="{BCFFCEBF-DBC0-C749-B041-54BDA41BBFB5}"/>
              </a:ext>
            </a:extLst>
          </p:cNvPr>
          <p:cNvCxnSpPr>
            <a:cxnSpLocks/>
            <a:stCxn id="30" idx="3"/>
            <a:endCxn id="21" idx="2"/>
          </p:cNvCxnSpPr>
          <p:nvPr/>
        </p:nvCxnSpPr>
        <p:spPr>
          <a:xfrm flipV="1">
            <a:off x="5280660" y="2695338"/>
            <a:ext cx="1908388" cy="314769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60B389D5-3D00-E348-AC15-47006A03FD2F}"/>
              </a:ext>
            </a:extLst>
          </p:cNvPr>
          <p:cNvCxnSpPr>
            <a:cxnSpLocks/>
            <a:stCxn id="32" idx="2"/>
          </p:cNvCxnSpPr>
          <p:nvPr/>
        </p:nvCxnSpPr>
        <p:spPr>
          <a:xfrm flipH="1">
            <a:off x="5280660" y="3622968"/>
            <a:ext cx="1960253" cy="259855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818BFD83-988F-234D-BDDE-F2AD35AE866F}"/>
              </a:ext>
            </a:extLst>
          </p:cNvPr>
          <p:cNvCxnSpPr>
            <a:cxnSpLocks/>
            <a:endCxn id="61" idx="2"/>
          </p:cNvCxnSpPr>
          <p:nvPr/>
        </p:nvCxnSpPr>
        <p:spPr>
          <a:xfrm flipV="1">
            <a:off x="5271473" y="5328678"/>
            <a:ext cx="1969440" cy="1289601"/>
          </a:xfrm>
          <a:prstGeom prst="straightConnector1">
            <a:avLst/>
          </a:prstGeom>
          <a:ln w="26424">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2" name="Straight Arrow Connector 61">
            <a:extLst>
              <a:ext uri="{FF2B5EF4-FFF2-40B4-BE49-F238E27FC236}">
                <a16:creationId xmlns:a16="http://schemas.microsoft.com/office/drawing/2014/main" id="{C2BCEEFF-36F5-A040-A0B0-0172AD82B92C}"/>
              </a:ext>
            </a:extLst>
          </p:cNvPr>
          <p:cNvCxnSpPr>
            <a:cxnSpLocks/>
            <a:stCxn id="30" idx="3"/>
            <a:endCxn id="61" idx="2"/>
          </p:cNvCxnSpPr>
          <p:nvPr/>
        </p:nvCxnSpPr>
        <p:spPr>
          <a:xfrm flipV="1">
            <a:off x="5280660" y="5328678"/>
            <a:ext cx="1960253" cy="514350"/>
          </a:xfrm>
          <a:prstGeom prst="straightConnector1">
            <a:avLst/>
          </a:prstGeom>
          <a:ln w="26424">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70" name="Straight Arrow Connector 69">
            <a:extLst>
              <a:ext uri="{FF2B5EF4-FFF2-40B4-BE49-F238E27FC236}">
                <a16:creationId xmlns:a16="http://schemas.microsoft.com/office/drawing/2014/main" id="{47E49980-2328-1344-BB30-A02F9200D8D5}"/>
              </a:ext>
            </a:extLst>
          </p:cNvPr>
          <p:cNvCxnSpPr>
            <a:cxnSpLocks/>
            <a:stCxn id="20" idx="2"/>
          </p:cNvCxnSpPr>
          <p:nvPr/>
        </p:nvCxnSpPr>
        <p:spPr>
          <a:xfrm flipH="1">
            <a:off x="5280661" y="1709625"/>
            <a:ext cx="1890012" cy="55797"/>
          </a:xfrm>
          <a:prstGeom prst="straightConnector1">
            <a:avLst/>
          </a:prstGeom>
          <a:ln>
            <a:solidFill>
              <a:schemeClr val="bg1">
                <a:lumMod val="85000"/>
              </a:schemeClr>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E093484D-126F-C042-AA6C-D32CFC15EEAB}"/>
              </a:ext>
            </a:extLst>
          </p:cNvPr>
          <p:cNvCxnSpPr>
            <a:cxnSpLocks/>
            <a:stCxn id="32" idx="2"/>
          </p:cNvCxnSpPr>
          <p:nvPr/>
        </p:nvCxnSpPr>
        <p:spPr>
          <a:xfrm flipH="1" flipV="1">
            <a:off x="5247173" y="2535328"/>
            <a:ext cx="1993740" cy="108764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C0CD0E0E-C999-9C46-A4BD-365818BA628B}"/>
              </a:ext>
            </a:extLst>
          </p:cNvPr>
          <p:cNvCxnSpPr>
            <a:cxnSpLocks/>
            <a:endCxn id="61" idx="2"/>
          </p:cNvCxnSpPr>
          <p:nvPr/>
        </p:nvCxnSpPr>
        <p:spPr>
          <a:xfrm>
            <a:off x="5247170" y="2898102"/>
            <a:ext cx="1993743" cy="243057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82" name="Straight Arrow Connector 81">
            <a:extLst>
              <a:ext uri="{FF2B5EF4-FFF2-40B4-BE49-F238E27FC236}">
                <a16:creationId xmlns:a16="http://schemas.microsoft.com/office/drawing/2014/main" id="{F0E70D18-59E2-E84F-A4C8-43BD8DB55CE8}"/>
              </a:ext>
            </a:extLst>
          </p:cNvPr>
          <p:cNvCxnSpPr>
            <a:cxnSpLocks/>
            <a:stCxn id="27" idx="3"/>
            <a:endCxn id="21" idx="2"/>
          </p:cNvCxnSpPr>
          <p:nvPr/>
        </p:nvCxnSpPr>
        <p:spPr>
          <a:xfrm>
            <a:off x="5271473" y="2096319"/>
            <a:ext cx="1917575" cy="599019"/>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86" name="Straight Arrow Connector 85">
            <a:extLst>
              <a:ext uri="{FF2B5EF4-FFF2-40B4-BE49-F238E27FC236}">
                <a16:creationId xmlns:a16="http://schemas.microsoft.com/office/drawing/2014/main" id="{D578F2F5-5CE1-8A4F-B8E4-2AD42C0C5608}"/>
              </a:ext>
            </a:extLst>
          </p:cNvPr>
          <p:cNvCxnSpPr>
            <a:cxnSpLocks/>
            <a:stCxn id="32" idx="2"/>
          </p:cNvCxnSpPr>
          <p:nvPr/>
        </p:nvCxnSpPr>
        <p:spPr>
          <a:xfrm flipH="1" flipV="1">
            <a:off x="5280661" y="1765424"/>
            <a:ext cx="1960252" cy="185754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0278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 calcmode="lin" valueType="num">
                                      <p:cBhvr additive="base">
                                        <p:cTn id="7" dur="500"/>
                                        <p:tgtEl>
                                          <p:spTgt spid="18">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18">
                                            <p:txEl>
                                              <p:pRg st="1" end="1"/>
                                            </p:txEl>
                                          </p:spTgt>
                                        </p:tgtEl>
                                      </p:cBhvr>
                                    </p:animEffect>
                                  </p:childTnLst>
                                </p:cTn>
                              </p:par>
                              <p:par>
                                <p:cTn id="9" presetID="12" presetClass="entr" presetSubtype="4" fill="hold" nodeType="with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anim calcmode="lin" valueType="num">
                                      <p:cBhvr additive="base">
                                        <p:cTn id="11" dur="500"/>
                                        <p:tgtEl>
                                          <p:spTgt spid="18">
                                            <p:txEl>
                                              <p:pRg st="2" end="2"/>
                                            </p:txEl>
                                          </p:spTgt>
                                        </p:tgtEl>
                                        <p:attrNameLst>
                                          <p:attrName>ppt_y</p:attrName>
                                        </p:attrNameLst>
                                      </p:cBhvr>
                                      <p:tavLst>
                                        <p:tav tm="0">
                                          <p:val>
                                            <p:strVal val="#ppt_y+#ppt_h*1.125000"/>
                                          </p:val>
                                        </p:tav>
                                        <p:tav tm="100000">
                                          <p:val>
                                            <p:strVal val="#ppt_y"/>
                                          </p:val>
                                        </p:tav>
                                      </p:tavLst>
                                    </p:anim>
                                    <p:animEffect transition="in" filter="wipe(up)">
                                      <p:cBhvr>
                                        <p:cTn id="12" dur="500"/>
                                        <p:tgtEl>
                                          <p:spTgt spid="18">
                                            <p:txEl>
                                              <p:pRg st="2" end="2"/>
                                            </p:txEl>
                                          </p:spTgt>
                                        </p:tgtEl>
                                      </p:cBhvr>
                                    </p:animEffect>
                                  </p:childTnLst>
                                </p:cTn>
                              </p:par>
                              <p:par>
                                <p:cTn id="13" presetID="37"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1000"/>
                                        <p:tgtEl>
                                          <p:spTgt spid="32"/>
                                        </p:tgtEl>
                                      </p:cBhvr>
                                    </p:animEffect>
                                    <p:anim calcmode="lin" valueType="num">
                                      <p:cBhvr>
                                        <p:cTn id="16" dur="1000" fill="hold"/>
                                        <p:tgtEl>
                                          <p:spTgt spid="32"/>
                                        </p:tgtEl>
                                        <p:attrNameLst>
                                          <p:attrName>ppt_x</p:attrName>
                                        </p:attrNameLst>
                                      </p:cBhvr>
                                      <p:tavLst>
                                        <p:tav tm="0">
                                          <p:val>
                                            <p:strVal val="#ppt_x"/>
                                          </p:val>
                                        </p:tav>
                                        <p:tav tm="100000">
                                          <p:val>
                                            <p:strVal val="#ppt_x"/>
                                          </p:val>
                                        </p:tav>
                                      </p:tavLst>
                                    </p:anim>
                                    <p:anim calcmode="lin" valueType="num">
                                      <p:cBhvr>
                                        <p:cTn id="17" dur="900" decel="100000" fill="hold"/>
                                        <p:tgtEl>
                                          <p:spTgt spid="32"/>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2"/>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1000"/>
                                        <p:tgtEl>
                                          <p:spTgt spid="42"/>
                                        </p:tgtEl>
                                      </p:cBhvr>
                                    </p:animEffect>
                                    <p:anim calcmode="lin" valueType="num">
                                      <p:cBhvr>
                                        <p:cTn id="22" dur="1000" fill="hold"/>
                                        <p:tgtEl>
                                          <p:spTgt spid="42"/>
                                        </p:tgtEl>
                                        <p:attrNameLst>
                                          <p:attrName>ppt_x</p:attrName>
                                        </p:attrNameLst>
                                      </p:cBhvr>
                                      <p:tavLst>
                                        <p:tav tm="0">
                                          <p:val>
                                            <p:strVal val="#ppt_x"/>
                                          </p:val>
                                        </p:tav>
                                        <p:tav tm="100000">
                                          <p:val>
                                            <p:strVal val="#ppt_x"/>
                                          </p:val>
                                        </p:tav>
                                      </p:tavLst>
                                    </p:anim>
                                    <p:anim calcmode="lin" valueType="num">
                                      <p:cBhvr>
                                        <p:cTn id="23" dur="900" decel="100000" fill="hold"/>
                                        <p:tgtEl>
                                          <p:spTgt spid="42"/>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2"/>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900" decel="100000" fill="hold"/>
                                        <p:tgtEl>
                                          <p:spTgt spid="26"/>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6"/>
                                        </p:tgtEl>
                                        <p:attrNameLst>
                                          <p:attrName>ppt_y</p:attrName>
                                        </p:attrNameLst>
                                      </p:cBhvr>
                                      <p:tavLst>
                                        <p:tav tm="0">
                                          <p:val>
                                            <p:strVal val="#ppt_y-.03"/>
                                          </p:val>
                                        </p:tav>
                                        <p:tav tm="100000">
                                          <p:val>
                                            <p:strVal val="#ppt_y"/>
                                          </p:val>
                                        </p:tav>
                                      </p:tavLst>
                                    </p:anim>
                                  </p:childTnLst>
                                </p:cTn>
                              </p:par>
                              <p:par>
                                <p:cTn id="31" presetID="37"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1000"/>
                                        <p:tgtEl>
                                          <p:spTgt spid="61"/>
                                        </p:tgtEl>
                                      </p:cBhvr>
                                    </p:animEffect>
                                    <p:anim calcmode="lin" valueType="num">
                                      <p:cBhvr>
                                        <p:cTn id="34" dur="1000" fill="hold"/>
                                        <p:tgtEl>
                                          <p:spTgt spid="61"/>
                                        </p:tgtEl>
                                        <p:attrNameLst>
                                          <p:attrName>ppt_x</p:attrName>
                                        </p:attrNameLst>
                                      </p:cBhvr>
                                      <p:tavLst>
                                        <p:tav tm="0">
                                          <p:val>
                                            <p:strVal val="#ppt_x"/>
                                          </p:val>
                                        </p:tav>
                                        <p:tav tm="100000">
                                          <p:val>
                                            <p:strVal val="#ppt_x"/>
                                          </p:val>
                                        </p:tav>
                                      </p:tavLst>
                                    </p:anim>
                                    <p:anim calcmode="lin" valueType="num">
                                      <p:cBhvr>
                                        <p:cTn id="35" dur="900" decel="100000" fill="hold"/>
                                        <p:tgtEl>
                                          <p:spTgt spid="61"/>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61"/>
                                        </p:tgtEl>
                                        <p:attrNameLst>
                                          <p:attrName>ppt_y</p:attrName>
                                        </p:attrNameLst>
                                      </p:cBhvr>
                                      <p:tavLst>
                                        <p:tav tm="0">
                                          <p:val>
                                            <p:strVal val="#ppt_y-.03"/>
                                          </p:val>
                                        </p:tav>
                                        <p:tav tm="100000">
                                          <p:val>
                                            <p:strVal val="#ppt_y"/>
                                          </p:val>
                                        </p:tav>
                                      </p:tavLst>
                                    </p:anim>
                                  </p:childTnLst>
                                </p:cTn>
                              </p:par>
                              <p:par>
                                <p:cTn id="37" presetID="37"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1000"/>
                                        <p:tgtEl>
                                          <p:spTgt spid="49"/>
                                        </p:tgtEl>
                                      </p:cBhvr>
                                    </p:animEffect>
                                    <p:anim calcmode="lin" valueType="num">
                                      <p:cBhvr>
                                        <p:cTn id="40" dur="1000" fill="hold"/>
                                        <p:tgtEl>
                                          <p:spTgt spid="49"/>
                                        </p:tgtEl>
                                        <p:attrNameLst>
                                          <p:attrName>ppt_x</p:attrName>
                                        </p:attrNameLst>
                                      </p:cBhvr>
                                      <p:tavLst>
                                        <p:tav tm="0">
                                          <p:val>
                                            <p:strVal val="#ppt_x"/>
                                          </p:val>
                                        </p:tav>
                                        <p:tav tm="100000">
                                          <p:val>
                                            <p:strVal val="#ppt_x"/>
                                          </p:val>
                                        </p:tav>
                                      </p:tavLst>
                                    </p:anim>
                                    <p:anim calcmode="lin" valueType="num">
                                      <p:cBhvr>
                                        <p:cTn id="41" dur="900" decel="100000" fill="hold"/>
                                        <p:tgtEl>
                                          <p:spTgt spid="49"/>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49"/>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1000"/>
                                        <p:tgtEl>
                                          <p:spTgt spid="53"/>
                                        </p:tgtEl>
                                      </p:cBhvr>
                                    </p:animEffect>
                                    <p:anim calcmode="lin" valueType="num">
                                      <p:cBhvr>
                                        <p:cTn id="48" dur="1000" fill="hold"/>
                                        <p:tgtEl>
                                          <p:spTgt spid="53"/>
                                        </p:tgtEl>
                                        <p:attrNameLst>
                                          <p:attrName>ppt_x</p:attrName>
                                        </p:attrNameLst>
                                      </p:cBhvr>
                                      <p:tavLst>
                                        <p:tav tm="0">
                                          <p:val>
                                            <p:strVal val="#ppt_x"/>
                                          </p:val>
                                        </p:tav>
                                        <p:tav tm="100000">
                                          <p:val>
                                            <p:strVal val="#ppt_x"/>
                                          </p:val>
                                        </p:tav>
                                      </p:tavLst>
                                    </p:anim>
                                    <p:anim calcmode="lin" valueType="num">
                                      <p:cBhvr>
                                        <p:cTn id="49" dur="1000" fill="hold"/>
                                        <p:tgtEl>
                                          <p:spTgt spid="53"/>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1000"/>
                                        <p:tgtEl>
                                          <p:spTgt spid="55"/>
                                        </p:tgtEl>
                                      </p:cBhvr>
                                    </p:animEffect>
                                    <p:anim calcmode="lin" valueType="num">
                                      <p:cBhvr>
                                        <p:cTn id="53" dur="1000" fill="hold"/>
                                        <p:tgtEl>
                                          <p:spTgt spid="55"/>
                                        </p:tgtEl>
                                        <p:attrNameLst>
                                          <p:attrName>ppt_x</p:attrName>
                                        </p:attrNameLst>
                                      </p:cBhvr>
                                      <p:tavLst>
                                        <p:tav tm="0">
                                          <p:val>
                                            <p:strVal val="#ppt_x"/>
                                          </p:val>
                                        </p:tav>
                                        <p:tav tm="100000">
                                          <p:val>
                                            <p:strVal val="#ppt_x"/>
                                          </p:val>
                                        </p:tav>
                                      </p:tavLst>
                                    </p:anim>
                                    <p:anim calcmode="lin" valueType="num">
                                      <p:cBhvr>
                                        <p:cTn id="54" dur="1000" fill="hold"/>
                                        <p:tgtEl>
                                          <p:spTgt spid="55"/>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fade">
                                      <p:cBhvr>
                                        <p:cTn id="57" dur="1000"/>
                                        <p:tgtEl>
                                          <p:spTgt spid="57"/>
                                        </p:tgtEl>
                                      </p:cBhvr>
                                    </p:animEffect>
                                    <p:anim calcmode="lin" valueType="num">
                                      <p:cBhvr>
                                        <p:cTn id="58" dur="1000" fill="hold"/>
                                        <p:tgtEl>
                                          <p:spTgt spid="57"/>
                                        </p:tgtEl>
                                        <p:attrNameLst>
                                          <p:attrName>ppt_x</p:attrName>
                                        </p:attrNameLst>
                                      </p:cBhvr>
                                      <p:tavLst>
                                        <p:tav tm="0">
                                          <p:val>
                                            <p:strVal val="#ppt_x"/>
                                          </p:val>
                                        </p:tav>
                                        <p:tav tm="100000">
                                          <p:val>
                                            <p:strVal val="#ppt_x"/>
                                          </p:val>
                                        </p:tav>
                                      </p:tavLst>
                                    </p:anim>
                                    <p:anim calcmode="lin" valueType="num">
                                      <p:cBhvr>
                                        <p:cTn id="59" dur="1000" fill="hold"/>
                                        <p:tgtEl>
                                          <p:spTgt spid="57"/>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0"/>
                                  </p:stCondLst>
                                  <p:childTnLst>
                                    <p:set>
                                      <p:cBhvr>
                                        <p:cTn id="61" dur="1" fill="hold">
                                          <p:stCondLst>
                                            <p:cond delay="0"/>
                                          </p:stCondLst>
                                        </p:cTn>
                                        <p:tgtEl>
                                          <p:spTgt spid="54"/>
                                        </p:tgtEl>
                                        <p:attrNameLst>
                                          <p:attrName>style.visibility</p:attrName>
                                        </p:attrNameLst>
                                      </p:cBhvr>
                                      <p:to>
                                        <p:strVal val="visible"/>
                                      </p:to>
                                    </p:set>
                                    <p:animEffect transition="in" filter="fade">
                                      <p:cBhvr>
                                        <p:cTn id="62" dur="1000"/>
                                        <p:tgtEl>
                                          <p:spTgt spid="54"/>
                                        </p:tgtEl>
                                      </p:cBhvr>
                                    </p:animEffect>
                                    <p:anim calcmode="lin" valueType="num">
                                      <p:cBhvr>
                                        <p:cTn id="63" dur="1000" fill="hold"/>
                                        <p:tgtEl>
                                          <p:spTgt spid="54"/>
                                        </p:tgtEl>
                                        <p:attrNameLst>
                                          <p:attrName>ppt_x</p:attrName>
                                        </p:attrNameLst>
                                      </p:cBhvr>
                                      <p:tavLst>
                                        <p:tav tm="0">
                                          <p:val>
                                            <p:strVal val="#ppt_x"/>
                                          </p:val>
                                        </p:tav>
                                        <p:tav tm="100000">
                                          <p:val>
                                            <p:strVal val="#ppt_x"/>
                                          </p:val>
                                        </p:tav>
                                      </p:tavLst>
                                    </p:anim>
                                    <p:anim calcmode="lin" valueType="num">
                                      <p:cBhvr>
                                        <p:cTn id="64" dur="1000" fill="hold"/>
                                        <p:tgtEl>
                                          <p:spTgt spid="54"/>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1000"/>
                                        <p:tgtEl>
                                          <p:spTgt spid="30"/>
                                        </p:tgtEl>
                                      </p:cBhvr>
                                    </p:animEffect>
                                    <p:anim calcmode="lin" valueType="num">
                                      <p:cBhvr>
                                        <p:cTn id="68" dur="1000" fill="hold"/>
                                        <p:tgtEl>
                                          <p:spTgt spid="30"/>
                                        </p:tgtEl>
                                        <p:attrNameLst>
                                          <p:attrName>ppt_x</p:attrName>
                                        </p:attrNameLst>
                                      </p:cBhvr>
                                      <p:tavLst>
                                        <p:tav tm="0">
                                          <p:val>
                                            <p:strVal val="#ppt_x"/>
                                          </p:val>
                                        </p:tav>
                                        <p:tav tm="100000">
                                          <p:val>
                                            <p:strVal val="#ppt_x"/>
                                          </p:val>
                                        </p:tav>
                                      </p:tavLst>
                                    </p:anim>
                                    <p:anim calcmode="lin" valueType="num">
                                      <p:cBhvr>
                                        <p:cTn id="69" dur="1000" fill="hold"/>
                                        <p:tgtEl>
                                          <p:spTgt spid="30"/>
                                        </p:tgtEl>
                                        <p:attrNameLst>
                                          <p:attrName>ppt_y</p:attrName>
                                        </p:attrNameLst>
                                      </p:cBhvr>
                                      <p:tavLst>
                                        <p:tav tm="0">
                                          <p:val>
                                            <p:strVal val="#ppt_y-.1"/>
                                          </p:val>
                                        </p:tav>
                                        <p:tav tm="100000">
                                          <p:val>
                                            <p:strVal val="#ppt_y"/>
                                          </p:val>
                                        </p:tav>
                                      </p:tavLst>
                                    </p:anim>
                                  </p:childTnLst>
                                </p:cTn>
                              </p:par>
                              <p:par>
                                <p:cTn id="70" presetID="12" presetClass="entr" presetSubtype="4" fill="hold" nodeType="withEffect">
                                  <p:stCondLst>
                                    <p:cond delay="0"/>
                                  </p:stCondLst>
                                  <p:childTnLst>
                                    <p:set>
                                      <p:cBhvr>
                                        <p:cTn id="71" dur="1" fill="hold">
                                          <p:stCondLst>
                                            <p:cond delay="0"/>
                                          </p:stCondLst>
                                        </p:cTn>
                                        <p:tgtEl>
                                          <p:spTgt spid="18">
                                            <p:txEl>
                                              <p:pRg st="4" end="4"/>
                                            </p:txEl>
                                          </p:spTgt>
                                        </p:tgtEl>
                                        <p:attrNameLst>
                                          <p:attrName>style.visibility</p:attrName>
                                        </p:attrNameLst>
                                      </p:cBhvr>
                                      <p:to>
                                        <p:strVal val="visible"/>
                                      </p:to>
                                    </p:set>
                                    <p:anim calcmode="lin" valueType="num">
                                      <p:cBhvr additive="base">
                                        <p:cTn id="72" dur="500"/>
                                        <p:tgtEl>
                                          <p:spTgt spid="18">
                                            <p:txEl>
                                              <p:pRg st="4" end="4"/>
                                            </p:txEl>
                                          </p:spTgt>
                                        </p:tgtEl>
                                        <p:attrNameLst>
                                          <p:attrName>ppt_y</p:attrName>
                                        </p:attrNameLst>
                                      </p:cBhvr>
                                      <p:tavLst>
                                        <p:tav tm="0">
                                          <p:val>
                                            <p:strVal val="#ppt_y+#ppt_h*1.125000"/>
                                          </p:val>
                                        </p:tav>
                                        <p:tav tm="100000">
                                          <p:val>
                                            <p:strVal val="#ppt_y"/>
                                          </p:val>
                                        </p:tav>
                                      </p:tavLst>
                                    </p:anim>
                                    <p:animEffect transition="in" filter="wipe(up)">
                                      <p:cBhvr>
                                        <p:cTn id="73" dur="500"/>
                                        <p:tgtEl>
                                          <p:spTgt spid="18">
                                            <p:txEl>
                                              <p:pRg st="4" end="4"/>
                                            </p:txEl>
                                          </p:spTgt>
                                        </p:tgtEl>
                                      </p:cBhvr>
                                    </p:animEffect>
                                  </p:childTnLst>
                                </p:cTn>
                              </p:par>
                              <p:par>
                                <p:cTn id="74" presetID="12" presetClass="entr" presetSubtype="4" fill="hold" nodeType="withEffect">
                                  <p:stCondLst>
                                    <p:cond delay="0"/>
                                  </p:stCondLst>
                                  <p:childTnLst>
                                    <p:set>
                                      <p:cBhvr>
                                        <p:cTn id="75" dur="1" fill="hold">
                                          <p:stCondLst>
                                            <p:cond delay="0"/>
                                          </p:stCondLst>
                                        </p:cTn>
                                        <p:tgtEl>
                                          <p:spTgt spid="18">
                                            <p:txEl>
                                              <p:pRg st="5" end="5"/>
                                            </p:txEl>
                                          </p:spTgt>
                                        </p:tgtEl>
                                        <p:attrNameLst>
                                          <p:attrName>style.visibility</p:attrName>
                                        </p:attrNameLst>
                                      </p:cBhvr>
                                      <p:to>
                                        <p:strVal val="visible"/>
                                      </p:to>
                                    </p:set>
                                    <p:anim calcmode="lin" valueType="num">
                                      <p:cBhvr additive="base">
                                        <p:cTn id="76" dur="500"/>
                                        <p:tgtEl>
                                          <p:spTgt spid="18">
                                            <p:txEl>
                                              <p:pRg st="5" end="5"/>
                                            </p:txEl>
                                          </p:spTgt>
                                        </p:tgtEl>
                                        <p:attrNameLst>
                                          <p:attrName>ppt_y</p:attrName>
                                        </p:attrNameLst>
                                      </p:cBhvr>
                                      <p:tavLst>
                                        <p:tav tm="0">
                                          <p:val>
                                            <p:strVal val="#ppt_y+#ppt_h*1.125000"/>
                                          </p:val>
                                        </p:tav>
                                        <p:tav tm="100000">
                                          <p:val>
                                            <p:strVal val="#ppt_y"/>
                                          </p:val>
                                        </p:tav>
                                      </p:tavLst>
                                    </p:anim>
                                    <p:animEffect transition="in" filter="wipe(up)">
                                      <p:cBhvr>
                                        <p:cTn id="77" dur="500"/>
                                        <p:tgtEl>
                                          <p:spTgt spid="18">
                                            <p:txEl>
                                              <p:pRg st="5" end="5"/>
                                            </p:txEl>
                                          </p:spTgt>
                                        </p:tgtEl>
                                      </p:cBhvr>
                                    </p:animEffect>
                                  </p:childTnLst>
                                </p:cTn>
                              </p:par>
                              <p:par>
                                <p:cTn id="78" presetID="12" presetClass="entr" presetSubtype="4" fill="hold" nodeType="withEffect">
                                  <p:stCondLst>
                                    <p:cond delay="0"/>
                                  </p:stCondLst>
                                  <p:childTnLst>
                                    <p:set>
                                      <p:cBhvr>
                                        <p:cTn id="79" dur="1" fill="hold">
                                          <p:stCondLst>
                                            <p:cond delay="0"/>
                                          </p:stCondLst>
                                        </p:cTn>
                                        <p:tgtEl>
                                          <p:spTgt spid="18">
                                            <p:txEl>
                                              <p:pRg st="9" end="9"/>
                                            </p:txEl>
                                          </p:spTgt>
                                        </p:tgtEl>
                                        <p:attrNameLst>
                                          <p:attrName>style.visibility</p:attrName>
                                        </p:attrNameLst>
                                      </p:cBhvr>
                                      <p:to>
                                        <p:strVal val="visible"/>
                                      </p:to>
                                    </p:set>
                                    <p:anim calcmode="lin" valueType="num">
                                      <p:cBhvr additive="base">
                                        <p:cTn id="80" dur="500"/>
                                        <p:tgtEl>
                                          <p:spTgt spid="18">
                                            <p:txEl>
                                              <p:pRg st="9" end="9"/>
                                            </p:txEl>
                                          </p:spTgt>
                                        </p:tgtEl>
                                        <p:attrNameLst>
                                          <p:attrName>ppt_y</p:attrName>
                                        </p:attrNameLst>
                                      </p:cBhvr>
                                      <p:tavLst>
                                        <p:tav tm="0">
                                          <p:val>
                                            <p:strVal val="#ppt_y+#ppt_h*1.125000"/>
                                          </p:val>
                                        </p:tav>
                                        <p:tav tm="100000">
                                          <p:val>
                                            <p:strVal val="#ppt_y"/>
                                          </p:val>
                                        </p:tav>
                                      </p:tavLst>
                                    </p:anim>
                                    <p:animEffect transition="in" filter="wipe(up)">
                                      <p:cBhvr>
                                        <p:cTn id="81" dur="500"/>
                                        <p:tgtEl>
                                          <p:spTgt spid="18">
                                            <p:txEl>
                                              <p:pRg st="9" end="9"/>
                                            </p:txEl>
                                          </p:spTgt>
                                        </p:tgtEl>
                                      </p:cBhvr>
                                    </p:animEffect>
                                  </p:childTnLst>
                                </p:cTn>
                              </p:par>
                              <p:par>
                                <p:cTn id="82" presetID="12" presetClass="entr" presetSubtype="4" fill="hold" nodeType="withEffect">
                                  <p:stCondLst>
                                    <p:cond delay="0"/>
                                  </p:stCondLst>
                                  <p:childTnLst>
                                    <p:set>
                                      <p:cBhvr>
                                        <p:cTn id="83" dur="1" fill="hold">
                                          <p:stCondLst>
                                            <p:cond delay="0"/>
                                          </p:stCondLst>
                                        </p:cTn>
                                        <p:tgtEl>
                                          <p:spTgt spid="18">
                                            <p:txEl>
                                              <p:pRg st="10" end="10"/>
                                            </p:txEl>
                                          </p:spTgt>
                                        </p:tgtEl>
                                        <p:attrNameLst>
                                          <p:attrName>style.visibility</p:attrName>
                                        </p:attrNameLst>
                                      </p:cBhvr>
                                      <p:to>
                                        <p:strVal val="visible"/>
                                      </p:to>
                                    </p:set>
                                    <p:anim calcmode="lin" valueType="num">
                                      <p:cBhvr additive="base">
                                        <p:cTn id="84" dur="500"/>
                                        <p:tgtEl>
                                          <p:spTgt spid="18">
                                            <p:txEl>
                                              <p:pRg st="10" end="10"/>
                                            </p:txEl>
                                          </p:spTgt>
                                        </p:tgtEl>
                                        <p:attrNameLst>
                                          <p:attrName>ppt_y</p:attrName>
                                        </p:attrNameLst>
                                      </p:cBhvr>
                                      <p:tavLst>
                                        <p:tav tm="0">
                                          <p:val>
                                            <p:strVal val="#ppt_y+#ppt_h*1.125000"/>
                                          </p:val>
                                        </p:tav>
                                        <p:tav tm="100000">
                                          <p:val>
                                            <p:strVal val="#ppt_y"/>
                                          </p:val>
                                        </p:tav>
                                      </p:tavLst>
                                    </p:anim>
                                    <p:animEffect transition="in" filter="wipe(up)">
                                      <p:cBhvr>
                                        <p:cTn id="85" dur="500"/>
                                        <p:tgtEl>
                                          <p:spTgt spid="18">
                                            <p:txEl>
                                              <p:pRg st="10" end="1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xit" presetSubtype="4" fill="hold" nodeType="clickEffect">
                                  <p:stCondLst>
                                    <p:cond delay="0"/>
                                  </p:stCondLst>
                                  <p:childTnLst>
                                    <p:anim calcmode="lin" valueType="num">
                                      <p:cBhvr additive="base">
                                        <p:cTn id="89" dur="500"/>
                                        <p:tgtEl>
                                          <p:spTgt spid="54"/>
                                        </p:tgtEl>
                                        <p:attrNameLst>
                                          <p:attrName>ppt_x</p:attrName>
                                        </p:attrNameLst>
                                      </p:cBhvr>
                                      <p:tavLst>
                                        <p:tav tm="0">
                                          <p:val>
                                            <p:strVal val="ppt_x"/>
                                          </p:val>
                                        </p:tav>
                                        <p:tav tm="100000">
                                          <p:val>
                                            <p:strVal val="ppt_x"/>
                                          </p:val>
                                        </p:tav>
                                      </p:tavLst>
                                    </p:anim>
                                    <p:anim calcmode="lin" valueType="num">
                                      <p:cBhvr additive="base">
                                        <p:cTn id="90" dur="500"/>
                                        <p:tgtEl>
                                          <p:spTgt spid="54"/>
                                        </p:tgtEl>
                                        <p:attrNameLst>
                                          <p:attrName>ppt_y</p:attrName>
                                        </p:attrNameLst>
                                      </p:cBhvr>
                                      <p:tavLst>
                                        <p:tav tm="0">
                                          <p:val>
                                            <p:strVal val="ppt_y"/>
                                          </p:val>
                                        </p:tav>
                                        <p:tav tm="100000">
                                          <p:val>
                                            <p:strVal val="1+ppt_h/2"/>
                                          </p:val>
                                        </p:tav>
                                      </p:tavLst>
                                    </p:anim>
                                    <p:set>
                                      <p:cBhvr>
                                        <p:cTn id="91" dur="1" fill="hold">
                                          <p:stCondLst>
                                            <p:cond delay="499"/>
                                          </p:stCondLst>
                                        </p:cTn>
                                        <p:tgtEl>
                                          <p:spTgt spid="54"/>
                                        </p:tgtEl>
                                        <p:attrNameLst>
                                          <p:attrName>style.visibility</p:attrName>
                                        </p:attrNameLst>
                                      </p:cBhvr>
                                      <p:to>
                                        <p:strVal val="hidden"/>
                                      </p:to>
                                    </p:set>
                                  </p:childTnLst>
                                </p:cTn>
                              </p:par>
                              <p:par>
                                <p:cTn id="92" presetID="42" presetClass="entr" presetSubtype="0" fill="hold" nodeType="withEffect">
                                  <p:stCondLst>
                                    <p:cond delay="0"/>
                                  </p:stCondLst>
                                  <p:childTnLst>
                                    <p:set>
                                      <p:cBhvr>
                                        <p:cTn id="93" dur="1" fill="hold">
                                          <p:stCondLst>
                                            <p:cond delay="0"/>
                                          </p:stCondLst>
                                        </p:cTn>
                                        <p:tgtEl>
                                          <p:spTgt spid="62"/>
                                        </p:tgtEl>
                                        <p:attrNameLst>
                                          <p:attrName>style.visibility</p:attrName>
                                        </p:attrNameLst>
                                      </p:cBhvr>
                                      <p:to>
                                        <p:strVal val="visible"/>
                                      </p:to>
                                    </p:set>
                                    <p:animEffect transition="in" filter="fade">
                                      <p:cBhvr>
                                        <p:cTn id="94" dur="1000"/>
                                        <p:tgtEl>
                                          <p:spTgt spid="62"/>
                                        </p:tgtEl>
                                      </p:cBhvr>
                                    </p:animEffect>
                                    <p:anim calcmode="lin" valueType="num">
                                      <p:cBhvr>
                                        <p:cTn id="95" dur="1000" fill="hold"/>
                                        <p:tgtEl>
                                          <p:spTgt spid="62"/>
                                        </p:tgtEl>
                                        <p:attrNameLst>
                                          <p:attrName>ppt_x</p:attrName>
                                        </p:attrNameLst>
                                      </p:cBhvr>
                                      <p:tavLst>
                                        <p:tav tm="0">
                                          <p:val>
                                            <p:strVal val="#ppt_x"/>
                                          </p:val>
                                        </p:tav>
                                        <p:tav tm="100000">
                                          <p:val>
                                            <p:strVal val="#ppt_x"/>
                                          </p:val>
                                        </p:tav>
                                      </p:tavLst>
                                    </p:anim>
                                    <p:anim calcmode="lin" valueType="num">
                                      <p:cBhvr>
                                        <p:cTn id="96" dur="1000" fill="hold"/>
                                        <p:tgtEl>
                                          <p:spTgt spid="62"/>
                                        </p:tgtEl>
                                        <p:attrNameLst>
                                          <p:attrName>ppt_y</p:attrName>
                                        </p:attrNameLst>
                                      </p:cBhvr>
                                      <p:tavLst>
                                        <p:tav tm="0">
                                          <p:val>
                                            <p:strVal val="#ppt_y+.1"/>
                                          </p:val>
                                        </p:tav>
                                        <p:tav tm="100000">
                                          <p:val>
                                            <p:strVal val="#ppt_y"/>
                                          </p:val>
                                        </p:tav>
                                      </p:tavLst>
                                    </p:anim>
                                  </p:childTnLst>
                                </p:cTn>
                              </p:par>
                              <p:par>
                                <p:cTn id="97" presetID="12" presetClass="entr" presetSubtype="4" fill="hold" nodeType="withEffect">
                                  <p:stCondLst>
                                    <p:cond delay="0"/>
                                  </p:stCondLst>
                                  <p:childTnLst>
                                    <p:set>
                                      <p:cBhvr>
                                        <p:cTn id="98" dur="1" fill="hold">
                                          <p:stCondLst>
                                            <p:cond delay="0"/>
                                          </p:stCondLst>
                                        </p:cTn>
                                        <p:tgtEl>
                                          <p:spTgt spid="18">
                                            <p:txEl>
                                              <p:pRg st="6" end="6"/>
                                            </p:txEl>
                                          </p:spTgt>
                                        </p:tgtEl>
                                        <p:attrNameLst>
                                          <p:attrName>style.visibility</p:attrName>
                                        </p:attrNameLst>
                                      </p:cBhvr>
                                      <p:to>
                                        <p:strVal val="visible"/>
                                      </p:to>
                                    </p:set>
                                    <p:anim calcmode="lin" valueType="num">
                                      <p:cBhvr additive="base">
                                        <p:cTn id="99" dur="500"/>
                                        <p:tgtEl>
                                          <p:spTgt spid="18">
                                            <p:txEl>
                                              <p:pRg st="6" end="6"/>
                                            </p:txEl>
                                          </p:spTgt>
                                        </p:tgtEl>
                                        <p:attrNameLst>
                                          <p:attrName>ppt_y</p:attrName>
                                        </p:attrNameLst>
                                      </p:cBhvr>
                                      <p:tavLst>
                                        <p:tav tm="0">
                                          <p:val>
                                            <p:strVal val="#ppt_y+#ppt_h*1.125000"/>
                                          </p:val>
                                        </p:tav>
                                        <p:tav tm="100000">
                                          <p:val>
                                            <p:strVal val="#ppt_y"/>
                                          </p:val>
                                        </p:tav>
                                      </p:tavLst>
                                    </p:anim>
                                    <p:animEffect transition="in" filter="wipe(up)">
                                      <p:cBhvr>
                                        <p:cTn id="100" dur="500"/>
                                        <p:tgtEl>
                                          <p:spTgt spid="18">
                                            <p:txEl>
                                              <p:pRg st="6" end="6"/>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 presetClass="exit" presetSubtype="4" fill="hold" nodeType="clickEffect">
                                  <p:stCondLst>
                                    <p:cond delay="0"/>
                                  </p:stCondLst>
                                  <p:childTnLst>
                                    <p:anim calcmode="lin" valueType="num">
                                      <p:cBhvr additive="base">
                                        <p:cTn id="104" dur="500"/>
                                        <p:tgtEl>
                                          <p:spTgt spid="57"/>
                                        </p:tgtEl>
                                        <p:attrNameLst>
                                          <p:attrName>ppt_x</p:attrName>
                                        </p:attrNameLst>
                                      </p:cBhvr>
                                      <p:tavLst>
                                        <p:tav tm="0">
                                          <p:val>
                                            <p:strVal val="ppt_x"/>
                                          </p:val>
                                        </p:tav>
                                        <p:tav tm="100000">
                                          <p:val>
                                            <p:strVal val="ppt_x"/>
                                          </p:val>
                                        </p:tav>
                                      </p:tavLst>
                                    </p:anim>
                                    <p:anim calcmode="lin" valueType="num">
                                      <p:cBhvr additive="base">
                                        <p:cTn id="105" dur="500"/>
                                        <p:tgtEl>
                                          <p:spTgt spid="57"/>
                                        </p:tgtEl>
                                        <p:attrNameLst>
                                          <p:attrName>ppt_y</p:attrName>
                                        </p:attrNameLst>
                                      </p:cBhvr>
                                      <p:tavLst>
                                        <p:tav tm="0">
                                          <p:val>
                                            <p:strVal val="ppt_y"/>
                                          </p:val>
                                        </p:tav>
                                        <p:tav tm="100000">
                                          <p:val>
                                            <p:strVal val="1+ppt_h/2"/>
                                          </p:val>
                                        </p:tav>
                                      </p:tavLst>
                                    </p:anim>
                                    <p:set>
                                      <p:cBhvr>
                                        <p:cTn id="106" dur="1" fill="hold">
                                          <p:stCondLst>
                                            <p:cond delay="499"/>
                                          </p:stCondLst>
                                        </p:cTn>
                                        <p:tgtEl>
                                          <p:spTgt spid="57"/>
                                        </p:tgtEl>
                                        <p:attrNameLst>
                                          <p:attrName>style.visibility</p:attrName>
                                        </p:attrNameLst>
                                      </p:cBhvr>
                                      <p:to>
                                        <p:strVal val="hidden"/>
                                      </p:to>
                                    </p:set>
                                  </p:childTnLst>
                                </p:cTn>
                              </p:par>
                              <p:par>
                                <p:cTn id="107" presetID="2" presetClass="exit" presetSubtype="4" fill="hold" nodeType="withEffect">
                                  <p:stCondLst>
                                    <p:cond delay="0"/>
                                  </p:stCondLst>
                                  <p:childTnLst>
                                    <p:anim calcmode="lin" valueType="num">
                                      <p:cBhvr additive="base">
                                        <p:cTn id="108" dur="500"/>
                                        <p:tgtEl>
                                          <p:spTgt spid="55"/>
                                        </p:tgtEl>
                                        <p:attrNameLst>
                                          <p:attrName>ppt_x</p:attrName>
                                        </p:attrNameLst>
                                      </p:cBhvr>
                                      <p:tavLst>
                                        <p:tav tm="0">
                                          <p:val>
                                            <p:strVal val="ppt_x"/>
                                          </p:val>
                                        </p:tav>
                                        <p:tav tm="100000">
                                          <p:val>
                                            <p:strVal val="ppt_x"/>
                                          </p:val>
                                        </p:tav>
                                      </p:tavLst>
                                    </p:anim>
                                    <p:anim calcmode="lin" valueType="num">
                                      <p:cBhvr additive="base">
                                        <p:cTn id="109" dur="500"/>
                                        <p:tgtEl>
                                          <p:spTgt spid="55"/>
                                        </p:tgtEl>
                                        <p:attrNameLst>
                                          <p:attrName>ppt_y</p:attrName>
                                        </p:attrNameLst>
                                      </p:cBhvr>
                                      <p:tavLst>
                                        <p:tav tm="0">
                                          <p:val>
                                            <p:strVal val="ppt_y"/>
                                          </p:val>
                                        </p:tav>
                                        <p:tav tm="100000">
                                          <p:val>
                                            <p:strVal val="1+ppt_h/2"/>
                                          </p:val>
                                        </p:tav>
                                      </p:tavLst>
                                    </p:anim>
                                    <p:set>
                                      <p:cBhvr>
                                        <p:cTn id="110" dur="1" fill="hold">
                                          <p:stCondLst>
                                            <p:cond delay="499"/>
                                          </p:stCondLst>
                                        </p:cTn>
                                        <p:tgtEl>
                                          <p:spTgt spid="55"/>
                                        </p:tgtEl>
                                        <p:attrNameLst>
                                          <p:attrName>style.visibility</p:attrName>
                                        </p:attrNameLst>
                                      </p:cBhvr>
                                      <p:to>
                                        <p:strVal val="hidden"/>
                                      </p:to>
                                    </p:set>
                                  </p:childTnLst>
                                </p:cTn>
                              </p:par>
                              <p:par>
                                <p:cTn id="111" presetID="12" presetClass="entr" presetSubtype="4" fill="hold" nodeType="withEffect">
                                  <p:stCondLst>
                                    <p:cond delay="0"/>
                                  </p:stCondLst>
                                  <p:childTnLst>
                                    <p:set>
                                      <p:cBhvr>
                                        <p:cTn id="112" dur="1" fill="hold">
                                          <p:stCondLst>
                                            <p:cond delay="0"/>
                                          </p:stCondLst>
                                        </p:cTn>
                                        <p:tgtEl>
                                          <p:spTgt spid="18">
                                            <p:txEl>
                                              <p:pRg st="7" end="7"/>
                                            </p:txEl>
                                          </p:spTgt>
                                        </p:tgtEl>
                                        <p:attrNameLst>
                                          <p:attrName>style.visibility</p:attrName>
                                        </p:attrNameLst>
                                      </p:cBhvr>
                                      <p:to>
                                        <p:strVal val="visible"/>
                                      </p:to>
                                    </p:set>
                                    <p:anim calcmode="lin" valueType="num">
                                      <p:cBhvr additive="base">
                                        <p:cTn id="113" dur="500"/>
                                        <p:tgtEl>
                                          <p:spTgt spid="18">
                                            <p:txEl>
                                              <p:pRg st="7" end="7"/>
                                            </p:txEl>
                                          </p:spTgt>
                                        </p:tgtEl>
                                        <p:attrNameLst>
                                          <p:attrName>ppt_y</p:attrName>
                                        </p:attrNameLst>
                                      </p:cBhvr>
                                      <p:tavLst>
                                        <p:tav tm="0">
                                          <p:val>
                                            <p:strVal val="#ppt_y+#ppt_h*1.125000"/>
                                          </p:val>
                                        </p:tav>
                                        <p:tav tm="100000">
                                          <p:val>
                                            <p:strVal val="#ppt_y"/>
                                          </p:val>
                                        </p:tav>
                                      </p:tavLst>
                                    </p:anim>
                                    <p:animEffect transition="in" filter="wipe(up)">
                                      <p:cBhvr>
                                        <p:cTn id="114" dur="500"/>
                                        <p:tgtEl>
                                          <p:spTgt spid="18">
                                            <p:txEl>
                                              <p:pRg st="7" end="7"/>
                                            </p:txEl>
                                          </p:spTgt>
                                        </p:tgtEl>
                                      </p:cBhvr>
                                    </p:animEffect>
                                  </p:childTnLst>
                                </p:cTn>
                              </p:par>
                              <p:par>
                                <p:cTn id="115" presetID="12" presetClass="entr" presetSubtype="4" fill="hold" nodeType="withEffect">
                                  <p:stCondLst>
                                    <p:cond delay="0"/>
                                  </p:stCondLst>
                                  <p:childTnLst>
                                    <p:set>
                                      <p:cBhvr>
                                        <p:cTn id="116" dur="1" fill="hold">
                                          <p:stCondLst>
                                            <p:cond delay="0"/>
                                          </p:stCondLst>
                                        </p:cTn>
                                        <p:tgtEl>
                                          <p:spTgt spid="18">
                                            <p:txEl>
                                              <p:pRg st="8" end="8"/>
                                            </p:txEl>
                                          </p:spTgt>
                                        </p:tgtEl>
                                        <p:attrNameLst>
                                          <p:attrName>style.visibility</p:attrName>
                                        </p:attrNameLst>
                                      </p:cBhvr>
                                      <p:to>
                                        <p:strVal val="visible"/>
                                      </p:to>
                                    </p:set>
                                    <p:anim calcmode="lin" valueType="num">
                                      <p:cBhvr additive="base">
                                        <p:cTn id="117" dur="500"/>
                                        <p:tgtEl>
                                          <p:spTgt spid="18">
                                            <p:txEl>
                                              <p:pRg st="8" end="8"/>
                                            </p:txEl>
                                          </p:spTgt>
                                        </p:tgtEl>
                                        <p:attrNameLst>
                                          <p:attrName>ppt_y</p:attrName>
                                        </p:attrNameLst>
                                      </p:cBhvr>
                                      <p:tavLst>
                                        <p:tav tm="0">
                                          <p:val>
                                            <p:strVal val="#ppt_y+#ppt_h*1.125000"/>
                                          </p:val>
                                        </p:tav>
                                        <p:tav tm="100000">
                                          <p:val>
                                            <p:strVal val="#ppt_y"/>
                                          </p:val>
                                        </p:tav>
                                      </p:tavLst>
                                    </p:anim>
                                    <p:animEffect transition="in" filter="wipe(up)">
                                      <p:cBhvr>
                                        <p:cTn id="118" dur="500"/>
                                        <p:tgtEl>
                                          <p:spTgt spid="18">
                                            <p:txEl>
                                              <p:pRg st="8" end="8"/>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42" presetClass="entr" presetSubtype="0" fill="hold" nodeType="clickEffect">
                                  <p:stCondLst>
                                    <p:cond delay="0"/>
                                  </p:stCondLst>
                                  <p:childTnLst>
                                    <p:set>
                                      <p:cBhvr>
                                        <p:cTn id="122" dur="1" fill="hold">
                                          <p:stCondLst>
                                            <p:cond delay="0"/>
                                          </p:stCondLst>
                                        </p:cTn>
                                        <p:tgtEl>
                                          <p:spTgt spid="72"/>
                                        </p:tgtEl>
                                        <p:attrNameLst>
                                          <p:attrName>style.visibility</p:attrName>
                                        </p:attrNameLst>
                                      </p:cBhvr>
                                      <p:to>
                                        <p:strVal val="visible"/>
                                      </p:to>
                                    </p:set>
                                    <p:animEffect transition="in" filter="fade">
                                      <p:cBhvr>
                                        <p:cTn id="123" dur="1000"/>
                                        <p:tgtEl>
                                          <p:spTgt spid="72"/>
                                        </p:tgtEl>
                                      </p:cBhvr>
                                    </p:animEffect>
                                    <p:anim calcmode="lin" valueType="num">
                                      <p:cBhvr>
                                        <p:cTn id="124" dur="1000" fill="hold"/>
                                        <p:tgtEl>
                                          <p:spTgt spid="72"/>
                                        </p:tgtEl>
                                        <p:attrNameLst>
                                          <p:attrName>ppt_x</p:attrName>
                                        </p:attrNameLst>
                                      </p:cBhvr>
                                      <p:tavLst>
                                        <p:tav tm="0">
                                          <p:val>
                                            <p:strVal val="#ppt_x"/>
                                          </p:val>
                                        </p:tav>
                                        <p:tav tm="100000">
                                          <p:val>
                                            <p:strVal val="#ppt_x"/>
                                          </p:val>
                                        </p:tav>
                                      </p:tavLst>
                                    </p:anim>
                                    <p:anim calcmode="lin" valueType="num">
                                      <p:cBhvr>
                                        <p:cTn id="125" dur="1000" fill="hold"/>
                                        <p:tgtEl>
                                          <p:spTgt spid="72"/>
                                        </p:tgtEl>
                                        <p:attrNameLst>
                                          <p:attrName>ppt_y</p:attrName>
                                        </p:attrNameLst>
                                      </p:cBhvr>
                                      <p:tavLst>
                                        <p:tav tm="0">
                                          <p:val>
                                            <p:strVal val="#ppt_y+.1"/>
                                          </p:val>
                                        </p:tav>
                                        <p:tav tm="100000">
                                          <p:val>
                                            <p:strVal val="#ppt_y"/>
                                          </p:val>
                                        </p:tav>
                                      </p:tavLst>
                                    </p:anim>
                                  </p:childTnLst>
                                </p:cTn>
                              </p:par>
                              <p:par>
                                <p:cTn id="126" presetID="42" presetClass="entr" presetSubtype="0" fill="hold" nodeType="withEffect">
                                  <p:stCondLst>
                                    <p:cond delay="0"/>
                                  </p:stCondLst>
                                  <p:childTnLst>
                                    <p:set>
                                      <p:cBhvr>
                                        <p:cTn id="127" dur="1" fill="hold">
                                          <p:stCondLst>
                                            <p:cond delay="0"/>
                                          </p:stCondLst>
                                        </p:cTn>
                                        <p:tgtEl>
                                          <p:spTgt spid="73"/>
                                        </p:tgtEl>
                                        <p:attrNameLst>
                                          <p:attrName>style.visibility</p:attrName>
                                        </p:attrNameLst>
                                      </p:cBhvr>
                                      <p:to>
                                        <p:strVal val="visible"/>
                                      </p:to>
                                    </p:set>
                                    <p:animEffect transition="in" filter="fade">
                                      <p:cBhvr>
                                        <p:cTn id="128" dur="1000"/>
                                        <p:tgtEl>
                                          <p:spTgt spid="73"/>
                                        </p:tgtEl>
                                      </p:cBhvr>
                                    </p:animEffect>
                                    <p:anim calcmode="lin" valueType="num">
                                      <p:cBhvr>
                                        <p:cTn id="129" dur="1000" fill="hold"/>
                                        <p:tgtEl>
                                          <p:spTgt spid="73"/>
                                        </p:tgtEl>
                                        <p:attrNameLst>
                                          <p:attrName>ppt_x</p:attrName>
                                        </p:attrNameLst>
                                      </p:cBhvr>
                                      <p:tavLst>
                                        <p:tav tm="0">
                                          <p:val>
                                            <p:strVal val="#ppt_x"/>
                                          </p:val>
                                        </p:tav>
                                        <p:tav tm="100000">
                                          <p:val>
                                            <p:strVal val="#ppt_x"/>
                                          </p:val>
                                        </p:tav>
                                      </p:tavLst>
                                    </p:anim>
                                    <p:anim calcmode="lin" valueType="num">
                                      <p:cBhvr>
                                        <p:cTn id="130" dur="1000" fill="hold"/>
                                        <p:tgtEl>
                                          <p:spTgt spid="73"/>
                                        </p:tgtEl>
                                        <p:attrNameLst>
                                          <p:attrName>ppt_y</p:attrName>
                                        </p:attrNameLst>
                                      </p:cBhvr>
                                      <p:tavLst>
                                        <p:tav tm="0">
                                          <p:val>
                                            <p:strVal val="#ppt_y+.1"/>
                                          </p:val>
                                        </p:tav>
                                        <p:tav tm="100000">
                                          <p:val>
                                            <p:strVal val="#ppt_y"/>
                                          </p:val>
                                        </p:tav>
                                      </p:tavLst>
                                    </p:anim>
                                  </p:childTnLst>
                                </p:cTn>
                              </p:par>
                              <p:par>
                                <p:cTn id="131" presetID="42" presetClass="entr" presetSubtype="0" fill="hold" nodeType="withEffect">
                                  <p:stCondLst>
                                    <p:cond delay="0"/>
                                  </p:stCondLst>
                                  <p:childTnLst>
                                    <p:set>
                                      <p:cBhvr>
                                        <p:cTn id="132" dur="1" fill="hold">
                                          <p:stCondLst>
                                            <p:cond delay="0"/>
                                          </p:stCondLst>
                                        </p:cTn>
                                        <p:tgtEl>
                                          <p:spTgt spid="70"/>
                                        </p:tgtEl>
                                        <p:attrNameLst>
                                          <p:attrName>style.visibility</p:attrName>
                                        </p:attrNameLst>
                                      </p:cBhvr>
                                      <p:to>
                                        <p:strVal val="visible"/>
                                      </p:to>
                                    </p:set>
                                    <p:animEffect transition="in" filter="fade">
                                      <p:cBhvr>
                                        <p:cTn id="133" dur="1000"/>
                                        <p:tgtEl>
                                          <p:spTgt spid="70"/>
                                        </p:tgtEl>
                                      </p:cBhvr>
                                    </p:animEffect>
                                    <p:anim calcmode="lin" valueType="num">
                                      <p:cBhvr>
                                        <p:cTn id="134" dur="1000" fill="hold"/>
                                        <p:tgtEl>
                                          <p:spTgt spid="70"/>
                                        </p:tgtEl>
                                        <p:attrNameLst>
                                          <p:attrName>ppt_x</p:attrName>
                                        </p:attrNameLst>
                                      </p:cBhvr>
                                      <p:tavLst>
                                        <p:tav tm="0">
                                          <p:val>
                                            <p:strVal val="#ppt_x"/>
                                          </p:val>
                                        </p:tav>
                                        <p:tav tm="100000">
                                          <p:val>
                                            <p:strVal val="#ppt_x"/>
                                          </p:val>
                                        </p:tav>
                                      </p:tavLst>
                                    </p:anim>
                                    <p:anim calcmode="lin" valueType="num">
                                      <p:cBhvr>
                                        <p:cTn id="135" dur="1000" fill="hold"/>
                                        <p:tgtEl>
                                          <p:spTgt spid="70"/>
                                        </p:tgtEl>
                                        <p:attrNameLst>
                                          <p:attrName>ppt_y</p:attrName>
                                        </p:attrNameLst>
                                      </p:cBhvr>
                                      <p:tavLst>
                                        <p:tav tm="0">
                                          <p:val>
                                            <p:strVal val="#ppt_y+.1"/>
                                          </p:val>
                                        </p:tav>
                                        <p:tav tm="100000">
                                          <p:val>
                                            <p:strVal val="#ppt_y"/>
                                          </p:val>
                                        </p:tav>
                                      </p:tavLst>
                                    </p:anim>
                                  </p:childTnLst>
                                </p:cTn>
                              </p:par>
                              <p:par>
                                <p:cTn id="136" presetID="42" presetClass="entr" presetSubtype="0" fill="hold" nodeType="withEffect">
                                  <p:stCondLst>
                                    <p:cond delay="0"/>
                                  </p:stCondLst>
                                  <p:childTnLst>
                                    <p:set>
                                      <p:cBhvr>
                                        <p:cTn id="137" dur="1" fill="hold">
                                          <p:stCondLst>
                                            <p:cond delay="0"/>
                                          </p:stCondLst>
                                        </p:cTn>
                                        <p:tgtEl>
                                          <p:spTgt spid="82"/>
                                        </p:tgtEl>
                                        <p:attrNameLst>
                                          <p:attrName>style.visibility</p:attrName>
                                        </p:attrNameLst>
                                      </p:cBhvr>
                                      <p:to>
                                        <p:strVal val="visible"/>
                                      </p:to>
                                    </p:set>
                                    <p:animEffect transition="in" filter="fade">
                                      <p:cBhvr>
                                        <p:cTn id="138" dur="1000"/>
                                        <p:tgtEl>
                                          <p:spTgt spid="82"/>
                                        </p:tgtEl>
                                      </p:cBhvr>
                                    </p:animEffect>
                                    <p:anim calcmode="lin" valueType="num">
                                      <p:cBhvr>
                                        <p:cTn id="139" dur="1000" fill="hold"/>
                                        <p:tgtEl>
                                          <p:spTgt spid="82"/>
                                        </p:tgtEl>
                                        <p:attrNameLst>
                                          <p:attrName>ppt_x</p:attrName>
                                        </p:attrNameLst>
                                      </p:cBhvr>
                                      <p:tavLst>
                                        <p:tav tm="0">
                                          <p:val>
                                            <p:strVal val="#ppt_x"/>
                                          </p:val>
                                        </p:tav>
                                        <p:tav tm="100000">
                                          <p:val>
                                            <p:strVal val="#ppt_x"/>
                                          </p:val>
                                        </p:tav>
                                      </p:tavLst>
                                    </p:anim>
                                    <p:anim calcmode="lin" valueType="num">
                                      <p:cBhvr>
                                        <p:cTn id="140" dur="1000" fill="hold"/>
                                        <p:tgtEl>
                                          <p:spTgt spid="82"/>
                                        </p:tgtEl>
                                        <p:attrNameLst>
                                          <p:attrName>ppt_y</p:attrName>
                                        </p:attrNameLst>
                                      </p:cBhvr>
                                      <p:tavLst>
                                        <p:tav tm="0">
                                          <p:val>
                                            <p:strVal val="#ppt_y+.1"/>
                                          </p:val>
                                        </p:tav>
                                        <p:tav tm="100000">
                                          <p:val>
                                            <p:strVal val="#ppt_y"/>
                                          </p:val>
                                        </p:tav>
                                      </p:tavLst>
                                    </p:anim>
                                  </p:childTnLst>
                                </p:cTn>
                              </p:par>
                              <p:par>
                                <p:cTn id="141" presetID="42" presetClass="entr" presetSubtype="0" fill="hold" nodeType="withEffect">
                                  <p:stCondLst>
                                    <p:cond delay="0"/>
                                  </p:stCondLst>
                                  <p:childTnLst>
                                    <p:set>
                                      <p:cBhvr>
                                        <p:cTn id="142" dur="1" fill="hold">
                                          <p:stCondLst>
                                            <p:cond delay="0"/>
                                          </p:stCondLst>
                                        </p:cTn>
                                        <p:tgtEl>
                                          <p:spTgt spid="27"/>
                                        </p:tgtEl>
                                        <p:attrNameLst>
                                          <p:attrName>style.visibility</p:attrName>
                                        </p:attrNameLst>
                                      </p:cBhvr>
                                      <p:to>
                                        <p:strVal val="visible"/>
                                      </p:to>
                                    </p:set>
                                    <p:animEffect transition="in" filter="fade">
                                      <p:cBhvr>
                                        <p:cTn id="143" dur="1000"/>
                                        <p:tgtEl>
                                          <p:spTgt spid="27"/>
                                        </p:tgtEl>
                                      </p:cBhvr>
                                    </p:animEffect>
                                    <p:anim calcmode="lin" valueType="num">
                                      <p:cBhvr>
                                        <p:cTn id="144" dur="1000" fill="hold"/>
                                        <p:tgtEl>
                                          <p:spTgt spid="27"/>
                                        </p:tgtEl>
                                        <p:attrNameLst>
                                          <p:attrName>ppt_x</p:attrName>
                                        </p:attrNameLst>
                                      </p:cBhvr>
                                      <p:tavLst>
                                        <p:tav tm="0">
                                          <p:val>
                                            <p:strVal val="#ppt_x"/>
                                          </p:val>
                                        </p:tav>
                                        <p:tav tm="100000">
                                          <p:val>
                                            <p:strVal val="#ppt_x"/>
                                          </p:val>
                                        </p:tav>
                                      </p:tavLst>
                                    </p:anim>
                                    <p:anim calcmode="lin" valueType="num">
                                      <p:cBhvr>
                                        <p:cTn id="145" dur="1000" fill="hold"/>
                                        <p:tgtEl>
                                          <p:spTgt spid="27"/>
                                        </p:tgtEl>
                                        <p:attrNameLst>
                                          <p:attrName>ppt_y</p:attrName>
                                        </p:attrNameLst>
                                      </p:cBhvr>
                                      <p:tavLst>
                                        <p:tav tm="0">
                                          <p:val>
                                            <p:strVal val="#ppt_y+.1"/>
                                          </p:val>
                                        </p:tav>
                                        <p:tav tm="100000">
                                          <p:val>
                                            <p:strVal val="#ppt_y"/>
                                          </p:val>
                                        </p:tav>
                                      </p:tavLst>
                                    </p:anim>
                                  </p:childTnLst>
                                </p:cTn>
                              </p:par>
                              <p:par>
                                <p:cTn id="146" presetID="12" presetClass="entr" presetSubtype="4" fill="hold" nodeType="withEffect">
                                  <p:stCondLst>
                                    <p:cond delay="0"/>
                                  </p:stCondLst>
                                  <p:childTnLst>
                                    <p:set>
                                      <p:cBhvr>
                                        <p:cTn id="147" dur="1" fill="hold">
                                          <p:stCondLst>
                                            <p:cond delay="0"/>
                                          </p:stCondLst>
                                        </p:cTn>
                                        <p:tgtEl>
                                          <p:spTgt spid="18">
                                            <p:txEl>
                                              <p:pRg st="11" end="11"/>
                                            </p:txEl>
                                          </p:spTgt>
                                        </p:tgtEl>
                                        <p:attrNameLst>
                                          <p:attrName>style.visibility</p:attrName>
                                        </p:attrNameLst>
                                      </p:cBhvr>
                                      <p:to>
                                        <p:strVal val="visible"/>
                                      </p:to>
                                    </p:set>
                                    <p:anim calcmode="lin" valueType="num">
                                      <p:cBhvr additive="base">
                                        <p:cTn id="148" dur="500"/>
                                        <p:tgtEl>
                                          <p:spTgt spid="18">
                                            <p:txEl>
                                              <p:pRg st="11" end="11"/>
                                            </p:txEl>
                                          </p:spTgt>
                                        </p:tgtEl>
                                        <p:attrNameLst>
                                          <p:attrName>ppt_y</p:attrName>
                                        </p:attrNameLst>
                                      </p:cBhvr>
                                      <p:tavLst>
                                        <p:tav tm="0">
                                          <p:val>
                                            <p:strVal val="#ppt_y+#ppt_h*1.125000"/>
                                          </p:val>
                                        </p:tav>
                                        <p:tav tm="100000">
                                          <p:val>
                                            <p:strVal val="#ppt_y"/>
                                          </p:val>
                                        </p:tav>
                                      </p:tavLst>
                                    </p:anim>
                                    <p:animEffect transition="in" filter="wipe(up)">
                                      <p:cBhvr>
                                        <p:cTn id="149" dur="500"/>
                                        <p:tgtEl>
                                          <p:spTgt spid="18">
                                            <p:txEl>
                                              <p:pRg st="11" end="11"/>
                                            </p:txEl>
                                          </p:spTgt>
                                        </p:tgtEl>
                                      </p:cBhvr>
                                    </p:animEffect>
                                  </p:childTnLst>
                                </p:cTn>
                              </p:par>
                              <p:par>
                                <p:cTn id="150" presetID="12" presetClass="entr" presetSubtype="4" fill="hold" nodeType="withEffect">
                                  <p:stCondLst>
                                    <p:cond delay="0"/>
                                  </p:stCondLst>
                                  <p:childTnLst>
                                    <p:set>
                                      <p:cBhvr>
                                        <p:cTn id="151" dur="1" fill="hold">
                                          <p:stCondLst>
                                            <p:cond delay="0"/>
                                          </p:stCondLst>
                                        </p:cTn>
                                        <p:tgtEl>
                                          <p:spTgt spid="18">
                                            <p:txEl>
                                              <p:pRg st="12" end="12"/>
                                            </p:txEl>
                                          </p:spTgt>
                                        </p:tgtEl>
                                        <p:attrNameLst>
                                          <p:attrName>style.visibility</p:attrName>
                                        </p:attrNameLst>
                                      </p:cBhvr>
                                      <p:to>
                                        <p:strVal val="visible"/>
                                      </p:to>
                                    </p:set>
                                    <p:anim calcmode="lin" valueType="num">
                                      <p:cBhvr additive="base">
                                        <p:cTn id="152" dur="500"/>
                                        <p:tgtEl>
                                          <p:spTgt spid="18">
                                            <p:txEl>
                                              <p:pRg st="12" end="12"/>
                                            </p:txEl>
                                          </p:spTgt>
                                        </p:tgtEl>
                                        <p:attrNameLst>
                                          <p:attrName>ppt_y</p:attrName>
                                        </p:attrNameLst>
                                      </p:cBhvr>
                                      <p:tavLst>
                                        <p:tav tm="0">
                                          <p:val>
                                            <p:strVal val="#ppt_y+#ppt_h*1.125000"/>
                                          </p:val>
                                        </p:tav>
                                        <p:tav tm="100000">
                                          <p:val>
                                            <p:strVal val="#ppt_y"/>
                                          </p:val>
                                        </p:tav>
                                      </p:tavLst>
                                    </p:anim>
                                    <p:animEffect transition="in" filter="wipe(up)">
                                      <p:cBhvr>
                                        <p:cTn id="153" dur="500"/>
                                        <p:tgtEl>
                                          <p:spTgt spid="18">
                                            <p:txEl>
                                              <p:pRg st="12" end="12"/>
                                            </p:txEl>
                                          </p:spTgt>
                                        </p:tgtEl>
                                      </p:cBhvr>
                                    </p:animEffect>
                                  </p:childTnLst>
                                </p:cTn>
                              </p:par>
                              <p:par>
                                <p:cTn id="154" presetID="12" presetClass="entr" presetSubtype="4" fill="hold" nodeType="withEffect">
                                  <p:stCondLst>
                                    <p:cond delay="0"/>
                                  </p:stCondLst>
                                  <p:childTnLst>
                                    <p:set>
                                      <p:cBhvr>
                                        <p:cTn id="155" dur="1" fill="hold">
                                          <p:stCondLst>
                                            <p:cond delay="0"/>
                                          </p:stCondLst>
                                        </p:cTn>
                                        <p:tgtEl>
                                          <p:spTgt spid="18">
                                            <p:txEl>
                                              <p:pRg st="16" end="16"/>
                                            </p:txEl>
                                          </p:spTgt>
                                        </p:tgtEl>
                                        <p:attrNameLst>
                                          <p:attrName>style.visibility</p:attrName>
                                        </p:attrNameLst>
                                      </p:cBhvr>
                                      <p:to>
                                        <p:strVal val="visible"/>
                                      </p:to>
                                    </p:set>
                                    <p:anim calcmode="lin" valueType="num">
                                      <p:cBhvr additive="base">
                                        <p:cTn id="156" dur="500"/>
                                        <p:tgtEl>
                                          <p:spTgt spid="18">
                                            <p:txEl>
                                              <p:pRg st="16" end="16"/>
                                            </p:txEl>
                                          </p:spTgt>
                                        </p:tgtEl>
                                        <p:attrNameLst>
                                          <p:attrName>ppt_y</p:attrName>
                                        </p:attrNameLst>
                                      </p:cBhvr>
                                      <p:tavLst>
                                        <p:tav tm="0">
                                          <p:val>
                                            <p:strVal val="#ppt_y+#ppt_h*1.125000"/>
                                          </p:val>
                                        </p:tav>
                                        <p:tav tm="100000">
                                          <p:val>
                                            <p:strVal val="#ppt_y"/>
                                          </p:val>
                                        </p:tav>
                                      </p:tavLst>
                                    </p:anim>
                                    <p:animEffect transition="in" filter="wipe(up)">
                                      <p:cBhvr>
                                        <p:cTn id="157" dur="500"/>
                                        <p:tgtEl>
                                          <p:spTgt spid="18">
                                            <p:txEl>
                                              <p:pRg st="16" end="16"/>
                                            </p:txEl>
                                          </p:spTgt>
                                        </p:tgtEl>
                                      </p:cBhvr>
                                    </p:animEffect>
                                  </p:childTnLst>
                                </p:cTn>
                              </p:par>
                              <p:par>
                                <p:cTn id="158" presetID="12" presetClass="entr" presetSubtype="4" fill="hold" nodeType="withEffect">
                                  <p:stCondLst>
                                    <p:cond delay="0"/>
                                  </p:stCondLst>
                                  <p:childTnLst>
                                    <p:set>
                                      <p:cBhvr>
                                        <p:cTn id="159" dur="1" fill="hold">
                                          <p:stCondLst>
                                            <p:cond delay="0"/>
                                          </p:stCondLst>
                                        </p:cTn>
                                        <p:tgtEl>
                                          <p:spTgt spid="18">
                                            <p:txEl>
                                              <p:pRg st="17" end="17"/>
                                            </p:txEl>
                                          </p:spTgt>
                                        </p:tgtEl>
                                        <p:attrNameLst>
                                          <p:attrName>style.visibility</p:attrName>
                                        </p:attrNameLst>
                                      </p:cBhvr>
                                      <p:to>
                                        <p:strVal val="visible"/>
                                      </p:to>
                                    </p:set>
                                    <p:anim calcmode="lin" valueType="num">
                                      <p:cBhvr additive="base">
                                        <p:cTn id="160" dur="500"/>
                                        <p:tgtEl>
                                          <p:spTgt spid="18">
                                            <p:txEl>
                                              <p:pRg st="17" end="17"/>
                                            </p:txEl>
                                          </p:spTgt>
                                        </p:tgtEl>
                                        <p:attrNameLst>
                                          <p:attrName>ppt_y</p:attrName>
                                        </p:attrNameLst>
                                      </p:cBhvr>
                                      <p:tavLst>
                                        <p:tav tm="0">
                                          <p:val>
                                            <p:strVal val="#ppt_y+#ppt_h*1.125000"/>
                                          </p:val>
                                        </p:tav>
                                        <p:tav tm="100000">
                                          <p:val>
                                            <p:strVal val="#ppt_y"/>
                                          </p:val>
                                        </p:tav>
                                      </p:tavLst>
                                    </p:anim>
                                    <p:animEffect transition="in" filter="wipe(up)">
                                      <p:cBhvr>
                                        <p:cTn id="161" dur="500"/>
                                        <p:tgtEl>
                                          <p:spTgt spid="18">
                                            <p:txEl>
                                              <p:pRg st="17" end="17"/>
                                            </p:txEl>
                                          </p:spTgt>
                                        </p:tgtEl>
                                      </p:cBhvr>
                                    </p:animEffect>
                                  </p:childTnLst>
                                </p:cTn>
                              </p:par>
                            </p:childTnLst>
                          </p:cTn>
                        </p:par>
                      </p:childTnLst>
                    </p:cTn>
                  </p:par>
                  <p:par>
                    <p:cTn id="162" fill="hold">
                      <p:stCondLst>
                        <p:cond delay="indefinite"/>
                      </p:stCondLst>
                      <p:childTnLst>
                        <p:par>
                          <p:cTn id="163" fill="hold">
                            <p:stCondLst>
                              <p:cond delay="0"/>
                            </p:stCondLst>
                            <p:childTnLst>
                              <p:par>
                                <p:cTn id="164" presetID="2" presetClass="exit" presetSubtype="4" fill="hold" nodeType="clickEffect">
                                  <p:stCondLst>
                                    <p:cond delay="0"/>
                                  </p:stCondLst>
                                  <p:childTnLst>
                                    <p:anim calcmode="lin" valueType="num">
                                      <p:cBhvr additive="base">
                                        <p:cTn id="165" dur="500"/>
                                        <p:tgtEl>
                                          <p:spTgt spid="70"/>
                                        </p:tgtEl>
                                        <p:attrNameLst>
                                          <p:attrName>ppt_x</p:attrName>
                                        </p:attrNameLst>
                                      </p:cBhvr>
                                      <p:tavLst>
                                        <p:tav tm="0">
                                          <p:val>
                                            <p:strVal val="ppt_x"/>
                                          </p:val>
                                        </p:tav>
                                        <p:tav tm="100000">
                                          <p:val>
                                            <p:strVal val="ppt_x"/>
                                          </p:val>
                                        </p:tav>
                                      </p:tavLst>
                                    </p:anim>
                                    <p:anim calcmode="lin" valueType="num">
                                      <p:cBhvr additive="base">
                                        <p:cTn id="166" dur="500"/>
                                        <p:tgtEl>
                                          <p:spTgt spid="70"/>
                                        </p:tgtEl>
                                        <p:attrNameLst>
                                          <p:attrName>ppt_y</p:attrName>
                                        </p:attrNameLst>
                                      </p:cBhvr>
                                      <p:tavLst>
                                        <p:tav tm="0">
                                          <p:val>
                                            <p:strVal val="ppt_y"/>
                                          </p:val>
                                        </p:tav>
                                        <p:tav tm="100000">
                                          <p:val>
                                            <p:strVal val="1+ppt_h/2"/>
                                          </p:val>
                                        </p:tav>
                                      </p:tavLst>
                                    </p:anim>
                                    <p:set>
                                      <p:cBhvr>
                                        <p:cTn id="167" dur="1" fill="hold">
                                          <p:stCondLst>
                                            <p:cond delay="499"/>
                                          </p:stCondLst>
                                        </p:cTn>
                                        <p:tgtEl>
                                          <p:spTgt spid="70"/>
                                        </p:tgtEl>
                                        <p:attrNameLst>
                                          <p:attrName>style.visibility</p:attrName>
                                        </p:attrNameLst>
                                      </p:cBhvr>
                                      <p:to>
                                        <p:strVal val="hidden"/>
                                      </p:to>
                                    </p:set>
                                  </p:childTnLst>
                                </p:cTn>
                              </p:par>
                              <p:par>
                                <p:cTn id="168" presetID="2" presetClass="exit" presetSubtype="4" fill="hold" nodeType="withEffect">
                                  <p:stCondLst>
                                    <p:cond delay="0"/>
                                  </p:stCondLst>
                                  <p:childTnLst>
                                    <p:anim calcmode="lin" valueType="num">
                                      <p:cBhvr additive="base">
                                        <p:cTn id="169" dur="500"/>
                                        <p:tgtEl>
                                          <p:spTgt spid="72"/>
                                        </p:tgtEl>
                                        <p:attrNameLst>
                                          <p:attrName>ppt_x</p:attrName>
                                        </p:attrNameLst>
                                      </p:cBhvr>
                                      <p:tavLst>
                                        <p:tav tm="0">
                                          <p:val>
                                            <p:strVal val="ppt_x"/>
                                          </p:val>
                                        </p:tav>
                                        <p:tav tm="100000">
                                          <p:val>
                                            <p:strVal val="ppt_x"/>
                                          </p:val>
                                        </p:tav>
                                      </p:tavLst>
                                    </p:anim>
                                    <p:anim calcmode="lin" valueType="num">
                                      <p:cBhvr additive="base">
                                        <p:cTn id="170" dur="500"/>
                                        <p:tgtEl>
                                          <p:spTgt spid="72"/>
                                        </p:tgtEl>
                                        <p:attrNameLst>
                                          <p:attrName>ppt_y</p:attrName>
                                        </p:attrNameLst>
                                      </p:cBhvr>
                                      <p:tavLst>
                                        <p:tav tm="0">
                                          <p:val>
                                            <p:strVal val="ppt_y"/>
                                          </p:val>
                                        </p:tav>
                                        <p:tav tm="100000">
                                          <p:val>
                                            <p:strVal val="1+ppt_h/2"/>
                                          </p:val>
                                        </p:tav>
                                      </p:tavLst>
                                    </p:anim>
                                    <p:set>
                                      <p:cBhvr>
                                        <p:cTn id="171" dur="1" fill="hold">
                                          <p:stCondLst>
                                            <p:cond delay="499"/>
                                          </p:stCondLst>
                                        </p:cTn>
                                        <p:tgtEl>
                                          <p:spTgt spid="72"/>
                                        </p:tgtEl>
                                        <p:attrNameLst>
                                          <p:attrName>style.visibility</p:attrName>
                                        </p:attrNameLst>
                                      </p:cBhvr>
                                      <p:to>
                                        <p:strVal val="hidden"/>
                                      </p:to>
                                    </p:set>
                                  </p:childTnLst>
                                </p:cTn>
                              </p:par>
                              <p:par>
                                <p:cTn id="172" presetID="2" presetClass="exit" presetSubtype="4" fill="hold" nodeType="withEffect">
                                  <p:stCondLst>
                                    <p:cond delay="0"/>
                                  </p:stCondLst>
                                  <p:childTnLst>
                                    <p:anim calcmode="lin" valueType="num">
                                      <p:cBhvr additive="base">
                                        <p:cTn id="173" dur="500"/>
                                        <p:tgtEl>
                                          <p:spTgt spid="73"/>
                                        </p:tgtEl>
                                        <p:attrNameLst>
                                          <p:attrName>ppt_x</p:attrName>
                                        </p:attrNameLst>
                                      </p:cBhvr>
                                      <p:tavLst>
                                        <p:tav tm="0">
                                          <p:val>
                                            <p:strVal val="ppt_x"/>
                                          </p:val>
                                        </p:tav>
                                        <p:tav tm="100000">
                                          <p:val>
                                            <p:strVal val="ppt_x"/>
                                          </p:val>
                                        </p:tav>
                                      </p:tavLst>
                                    </p:anim>
                                    <p:anim calcmode="lin" valueType="num">
                                      <p:cBhvr additive="base">
                                        <p:cTn id="174" dur="500"/>
                                        <p:tgtEl>
                                          <p:spTgt spid="73"/>
                                        </p:tgtEl>
                                        <p:attrNameLst>
                                          <p:attrName>ppt_y</p:attrName>
                                        </p:attrNameLst>
                                      </p:cBhvr>
                                      <p:tavLst>
                                        <p:tav tm="0">
                                          <p:val>
                                            <p:strVal val="ppt_y"/>
                                          </p:val>
                                        </p:tav>
                                        <p:tav tm="100000">
                                          <p:val>
                                            <p:strVal val="1+ppt_h/2"/>
                                          </p:val>
                                        </p:tav>
                                      </p:tavLst>
                                    </p:anim>
                                    <p:set>
                                      <p:cBhvr>
                                        <p:cTn id="175" dur="1" fill="hold">
                                          <p:stCondLst>
                                            <p:cond delay="499"/>
                                          </p:stCondLst>
                                        </p:cTn>
                                        <p:tgtEl>
                                          <p:spTgt spid="73"/>
                                        </p:tgtEl>
                                        <p:attrNameLst>
                                          <p:attrName>style.visibility</p:attrName>
                                        </p:attrNameLst>
                                      </p:cBhvr>
                                      <p:to>
                                        <p:strVal val="hidden"/>
                                      </p:to>
                                    </p:set>
                                  </p:childTnLst>
                                </p:cTn>
                              </p:par>
                              <p:par>
                                <p:cTn id="176" presetID="42" presetClass="entr" presetSubtype="0" fill="hold" nodeType="withEffect">
                                  <p:stCondLst>
                                    <p:cond delay="0"/>
                                  </p:stCondLst>
                                  <p:childTnLst>
                                    <p:set>
                                      <p:cBhvr>
                                        <p:cTn id="177" dur="1" fill="hold">
                                          <p:stCondLst>
                                            <p:cond delay="0"/>
                                          </p:stCondLst>
                                        </p:cTn>
                                        <p:tgtEl>
                                          <p:spTgt spid="86"/>
                                        </p:tgtEl>
                                        <p:attrNameLst>
                                          <p:attrName>style.visibility</p:attrName>
                                        </p:attrNameLst>
                                      </p:cBhvr>
                                      <p:to>
                                        <p:strVal val="visible"/>
                                      </p:to>
                                    </p:set>
                                    <p:animEffect transition="in" filter="fade">
                                      <p:cBhvr>
                                        <p:cTn id="178" dur="1000"/>
                                        <p:tgtEl>
                                          <p:spTgt spid="86"/>
                                        </p:tgtEl>
                                      </p:cBhvr>
                                    </p:animEffect>
                                    <p:anim calcmode="lin" valueType="num">
                                      <p:cBhvr>
                                        <p:cTn id="179" dur="1000" fill="hold"/>
                                        <p:tgtEl>
                                          <p:spTgt spid="86"/>
                                        </p:tgtEl>
                                        <p:attrNameLst>
                                          <p:attrName>ppt_x</p:attrName>
                                        </p:attrNameLst>
                                      </p:cBhvr>
                                      <p:tavLst>
                                        <p:tav tm="0">
                                          <p:val>
                                            <p:strVal val="#ppt_x"/>
                                          </p:val>
                                        </p:tav>
                                        <p:tav tm="100000">
                                          <p:val>
                                            <p:strVal val="#ppt_x"/>
                                          </p:val>
                                        </p:tav>
                                      </p:tavLst>
                                    </p:anim>
                                    <p:anim calcmode="lin" valueType="num">
                                      <p:cBhvr>
                                        <p:cTn id="180" dur="1000" fill="hold"/>
                                        <p:tgtEl>
                                          <p:spTgt spid="86"/>
                                        </p:tgtEl>
                                        <p:attrNameLst>
                                          <p:attrName>ppt_y</p:attrName>
                                        </p:attrNameLst>
                                      </p:cBhvr>
                                      <p:tavLst>
                                        <p:tav tm="0">
                                          <p:val>
                                            <p:strVal val="#ppt_y+.1"/>
                                          </p:val>
                                        </p:tav>
                                        <p:tav tm="100000">
                                          <p:val>
                                            <p:strVal val="#ppt_y"/>
                                          </p:val>
                                        </p:tav>
                                      </p:tavLst>
                                    </p:anim>
                                  </p:childTnLst>
                                </p:cTn>
                              </p:par>
                              <p:par>
                                <p:cTn id="181" presetID="12" presetClass="entr" presetSubtype="4" fill="hold" nodeType="withEffect">
                                  <p:stCondLst>
                                    <p:cond delay="0"/>
                                  </p:stCondLst>
                                  <p:childTnLst>
                                    <p:set>
                                      <p:cBhvr>
                                        <p:cTn id="182" dur="1" fill="hold">
                                          <p:stCondLst>
                                            <p:cond delay="0"/>
                                          </p:stCondLst>
                                        </p:cTn>
                                        <p:tgtEl>
                                          <p:spTgt spid="18">
                                            <p:txEl>
                                              <p:pRg st="13" end="13"/>
                                            </p:txEl>
                                          </p:spTgt>
                                        </p:tgtEl>
                                        <p:attrNameLst>
                                          <p:attrName>style.visibility</p:attrName>
                                        </p:attrNameLst>
                                      </p:cBhvr>
                                      <p:to>
                                        <p:strVal val="visible"/>
                                      </p:to>
                                    </p:set>
                                    <p:anim calcmode="lin" valueType="num">
                                      <p:cBhvr additive="base">
                                        <p:cTn id="183" dur="500"/>
                                        <p:tgtEl>
                                          <p:spTgt spid="18">
                                            <p:txEl>
                                              <p:pRg st="13" end="13"/>
                                            </p:txEl>
                                          </p:spTgt>
                                        </p:tgtEl>
                                        <p:attrNameLst>
                                          <p:attrName>ppt_y</p:attrName>
                                        </p:attrNameLst>
                                      </p:cBhvr>
                                      <p:tavLst>
                                        <p:tav tm="0">
                                          <p:val>
                                            <p:strVal val="#ppt_y+#ppt_h*1.125000"/>
                                          </p:val>
                                        </p:tav>
                                        <p:tav tm="100000">
                                          <p:val>
                                            <p:strVal val="#ppt_y"/>
                                          </p:val>
                                        </p:tav>
                                      </p:tavLst>
                                    </p:anim>
                                    <p:animEffect transition="in" filter="wipe(up)">
                                      <p:cBhvr>
                                        <p:cTn id="184" dur="500"/>
                                        <p:tgtEl>
                                          <p:spTgt spid="18">
                                            <p:txEl>
                                              <p:pRg st="13" end="13"/>
                                            </p:txEl>
                                          </p:spTgt>
                                        </p:tgtEl>
                                      </p:cBhvr>
                                    </p:animEffect>
                                  </p:childTnLst>
                                </p:cTn>
                              </p:par>
                              <p:par>
                                <p:cTn id="185" presetID="12" presetClass="entr" presetSubtype="4" fill="hold" nodeType="withEffect">
                                  <p:stCondLst>
                                    <p:cond delay="0"/>
                                  </p:stCondLst>
                                  <p:childTnLst>
                                    <p:set>
                                      <p:cBhvr>
                                        <p:cTn id="186" dur="1" fill="hold">
                                          <p:stCondLst>
                                            <p:cond delay="0"/>
                                          </p:stCondLst>
                                        </p:cTn>
                                        <p:tgtEl>
                                          <p:spTgt spid="18">
                                            <p:txEl>
                                              <p:pRg st="14" end="14"/>
                                            </p:txEl>
                                          </p:spTgt>
                                        </p:tgtEl>
                                        <p:attrNameLst>
                                          <p:attrName>style.visibility</p:attrName>
                                        </p:attrNameLst>
                                      </p:cBhvr>
                                      <p:to>
                                        <p:strVal val="visible"/>
                                      </p:to>
                                    </p:set>
                                    <p:anim calcmode="lin" valueType="num">
                                      <p:cBhvr additive="base">
                                        <p:cTn id="187" dur="500"/>
                                        <p:tgtEl>
                                          <p:spTgt spid="18">
                                            <p:txEl>
                                              <p:pRg st="14" end="14"/>
                                            </p:txEl>
                                          </p:spTgt>
                                        </p:tgtEl>
                                        <p:attrNameLst>
                                          <p:attrName>ppt_y</p:attrName>
                                        </p:attrNameLst>
                                      </p:cBhvr>
                                      <p:tavLst>
                                        <p:tav tm="0">
                                          <p:val>
                                            <p:strVal val="#ppt_y+#ppt_h*1.125000"/>
                                          </p:val>
                                        </p:tav>
                                        <p:tav tm="100000">
                                          <p:val>
                                            <p:strVal val="#ppt_y"/>
                                          </p:val>
                                        </p:tav>
                                      </p:tavLst>
                                    </p:anim>
                                    <p:animEffect transition="in" filter="wipe(up)">
                                      <p:cBhvr>
                                        <p:cTn id="188" dur="500"/>
                                        <p:tgtEl>
                                          <p:spTgt spid="18">
                                            <p:txEl>
                                              <p:pRg st="14" end="14"/>
                                            </p:txEl>
                                          </p:spTgt>
                                        </p:tgtEl>
                                      </p:cBhvr>
                                    </p:animEffect>
                                  </p:childTnLst>
                                </p:cTn>
                              </p:par>
                              <p:par>
                                <p:cTn id="189" presetID="12" presetClass="entr" presetSubtype="4" fill="hold" nodeType="withEffect">
                                  <p:stCondLst>
                                    <p:cond delay="0"/>
                                  </p:stCondLst>
                                  <p:childTnLst>
                                    <p:set>
                                      <p:cBhvr>
                                        <p:cTn id="190" dur="1" fill="hold">
                                          <p:stCondLst>
                                            <p:cond delay="0"/>
                                          </p:stCondLst>
                                        </p:cTn>
                                        <p:tgtEl>
                                          <p:spTgt spid="18">
                                            <p:txEl>
                                              <p:pRg st="15" end="15"/>
                                            </p:txEl>
                                          </p:spTgt>
                                        </p:tgtEl>
                                        <p:attrNameLst>
                                          <p:attrName>style.visibility</p:attrName>
                                        </p:attrNameLst>
                                      </p:cBhvr>
                                      <p:to>
                                        <p:strVal val="visible"/>
                                      </p:to>
                                    </p:set>
                                    <p:anim calcmode="lin" valueType="num">
                                      <p:cBhvr additive="base">
                                        <p:cTn id="191" dur="500"/>
                                        <p:tgtEl>
                                          <p:spTgt spid="18">
                                            <p:txEl>
                                              <p:pRg st="15" end="15"/>
                                            </p:txEl>
                                          </p:spTgt>
                                        </p:tgtEl>
                                        <p:attrNameLst>
                                          <p:attrName>ppt_y</p:attrName>
                                        </p:attrNameLst>
                                      </p:cBhvr>
                                      <p:tavLst>
                                        <p:tav tm="0">
                                          <p:val>
                                            <p:strVal val="#ppt_y+#ppt_h*1.125000"/>
                                          </p:val>
                                        </p:tav>
                                        <p:tav tm="100000">
                                          <p:val>
                                            <p:strVal val="#ppt_y"/>
                                          </p:val>
                                        </p:tav>
                                      </p:tavLst>
                                    </p:anim>
                                    <p:animEffect transition="in" filter="wipe(up)">
                                      <p:cBhvr>
                                        <p:cTn id="192" dur="500"/>
                                        <p:tgtEl>
                                          <p:spTgt spid="18">
                                            <p:txEl>
                                              <p:pRg st="15" end="15"/>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2" presetClass="exit" presetSubtype="4" fill="hold" nodeType="clickEffect">
                                  <p:stCondLst>
                                    <p:cond delay="0"/>
                                  </p:stCondLst>
                                  <p:childTnLst>
                                    <p:anim calcmode="lin" valueType="num">
                                      <p:cBhvr additive="base">
                                        <p:cTn id="196" dur="500"/>
                                        <p:tgtEl>
                                          <p:spTgt spid="42"/>
                                        </p:tgtEl>
                                        <p:attrNameLst>
                                          <p:attrName>ppt_x</p:attrName>
                                        </p:attrNameLst>
                                      </p:cBhvr>
                                      <p:tavLst>
                                        <p:tav tm="0">
                                          <p:val>
                                            <p:strVal val="ppt_x"/>
                                          </p:val>
                                        </p:tav>
                                        <p:tav tm="100000">
                                          <p:val>
                                            <p:strVal val="ppt_x"/>
                                          </p:val>
                                        </p:tav>
                                      </p:tavLst>
                                    </p:anim>
                                    <p:anim calcmode="lin" valueType="num">
                                      <p:cBhvr additive="base">
                                        <p:cTn id="197" dur="500"/>
                                        <p:tgtEl>
                                          <p:spTgt spid="42"/>
                                        </p:tgtEl>
                                        <p:attrNameLst>
                                          <p:attrName>ppt_y</p:attrName>
                                        </p:attrNameLst>
                                      </p:cBhvr>
                                      <p:tavLst>
                                        <p:tav tm="0">
                                          <p:val>
                                            <p:strVal val="ppt_y"/>
                                          </p:val>
                                        </p:tav>
                                        <p:tav tm="100000">
                                          <p:val>
                                            <p:strVal val="1+ppt_h/2"/>
                                          </p:val>
                                        </p:tav>
                                      </p:tavLst>
                                    </p:anim>
                                    <p:set>
                                      <p:cBhvr>
                                        <p:cTn id="198" dur="1" fill="hold">
                                          <p:stCondLst>
                                            <p:cond delay="499"/>
                                          </p:stCondLst>
                                        </p:cTn>
                                        <p:tgtEl>
                                          <p:spTgt spid="42"/>
                                        </p:tgtEl>
                                        <p:attrNameLst>
                                          <p:attrName>style.visibility</p:attrName>
                                        </p:attrNameLst>
                                      </p:cBhvr>
                                      <p:to>
                                        <p:strVal val="hidden"/>
                                      </p:to>
                                    </p:set>
                                  </p:childTnLst>
                                </p:cTn>
                              </p:par>
                              <p:par>
                                <p:cTn id="199" presetID="2" presetClass="exit" presetSubtype="4" fill="hold" nodeType="withEffect">
                                  <p:stCondLst>
                                    <p:cond delay="0"/>
                                  </p:stCondLst>
                                  <p:childTnLst>
                                    <p:anim calcmode="lin" valueType="num">
                                      <p:cBhvr additive="base">
                                        <p:cTn id="200" dur="500"/>
                                        <p:tgtEl>
                                          <p:spTgt spid="49"/>
                                        </p:tgtEl>
                                        <p:attrNameLst>
                                          <p:attrName>ppt_x</p:attrName>
                                        </p:attrNameLst>
                                      </p:cBhvr>
                                      <p:tavLst>
                                        <p:tav tm="0">
                                          <p:val>
                                            <p:strVal val="ppt_x"/>
                                          </p:val>
                                        </p:tav>
                                        <p:tav tm="100000">
                                          <p:val>
                                            <p:strVal val="ppt_x"/>
                                          </p:val>
                                        </p:tav>
                                      </p:tavLst>
                                    </p:anim>
                                    <p:anim calcmode="lin" valueType="num">
                                      <p:cBhvr additive="base">
                                        <p:cTn id="201" dur="500"/>
                                        <p:tgtEl>
                                          <p:spTgt spid="49"/>
                                        </p:tgtEl>
                                        <p:attrNameLst>
                                          <p:attrName>ppt_y</p:attrName>
                                        </p:attrNameLst>
                                      </p:cBhvr>
                                      <p:tavLst>
                                        <p:tav tm="0">
                                          <p:val>
                                            <p:strVal val="ppt_y"/>
                                          </p:val>
                                        </p:tav>
                                        <p:tav tm="100000">
                                          <p:val>
                                            <p:strVal val="1+ppt_h/2"/>
                                          </p:val>
                                        </p:tav>
                                      </p:tavLst>
                                    </p:anim>
                                    <p:set>
                                      <p:cBhvr>
                                        <p:cTn id="202" dur="1" fill="hold">
                                          <p:stCondLst>
                                            <p:cond delay="499"/>
                                          </p:stCondLst>
                                        </p:cTn>
                                        <p:tgtEl>
                                          <p:spTgt spid="49"/>
                                        </p:tgtEl>
                                        <p:attrNameLst>
                                          <p:attrName>style.visibility</p:attrName>
                                        </p:attrNameLst>
                                      </p:cBhvr>
                                      <p:to>
                                        <p:strVal val="hidden"/>
                                      </p:to>
                                    </p:set>
                                  </p:childTnLst>
                                </p:cTn>
                              </p:par>
                              <p:par>
                                <p:cTn id="203" presetID="12" presetClass="entr" presetSubtype="4" fill="hold" nodeType="withEffect">
                                  <p:stCondLst>
                                    <p:cond delay="0"/>
                                  </p:stCondLst>
                                  <p:childTnLst>
                                    <p:set>
                                      <p:cBhvr>
                                        <p:cTn id="204" dur="1" fill="hold">
                                          <p:stCondLst>
                                            <p:cond delay="0"/>
                                          </p:stCondLst>
                                        </p:cTn>
                                        <p:tgtEl>
                                          <p:spTgt spid="18">
                                            <p:txEl>
                                              <p:pRg st="18" end="18"/>
                                            </p:txEl>
                                          </p:spTgt>
                                        </p:tgtEl>
                                        <p:attrNameLst>
                                          <p:attrName>style.visibility</p:attrName>
                                        </p:attrNameLst>
                                      </p:cBhvr>
                                      <p:to>
                                        <p:strVal val="visible"/>
                                      </p:to>
                                    </p:set>
                                    <p:anim calcmode="lin" valueType="num">
                                      <p:cBhvr additive="base">
                                        <p:cTn id="205" dur="500"/>
                                        <p:tgtEl>
                                          <p:spTgt spid="18">
                                            <p:txEl>
                                              <p:pRg st="18" end="18"/>
                                            </p:txEl>
                                          </p:spTgt>
                                        </p:tgtEl>
                                        <p:attrNameLst>
                                          <p:attrName>ppt_y</p:attrName>
                                        </p:attrNameLst>
                                      </p:cBhvr>
                                      <p:tavLst>
                                        <p:tav tm="0">
                                          <p:val>
                                            <p:strVal val="#ppt_y+#ppt_h*1.125000"/>
                                          </p:val>
                                        </p:tav>
                                        <p:tav tm="100000">
                                          <p:val>
                                            <p:strVal val="#ppt_y"/>
                                          </p:val>
                                        </p:tav>
                                      </p:tavLst>
                                    </p:anim>
                                    <p:animEffect transition="in" filter="wipe(up)">
                                      <p:cBhvr>
                                        <p:cTn id="206" dur="500"/>
                                        <p:tgtEl>
                                          <p:spTgt spid="18">
                                            <p:txEl>
                                              <p:pRg st="18" end="18"/>
                                            </p:txEl>
                                          </p:spTgt>
                                        </p:tgtEl>
                                      </p:cBhvr>
                                    </p:animEffect>
                                  </p:childTnLst>
                                </p:cTn>
                              </p:par>
                              <p:par>
                                <p:cTn id="207" presetID="12" presetClass="entr" presetSubtype="4" fill="hold" nodeType="withEffect">
                                  <p:stCondLst>
                                    <p:cond delay="0"/>
                                  </p:stCondLst>
                                  <p:childTnLst>
                                    <p:set>
                                      <p:cBhvr>
                                        <p:cTn id="208" dur="1" fill="hold">
                                          <p:stCondLst>
                                            <p:cond delay="0"/>
                                          </p:stCondLst>
                                        </p:cTn>
                                        <p:tgtEl>
                                          <p:spTgt spid="18">
                                            <p:txEl>
                                              <p:pRg st="19" end="19"/>
                                            </p:txEl>
                                          </p:spTgt>
                                        </p:tgtEl>
                                        <p:attrNameLst>
                                          <p:attrName>style.visibility</p:attrName>
                                        </p:attrNameLst>
                                      </p:cBhvr>
                                      <p:to>
                                        <p:strVal val="visible"/>
                                      </p:to>
                                    </p:set>
                                    <p:anim calcmode="lin" valueType="num">
                                      <p:cBhvr additive="base">
                                        <p:cTn id="209" dur="500"/>
                                        <p:tgtEl>
                                          <p:spTgt spid="18">
                                            <p:txEl>
                                              <p:pRg st="19" end="19"/>
                                            </p:txEl>
                                          </p:spTgt>
                                        </p:tgtEl>
                                        <p:attrNameLst>
                                          <p:attrName>ppt_y</p:attrName>
                                        </p:attrNameLst>
                                      </p:cBhvr>
                                      <p:tavLst>
                                        <p:tav tm="0">
                                          <p:val>
                                            <p:strVal val="#ppt_y+#ppt_h*1.125000"/>
                                          </p:val>
                                        </p:tav>
                                        <p:tav tm="100000">
                                          <p:val>
                                            <p:strVal val="#ppt_y"/>
                                          </p:val>
                                        </p:tav>
                                      </p:tavLst>
                                    </p:anim>
                                    <p:animEffect transition="in" filter="wipe(up)">
                                      <p:cBhvr>
                                        <p:cTn id="210" dur="500"/>
                                        <p:tgtEl>
                                          <p:spTgt spid="18">
                                            <p:txEl>
                                              <p:pRg st="19" end="19"/>
                                            </p:txEl>
                                          </p:spTgt>
                                        </p:tgtEl>
                                      </p:cBhvr>
                                    </p:animEffec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1" grpId="0" animBg="1"/>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a:extLst>
              <a:ext uri="{FF2B5EF4-FFF2-40B4-BE49-F238E27FC236}">
                <a16:creationId xmlns:a16="http://schemas.microsoft.com/office/drawing/2014/main" id="{25FC4AEF-E35B-43CB-8864-F5DF56F93D86}"/>
              </a:ext>
            </a:extLst>
          </p:cNvPr>
          <p:cNvSpPr>
            <a:spLocks noGrp="1" noChangeArrowheads="1"/>
          </p:cNvSpPr>
          <p:nvPr>
            <p:ph type="title"/>
          </p:nvPr>
        </p:nvSpPr>
        <p:spPr>
          <a:xfrm>
            <a:off x="457200" y="533399"/>
            <a:ext cx="8229600" cy="1743635"/>
          </a:xfrm>
        </p:spPr>
        <p:txBody>
          <a:bodyPr>
            <a:normAutofit fontScale="90000"/>
          </a:bodyPr>
          <a:lstStyle/>
          <a:p>
            <a:r>
              <a:rPr lang="he-IL" altLang="en-US" dirty="0"/>
              <a:t>בלינוקס יש 31 סיגנלים,</a:t>
            </a:r>
            <a:br>
              <a:rPr lang="en-US" altLang="en-US" dirty="0"/>
            </a:br>
            <a:r>
              <a:rPr lang="he-IL" altLang="en-US" dirty="0"/>
              <a:t>לכל אחד שם ומספר</a:t>
            </a:r>
            <a:br>
              <a:rPr lang="en-US" altLang="en-US" dirty="0"/>
            </a:br>
            <a:r>
              <a:rPr lang="he-IL" altLang="en-US" dirty="0"/>
              <a:t>שלם בין 1—31</a:t>
            </a:r>
          </a:p>
        </p:txBody>
      </p:sp>
      <p:sp>
        <p:nvSpPr>
          <p:cNvPr id="30726" name="Rectangle 3">
            <a:extLst>
              <a:ext uri="{FF2B5EF4-FFF2-40B4-BE49-F238E27FC236}">
                <a16:creationId xmlns:a16="http://schemas.microsoft.com/office/drawing/2014/main" id="{87ED5EF2-A8F5-4CD1-AABC-E522F52DA903}"/>
              </a:ext>
            </a:extLst>
          </p:cNvPr>
          <p:cNvSpPr>
            <a:spLocks noGrp="1" noChangeArrowheads="1"/>
          </p:cNvSpPr>
          <p:nvPr>
            <p:ph sz="half" idx="1"/>
          </p:nvPr>
        </p:nvSpPr>
        <p:spPr>
          <a:xfrm>
            <a:off x="457200" y="533399"/>
            <a:ext cx="4191000" cy="5858257"/>
          </a:xfrm>
        </p:spPr>
        <p:txBody>
          <a:bodyPr>
            <a:noAutofit/>
          </a:bodyPr>
          <a:lstStyle/>
          <a:p>
            <a:pPr marL="0" indent="0" algn="l" rtl="0">
              <a:buNone/>
            </a:pPr>
            <a:r>
              <a:rPr lang="en-US" altLang="en-US" sz="2000" dirty="0"/>
              <a:t>#define SIGHUP           1</a:t>
            </a:r>
          </a:p>
          <a:p>
            <a:pPr marL="0" indent="0" algn="l" rtl="0">
              <a:buNone/>
            </a:pPr>
            <a:r>
              <a:rPr lang="en-US" altLang="en-US" sz="2000" dirty="0"/>
              <a:t>#define SIGINT           2</a:t>
            </a:r>
          </a:p>
          <a:p>
            <a:pPr marL="0" indent="0" algn="l" rtl="0">
              <a:buNone/>
            </a:pPr>
            <a:r>
              <a:rPr lang="en-US" altLang="en-US" sz="2000" dirty="0"/>
              <a:t>#define SIGQUIT          3</a:t>
            </a:r>
          </a:p>
          <a:p>
            <a:pPr marL="0" indent="0" algn="l" rtl="0">
              <a:buNone/>
            </a:pPr>
            <a:r>
              <a:rPr lang="en-US" altLang="en-US" sz="2000" dirty="0"/>
              <a:t>#define SIGILL           4</a:t>
            </a:r>
          </a:p>
          <a:p>
            <a:pPr marL="0" indent="0" algn="l" rtl="0">
              <a:buNone/>
            </a:pPr>
            <a:r>
              <a:rPr lang="en-US" altLang="en-US" sz="2000" dirty="0"/>
              <a:t>#define SIGTRAP          5</a:t>
            </a:r>
          </a:p>
          <a:p>
            <a:pPr marL="0" indent="0" algn="l" rtl="0">
              <a:buNone/>
            </a:pPr>
            <a:r>
              <a:rPr lang="en-US" altLang="en-US" sz="2000" dirty="0"/>
              <a:t>#define SIGABRT          6</a:t>
            </a:r>
          </a:p>
          <a:p>
            <a:pPr marL="0" indent="0" algn="l" rtl="0">
              <a:buNone/>
            </a:pPr>
            <a:r>
              <a:rPr lang="en-US" altLang="en-US" sz="2000" dirty="0"/>
              <a:t>#define SIGBUS           7</a:t>
            </a:r>
          </a:p>
          <a:p>
            <a:pPr marL="0" indent="0" algn="l" rtl="0">
              <a:buNone/>
            </a:pPr>
            <a:r>
              <a:rPr lang="en-US" altLang="en-US" sz="2000" dirty="0"/>
              <a:t>#define SIGFPE           8</a:t>
            </a:r>
          </a:p>
          <a:p>
            <a:pPr marL="0" indent="0" algn="l" rtl="0">
              <a:buNone/>
            </a:pPr>
            <a:r>
              <a:rPr lang="en-US" altLang="en-US" sz="2000" dirty="0"/>
              <a:t>#define SIGKILL          9</a:t>
            </a:r>
          </a:p>
          <a:p>
            <a:pPr marL="0" indent="0" algn="l" rtl="0">
              <a:buNone/>
            </a:pPr>
            <a:r>
              <a:rPr lang="en-US" altLang="en-US" sz="2000" dirty="0"/>
              <a:t>#define SIGUSR1         10</a:t>
            </a:r>
          </a:p>
          <a:p>
            <a:pPr marL="0" indent="0" algn="l" rtl="0">
              <a:buNone/>
            </a:pPr>
            <a:r>
              <a:rPr lang="en-US" altLang="en-US" sz="2000" dirty="0"/>
              <a:t>#define SIGSEGV         11</a:t>
            </a:r>
          </a:p>
          <a:p>
            <a:pPr marL="0" indent="0" algn="l" rtl="0">
              <a:buNone/>
            </a:pPr>
            <a:r>
              <a:rPr lang="en-US" altLang="en-US" sz="2000" dirty="0"/>
              <a:t>#define SIGUSR2         12</a:t>
            </a:r>
          </a:p>
          <a:p>
            <a:pPr marL="0" indent="0" algn="l" rtl="0">
              <a:buNone/>
            </a:pPr>
            <a:r>
              <a:rPr lang="en-US" altLang="en-US" sz="2000" dirty="0"/>
              <a:t>#define SIGPIPE         13</a:t>
            </a:r>
          </a:p>
          <a:p>
            <a:pPr marL="0" indent="0" algn="l" rtl="0">
              <a:buNone/>
            </a:pPr>
            <a:r>
              <a:rPr lang="en-US" altLang="en-US" sz="2000" dirty="0"/>
              <a:t>#define SIGALRM         14</a:t>
            </a:r>
          </a:p>
          <a:p>
            <a:pPr marL="0" indent="0" algn="l" rtl="0">
              <a:buNone/>
            </a:pPr>
            <a:r>
              <a:rPr lang="en-US" altLang="en-US" sz="2000" dirty="0"/>
              <a:t>#define SIGTERM         15</a:t>
            </a:r>
          </a:p>
          <a:p>
            <a:pPr marL="0" indent="0" algn="l" rtl="0">
              <a:buNone/>
            </a:pPr>
            <a:r>
              <a:rPr lang="en-US" altLang="en-US" sz="2000" dirty="0"/>
              <a:t>…</a:t>
            </a:r>
          </a:p>
          <a:p>
            <a:pPr marL="0" indent="0" algn="l" rtl="0">
              <a:buNone/>
            </a:pPr>
            <a:endParaRPr lang="he-IL" altLang="en-US" sz="2000" dirty="0"/>
          </a:p>
          <a:p>
            <a:pPr lvl="1"/>
            <a:endParaRPr lang="he-IL" altLang="en-US" sz="1800" dirty="0"/>
          </a:p>
        </p:txBody>
      </p:sp>
      <p:sp>
        <p:nvSpPr>
          <p:cNvPr id="2" name="Footer Placeholder 1">
            <a:extLst>
              <a:ext uri="{FF2B5EF4-FFF2-40B4-BE49-F238E27FC236}">
                <a16:creationId xmlns:a16="http://schemas.microsoft.com/office/drawing/2014/main" id="{1443F901-4CCB-471D-83DB-68A7036863D0}"/>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EFDFDFF4-3E71-44FD-9F56-F88AC3F4E872}"/>
              </a:ext>
            </a:extLst>
          </p:cNvPr>
          <p:cNvSpPr>
            <a:spLocks noGrp="1"/>
          </p:cNvSpPr>
          <p:nvPr>
            <p:ph type="sldNum" sz="quarter" idx="12"/>
          </p:nvPr>
        </p:nvSpPr>
        <p:spPr/>
        <p:txBody>
          <a:bodyPr/>
          <a:lstStyle/>
          <a:p>
            <a:fld id="{0CFEC368-1D7A-4F81-ABF6-AE0E36BAF64C}" type="slidenum">
              <a:rPr lang="en-US" smtClean="0"/>
              <a:pPr/>
              <a:t>6</a:t>
            </a:fld>
            <a:endParaRPr lang="en-US"/>
          </a:p>
        </p:txBody>
      </p:sp>
      <p:sp>
        <p:nvSpPr>
          <p:cNvPr id="6" name="Speech Bubble: Rectangle 6">
            <a:extLst>
              <a:ext uri="{FF2B5EF4-FFF2-40B4-BE49-F238E27FC236}">
                <a16:creationId xmlns:a16="http://schemas.microsoft.com/office/drawing/2014/main" id="{FAD58E30-9353-46E9-A71C-89835C930227}"/>
              </a:ext>
            </a:extLst>
          </p:cNvPr>
          <p:cNvSpPr/>
          <p:nvPr/>
        </p:nvSpPr>
        <p:spPr>
          <a:xfrm>
            <a:off x="4495798" y="2514600"/>
            <a:ext cx="4191001" cy="1097280"/>
          </a:xfrm>
          <a:prstGeom prst="wedgeRoundRectCallout">
            <a:avLst>
              <a:gd name="adj1" fmla="val -78535"/>
              <a:gd name="adj2" fmla="val -180059"/>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altLang="en-US" sz="2000" dirty="0"/>
              <a:t>המשתמש לחץ על </a:t>
            </a:r>
            <a:r>
              <a:rPr lang="en-US" altLang="en-US" sz="2000" dirty="0"/>
              <a:t>CTRL+C</a:t>
            </a:r>
            <a:r>
              <a:rPr lang="he-IL" altLang="en-US" sz="2000" dirty="0"/>
              <a:t> ב-</a:t>
            </a:r>
            <a:r>
              <a:rPr lang="en-US" altLang="en-US" sz="2000" dirty="0"/>
              <a:t>shell</a:t>
            </a:r>
            <a:r>
              <a:rPr lang="he-IL" altLang="en-US" sz="2000" dirty="0"/>
              <a:t> – תהליך ה-</a:t>
            </a:r>
            <a:r>
              <a:rPr lang="en-US" altLang="en-US" sz="2000" dirty="0"/>
              <a:t>shell</a:t>
            </a:r>
            <a:r>
              <a:rPr lang="he-IL" altLang="en-US" sz="2000" dirty="0"/>
              <a:t> ישלח </a:t>
            </a:r>
            <a:r>
              <a:rPr lang="en-US" altLang="en-US" sz="2000" dirty="0"/>
              <a:t>SIGINT</a:t>
            </a:r>
            <a:r>
              <a:rPr lang="he-IL" altLang="en-US" sz="2000" dirty="0"/>
              <a:t> לתהליך שרץ בחזית.</a:t>
            </a:r>
            <a:endParaRPr lang="en-US" altLang="en-US" sz="2000" dirty="0"/>
          </a:p>
        </p:txBody>
      </p:sp>
      <p:sp>
        <p:nvSpPr>
          <p:cNvPr id="8" name="Speech Bubble: Rectangle 6">
            <a:extLst>
              <a:ext uri="{FF2B5EF4-FFF2-40B4-BE49-F238E27FC236}">
                <a16:creationId xmlns:a16="http://schemas.microsoft.com/office/drawing/2014/main" id="{5591BF1B-ED79-4EBB-9ECD-FA5AB7E2708A}"/>
              </a:ext>
            </a:extLst>
          </p:cNvPr>
          <p:cNvSpPr/>
          <p:nvPr/>
        </p:nvSpPr>
        <p:spPr>
          <a:xfrm>
            <a:off x="4495798" y="4076769"/>
            <a:ext cx="4206240" cy="731520"/>
          </a:xfrm>
          <a:prstGeom prst="wedgeRoundRectCallout">
            <a:avLst>
              <a:gd name="adj1" fmla="val -73932"/>
              <a:gd name="adj2" fmla="val -10772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altLang="en-US" sz="2000" dirty="0"/>
              <a:t>תהליך ביצע פקודה לא חוקית – מערכת ההפעלה תשלח לתהליך </a:t>
            </a:r>
            <a:r>
              <a:rPr lang="en-US" altLang="en-US" sz="2000" dirty="0"/>
              <a:t>SIGKILL</a:t>
            </a:r>
            <a:r>
              <a:rPr lang="he-IL" altLang="en-US" sz="2000" dirty="0"/>
              <a:t>.</a:t>
            </a:r>
          </a:p>
        </p:txBody>
      </p:sp>
      <p:sp>
        <p:nvSpPr>
          <p:cNvPr id="9" name="Speech Bubble: Rectangle 6">
            <a:extLst>
              <a:ext uri="{FF2B5EF4-FFF2-40B4-BE49-F238E27FC236}">
                <a16:creationId xmlns:a16="http://schemas.microsoft.com/office/drawing/2014/main" id="{503F02FE-1016-4B30-9D58-9D025C52DE08}"/>
              </a:ext>
            </a:extLst>
          </p:cNvPr>
          <p:cNvSpPr/>
          <p:nvPr/>
        </p:nvSpPr>
        <p:spPr>
          <a:xfrm>
            <a:off x="3931920" y="5303732"/>
            <a:ext cx="4752000" cy="731520"/>
          </a:xfrm>
          <a:prstGeom prst="wedgeRoundRectCallout">
            <a:avLst>
              <a:gd name="adj1" fmla="val -56771"/>
              <a:gd name="adj2" fmla="val -159360"/>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altLang="en-US" sz="2000" dirty="0"/>
              <a:t>תהליך ניגש לכתובת לא חוקית בזיכרון – מערכת ההפעלה תשלח לתהליך </a:t>
            </a:r>
            <a:r>
              <a:rPr lang="en-US" altLang="en-US" sz="2000" dirty="0"/>
              <a:t>SIGSEGV</a:t>
            </a:r>
            <a:r>
              <a:rPr lang="he-IL" altLang="en-US" sz="2000" dirty="0"/>
              <a:t>.</a:t>
            </a:r>
          </a:p>
        </p:txBody>
      </p:sp>
    </p:spTree>
    <p:extLst>
      <p:ext uri="{BB962C8B-B14F-4D97-AF65-F5344CB8AC3E}">
        <p14:creationId xmlns:p14="http://schemas.microsoft.com/office/powerpoint/2010/main" val="23010464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8E82F-7CD5-4085-AD6E-ABDFB834E7CD}"/>
              </a:ext>
            </a:extLst>
          </p:cNvPr>
          <p:cNvSpPr>
            <a:spLocks noGrp="1"/>
          </p:cNvSpPr>
          <p:nvPr>
            <p:ph type="title"/>
          </p:nvPr>
        </p:nvSpPr>
        <p:spPr>
          <a:xfrm>
            <a:off x="777240" y="304800"/>
            <a:ext cx="8229600" cy="990600"/>
          </a:xfrm>
        </p:spPr>
        <p:txBody>
          <a:bodyPr>
            <a:normAutofit/>
          </a:bodyPr>
          <a:lstStyle/>
          <a:p>
            <a:r>
              <a:rPr lang="he-IL" dirty="0"/>
              <a:t>הכוונת קלט/פלט באמצעות </a:t>
            </a:r>
            <a:r>
              <a:rPr lang="en-US" dirty="0"/>
              <a:t>pipes</a:t>
            </a:r>
            <a:r>
              <a:rPr lang="he-IL" dirty="0"/>
              <a:t> - פתרון</a:t>
            </a:r>
            <a:endParaRPr lang="en-US" dirty="0"/>
          </a:p>
        </p:txBody>
      </p:sp>
      <p:sp>
        <p:nvSpPr>
          <p:cNvPr id="4" name="Footer Placeholder 3">
            <a:extLst>
              <a:ext uri="{FF2B5EF4-FFF2-40B4-BE49-F238E27FC236}">
                <a16:creationId xmlns:a16="http://schemas.microsoft.com/office/drawing/2014/main" id="{8CA23E12-873A-4585-BA6A-215D5195F21C}"/>
              </a:ext>
            </a:extLst>
          </p:cNvPr>
          <p:cNvSpPr>
            <a:spLocks noGrp="1"/>
          </p:cNvSpPr>
          <p:nvPr>
            <p:ph type="ftr" sz="quarter" idx="11"/>
          </p:nvPr>
        </p:nvSpPr>
        <p:spPr/>
        <p:txBody>
          <a:bodyPr/>
          <a:lstStyle/>
          <a:p>
            <a:pPr algn="r"/>
            <a:r>
              <a:rPr lang="he-IL"/>
              <a:t>מערכות הפעלה - תרגול 3</a:t>
            </a:r>
            <a:endParaRPr lang="en-US" dirty="0"/>
          </a:p>
        </p:txBody>
      </p:sp>
      <p:sp>
        <p:nvSpPr>
          <p:cNvPr id="5" name="Slide Number Placeholder 4">
            <a:extLst>
              <a:ext uri="{FF2B5EF4-FFF2-40B4-BE49-F238E27FC236}">
                <a16:creationId xmlns:a16="http://schemas.microsoft.com/office/drawing/2014/main" id="{D6A66107-794B-415C-BB38-8059A8A12555}"/>
              </a:ext>
            </a:extLst>
          </p:cNvPr>
          <p:cNvSpPr>
            <a:spLocks noGrp="1"/>
          </p:cNvSpPr>
          <p:nvPr>
            <p:ph type="sldNum" sz="quarter" idx="12"/>
          </p:nvPr>
        </p:nvSpPr>
        <p:spPr/>
        <p:txBody>
          <a:bodyPr/>
          <a:lstStyle/>
          <a:p>
            <a:fld id="{0CFEC368-1D7A-4F81-ABF6-AE0E36BAF64C}" type="slidenum">
              <a:rPr lang="en-US" smtClean="0"/>
              <a:pPr/>
              <a:t>60</a:t>
            </a:fld>
            <a:endParaRPr lang="en-US"/>
          </a:p>
        </p:txBody>
      </p:sp>
      <p:sp>
        <p:nvSpPr>
          <p:cNvPr id="32" name="Oval 31">
            <a:extLst>
              <a:ext uri="{FF2B5EF4-FFF2-40B4-BE49-F238E27FC236}">
                <a16:creationId xmlns:a16="http://schemas.microsoft.com/office/drawing/2014/main" id="{118ACE83-F47C-470F-BC31-DFF22F9A2C7E}"/>
              </a:ext>
            </a:extLst>
          </p:cNvPr>
          <p:cNvSpPr/>
          <p:nvPr/>
        </p:nvSpPr>
        <p:spPr>
          <a:xfrm>
            <a:off x="7240913" y="325720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pipe read</a:t>
            </a:r>
            <a:br>
              <a:rPr lang="en-US" dirty="0"/>
            </a:br>
            <a:r>
              <a:rPr lang="en-US" dirty="0"/>
              <a:t>file object</a:t>
            </a:r>
            <a:endParaRPr lang="he-IL" dirty="0"/>
          </a:p>
        </p:txBody>
      </p:sp>
      <p:graphicFrame>
        <p:nvGraphicFramePr>
          <p:cNvPr id="34" name="Table 33">
            <a:extLst>
              <a:ext uri="{FF2B5EF4-FFF2-40B4-BE49-F238E27FC236}">
                <a16:creationId xmlns:a16="http://schemas.microsoft.com/office/drawing/2014/main" id="{021203F1-ED64-4E38-9AB3-161213D1CE26}"/>
              </a:ext>
            </a:extLst>
          </p:cNvPr>
          <p:cNvGraphicFramePr>
            <a:graphicFrameLocks noGrp="1"/>
          </p:cNvGraphicFramePr>
          <p:nvPr/>
        </p:nvGraphicFramePr>
        <p:xfrm>
          <a:off x="3804621" y="3048824"/>
          <a:ext cx="1476039" cy="1828800"/>
        </p:xfrm>
        <a:graphic>
          <a:graphicData uri="http://schemas.openxmlformats.org/drawingml/2006/table">
            <a:tbl>
              <a:tblPr firstRow="1" bandRow="1">
                <a:tableStyleId>{5C22544A-7EE6-4342-B048-85BDC9FD1C3A}</a:tableStyleId>
              </a:tblPr>
              <a:tblGrid>
                <a:gridCol w="1476039">
                  <a:extLst>
                    <a:ext uri="{9D8B030D-6E8A-4147-A177-3AD203B41FA5}">
                      <a16:colId xmlns:a16="http://schemas.microsoft.com/office/drawing/2014/main" val="3220585307"/>
                    </a:ext>
                  </a:extLst>
                </a:gridCol>
              </a:tblGrid>
              <a:tr h="350520">
                <a:tc>
                  <a:txBody>
                    <a:bodyPr/>
                    <a:lstStyle/>
                    <a:p>
                      <a:pPr algn="ctr"/>
                      <a:r>
                        <a:rPr lang="en-US" dirty="0"/>
                        <a:t>shell FDT</a:t>
                      </a:r>
                    </a:p>
                  </a:txBody>
                  <a:tcPr/>
                </a:tc>
                <a:extLst>
                  <a:ext uri="{0D108BD9-81ED-4DB2-BD59-A6C34878D82A}">
                    <a16:rowId xmlns:a16="http://schemas.microsoft.com/office/drawing/2014/main" val="4080176935"/>
                  </a:ext>
                </a:extLst>
              </a:tr>
              <a:tr h="350520">
                <a:tc>
                  <a:txBody>
                    <a:bodyPr/>
                    <a:lstStyle/>
                    <a:p>
                      <a:pPr algn="ctr"/>
                      <a:r>
                        <a:rPr lang="en-US" dirty="0"/>
                        <a:t>0</a:t>
                      </a:r>
                    </a:p>
                  </a:txBody>
                  <a:tcPr/>
                </a:tc>
                <a:extLst>
                  <a:ext uri="{0D108BD9-81ED-4DB2-BD59-A6C34878D82A}">
                    <a16:rowId xmlns:a16="http://schemas.microsoft.com/office/drawing/2014/main" val="2495163049"/>
                  </a:ext>
                </a:extLst>
              </a:tr>
              <a:tr h="350520">
                <a:tc>
                  <a:txBody>
                    <a:bodyPr/>
                    <a:lstStyle/>
                    <a:p>
                      <a:pPr algn="ctr"/>
                      <a:r>
                        <a:rPr lang="en-US" dirty="0"/>
                        <a:t>1</a:t>
                      </a:r>
                    </a:p>
                  </a:txBody>
                  <a:tcPr/>
                </a:tc>
                <a:extLst>
                  <a:ext uri="{0D108BD9-81ED-4DB2-BD59-A6C34878D82A}">
                    <a16:rowId xmlns:a16="http://schemas.microsoft.com/office/drawing/2014/main" val="688347870"/>
                  </a:ext>
                </a:extLst>
              </a:tr>
              <a:tr h="350520">
                <a:tc>
                  <a:txBody>
                    <a:bodyPr/>
                    <a:lstStyle/>
                    <a:p>
                      <a:pPr algn="ctr"/>
                      <a:r>
                        <a:rPr lang="en-US" dirty="0"/>
                        <a:t>23</a:t>
                      </a:r>
                    </a:p>
                  </a:txBody>
                  <a:tcPr/>
                </a:tc>
                <a:extLst>
                  <a:ext uri="{0D108BD9-81ED-4DB2-BD59-A6C34878D82A}">
                    <a16:rowId xmlns:a16="http://schemas.microsoft.com/office/drawing/2014/main" val="2698210065"/>
                  </a:ext>
                </a:extLst>
              </a:tr>
              <a:tr h="350520">
                <a:tc>
                  <a:txBody>
                    <a:bodyPr/>
                    <a:lstStyle/>
                    <a:p>
                      <a:pPr algn="ctr"/>
                      <a:r>
                        <a:rPr lang="en-US" dirty="0"/>
                        <a:t>24</a:t>
                      </a:r>
                    </a:p>
                  </a:txBody>
                  <a:tcPr/>
                </a:tc>
                <a:extLst>
                  <a:ext uri="{0D108BD9-81ED-4DB2-BD59-A6C34878D82A}">
                    <a16:rowId xmlns:a16="http://schemas.microsoft.com/office/drawing/2014/main" val="355614806"/>
                  </a:ext>
                </a:extLst>
              </a:tr>
            </a:tbl>
          </a:graphicData>
        </a:graphic>
      </p:graphicFrame>
      <p:sp>
        <p:nvSpPr>
          <p:cNvPr id="61" name="Oval 60">
            <a:extLst>
              <a:ext uri="{FF2B5EF4-FFF2-40B4-BE49-F238E27FC236}">
                <a16:creationId xmlns:a16="http://schemas.microsoft.com/office/drawing/2014/main" id="{603A051E-0E37-475E-8C89-F33422ACA85C}"/>
              </a:ext>
            </a:extLst>
          </p:cNvPr>
          <p:cNvSpPr/>
          <p:nvPr/>
        </p:nvSpPr>
        <p:spPr>
          <a:xfrm>
            <a:off x="7240913" y="4962918"/>
            <a:ext cx="1645920" cy="73152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pipe write</a:t>
            </a:r>
            <a:br>
              <a:rPr lang="en-US" dirty="0"/>
            </a:br>
            <a:r>
              <a:rPr lang="en-US" dirty="0"/>
              <a:t>file object</a:t>
            </a:r>
            <a:endParaRPr lang="he-IL" dirty="0"/>
          </a:p>
        </p:txBody>
      </p:sp>
      <p:pic>
        <p:nvPicPr>
          <p:cNvPr id="26" name="Picture 2" descr="http://gcup.ru/_pu/5/98465342.png">
            <a:extLst>
              <a:ext uri="{FF2B5EF4-FFF2-40B4-BE49-F238E27FC236}">
                <a16:creationId xmlns:a16="http://schemas.microsoft.com/office/drawing/2014/main" id="{8EA35505-2AAF-4CE9-B2D1-57A8EB016B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7715265" y="3942240"/>
            <a:ext cx="697215" cy="10671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 name="Table 26">
            <a:extLst>
              <a:ext uri="{FF2B5EF4-FFF2-40B4-BE49-F238E27FC236}">
                <a16:creationId xmlns:a16="http://schemas.microsoft.com/office/drawing/2014/main" id="{66A5103A-4591-B74F-B3DD-A5F2D1B5A90D}"/>
              </a:ext>
            </a:extLst>
          </p:cNvPr>
          <p:cNvGraphicFramePr>
            <a:graphicFrameLocks noGrp="1"/>
          </p:cNvGraphicFramePr>
          <p:nvPr/>
        </p:nvGraphicFramePr>
        <p:xfrm>
          <a:off x="3776743" y="1181919"/>
          <a:ext cx="1494730" cy="1828800"/>
        </p:xfrm>
        <a:graphic>
          <a:graphicData uri="http://schemas.openxmlformats.org/drawingml/2006/table">
            <a:tbl>
              <a:tblPr firstRow="1" bandRow="1">
                <a:tableStyleId>{7DF18680-E054-41AD-8BC1-D1AEF772440D}</a:tableStyleId>
              </a:tblPr>
              <a:tblGrid>
                <a:gridCol w="1494730">
                  <a:extLst>
                    <a:ext uri="{9D8B030D-6E8A-4147-A177-3AD203B41FA5}">
                      <a16:colId xmlns:a16="http://schemas.microsoft.com/office/drawing/2014/main" val="3220585307"/>
                    </a:ext>
                  </a:extLst>
                </a:gridCol>
              </a:tblGrid>
              <a:tr h="350520">
                <a:tc>
                  <a:txBody>
                    <a:bodyPr/>
                    <a:lstStyle/>
                    <a:p>
                      <a:pPr algn="ctr"/>
                      <a:r>
                        <a:rPr lang="en-US" dirty="0"/>
                        <a:t>more FDT</a:t>
                      </a:r>
                    </a:p>
                  </a:txBody>
                  <a:tcPr/>
                </a:tc>
                <a:extLst>
                  <a:ext uri="{0D108BD9-81ED-4DB2-BD59-A6C34878D82A}">
                    <a16:rowId xmlns:a16="http://schemas.microsoft.com/office/drawing/2014/main" val="4080176935"/>
                  </a:ext>
                </a:extLst>
              </a:tr>
              <a:tr h="350520">
                <a:tc>
                  <a:txBody>
                    <a:bodyPr/>
                    <a:lstStyle/>
                    <a:p>
                      <a:pPr algn="ctr"/>
                      <a:r>
                        <a:rPr lang="en-US" dirty="0"/>
                        <a:t>0</a:t>
                      </a:r>
                    </a:p>
                  </a:txBody>
                  <a:tcPr/>
                </a:tc>
                <a:extLst>
                  <a:ext uri="{0D108BD9-81ED-4DB2-BD59-A6C34878D82A}">
                    <a16:rowId xmlns:a16="http://schemas.microsoft.com/office/drawing/2014/main" val="2495163049"/>
                  </a:ext>
                </a:extLst>
              </a:tr>
              <a:tr h="350520">
                <a:tc>
                  <a:txBody>
                    <a:bodyPr/>
                    <a:lstStyle/>
                    <a:p>
                      <a:pPr algn="ctr"/>
                      <a:r>
                        <a:rPr lang="en-US" dirty="0"/>
                        <a:t>1</a:t>
                      </a:r>
                    </a:p>
                  </a:txBody>
                  <a:tcPr/>
                </a:tc>
                <a:extLst>
                  <a:ext uri="{0D108BD9-81ED-4DB2-BD59-A6C34878D82A}">
                    <a16:rowId xmlns:a16="http://schemas.microsoft.com/office/drawing/2014/main" val="688347870"/>
                  </a:ext>
                </a:extLst>
              </a:tr>
              <a:tr h="350520">
                <a:tc>
                  <a:txBody>
                    <a:bodyPr/>
                    <a:lstStyle/>
                    <a:p>
                      <a:pPr algn="ctr"/>
                      <a:r>
                        <a:rPr lang="en-US" dirty="0"/>
                        <a:t>23</a:t>
                      </a:r>
                    </a:p>
                  </a:txBody>
                  <a:tcPr/>
                </a:tc>
                <a:extLst>
                  <a:ext uri="{0D108BD9-81ED-4DB2-BD59-A6C34878D82A}">
                    <a16:rowId xmlns:a16="http://schemas.microsoft.com/office/drawing/2014/main" val="2698210065"/>
                  </a:ext>
                </a:extLst>
              </a:tr>
              <a:tr h="350520">
                <a:tc>
                  <a:txBody>
                    <a:bodyPr/>
                    <a:lstStyle/>
                    <a:p>
                      <a:pPr algn="ctr"/>
                      <a:r>
                        <a:rPr lang="en-US" dirty="0"/>
                        <a:t>24</a:t>
                      </a:r>
                    </a:p>
                  </a:txBody>
                  <a:tcPr/>
                </a:tc>
                <a:extLst>
                  <a:ext uri="{0D108BD9-81ED-4DB2-BD59-A6C34878D82A}">
                    <a16:rowId xmlns:a16="http://schemas.microsoft.com/office/drawing/2014/main" val="355614806"/>
                  </a:ext>
                </a:extLst>
              </a:tr>
            </a:tbl>
          </a:graphicData>
        </a:graphic>
      </p:graphicFrame>
      <p:graphicFrame>
        <p:nvGraphicFramePr>
          <p:cNvPr id="30" name="Table 29">
            <a:extLst>
              <a:ext uri="{FF2B5EF4-FFF2-40B4-BE49-F238E27FC236}">
                <a16:creationId xmlns:a16="http://schemas.microsoft.com/office/drawing/2014/main" id="{4985DE92-F565-EA44-9FF2-320E4E23DBBD}"/>
              </a:ext>
            </a:extLst>
          </p:cNvPr>
          <p:cNvGraphicFramePr>
            <a:graphicFrameLocks noGrp="1"/>
          </p:cNvGraphicFramePr>
          <p:nvPr/>
        </p:nvGraphicFramePr>
        <p:xfrm>
          <a:off x="3804621" y="4928628"/>
          <a:ext cx="1476039" cy="1828800"/>
        </p:xfrm>
        <a:graphic>
          <a:graphicData uri="http://schemas.openxmlformats.org/drawingml/2006/table">
            <a:tbl>
              <a:tblPr firstRow="1" bandRow="1">
                <a:tableStyleId>{00A15C55-8517-42AA-B614-E9B94910E393}</a:tableStyleId>
              </a:tblPr>
              <a:tblGrid>
                <a:gridCol w="1476039">
                  <a:extLst>
                    <a:ext uri="{9D8B030D-6E8A-4147-A177-3AD203B41FA5}">
                      <a16:colId xmlns:a16="http://schemas.microsoft.com/office/drawing/2014/main" val="3220585307"/>
                    </a:ext>
                  </a:extLst>
                </a:gridCol>
              </a:tblGrid>
              <a:tr h="350520">
                <a:tc>
                  <a:txBody>
                    <a:bodyPr/>
                    <a:lstStyle/>
                    <a:p>
                      <a:pPr algn="ctr"/>
                      <a:r>
                        <a:rPr lang="en-US" dirty="0"/>
                        <a:t>ls FDT</a:t>
                      </a:r>
                    </a:p>
                  </a:txBody>
                  <a:tcPr/>
                </a:tc>
                <a:extLst>
                  <a:ext uri="{0D108BD9-81ED-4DB2-BD59-A6C34878D82A}">
                    <a16:rowId xmlns:a16="http://schemas.microsoft.com/office/drawing/2014/main" val="4080176935"/>
                  </a:ext>
                </a:extLst>
              </a:tr>
              <a:tr h="350520">
                <a:tc>
                  <a:txBody>
                    <a:bodyPr/>
                    <a:lstStyle/>
                    <a:p>
                      <a:pPr algn="ctr"/>
                      <a:r>
                        <a:rPr lang="en-US" dirty="0"/>
                        <a:t>0</a:t>
                      </a:r>
                    </a:p>
                  </a:txBody>
                  <a:tcPr/>
                </a:tc>
                <a:extLst>
                  <a:ext uri="{0D108BD9-81ED-4DB2-BD59-A6C34878D82A}">
                    <a16:rowId xmlns:a16="http://schemas.microsoft.com/office/drawing/2014/main" val="2495163049"/>
                  </a:ext>
                </a:extLst>
              </a:tr>
              <a:tr h="350520">
                <a:tc>
                  <a:txBody>
                    <a:bodyPr/>
                    <a:lstStyle/>
                    <a:p>
                      <a:pPr algn="ctr"/>
                      <a:r>
                        <a:rPr lang="en-US" dirty="0"/>
                        <a:t>1</a:t>
                      </a:r>
                    </a:p>
                  </a:txBody>
                  <a:tcPr/>
                </a:tc>
                <a:extLst>
                  <a:ext uri="{0D108BD9-81ED-4DB2-BD59-A6C34878D82A}">
                    <a16:rowId xmlns:a16="http://schemas.microsoft.com/office/drawing/2014/main" val="688347870"/>
                  </a:ext>
                </a:extLst>
              </a:tr>
              <a:tr h="350520">
                <a:tc>
                  <a:txBody>
                    <a:bodyPr/>
                    <a:lstStyle/>
                    <a:p>
                      <a:pPr algn="ctr"/>
                      <a:r>
                        <a:rPr lang="en-US" dirty="0"/>
                        <a:t>23</a:t>
                      </a:r>
                    </a:p>
                  </a:txBody>
                  <a:tcPr/>
                </a:tc>
                <a:extLst>
                  <a:ext uri="{0D108BD9-81ED-4DB2-BD59-A6C34878D82A}">
                    <a16:rowId xmlns:a16="http://schemas.microsoft.com/office/drawing/2014/main" val="2698210065"/>
                  </a:ext>
                </a:extLst>
              </a:tr>
              <a:tr h="350520">
                <a:tc>
                  <a:txBody>
                    <a:bodyPr/>
                    <a:lstStyle/>
                    <a:p>
                      <a:pPr algn="ctr"/>
                      <a:r>
                        <a:rPr lang="en-US" dirty="0"/>
                        <a:t>24</a:t>
                      </a:r>
                    </a:p>
                  </a:txBody>
                  <a:tcPr/>
                </a:tc>
                <a:extLst>
                  <a:ext uri="{0D108BD9-81ED-4DB2-BD59-A6C34878D82A}">
                    <a16:rowId xmlns:a16="http://schemas.microsoft.com/office/drawing/2014/main" val="355614806"/>
                  </a:ext>
                </a:extLst>
              </a:tr>
            </a:tbl>
          </a:graphicData>
        </a:graphic>
      </p:graphicFrame>
      <p:sp>
        <p:nvSpPr>
          <p:cNvPr id="35" name="Speech Bubble: Rectangle 6">
            <a:extLst>
              <a:ext uri="{FF2B5EF4-FFF2-40B4-BE49-F238E27FC236}">
                <a16:creationId xmlns:a16="http://schemas.microsoft.com/office/drawing/2014/main" id="{2B456F91-E3BC-1D4E-A67B-DE791EA158F9}"/>
              </a:ext>
            </a:extLst>
          </p:cNvPr>
          <p:cNvSpPr/>
          <p:nvPr/>
        </p:nvSpPr>
        <p:spPr>
          <a:xfrm>
            <a:off x="5998852" y="6239785"/>
            <a:ext cx="2392680" cy="390918"/>
          </a:xfrm>
          <a:prstGeom prst="wedgeRoundRectCallout">
            <a:avLst>
              <a:gd name="adj1" fmla="val 16825"/>
              <a:gd name="adj2" fmla="val -206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ltLang="en-US" sz="2000" b="1" dirty="0">
                <a:latin typeface="Courier New" panose="02070309020205020404" pitchFamily="49" charset="0"/>
                <a:cs typeface="Courier New" panose="02070309020205020404" pitchFamily="49" charset="0"/>
              </a:rPr>
              <a:t>&gt;&gt; ls | more</a:t>
            </a:r>
          </a:p>
        </p:txBody>
      </p:sp>
      <p:sp>
        <p:nvSpPr>
          <p:cNvPr id="18" name="Content Placeholder 2">
            <a:extLst>
              <a:ext uri="{FF2B5EF4-FFF2-40B4-BE49-F238E27FC236}">
                <a16:creationId xmlns:a16="http://schemas.microsoft.com/office/drawing/2014/main" id="{31BD9C2F-16AB-994B-A22F-D7B8DB65E7DA}"/>
              </a:ext>
            </a:extLst>
          </p:cNvPr>
          <p:cNvSpPr txBox="1">
            <a:spLocks/>
          </p:cNvSpPr>
          <p:nvPr/>
        </p:nvSpPr>
        <p:spPr>
          <a:xfrm>
            <a:off x="268612" y="1127805"/>
            <a:ext cx="5715000" cy="5577840"/>
          </a:xfrm>
          <a:prstGeom prst="rect">
            <a:avLst/>
          </a:prstGeom>
        </p:spPr>
        <p:txBody>
          <a:bodyPr>
            <a:normAutofit fontScale="85000" lnSpcReduction="20000"/>
          </a:bodyPr>
          <a:lst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l" rtl="0">
              <a:lnSpc>
                <a:spcPct val="107000"/>
              </a:lnSpc>
              <a:spcBef>
                <a:spcPts val="0"/>
              </a:spcBef>
              <a:buFont typeface="Arial" pitchFamily="34" charset="0"/>
              <a:buNone/>
            </a:pPr>
            <a:r>
              <a:rPr lang="en-US" b="1"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shell Code</a:t>
            </a:r>
            <a:endParaRPr lang="en-US" b="1"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2</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pipe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fork</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b="1"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first child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dup2</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execv</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bin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ls”</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fork</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second child </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dup2</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execv</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bin</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more”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lnSpc>
                <a:spcPct val="107000"/>
              </a:lnSpc>
              <a:spcBef>
                <a:spcPts val="0"/>
              </a:spcBef>
              <a:buFont typeface="Arial" pitchFamily="34" charset="0"/>
              <a:buNone/>
            </a:pP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close</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fd</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indent="0" algn="l" rtl="0">
              <a:spcBef>
                <a:spcPct val="0"/>
              </a:spcBef>
              <a:buClrTx/>
              <a:buSzTx/>
              <a:buFont typeface="Arial" pitchFamily="34" charset="0"/>
              <a:buNone/>
            </a:pPr>
            <a:endParaRPr lang="en-US" altLang="en-US" dirty="0">
              <a:latin typeface="Courier New" panose="02070309020205020404" pitchFamily="49" charset="0"/>
              <a:cs typeface="Courier New" panose="02070309020205020404" pitchFamily="49" charset="0"/>
            </a:endParaRPr>
          </a:p>
        </p:txBody>
      </p:sp>
      <p:sp>
        <p:nvSpPr>
          <p:cNvPr id="20" name="Oval 19">
            <a:extLst>
              <a:ext uri="{FF2B5EF4-FFF2-40B4-BE49-F238E27FC236}">
                <a16:creationId xmlns:a16="http://schemas.microsoft.com/office/drawing/2014/main" id="{130076FC-AE8F-FC48-B542-A401100AC63C}"/>
              </a:ext>
            </a:extLst>
          </p:cNvPr>
          <p:cNvSpPr/>
          <p:nvPr/>
        </p:nvSpPr>
        <p:spPr>
          <a:xfrm>
            <a:off x="7170673" y="1288640"/>
            <a:ext cx="1680681" cy="84196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keyboard</a:t>
            </a:r>
            <a:br>
              <a:rPr lang="en-US" dirty="0"/>
            </a:br>
            <a:r>
              <a:rPr lang="en-US" dirty="0"/>
              <a:t>file object</a:t>
            </a:r>
            <a:endParaRPr lang="he-IL" dirty="0"/>
          </a:p>
        </p:txBody>
      </p:sp>
      <p:sp>
        <p:nvSpPr>
          <p:cNvPr id="21" name="Oval 20">
            <a:extLst>
              <a:ext uri="{FF2B5EF4-FFF2-40B4-BE49-F238E27FC236}">
                <a16:creationId xmlns:a16="http://schemas.microsoft.com/office/drawing/2014/main" id="{0CEE1975-1CAC-B54F-B0C2-A41F5FB47B3C}"/>
              </a:ext>
            </a:extLst>
          </p:cNvPr>
          <p:cNvSpPr/>
          <p:nvPr/>
        </p:nvSpPr>
        <p:spPr>
          <a:xfrm>
            <a:off x="7189048" y="2274353"/>
            <a:ext cx="1680681" cy="84196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monitor</a:t>
            </a:r>
            <a:br>
              <a:rPr lang="en-US" dirty="0"/>
            </a:br>
            <a:r>
              <a:rPr lang="en-US" dirty="0"/>
              <a:t>file object</a:t>
            </a:r>
            <a:endParaRPr lang="he-IL" dirty="0"/>
          </a:p>
        </p:txBody>
      </p:sp>
      <p:cxnSp>
        <p:nvCxnSpPr>
          <p:cNvPr id="39" name="Straight Arrow Connector 38">
            <a:extLst>
              <a:ext uri="{FF2B5EF4-FFF2-40B4-BE49-F238E27FC236}">
                <a16:creationId xmlns:a16="http://schemas.microsoft.com/office/drawing/2014/main" id="{9AAA6DFC-A683-CB43-A16D-AFDD49CF7021}"/>
              </a:ext>
            </a:extLst>
          </p:cNvPr>
          <p:cNvCxnSpPr>
            <a:cxnSpLocks/>
            <a:stCxn id="20" idx="2"/>
          </p:cNvCxnSpPr>
          <p:nvPr/>
        </p:nvCxnSpPr>
        <p:spPr>
          <a:xfrm flipH="1">
            <a:off x="5280661" y="1709625"/>
            <a:ext cx="1890012" cy="1890825"/>
          </a:xfrm>
          <a:prstGeom prst="straightConnector1">
            <a:avLst/>
          </a:prstGeom>
          <a:ln>
            <a:solidFill>
              <a:schemeClr val="bg1">
                <a:lumMod val="85000"/>
              </a:schemeClr>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E5B61CAB-2C72-BC40-A4A8-A80352BE6BA1}"/>
              </a:ext>
            </a:extLst>
          </p:cNvPr>
          <p:cNvCxnSpPr>
            <a:cxnSpLocks/>
            <a:stCxn id="34" idx="3"/>
            <a:endCxn id="21" idx="2"/>
          </p:cNvCxnSpPr>
          <p:nvPr/>
        </p:nvCxnSpPr>
        <p:spPr>
          <a:xfrm flipV="1">
            <a:off x="5280660" y="2695338"/>
            <a:ext cx="1908388" cy="126788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DEC0EBF5-8F29-6040-9171-321830CC9B84}"/>
              </a:ext>
            </a:extLst>
          </p:cNvPr>
          <p:cNvCxnSpPr>
            <a:cxnSpLocks/>
            <a:stCxn id="20" idx="2"/>
          </p:cNvCxnSpPr>
          <p:nvPr/>
        </p:nvCxnSpPr>
        <p:spPr>
          <a:xfrm flipH="1">
            <a:off x="5237982" y="1709625"/>
            <a:ext cx="1932691" cy="3791267"/>
          </a:xfrm>
          <a:prstGeom prst="straightConnector1">
            <a:avLst/>
          </a:prstGeom>
          <a:ln>
            <a:solidFill>
              <a:schemeClr val="bg1">
                <a:lumMod val="85000"/>
              </a:schemeClr>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2" name="Straight Arrow Connector 61">
            <a:extLst>
              <a:ext uri="{FF2B5EF4-FFF2-40B4-BE49-F238E27FC236}">
                <a16:creationId xmlns:a16="http://schemas.microsoft.com/office/drawing/2014/main" id="{C2BCEEFF-36F5-A040-A0B0-0172AD82B92C}"/>
              </a:ext>
            </a:extLst>
          </p:cNvPr>
          <p:cNvCxnSpPr>
            <a:cxnSpLocks/>
            <a:stCxn id="30" idx="3"/>
            <a:endCxn id="61" idx="2"/>
          </p:cNvCxnSpPr>
          <p:nvPr/>
        </p:nvCxnSpPr>
        <p:spPr>
          <a:xfrm flipV="1">
            <a:off x="5280660" y="5328678"/>
            <a:ext cx="1960253" cy="514350"/>
          </a:xfrm>
          <a:prstGeom prst="straightConnector1">
            <a:avLst/>
          </a:prstGeom>
          <a:ln w="26424">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82" name="Straight Arrow Connector 81">
            <a:extLst>
              <a:ext uri="{FF2B5EF4-FFF2-40B4-BE49-F238E27FC236}">
                <a16:creationId xmlns:a16="http://schemas.microsoft.com/office/drawing/2014/main" id="{F0E70D18-59E2-E84F-A4C8-43BD8DB55CE8}"/>
              </a:ext>
            </a:extLst>
          </p:cNvPr>
          <p:cNvCxnSpPr>
            <a:cxnSpLocks/>
            <a:stCxn id="27" idx="3"/>
            <a:endCxn id="21" idx="2"/>
          </p:cNvCxnSpPr>
          <p:nvPr/>
        </p:nvCxnSpPr>
        <p:spPr>
          <a:xfrm>
            <a:off x="5271473" y="2096319"/>
            <a:ext cx="1917575" cy="599019"/>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86" name="Straight Arrow Connector 85">
            <a:extLst>
              <a:ext uri="{FF2B5EF4-FFF2-40B4-BE49-F238E27FC236}">
                <a16:creationId xmlns:a16="http://schemas.microsoft.com/office/drawing/2014/main" id="{D578F2F5-5CE1-8A4F-B8E4-2AD42C0C5608}"/>
              </a:ext>
            </a:extLst>
          </p:cNvPr>
          <p:cNvCxnSpPr>
            <a:cxnSpLocks/>
            <a:stCxn id="32" idx="2"/>
          </p:cNvCxnSpPr>
          <p:nvPr/>
        </p:nvCxnSpPr>
        <p:spPr>
          <a:xfrm flipH="1" flipV="1">
            <a:off x="5280661" y="1765424"/>
            <a:ext cx="1960252" cy="185754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pic>
        <p:nvPicPr>
          <p:cNvPr id="3" name="Picture 2">
            <a:extLst>
              <a:ext uri="{FF2B5EF4-FFF2-40B4-BE49-F238E27FC236}">
                <a16:creationId xmlns:a16="http://schemas.microsoft.com/office/drawing/2014/main" id="{AA657E2A-D775-9142-9A82-3973146300C8}"/>
              </a:ext>
            </a:extLst>
          </p:cNvPr>
          <p:cNvPicPr>
            <a:picLocks noChangeAspect="1"/>
          </p:cNvPicPr>
          <p:nvPr/>
        </p:nvPicPr>
        <p:blipFill>
          <a:blip r:embed="rId4"/>
          <a:stretch>
            <a:fillRect/>
          </a:stretch>
        </p:blipFill>
        <p:spPr>
          <a:xfrm>
            <a:off x="4149090" y="5253034"/>
            <a:ext cx="1142982" cy="1413772"/>
          </a:xfrm>
          <a:prstGeom prst="rect">
            <a:avLst/>
          </a:prstGeom>
        </p:spPr>
      </p:pic>
    </p:spTree>
    <p:extLst>
      <p:ext uri="{BB962C8B-B14F-4D97-AF65-F5344CB8AC3E}">
        <p14:creationId xmlns:p14="http://schemas.microsoft.com/office/powerpoint/2010/main" val="219780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1111 0.02917 C 0.01441 0.02986 0.01771 0.03102 0.02118 0.03102 C 0.02847 0.03102 0.03316 0.0294 0.03993 0.02755 C 0.0441 0.02523 0.05139 0.0206 0.05608 0.01921 C 0.05937 0.01829 0.06285 0.01806 0.06615 0.01759 C 0.0724 0.01482 0.07882 0.01273 0.0849 0.00926 C 0.08785 0.00764 0.09062 0.00556 0.09358 0.00417 C 0.09722 0.00278 0.10121 0.00232 0.10486 0.00093 C 0.12656 -0.00717 0.10608 -0.00092 0.12621 -0.00903 C 0.12812 -0.00995 0.13038 -0.01018 0.13246 -0.01065 C 0.13576 -0.01296 0.13889 -0.01574 0.14236 -0.01736 C 0.15191 -0.02199 0.16198 -0.02384 0.17118 -0.02917 C 0.18594 -0.0375 0.17361 -0.03125 0.18871 -0.0375 C 0.19375 -0.03958 0.19844 -0.04282 0.20365 -0.04398 C 0.20573 -0.04467 0.20781 -0.04491 0.2099 -0.04583 C 0.21198 -0.04653 0.21389 -0.04838 0.21615 -0.04907 L 0.2349 -0.05417 C 0.23698 -0.05463 0.23906 -0.05509 0.24115 -0.05579 C 0.24444 -0.05694 0.24792 -0.05741 0.25121 -0.05903 C 0.25399 -0.06065 0.25694 -0.0625 0.2599 -0.06412 C 0.26233 -0.06528 0.26528 -0.06551 0.26736 -0.06736 C 0.27517 -0.0743 0.26667 -0.06713 0.27621 -0.07407 C 0.28142 -0.07801 0.28472 -0.08125 0.28993 -0.08565 C 0.29253 -0.08819 0.29635 -0.09143 0.29861 -0.09398 C 0.31042 -0.10833 0.30226 -0.09907 0.3099 -0.11065 C 0.31111 -0.1125 0.3125 -0.11389 0.31371 -0.11574 C 0.31892 -0.12407 0.31302 -0.11805 0.31996 -0.12407 C 0.32656 -0.1375 0.31788 -0.12129 0.32621 -0.13241 C 0.32951 -0.13704 0.33628 -0.1537 0.33733 -0.15579 C 0.33993 -0.16088 0.34115 -0.16296 0.34358 -0.16898 C 0.34462 -0.17129 0.34549 -0.17338 0.34618 -0.17569 C 0.34792 -0.18241 0.35121 -0.19583 0.35121 -0.19583 C 0.35295 -0.21574 0.35486 -0.22963 0.35121 -0.25231 C 0.35035 -0.25694 0.34549 -0.25833 0.34358 -0.2625 C 0.34115 -0.26805 0.33559 -0.28079 0.33246 -0.28403 C 0.33194 -0.28472 0.32205 -0.29491 0.31858 -0.29745 C 0.31701 -0.29861 0.31528 -0.29954 0.31371 -0.30069 C 0.31233 -0.30185 0.31128 -0.30324 0.3099 -0.30417 C 0.30868 -0.30486 0.30729 -0.30509 0.30608 -0.30579 C 0.30451 -0.30671 0.30295 -0.30833 0.30121 -0.30903 C 0.29948 -0.30995 0.29774 -0.30995 0.29618 -0.31065 C 0.29271 -0.31273 0.28976 -0.3162 0.28611 -0.31736 L 0.27118 -0.32245 L 0.26615 -0.32407 C 0.26493 -0.32523 0.26371 -0.32662 0.26233 -0.32731 C 0.26128 -0.32824 0.25972 -0.32824 0.25868 -0.32917 C 0.25556 -0.33148 0.25278 -0.33449 0.24983 -0.3375 C 0.24844 -0.33889 0.24757 -0.34097 0.24618 -0.34236 C 0.24462 -0.34421 0.24271 -0.3456 0.24115 -0.34745 C 0.23559 -0.3544 0.23038 -0.3618 0.22483 -0.36898 L 0.21736 -0.37917 C 0.21441 -0.38287 0.21198 -0.3875 0.20868 -0.39074 C 0.20694 -0.39236 0.20503 -0.39375 0.20365 -0.39583 C 0.19045 -0.41342 0.21042 -0.39097 0.19496 -0.40903 C 0.1934 -0.41088 0.19149 -0.41227 0.18993 -0.41412 C 0.18681 -0.41782 0.18437 -0.42245 0.18108 -0.42569 C 0.17951 -0.42731 0.17778 -0.42893 0.17621 -0.43079 C 0.17483 -0.43241 0.17378 -0.43426 0.1724 -0.43565 C 0.16875 -0.43935 0.16493 -0.44236 0.16111 -0.44583 L 0.15365 -0.45231 C 0.15243 -0.45347 0.15087 -0.4544 0.14983 -0.45579 C 0.14826 -0.45787 0.1467 -0.46042 0.14496 -0.4625 C 0.14288 -0.46481 0.14045 -0.46667 0.13871 -0.46898 C 0.13038 -0.48009 0.14236 -0.46852 0.13246 -0.47731 C 0.13038 -0.48148 0.12535 -0.49097 0.12361 -0.49583 C 0.12309 -0.49722 0.12292 -0.49907 0.1224 -0.50069 C 0.12153 -0.50347 0.12083 -0.50648 0.11996 -0.50903 C 0.11927 -0.51088 0.11806 -0.51227 0.11736 -0.51412 C 0.11684 -0.51574 0.11667 -0.51759 0.11615 -0.51898 C 0.11545 -0.52129 0.11441 -0.52338 0.11371 -0.52569 C 0.11319 -0.52731 0.11302 -0.52917 0.11233 -0.53079 C 0.11163 -0.53264 0.11059 -0.53403 0.1099 -0.53565 C 0.10851 -0.53912 0.10764 -0.54259 0.10608 -0.54583 C 0.10469 -0.54884 0.1026 -0.55116 0.10121 -0.55417 C 0.09844 -0.55903 0.09618 -0.56412 0.09358 -0.56898 L 0.09115 -0.57407 C 0.09028 -0.57569 0.08906 -0.57708 0.08871 -0.57917 C 0.08819 -0.58079 0.08802 -0.58264 0.08733 -0.58403 C 0.08594 -0.58773 0.08351 -0.59143 0.08108 -0.59398 C 0.08003 -0.59537 0.07847 -0.59606 0.07743 -0.59745 C 0.07396 -0.60116 0.07396 -0.60347 0.06996 -0.60579 C 0.06753 -0.60717 0.06493 -0.60787 0.06233 -0.60903 L 0.05868 -0.61065 C 0.04983 -0.61018 0.04115 -0.61042 0.03246 -0.60903 C 0.02969 -0.60879 0.02743 -0.60671 0.02483 -0.60579 C 0.02326 -0.60509 0.02153 -0.60486 0.01996 -0.60417 C 0.01736 -0.60301 0.01493 -0.60162 0.01233 -0.60069 C 0.00955 -0.59977 0.00174 -0.59745 -0.00017 -0.59583 C -0.00139 -0.59467 -0.00278 -0.59375 -0.00382 -0.59236 C -0.00521 -0.59097 -0.00642 -0.58912 -0.00764 -0.5875 C -0.00799 -0.58518 -0.00833 -0.58287 -0.00885 -0.58079 C -0.0092 -0.57917 -0.00972 -0.57754 -0.01007 -0.57569 C -0.01059 -0.57292 -0.01094 -0.57014 -0.01129 -0.56736 C -0.01094 -0.55856 -0.01146 -0.54954 -0.01007 -0.54074 C -0.0099 -0.53889 -0.00399 -0.53333 -0.0026 -0.53241 C -0.00017 -0.53102 0.0026 -0.53055 0.00486 -0.52917 C 0.0066 -0.52801 0.00816 -0.52639 0.0099 -0.52569 C 0.01371 -0.5243 0.02795 -0.52268 0.02986 -0.52245 C 0.03611 -0.52176 0.04236 -0.52153 0.04861 -0.52083 C 0.0566 -0.51991 0.06458 -0.51944 0.0724 -0.51736 C 0.10295 -0.50926 0.07118 -0.51852 0.09236 -0.51065 C 0.09444 -0.50995 0.09653 -0.50972 0.09861 -0.50903 C 0.10035 -0.50856 0.10191 -0.50787 0.10365 -0.50741 C 0.11181 -0.50532 0.10937 -0.50671 0.11615 -0.50417 C 0.11736 -0.5037 0.11858 -0.50278 0.11996 -0.50231 C 0.12326 -0.50116 0.12656 -0.50046 0.12986 -0.49907 C 0.13108 -0.49861 0.13229 -0.49768 0.13368 -0.49745 C 0.13646 -0.49676 0.13941 -0.49629 0.14236 -0.49583 C 0.15347 -0.49074 0.14722 -0.49282 0.16111 -0.49074 C 0.16233 -0.49028 0.16354 -0.48958 0.16493 -0.48912 C 0.17083 -0.48704 0.18576 -0.48449 0.18871 -0.48403 L 0.20121 -0.48241 C 0.20608 -0.48171 0.21111 -0.48148 0.21615 -0.48079 C 0.21806 -0.48055 0.23003 -0.47824 0.23246 -0.47731 C 0.23368 -0.47708 0.2349 -0.47616 0.23611 -0.47569 C 0.23785 -0.47523 0.23941 -0.47477 0.24115 -0.47407 C 0.24236 -0.47361 0.24358 -0.47292 0.24496 -0.47245 C 0.24896 -0.47106 0.2533 -0.47014 0.25746 -0.46898 C 0.25955 -0.46852 0.26163 -0.46782 0.26371 -0.46736 C 0.26615 -0.4669 0.26858 -0.46643 0.27118 -0.46574 C 0.27274 -0.46528 0.27448 -0.46458 0.27621 -0.46412 C 0.28194 -0.46273 0.28785 -0.46227 0.29358 -0.46065 C 0.29792 -0.45972 0.30069 -0.45903 0.30486 -0.45741 C 0.30608 -0.45694 0.30746 -0.45625 0.30868 -0.45579 L 0.32483 -0.45741 C 0.33246 -0.45833 0.33767 -0.45879 0.34496 -0.46065 C 0.34653 -0.46111 0.34826 -0.46204 0.34983 -0.4625 C 0.36354 -0.46597 0.35156 -0.46227 0.36371 -0.46574 C 0.36528 -0.4662 0.36701 -0.46713 0.36858 -0.46736 C 0.37535 -0.46829 0.38194 -0.46852 0.38871 -0.46898 C 0.39358 -0.46967 0.39861 -0.47014 0.40365 -0.47083 C 0.40694 -0.47129 0.41042 -0.47176 0.41371 -0.47245 C 0.41736 -0.47338 0.42118 -0.475 0.42483 -0.47569 C 0.42899 -0.47662 0.43333 -0.47662 0.43733 -0.47731 C 0.44167 -0.47824 0.44566 -0.47986 0.44983 -0.48079 C 0.45486 -0.48194 0.4599 -0.4831 0.46493 -0.48403 C 0.4691 -0.48495 0.47326 -0.48495 0.47743 -0.48565 C 0.47951 -0.48611 0.4816 -0.48704 0.48368 -0.4875 C 0.48663 -0.48796 0.48941 -0.48866 0.49236 -0.48912 C 0.49653 -0.48981 0.50069 -0.49004 0.50486 -0.49074 C 0.50694 -0.4912 0.50903 -0.49236 0.51111 -0.49236 C 0.5224 -0.49329 0.53368 -0.49352 0.54496 -0.49398 C 0.54705 -0.49467 0.54913 -0.49514 0.55121 -0.49583 C 0.55278 -0.49629 0.55451 -0.49722 0.55608 -0.49745 C 0.56944 -0.49838 0.58281 -0.49861 0.59618 -0.49907 C 0.61163 -0.50324 0.59236 -0.49815 0.6099 -0.50231 C 0.62101 -0.50509 0.61146 -0.50347 0.62483 -0.50579 C 0.6283 -0.50625 0.6316 -0.50717 0.6349 -0.50741 C 0.63993 -0.50787 0.64496 -0.50741 0.65 -0.50741 " pathEditMode="relative" ptsTypes="AAAAAAAAAAAAAAAAAAAAAAAAAAAAAAAAAAAAAAAAAAAAAAAAAAAAAAAAAAAAAAAAAAAAAAAAAAAAAAAAAAAAAAAAAAAAAAAAAAAAAAAAAAAAAAAAAAAAAAAAAAAAAAAAAAAAAAAAAAAAAAAAAAAAA">
                                      <p:cBhvr>
                                        <p:cTn id="8" dur="5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a:extLst>
              <a:ext uri="{FF2B5EF4-FFF2-40B4-BE49-F238E27FC236}">
                <a16:creationId xmlns:a16="http://schemas.microsoft.com/office/drawing/2014/main" id="{0D0C6EA4-FC01-4973-8293-2A2440D906EA}"/>
              </a:ext>
            </a:extLst>
          </p:cNvPr>
          <p:cNvSpPr>
            <a:spLocks noGrp="1" noChangeArrowheads="1"/>
          </p:cNvSpPr>
          <p:nvPr>
            <p:ph type="title"/>
          </p:nvPr>
        </p:nvSpPr>
        <p:spPr/>
        <p:txBody>
          <a:bodyPr/>
          <a:lstStyle/>
          <a:p>
            <a:r>
              <a:rPr lang="en-US" altLang="en-US" dirty="0"/>
              <a:t>FIFOs</a:t>
            </a:r>
            <a:r>
              <a:rPr lang="he-IL" altLang="en-US" dirty="0"/>
              <a:t> (או </a:t>
            </a:r>
            <a:r>
              <a:rPr lang="en-US" altLang="en-US" dirty="0"/>
              <a:t>named pipes</a:t>
            </a:r>
            <a:r>
              <a:rPr lang="he-IL" altLang="en-US" dirty="0"/>
              <a:t>)</a:t>
            </a:r>
            <a:endParaRPr lang="en-US" altLang="en-US" dirty="0"/>
          </a:p>
        </p:txBody>
      </p:sp>
      <p:sp>
        <p:nvSpPr>
          <p:cNvPr id="27654" name="Rectangle 3">
            <a:extLst>
              <a:ext uri="{FF2B5EF4-FFF2-40B4-BE49-F238E27FC236}">
                <a16:creationId xmlns:a16="http://schemas.microsoft.com/office/drawing/2014/main" id="{F673FEB2-0B38-4E92-9224-A70BC2D26FE6}"/>
              </a:ext>
            </a:extLst>
          </p:cNvPr>
          <p:cNvSpPr>
            <a:spLocks noGrp="1" noChangeArrowheads="1"/>
          </p:cNvSpPr>
          <p:nvPr>
            <p:ph idx="1"/>
          </p:nvPr>
        </p:nvSpPr>
        <p:spPr/>
        <p:txBody>
          <a:bodyPr>
            <a:normAutofit/>
          </a:bodyPr>
          <a:lstStyle/>
          <a:p>
            <a:r>
              <a:rPr lang="en-US" altLang="en-US" dirty="0"/>
              <a:t>FIFO</a:t>
            </a:r>
            <a:r>
              <a:rPr lang="he-IL" altLang="en-US" dirty="0"/>
              <a:t> הוא למעשה </a:t>
            </a:r>
            <a:r>
              <a:rPr lang="en-US" altLang="en-US" dirty="0"/>
              <a:t>pipe</a:t>
            </a:r>
            <a:r>
              <a:rPr lang="he-IL" altLang="en-US" dirty="0"/>
              <a:t> בעל "שם" במערכת הקבצים שדרכו יכולים כל התהליכים במכונה לגשת אליו – </a:t>
            </a:r>
            <a:r>
              <a:rPr lang="en-US" altLang="en-US" b="1" dirty="0"/>
              <a:t>pipe</a:t>
            </a:r>
            <a:r>
              <a:rPr lang="he-IL" altLang="en-US" b="1" dirty="0"/>
              <a:t> "ציבורי"</a:t>
            </a:r>
            <a:r>
              <a:rPr lang="he-IL" altLang="en-US" dirty="0"/>
              <a:t>.</a:t>
            </a:r>
            <a:endParaRPr lang="he-IL" altLang="en-US" b="1" dirty="0"/>
          </a:p>
          <a:p>
            <a:pPr lvl="1"/>
            <a:r>
              <a:rPr lang="he-IL" altLang="en-US" dirty="0"/>
              <a:t>שם ה-</a:t>
            </a:r>
            <a:r>
              <a:rPr lang="en-US" altLang="en-US" dirty="0"/>
              <a:t>FIFO</a:t>
            </a:r>
            <a:r>
              <a:rPr lang="he-IL" altLang="en-US" dirty="0"/>
              <a:t> הוא כשם קובץ במערכת הקבצים, </a:t>
            </a:r>
            <a:r>
              <a:rPr lang="he-IL" altLang="en-US" u="sng" dirty="0"/>
              <a:t>למשל</a:t>
            </a:r>
            <a:r>
              <a:rPr lang="he-IL" altLang="en-US" dirty="0"/>
              <a:t>: </a:t>
            </a:r>
            <a:r>
              <a:rPr lang="en-US" altLang="en-US" dirty="0"/>
              <a:t>/home/</a:t>
            </a:r>
            <a:r>
              <a:rPr lang="en-US" altLang="en-US" dirty="0" err="1"/>
              <a:t>yossi</a:t>
            </a:r>
            <a:r>
              <a:rPr lang="en-US" altLang="en-US" dirty="0"/>
              <a:t>/</a:t>
            </a:r>
            <a:r>
              <a:rPr lang="en-US" altLang="en-US" dirty="0" err="1"/>
              <a:t>myfifo</a:t>
            </a:r>
            <a:r>
              <a:rPr lang="he-IL" altLang="en-US" dirty="0"/>
              <a:t> .</a:t>
            </a:r>
          </a:p>
          <a:p>
            <a:pPr lvl="1"/>
            <a:r>
              <a:rPr lang="he-IL" altLang="en-US" dirty="0"/>
              <a:t>שימו לב: </a:t>
            </a:r>
            <a:r>
              <a:rPr lang="en-US" altLang="en-US" dirty="0"/>
              <a:t>FIFO</a:t>
            </a:r>
            <a:r>
              <a:rPr lang="he-IL" altLang="en-US" dirty="0"/>
              <a:t> הוא קובץ </a:t>
            </a:r>
            <a:r>
              <a:rPr lang="he-IL" altLang="en-US" b="1" dirty="0"/>
              <a:t>למרות שאיננו נשמר על הדיסק</a:t>
            </a:r>
            <a:r>
              <a:rPr lang="he-IL" altLang="en-US" dirty="0"/>
              <a:t>.</a:t>
            </a:r>
          </a:p>
          <a:p>
            <a:pPr lvl="1"/>
            <a:r>
              <a:rPr lang="en-US" altLang="en-US" dirty="0"/>
              <a:t>pipes</a:t>
            </a:r>
            <a:r>
              <a:rPr lang="he-IL" altLang="en-US" dirty="0"/>
              <a:t> הם חסרי שם ולכן נקראים לפעמים </a:t>
            </a:r>
            <a:r>
              <a:rPr lang="en-US" altLang="en-US" dirty="0"/>
              <a:t>anonymous FIFO</a:t>
            </a:r>
            <a:r>
              <a:rPr lang="he-IL" altLang="en-US" dirty="0"/>
              <a:t>.</a:t>
            </a:r>
          </a:p>
          <a:p>
            <a:pPr marL="274320" lvl="1" indent="0">
              <a:buNone/>
            </a:pPr>
            <a:endParaRPr lang="he-IL" altLang="en-US" dirty="0"/>
          </a:p>
          <a:p>
            <a:r>
              <a:rPr lang="he-IL" altLang="en-US" dirty="0"/>
              <a:t>השימוש העיקרי של </a:t>
            </a:r>
            <a:r>
              <a:rPr lang="en-US" altLang="en-US" dirty="0"/>
              <a:t>FIFO</a:t>
            </a:r>
            <a:r>
              <a:rPr lang="he-IL" altLang="en-US" dirty="0"/>
              <a:t> (או של כל אובייקט תקשורת בעל "שם") הוא כאשר תהליכים רוצים לתקשר דרך ערוץ קבוע מראש </a:t>
            </a:r>
            <a:r>
              <a:rPr lang="he-IL" altLang="en-US" b="1" dirty="0"/>
              <a:t>מבלי שיהיו ביניהם קשרי משפחה</a:t>
            </a:r>
            <a:r>
              <a:rPr lang="he-IL" altLang="en-US" dirty="0"/>
              <a:t>.</a:t>
            </a:r>
          </a:p>
          <a:p>
            <a:pPr lvl="1"/>
            <a:r>
              <a:rPr lang="he-IL" altLang="en-US" dirty="0"/>
              <a:t>למשל, כאשר תהליכי לקוח צריכים לתקשר עם תהליך שרת.</a:t>
            </a:r>
            <a:br>
              <a:rPr lang="en-US" altLang="en-US" dirty="0"/>
            </a:br>
            <a:endParaRPr lang="he-IL" altLang="en-US" dirty="0"/>
          </a:p>
          <a:p>
            <a:r>
              <a:rPr lang="en-US" altLang="en-US" dirty="0"/>
              <a:t>FIFO</a:t>
            </a:r>
            <a:r>
              <a:rPr lang="he-IL" altLang="en-US" dirty="0"/>
              <a:t> נוצר ע"י קריאת המערכת </a:t>
            </a:r>
            <a:r>
              <a:rPr lang="en-US" altLang="en-US" dirty="0"/>
              <a:t>mkfifo()</a:t>
            </a:r>
            <a:r>
              <a:rPr lang="he-IL" altLang="en-US" dirty="0"/>
              <a:t>, אשר מעניקה לו את שמו.</a:t>
            </a:r>
          </a:p>
        </p:txBody>
      </p:sp>
      <p:sp>
        <p:nvSpPr>
          <p:cNvPr id="2" name="Footer Placeholder 1">
            <a:extLst>
              <a:ext uri="{FF2B5EF4-FFF2-40B4-BE49-F238E27FC236}">
                <a16:creationId xmlns:a16="http://schemas.microsoft.com/office/drawing/2014/main" id="{F021C616-2018-4711-8F77-E7DD995B769B}"/>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20CDA5BF-4C4C-4B49-826D-BFD71B68DD8E}"/>
              </a:ext>
            </a:extLst>
          </p:cNvPr>
          <p:cNvSpPr>
            <a:spLocks noGrp="1"/>
          </p:cNvSpPr>
          <p:nvPr>
            <p:ph type="sldNum" sz="quarter" idx="12"/>
          </p:nvPr>
        </p:nvSpPr>
        <p:spPr/>
        <p:txBody>
          <a:bodyPr/>
          <a:lstStyle/>
          <a:p>
            <a:fld id="{0CFEC368-1D7A-4F81-ABF6-AE0E36BAF64C}" type="slidenum">
              <a:rPr lang="en-US" smtClean="0"/>
              <a:pPr/>
              <a:t>61</a:t>
            </a:fld>
            <a:endParaRPr lang="en-US"/>
          </a:p>
        </p:txBody>
      </p:sp>
    </p:spTree>
    <p:extLst>
      <p:ext uri="{BB962C8B-B14F-4D97-AF65-F5344CB8AC3E}">
        <p14:creationId xmlns:p14="http://schemas.microsoft.com/office/powerpoint/2010/main" val="12249122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a:extLst>
              <a:ext uri="{FF2B5EF4-FFF2-40B4-BE49-F238E27FC236}">
                <a16:creationId xmlns:a16="http://schemas.microsoft.com/office/drawing/2014/main" id="{2DDB0D27-68E7-4C6D-95B7-20CFC4983126}"/>
              </a:ext>
            </a:extLst>
          </p:cNvPr>
          <p:cNvSpPr>
            <a:spLocks noGrp="1" noChangeArrowheads="1"/>
          </p:cNvSpPr>
          <p:nvPr>
            <p:ph type="title"/>
          </p:nvPr>
        </p:nvSpPr>
        <p:spPr/>
        <p:txBody>
          <a:bodyPr/>
          <a:lstStyle/>
          <a:p>
            <a:r>
              <a:rPr lang="he-IL" altLang="en-US" dirty="0"/>
              <a:t>קריאת המערכת </a:t>
            </a:r>
            <a:r>
              <a:rPr lang="en-US" altLang="en-US" dirty="0"/>
              <a:t>mkfifo()</a:t>
            </a:r>
          </a:p>
        </p:txBody>
      </p:sp>
      <p:sp>
        <p:nvSpPr>
          <p:cNvPr id="29702" name="Rectangle 3">
            <a:extLst>
              <a:ext uri="{FF2B5EF4-FFF2-40B4-BE49-F238E27FC236}">
                <a16:creationId xmlns:a16="http://schemas.microsoft.com/office/drawing/2014/main" id="{7D03D8D8-3BC2-43A4-88CE-D07F08DD7A83}"/>
              </a:ext>
            </a:extLst>
          </p:cNvPr>
          <p:cNvSpPr>
            <a:spLocks noGrp="1" noChangeArrowheads="1"/>
          </p:cNvSpPr>
          <p:nvPr>
            <p:ph idx="1"/>
          </p:nvPr>
        </p:nvSpPr>
        <p:spPr/>
        <p:txBody>
          <a:bodyPr>
            <a:normAutofit lnSpcReduction="10000"/>
          </a:bodyPr>
          <a:lstStyle/>
          <a:p>
            <a:pPr marL="0" indent="0" algn="l" rtl="0">
              <a:buNone/>
            </a:pPr>
            <a:r>
              <a:rPr lang="en-US" altLang="en-US" dirty="0">
                <a:latin typeface="Courier New" panose="02070309020205020404" pitchFamily="49" charset="0"/>
                <a:cs typeface="Courier New" panose="02070309020205020404" pitchFamily="49" charset="0"/>
              </a:rPr>
              <a:t>#include &lt;sys/</a:t>
            </a:r>
            <a:r>
              <a:rPr lang="en-US" altLang="en-US" dirty="0" err="1">
                <a:latin typeface="Courier New" panose="02070309020205020404" pitchFamily="49" charset="0"/>
                <a:cs typeface="Courier New" panose="02070309020205020404" pitchFamily="49" charset="0"/>
              </a:rPr>
              <a:t>types.h</a:t>
            </a:r>
            <a:r>
              <a:rPr lang="en-US" altLang="en-US" dirty="0">
                <a:latin typeface="Courier New" panose="02070309020205020404" pitchFamily="49" charset="0"/>
                <a:cs typeface="Courier New" panose="02070309020205020404" pitchFamily="49" charset="0"/>
              </a:rPr>
              <a:t>&gt;</a:t>
            </a:r>
          </a:p>
          <a:p>
            <a:pPr marL="0" indent="0" algn="l" rtl="0">
              <a:buNone/>
            </a:pPr>
            <a:r>
              <a:rPr lang="en-US" altLang="en-US" dirty="0">
                <a:latin typeface="Courier New" panose="02070309020205020404" pitchFamily="49" charset="0"/>
                <a:cs typeface="Courier New" panose="02070309020205020404" pitchFamily="49" charset="0"/>
              </a:rPr>
              <a:t>#include &lt;sys/</a:t>
            </a:r>
            <a:r>
              <a:rPr lang="en-US" altLang="en-US" dirty="0" err="1">
                <a:latin typeface="Courier New" panose="02070309020205020404" pitchFamily="49" charset="0"/>
                <a:cs typeface="Courier New" panose="02070309020205020404" pitchFamily="49" charset="0"/>
              </a:rPr>
              <a:t>stat.h</a:t>
            </a:r>
            <a:r>
              <a:rPr lang="en-US" altLang="en-US" dirty="0">
                <a:latin typeface="Courier New" panose="02070309020205020404" pitchFamily="49" charset="0"/>
                <a:cs typeface="Courier New" panose="02070309020205020404" pitchFamily="49" charset="0"/>
              </a:rPr>
              <a:t>&gt;</a:t>
            </a:r>
          </a:p>
          <a:p>
            <a:pPr marL="0" indent="0" algn="l" rtl="0">
              <a:buNone/>
            </a:pPr>
            <a:r>
              <a:rPr lang="en-US" altLang="en-US" dirty="0">
                <a:latin typeface="Courier New" panose="02070309020205020404" pitchFamily="49" charset="0"/>
                <a:cs typeface="Courier New" panose="02070309020205020404" pitchFamily="49" charset="0"/>
              </a:rPr>
              <a:t>int </a:t>
            </a:r>
            <a:r>
              <a:rPr lang="en-US" altLang="en-US" b="1" dirty="0">
                <a:latin typeface="Courier New" panose="02070309020205020404" pitchFamily="49" charset="0"/>
                <a:cs typeface="Courier New" panose="02070309020205020404" pitchFamily="49" charset="0"/>
              </a:rPr>
              <a:t>mkfifo</a:t>
            </a:r>
            <a:r>
              <a:rPr lang="en-US" altLang="en-US" dirty="0">
                <a:latin typeface="Courier New" panose="02070309020205020404" pitchFamily="49" charset="0"/>
                <a:cs typeface="Courier New" panose="02070309020205020404" pitchFamily="49" charset="0"/>
              </a:rPr>
              <a:t>(const char *pathname,</a:t>
            </a: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mode_t</a:t>
            </a:r>
            <a:r>
              <a:rPr lang="en-US" altLang="en-US" dirty="0">
                <a:latin typeface="Courier New" panose="02070309020205020404" pitchFamily="49" charset="0"/>
                <a:cs typeface="Courier New" panose="02070309020205020404" pitchFamily="49" charset="0"/>
              </a:rPr>
              <a:t> mode);</a:t>
            </a:r>
          </a:p>
          <a:p>
            <a:endParaRPr lang="he-IL" altLang="en-US" dirty="0"/>
          </a:p>
          <a:p>
            <a:r>
              <a:rPr lang="he-IL" altLang="en-US" u="sng" dirty="0"/>
              <a:t>פעולה:</a:t>
            </a:r>
            <a:r>
              <a:rPr lang="he-IL" altLang="en-US" dirty="0"/>
              <a:t> יוצרת </a:t>
            </a:r>
            <a:r>
              <a:rPr lang="en-US" altLang="en-US" dirty="0"/>
              <a:t>FIFO</a:t>
            </a:r>
            <a:r>
              <a:rPr lang="he-IL" altLang="en-US" dirty="0"/>
              <a:t> המופיע במערכת הקבצים במסלול </a:t>
            </a:r>
            <a:r>
              <a:rPr lang="en-US" altLang="en-US" dirty="0"/>
              <a:t>pathname</a:t>
            </a:r>
            <a:r>
              <a:rPr lang="he-IL" altLang="en-US" dirty="0"/>
              <a:t> והרשאות הגישה שלו הן </a:t>
            </a:r>
            <a:r>
              <a:rPr lang="en-US" altLang="en-US" dirty="0"/>
              <a:t>mode</a:t>
            </a:r>
            <a:r>
              <a:rPr lang="he-IL" altLang="en-US" dirty="0"/>
              <a:t>.</a:t>
            </a:r>
          </a:p>
          <a:p>
            <a:r>
              <a:rPr lang="he-IL" altLang="en-US" u="sng" dirty="0"/>
              <a:t>פרמטרים:</a:t>
            </a:r>
          </a:p>
          <a:p>
            <a:pPr lvl="1"/>
            <a:r>
              <a:rPr lang="en-US" altLang="en-US" dirty="0"/>
              <a:t>pathname</a:t>
            </a:r>
            <a:r>
              <a:rPr lang="he-IL" altLang="en-US" dirty="0"/>
              <a:t> – שם ה-</a:t>
            </a:r>
            <a:r>
              <a:rPr lang="en-US" altLang="en-US" dirty="0"/>
              <a:t>FIFO</a:t>
            </a:r>
            <a:r>
              <a:rPr lang="he-IL" altLang="en-US" dirty="0"/>
              <a:t> וגם המסלול לקובץ במערכת הקבצים.</a:t>
            </a:r>
          </a:p>
          <a:p>
            <a:pPr lvl="1"/>
            <a:r>
              <a:rPr lang="en-US" altLang="en-US" dirty="0"/>
              <a:t>mode</a:t>
            </a:r>
            <a:r>
              <a:rPr lang="he-IL" altLang="en-US" dirty="0"/>
              <a:t> – הרשאות הגישה ל-</a:t>
            </a:r>
            <a:r>
              <a:rPr lang="en-US" altLang="en-US" dirty="0"/>
              <a:t>FIFO</a:t>
            </a:r>
            <a:r>
              <a:rPr lang="he-IL" altLang="en-US" dirty="0"/>
              <a:t> שנוצר. ניתן להכניס ערך 0777  (777 אוקטאלי) כדי לאפשר הרשאות מלאות.</a:t>
            </a:r>
          </a:p>
          <a:p>
            <a:r>
              <a:rPr lang="he-IL" altLang="en-US" u="sng" dirty="0"/>
              <a:t>ערך מוחזר:</a:t>
            </a:r>
            <a:r>
              <a:rPr lang="he-IL" altLang="en-US" dirty="0"/>
              <a:t> 0 בהצלחה, </a:t>
            </a:r>
            <a:r>
              <a:rPr lang="en-US" altLang="en-US" dirty="0"/>
              <a:t>(-1)</a:t>
            </a:r>
            <a:r>
              <a:rPr lang="he-IL" altLang="en-US" dirty="0"/>
              <a:t> בכישלון.</a:t>
            </a:r>
          </a:p>
        </p:txBody>
      </p:sp>
      <p:sp>
        <p:nvSpPr>
          <p:cNvPr id="2" name="Footer Placeholder 1">
            <a:extLst>
              <a:ext uri="{FF2B5EF4-FFF2-40B4-BE49-F238E27FC236}">
                <a16:creationId xmlns:a16="http://schemas.microsoft.com/office/drawing/2014/main" id="{2652B26A-2CD9-48A5-8F10-19824FE99A42}"/>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62C0613C-7978-46AA-A7A9-928133BE2C59}"/>
              </a:ext>
            </a:extLst>
          </p:cNvPr>
          <p:cNvSpPr>
            <a:spLocks noGrp="1"/>
          </p:cNvSpPr>
          <p:nvPr>
            <p:ph type="sldNum" sz="quarter" idx="12"/>
          </p:nvPr>
        </p:nvSpPr>
        <p:spPr/>
        <p:txBody>
          <a:bodyPr/>
          <a:lstStyle/>
          <a:p>
            <a:fld id="{0CFEC368-1D7A-4F81-ABF6-AE0E36BAF64C}" type="slidenum">
              <a:rPr lang="en-US" smtClean="0"/>
              <a:pPr/>
              <a:t>62</a:t>
            </a:fld>
            <a:endParaRPr lang="en-US"/>
          </a:p>
        </p:txBody>
      </p:sp>
    </p:spTree>
    <p:extLst>
      <p:ext uri="{BB962C8B-B14F-4D97-AF65-F5344CB8AC3E}">
        <p14:creationId xmlns:p14="http://schemas.microsoft.com/office/powerpoint/2010/main" val="5059582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a:extLst>
              <a:ext uri="{FF2B5EF4-FFF2-40B4-BE49-F238E27FC236}">
                <a16:creationId xmlns:a16="http://schemas.microsoft.com/office/drawing/2014/main" id="{23AE8D66-A0B9-412D-A79D-1E349420DA25}"/>
              </a:ext>
            </a:extLst>
          </p:cNvPr>
          <p:cNvSpPr>
            <a:spLocks noGrp="1" noChangeArrowheads="1"/>
          </p:cNvSpPr>
          <p:nvPr>
            <p:ph type="title"/>
          </p:nvPr>
        </p:nvSpPr>
        <p:spPr/>
        <p:txBody>
          <a:bodyPr/>
          <a:lstStyle/>
          <a:p>
            <a:r>
              <a:rPr lang="he-IL" altLang="en-US" dirty="0"/>
              <a:t>תקשורת באמצעות </a:t>
            </a:r>
            <a:r>
              <a:rPr lang="en-US" altLang="en-US" dirty="0"/>
              <a:t>FIFO</a:t>
            </a:r>
          </a:p>
        </p:txBody>
      </p:sp>
      <p:sp>
        <p:nvSpPr>
          <p:cNvPr id="28678" name="Rectangle 3">
            <a:extLst>
              <a:ext uri="{FF2B5EF4-FFF2-40B4-BE49-F238E27FC236}">
                <a16:creationId xmlns:a16="http://schemas.microsoft.com/office/drawing/2014/main" id="{7D579616-5044-4427-8844-4A3CA27749B9}"/>
              </a:ext>
            </a:extLst>
          </p:cNvPr>
          <p:cNvSpPr>
            <a:spLocks noGrp="1" noChangeArrowheads="1"/>
          </p:cNvSpPr>
          <p:nvPr>
            <p:ph idx="1"/>
          </p:nvPr>
        </p:nvSpPr>
        <p:spPr/>
        <p:txBody>
          <a:bodyPr/>
          <a:lstStyle/>
          <a:p>
            <a:r>
              <a:rPr lang="he-IL" altLang="en-US" dirty="0"/>
              <a:t>בניגוד ל-</a:t>
            </a:r>
            <a:r>
              <a:rPr lang="en-US" altLang="en-US" dirty="0"/>
              <a:t>pipe</a:t>
            </a:r>
            <a:r>
              <a:rPr lang="he-IL" altLang="en-US" dirty="0"/>
              <a:t>, </a:t>
            </a:r>
            <a:r>
              <a:rPr lang="en-US" altLang="en-US" dirty="0"/>
              <a:t>FIFO</a:t>
            </a:r>
            <a:r>
              <a:rPr lang="he-IL" altLang="en-US" dirty="0"/>
              <a:t> הינו ערוץ תקשורת </a:t>
            </a:r>
            <a:r>
              <a:rPr lang="he-IL" altLang="en-US" b="1" u="sng" dirty="0"/>
              <a:t>דו-כיווני</a:t>
            </a:r>
            <a:r>
              <a:rPr lang="he-IL" altLang="en-US" b="1" dirty="0"/>
              <a:t> </a:t>
            </a:r>
            <a:r>
              <a:rPr lang="he-IL" altLang="en-US" dirty="0"/>
              <a:t>ובעל </a:t>
            </a:r>
            <a:r>
              <a:rPr lang="en-US" altLang="en-US" dirty="0"/>
              <a:t>FD</a:t>
            </a:r>
            <a:r>
              <a:rPr lang="he-IL" altLang="en-US" dirty="0"/>
              <a:t> יחיד (ניתן לבצע הן קריאה והן כתיבה דרך אותו </a:t>
            </a:r>
            <a:r>
              <a:rPr lang="en-US" altLang="en-US" dirty="0"/>
              <a:t>FD</a:t>
            </a:r>
            <a:r>
              <a:rPr lang="he-IL" altLang="en-US" dirty="0"/>
              <a:t>) </a:t>
            </a:r>
          </a:p>
          <a:p>
            <a:pPr lvl="1"/>
            <a:r>
              <a:rPr lang="he-IL" altLang="en-US" dirty="0"/>
              <a:t>ניגשים ל-</a:t>
            </a:r>
            <a:r>
              <a:rPr lang="en-US" altLang="en-US" dirty="0"/>
              <a:t>FIFO</a:t>
            </a:r>
            <a:r>
              <a:rPr lang="he-IL" altLang="en-US" dirty="0"/>
              <a:t> באמצעות פקודת </a:t>
            </a:r>
            <a:r>
              <a:rPr lang="en-US" altLang="en-US" dirty="0"/>
              <a:t>open()</a:t>
            </a:r>
            <a:r>
              <a:rPr lang="he-IL" altLang="en-US" dirty="0"/>
              <a:t>. כותבים וקוראים באמצעות </a:t>
            </a:r>
            <a:r>
              <a:rPr lang="en-US" altLang="en-US" dirty="0"/>
              <a:t>read/write</a:t>
            </a:r>
            <a:r>
              <a:rPr lang="he-IL" altLang="en-US" dirty="0"/>
              <a:t>. </a:t>
            </a:r>
          </a:p>
          <a:p>
            <a:pPr lvl="1"/>
            <a:endParaRPr lang="he-IL" altLang="en-US" dirty="0"/>
          </a:p>
          <a:p>
            <a:r>
              <a:rPr lang="he-IL" altLang="en-US" dirty="0"/>
              <a:t>תהליך שפותח את ה-</a:t>
            </a:r>
            <a:r>
              <a:rPr lang="en-US" altLang="en-US" dirty="0"/>
              <a:t>FIFO</a:t>
            </a:r>
            <a:r>
              <a:rPr lang="he-IL" altLang="en-US" dirty="0"/>
              <a:t> לקריאה בלבד נחסם עד שתהליך נוסף יפתח את ה-</a:t>
            </a:r>
            <a:r>
              <a:rPr lang="en-US" altLang="en-US" dirty="0"/>
              <a:t>FIFO</a:t>
            </a:r>
            <a:r>
              <a:rPr lang="he-IL" altLang="en-US" dirty="0"/>
              <a:t> לכתיבה, וההפך.</a:t>
            </a:r>
          </a:p>
          <a:p>
            <a:pPr lvl="1"/>
            <a:r>
              <a:rPr lang="he-IL" altLang="en-US" dirty="0"/>
              <a:t>פתיחת ה-</a:t>
            </a:r>
            <a:r>
              <a:rPr lang="en-US" altLang="en-US" dirty="0"/>
              <a:t>FIFO</a:t>
            </a:r>
            <a:r>
              <a:rPr lang="he-IL" altLang="en-US" dirty="0"/>
              <a:t> לכתיבה וקריאה (</a:t>
            </a:r>
            <a:r>
              <a:rPr lang="en-US" altLang="en-US" dirty="0"/>
              <a:t>O_RDWR</a:t>
            </a:r>
            <a:r>
              <a:rPr lang="he-IL" altLang="en-US" dirty="0"/>
              <a:t>) איננה חוסמת.</a:t>
            </a:r>
          </a:p>
          <a:p>
            <a:pPr lvl="1"/>
            <a:r>
              <a:rPr lang="he-IL" altLang="en-US" dirty="0"/>
              <a:t>חוקי הקריאה והכתיבה עובדים באופן דומה ל-</a:t>
            </a:r>
            <a:r>
              <a:rPr lang="en-US" altLang="en-US" dirty="0"/>
              <a:t>pipe</a:t>
            </a:r>
            <a:r>
              <a:rPr lang="he-IL" altLang="en-US" dirty="0"/>
              <a:t>. </a:t>
            </a:r>
          </a:p>
        </p:txBody>
      </p:sp>
      <p:sp>
        <p:nvSpPr>
          <p:cNvPr id="2" name="Footer Placeholder 1">
            <a:extLst>
              <a:ext uri="{FF2B5EF4-FFF2-40B4-BE49-F238E27FC236}">
                <a16:creationId xmlns:a16="http://schemas.microsoft.com/office/drawing/2014/main" id="{2087B3AC-9618-4EC7-A9DB-0FE84B224403}"/>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C2F9F5DD-31E4-4EE9-82C1-A63ECCC54AAE}"/>
              </a:ext>
            </a:extLst>
          </p:cNvPr>
          <p:cNvSpPr>
            <a:spLocks noGrp="1"/>
          </p:cNvSpPr>
          <p:nvPr>
            <p:ph type="sldNum" sz="quarter" idx="12"/>
          </p:nvPr>
        </p:nvSpPr>
        <p:spPr/>
        <p:txBody>
          <a:bodyPr/>
          <a:lstStyle/>
          <a:p>
            <a:fld id="{0CFEC368-1D7A-4F81-ABF6-AE0E36BAF64C}" type="slidenum">
              <a:rPr lang="en-US" smtClean="0"/>
              <a:pPr/>
              <a:t>63</a:t>
            </a:fld>
            <a:endParaRPr lang="en-US"/>
          </a:p>
        </p:txBody>
      </p:sp>
    </p:spTree>
    <p:extLst>
      <p:ext uri="{BB962C8B-B14F-4D97-AF65-F5344CB8AC3E}">
        <p14:creationId xmlns:p14="http://schemas.microsoft.com/office/powerpoint/2010/main" val="1775063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a:extLst>
              <a:ext uri="{FF2B5EF4-FFF2-40B4-BE49-F238E27FC236}">
                <a16:creationId xmlns:a16="http://schemas.microsoft.com/office/drawing/2014/main" id="{23AE8D66-A0B9-412D-A79D-1E349420DA25}"/>
              </a:ext>
            </a:extLst>
          </p:cNvPr>
          <p:cNvSpPr>
            <a:spLocks noGrp="1" noChangeArrowheads="1"/>
          </p:cNvSpPr>
          <p:nvPr>
            <p:ph type="title"/>
          </p:nvPr>
        </p:nvSpPr>
        <p:spPr/>
        <p:txBody>
          <a:bodyPr/>
          <a:lstStyle/>
          <a:p>
            <a:r>
              <a:rPr lang="he-IL" altLang="en-US" dirty="0"/>
              <a:t>ניקוי שאריות</a:t>
            </a:r>
            <a:endParaRPr lang="en-US" altLang="en-US" dirty="0"/>
          </a:p>
        </p:txBody>
      </p:sp>
      <p:sp>
        <p:nvSpPr>
          <p:cNvPr id="28678" name="Rectangle 3">
            <a:extLst>
              <a:ext uri="{FF2B5EF4-FFF2-40B4-BE49-F238E27FC236}">
                <a16:creationId xmlns:a16="http://schemas.microsoft.com/office/drawing/2014/main" id="{7D579616-5044-4427-8844-4A3CA27749B9}"/>
              </a:ext>
            </a:extLst>
          </p:cNvPr>
          <p:cNvSpPr>
            <a:spLocks noGrp="1" noChangeArrowheads="1"/>
          </p:cNvSpPr>
          <p:nvPr>
            <p:ph idx="1"/>
          </p:nvPr>
        </p:nvSpPr>
        <p:spPr/>
        <p:txBody>
          <a:bodyPr/>
          <a:lstStyle/>
          <a:p>
            <a:r>
              <a:rPr lang="he-IL" dirty="0"/>
              <a:t>כאובייקט בעל שם במערכת הקבצים, </a:t>
            </a:r>
            <a:r>
              <a:rPr lang="en-US" dirty="0"/>
              <a:t>FIFO</a:t>
            </a:r>
            <a:r>
              <a:rPr lang="he-IL" dirty="0"/>
              <a:t> אינו מפונה אוטומטית לאחר שהמשתמש האחרון בו סוגר את הקובץ.</a:t>
            </a:r>
          </a:p>
          <a:p>
            <a:r>
              <a:rPr lang="he-IL"/>
              <a:t>כן </a:t>
            </a:r>
            <a:r>
              <a:rPr lang="he-IL" dirty="0"/>
              <a:t>יש לפנותו בצורה מפורשת באמצעות פקודות או קריאות מערכת למחיקת קבצים (למשל, פקודת </a:t>
            </a:r>
            <a:r>
              <a:rPr lang="en-US" dirty="0" err="1"/>
              <a:t>rm</a:t>
            </a:r>
            <a:r>
              <a:rPr lang="he-IL" dirty="0"/>
              <a:t> או קריאת המערכת </a:t>
            </a:r>
            <a:r>
              <a:rPr lang="en-US" dirty="0"/>
              <a:t>unlink()</a:t>
            </a:r>
            <a:r>
              <a:rPr lang="he-IL" dirty="0"/>
              <a:t>).</a:t>
            </a:r>
            <a:endParaRPr lang="he-IL" altLang="en-US" dirty="0"/>
          </a:p>
        </p:txBody>
      </p:sp>
      <p:sp>
        <p:nvSpPr>
          <p:cNvPr id="2" name="Footer Placeholder 1">
            <a:extLst>
              <a:ext uri="{FF2B5EF4-FFF2-40B4-BE49-F238E27FC236}">
                <a16:creationId xmlns:a16="http://schemas.microsoft.com/office/drawing/2014/main" id="{2087B3AC-9618-4EC7-A9DB-0FE84B224403}"/>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C2F9F5DD-31E4-4EE9-82C1-A63ECCC54AAE}"/>
              </a:ext>
            </a:extLst>
          </p:cNvPr>
          <p:cNvSpPr>
            <a:spLocks noGrp="1"/>
          </p:cNvSpPr>
          <p:nvPr>
            <p:ph type="sldNum" sz="quarter" idx="12"/>
          </p:nvPr>
        </p:nvSpPr>
        <p:spPr/>
        <p:txBody>
          <a:bodyPr/>
          <a:lstStyle/>
          <a:p>
            <a:fld id="{0CFEC368-1D7A-4F81-ABF6-AE0E36BAF64C}" type="slidenum">
              <a:rPr lang="en-US" smtClean="0"/>
              <a:pPr/>
              <a:t>64</a:t>
            </a:fld>
            <a:endParaRPr lang="en-US"/>
          </a:p>
        </p:txBody>
      </p:sp>
    </p:spTree>
    <p:extLst>
      <p:ext uri="{BB962C8B-B14F-4D97-AF65-F5344CB8AC3E}">
        <p14:creationId xmlns:p14="http://schemas.microsoft.com/office/powerpoint/2010/main" val="638725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he-IL" altLang="en-US" dirty="0"/>
              <a:t>אז מה היה לנו היום:</a:t>
            </a:r>
            <a:endParaRPr lang="en-US" altLang="en-US" dirty="0"/>
          </a:p>
        </p:txBody>
      </p:sp>
      <p:sp>
        <p:nvSpPr>
          <p:cNvPr id="56324" name="Rectangle 3"/>
          <p:cNvSpPr>
            <a:spLocks noGrp="1" noChangeArrowheads="1"/>
          </p:cNvSpPr>
          <p:nvPr>
            <p:ph idx="1"/>
          </p:nvPr>
        </p:nvSpPr>
        <p:spPr>
          <a:xfrm>
            <a:off x="457200" y="1600200"/>
            <a:ext cx="8229600" cy="4876800"/>
          </a:xfrm>
        </p:spPr>
        <p:txBody>
          <a:bodyPr>
            <a:normAutofit fontScale="92500" lnSpcReduction="20000"/>
          </a:bodyPr>
          <a:lstStyle/>
          <a:p>
            <a:r>
              <a:rPr lang="he-IL" altLang="en-US" b="1" dirty="0"/>
              <a:t>המטרה</a:t>
            </a:r>
            <a:r>
              <a:rPr lang="he-IL" altLang="en-US" dirty="0"/>
              <a:t>: לתקשר בין תהליכים.</a:t>
            </a:r>
          </a:p>
          <a:p>
            <a:pPr lvl="1"/>
            <a:r>
              <a:rPr lang="en-US" altLang="en-US" dirty="0"/>
              <a:t>signals</a:t>
            </a:r>
            <a:r>
              <a:rPr lang="he-IL" altLang="en-US" dirty="0"/>
              <a:t> (דיווח לתהליך על אירוע).</a:t>
            </a:r>
          </a:p>
          <a:p>
            <a:pPr lvl="1"/>
            <a:r>
              <a:rPr lang="en-US" altLang="en-US" dirty="0"/>
              <a:t>files</a:t>
            </a:r>
            <a:r>
              <a:rPr lang="he-IL" altLang="en-US" dirty="0"/>
              <a:t> (בין היתר בשביל תקשורת בין </a:t>
            </a:r>
            <a:r>
              <a:rPr lang="he-IL" altLang="en-US"/>
              <a:t>תהליכים).</a:t>
            </a:r>
            <a:br>
              <a:rPr lang="en-US" altLang="en-US" dirty="0"/>
            </a:br>
            <a:endParaRPr lang="he-IL" altLang="en-US" dirty="0"/>
          </a:p>
          <a:p>
            <a:r>
              <a:rPr lang="en-US" altLang="en-US" dirty="0"/>
              <a:t>Linux – Everything is a File</a:t>
            </a:r>
            <a:endParaRPr lang="he-IL" altLang="en-US" dirty="0"/>
          </a:p>
          <a:p>
            <a:pPr lvl="1"/>
            <a:r>
              <a:rPr lang="en-US" altLang="en-US" dirty="0"/>
              <a:t>FDT</a:t>
            </a:r>
            <a:r>
              <a:rPr lang="he-IL" altLang="en-US" dirty="0"/>
              <a:t>.</a:t>
            </a:r>
          </a:p>
          <a:p>
            <a:pPr lvl="1"/>
            <a:r>
              <a:rPr lang="en-US" altLang="en-US" dirty="0"/>
              <a:t>file objects</a:t>
            </a:r>
            <a:r>
              <a:rPr lang="he-IL" altLang="en-US" dirty="0"/>
              <a:t>.</a:t>
            </a:r>
            <a:endParaRPr lang="en-US" altLang="en-US" dirty="0"/>
          </a:p>
          <a:p>
            <a:pPr lvl="1"/>
            <a:r>
              <a:rPr lang="he-IL" altLang="en-US" dirty="0"/>
              <a:t>שיתוף אחרי </a:t>
            </a:r>
            <a:r>
              <a:rPr lang="en-US" altLang="en-US" dirty="0"/>
              <a:t>fork</a:t>
            </a:r>
            <a:r>
              <a:rPr lang="he-IL" altLang="en-US" dirty="0"/>
              <a:t>.</a:t>
            </a:r>
            <a:br>
              <a:rPr lang="en-US" altLang="en-US" dirty="0"/>
            </a:br>
            <a:endParaRPr lang="he-IL" altLang="en-US" dirty="0"/>
          </a:p>
          <a:p>
            <a:r>
              <a:rPr lang="he-IL" altLang="en-US" dirty="0"/>
              <a:t>קבצים מיוחדים לתקשורת בין תהליכים:</a:t>
            </a:r>
            <a:endParaRPr lang="en-US" altLang="en-US" dirty="0"/>
          </a:p>
          <a:p>
            <a:pPr lvl="2"/>
            <a:r>
              <a:rPr lang="en-US" altLang="en-US" dirty="0"/>
              <a:t>pipe</a:t>
            </a:r>
          </a:p>
          <a:p>
            <a:pPr lvl="2"/>
            <a:r>
              <a:rPr lang="en-US" altLang="en-US" dirty="0"/>
              <a:t>FIFO</a:t>
            </a:r>
          </a:p>
          <a:p>
            <a:pPr lvl="2"/>
            <a:r>
              <a:rPr lang="en-US" altLang="en-US" dirty="0"/>
              <a:t>sockets</a:t>
            </a:r>
            <a:r>
              <a:rPr lang="he-IL" altLang="en-US" dirty="0"/>
              <a:t> (לא דיברנו על זה היום).</a:t>
            </a:r>
            <a:br>
              <a:rPr lang="en-US" altLang="en-US" dirty="0"/>
            </a:br>
            <a:endParaRPr lang="en-US" altLang="en-US" dirty="0"/>
          </a:p>
          <a:p>
            <a:r>
              <a:rPr lang="he-IL" altLang="en-US" dirty="0"/>
              <a:t>קריאות מערכת:</a:t>
            </a:r>
          </a:p>
          <a:p>
            <a:pPr lvl="1"/>
            <a:r>
              <a:rPr lang="he-IL" altLang="en-US" dirty="0"/>
              <a:t>כאלו שכבר הכרתם: </a:t>
            </a:r>
            <a:r>
              <a:rPr lang="en-US" altLang="en-US" dirty="0"/>
              <a:t> open, close, write, read</a:t>
            </a:r>
            <a:endParaRPr lang="he-IL" altLang="en-US" dirty="0"/>
          </a:p>
          <a:p>
            <a:pPr lvl="1"/>
            <a:r>
              <a:rPr lang="he-IL" altLang="en-US" dirty="0"/>
              <a:t>כאלו שלא הכרתם: </a:t>
            </a:r>
            <a:r>
              <a:rPr lang="en-US" altLang="en-US" dirty="0"/>
              <a:t>signal, kill, pipe, mkfifo</a:t>
            </a:r>
            <a:r>
              <a:rPr lang="he-IL" altLang="en-US" dirty="0"/>
              <a:t>.</a:t>
            </a:r>
          </a:p>
          <a:p>
            <a:pPr lvl="1"/>
            <a:endParaRPr lang="he-IL" altLang="en-US" dirty="0"/>
          </a:p>
        </p:txBody>
      </p:sp>
      <p:sp>
        <p:nvSpPr>
          <p:cNvPr id="5" name="Footer Placeholder 4"/>
          <p:cNvSpPr>
            <a:spLocks noGrp="1"/>
          </p:cNvSpPr>
          <p:nvPr>
            <p:ph type="ftr" sz="quarter" idx="11"/>
          </p:nvPr>
        </p:nvSpPr>
        <p:spPr/>
        <p:txBody>
          <a:bodyPr/>
          <a:lstStyle/>
          <a:p>
            <a:r>
              <a:rPr lang="he-IL"/>
              <a:t>מערכות הפעלה - תרגול 3</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65</a:t>
            </a:fld>
            <a:endParaRPr lang="en-US"/>
          </a:p>
        </p:txBody>
      </p:sp>
      <p:pic>
        <p:nvPicPr>
          <p:cNvPr id="1028" name="Picture 4" descr="תוצאת תמונה עבור שאלות">
            <a:extLst>
              <a:ext uri="{FF2B5EF4-FFF2-40B4-BE49-F238E27FC236}">
                <a16:creationId xmlns:a16="http://schemas.microsoft.com/office/drawing/2014/main" id="{B61D2D27-9BCD-4E79-ADE8-45ECB6510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8" y="189547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9FE21CA-B98F-48FB-955C-B7402EEA3AB1}"/>
              </a:ext>
            </a:extLst>
          </p:cNvPr>
          <p:cNvSpPr/>
          <p:nvPr/>
        </p:nvSpPr>
        <p:spPr>
          <a:xfrm rot="20270058">
            <a:off x="1002613" y="3653134"/>
            <a:ext cx="2505814" cy="923330"/>
          </a:xfrm>
          <a:prstGeom prst="rect">
            <a:avLst/>
          </a:prstGeom>
          <a:noFill/>
        </p:spPr>
        <p:txBody>
          <a:bodyPr wrap="none" lIns="91440" tIns="45720" rIns="91440" bIns="45720">
            <a:spAutoFit/>
          </a:bodyPr>
          <a:lstStyle/>
          <a:p>
            <a:pPr algn="ctr"/>
            <a:r>
              <a:rPr lang="he-IL" sz="5400" b="1" cap="none" spc="0" dirty="0">
                <a:ln w="22225">
                  <a:solidFill>
                    <a:schemeClr val="accent2"/>
                  </a:solidFill>
                  <a:prstDash val="solid"/>
                </a:ln>
                <a:solidFill>
                  <a:schemeClr val="accent2">
                    <a:lumMod val="40000"/>
                    <a:lumOff val="60000"/>
                  </a:schemeClr>
                </a:solidFill>
                <a:effectLst/>
              </a:rPr>
              <a:t>שאלות?</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05110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a:extLst>
              <a:ext uri="{FF2B5EF4-FFF2-40B4-BE49-F238E27FC236}">
                <a16:creationId xmlns:a16="http://schemas.microsoft.com/office/drawing/2014/main" id="{D78324F7-1F78-4E23-928C-68A9EDED7C5D}"/>
              </a:ext>
            </a:extLst>
          </p:cNvPr>
          <p:cNvSpPr>
            <a:spLocks noGrp="1" noChangeArrowheads="1"/>
          </p:cNvSpPr>
          <p:nvPr>
            <p:ph type="title"/>
          </p:nvPr>
        </p:nvSpPr>
        <p:spPr/>
        <p:txBody>
          <a:bodyPr/>
          <a:lstStyle/>
          <a:p>
            <a:r>
              <a:rPr lang="he-IL" altLang="en-US" dirty="0"/>
              <a:t>קריאת המערכת </a:t>
            </a:r>
            <a:r>
              <a:rPr lang="en-US" altLang="en-US" dirty="0"/>
              <a:t>kill</a:t>
            </a:r>
          </a:p>
        </p:txBody>
      </p:sp>
      <p:sp>
        <p:nvSpPr>
          <p:cNvPr id="34822" name="Rectangle 3">
            <a:extLst>
              <a:ext uri="{FF2B5EF4-FFF2-40B4-BE49-F238E27FC236}">
                <a16:creationId xmlns:a16="http://schemas.microsoft.com/office/drawing/2014/main" id="{82F60F5F-6EE4-4347-9686-5B7EEB4D2984}"/>
              </a:ext>
            </a:extLst>
          </p:cNvPr>
          <p:cNvSpPr>
            <a:spLocks noGrp="1" noChangeArrowheads="1"/>
          </p:cNvSpPr>
          <p:nvPr>
            <p:ph idx="1"/>
          </p:nvPr>
        </p:nvSpPr>
        <p:spPr/>
        <p:txBody>
          <a:bodyPr>
            <a:normAutofit/>
          </a:bodyPr>
          <a:lstStyle/>
          <a:p>
            <a:pPr marL="0" indent="0" algn="l" rtl="0">
              <a:buNone/>
            </a:pPr>
            <a:r>
              <a:rPr lang="en-US" altLang="en-US" dirty="0">
                <a:latin typeface="Courier New" panose="02070309020205020404" pitchFamily="49" charset="0"/>
                <a:cs typeface="Courier New" panose="02070309020205020404" pitchFamily="49" charset="0"/>
              </a:rPr>
              <a:t>#include &lt;sys/</a:t>
            </a:r>
            <a:r>
              <a:rPr lang="en-US" altLang="en-US" dirty="0" err="1">
                <a:latin typeface="Courier New" panose="02070309020205020404" pitchFamily="49" charset="0"/>
                <a:cs typeface="Courier New" panose="02070309020205020404" pitchFamily="49" charset="0"/>
              </a:rPr>
              <a:t>types.h</a:t>
            </a:r>
            <a:r>
              <a:rPr lang="en-US" altLang="en-US" dirty="0">
                <a:latin typeface="Courier New" panose="02070309020205020404" pitchFamily="49" charset="0"/>
                <a:cs typeface="Courier New" panose="02070309020205020404" pitchFamily="49" charset="0"/>
              </a:rPr>
              <a:t>&gt;</a:t>
            </a:r>
          </a:p>
          <a:p>
            <a:pPr marL="0" indent="0" algn="l" rtl="0">
              <a:buNone/>
            </a:pPr>
            <a:r>
              <a:rPr lang="en-US" altLang="en-US" dirty="0">
                <a:latin typeface="Courier New" panose="02070309020205020404" pitchFamily="49" charset="0"/>
                <a:cs typeface="Courier New" panose="02070309020205020404" pitchFamily="49" charset="0"/>
              </a:rPr>
              <a:t>#include &lt;</a:t>
            </a:r>
            <a:r>
              <a:rPr lang="en-US" altLang="en-US" dirty="0" err="1">
                <a:latin typeface="Courier New" panose="02070309020205020404" pitchFamily="49" charset="0"/>
                <a:cs typeface="Courier New" panose="02070309020205020404" pitchFamily="49" charset="0"/>
              </a:rPr>
              <a:t>signal.h</a:t>
            </a:r>
            <a:r>
              <a:rPr lang="en-US" altLang="en-US" dirty="0">
                <a:latin typeface="Courier New" panose="02070309020205020404" pitchFamily="49" charset="0"/>
                <a:cs typeface="Courier New" panose="02070309020205020404" pitchFamily="49" charset="0"/>
              </a:rPr>
              <a:t>&gt;</a:t>
            </a:r>
          </a:p>
          <a:p>
            <a:pPr marL="0" indent="0" algn="l" rtl="0">
              <a:buNone/>
            </a:pP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kill</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pid_t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pid</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int</a:t>
            </a:r>
            <a:r>
              <a:rPr lang="en-US" altLang="en-US" dirty="0">
                <a:latin typeface="Courier New" panose="02070309020205020404" pitchFamily="49" charset="0"/>
                <a:cs typeface="Courier New" panose="02070309020205020404" pitchFamily="49" charset="0"/>
              </a:rPr>
              <a:t> sig);</a:t>
            </a:r>
          </a:p>
          <a:p>
            <a:pPr marL="0" indent="0" algn="l" rtl="0">
              <a:buNone/>
            </a:pPr>
            <a:endParaRPr lang="en-US" altLang="en-US" dirty="0">
              <a:latin typeface="Courier New" panose="02070309020205020404" pitchFamily="49" charset="0"/>
              <a:cs typeface="Courier New" panose="02070309020205020404" pitchFamily="49" charset="0"/>
            </a:endParaRPr>
          </a:p>
          <a:p>
            <a:r>
              <a:rPr lang="he-IL" altLang="en-US" u="sng" dirty="0"/>
              <a:t>פעולה:</a:t>
            </a:r>
            <a:r>
              <a:rPr lang="he-IL" altLang="en-US" dirty="0"/>
              <a:t> שולחת את הסיגנל שמספרו </a:t>
            </a:r>
            <a:r>
              <a:rPr lang="en-US" altLang="en-US" dirty="0"/>
              <a:t>sig</a:t>
            </a:r>
            <a:r>
              <a:rPr lang="he-IL" altLang="en-US" dirty="0"/>
              <a:t> לתהליך המזוהה ע"י </a:t>
            </a:r>
            <a:r>
              <a:rPr lang="en-US" altLang="en-US" dirty="0" err="1"/>
              <a:t>pid</a:t>
            </a:r>
            <a:r>
              <a:rPr lang="he-IL" altLang="en-US" dirty="0"/>
              <a:t>.</a:t>
            </a:r>
          </a:p>
          <a:p>
            <a:pPr lvl="1"/>
            <a:r>
              <a:rPr lang="he-IL" altLang="en-US" dirty="0"/>
              <a:t>אם </a:t>
            </a:r>
            <a:r>
              <a:rPr lang="en-US" altLang="en-US" dirty="0"/>
              <a:t>sig==0</a:t>
            </a:r>
            <a:r>
              <a:rPr lang="he-IL" altLang="en-US" dirty="0"/>
              <a:t>, אז הפעולה רק בודקת שהתהליך </a:t>
            </a:r>
            <a:r>
              <a:rPr lang="en-US" altLang="en-US" dirty="0" err="1"/>
              <a:t>pid</a:t>
            </a:r>
            <a:r>
              <a:rPr lang="he-IL" altLang="en-US" dirty="0"/>
              <a:t> קיים מבלי לשלוח </a:t>
            </a:r>
            <a:r>
              <a:rPr lang="en-US" altLang="en-US" dirty="0"/>
              <a:t>signal</a:t>
            </a:r>
            <a:r>
              <a:rPr lang="he-IL" altLang="en-US" dirty="0"/>
              <a:t> (שימושי לבדיקת תקפות </a:t>
            </a:r>
            <a:r>
              <a:rPr lang="en-US" altLang="en-US" dirty="0" err="1"/>
              <a:t>pid</a:t>
            </a:r>
            <a:r>
              <a:rPr lang="he-IL" altLang="en-US" dirty="0"/>
              <a:t>).</a:t>
            </a:r>
          </a:p>
          <a:p>
            <a:pPr lvl="1"/>
            <a:endParaRPr lang="en-US" altLang="en-US" dirty="0"/>
          </a:p>
          <a:p>
            <a:r>
              <a:rPr lang="he-IL" altLang="en-US" u="sng" dirty="0"/>
              <a:t>ערך מוחזר:</a:t>
            </a:r>
            <a:r>
              <a:rPr lang="he-IL" altLang="en-US" dirty="0"/>
              <a:t> 0 בהצלחה,</a:t>
            </a:r>
            <a:br>
              <a:rPr lang="en-US" altLang="en-US" dirty="0"/>
            </a:br>
            <a:r>
              <a:rPr lang="en-US" altLang="en-US" dirty="0"/>
              <a:t>-1</a:t>
            </a:r>
            <a:r>
              <a:rPr lang="he-IL" altLang="en-US" dirty="0"/>
              <a:t> בכישלון (למשל אם אין תהליך בעל מזהה </a:t>
            </a:r>
            <a:r>
              <a:rPr lang="en-US" altLang="en-US" dirty="0" err="1"/>
              <a:t>pid</a:t>
            </a:r>
            <a:r>
              <a:rPr lang="he-IL" altLang="en-US" dirty="0"/>
              <a:t>.)</a:t>
            </a:r>
          </a:p>
        </p:txBody>
      </p:sp>
      <p:sp>
        <p:nvSpPr>
          <p:cNvPr id="2" name="Footer Placeholder 1">
            <a:extLst>
              <a:ext uri="{FF2B5EF4-FFF2-40B4-BE49-F238E27FC236}">
                <a16:creationId xmlns:a16="http://schemas.microsoft.com/office/drawing/2014/main" id="{384DD3DD-397E-4B0C-A587-A7B6F114F684}"/>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9F892094-E9C3-4FC5-BC0C-768F6E5395CD}"/>
              </a:ext>
            </a:extLst>
          </p:cNvPr>
          <p:cNvSpPr>
            <a:spLocks noGrp="1"/>
          </p:cNvSpPr>
          <p:nvPr>
            <p:ph type="sldNum" sz="quarter" idx="12"/>
          </p:nvPr>
        </p:nvSpPr>
        <p:spPr/>
        <p:txBody>
          <a:bodyPr/>
          <a:lstStyle/>
          <a:p>
            <a:fld id="{0CFEC368-1D7A-4F81-ABF6-AE0E36BAF64C}" type="slidenum">
              <a:rPr lang="en-US" smtClean="0"/>
              <a:pPr/>
              <a:t>7</a:t>
            </a:fld>
            <a:endParaRPr lang="en-US"/>
          </a:p>
        </p:txBody>
      </p:sp>
    </p:spTree>
    <p:extLst>
      <p:ext uri="{BB962C8B-B14F-4D97-AF65-F5344CB8AC3E}">
        <p14:creationId xmlns:p14="http://schemas.microsoft.com/office/powerpoint/2010/main" val="1409797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a:extLst>
              <a:ext uri="{FF2B5EF4-FFF2-40B4-BE49-F238E27FC236}">
                <a16:creationId xmlns:a16="http://schemas.microsoft.com/office/drawing/2014/main" id="{2089D2F3-4EB0-4990-B82E-042DF00A44AD}"/>
              </a:ext>
            </a:extLst>
          </p:cNvPr>
          <p:cNvSpPr>
            <a:spLocks noGrp="1" noChangeArrowheads="1"/>
          </p:cNvSpPr>
          <p:nvPr>
            <p:ph type="title"/>
          </p:nvPr>
        </p:nvSpPr>
        <p:spPr/>
        <p:txBody>
          <a:bodyPr/>
          <a:lstStyle/>
          <a:p>
            <a:r>
              <a:rPr lang="he-IL" altLang="en-US" dirty="0"/>
              <a:t>העברת סיגנלים בשני שלבים</a:t>
            </a:r>
            <a:endParaRPr lang="en-US" altLang="en-US" dirty="0"/>
          </a:p>
        </p:txBody>
      </p:sp>
      <p:sp>
        <p:nvSpPr>
          <p:cNvPr id="31750" name="Rectangle 3">
            <a:extLst>
              <a:ext uri="{FF2B5EF4-FFF2-40B4-BE49-F238E27FC236}">
                <a16:creationId xmlns:a16="http://schemas.microsoft.com/office/drawing/2014/main" id="{79A97830-2297-4186-A219-53ECE43815FD}"/>
              </a:ext>
            </a:extLst>
          </p:cNvPr>
          <p:cNvSpPr>
            <a:spLocks noGrp="1" noChangeArrowheads="1"/>
          </p:cNvSpPr>
          <p:nvPr>
            <p:ph idx="1"/>
          </p:nvPr>
        </p:nvSpPr>
        <p:spPr/>
        <p:txBody>
          <a:bodyPr>
            <a:normAutofit/>
          </a:bodyPr>
          <a:lstStyle/>
          <a:p>
            <a:pPr marL="457200" indent="-457200">
              <a:buFont typeface="+mj-lt"/>
              <a:buAutoNum type="arabicPeriod"/>
            </a:pPr>
            <a:r>
              <a:rPr lang="he-IL" altLang="en-US" b="1" u="sng" dirty="0"/>
              <a:t>רישום</a:t>
            </a:r>
            <a:r>
              <a:rPr lang="he-IL" altLang="en-US" dirty="0"/>
              <a:t> – מערכת ההפעלה רושמת ב-</a:t>
            </a:r>
            <a:r>
              <a:rPr lang="en-US" altLang="en-US" dirty="0"/>
              <a:t>PCB</a:t>
            </a:r>
            <a:r>
              <a:rPr lang="he-IL" altLang="en-US" dirty="0"/>
              <a:t> של תהליך היעד שיש לו סיגנל ממתין (</a:t>
            </a:r>
            <a:r>
              <a:rPr lang="en-US" altLang="en-US" b="1" dirty="0">
                <a:solidFill>
                  <a:srgbClr val="0000FF"/>
                </a:solidFill>
              </a:rPr>
              <a:t>pending</a:t>
            </a:r>
            <a:r>
              <a:rPr lang="en-US" altLang="en-US" dirty="0"/>
              <a:t> </a:t>
            </a:r>
            <a:r>
              <a:rPr lang="en-US" altLang="en-US" b="1" dirty="0">
                <a:solidFill>
                  <a:srgbClr val="0000FF"/>
                </a:solidFill>
              </a:rPr>
              <a:t>signal</a:t>
            </a:r>
            <a:r>
              <a:rPr lang="he-IL" altLang="en-US" dirty="0"/>
              <a:t>).</a:t>
            </a:r>
          </a:p>
          <a:p>
            <a:pPr lvl="1"/>
            <a:r>
              <a:rPr lang="he-IL" altLang="en-US" dirty="0"/>
              <a:t>הרישום מתבצע במערך</a:t>
            </a:r>
            <a:r>
              <a:rPr lang="he-IL" altLang="en-US" b="1" dirty="0"/>
              <a:t> בינארי </a:t>
            </a:r>
            <a:r>
              <a:rPr lang="he-IL" altLang="en-US" dirty="0"/>
              <a:t>בין 31 ביטים, ולכן לכל תהליך יכול להיות לכל היותר סיגנל ממתין </a:t>
            </a:r>
            <a:r>
              <a:rPr lang="he-IL" altLang="en-US" b="1" dirty="0"/>
              <a:t>אחד</a:t>
            </a:r>
            <a:r>
              <a:rPr lang="he-IL" altLang="en-US" dirty="0"/>
              <a:t> מכל מספר.</a:t>
            </a:r>
          </a:p>
          <a:p>
            <a:pPr marL="274320" lvl="1" indent="0">
              <a:buNone/>
            </a:pPr>
            <a:endParaRPr lang="he-IL" altLang="en-US" dirty="0"/>
          </a:p>
          <a:p>
            <a:pPr marL="274320" lvl="1" indent="0">
              <a:buNone/>
            </a:pPr>
            <a:endParaRPr lang="he-IL" altLang="en-US" dirty="0"/>
          </a:p>
          <a:p>
            <a:pPr marL="274320" lvl="1" indent="0">
              <a:buNone/>
            </a:pPr>
            <a:endParaRPr lang="he-IL" altLang="en-US" dirty="0"/>
          </a:p>
          <a:p>
            <a:pPr marL="274320" lvl="1" indent="0">
              <a:buNone/>
            </a:pPr>
            <a:endParaRPr lang="he-IL" altLang="en-US" dirty="0"/>
          </a:p>
          <a:p>
            <a:pPr marL="457200" indent="-457200">
              <a:buFont typeface="+mj-lt"/>
              <a:buAutoNum type="arabicPeriod"/>
            </a:pPr>
            <a:r>
              <a:rPr lang="he-IL" altLang="en-US" b="1" u="sng" dirty="0"/>
              <a:t>טיפול</a:t>
            </a:r>
            <a:r>
              <a:rPr lang="he-IL" altLang="en-US" dirty="0"/>
              <a:t> – בכל פעם שהתהליך חוזר </a:t>
            </a:r>
            <a:r>
              <a:rPr lang="he-IL" altLang="en-US" b="1" dirty="0"/>
              <a:t>ממצב גרעין למצב משתמש</a:t>
            </a:r>
            <a:r>
              <a:rPr lang="he-IL" altLang="en-US" dirty="0"/>
              <a:t>, מערכת ההפעלה בודקת אם יש סיגנלים ממתינים ומטפלת בהם.</a:t>
            </a:r>
          </a:p>
          <a:p>
            <a:pPr lvl="1"/>
            <a:r>
              <a:rPr lang="he-IL" altLang="en-US" dirty="0"/>
              <a:t>בסיום הטיפול בסיגנל, מערכת ההפעלה תאפס את הביט המתאים במערך. </a:t>
            </a:r>
          </a:p>
          <a:p>
            <a:pPr lvl="1"/>
            <a:r>
              <a:rPr lang="he-IL" dirty="0"/>
              <a:t>במידה ויש מספר סיגנלים ממתינים, סדר הטיפול מתחילת המערך לסופו.</a:t>
            </a:r>
            <a:endParaRPr lang="en-US" dirty="0"/>
          </a:p>
          <a:p>
            <a:pPr lvl="1"/>
            <a:endParaRPr lang="en-US" altLang="en-US" dirty="0"/>
          </a:p>
        </p:txBody>
      </p:sp>
      <p:sp>
        <p:nvSpPr>
          <p:cNvPr id="2" name="Footer Placeholder 1">
            <a:extLst>
              <a:ext uri="{FF2B5EF4-FFF2-40B4-BE49-F238E27FC236}">
                <a16:creationId xmlns:a16="http://schemas.microsoft.com/office/drawing/2014/main" id="{AA01DA8F-9B03-4910-9E3F-2EA467D81025}"/>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D62437D0-F509-4421-8A66-672E872F607F}"/>
              </a:ext>
            </a:extLst>
          </p:cNvPr>
          <p:cNvSpPr>
            <a:spLocks noGrp="1"/>
          </p:cNvSpPr>
          <p:nvPr>
            <p:ph type="sldNum" sz="quarter" idx="12"/>
          </p:nvPr>
        </p:nvSpPr>
        <p:spPr/>
        <p:txBody>
          <a:bodyPr/>
          <a:lstStyle/>
          <a:p>
            <a:fld id="{0CFEC368-1D7A-4F81-ABF6-AE0E36BAF64C}" type="slidenum">
              <a:rPr lang="en-US" smtClean="0"/>
              <a:pPr/>
              <a:t>8</a:t>
            </a:fld>
            <a:endParaRPr lang="en-US"/>
          </a:p>
        </p:txBody>
      </p:sp>
      <p:pic>
        <p:nvPicPr>
          <p:cNvPr id="7" name="Picture 6"/>
          <p:cNvPicPr>
            <a:picLocks noChangeAspect="1"/>
          </p:cNvPicPr>
          <p:nvPr/>
        </p:nvPicPr>
        <p:blipFill>
          <a:blip r:embed="rId3"/>
          <a:stretch>
            <a:fillRect/>
          </a:stretch>
        </p:blipFill>
        <p:spPr>
          <a:xfrm>
            <a:off x="2734073" y="3187265"/>
            <a:ext cx="3675854" cy="1054271"/>
          </a:xfrm>
          <a:prstGeom prst="rect">
            <a:avLst/>
          </a:prstGeom>
        </p:spPr>
      </p:pic>
    </p:spTree>
    <p:extLst>
      <p:ext uri="{BB962C8B-B14F-4D97-AF65-F5344CB8AC3E}">
        <p14:creationId xmlns:p14="http://schemas.microsoft.com/office/powerpoint/2010/main" val="2062021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a:extLst>
              <a:ext uri="{FF2B5EF4-FFF2-40B4-BE49-F238E27FC236}">
                <a16:creationId xmlns:a16="http://schemas.microsoft.com/office/drawing/2014/main" id="{2F2DE612-1C9B-4FEC-97EE-8769238E5334}"/>
              </a:ext>
            </a:extLst>
          </p:cNvPr>
          <p:cNvSpPr>
            <a:spLocks noGrp="1" noChangeArrowheads="1"/>
          </p:cNvSpPr>
          <p:nvPr>
            <p:ph type="title"/>
          </p:nvPr>
        </p:nvSpPr>
        <p:spPr/>
        <p:txBody>
          <a:bodyPr/>
          <a:lstStyle/>
          <a:p>
            <a:r>
              <a:rPr lang="he-IL" altLang="en-US" dirty="0"/>
              <a:t>טיפול בסיגנלים</a:t>
            </a:r>
            <a:endParaRPr lang="en-US" altLang="en-US" dirty="0"/>
          </a:p>
        </p:txBody>
      </p:sp>
      <p:sp>
        <p:nvSpPr>
          <p:cNvPr id="32774" name="Rectangle 3">
            <a:extLst>
              <a:ext uri="{FF2B5EF4-FFF2-40B4-BE49-F238E27FC236}">
                <a16:creationId xmlns:a16="http://schemas.microsoft.com/office/drawing/2014/main" id="{03A4471B-CCE8-40B3-8F3E-232196EA3F49}"/>
              </a:ext>
            </a:extLst>
          </p:cNvPr>
          <p:cNvSpPr>
            <a:spLocks noGrp="1" noChangeArrowheads="1"/>
          </p:cNvSpPr>
          <p:nvPr>
            <p:ph idx="1"/>
          </p:nvPr>
        </p:nvSpPr>
        <p:spPr/>
        <p:txBody>
          <a:bodyPr>
            <a:normAutofit/>
          </a:bodyPr>
          <a:lstStyle/>
          <a:p>
            <a:r>
              <a:rPr lang="he-IL" altLang="en-US" dirty="0"/>
              <a:t>תהליך יכול לטפל בסיגנל במספר אופנים, לדוגמה:</a:t>
            </a:r>
          </a:p>
          <a:p>
            <a:endParaRPr lang="he-IL" altLang="en-US" dirty="0"/>
          </a:p>
          <a:p>
            <a:pPr marL="457200" indent="-457200">
              <a:buFont typeface="+mj-lt"/>
              <a:buAutoNum type="arabicPeriod"/>
            </a:pPr>
            <a:r>
              <a:rPr lang="en-US" altLang="en-US" b="1" u="sng" dirty="0"/>
              <a:t>terminate</a:t>
            </a:r>
            <a:r>
              <a:rPr lang="he-IL" altLang="en-US" dirty="0"/>
              <a:t> – סיום התהליך בתגובה לסיגנל.</a:t>
            </a:r>
          </a:p>
          <a:p>
            <a:pPr marL="457200" indent="-457200">
              <a:buFont typeface="+mj-lt"/>
              <a:buAutoNum type="arabicPeriod"/>
            </a:pPr>
            <a:r>
              <a:rPr lang="en-US" altLang="en-US" b="1" u="sng" dirty="0"/>
              <a:t>ignore</a:t>
            </a:r>
            <a:r>
              <a:rPr lang="he-IL" altLang="en-US" dirty="0"/>
              <a:t> – התעלמות מהסיגנל והמשך הביצוע הרגיל.</a:t>
            </a:r>
          </a:p>
          <a:p>
            <a:pPr marL="457200" indent="-457200">
              <a:buFont typeface="+mj-lt"/>
              <a:buAutoNum type="arabicPeriod"/>
            </a:pPr>
            <a:r>
              <a:rPr lang="en-US" altLang="en-US" b="1" u="sng" dirty="0"/>
              <a:t>stop</a:t>
            </a:r>
            <a:r>
              <a:rPr lang="he-IL" altLang="en-US" dirty="0"/>
              <a:t> – עצירת התהליך במצב </a:t>
            </a:r>
            <a:r>
              <a:rPr lang="en-US" altLang="en-US" dirty="0"/>
              <a:t>TASK_STOPPED</a:t>
            </a:r>
            <a:r>
              <a:rPr lang="he-IL" altLang="en-US" dirty="0"/>
              <a:t> (בד"כ בשליטת </a:t>
            </a:r>
            <a:r>
              <a:rPr lang="en-US" altLang="en-US" dirty="0"/>
              <a:t>debugger</a:t>
            </a:r>
            <a:r>
              <a:rPr lang="he-IL" altLang="en-US" dirty="0"/>
              <a:t>).</a:t>
            </a:r>
          </a:p>
          <a:p>
            <a:pPr marL="457200" indent="-457200">
              <a:buFont typeface="+mj-lt"/>
              <a:buAutoNum type="arabicPeriod"/>
            </a:pPr>
            <a:r>
              <a:rPr lang="en-US" altLang="en-US" b="1" u="sng" dirty="0"/>
              <a:t>continue</a:t>
            </a:r>
            <a:r>
              <a:rPr lang="he-IL" altLang="en-US" dirty="0"/>
              <a:t> – המשך ביצוע תהליך שהיה במצב </a:t>
            </a:r>
            <a:r>
              <a:rPr lang="en-US" altLang="en-US" dirty="0"/>
              <a:t>TASK_STOPPED</a:t>
            </a:r>
            <a:r>
              <a:rPr lang="he-IL" altLang="en-US" dirty="0"/>
              <a:t> (בד"כ בשליטת </a:t>
            </a:r>
            <a:r>
              <a:rPr lang="en-US" altLang="en-US" dirty="0"/>
              <a:t>debugger</a:t>
            </a:r>
            <a:r>
              <a:rPr lang="he-IL" altLang="en-US" dirty="0"/>
              <a:t>).</a:t>
            </a:r>
          </a:p>
          <a:p>
            <a:pPr marL="457200" indent="-457200">
              <a:buFont typeface="+mj-lt"/>
              <a:buAutoNum type="arabicPeriod"/>
            </a:pPr>
            <a:r>
              <a:rPr lang="he-IL" altLang="en-US" b="1" u="sng" dirty="0">
                <a:latin typeface="Arial" panose="020B0604020202020204" pitchFamily="34" charset="0"/>
              </a:rPr>
              <a:t>"תפיסת הסיגנל" </a:t>
            </a:r>
            <a:r>
              <a:rPr lang="he-IL" altLang="en-US" dirty="0">
                <a:latin typeface="Arial" panose="020B0604020202020204" pitchFamily="34" charset="0"/>
              </a:rPr>
              <a:t>(</a:t>
            </a:r>
            <a:r>
              <a:rPr lang="en-US" altLang="en-US" dirty="0">
                <a:latin typeface="Arial" panose="020B0604020202020204" pitchFamily="34" charset="0"/>
                <a:cs typeface="Arial" panose="020B0604020202020204" pitchFamily="34" charset="0"/>
              </a:rPr>
              <a:t>catching signals</a:t>
            </a:r>
            <a:r>
              <a:rPr lang="he-IL" altLang="en-US" dirty="0">
                <a:latin typeface="Arial" panose="020B0604020202020204" pitchFamily="34" charset="0"/>
              </a:rPr>
              <a:t>) – </a:t>
            </a:r>
            <a:r>
              <a:rPr lang="he-IL" altLang="en-US" dirty="0"/>
              <a:t>הפעלת שגרת משתמש מיוחדת (</a:t>
            </a:r>
            <a:r>
              <a:rPr lang="en-US" altLang="en-US" b="1" dirty="0">
                <a:solidFill>
                  <a:srgbClr val="0000FF"/>
                </a:solidFill>
              </a:rPr>
              <a:t>signal</a:t>
            </a:r>
            <a:r>
              <a:rPr lang="en-US" altLang="en-US" dirty="0"/>
              <a:t> </a:t>
            </a:r>
            <a:r>
              <a:rPr lang="en-US" altLang="en-US" b="1" dirty="0">
                <a:solidFill>
                  <a:srgbClr val="0000FF"/>
                </a:solidFill>
              </a:rPr>
              <a:t>handler</a:t>
            </a:r>
            <a:r>
              <a:rPr lang="he-IL" altLang="en-US" dirty="0"/>
              <a:t>) בתגובה לסיגנל.</a:t>
            </a:r>
            <a:endParaRPr lang="he-IL" altLang="en-US" dirty="0">
              <a:latin typeface="Arial" panose="020B0604020202020204" pitchFamily="34" charset="0"/>
            </a:endParaRPr>
          </a:p>
        </p:txBody>
      </p:sp>
      <p:sp>
        <p:nvSpPr>
          <p:cNvPr id="2" name="Footer Placeholder 1">
            <a:extLst>
              <a:ext uri="{FF2B5EF4-FFF2-40B4-BE49-F238E27FC236}">
                <a16:creationId xmlns:a16="http://schemas.microsoft.com/office/drawing/2014/main" id="{870026F1-BCF0-4941-9BF0-7969C7392EB0}"/>
              </a:ext>
            </a:extLst>
          </p:cNvPr>
          <p:cNvSpPr>
            <a:spLocks noGrp="1"/>
          </p:cNvSpPr>
          <p:nvPr>
            <p:ph type="ftr" sz="quarter" idx="11"/>
          </p:nvPr>
        </p:nvSpPr>
        <p:spPr/>
        <p:txBody>
          <a:bodyPr/>
          <a:lstStyle/>
          <a:p>
            <a:r>
              <a:rPr lang="he-IL"/>
              <a:t>מערכות הפעלה - תרגול 3</a:t>
            </a:r>
            <a:endParaRPr lang="en-US" dirty="0"/>
          </a:p>
        </p:txBody>
      </p:sp>
      <p:sp>
        <p:nvSpPr>
          <p:cNvPr id="3" name="Slide Number Placeholder 2">
            <a:extLst>
              <a:ext uri="{FF2B5EF4-FFF2-40B4-BE49-F238E27FC236}">
                <a16:creationId xmlns:a16="http://schemas.microsoft.com/office/drawing/2014/main" id="{9B4DBAA7-ED44-47E2-9303-39A11DCF5182}"/>
              </a:ext>
            </a:extLst>
          </p:cNvPr>
          <p:cNvSpPr>
            <a:spLocks noGrp="1"/>
          </p:cNvSpPr>
          <p:nvPr>
            <p:ph type="sldNum" sz="quarter" idx="12"/>
          </p:nvPr>
        </p:nvSpPr>
        <p:spPr/>
        <p:txBody>
          <a:bodyPr/>
          <a:lstStyle/>
          <a:p>
            <a:fld id="{0CFEC368-1D7A-4F81-ABF6-AE0E36BAF64C}" type="slidenum">
              <a:rPr lang="en-US" smtClean="0"/>
              <a:pPr/>
              <a:t>9</a:t>
            </a:fld>
            <a:endParaRPr lang="en-US"/>
          </a:p>
        </p:txBody>
      </p:sp>
      <p:pic>
        <p:nvPicPr>
          <p:cNvPr id="32776" name="Picture 5" descr="TN00514_[1]">
            <a:extLst>
              <a:ext uri="{FF2B5EF4-FFF2-40B4-BE49-F238E27FC236}">
                <a16:creationId xmlns:a16="http://schemas.microsoft.com/office/drawing/2014/main" id="{B63D8008-7985-415D-9802-323905E9DA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588" y="422275"/>
            <a:ext cx="1309687"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66233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noFill/>
      </a:spPr>
      <a:bodyPr wrap="square" rtlCol="0">
        <a:spAutoFit/>
      </a:bodyPr>
      <a:lstStyle>
        <a:defPPr algn="r" rtl="1">
          <a:defRPr dirty="0"/>
        </a:defPPr>
      </a:lstStyle>
    </a:txDef>
  </a:objectDefaults>
  <a:extraClrSchemeLst/>
</a:theme>
</file>

<file path=ppt/theme/theme2.xml><?xml version="1.0" encoding="utf-8"?>
<a:theme xmlns:a="http://schemas.openxmlformats.org/drawingml/2006/main" name="1_Clarity">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6477</TotalTime>
  <Words>7223</Words>
  <Application>Microsoft Office PowerPoint</Application>
  <PresentationFormat>On-screen Show (4:3)</PresentationFormat>
  <Paragraphs>1033</Paragraphs>
  <Slides>65</Slides>
  <Notes>48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65</vt:i4>
      </vt:variant>
    </vt:vector>
  </HeadingPairs>
  <TitlesOfParts>
    <vt:vector size="75" baseType="lpstr">
      <vt:lpstr>Arial</vt:lpstr>
      <vt:lpstr>Calibri</vt:lpstr>
      <vt:lpstr>Cambria Math</vt:lpstr>
      <vt:lpstr>Consolas</vt:lpstr>
      <vt:lpstr>Courier New</vt:lpstr>
      <vt:lpstr>Taamey David CLM</vt:lpstr>
      <vt:lpstr>Walter Turncoat</vt:lpstr>
      <vt:lpstr>Wingdings</vt:lpstr>
      <vt:lpstr>Clarity</vt:lpstr>
      <vt:lpstr>1_Clarity</vt:lpstr>
      <vt:lpstr>תרגול 3</vt:lpstr>
      <vt:lpstr>TL;DR</vt:lpstr>
      <vt:lpstr>מנגנוני IPC בלינוקס</vt:lpstr>
      <vt:lpstr>סיגנלים (signals)</vt:lpstr>
      <vt:lpstr>סיגנלים (signals)</vt:lpstr>
      <vt:lpstr>בלינוקס יש 31 סיגנלים, לכל אחד שם ומספר שלם בין 1—31</vt:lpstr>
      <vt:lpstr>קריאת המערכת kill</vt:lpstr>
      <vt:lpstr>העברת סיגנלים בשני שלבים</vt:lpstr>
      <vt:lpstr>טיפול בסיגנלים</vt:lpstr>
      <vt:lpstr>קריאת המערכת signal()</vt:lpstr>
      <vt:lpstr>המבנה signal_struct</vt:lpstr>
      <vt:lpstr>שגרות טיפול בסיגנלים</vt:lpstr>
      <vt:lpstr>דוגמה</vt:lpstr>
      <vt:lpstr>שליחת סיגנלים בין תהליכים</vt:lpstr>
      <vt:lpstr>שליחת סיגנלים ע"י מערכת ההפעלה</vt:lpstr>
      <vt:lpstr>סיגנלים – סיכום</vt:lpstr>
      <vt:lpstr>קלט/פלט של תהליכים</vt:lpstr>
      <vt:lpstr>Everything is a file!</vt:lpstr>
      <vt:lpstr>FD (file descriptors)</vt:lpstr>
      <vt:lpstr>FDT (file descriptor table)</vt:lpstr>
      <vt:lpstr>ערוצי הקלט/פלט הסטנדרטיים</vt:lpstr>
      <vt:lpstr>דוגמת קוד</vt:lpstr>
      <vt:lpstr>פתיחת קובץ לגישה</vt:lpstr>
      <vt:lpstr>פתיחת קובץ לגישה (2)</vt:lpstr>
      <vt:lpstr>פתיחת קובץ לגישה (3)</vt:lpstr>
      <vt:lpstr>הרשאות קבצים בלינוקס</vt:lpstr>
      <vt:lpstr>הרשאות קבצים בלינוקס – דוגמה</vt:lpstr>
      <vt:lpstr>סגירת גישה לקובץ</vt:lpstr>
      <vt:lpstr>קריאת נתונים מקובץ</vt:lpstr>
      <vt:lpstr>קריאת נתונים מקובץ</vt:lpstr>
      <vt:lpstr>כתיבת נתונים לקובץ</vt:lpstr>
      <vt:lpstr>כתיבת נתונים לקובץ</vt:lpstr>
      <vt:lpstr>file objects</vt:lpstr>
      <vt:lpstr>file objects</vt:lpstr>
      <vt:lpstr>file objects</vt:lpstr>
      <vt:lpstr>שיתוף קלט/פלט בין חוטים</vt:lpstr>
      <vt:lpstr>שיתוף קלט/פלט בין חוטים</vt:lpstr>
      <vt:lpstr>שיתוף קלט/פלט בין תהליכים</vt:lpstr>
      <vt:lpstr>שיתוף קלט/פלט בין תהליכים</vt:lpstr>
      <vt:lpstr>שחרור file object</vt:lpstr>
      <vt:lpstr>שיתוף קלט/פלט לאחר execv()</vt:lpstr>
      <vt:lpstr>הכוונת קלט/פלט</vt:lpstr>
      <vt:lpstr>הכוונת קלט/פלט</vt:lpstr>
      <vt:lpstr>Check Point – מה ראינו עד עכשיו</vt:lpstr>
      <vt:lpstr>pipes בלינוקס</vt:lpstr>
      <vt:lpstr>pipes בלינוקס</vt:lpstr>
      <vt:lpstr>יצירת pipe חדש</vt:lpstr>
      <vt:lpstr>pipes בלינוקס</vt:lpstr>
      <vt:lpstr>pipes בלינוקס</vt:lpstr>
      <vt:lpstr>שיתוף pipes</vt:lpstr>
      <vt:lpstr>pipe – תכנית דוגמה</vt:lpstr>
      <vt:lpstr>pipes בלינוקס</vt:lpstr>
      <vt:lpstr>קריאה וכתיבה ל-pipe (1)</vt:lpstr>
      <vt:lpstr>קריאה וכתיבה ל-pipe (2)</vt:lpstr>
      <vt:lpstr>למה צריך לסגור קצוות מיותרים?</vt:lpstr>
      <vt:lpstr>קריאת המערכת dup()</vt:lpstr>
      <vt:lpstr>PowerPoint Presentation</vt:lpstr>
      <vt:lpstr>הכוונת קלט/פלט באמצעות pipes</vt:lpstr>
      <vt:lpstr>הכוונת קלט/פלט באמצעות pipes - פתרון</vt:lpstr>
      <vt:lpstr>הכוונת קלט/פלט באמצעות pipes - פתרון</vt:lpstr>
      <vt:lpstr>FIFOs (או named pipes)</vt:lpstr>
      <vt:lpstr>קריאת המערכת mkfifo()</vt:lpstr>
      <vt:lpstr>תקשורת באמצעות FIFO</vt:lpstr>
      <vt:lpstr>ניקוי שאריות</vt:lpstr>
      <vt:lpstr>אז מה היה לנו היום: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Elad</dc:creator>
  <cp:lastModifiedBy>Safa Shehadi</cp:lastModifiedBy>
  <cp:revision>235</cp:revision>
  <cp:lastPrinted>2018-11-12T12:51:33Z</cp:lastPrinted>
  <dcterms:created xsi:type="dcterms:W3CDTF">2014-09-16T21:32:26Z</dcterms:created>
  <dcterms:modified xsi:type="dcterms:W3CDTF">2023-03-05T10:19:35Z</dcterms:modified>
</cp:coreProperties>
</file>