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61"/>
  </p:notesMasterIdLst>
  <p:sldIdLst>
    <p:sldId id="256" r:id="rId3"/>
    <p:sldId id="288" r:id="rId4"/>
    <p:sldId id="339" r:id="rId5"/>
    <p:sldId id="356" r:id="rId6"/>
    <p:sldId id="348" r:id="rId7"/>
    <p:sldId id="353" r:id="rId8"/>
    <p:sldId id="350" r:id="rId9"/>
    <p:sldId id="354" r:id="rId10"/>
    <p:sldId id="355" r:id="rId11"/>
    <p:sldId id="351" r:id="rId12"/>
    <p:sldId id="357" r:id="rId13"/>
    <p:sldId id="349" r:id="rId14"/>
    <p:sldId id="362" r:id="rId15"/>
    <p:sldId id="352" r:id="rId16"/>
    <p:sldId id="347" r:id="rId17"/>
    <p:sldId id="258" r:id="rId18"/>
    <p:sldId id="289" r:id="rId19"/>
    <p:sldId id="290" r:id="rId20"/>
    <p:sldId id="261" r:id="rId21"/>
    <p:sldId id="262" r:id="rId22"/>
    <p:sldId id="263" r:id="rId23"/>
    <p:sldId id="291" r:id="rId24"/>
    <p:sldId id="265" r:id="rId25"/>
    <p:sldId id="264" r:id="rId26"/>
    <p:sldId id="266" r:id="rId27"/>
    <p:sldId id="314" r:id="rId28"/>
    <p:sldId id="329" r:id="rId29"/>
    <p:sldId id="304" r:id="rId30"/>
    <p:sldId id="268" r:id="rId31"/>
    <p:sldId id="316" r:id="rId32"/>
    <p:sldId id="359" r:id="rId33"/>
    <p:sldId id="272" r:id="rId34"/>
    <p:sldId id="360" r:id="rId35"/>
    <p:sldId id="293" r:id="rId36"/>
    <p:sldId id="332" r:id="rId37"/>
    <p:sldId id="274" r:id="rId38"/>
    <p:sldId id="338" r:id="rId39"/>
    <p:sldId id="321" r:id="rId40"/>
    <p:sldId id="322" r:id="rId41"/>
    <p:sldId id="323" r:id="rId42"/>
    <p:sldId id="319" r:id="rId43"/>
    <p:sldId id="292" r:id="rId44"/>
    <p:sldId id="315" r:id="rId45"/>
    <p:sldId id="325" r:id="rId46"/>
    <p:sldId id="363" r:id="rId47"/>
    <p:sldId id="306" r:id="rId48"/>
    <p:sldId id="307" r:id="rId49"/>
    <p:sldId id="340" r:id="rId50"/>
    <p:sldId id="308" r:id="rId51"/>
    <p:sldId id="358" r:id="rId52"/>
    <p:sldId id="344" r:id="rId53"/>
    <p:sldId id="343" r:id="rId54"/>
    <p:sldId id="326" r:id="rId55"/>
    <p:sldId id="299" r:id="rId56"/>
    <p:sldId id="300" r:id="rId57"/>
    <p:sldId id="301" r:id="rId58"/>
    <p:sldId id="335" r:id="rId59"/>
    <p:sldId id="361" r:id="rId60"/>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41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30" autoAdjust="0"/>
  </p:normalViewPr>
  <p:slideViewPr>
    <p:cSldViewPr snapToGrid="0">
      <p:cViewPr varScale="1">
        <p:scale>
          <a:sx n="43" d="100"/>
          <a:sy n="43" d="100"/>
        </p:scale>
        <p:origin x="1978" y="32"/>
      </p:cViewPr>
      <p:guideLst>
        <p:guide orient="horz" pos="2160"/>
        <p:guide pos="2880"/>
      </p:guideLst>
    </p:cSldViewPr>
  </p:slideViewPr>
  <p:notesTextViewPr>
    <p:cViewPr>
      <p:scale>
        <a:sx n="100" d="100"/>
        <a:sy n="100" d="100"/>
      </p:scale>
      <p:origin x="0" y="0"/>
    </p:cViewPr>
  </p:notesTextViewPr>
  <p:notesViewPr>
    <p:cSldViewPr snapToGrid="0">
      <p:cViewPr varScale="1">
        <p:scale>
          <a:sx n="59" d="100"/>
          <a:sy n="59" d="100"/>
        </p:scale>
        <p:origin x="301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E3E3B-8477-414F-959A-0875BA16724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330938A-6641-46A4-BD01-CBF19400B761}">
      <dgm:prSet phldrT="[Text]"/>
      <dgm:spPr/>
      <dgm:t>
        <a:bodyPr/>
        <a:lstStyle/>
        <a:p>
          <a:pPr rtl="1"/>
          <a:r>
            <a:rPr lang="he-IL" dirty="0"/>
            <a:t>גרעין לינוקס טוען את תהליך </a:t>
          </a:r>
          <a:r>
            <a:rPr lang="en-US" dirty="0" err="1"/>
            <a:t>init</a:t>
          </a:r>
          <a:br>
            <a:rPr lang="en-US" dirty="0"/>
          </a:br>
          <a:r>
            <a:rPr lang="he-IL" dirty="0"/>
            <a:t>ומריץ אותו</a:t>
          </a:r>
          <a:endParaRPr lang="en-US" dirty="0"/>
        </a:p>
      </dgm:t>
    </dgm:pt>
    <dgm:pt modelId="{56AF065C-4083-40A5-A646-0EDE34C05E2E}" type="parTrans" cxnId="{87AB90B3-738E-47B7-8F32-6F49BCD2986B}">
      <dgm:prSet/>
      <dgm:spPr/>
      <dgm:t>
        <a:bodyPr/>
        <a:lstStyle/>
        <a:p>
          <a:pPr rtl="1"/>
          <a:endParaRPr lang="en-US"/>
        </a:p>
      </dgm:t>
    </dgm:pt>
    <dgm:pt modelId="{7DA88DBA-BF07-4253-A839-65AE84440C2B}" type="sibTrans" cxnId="{87AB90B3-738E-47B7-8F32-6F49BCD2986B}">
      <dgm:prSet/>
      <dgm:spPr/>
      <dgm:t>
        <a:bodyPr/>
        <a:lstStyle/>
        <a:p>
          <a:pPr rtl="1"/>
          <a:endParaRPr lang="en-US"/>
        </a:p>
      </dgm:t>
    </dgm:pt>
    <dgm:pt modelId="{28CAF054-A5F3-4C3C-85FC-A3062F60528D}">
      <dgm:prSet phldrT="[Text]"/>
      <dgm:spPr/>
      <dgm:t>
        <a:bodyPr/>
        <a:lstStyle/>
        <a:p>
          <a:pPr rtl="1"/>
          <a:r>
            <a:rPr lang="he-IL" dirty="0"/>
            <a:t>קוד ה-</a:t>
          </a:r>
          <a:r>
            <a:rPr lang="en-US" dirty="0"/>
            <a:t>BIOS</a:t>
          </a:r>
          <a:r>
            <a:rPr lang="he-IL" dirty="0"/>
            <a:t> נטען לזיכרון והמעבד מתחיל להריץ אותו</a:t>
          </a:r>
          <a:endParaRPr lang="en-US" dirty="0"/>
        </a:p>
      </dgm:t>
    </dgm:pt>
    <dgm:pt modelId="{053B7ABE-604D-4900-AFB6-4A73CE13CD35}" type="parTrans" cxnId="{75E946FE-9E72-4E17-A522-A03C8D0DC467}">
      <dgm:prSet/>
      <dgm:spPr/>
      <dgm:t>
        <a:bodyPr/>
        <a:lstStyle/>
        <a:p>
          <a:pPr rtl="1"/>
          <a:endParaRPr lang="en-US"/>
        </a:p>
      </dgm:t>
    </dgm:pt>
    <dgm:pt modelId="{BA8169CB-C825-45F1-BA72-2CE0AE4B5FA5}" type="sibTrans" cxnId="{75E946FE-9E72-4E17-A522-A03C8D0DC467}">
      <dgm:prSet/>
      <dgm:spPr/>
      <dgm:t>
        <a:bodyPr/>
        <a:lstStyle/>
        <a:p>
          <a:pPr rtl="1"/>
          <a:endParaRPr lang="en-US"/>
        </a:p>
      </dgm:t>
    </dgm:pt>
    <dgm:pt modelId="{17B67D1A-551E-4C9D-94B0-783A2D3735DC}">
      <dgm:prSet phldrT="[Text]"/>
      <dgm:spPr/>
      <dgm:t>
        <a:bodyPr/>
        <a:lstStyle/>
        <a:p>
          <a:pPr rtl="1"/>
          <a:r>
            <a:rPr lang="he-IL" dirty="0"/>
            <a:t>ה-</a:t>
          </a:r>
          <a:r>
            <a:rPr lang="en-US" dirty="0"/>
            <a:t>BIOS</a:t>
          </a:r>
          <a:r>
            <a:rPr lang="he-IL" dirty="0"/>
            <a:t> טוען את הסקטור הראשון</a:t>
          </a:r>
          <a:br>
            <a:rPr lang="en-US" dirty="0"/>
          </a:br>
          <a:r>
            <a:rPr lang="he-IL" dirty="0"/>
            <a:t>של הדיסק (</a:t>
          </a:r>
          <a:r>
            <a:rPr lang="en-US" dirty="0"/>
            <a:t>MBR</a:t>
          </a:r>
          <a:r>
            <a:rPr lang="he-IL" dirty="0"/>
            <a:t>) לזיכרון</a:t>
          </a:r>
          <a:endParaRPr lang="en-US" dirty="0"/>
        </a:p>
      </dgm:t>
    </dgm:pt>
    <dgm:pt modelId="{32749F4B-3804-4200-9E1F-4212A183C6B6}" type="parTrans" cxnId="{93D5A9A1-A90E-49EB-AFCE-64392A3B1200}">
      <dgm:prSet/>
      <dgm:spPr/>
      <dgm:t>
        <a:bodyPr/>
        <a:lstStyle/>
        <a:p>
          <a:pPr rtl="1"/>
          <a:endParaRPr lang="en-US"/>
        </a:p>
      </dgm:t>
    </dgm:pt>
    <dgm:pt modelId="{28BFA22B-DF5D-4DA9-B280-A1D6EB5271CF}" type="sibTrans" cxnId="{93D5A9A1-A90E-49EB-AFCE-64392A3B1200}">
      <dgm:prSet/>
      <dgm:spPr/>
      <dgm:t>
        <a:bodyPr/>
        <a:lstStyle/>
        <a:p>
          <a:pPr rtl="1"/>
          <a:endParaRPr lang="en-US"/>
        </a:p>
      </dgm:t>
    </dgm:pt>
    <dgm:pt modelId="{35292EF7-CC45-4D56-BA5C-14AFB0D7CF7C}">
      <dgm:prSet/>
      <dgm:spPr/>
      <dgm:t>
        <a:bodyPr/>
        <a:lstStyle/>
        <a:p>
          <a:pPr rtl="1"/>
          <a:r>
            <a:rPr lang="he-IL" dirty="0"/>
            <a:t>קוד ה-</a:t>
          </a:r>
          <a:r>
            <a:rPr lang="en-US" dirty="0"/>
            <a:t>MBR</a:t>
          </a:r>
          <a:r>
            <a:rPr lang="he-IL" dirty="0"/>
            <a:t> טוען את ה-</a:t>
          </a:r>
          <a:r>
            <a:rPr lang="en-US" dirty="0"/>
            <a:t>boot loader</a:t>
          </a:r>
        </a:p>
      </dgm:t>
    </dgm:pt>
    <dgm:pt modelId="{94D02645-CCE6-4FBA-A39C-32CB1CB8A836}" type="parTrans" cxnId="{038FD46F-F4F2-4E07-A99B-30EC58770E21}">
      <dgm:prSet/>
      <dgm:spPr/>
      <dgm:t>
        <a:bodyPr/>
        <a:lstStyle/>
        <a:p>
          <a:pPr rtl="1"/>
          <a:endParaRPr lang="en-US"/>
        </a:p>
      </dgm:t>
    </dgm:pt>
    <dgm:pt modelId="{AA25EA91-D3E6-435D-BFED-EB518161900B}" type="sibTrans" cxnId="{038FD46F-F4F2-4E07-A99B-30EC58770E21}">
      <dgm:prSet/>
      <dgm:spPr/>
      <dgm:t>
        <a:bodyPr/>
        <a:lstStyle/>
        <a:p>
          <a:pPr rtl="1"/>
          <a:endParaRPr lang="en-US"/>
        </a:p>
      </dgm:t>
    </dgm:pt>
    <dgm:pt modelId="{6B79A749-65C9-48A6-9669-7F0B0370E024}">
      <dgm:prSet/>
      <dgm:spPr/>
      <dgm:t>
        <a:bodyPr/>
        <a:lstStyle/>
        <a:p>
          <a:pPr rtl="1"/>
          <a:r>
            <a:rPr lang="he-IL" dirty="0"/>
            <a:t>ה-</a:t>
          </a:r>
          <a:r>
            <a:rPr lang="en-US" dirty="0"/>
            <a:t>boot loader</a:t>
          </a:r>
          <a:r>
            <a:rPr lang="he-IL" dirty="0"/>
            <a:t> טוען את גרעין לינוקס</a:t>
          </a:r>
          <a:endParaRPr lang="en-US" dirty="0"/>
        </a:p>
      </dgm:t>
    </dgm:pt>
    <dgm:pt modelId="{6BAD3FBD-6349-4337-A938-FB38E0EFB3E4}" type="parTrans" cxnId="{C70A40FB-A37D-4968-AEC0-534ED39D2415}">
      <dgm:prSet/>
      <dgm:spPr/>
      <dgm:t>
        <a:bodyPr/>
        <a:lstStyle/>
        <a:p>
          <a:pPr rtl="1"/>
          <a:endParaRPr lang="en-US"/>
        </a:p>
      </dgm:t>
    </dgm:pt>
    <dgm:pt modelId="{0D887C4F-89DF-42A8-888C-C9A8EE669667}" type="sibTrans" cxnId="{C70A40FB-A37D-4968-AEC0-534ED39D2415}">
      <dgm:prSet/>
      <dgm:spPr/>
      <dgm:t>
        <a:bodyPr/>
        <a:lstStyle/>
        <a:p>
          <a:pPr rtl="1"/>
          <a:endParaRPr lang="en-US"/>
        </a:p>
      </dgm:t>
    </dgm:pt>
    <dgm:pt modelId="{61E2FD4A-1FF2-478F-B946-C7739D871AFB}" type="pres">
      <dgm:prSet presAssocID="{1A6E3E3B-8477-414F-959A-0875BA16724B}" presName="outerComposite" presStyleCnt="0">
        <dgm:presLayoutVars>
          <dgm:chMax val="5"/>
          <dgm:dir val="rev"/>
          <dgm:resizeHandles val="exact"/>
        </dgm:presLayoutVars>
      </dgm:prSet>
      <dgm:spPr/>
    </dgm:pt>
    <dgm:pt modelId="{1A810C33-6094-4FED-9DF4-110989D96019}" type="pres">
      <dgm:prSet presAssocID="{1A6E3E3B-8477-414F-959A-0875BA16724B}" presName="dummyMaxCanvas" presStyleCnt="0">
        <dgm:presLayoutVars/>
      </dgm:prSet>
      <dgm:spPr/>
    </dgm:pt>
    <dgm:pt modelId="{4E726BAD-BE29-4C0C-BE06-1E76492E0E4F}" type="pres">
      <dgm:prSet presAssocID="{1A6E3E3B-8477-414F-959A-0875BA16724B}" presName="FiveNodes_1" presStyleLbl="node1" presStyleIdx="0" presStyleCnt="5">
        <dgm:presLayoutVars>
          <dgm:bulletEnabled val="1"/>
        </dgm:presLayoutVars>
      </dgm:prSet>
      <dgm:spPr/>
    </dgm:pt>
    <dgm:pt modelId="{D6D6025B-AA91-46A9-B7D2-EA280AB251F9}" type="pres">
      <dgm:prSet presAssocID="{1A6E3E3B-8477-414F-959A-0875BA16724B}" presName="FiveNodes_2" presStyleLbl="node1" presStyleIdx="1" presStyleCnt="5">
        <dgm:presLayoutVars>
          <dgm:bulletEnabled val="1"/>
        </dgm:presLayoutVars>
      </dgm:prSet>
      <dgm:spPr/>
    </dgm:pt>
    <dgm:pt modelId="{198ACBE2-15D3-42FD-8D43-7AC65CCDB64E}" type="pres">
      <dgm:prSet presAssocID="{1A6E3E3B-8477-414F-959A-0875BA16724B}" presName="FiveNodes_3" presStyleLbl="node1" presStyleIdx="2" presStyleCnt="5">
        <dgm:presLayoutVars>
          <dgm:bulletEnabled val="1"/>
        </dgm:presLayoutVars>
      </dgm:prSet>
      <dgm:spPr/>
    </dgm:pt>
    <dgm:pt modelId="{D3077B67-DA97-4A6B-BB1C-EA04D8F7686A}" type="pres">
      <dgm:prSet presAssocID="{1A6E3E3B-8477-414F-959A-0875BA16724B}" presName="FiveNodes_4" presStyleLbl="node1" presStyleIdx="3" presStyleCnt="5">
        <dgm:presLayoutVars>
          <dgm:bulletEnabled val="1"/>
        </dgm:presLayoutVars>
      </dgm:prSet>
      <dgm:spPr/>
    </dgm:pt>
    <dgm:pt modelId="{DAFA8EC8-C0E6-4AC8-9C40-4F3FE9F3F037}" type="pres">
      <dgm:prSet presAssocID="{1A6E3E3B-8477-414F-959A-0875BA16724B}" presName="FiveNodes_5" presStyleLbl="node1" presStyleIdx="4" presStyleCnt="5">
        <dgm:presLayoutVars>
          <dgm:bulletEnabled val="1"/>
        </dgm:presLayoutVars>
      </dgm:prSet>
      <dgm:spPr/>
    </dgm:pt>
    <dgm:pt modelId="{24A261F0-3456-4DBE-B924-E027DBC98961}" type="pres">
      <dgm:prSet presAssocID="{1A6E3E3B-8477-414F-959A-0875BA16724B}" presName="FiveConn_1-2" presStyleLbl="fgAccFollowNode1" presStyleIdx="0" presStyleCnt="4">
        <dgm:presLayoutVars>
          <dgm:bulletEnabled val="1"/>
        </dgm:presLayoutVars>
      </dgm:prSet>
      <dgm:spPr/>
    </dgm:pt>
    <dgm:pt modelId="{C24F3482-E9B8-4F03-B04A-BD0D8CCC7637}" type="pres">
      <dgm:prSet presAssocID="{1A6E3E3B-8477-414F-959A-0875BA16724B}" presName="FiveConn_2-3" presStyleLbl="fgAccFollowNode1" presStyleIdx="1" presStyleCnt="4">
        <dgm:presLayoutVars>
          <dgm:bulletEnabled val="1"/>
        </dgm:presLayoutVars>
      </dgm:prSet>
      <dgm:spPr/>
    </dgm:pt>
    <dgm:pt modelId="{EDCA9A75-A0F7-4BA8-BC68-703D5904F279}" type="pres">
      <dgm:prSet presAssocID="{1A6E3E3B-8477-414F-959A-0875BA16724B}" presName="FiveConn_3-4" presStyleLbl="fgAccFollowNode1" presStyleIdx="2" presStyleCnt="4">
        <dgm:presLayoutVars>
          <dgm:bulletEnabled val="1"/>
        </dgm:presLayoutVars>
      </dgm:prSet>
      <dgm:spPr/>
    </dgm:pt>
    <dgm:pt modelId="{67B068BC-8596-4540-B684-6B713620B50F}" type="pres">
      <dgm:prSet presAssocID="{1A6E3E3B-8477-414F-959A-0875BA16724B}" presName="FiveConn_4-5" presStyleLbl="fgAccFollowNode1" presStyleIdx="3" presStyleCnt="4">
        <dgm:presLayoutVars>
          <dgm:bulletEnabled val="1"/>
        </dgm:presLayoutVars>
      </dgm:prSet>
      <dgm:spPr/>
    </dgm:pt>
    <dgm:pt modelId="{87F0B8F8-BAC6-422B-B52F-211D7935CF8B}" type="pres">
      <dgm:prSet presAssocID="{1A6E3E3B-8477-414F-959A-0875BA16724B}" presName="FiveNodes_1_text" presStyleLbl="node1" presStyleIdx="4" presStyleCnt="5">
        <dgm:presLayoutVars>
          <dgm:bulletEnabled val="1"/>
        </dgm:presLayoutVars>
      </dgm:prSet>
      <dgm:spPr/>
    </dgm:pt>
    <dgm:pt modelId="{4D78AA51-7F26-49E2-AED5-806200F6308E}" type="pres">
      <dgm:prSet presAssocID="{1A6E3E3B-8477-414F-959A-0875BA16724B}" presName="FiveNodes_2_text" presStyleLbl="node1" presStyleIdx="4" presStyleCnt="5">
        <dgm:presLayoutVars>
          <dgm:bulletEnabled val="1"/>
        </dgm:presLayoutVars>
      </dgm:prSet>
      <dgm:spPr/>
    </dgm:pt>
    <dgm:pt modelId="{9D632B2A-E3D4-4115-A6F6-AD70D524D6DA}" type="pres">
      <dgm:prSet presAssocID="{1A6E3E3B-8477-414F-959A-0875BA16724B}" presName="FiveNodes_3_text" presStyleLbl="node1" presStyleIdx="4" presStyleCnt="5">
        <dgm:presLayoutVars>
          <dgm:bulletEnabled val="1"/>
        </dgm:presLayoutVars>
      </dgm:prSet>
      <dgm:spPr/>
    </dgm:pt>
    <dgm:pt modelId="{9B3DD75F-5F52-41DC-83B6-B7E71B71C25B}" type="pres">
      <dgm:prSet presAssocID="{1A6E3E3B-8477-414F-959A-0875BA16724B}" presName="FiveNodes_4_text" presStyleLbl="node1" presStyleIdx="4" presStyleCnt="5">
        <dgm:presLayoutVars>
          <dgm:bulletEnabled val="1"/>
        </dgm:presLayoutVars>
      </dgm:prSet>
      <dgm:spPr/>
    </dgm:pt>
    <dgm:pt modelId="{331F6E4E-1B43-4D73-A1F1-8AFD8173D377}" type="pres">
      <dgm:prSet presAssocID="{1A6E3E3B-8477-414F-959A-0875BA16724B}" presName="FiveNodes_5_text" presStyleLbl="node1" presStyleIdx="4" presStyleCnt="5">
        <dgm:presLayoutVars>
          <dgm:bulletEnabled val="1"/>
        </dgm:presLayoutVars>
      </dgm:prSet>
      <dgm:spPr/>
    </dgm:pt>
  </dgm:ptLst>
  <dgm:cxnLst>
    <dgm:cxn modelId="{2723D702-7F59-4302-AA14-6E1B55B6359B}" type="presOf" srcId="{35292EF7-CC45-4D56-BA5C-14AFB0D7CF7C}" destId="{9D632B2A-E3D4-4115-A6F6-AD70D524D6DA}" srcOrd="1" destOrd="0" presId="urn:microsoft.com/office/officeart/2005/8/layout/vProcess5"/>
    <dgm:cxn modelId="{96FA975B-AF20-43FD-874F-1803810BE764}" type="presOf" srcId="{6B79A749-65C9-48A6-9669-7F0B0370E024}" destId="{9B3DD75F-5F52-41DC-83B6-B7E71B71C25B}" srcOrd="1" destOrd="0" presId="urn:microsoft.com/office/officeart/2005/8/layout/vProcess5"/>
    <dgm:cxn modelId="{04461943-99FA-4DEE-B0F7-EFD5CE308FF6}" type="presOf" srcId="{A330938A-6641-46A4-BD01-CBF19400B761}" destId="{DAFA8EC8-C0E6-4AC8-9C40-4F3FE9F3F037}" srcOrd="0" destOrd="0" presId="urn:microsoft.com/office/officeart/2005/8/layout/vProcess5"/>
    <dgm:cxn modelId="{D1318C46-B295-4E7A-BBA0-BBB0A4A82751}" type="presOf" srcId="{BA8169CB-C825-45F1-BA72-2CE0AE4B5FA5}" destId="{24A261F0-3456-4DBE-B924-E027DBC98961}" srcOrd="0" destOrd="0" presId="urn:microsoft.com/office/officeart/2005/8/layout/vProcess5"/>
    <dgm:cxn modelId="{A513D449-3A9B-4115-ABA6-DBB25C0098EE}" type="presOf" srcId="{0D887C4F-89DF-42A8-888C-C9A8EE669667}" destId="{67B068BC-8596-4540-B684-6B713620B50F}" srcOrd="0" destOrd="0" presId="urn:microsoft.com/office/officeart/2005/8/layout/vProcess5"/>
    <dgm:cxn modelId="{038FD46F-F4F2-4E07-A99B-30EC58770E21}" srcId="{1A6E3E3B-8477-414F-959A-0875BA16724B}" destId="{35292EF7-CC45-4D56-BA5C-14AFB0D7CF7C}" srcOrd="2" destOrd="0" parTransId="{94D02645-CCE6-4FBA-A39C-32CB1CB8A836}" sibTransId="{AA25EA91-D3E6-435D-BFED-EB518161900B}"/>
    <dgm:cxn modelId="{86FD8955-B8C6-4715-A529-8D8BB8EE71FE}" type="presOf" srcId="{28BFA22B-DF5D-4DA9-B280-A1D6EB5271CF}" destId="{C24F3482-E9B8-4F03-B04A-BD0D8CCC7637}" srcOrd="0" destOrd="0" presId="urn:microsoft.com/office/officeart/2005/8/layout/vProcess5"/>
    <dgm:cxn modelId="{20E69979-EE4B-4A0A-8807-26F904F40B79}" type="presOf" srcId="{17B67D1A-551E-4C9D-94B0-783A2D3735DC}" destId="{D6D6025B-AA91-46A9-B7D2-EA280AB251F9}" srcOrd="0" destOrd="0" presId="urn:microsoft.com/office/officeart/2005/8/layout/vProcess5"/>
    <dgm:cxn modelId="{25F29D59-1C82-4A04-B5D8-533F47E1FFC3}" type="presOf" srcId="{17B67D1A-551E-4C9D-94B0-783A2D3735DC}" destId="{4D78AA51-7F26-49E2-AED5-806200F6308E}" srcOrd="1" destOrd="0" presId="urn:microsoft.com/office/officeart/2005/8/layout/vProcess5"/>
    <dgm:cxn modelId="{AF45669F-32A8-474A-9C3A-CD621F4FC9E0}" type="presOf" srcId="{AA25EA91-D3E6-435D-BFED-EB518161900B}" destId="{EDCA9A75-A0F7-4BA8-BC68-703D5904F279}" srcOrd="0" destOrd="0" presId="urn:microsoft.com/office/officeart/2005/8/layout/vProcess5"/>
    <dgm:cxn modelId="{93D5A9A1-A90E-49EB-AFCE-64392A3B1200}" srcId="{1A6E3E3B-8477-414F-959A-0875BA16724B}" destId="{17B67D1A-551E-4C9D-94B0-783A2D3735DC}" srcOrd="1" destOrd="0" parTransId="{32749F4B-3804-4200-9E1F-4212A183C6B6}" sibTransId="{28BFA22B-DF5D-4DA9-B280-A1D6EB5271CF}"/>
    <dgm:cxn modelId="{87AB90B3-738E-47B7-8F32-6F49BCD2986B}" srcId="{1A6E3E3B-8477-414F-959A-0875BA16724B}" destId="{A330938A-6641-46A4-BD01-CBF19400B761}" srcOrd="4" destOrd="0" parTransId="{56AF065C-4083-40A5-A646-0EDE34C05E2E}" sibTransId="{7DA88DBA-BF07-4253-A839-65AE84440C2B}"/>
    <dgm:cxn modelId="{C280E9B3-2593-4B89-AAE3-77A21CAAB239}" type="presOf" srcId="{1A6E3E3B-8477-414F-959A-0875BA16724B}" destId="{61E2FD4A-1FF2-478F-B946-C7739D871AFB}" srcOrd="0" destOrd="0" presId="urn:microsoft.com/office/officeart/2005/8/layout/vProcess5"/>
    <dgm:cxn modelId="{3F180FB6-201C-41D5-BBE9-A07CD8C2760E}" type="presOf" srcId="{6B79A749-65C9-48A6-9669-7F0B0370E024}" destId="{D3077B67-DA97-4A6B-BB1C-EA04D8F7686A}" srcOrd="0" destOrd="0" presId="urn:microsoft.com/office/officeart/2005/8/layout/vProcess5"/>
    <dgm:cxn modelId="{EB1CBCD2-6911-49DF-A520-68477F5D4CCF}" type="presOf" srcId="{35292EF7-CC45-4D56-BA5C-14AFB0D7CF7C}" destId="{198ACBE2-15D3-42FD-8D43-7AC65CCDB64E}" srcOrd="0" destOrd="0" presId="urn:microsoft.com/office/officeart/2005/8/layout/vProcess5"/>
    <dgm:cxn modelId="{574A98D3-619D-444F-B19A-CDBFF4589563}" type="presOf" srcId="{28CAF054-A5F3-4C3C-85FC-A3062F60528D}" destId="{4E726BAD-BE29-4C0C-BE06-1E76492E0E4F}" srcOrd="0" destOrd="0" presId="urn:microsoft.com/office/officeart/2005/8/layout/vProcess5"/>
    <dgm:cxn modelId="{A9C1F3D4-9A1F-43DF-B829-6FDC3FAEACF5}" type="presOf" srcId="{28CAF054-A5F3-4C3C-85FC-A3062F60528D}" destId="{87F0B8F8-BAC6-422B-B52F-211D7935CF8B}" srcOrd="1" destOrd="0" presId="urn:microsoft.com/office/officeart/2005/8/layout/vProcess5"/>
    <dgm:cxn modelId="{355EA1D9-F9AA-49C2-B2AB-1DE3348FBA13}" type="presOf" srcId="{A330938A-6641-46A4-BD01-CBF19400B761}" destId="{331F6E4E-1B43-4D73-A1F1-8AFD8173D377}" srcOrd="1" destOrd="0" presId="urn:microsoft.com/office/officeart/2005/8/layout/vProcess5"/>
    <dgm:cxn modelId="{C70A40FB-A37D-4968-AEC0-534ED39D2415}" srcId="{1A6E3E3B-8477-414F-959A-0875BA16724B}" destId="{6B79A749-65C9-48A6-9669-7F0B0370E024}" srcOrd="3" destOrd="0" parTransId="{6BAD3FBD-6349-4337-A938-FB38E0EFB3E4}" sibTransId="{0D887C4F-89DF-42A8-888C-C9A8EE669667}"/>
    <dgm:cxn modelId="{75E946FE-9E72-4E17-A522-A03C8D0DC467}" srcId="{1A6E3E3B-8477-414F-959A-0875BA16724B}" destId="{28CAF054-A5F3-4C3C-85FC-A3062F60528D}" srcOrd="0" destOrd="0" parTransId="{053B7ABE-604D-4900-AFB6-4A73CE13CD35}" sibTransId="{BA8169CB-C825-45F1-BA72-2CE0AE4B5FA5}"/>
    <dgm:cxn modelId="{1B5EE342-9B68-4763-9D88-8E07B52007CA}" type="presParOf" srcId="{61E2FD4A-1FF2-478F-B946-C7739D871AFB}" destId="{1A810C33-6094-4FED-9DF4-110989D96019}" srcOrd="0" destOrd="0" presId="urn:microsoft.com/office/officeart/2005/8/layout/vProcess5"/>
    <dgm:cxn modelId="{8DB994E0-A379-4BD4-8839-B87755F7413F}" type="presParOf" srcId="{61E2FD4A-1FF2-478F-B946-C7739D871AFB}" destId="{4E726BAD-BE29-4C0C-BE06-1E76492E0E4F}" srcOrd="1" destOrd="0" presId="urn:microsoft.com/office/officeart/2005/8/layout/vProcess5"/>
    <dgm:cxn modelId="{DBDBE7C3-592F-403F-B437-C68C39A1C484}" type="presParOf" srcId="{61E2FD4A-1FF2-478F-B946-C7739D871AFB}" destId="{D6D6025B-AA91-46A9-B7D2-EA280AB251F9}" srcOrd="2" destOrd="0" presId="urn:microsoft.com/office/officeart/2005/8/layout/vProcess5"/>
    <dgm:cxn modelId="{E3BEF7AC-65C2-40F3-A36D-CBFCBAD6C1E2}" type="presParOf" srcId="{61E2FD4A-1FF2-478F-B946-C7739D871AFB}" destId="{198ACBE2-15D3-42FD-8D43-7AC65CCDB64E}" srcOrd="3" destOrd="0" presId="urn:microsoft.com/office/officeart/2005/8/layout/vProcess5"/>
    <dgm:cxn modelId="{65828898-2E6A-42FD-8C85-0192C6FA7BE7}" type="presParOf" srcId="{61E2FD4A-1FF2-478F-B946-C7739D871AFB}" destId="{D3077B67-DA97-4A6B-BB1C-EA04D8F7686A}" srcOrd="4" destOrd="0" presId="urn:microsoft.com/office/officeart/2005/8/layout/vProcess5"/>
    <dgm:cxn modelId="{60C23B50-0C86-40E6-B275-67E915B727CC}" type="presParOf" srcId="{61E2FD4A-1FF2-478F-B946-C7739D871AFB}" destId="{DAFA8EC8-C0E6-4AC8-9C40-4F3FE9F3F037}" srcOrd="5" destOrd="0" presId="urn:microsoft.com/office/officeart/2005/8/layout/vProcess5"/>
    <dgm:cxn modelId="{C05EFFC4-0CC3-4A0E-9556-CB26C00B437C}" type="presParOf" srcId="{61E2FD4A-1FF2-478F-B946-C7739D871AFB}" destId="{24A261F0-3456-4DBE-B924-E027DBC98961}" srcOrd="6" destOrd="0" presId="urn:microsoft.com/office/officeart/2005/8/layout/vProcess5"/>
    <dgm:cxn modelId="{3906E5BA-9632-498F-B242-DBF0CD39D219}" type="presParOf" srcId="{61E2FD4A-1FF2-478F-B946-C7739D871AFB}" destId="{C24F3482-E9B8-4F03-B04A-BD0D8CCC7637}" srcOrd="7" destOrd="0" presId="urn:microsoft.com/office/officeart/2005/8/layout/vProcess5"/>
    <dgm:cxn modelId="{D6321360-D842-4B09-8C13-22E7FD2C2799}" type="presParOf" srcId="{61E2FD4A-1FF2-478F-B946-C7739D871AFB}" destId="{EDCA9A75-A0F7-4BA8-BC68-703D5904F279}" srcOrd="8" destOrd="0" presId="urn:microsoft.com/office/officeart/2005/8/layout/vProcess5"/>
    <dgm:cxn modelId="{4B1F0471-2C67-4AA4-A040-87A5BAA76CF7}" type="presParOf" srcId="{61E2FD4A-1FF2-478F-B946-C7739D871AFB}" destId="{67B068BC-8596-4540-B684-6B713620B50F}" srcOrd="9" destOrd="0" presId="urn:microsoft.com/office/officeart/2005/8/layout/vProcess5"/>
    <dgm:cxn modelId="{42B15E37-1DB6-48C7-8C36-0131E99E3303}" type="presParOf" srcId="{61E2FD4A-1FF2-478F-B946-C7739D871AFB}" destId="{87F0B8F8-BAC6-422B-B52F-211D7935CF8B}" srcOrd="10" destOrd="0" presId="urn:microsoft.com/office/officeart/2005/8/layout/vProcess5"/>
    <dgm:cxn modelId="{04F20CFA-92CA-4EFD-BFBD-B4902690D551}" type="presParOf" srcId="{61E2FD4A-1FF2-478F-B946-C7739D871AFB}" destId="{4D78AA51-7F26-49E2-AED5-806200F6308E}" srcOrd="11" destOrd="0" presId="urn:microsoft.com/office/officeart/2005/8/layout/vProcess5"/>
    <dgm:cxn modelId="{DD3006C6-175D-44EA-B2FD-C8543D14F5EB}" type="presParOf" srcId="{61E2FD4A-1FF2-478F-B946-C7739D871AFB}" destId="{9D632B2A-E3D4-4115-A6F6-AD70D524D6DA}" srcOrd="12" destOrd="0" presId="urn:microsoft.com/office/officeart/2005/8/layout/vProcess5"/>
    <dgm:cxn modelId="{AE916619-E41E-4AFC-A929-1E9BCB50F077}" type="presParOf" srcId="{61E2FD4A-1FF2-478F-B946-C7739D871AFB}" destId="{9B3DD75F-5F52-41DC-83B6-B7E71B71C25B}" srcOrd="13" destOrd="0" presId="urn:microsoft.com/office/officeart/2005/8/layout/vProcess5"/>
    <dgm:cxn modelId="{B2C8E5B7-6926-4559-9854-944250167189}" type="presParOf" srcId="{61E2FD4A-1FF2-478F-B946-C7739D871AFB}" destId="{331F6E4E-1B43-4D73-A1F1-8AFD8173D37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26BAD-BE29-4C0C-BE06-1E76492E0E4F}">
      <dsp:nvSpPr>
        <dsp:cNvPr id="0" name=""/>
        <dsp:cNvSpPr/>
      </dsp:nvSpPr>
      <dsp:spPr>
        <a:xfrm>
          <a:off x="1892808" y="0"/>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קוד ה-</a:t>
          </a:r>
          <a:r>
            <a:rPr lang="en-US" sz="2400" kern="1200" dirty="0"/>
            <a:t>BIOS</a:t>
          </a:r>
          <a:r>
            <a:rPr lang="he-IL" sz="2400" kern="1200" dirty="0"/>
            <a:t> נטען לזיכרון והמעבד מתחיל להריץ אותו</a:t>
          </a:r>
          <a:endParaRPr lang="en-US" sz="2400" kern="1200" dirty="0"/>
        </a:p>
      </dsp:txBody>
      <dsp:txXfrm>
        <a:off x="2905632" y="25711"/>
        <a:ext cx="5298256" cy="826402"/>
      </dsp:txXfrm>
    </dsp:sp>
    <dsp:sp modelId="{D6D6025B-AA91-46A9-B7D2-EA280AB251F9}">
      <dsp:nvSpPr>
        <dsp:cNvPr id="0" name=""/>
        <dsp:cNvSpPr/>
      </dsp:nvSpPr>
      <dsp:spPr>
        <a:xfrm>
          <a:off x="1419605" y="999744"/>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ה-</a:t>
          </a:r>
          <a:r>
            <a:rPr lang="en-US" sz="2400" kern="1200" dirty="0"/>
            <a:t>BIOS</a:t>
          </a:r>
          <a:r>
            <a:rPr lang="he-IL" sz="2400" kern="1200" dirty="0"/>
            <a:t> טוען את הסקטור הראשון</a:t>
          </a:r>
          <a:br>
            <a:rPr lang="en-US" sz="2400" kern="1200" dirty="0"/>
          </a:br>
          <a:r>
            <a:rPr lang="he-IL" sz="2400" kern="1200" dirty="0"/>
            <a:t>של הדיסק (</a:t>
          </a:r>
          <a:r>
            <a:rPr lang="en-US" sz="2400" kern="1200" dirty="0"/>
            <a:t>MBR</a:t>
          </a:r>
          <a:r>
            <a:rPr lang="he-IL" sz="2400" kern="1200" dirty="0"/>
            <a:t>) לזיכרון</a:t>
          </a:r>
          <a:endParaRPr lang="en-US" sz="2400" kern="1200" dirty="0"/>
        </a:p>
      </dsp:txBody>
      <dsp:txXfrm>
        <a:off x="2489104" y="1025455"/>
        <a:ext cx="5241582" cy="826402"/>
      </dsp:txXfrm>
    </dsp:sp>
    <dsp:sp modelId="{198ACBE2-15D3-42FD-8D43-7AC65CCDB64E}">
      <dsp:nvSpPr>
        <dsp:cNvPr id="0" name=""/>
        <dsp:cNvSpPr/>
      </dsp:nvSpPr>
      <dsp:spPr>
        <a:xfrm>
          <a:off x="946404" y="1999488"/>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קוד ה-</a:t>
          </a:r>
          <a:r>
            <a:rPr lang="en-US" sz="2400" kern="1200" dirty="0"/>
            <a:t>MBR</a:t>
          </a:r>
          <a:r>
            <a:rPr lang="he-IL" sz="2400" kern="1200" dirty="0"/>
            <a:t> טוען את ה-</a:t>
          </a:r>
          <a:r>
            <a:rPr lang="en-US" sz="2400" kern="1200" dirty="0"/>
            <a:t>boot loader</a:t>
          </a:r>
        </a:p>
      </dsp:txBody>
      <dsp:txXfrm>
        <a:off x="2015902" y="2025199"/>
        <a:ext cx="5241582" cy="826402"/>
      </dsp:txXfrm>
    </dsp:sp>
    <dsp:sp modelId="{D3077B67-DA97-4A6B-BB1C-EA04D8F7686A}">
      <dsp:nvSpPr>
        <dsp:cNvPr id="0" name=""/>
        <dsp:cNvSpPr/>
      </dsp:nvSpPr>
      <dsp:spPr>
        <a:xfrm>
          <a:off x="473202" y="2999232"/>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ה-</a:t>
          </a:r>
          <a:r>
            <a:rPr lang="en-US" sz="2400" kern="1200" dirty="0"/>
            <a:t>boot loader</a:t>
          </a:r>
          <a:r>
            <a:rPr lang="he-IL" sz="2400" kern="1200" dirty="0"/>
            <a:t> טוען את גרעין לינוקס</a:t>
          </a:r>
          <a:endParaRPr lang="en-US" sz="2400" kern="1200" dirty="0"/>
        </a:p>
      </dsp:txBody>
      <dsp:txXfrm>
        <a:off x="1542700" y="3024943"/>
        <a:ext cx="5241582" cy="826402"/>
      </dsp:txXfrm>
    </dsp:sp>
    <dsp:sp modelId="{DAFA8EC8-C0E6-4AC8-9C40-4F3FE9F3F037}">
      <dsp:nvSpPr>
        <dsp:cNvPr id="0" name=""/>
        <dsp:cNvSpPr/>
      </dsp:nvSpPr>
      <dsp:spPr>
        <a:xfrm>
          <a:off x="0" y="3998976"/>
          <a:ext cx="6336792" cy="877824"/>
        </a:xfrm>
        <a:prstGeom prst="roundRect">
          <a:avLst>
            <a:gd name="adj" fmla="val 10000"/>
          </a:avLst>
        </a:prstGeom>
        <a:solidFill>
          <a:schemeClr val="accent1">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he-IL" sz="2400" kern="1200" dirty="0"/>
            <a:t>גרעין לינוקס טוען את תהליך </a:t>
          </a:r>
          <a:r>
            <a:rPr lang="en-US" sz="2400" kern="1200" dirty="0" err="1"/>
            <a:t>init</a:t>
          </a:r>
          <a:br>
            <a:rPr lang="en-US" sz="2400" kern="1200" dirty="0"/>
          </a:br>
          <a:r>
            <a:rPr lang="he-IL" sz="2400" kern="1200" dirty="0"/>
            <a:t>ומריץ אותו</a:t>
          </a:r>
          <a:endParaRPr lang="en-US" sz="2400" kern="1200" dirty="0"/>
        </a:p>
      </dsp:txBody>
      <dsp:txXfrm>
        <a:off x="1069498" y="4024687"/>
        <a:ext cx="5241582" cy="826402"/>
      </dsp:txXfrm>
    </dsp:sp>
    <dsp:sp modelId="{24A261F0-3456-4DBE-B924-E027DBC98961}">
      <dsp:nvSpPr>
        <dsp:cNvPr id="0" name=""/>
        <dsp:cNvSpPr/>
      </dsp:nvSpPr>
      <dsp:spPr>
        <a:xfrm>
          <a:off x="1892808" y="641299"/>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2021190" y="641299"/>
        <a:ext cx="313821" cy="429365"/>
      </dsp:txXfrm>
    </dsp:sp>
    <dsp:sp modelId="{C24F3482-E9B8-4F03-B04A-BD0D8CCC7637}">
      <dsp:nvSpPr>
        <dsp:cNvPr id="0" name=""/>
        <dsp:cNvSpPr/>
      </dsp:nvSpPr>
      <dsp:spPr>
        <a:xfrm>
          <a:off x="1419605" y="1641043"/>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1547987" y="1641043"/>
        <a:ext cx="313821" cy="429365"/>
      </dsp:txXfrm>
    </dsp:sp>
    <dsp:sp modelId="{EDCA9A75-A0F7-4BA8-BC68-703D5904F279}">
      <dsp:nvSpPr>
        <dsp:cNvPr id="0" name=""/>
        <dsp:cNvSpPr/>
      </dsp:nvSpPr>
      <dsp:spPr>
        <a:xfrm>
          <a:off x="946404" y="2626156"/>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1074786" y="2626156"/>
        <a:ext cx="313821" cy="429365"/>
      </dsp:txXfrm>
    </dsp:sp>
    <dsp:sp modelId="{67B068BC-8596-4540-B684-6B713620B50F}">
      <dsp:nvSpPr>
        <dsp:cNvPr id="0" name=""/>
        <dsp:cNvSpPr/>
      </dsp:nvSpPr>
      <dsp:spPr>
        <a:xfrm>
          <a:off x="473202" y="3635654"/>
          <a:ext cx="570585" cy="570585"/>
        </a:xfrm>
        <a:prstGeom prst="downArrow">
          <a:avLst>
            <a:gd name="adj1" fmla="val 55000"/>
            <a:gd name="adj2" fmla="val 45000"/>
          </a:avLst>
        </a:prstGeom>
        <a:solidFill>
          <a:schemeClr val="accent1">
            <a:alpha val="90000"/>
            <a:tint val="40000"/>
            <a:hueOff val="0"/>
            <a:satOff val="0"/>
            <a:lumOff val="0"/>
            <a:alphaOff val="0"/>
          </a:schemeClr>
        </a:solidFill>
        <a:ln w="2642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rtl="1">
            <a:lnSpc>
              <a:spcPct val="90000"/>
            </a:lnSpc>
            <a:spcBef>
              <a:spcPct val="0"/>
            </a:spcBef>
            <a:spcAft>
              <a:spcPct val="35000"/>
            </a:spcAft>
            <a:buNone/>
          </a:pPr>
          <a:endParaRPr lang="en-US" sz="2700" kern="1200"/>
        </a:p>
      </dsp:txBody>
      <dsp:txXfrm>
        <a:off x="601584" y="3635654"/>
        <a:ext cx="313821" cy="429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E1E9A386-374F-46B8-905A-6C0BF92B68B0}" type="datetimeFigureOut">
              <a:rPr lang="en-US" smtClean="0"/>
              <a:t>4/15/2023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079281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Device_file#cite_note-5"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en.wikipedia.org/wiki/Device_file#cite_note-6"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a:t>
            </a:fld>
            <a:endParaRPr lang="en-US"/>
          </a:p>
        </p:txBody>
      </p:sp>
    </p:spTree>
    <p:extLst>
      <p:ext uri="{BB962C8B-B14F-4D97-AF65-F5344CB8AC3E}">
        <p14:creationId xmlns:p14="http://schemas.microsoft.com/office/powerpoint/2010/main" val="2959192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פקודת </a:t>
            </a:r>
            <a:r>
              <a:rPr lang="en-US" dirty="0" err="1"/>
              <a:t>dmesg</a:t>
            </a:r>
            <a:r>
              <a:rPr lang="he-IL" dirty="0"/>
              <a:t> היא שימושית מכיוון שקשה לעקוב אחר ההודעות שהודפסו למסך בתהליך האיתחול:</a:t>
            </a:r>
          </a:p>
          <a:p>
            <a:pPr algn="r" rtl="1"/>
            <a:r>
              <a:rPr lang="he-IL" dirty="0"/>
              <a:t>יש הרבה מאוד הודעות והן מופיעות לזמן קצר בגלל שהודעות חדשות שמגיעות "דוחפות"</a:t>
            </a:r>
            <a:r>
              <a:rPr lang="en-US" dirty="0"/>
              <a:t> </a:t>
            </a:r>
            <a:r>
              <a:rPr lang="he-IL" dirty="0"/>
              <a:t>אותן למעלה.</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3223361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Read more: https://www.tldp.org/LDP/lkmpg/2.6/html/x121.html </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1528584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16</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השם המלא של מודולים הוא: </a:t>
            </a:r>
            <a:r>
              <a:rPr lang="en-US" altLang="en-US" dirty="0"/>
              <a:t>LKM = loadable kernel module</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altLang="en-US" dirty="0" err="1"/>
              <a:t>Insmod</a:t>
            </a:r>
            <a:r>
              <a:rPr lang="en-US" altLang="en-US" dirty="0"/>
              <a:t>-install module</a:t>
            </a:r>
          </a:p>
          <a:p>
            <a:pPr marL="0" marR="0" lvl="0" indent="0" algn="r" defTabSz="914400" rtl="1" eaLnBrk="1" fontAlgn="auto" latinLnBrk="0" hangingPunct="1">
              <a:lnSpc>
                <a:spcPct val="100000"/>
              </a:lnSpc>
              <a:spcBef>
                <a:spcPts val="0"/>
              </a:spcBef>
              <a:spcAft>
                <a:spcPts val="0"/>
              </a:spcAft>
              <a:buClrTx/>
              <a:buSzTx/>
              <a:buFontTx/>
              <a:buNone/>
              <a:tabLst/>
              <a:defRPr/>
            </a:pPr>
            <a:r>
              <a:rPr lang="en-US" altLang="en-US" dirty="0" err="1"/>
              <a:t>Rmmod</a:t>
            </a:r>
            <a:r>
              <a:rPr lang="en-US" altLang="en-US" dirty="0"/>
              <a:t>-remove module</a:t>
            </a:r>
          </a:p>
          <a:p>
            <a:pPr marL="0" marR="0" lvl="0" indent="0" algn="r" defTabSz="914400" rtl="1" eaLnBrk="1" fontAlgn="auto" latinLnBrk="0" hangingPunct="1">
              <a:lnSpc>
                <a:spcPct val="100000"/>
              </a:lnSpc>
              <a:spcBef>
                <a:spcPts val="0"/>
              </a:spcBef>
              <a:spcAft>
                <a:spcPts val="0"/>
              </a:spcAft>
              <a:buClrTx/>
              <a:buSzTx/>
              <a:buFontTx/>
              <a:buNone/>
              <a:tabLst/>
              <a:defRPr/>
            </a:pPr>
            <a:r>
              <a:rPr lang="en-US" altLang="en-US" dirty="0" err="1"/>
              <a:t>Lsmod</a:t>
            </a:r>
            <a:r>
              <a:rPr lang="en-US" altLang="en-US"/>
              <a:t>-list module</a:t>
            </a:r>
            <a:endParaRPr lang="he-IL" altLang="en-US" dirty="0"/>
          </a:p>
        </p:txBody>
      </p:sp>
    </p:spTree>
    <p:extLst>
      <p:ext uri="{BB962C8B-B14F-4D97-AF65-F5344CB8AC3E}">
        <p14:creationId xmlns:p14="http://schemas.microsoft.com/office/powerpoint/2010/main" val="2217717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17</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r" rtl="1"/>
            <a:r>
              <a:rPr lang="en-US" altLang="en-US" dirty="0"/>
              <a:t>Device</a:t>
            </a:r>
            <a:r>
              <a:rPr lang="ar-SA" altLang="en-US" dirty="0"/>
              <a:t> </a:t>
            </a:r>
            <a:r>
              <a:rPr lang="he-IL" altLang="en-US" dirty="0"/>
              <a:t>פיזי </a:t>
            </a:r>
          </a:p>
          <a:p>
            <a:pPr algn="r" rtl="1"/>
            <a:r>
              <a:rPr lang="en-US" altLang="en-US" dirty="0"/>
              <a:t>Driver</a:t>
            </a:r>
            <a:r>
              <a:rPr lang="ar-SA" altLang="en-US" dirty="0"/>
              <a:t> </a:t>
            </a:r>
            <a:r>
              <a:rPr lang="he-IL" altLang="en-US" dirty="0"/>
              <a:t>תוכנה</a:t>
            </a:r>
            <a:endParaRPr lang="en-US" altLang="en-US" dirty="0"/>
          </a:p>
        </p:txBody>
      </p:sp>
    </p:spTree>
    <p:extLst>
      <p:ext uri="{BB962C8B-B14F-4D97-AF65-F5344CB8AC3E}">
        <p14:creationId xmlns:p14="http://schemas.microsoft.com/office/powerpoint/2010/main" val="2276196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F7A510-95F4-4828-828D-E694B1EBFAE1}"/>
              </a:ext>
            </a:extLst>
          </p:cNvPr>
          <p:cNvSpPr>
            <a:spLocks noGrp="1" noChangeArrowheads="1"/>
          </p:cNvSpPr>
          <p:nvPr>
            <p:ph type="sldNum" sz="quarter" idx="5"/>
          </p:nvPr>
        </p:nvSpPr>
        <p:spPr>
          <a:ln/>
        </p:spPr>
        <p:txBody>
          <a:bodyPr/>
          <a:lstStyle/>
          <a:p>
            <a:fld id="{7C1686CB-BB87-45D4-9308-992C86195A96}" type="slidenum">
              <a:rPr lang="he-IL" altLang="en-US"/>
              <a:pPr/>
              <a:t>18</a:t>
            </a:fld>
            <a:endParaRPr lang="en-US" altLang="en-US"/>
          </a:p>
        </p:txBody>
      </p:sp>
      <p:sp>
        <p:nvSpPr>
          <p:cNvPr id="332802" name="Rectangle 2">
            <a:extLst>
              <a:ext uri="{FF2B5EF4-FFF2-40B4-BE49-F238E27FC236}">
                <a16:creationId xmlns:a16="http://schemas.microsoft.com/office/drawing/2014/main" id="{789AAE2F-9E46-42D8-B2B5-FDF48E2B7FD0}"/>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6EDED2D1-0FCC-434D-9CEC-8C3737E41581}"/>
              </a:ext>
            </a:extLst>
          </p:cNvPr>
          <p:cNvSpPr>
            <a:spLocks noGrp="1" noChangeArrowheads="1"/>
          </p:cNvSpPr>
          <p:nvPr>
            <p:ph type="body" idx="1"/>
          </p:nvPr>
        </p:nvSpPr>
        <p:spPr/>
        <p:txBody>
          <a:bodyPr/>
          <a:lstStyle/>
          <a:p>
            <a:pPr algn="r" rtl="1"/>
            <a:endParaRPr lang="en-US" altLang="en-US" dirty="0"/>
          </a:p>
        </p:txBody>
      </p:sp>
    </p:spTree>
    <p:extLst>
      <p:ext uri="{BB962C8B-B14F-4D97-AF65-F5344CB8AC3E}">
        <p14:creationId xmlns:p14="http://schemas.microsoft.com/office/powerpoint/2010/main" val="320792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3E9CFF-D42B-4D36-90B9-B900164A22EA}"/>
              </a:ext>
            </a:extLst>
          </p:cNvPr>
          <p:cNvSpPr>
            <a:spLocks noGrp="1" noChangeArrowheads="1"/>
          </p:cNvSpPr>
          <p:nvPr>
            <p:ph type="sldNum" sz="quarter" idx="5"/>
          </p:nvPr>
        </p:nvSpPr>
        <p:spPr>
          <a:ln/>
        </p:spPr>
        <p:txBody>
          <a:bodyPr/>
          <a:lstStyle/>
          <a:p>
            <a:fld id="{08632D4C-3C5A-4F0E-869E-E6005E97DBA3}" type="slidenum">
              <a:rPr lang="he-IL" altLang="en-US"/>
              <a:pPr/>
              <a:t>19</a:t>
            </a:fld>
            <a:endParaRPr lang="en-US" altLang="en-US"/>
          </a:p>
        </p:txBody>
      </p:sp>
      <p:sp>
        <p:nvSpPr>
          <p:cNvPr id="338946" name="Rectangle 2">
            <a:extLst>
              <a:ext uri="{FF2B5EF4-FFF2-40B4-BE49-F238E27FC236}">
                <a16:creationId xmlns:a16="http://schemas.microsoft.com/office/drawing/2014/main" id="{01AA3843-3DD0-4264-BB25-9CB0F5DC58CE}"/>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FA5F616E-FBA6-4039-A4BA-1E8A0505772E}"/>
              </a:ext>
            </a:extLst>
          </p:cNvPr>
          <p:cNvSpPr>
            <a:spLocks noGrp="1" noChangeArrowheads="1"/>
          </p:cNvSpPr>
          <p:nvPr>
            <p:ph type="body" idx="1"/>
          </p:nvPr>
        </p:nvSpPr>
        <p:spPr/>
        <p:txBody>
          <a:bodyPr/>
          <a:lstStyle/>
          <a:p>
            <a:pPr algn="r" rtl="1"/>
            <a:r>
              <a:rPr lang="he-IL" altLang="en-US" dirty="0"/>
              <a:t>למרות שאבטחה אינה אחד מנושאי הקורס, לא ניתן לדון בכתיבת מודולים בלי להתייחס לנושא.</a:t>
            </a:r>
          </a:p>
        </p:txBody>
      </p:sp>
    </p:spTree>
    <p:extLst>
      <p:ext uri="{BB962C8B-B14F-4D97-AF65-F5344CB8AC3E}">
        <p14:creationId xmlns:p14="http://schemas.microsoft.com/office/powerpoint/2010/main" val="2959134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E8B082-EF61-4C06-805D-9D81C60DE76A}"/>
              </a:ext>
            </a:extLst>
          </p:cNvPr>
          <p:cNvSpPr>
            <a:spLocks noGrp="1" noChangeArrowheads="1"/>
          </p:cNvSpPr>
          <p:nvPr>
            <p:ph type="sldNum" sz="quarter" idx="5"/>
          </p:nvPr>
        </p:nvSpPr>
        <p:spPr>
          <a:ln/>
        </p:spPr>
        <p:txBody>
          <a:bodyPr/>
          <a:lstStyle/>
          <a:p>
            <a:fld id="{5ED49FAA-CF7F-41AB-9FCD-149E4A5B7258}" type="slidenum">
              <a:rPr lang="he-IL" altLang="en-US"/>
              <a:pPr/>
              <a:t>20</a:t>
            </a:fld>
            <a:endParaRPr lang="en-US" altLang="en-US"/>
          </a:p>
        </p:txBody>
      </p:sp>
      <p:sp>
        <p:nvSpPr>
          <p:cNvPr id="345090" name="Rectangle 2">
            <a:extLst>
              <a:ext uri="{FF2B5EF4-FFF2-40B4-BE49-F238E27FC236}">
                <a16:creationId xmlns:a16="http://schemas.microsoft.com/office/drawing/2014/main" id="{2FC2F85C-18CA-42BE-90B7-3BBEA2DDA9CD}"/>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099029FF-74F2-4368-B49C-799D2C52BB10}"/>
              </a:ext>
            </a:extLst>
          </p:cNvPr>
          <p:cNvSpPr>
            <a:spLocks noGrp="1" noChangeArrowheads="1"/>
          </p:cNvSpPr>
          <p:nvPr>
            <p:ph type="body" idx="1"/>
          </p:nvPr>
        </p:nvSpPr>
        <p:spPr/>
        <p:txBody>
          <a:bodyPr/>
          <a:lstStyle/>
          <a:p>
            <a:pPr algn="r" rtl="1"/>
            <a:r>
              <a:rPr lang="he-IL" altLang="en-US" dirty="0"/>
              <a:t>תשובה: לא. הפונקציה </a:t>
            </a:r>
            <a:r>
              <a:rPr lang="en-US" altLang="en-US" dirty="0" err="1"/>
              <a:t>printk</a:t>
            </a:r>
            <a:r>
              <a:rPr lang="he-IL" altLang="en-US" dirty="0"/>
              <a:t> היא הגרסה של גרעין לינוקס לפונקציה </a:t>
            </a:r>
            <a:r>
              <a:rPr lang="en-US" altLang="en-US" dirty="0" err="1"/>
              <a:t>printf</a:t>
            </a:r>
            <a:r>
              <a:rPr lang="he-IL" altLang="en-US" dirty="0"/>
              <a:t> והיא ממומשת בקוד הגרעין באופן עצמאי ובלתי תלוי ב-</a:t>
            </a:r>
            <a:r>
              <a:rPr lang="en-US" altLang="en-US" dirty="0" err="1"/>
              <a:t>printf</a:t>
            </a:r>
            <a:r>
              <a:rPr lang="he-IL" altLang="en-US" dirty="0"/>
              <a:t>.</a:t>
            </a:r>
          </a:p>
          <a:p>
            <a:pPr algn="r" rtl="1"/>
            <a:r>
              <a:rPr lang="he-IL" altLang="en-US" dirty="0"/>
              <a:t>קוד של מודול (כמו כל קוד גרעין) אינו יכול להשתמש בפונקציות של הספריה </a:t>
            </a:r>
            <a:r>
              <a:rPr lang="en-US" altLang="en-US" dirty="0" err="1"/>
              <a:t>libc</a:t>
            </a:r>
            <a:r>
              <a:rPr lang="he-IL" altLang="en-US" dirty="0"/>
              <a:t>, בפרט הפונקציה </a:t>
            </a:r>
            <a:r>
              <a:rPr lang="en-US" altLang="en-US" dirty="0" err="1"/>
              <a:t>printf</a:t>
            </a:r>
            <a:r>
              <a:rPr lang="he-IL" altLang="en-US" dirty="0"/>
              <a:t>.</a:t>
            </a:r>
          </a:p>
          <a:p>
            <a:pPr algn="r" rtl="1"/>
            <a:r>
              <a:rPr lang="he-IL" altLang="en-US" dirty="0"/>
              <a:t>הסיבה לכך היא שהגרעין נטען לזיכרון עוד לפני שספרית </a:t>
            </a:r>
            <a:r>
              <a:rPr lang="en-US" altLang="en-US" dirty="0" err="1"/>
              <a:t>libc</a:t>
            </a:r>
            <a:r>
              <a:rPr lang="he-IL" altLang="en-US" dirty="0"/>
              <a:t> נגישה, ולכן הוא אינו מקושר לספריה </a:t>
            </a:r>
            <a:r>
              <a:rPr lang="en-US" altLang="en-US" dirty="0" err="1"/>
              <a:t>libc</a:t>
            </a:r>
            <a:r>
              <a:rPr lang="he-IL" altLang="en-US" dirty="0"/>
              <a:t> בניגוד לתוכניות משתמש רגילות.</a:t>
            </a:r>
          </a:p>
          <a:p>
            <a:pPr algn="r" rtl="1"/>
            <a:r>
              <a:rPr lang="he-IL" altLang="en-US" dirty="0"/>
              <a:t>כמו כן, פונקציות הספריה </a:t>
            </a:r>
            <a:r>
              <a:rPr lang="en-US" altLang="en-US" dirty="0" err="1"/>
              <a:t>libc</a:t>
            </a:r>
            <a:r>
              <a:rPr lang="he-IL" altLang="en-US" dirty="0"/>
              <a:t> משתמשות בקריאות מערכת, ואילו קוד גרעין לא זקוק לקריאות מערכת כי הוא רץ בהרשאות גבוהות.</a:t>
            </a:r>
          </a:p>
        </p:txBody>
      </p:sp>
    </p:spTree>
    <p:extLst>
      <p:ext uri="{BB962C8B-B14F-4D97-AF65-F5344CB8AC3E}">
        <p14:creationId xmlns:p14="http://schemas.microsoft.com/office/powerpoint/2010/main" val="4003747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31D025-66FD-456E-A5B3-A8B69FFEFB49}"/>
              </a:ext>
            </a:extLst>
          </p:cNvPr>
          <p:cNvSpPr>
            <a:spLocks noGrp="1" noChangeArrowheads="1"/>
          </p:cNvSpPr>
          <p:nvPr>
            <p:ph type="sldNum" sz="quarter" idx="5"/>
          </p:nvPr>
        </p:nvSpPr>
        <p:spPr>
          <a:ln/>
        </p:spPr>
        <p:txBody>
          <a:bodyPr/>
          <a:lstStyle/>
          <a:p>
            <a:fld id="{485DE41B-CAC2-4CEF-BDBF-418E27A27BBA}" type="slidenum">
              <a:rPr lang="he-IL" altLang="en-US"/>
              <a:pPr/>
              <a:t>21</a:t>
            </a:fld>
            <a:endParaRPr lang="en-US" altLang="en-US"/>
          </a:p>
        </p:txBody>
      </p:sp>
      <p:sp>
        <p:nvSpPr>
          <p:cNvPr id="407554" name="Rectangle 2">
            <a:extLst>
              <a:ext uri="{FF2B5EF4-FFF2-40B4-BE49-F238E27FC236}">
                <a16:creationId xmlns:a16="http://schemas.microsoft.com/office/drawing/2014/main" id="{8CBABC4B-E61C-4ECE-A761-EF126793A6A1}"/>
              </a:ext>
            </a:extLst>
          </p:cNvPr>
          <p:cNvSpPr>
            <a:spLocks noGrp="1" noRot="1" noChangeAspect="1" noChangeArrowheads="1" noTextEdit="1"/>
          </p:cNvSpPr>
          <p:nvPr>
            <p:ph type="sldImg"/>
          </p:nvPr>
        </p:nvSpPr>
        <p:spPr>
          <a:ln/>
        </p:spPr>
      </p:sp>
      <p:sp>
        <p:nvSpPr>
          <p:cNvPr id="407555" name="Rectangle 3">
            <a:extLst>
              <a:ext uri="{FF2B5EF4-FFF2-40B4-BE49-F238E27FC236}">
                <a16:creationId xmlns:a16="http://schemas.microsoft.com/office/drawing/2014/main" id="{22F93F98-8A74-4E2A-92C4-7814C295EE0D}"/>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dirty="0"/>
          </a:p>
        </p:txBody>
      </p:sp>
    </p:spTree>
    <p:extLst>
      <p:ext uri="{BB962C8B-B14F-4D97-AF65-F5344CB8AC3E}">
        <p14:creationId xmlns:p14="http://schemas.microsoft.com/office/powerpoint/2010/main" val="1859056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שימו לברק משתמשים מורשים (</a:t>
            </a:r>
            <a:r>
              <a:rPr lang="en-US" altLang="en-US" dirty="0"/>
              <a:t>root</a:t>
            </a:r>
            <a:r>
              <a:rPr lang="he-IL" altLang="en-US" dirty="0"/>
              <a:t>) יכולים להשתמש בפקודה הזו.</a:t>
            </a:r>
          </a:p>
          <a:p>
            <a:pPr algn="r" rtl="1"/>
            <a:r>
              <a:rPr lang="en-US" altLang="en-US" dirty="0" err="1"/>
              <a:t>modprobe</a:t>
            </a:r>
            <a:r>
              <a:rPr lang="he-IL" altLang="en-US" dirty="0"/>
              <a:t> טוענת מודולים מתוך הנתיב </a:t>
            </a:r>
            <a:r>
              <a:rPr lang="en-US" altLang="en-US" dirty="0"/>
              <a:t>/lib/modules</a:t>
            </a:r>
            <a:r>
              <a:rPr lang="he-IL" altLang="en-US" dirty="0"/>
              <a:t> .</a:t>
            </a:r>
          </a:p>
          <a:p>
            <a:r>
              <a:rPr lang="en-US" dirty="0" err="1"/>
              <a:t>modprobe</a:t>
            </a:r>
            <a:r>
              <a:rPr lang="en-US" sz="1200" b="0" i="0" kern="1200" dirty="0">
                <a:solidFill>
                  <a:schemeClr val="tx1"/>
                </a:solidFill>
                <a:effectLst/>
                <a:latin typeface="+mn-lt"/>
                <a:ea typeface="+mn-ea"/>
                <a:cs typeface="+mn-cs"/>
              </a:rPr>
              <a:t> is the intelligent version of </a:t>
            </a:r>
            <a:r>
              <a:rPr lang="en-US" dirty="0" err="1"/>
              <a:t>insmod</a:t>
            </a:r>
            <a:r>
              <a:rPr lang="en-US" sz="1200" b="0" i="0" kern="1200" dirty="0">
                <a:solidFill>
                  <a:schemeClr val="tx1"/>
                </a:solidFill>
                <a:effectLst/>
                <a:latin typeface="+mn-lt"/>
                <a:ea typeface="+mn-ea"/>
                <a:cs typeface="+mn-cs"/>
              </a:rPr>
              <a:t>. </a:t>
            </a:r>
            <a:r>
              <a:rPr lang="en-US" dirty="0" err="1"/>
              <a:t>insmod</a:t>
            </a:r>
            <a:r>
              <a:rPr lang="en-US" sz="1200" b="0" i="0" kern="1200" dirty="0">
                <a:solidFill>
                  <a:schemeClr val="tx1"/>
                </a:solidFill>
                <a:effectLst/>
                <a:latin typeface="+mn-lt"/>
                <a:ea typeface="+mn-ea"/>
                <a:cs typeface="+mn-cs"/>
              </a:rPr>
              <a:t> simply adds a module where </a:t>
            </a:r>
            <a:r>
              <a:rPr lang="en-US" dirty="0" err="1"/>
              <a:t>modprobe</a:t>
            </a:r>
            <a:r>
              <a:rPr lang="en-US" dirty="0"/>
              <a:t> </a:t>
            </a:r>
            <a:r>
              <a:rPr lang="en-US" sz="1200" b="0" i="0" kern="1200" dirty="0">
                <a:solidFill>
                  <a:schemeClr val="tx1"/>
                </a:solidFill>
                <a:effectLst/>
                <a:latin typeface="+mn-lt"/>
                <a:ea typeface="+mn-ea"/>
                <a:cs typeface="+mn-cs"/>
              </a:rPr>
              <a:t>looks for any dependency (if that module is dependent on any other module) and loads them.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937497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FB2FFC-C6BC-4D61-B599-3B314807EAAE}"/>
              </a:ext>
            </a:extLst>
          </p:cNvPr>
          <p:cNvSpPr>
            <a:spLocks noGrp="1" noChangeArrowheads="1"/>
          </p:cNvSpPr>
          <p:nvPr>
            <p:ph type="sldNum" sz="quarter" idx="5"/>
          </p:nvPr>
        </p:nvSpPr>
        <p:spPr>
          <a:ln/>
        </p:spPr>
        <p:txBody>
          <a:bodyPr/>
          <a:lstStyle/>
          <a:p>
            <a:fld id="{F3469EC2-889D-41DF-85BF-404C2C0ACAE4}" type="slidenum">
              <a:rPr lang="he-IL" altLang="en-US"/>
              <a:pPr/>
              <a:t>23</a:t>
            </a:fld>
            <a:endParaRPr lang="en-US" altLang="en-US"/>
          </a:p>
        </p:txBody>
      </p:sp>
      <p:sp>
        <p:nvSpPr>
          <p:cNvPr id="355330" name="Rectangle 2">
            <a:extLst>
              <a:ext uri="{FF2B5EF4-FFF2-40B4-BE49-F238E27FC236}">
                <a16:creationId xmlns:a16="http://schemas.microsoft.com/office/drawing/2014/main" id="{607E80D6-ACEB-4F61-B7E8-E4FAB0F2C9C8}"/>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2619CF0F-5442-4673-A151-57A07A065F0E}"/>
              </a:ext>
            </a:extLst>
          </p:cNvPr>
          <p:cNvSpPr>
            <a:spLocks noGrp="1" noChangeArrowheads="1"/>
          </p:cNvSpPr>
          <p:nvPr>
            <p:ph type="body" idx="1"/>
          </p:nvPr>
        </p:nvSpPr>
        <p:spPr/>
        <p:txBody>
          <a:bodyPr/>
          <a:lstStyle/>
          <a:p>
            <a:pPr algn="r" rtl="1"/>
            <a:r>
              <a:rPr lang="he-IL" altLang="en-US" dirty="0"/>
              <a:t>ניתן גם להעביר מערך בתור פרמטר:</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4</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module_param_array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iArray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he-IL" altLang="en-US" dirty="0"/>
          </a:p>
          <a:p>
            <a:pPr algn="r" rtl="1"/>
            <a:endParaRPr lang="he-IL" altLang="en-US" dirty="0"/>
          </a:p>
          <a:p>
            <a:pPr algn="r" rtl="1"/>
            <a:r>
              <a:rPr lang="he-IL" altLang="en-US" dirty="0"/>
              <a:t>טריק להעברת פרמטר אופציונלי: מערך בגודל 0—1.</a:t>
            </a:r>
          </a:p>
          <a:p>
            <a:pPr algn="r" rtl="1"/>
            <a:endParaRPr lang="en-US" altLang="en-US" dirty="0"/>
          </a:p>
        </p:txBody>
      </p:sp>
    </p:spTree>
    <p:extLst>
      <p:ext uri="{BB962C8B-B14F-4D97-AF65-F5344CB8AC3E}">
        <p14:creationId xmlns:p14="http://schemas.microsoft.com/office/powerpoint/2010/main" val="3669780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Lp0-local printer 0</a:t>
            </a:r>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133388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28CFA0-E9BA-4D85-95EF-0DBF2DAA8DC7}"/>
              </a:ext>
            </a:extLst>
          </p:cNvPr>
          <p:cNvSpPr>
            <a:spLocks noGrp="1" noChangeArrowheads="1"/>
          </p:cNvSpPr>
          <p:nvPr>
            <p:ph type="sldNum" sz="quarter" idx="5"/>
          </p:nvPr>
        </p:nvSpPr>
        <p:spPr>
          <a:ln/>
        </p:spPr>
        <p:txBody>
          <a:bodyPr/>
          <a:lstStyle/>
          <a:p>
            <a:fld id="{3D722A67-AB5F-4E32-A07B-9247BBFF8C86}" type="slidenum">
              <a:rPr lang="he-IL" altLang="en-US"/>
              <a:pPr/>
              <a:t>24</a:t>
            </a:fld>
            <a:endParaRPr lang="en-US" altLang="en-US"/>
          </a:p>
        </p:txBody>
      </p:sp>
      <p:sp>
        <p:nvSpPr>
          <p:cNvPr id="410626" name="Rectangle 2">
            <a:extLst>
              <a:ext uri="{FF2B5EF4-FFF2-40B4-BE49-F238E27FC236}">
                <a16:creationId xmlns:a16="http://schemas.microsoft.com/office/drawing/2014/main" id="{80137A0E-A25B-4845-918A-98F2773E3816}"/>
              </a:ext>
            </a:extLst>
          </p:cNvPr>
          <p:cNvSpPr>
            <a:spLocks noGrp="1" noRot="1" noChangeAspect="1" noChangeArrowheads="1" noTextEdit="1"/>
          </p:cNvSpPr>
          <p:nvPr>
            <p:ph type="sldImg"/>
          </p:nvPr>
        </p:nvSpPr>
        <p:spPr>
          <a:ln/>
        </p:spPr>
      </p:sp>
      <p:sp>
        <p:nvSpPr>
          <p:cNvPr id="410627" name="Rectangle 3">
            <a:extLst>
              <a:ext uri="{FF2B5EF4-FFF2-40B4-BE49-F238E27FC236}">
                <a16:creationId xmlns:a16="http://schemas.microsoft.com/office/drawing/2014/main" id="{9C4710F5-4FD9-4B13-BE7B-EE96E678A4B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6774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647EBF-6717-4F25-BBF7-4D63358A134C}"/>
              </a:ext>
            </a:extLst>
          </p:cNvPr>
          <p:cNvSpPr>
            <a:spLocks noGrp="1" noChangeArrowheads="1"/>
          </p:cNvSpPr>
          <p:nvPr>
            <p:ph type="sldNum" sz="quarter" idx="5"/>
          </p:nvPr>
        </p:nvSpPr>
        <p:spPr>
          <a:ln/>
        </p:spPr>
        <p:txBody>
          <a:bodyPr/>
          <a:lstStyle/>
          <a:p>
            <a:fld id="{FCDB69B7-1697-4EE7-B703-1FB484B5622B}" type="slidenum">
              <a:rPr lang="he-IL" altLang="en-US"/>
              <a:pPr/>
              <a:t>25</a:t>
            </a:fld>
            <a:endParaRPr lang="en-US" altLang="en-US"/>
          </a:p>
        </p:txBody>
      </p:sp>
      <p:sp>
        <p:nvSpPr>
          <p:cNvPr id="350210" name="Rectangle 2">
            <a:extLst>
              <a:ext uri="{FF2B5EF4-FFF2-40B4-BE49-F238E27FC236}">
                <a16:creationId xmlns:a16="http://schemas.microsoft.com/office/drawing/2014/main" id="{0369A2F3-F22A-4462-8FBF-A9BAB2FA82C5}"/>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FB11F053-EF2B-44DF-852A-42AD785BC482}"/>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תשובה: התהליך שטוען את המודול הוא התהליך שמריץ את התכנית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(זהו תהליך בן של ה-</a:t>
            </a:r>
            <a:r>
              <a:rPr lang="en-US" altLang="en-US" dirty="0">
                <a:latin typeface="Courier New" panose="02070309020205020404" pitchFamily="49" charset="0"/>
                <a:cs typeface="Courier New" panose="02070309020205020404" pitchFamily="49" charset="0"/>
              </a:rPr>
              <a:t>shell</a:t>
            </a:r>
            <a:r>
              <a:rPr lang="he-IL" altLang="en-US" dirty="0">
                <a:latin typeface="Courier New" panose="02070309020205020404" pitchFamily="49" charset="0"/>
                <a:cs typeface="Courier New" panose="02070309020205020404" pitchFamily="49" charset="0"/>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latin typeface="Courier New" panose="02070309020205020404" pitchFamily="49" charset="0"/>
                <a:cs typeface="Courier New" panose="02070309020205020404" pitchFamily="49" charset="0"/>
              </a:rPr>
              <a:t>לכן שם התכנית שיודפס הוא </a:t>
            </a:r>
            <a:r>
              <a:rPr lang="en-US" altLang="en-US" dirty="0" err="1">
                <a:latin typeface="Courier New" panose="02070309020205020404" pitchFamily="49" charset="0"/>
                <a:cs typeface="Courier New" panose="02070309020205020404" pitchFamily="49" charset="0"/>
              </a:rPr>
              <a:t>insmod</a:t>
            </a:r>
            <a:r>
              <a:rPr lang="he-IL" altLang="en-US" dirty="0">
                <a:latin typeface="Courier New" panose="02070309020205020404" pitchFamily="49" charset="0"/>
                <a:cs typeface="Courier New" panose="02070309020205020404" pitchFamily="49" charset="0"/>
              </a:rPr>
              <a:t>. דוגמת הרצה:</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Courier New" panose="02070309020205020404" pitchFamily="49" charset="0"/>
                <a:cs typeface="Courier New" panose="02070309020205020404" pitchFamily="49" charset="0"/>
              </a:rPr>
              <a:t>&gt;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hello.ko</a:t>
            </a:r>
            <a:endParaRPr lang="en-US" altLang="en-US" dirty="0">
              <a:latin typeface="Courier New" panose="02070309020205020404" pitchFamily="49" charset="0"/>
              <a:cs typeface="Courier New" panose="02070309020205020404" pitchFamily="49" charset="0"/>
            </a:endParaRPr>
          </a:p>
          <a:p>
            <a:r>
              <a:rPr lang="en-US" altLang="en-US" dirty="0"/>
              <a:t>The process is “</a:t>
            </a:r>
            <a:r>
              <a:rPr lang="en-US" altLang="en-US" dirty="0" err="1"/>
              <a:t>insmod</a:t>
            </a:r>
            <a:r>
              <a:rPr lang="en-US" altLang="en-US" dirty="0"/>
              <a:t>” (</a:t>
            </a:r>
            <a:r>
              <a:rPr lang="en-US" altLang="en-US" dirty="0" err="1"/>
              <a:t>pid</a:t>
            </a:r>
            <a:r>
              <a:rPr lang="en-US" altLang="en-US" dirty="0"/>
              <a:t> 21676)</a:t>
            </a:r>
          </a:p>
        </p:txBody>
      </p:sp>
    </p:spTree>
    <p:extLst>
      <p:ext uri="{BB962C8B-B14F-4D97-AF65-F5344CB8AC3E}">
        <p14:creationId xmlns:p14="http://schemas.microsoft.com/office/powerpoint/2010/main" val="125845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CDFC28-2F29-4415-82EB-3825A732A112}"/>
              </a:ext>
            </a:extLst>
          </p:cNvPr>
          <p:cNvSpPr>
            <a:spLocks noGrp="1" noChangeArrowheads="1"/>
          </p:cNvSpPr>
          <p:nvPr>
            <p:ph type="sldNum" sz="quarter" idx="5"/>
          </p:nvPr>
        </p:nvSpPr>
        <p:spPr>
          <a:ln/>
        </p:spPr>
        <p:txBody>
          <a:bodyPr/>
          <a:lstStyle/>
          <a:p>
            <a:fld id="{0DCED2EB-4575-4713-A72F-4E6DB24602CB}" type="slidenum">
              <a:rPr lang="he-IL" altLang="en-US"/>
              <a:pPr/>
              <a:t>27</a:t>
            </a:fld>
            <a:endParaRPr lang="en-US" altLang="en-US"/>
          </a:p>
        </p:txBody>
      </p:sp>
      <p:sp>
        <p:nvSpPr>
          <p:cNvPr id="330754" name="Rectangle 2">
            <a:extLst>
              <a:ext uri="{FF2B5EF4-FFF2-40B4-BE49-F238E27FC236}">
                <a16:creationId xmlns:a16="http://schemas.microsoft.com/office/drawing/2014/main" id="{3A39BF63-BEA7-4E62-A2B6-BD1A680F8EDF}"/>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5B936DC6-C8C4-45C9-BFCB-F47DA9C1CE83}"/>
              </a:ext>
            </a:extLst>
          </p:cNvPr>
          <p:cNvSpPr>
            <a:spLocks noGrp="1" noChangeArrowheads="1"/>
          </p:cNvSpPr>
          <p:nvPr>
            <p:ph type="body" idx="1"/>
          </p:nvPr>
        </p:nvSpPr>
        <p:spPr/>
        <p:txBody>
          <a:bodyPr/>
          <a:lstStyle/>
          <a:p>
            <a:pPr algn="r" rtl="1"/>
            <a:r>
              <a:rPr lang="he-IL" altLang="en-US" dirty="0"/>
              <a:t>עקרונות העיצוב של התקנים: הפרדה בין "מכניזם" לבין "מדיניות".</a:t>
            </a:r>
          </a:p>
          <a:p>
            <a:pPr algn="r" rtl="1"/>
            <a:r>
              <a:rPr lang="he-IL" altLang="en-US" dirty="0"/>
              <a:t>מכניזם – מה אפשר לעשות (איזה יכולות מספקים)</a:t>
            </a:r>
          </a:p>
          <a:p>
            <a:pPr algn="r" rtl="1"/>
            <a:r>
              <a:rPr lang="he-IL" altLang="en-US" dirty="0"/>
              <a:t>מדיניות – איך עושים (איך מנצלים את היכולות)</a:t>
            </a:r>
          </a:p>
          <a:p>
            <a:pPr algn="r" rtl="1"/>
            <a:r>
              <a:rPr lang="he-IL" altLang="en-US" dirty="0"/>
              <a:t>חבילת תוכנה היא קלה יותר לשימוש כשחלקים שונים בתכנית מממשים את התפקודים השונים.</a:t>
            </a:r>
          </a:p>
          <a:p>
            <a:pPr algn="r" rtl="1"/>
            <a:r>
              <a:rPr lang="he-IL" altLang="en-US" dirty="0"/>
              <a:t>דוגמה למכניזם: החלפת הקשר. דוגמה למדיניות: מדיניות זימון תהליכים (</a:t>
            </a:r>
            <a:r>
              <a:rPr lang="en-US" altLang="en-US" dirty="0"/>
              <a:t>RR, FCFS, SJF,…</a:t>
            </a:r>
            <a:r>
              <a:rPr lang="he-IL" altLang="en-US" dirty="0"/>
              <a:t>).</a:t>
            </a:r>
          </a:p>
          <a:p>
            <a:pPr algn="r" rtl="1"/>
            <a:r>
              <a:rPr lang="he-IL" altLang="en-US" dirty="0"/>
              <a:t>עוד דוגמה למכניזם: מנגנון דפדוף. דוגמה למדיניות: מדיניות החלפת דפים (</a:t>
            </a:r>
            <a:r>
              <a:rPr lang="en-US" altLang="en-US" dirty="0"/>
              <a:t>FIFO, LRU,…</a:t>
            </a:r>
            <a:r>
              <a:rPr lang="he-IL" altLang="en-US" dirty="0"/>
              <a:t>) </a:t>
            </a:r>
            <a:endParaRPr lang="en-US" altLang="en-US" dirty="0"/>
          </a:p>
          <a:p>
            <a:pPr algn="r" rtl="1"/>
            <a:endParaRPr lang="he-IL" altLang="en-US" dirty="0"/>
          </a:p>
          <a:p>
            <a:pPr algn="r" rtl="1"/>
            <a:r>
              <a:rPr lang="he-IL" altLang="en-US" dirty="0"/>
              <a:t>באופן דומה, דרייבר מטפל רק במכניזם (למשל, איך להפעיל כונן דיסקטים), והמדיניות מסופקת ברמות גבוהות יותר של מערכת ההפעלה (מי יכול לגשת לכונן, מי רשאי לעשות לו </a:t>
            </a:r>
            <a:r>
              <a:rPr lang="en-US" altLang="en-US" dirty="0"/>
              <a:t>mount</a:t>
            </a:r>
            <a:r>
              <a:rPr lang="he-IL" altLang="en-US" dirty="0"/>
              <a:t> וכן הלאה). אם אפשר, נעדיף לאפשר שינוי מדיניות ברמת </a:t>
            </a:r>
            <a:r>
              <a:rPr lang="en-US" altLang="en-US" dirty="0"/>
              <a:t>user mode</a:t>
            </a:r>
            <a:r>
              <a:rPr lang="he-IL" altLang="en-US" dirty="0"/>
              <a:t>.</a:t>
            </a:r>
          </a:p>
          <a:p>
            <a:pPr algn="r" rtl="1"/>
            <a:r>
              <a:rPr lang="he-IL" altLang="en-US" dirty="0"/>
              <a:t>כשכותבים דרייבר, מומלץ לשמור על גמישות – לטפל רק בגישה לחומרה, בלי להטיל אילוצים נוספים על המדיניות – זה נשאר לאפליקציה.</a:t>
            </a:r>
          </a:p>
          <a:p>
            <a:pPr algn="r" rtl="1"/>
            <a:r>
              <a:rPr lang="he-IL" altLang="en-US" dirty="0"/>
              <a:t>במקרים מסויימים קיימת אפשרות לכתוב דרייברים שרצים ב-</a:t>
            </a:r>
            <a:r>
              <a:rPr lang="en-US" altLang="en-US" dirty="0"/>
              <a:t>user mode</a:t>
            </a:r>
            <a:r>
              <a:rPr lang="he-IL" altLang="en-US" dirty="0"/>
              <a:t>, ואינם מקומפלים עם קוד גרעין. לא נדון בתרגול בדרייברים מסוג זה.</a:t>
            </a:r>
            <a:endParaRPr lang="en-US" altLang="en-US" dirty="0"/>
          </a:p>
        </p:txBody>
      </p:sp>
    </p:spTree>
    <p:extLst>
      <p:ext uri="{BB962C8B-B14F-4D97-AF65-F5344CB8AC3E}">
        <p14:creationId xmlns:p14="http://schemas.microsoft.com/office/powerpoint/2010/main" val="3919433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EDE1C8-BA09-4730-B89B-CBFCF9811A7F}"/>
              </a:ext>
            </a:extLst>
          </p:cNvPr>
          <p:cNvSpPr>
            <a:spLocks noGrp="1" noChangeArrowheads="1"/>
          </p:cNvSpPr>
          <p:nvPr>
            <p:ph type="sldNum" sz="quarter" idx="5"/>
          </p:nvPr>
        </p:nvSpPr>
        <p:spPr>
          <a:ln/>
        </p:spPr>
        <p:txBody>
          <a:bodyPr/>
          <a:lstStyle/>
          <a:p>
            <a:fld id="{8A63451B-DEAD-4A2B-BD40-C40939B6986F}" type="slidenum">
              <a:rPr lang="he-IL" altLang="en-US"/>
              <a:pPr/>
              <a:t>28</a:t>
            </a:fld>
            <a:endParaRPr lang="en-US" altLang="en-US"/>
          </a:p>
        </p:txBody>
      </p:sp>
      <p:sp>
        <p:nvSpPr>
          <p:cNvPr id="334850" name="Rectangle 2">
            <a:extLst>
              <a:ext uri="{FF2B5EF4-FFF2-40B4-BE49-F238E27FC236}">
                <a16:creationId xmlns:a16="http://schemas.microsoft.com/office/drawing/2014/main" id="{F74B9C39-9DC8-456C-AA82-6C185B6CA142}"/>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6002FC87-DD1D-4DC0-8521-7788E1262C17}"/>
              </a:ext>
            </a:extLst>
          </p:cNvPr>
          <p:cNvSpPr>
            <a:spLocks noGrp="1" noChangeArrowheads="1"/>
          </p:cNvSpPr>
          <p:nvPr>
            <p:ph type="body" idx="1"/>
          </p:nvPr>
        </p:nvSpPr>
        <p:spPr/>
        <p:txBody>
          <a:bodyPr>
            <a:normAutofit fontScale="70000" lnSpcReduction="20000"/>
          </a:bodyPr>
          <a:lstStyle/>
          <a:p>
            <a:pPr algn="r" rtl="1"/>
            <a:r>
              <a:rPr lang="he-IL" altLang="en-US" dirty="0"/>
              <a:t>מבחינת המשתמש, התקני תווים והתקני בלוקים עשויים לתפקד באופן דומה. ההבדל ביניהם בא לידי ביטוי בממשק הפנימי בין מערכת ההפעלה לבין ההתקן.</a:t>
            </a:r>
          </a:p>
          <a:p>
            <a:pPr algn="r" rtl="1"/>
            <a:endParaRPr lang="he-IL" altLang="en-US" dirty="0"/>
          </a:p>
          <a:p>
            <a:pPr algn="r" rtl="1"/>
            <a:r>
              <a:rPr lang="he-IL" altLang="en-US" dirty="0"/>
              <a:t>הסבר נוסף: (מתוך </a:t>
            </a:r>
            <a:r>
              <a:rPr lang="en-US" altLang="en-US" dirty="0"/>
              <a:t>https://unix.stackexchange.com/questions/60034/what-are-character-special-and-block-special-files-in-a-unix-system</a:t>
            </a:r>
            <a:r>
              <a:rPr lang="he-IL" altLang="en-US" dirty="0"/>
              <a:t>)</a:t>
            </a:r>
          </a:p>
          <a:p>
            <a:pPr algn="r" rtl="1"/>
            <a:endParaRPr lang="he-IL" altLang="en-US" dirty="0"/>
          </a:p>
          <a:p>
            <a:pPr fontAlgn="base"/>
            <a:r>
              <a:rPr lang="en-US" sz="1200" b="0" i="0" kern="1200" dirty="0">
                <a:solidFill>
                  <a:schemeClr val="tx1"/>
                </a:solidFill>
                <a:effectLst/>
                <a:latin typeface="+mn-lt"/>
                <a:ea typeface="+mn-ea"/>
                <a:cs typeface="+mn-cs"/>
              </a:rPr>
              <a:t>Block devices (also called block special files) usually behave a lot like ordinary files: they are an array of bytes, and the value that is read at a given location is the value that was last written there. Data from block device can be cached in memory and read back from cache; writes can be buffered. Block devices are normally </a:t>
            </a:r>
            <a:r>
              <a:rPr lang="en-US" sz="1200" b="0" i="0" kern="1200" dirty="0" err="1">
                <a:solidFill>
                  <a:schemeClr val="tx1"/>
                </a:solidFill>
                <a:effectLst/>
                <a:latin typeface="+mn-lt"/>
                <a:ea typeface="+mn-ea"/>
                <a:cs typeface="+mn-cs"/>
              </a:rPr>
              <a:t>seekable</a:t>
            </a:r>
            <a:r>
              <a:rPr lang="en-US" sz="1200" b="0" i="0" kern="1200" dirty="0">
                <a:solidFill>
                  <a:schemeClr val="tx1"/>
                </a:solidFill>
                <a:effectLst/>
                <a:latin typeface="+mn-lt"/>
                <a:ea typeface="+mn-ea"/>
                <a:cs typeface="+mn-cs"/>
              </a:rPr>
              <a:t> (i.e. there is a notion of position inside the file which the application can change). The name “block device” comes from the fact that the corresponding hardware typically reads and writes a whole block at a time (e.g. a sector on a hard disk).</a:t>
            </a:r>
          </a:p>
          <a:p>
            <a:pPr fontAlgn="base"/>
            <a:r>
              <a:rPr lang="en-US" sz="1200" b="0" i="0" kern="1200" dirty="0">
                <a:solidFill>
                  <a:schemeClr val="tx1"/>
                </a:solidFill>
                <a:effectLst/>
                <a:latin typeface="+mn-lt"/>
                <a:ea typeface="+mn-ea"/>
                <a:cs typeface="+mn-cs"/>
              </a:rPr>
              <a:t>Character devices (also called character special files) behave like pipes, serial ports, etc. Writing or reading to them is an immediate action. What the driver does with the data is its own business. Writing a byte to a character device might cause it to be displayed on screen, output on a serial port, converted into a sound, ... Reading a byte from a device might cause the serial port to wait for input, might return a random byte (/dev/</a:t>
            </a:r>
            <a:r>
              <a:rPr lang="en-US" sz="1200" b="0" i="0" kern="1200" dirty="0" err="1">
                <a:solidFill>
                  <a:schemeClr val="tx1"/>
                </a:solidFill>
                <a:effectLst/>
                <a:latin typeface="+mn-lt"/>
                <a:ea typeface="+mn-ea"/>
                <a:cs typeface="+mn-cs"/>
              </a:rPr>
              <a:t>urandom</a:t>
            </a:r>
            <a:r>
              <a:rPr lang="en-US" sz="1200" b="0" i="0" kern="1200" dirty="0">
                <a:solidFill>
                  <a:schemeClr val="tx1"/>
                </a:solidFill>
                <a:effectLst/>
                <a:latin typeface="+mn-lt"/>
                <a:ea typeface="+mn-ea"/>
                <a:cs typeface="+mn-cs"/>
              </a:rPr>
              <a:t>), ... The name “character device” comes from the fact that each character is handled individually.</a:t>
            </a:r>
            <a:endParaRPr lang="he-IL" altLang="en-US" dirty="0"/>
          </a:p>
          <a:p>
            <a:pPr algn="r" rtl="1"/>
            <a:endParaRPr lang="he-IL" altLang="en-US" dirty="0"/>
          </a:p>
          <a:p>
            <a:pPr algn="r" rtl="1"/>
            <a:r>
              <a:rPr lang="he-IL" altLang="en-US" dirty="0"/>
              <a:t>בויקיפדיה האנגלית נותנים הגדרה מעט שונה: </a:t>
            </a:r>
            <a:r>
              <a:rPr lang="en-US" altLang="en-US" dirty="0"/>
              <a:t>https://en.wikipedia.org/wiki/Device_file</a:t>
            </a:r>
            <a:endParaRPr lang="he-IL" altLang="en-US" dirty="0"/>
          </a:p>
          <a:p>
            <a:pPr algn="r" rtl="1"/>
            <a:endParaRPr lang="he-IL" altLang="en-US" dirty="0"/>
          </a:p>
          <a:p>
            <a:pPr algn="l" rtl="0"/>
            <a:r>
              <a:rPr lang="en-US" sz="1200" b="0" i="1" kern="1200" dirty="0">
                <a:solidFill>
                  <a:schemeClr val="tx1"/>
                </a:solidFill>
                <a:effectLst/>
                <a:latin typeface="+mn-lt"/>
                <a:ea typeface="+mn-ea"/>
                <a:cs typeface="+mn-cs"/>
              </a:rPr>
              <a:t>Character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character devices</a:t>
            </a:r>
            <a:r>
              <a:rPr lang="en-US" sz="1200" b="0" i="0" kern="1200" dirty="0">
                <a:solidFill>
                  <a:schemeClr val="tx1"/>
                </a:solidFill>
                <a:effectLst/>
                <a:latin typeface="+mn-lt"/>
                <a:ea typeface="+mn-ea"/>
                <a:cs typeface="+mn-cs"/>
              </a:rPr>
              <a:t> provide unbuffered, direct access to the hardware device. They do not necessarily allow programs to read or write single characters at a time; that is up to the device in question. The character device for a hard disk, for example, will normally require that all reads and writes are aligned to block boundaries and most certainly will not allow reading a single byte.</a:t>
            </a:r>
          </a:p>
          <a:p>
            <a:pPr algn="l" rtl="0"/>
            <a:r>
              <a:rPr lang="en-US" sz="1200" b="0" i="0" kern="1200" dirty="0">
                <a:solidFill>
                  <a:schemeClr val="tx1"/>
                </a:solidFill>
                <a:effectLst/>
                <a:latin typeface="+mn-lt"/>
                <a:ea typeface="+mn-ea"/>
                <a:cs typeface="+mn-cs"/>
              </a:rPr>
              <a:t>Character devices are sometimes known as </a:t>
            </a:r>
            <a:r>
              <a:rPr lang="en-US" sz="1200" b="0" i="1" kern="1200" dirty="0">
                <a:solidFill>
                  <a:schemeClr val="tx1"/>
                </a:solidFill>
                <a:effectLst/>
                <a:latin typeface="+mn-lt"/>
                <a:ea typeface="+mn-ea"/>
                <a:cs typeface="+mn-cs"/>
              </a:rPr>
              <a:t>raw devices</a:t>
            </a:r>
            <a:r>
              <a:rPr lang="en-US" sz="1200" b="0" i="0" kern="1200" dirty="0">
                <a:solidFill>
                  <a:schemeClr val="tx1"/>
                </a:solidFill>
                <a:effectLst/>
                <a:latin typeface="+mn-lt"/>
                <a:ea typeface="+mn-ea"/>
                <a:cs typeface="+mn-cs"/>
              </a:rPr>
              <a:t> to avoid the confusion surrounding the fact that a character device for a piece of block-based hardware will typically require programs to read and write aligned blocks.</a:t>
            </a:r>
          </a:p>
          <a:p>
            <a:pPr algn="l" rtl="0"/>
            <a:endParaRPr lang="en-US" alt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Block special files</a:t>
            </a:r>
            <a:r>
              <a:rPr lang="en-US" sz="1200" b="0" i="0" kern="1200" dirty="0">
                <a:solidFill>
                  <a:schemeClr val="tx1"/>
                </a:solidFill>
                <a:effectLst/>
                <a:latin typeface="+mn-lt"/>
                <a:ea typeface="+mn-ea"/>
                <a:cs typeface="+mn-cs"/>
              </a:rPr>
              <a:t> or </a:t>
            </a:r>
            <a:r>
              <a:rPr lang="en-US" sz="1200" b="0" i="1" kern="1200" dirty="0">
                <a:solidFill>
                  <a:schemeClr val="tx1"/>
                </a:solidFill>
                <a:effectLst/>
                <a:latin typeface="+mn-lt"/>
                <a:ea typeface="+mn-ea"/>
                <a:cs typeface="+mn-cs"/>
              </a:rPr>
              <a:t>block devices</a:t>
            </a:r>
            <a:r>
              <a:rPr lang="en-US" sz="1200" b="0" i="0" kern="1200" dirty="0">
                <a:solidFill>
                  <a:schemeClr val="tx1"/>
                </a:solidFill>
                <a:effectLst/>
                <a:latin typeface="+mn-lt"/>
                <a:ea typeface="+mn-ea"/>
                <a:cs typeface="+mn-cs"/>
              </a:rPr>
              <a:t> provide buffered access to hardware devices, and provide some abstraction from their specifics.</a:t>
            </a:r>
            <a:r>
              <a:rPr lang="en-US" sz="1200" b="0" i="0" u="none" strike="noStrike" kern="1200" baseline="30000" dirty="0">
                <a:solidFill>
                  <a:schemeClr val="tx1"/>
                </a:solidFill>
                <a:effectLst/>
                <a:latin typeface="+mn-lt"/>
                <a:ea typeface="+mn-ea"/>
                <a:cs typeface="+mn-cs"/>
                <a:hlinkClick r:id="rId3"/>
              </a:rPr>
              <a:t>[5]</a:t>
            </a:r>
            <a:r>
              <a:rPr lang="en-US" sz="1200" b="0" i="0" kern="1200" dirty="0">
                <a:solidFill>
                  <a:schemeClr val="tx1"/>
                </a:solidFill>
                <a:effectLst/>
                <a:latin typeface="+mn-lt"/>
                <a:ea typeface="+mn-ea"/>
                <a:cs typeface="+mn-cs"/>
              </a:rPr>
              <a:t> Unlike character devices, block devices will always allow the programmer to read or write a block of any size (including single characters/bytes) and any alignment. The downside is that because block devices are buffered, the programmer does not know how long it will take before written data is passed from the kernel's buffers to the actual device, or indeed in what order two separate writes will arrive at the physical device; additionally, if the same hardware exposes both character and block devices, there is a risk of data corruption due to clients using the character device being unaware of changes made in the buffers of the block device.</a:t>
            </a:r>
          </a:p>
          <a:p>
            <a:r>
              <a:rPr lang="en-US" sz="1200" b="0" i="0" kern="1200" dirty="0">
                <a:solidFill>
                  <a:schemeClr val="tx1"/>
                </a:solidFill>
                <a:effectLst/>
                <a:latin typeface="+mn-lt"/>
                <a:ea typeface="+mn-ea"/>
                <a:cs typeface="+mn-cs"/>
              </a:rPr>
              <a:t>Most systems create both block and character devices to represent hardware like hard disks. FreeBSD and Linux notably do not; the former has removed support for block devices,</a:t>
            </a:r>
            <a:r>
              <a:rPr lang="en-US" sz="1200" b="0" i="0" u="none" strike="noStrike" kern="1200" baseline="30000" dirty="0">
                <a:solidFill>
                  <a:schemeClr val="tx1"/>
                </a:solidFill>
                <a:effectLst/>
                <a:latin typeface="+mn-lt"/>
                <a:ea typeface="+mn-ea"/>
                <a:cs typeface="+mn-cs"/>
                <a:hlinkClick r:id="rId4"/>
              </a:rPr>
              <a:t>[6]</a:t>
            </a:r>
            <a:r>
              <a:rPr lang="en-US" sz="1200" b="0" i="0" kern="1200" dirty="0">
                <a:solidFill>
                  <a:schemeClr val="tx1"/>
                </a:solidFill>
                <a:effectLst/>
                <a:latin typeface="+mn-lt"/>
                <a:ea typeface="+mn-ea"/>
                <a:cs typeface="+mn-cs"/>
              </a:rPr>
              <a:t> while the latter creates only block devices. In Linux, to get a character device for a disk one must use the "raw" driver, though one can get the same effect as opening a character device by opening the block device with the Linux-specific O_DIRECT flag.</a:t>
            </a:r>
          </a:p>
          <a:p>
            <a:pPr algn="l" rtl="0"/>
            <a:endParaRPr lang="he-IL" altLang="en-US" dirty="0"/>
          </a:p>
        </p:txBody>
      </p:sp>
    </p:spTree>
    <p:extLst>
      <p:ext uri="{BB962C8B-B14F-4D97-AF65-F5344CB8AC3E}">
        <p14:creationId xmlns:p14="http://schemas.microsoft.com/office/powerpoint/2010/main" val="1812565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29</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algn="r" rtl="1"/>
            <a:r>
              <a:rPr lang="he-IL" altLang="en-US" dirty="0"/>
              <a:t>למשל, ההתקנים </a:t>
            </a:r>
            <a:r>
              <a:rPr lang="en-US" altLang="en-US" dirty="0"/>
              <a:t>null</a:t>
            </a:r>
            <a:r>
              <a:rPr lang="he-IL" altLang="en-US" dirty="0"/>
              <a:t> ו-</a:t>
            </a:r>
            <a:r>
              <a:rPr lang="en-US" altLang="en-US" dirty="0"/>
              <a:t>zero</a:t>
            </a:r>
            <a:r>
              <a:rPr lang="he-IL" altLang="en-US" dirty="0"/>
              <a:t> שניהם מנוהלים ע"י הדרייבר המסומן במספר ראשי 1.</a:t>
            </a:r>
          </a:p>
          <a:p>
            <a:pPr algn="r" rtl="1"/>
            <a:r>
              <a:rPr lang="he-IL" altLang="en-US" dirty="0"/>
              <a:t>המספר המשני מאפשר לדרייבר להבחין ביניהם.</a:t>
            </a:r>
          </a:p>
          <a:p>
            <a:pPr algn="r" rtl="1"/>
            <a:endParaRPr lang="he-IL" altLang="en-US" dirty="0"/>
          </a:p>
          <a:p>
            <a:pPr algn="r" rtl="1"/>
            <a:r>
              <a:rPr lang="he-IL" altLang="en-US" dirty="0"/>
              <a:t>אבחנה נוספת: מספר ראשי משמש את קריאת המערכת </a:t>
            </a:r>
            <a:r>
              <a:rPr lang="en-US" altLang="en-US" dirty="0"/>
              <a:t>open()</a:t>
            </a:r>
            <a:r>
              <a:rPr lang="he-IL" altLang="en-US" dirty="0"/>
              <a:t> לזיהוי הדרייבר של קובץ ההתקן.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מספר משני משמש את הפונקציות של הדרייבר בלבד.</a:t>
            </a:r>
          </a:p>
        </p:txBody>
      </p:sp>
    </p:spTree>
    <p:extLst>
      <p:ext uri="{BB962C8B-B14F-4D97-AF65-F5344CB8AC3E}">
        <p14:creationId xmlns:p14="http://schemas.microsoft.com/office/powerpoint/2010/main" val="39564899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9355CB-EC45-4612-BCC7-D88DAB0EE454}"/>
              </a:ext>
            </a:extLst>
          </p:cNvPr>
          <p:cNvSpPr>
            <a:spLocks noGrp="1" noChangeArrowheads="1"/>
          </p:cNvSpPr>
          <p:nvPr>
            <p:ph type="sldNum" sz="quarter" idx="5"/>
          </p:nvPr>
        </p:nvSpPr>
        <p:spPr>
          <a:ln/>
        </p:spPr>
        <p:txBody>
          <a:bodyPr/>
          <a:lstStyle/>
          <a:p>
            <a:fld id="{5BFDCA64-0033-4399-9EE9-9B6971B23F48}" type="slidenum">
              <a:rPr lang="he-IL" altLang="en-US"/>
              <a:pPr/>
              <a:t>30</a:t>
            </a:fld>
            <a:endParaRPr lang="en-US" altLang="en-US"/>
          </a:p>
        </p:txBody>
      </p:sp>
      <p:sp>
        <p:nvSpPr>
          <p:cNvPr id="357378" name="Rectangle 2">
            <a:extLst>
              <a:ext uri="{FF2B5EF4-FFF2-40B4-BE49-F238E27FC236}">
                <a16:creationId xmlns:a16="http://schemas.microsoft.com/office/drawing/2014/main" id="{708844C5-75FB-4A19-929C-DBB5A1119812}"/>
              </a:ext>
            </a:extLst>
          </p:cNvPr>
          <p:cNvSpPr>
            <a:spLocks noGrp="1" noRot="1" noChangeAspect="1" noChangeArrowheads="1" noTextEdit="1"/>
          </p:cNvSpPr>
          <p:nvPr>
            <p:ph type="sldImg"/>
          </p:nvPr>
        </p:nvSpPr>
        <p:spPr>
          <a:ln/>
        </p:spPr>
      </p:sp>
      <p:sp>
        <p:nvSpPr>
          <p:cNvPr id="357379" name="Rectangle 3">
            <a:extLst>
              <a:ext uri="{FF2B5EF4-FFF2-40B4-BE49-F238E27FC236}">
                <a16:creationId xmlns:a16="http://schemas.microsoft.com/office/drawing/2014/main" id="{6FFE593A-C5A4-436D-AE4C-48FDD383AEB5}"/>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b="0" dirty="0"/>
          </a:p>
        </p:txBody>
      </p:sp>
    </p:spTree>
    <p:extLst>
      <p:ext uri="{BB962C8B-B14F-4D97-AF65-F5344CB8AC3E}">
        <p14:creationId xmlns:p14="http://schemas.microsoft.com/office/powerpoint/2010/main" val="267305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48FA0C-A72C-428A-9F4C-1B9F46B5338E}"/>
              </a:ext>
            </a:extLst>
          </p:cNvPr>
          <p:cNvSpPr>
            <a:spLocks noGrp="1" noChangeArrowheads="1"/>
          </p:cNvSpPr>
          <p:nvPr>
            <p:ph type="sldNum" sz="quarter" idx="5"/>
          </p:nvPr>
        </p:nvSpPr>
        <p:spPr>
          <a:ln/>
        </p:spPr>
        <p:txBody>
          <a:bodyPr/>
          <a:lstStyle/>
          <a:p>
            <a:fld id="{1EFBAC45-562A-4C5B-A4A1-91EB3BBE9CEA}" type="slidenum">
              <a:rPr lang="he-IL" altLang="en-US"/>
              <a:pPr/>
              <a:t>32</a:t>
            </a:fld>
            <a:endParaRPr lang="en-US" altLang="en-US"/>
          </a:p>
        </p:txBody>
      </p:sp>
      <p:sp>
        <p:nvSpPr>
          <p:cNvPr id="365570" name="Rectangle 2">
            <a:extLst>
              <a:ext uri="{FF2B5EF4-FFF2-40B4-BE49-F238E27FC236}">
                <a16:creationId xmlns:a16="http://schemas.microsoft.com/office/drawing/2014/main" id="{F6DB6A89-4823-40E8-BF01-DD3E65226345}"/>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6AA56E49-61F8-44FB-9A39-44D12308A177}"/>
              </a:ext>
            </a:extLst>
          </p:cNvPr>
          <p:cNvSpPr>
            <a:spLocks noGrp="1" noChangeArrowheads="1"/>
          </p:cNvSpPr>
          <p:nvPr>
            <p:ph type="body" idx="1"/>
          </p:nvPr>
        </p:nvSpPr>
        <p:spPr/>
        <p:txBody>
          <a:bodyPr/>
          <a:lstStyle/>
          <a:p>
            <a:pPr algn="r" rtl="1"/>
            <a:r>
              <a:rPr lang="he-IL" altLang="en-US" dirty="0"/>
              <a:t>בפועל, משתמשי לינוקס לא באמת צריכים ליצור קובץ לכל התקן המחובר למערכת כי יש תהליך מיוחד (ליתר דיוק דימון) העושה זאת עבורם – </a:t>
            </a:r>
            <a:r>
              <a:rPr lang="en-US" altLang="en-US" dirty="0" err="1"/>
              <a:t>udev</a:t>
            </a:r>
            <a:r>
              <a:rPr lang="he-IL" altLang="en-US" dirty="0"/>
              <a:t>.</a:t>
            </a:r>
          </a:p>
          <a:p>
            <a:pPr algn="r" rtl="1"/>
            <a:r>
              <a:rPr lang="en-US" altLang="en-US" dirty="0" err="1"/>
              <a:t>udev</a:t>
            </a:r>
            <a:r>
              <a:rPr lang="he-IL" altLang="en-US" dirty="0"/>
              <a:t> הוא תהליך במרחב המשתמש אשר מזהה באופן דינמי התקנים המחוברים למערכת ואז יוצר עבורם קבצים תחת התיקיה </a:t>
            </a:r>
            <a:r>
              <a:rPr lang="en-US" altLang="en-US"/>
              <a:t>/dev</a:t>
            </a:r>
            <a:r>
              <a:rPr lang="he-IL" altLang="en-US"/>
              <a:t> .</a:t>
            </a:r>
            <a:endParaRPr lang="he-IL" altLang="en-US" dirty="0"/>
          </a:p>
          <a:p>
            <a:pPr algn="r" rtl="1"/>
            <a:r>
              <a:rPr lang="he-IL" altLang="en-US" dirty="0"/>
              <a:t>לקריאה נוספת: </a:t>
            </a:r>
            <a:r>
              <a:rPr lang="en-US" altLang="en-US" dirty="0"/>
              <a:t>https://en.wikipedia.org/wiki/Udev</a:t>
            </a:r>
            <a:endParaRPr lang="he-IL" altLang="en-US" dirty="0"/>
          </a:p>
        </p:txBody>
      </p:sp>
    </p:spTree>
    <p:extLst>
      <p:ext uri="{BB962C8B-B14F-4D97-AF65-F5344CB8AC3E}">
        <p14:creationId xmlns:p14="http://schemas.microsoft.com/office/powerpoint/2010/main" val="1154402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Read more: https://www.tldp.org/LDP/lkmpg/2.6/html/x569.html</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278404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הטיפוס </a:t>
            </a:r>
            <a:r>
              <a:rPr lang="en-US" altLang="en-US" dirty="0"/>
              <a:t>struct </a:t>
            </a:r>
            <a:r>
              <a:rPr lang="en-US" altLang="en-US" dirty="0" err="1"/>
              <a:t>file_operations</a:t>
            </a:r>
            <a:r>
              <a:rPr lang="he-IL" altLang="en-US" dirty="0"/>
              <a:t> מוגדר ב-</a:t>
            </a:r>
            <a:r>
              <a:rPr lang="en-US" altLang="en-US" dirty="0"/>
              <a:t>&lt;</a:t>
            </a:r>
            <a:r>
              <a:rPr lang="en-US" altLang="en-US" dirty="0" err="1"/>
              <a:t>linux</a:t>
            </a:r>
            <a:r>
              <a:rPr lang="en-US" altLang="en-US" dirty="0"/>
              <a:t>/</a:t>
            </a:r>
            <a:r>
              <a:rPr lang="en-US" altLang="en-US" dirty="0" err="1"/>
              <a:t>fs.h</a:t>
            </a:r>
            <a:r>
              <a:rPr lang="en-US" altLang="en-US" dirty="0"/>
              <a:t>&gt;</a:t>
            </a:r>
            <a:r>
              <a:rPr lang="he-IL" altLang="en-US" dirty="0"/>
              <a:t>.</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משתנים מטיפוס </a:t>
            </a:r>
            <a:r>
              <a:rPr lang="en-US" dirty="0">
                <a:latin typeface="Courier New" panose="02070309020205020404" pitchFamily="49" charset="0"/>
                <a:cs typeface="Courier New" panose="02070309020205020404" pitchFamily="49" charset="0"/>
              </a:rPr>
              <a:t>struct </a:t>
            </a:r>
            <a:r>
              <a:rPr lang="en-US" dirty="0" err="1">
                <a:latin typeface="Courier New" panose="02070309020205020404" pitchFamily="49" charset="0"/>
                <a:cs typeface="Courier New" panose="02070309020205020404" pitchFamily="49" charset="0"/>
              </a:rPr>
              <a:t>file_operations</a:t>
            </a:r>
            <a:r>
              <a:rPr lang="en-US" dirty="0">
                <a:latin typeface="Courier New" panose="02070309020205020404" pitchFamily="49" charset="0"/>
                <a:cs typeface="Courier New" panose="02070309020205020404" pitchFamily="49" charset="0"/>
              </a:rPr>
              <a:t>*</a:t>
            </a:r>
            <a:r>
              <a:rPr lang="he-IL" altLang="en-US" dirty="0"/>
              <a:t> נקראים בדרך-כלל </a:t>
            </a:r>
            <a:r>
              <a:rPr lang="en-US" altLang="en-US" dirty="0" err="1"/>
              <a:t>f_op</a:t>
            </a:r>
            <a:r>
              <a:rPr lang="en-US" altLang="en-US" dirty="0"/>
              <a:t>, fops, …</a:t>
            </a:r>
            <a:endParaRPr lang="he-IL" altLang="en-US" dirty="0"/>
          </a:p>
          <a:p>
            <a:endParaRPr lang="en-US" b="1" dirty="0"/>
          </a:p>
        </p:txBody>
      </p:sp>
      <p:sp>
        <p:nvSpPr>
          <p:cNvPr id="4" name="Slide Number Placeholder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3101454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E75038-038F-48CE-A17C-D31CA91F1380}"/>
              </a:ext>
            </a:extLst>
          </p:cNvPr>
          <p:cNvSpPr>
            <a:spLocks noGrp="1" noChangeArrowheads="1"/>
          </p:cNvSpPr>
          <p:nvPr>
            <p:ph type="sldNum" sz="quarter" idx="5"/>
          </p:nvPr>
        </p:nvSpPr>
        <p:spPr>
          <a:ln/>
        </p:spPr>
        <p:txBody>
          <a:bodyPr/>
          <a:lstStyle/>
          <a:p>
            <a:fld id="{046D993C-F488-4250-87B3-3B58C26F4F53}" type="slidenum">
              <a:rPr lang="he-IL" altLang="en-US"/>
              <a:pPr/>
              <a:t>36</a:t>
            </a:fld>
            <a:endParaRPr lang="en-US" altLang="en-US"/>
          </a:p>
        </p:txBody>
      </p:sp>
      <p:sp>
        <p:nvSpPr>
          <p:cNvPr id="372738" name="Rectangle 2">
            <a:extLst>
              <a:ext uri="{FF2B5EF4-FFF2-40B4-BE49-F238E27FC236}">
                <a16:creationId xmlns:a16="http://schemas.microsoft.com/office/drawing/2014/main" id="{7B6FAB3E-9A97-41EE-B010-A5A84A7708A9}"/>
              </a:ext>
            </a:extLst>
          </p:cNvPr>
          <p:cNvSpPr>
            <a:spLocks noGrp="1" noRot="1" noChangeAspect="1" noChangeArrowheads="1" noTextEdit="1"/>
          </p:cNvSpPr>
          <p:nvPr>
            <p:ph type="sldImg"/>
          </p:nvPr>
        </p:nvSpPr>
        <p:spPr>
          <a:ln/>
        </p:spPr>
      </p:sp>
      <p:sp>
        <p:nvSpPr>
          <p:cNvPr id="372739" name="Rectangle 3">
            <a:extLst>
              <a:ext uri="{FF2B5EF4-FFF2-40B4-BE49-F238E27FC236}">
                <a16:creationId xmlns:a16="http://schemas.microsoft.com/office/drawing/2014/main" id="{B32B819D-FB39-45B1-AA7A-BDF886F089D3}"/>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תשובה:</a:t>
            </a:r>
            <a:r>
              <a:rPr lang="he-IL" altLang="en-US" b="0" baseline="0" dirty="0"/>
              <a:t> הדרייבר (בדרך כלל נטען כמודול בזמן הריצה).</a:t>
            </a:r>
            <a:endParaRPr lang="he-IL" altLang="en-US" b="0" dirty="0"/>
          </a:p>
        </p:txBody>
      </p:sp>
    </p:spTree>
    <p:extLst>
      <p:ext uri="{BB962C8B-B14F-4D97-AF65-F5344CB8AC3E}">
        <p14:creationId xmlns:p14="http://schemas.microsoft.com/office/powerpoint/2010/main" val="279976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Resources: https://opensource.com/article/17/2/linux-boot-and-startup </a:t>
            </a:r>
            <a:endParaRPr lang="he-IL" dirty="0"/>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a:t>
            </a:fld>
            <a:endParaRPr lang="en-US"/>
          </a:p>
        </p:txBody>
      </p:sp>
    </p:spTree>
    <p:extLst>
      <p:ext uri="{BB962C8B-B14F-4D97-AF65-F5344CB8AC3E}">
        <p14:creationId xmlns:p14="http://schemas.microsoft.com/office/powerpoint/2010/main" val="668878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37</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לאחר בדיקות תקינות הארגומנטים, מגיעים לחלק המרכזי: הפעלת המתודה </a:t>
            </a:r>
            <a:r>
              <a:rPr lang="en-US" altLang="en-US" dirty="0"/>
              <a:t>read()</a:t>
            </a:r>
            <a:r>
              <a:rPr lang="he-IL" altLang="en-US" dirty="0"/>
              <a:t> שסופקה ע"י הדרייבר.</a:t>
            </a:r>
            <a:endParaRPr lang="en-US"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הקוד המופיע כאן שונה מהקוד המקורי לצורך פשטות ההדגמה.</a:t>
            </a:r>
          </a:p>
        </p:txBody>
      </p:sp>
    </p:spTree>
    <p:extLst>
      <p:ext uri="{BB962C8B-B14F-4D97-AF65-F5344CB8AC3E}">
        <p14:creationId xmlns:p14="http://schemas.microsoft.com/office/powerpoint/2010/main" val="46653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38</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r>
              <a:rPr lang="he-IL" altLang="en-US" dirty="0"/>
              <a:t>שימו לב: החתימות של המתודות ב-</a:t>
            </a:r>
            <a:r>
              <a:rPr lang="en-US" altLang="en-US" dirty="0"/>
              <a:t>file operations</a:t>
            </a:r>
            <a:r>
              <a:rPr lang="he-IL" altLang="en-US" dirty="0"/>
              <a:t> שונות מהחתימות של קריאות המערכת המקבילות.</a:t>
            </a:r>
            <a:endParaRPr lang="en-US" altLang="en-US" dirty="0"/>
          </a:p>
        </p:txBody>
      </p:sp>
    </p:spTree>
    <p:extLst>
      <p:ext uri="{BB962C8B-B14F-4D97-AF65-F5344CB8AC3E}">
        <p14:creationId xmlns:p14="http://schemas.microsoft.com/office/powerpoint/2010/main" val="1970008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39</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90000"/>
              </a:lnSpc>
            </a:pPr>
            <a:endParaRPr lang="en-US" altLang="en-US" dirty="0"/>
          </a:p>
        </p:txBody>
      </p:sp>
    </p:spTree>
    <p:extLst>
      <p:ext uri="{BB962C8B-B14F-4D97-AF65-F5344CB8AC3E}">
        <p14:creationId xmlns:p14="http://schemas.microsoft.com/office/powerpoint/2010/main" val="10967595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D16991-2873-415D-A284-82DE348DCF9C}"/>
              </a:ext>
            </a:extLst>
          </p:cNvPr>
          <p:cNvSpPr>
            <a:spLocks noGrp="1" noChangeArrowheads="1"/>
          </p:cNvSpPr>
          <p:nvPr>
            <p:ph type="sldNum" sz="quarter" idx="5"/>
          </p:nvPr>
        </p:nvSpPr>
        <p:spPr>
          <a:ln/>
        </p:spPr>
        <p:txBody>
          <a:bodyPr/>
          <a:lstStyle/>
          <a:p>
            <a:fld id="{24AB237A-51E5-49D4-904E-AA38625A2503}" type="slidenum">
              <a:rPr lang="he-IL" altLang="en-US"/>
              <a:pPr/>
              <a:t>40</a:t>
            </a:fld>
            <a:endParaRPr lang="en-US" altLang="en-US"/>
          </a:p>
        </p:txBody>
      </p:sp>
      <p:sp>
        <p:nvSpPr>
          <p:cNvPr id="374786" name="Rectangle 2">
            <a:extLst>
              <a:ext uri="{FF2B5EF4-FFF2-40B4-BE49-F238E27FC236}">
                <a16:creationId xmlns:a16="http://schemas.microsoft.com/office/drawing/2014/main" id="{B66C2388-E5D2-4E1B-9143-16573AD93787}"/>
              </a:ext>
            </a:extLst>
          </p:cNvPr>
          <p:cNvSpPr>
            <a:spLocks noGrp="1" noRot="1" noChangeAspect="1" noChangeArrowheads="1" noTextEdit="1"/>
          </p:cNvSpPr>
          <p:nvPr>
            <p:ph type="sldImg"/>
          </p:nvPr>
        </p:nvSpPr>
        <p:spPr>
          <a:ln/>
        </p:spPr>
      </p:sp>
      <p:sp>
        <p:nvSpPr>
          <p:cNvPr id="374787" name="Rectangle 3">
            <a:extLst>
              <a:ext uri="{FF2B5EF4-FFF2-40B4-BE49-F238E27FC236}">
                <a16:creationId xmlns:a16="http://schemas.microsoft.com/office/drawing/2014/main" id="{9D201088-7F53-4305-B948-6B72FDD791AE}"/>
              </a:ext>
            </a:extLst>
          </p:cNvPr>
          <p:cNvSpPr>
            <a:spLocks noGrp="1" noChangeArrowheads="1"/>
          </p:cNvSpPr>
          <p:nvPr>
            <p:ph type="body" idx="1"/>
          </p:nvPr>
        </p:nvSpPr>
        <p:spPr/>
        <p:txBody>
          <a:bodyPr/>
          <a:lstStyle/>
          <a:p>
            <a:pPr algn="r" rtl="1">
              <a:lnSpc>
                <a:spcPct val="80000"/>
              </a:lnSpc>
              <a:buFont typeface="Wingdings" panose="05000000000000000000" pitchFamily="2" charset="2"/>
              <a:buNone/>
            </a:pPr>
            <a:endParaRPr lang="he-IL"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33111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89925B-17A9-4921-B65D-A6DA2B5E6E44}"/>
              </a:ext>
            </a:extLst>
          </p:cNvPr>
          <p:cNvSpPr>
            <a:spLocks noGrp="1" noChangeArrowheads="1"/>
          </p:cNvSpPr>
          <p:nvPr>
            <p:ph type="sldNum" sz="quarter" idx="5"/>
          </p:nvPr>
        </p:nvSpPr>
        <p:spPr>
          <a:ln/>
        </p:spPr>
        <p:txBody>
          <a:bodyPr/>
          <a:lstStyle/>
          <a:p>
            <a:fld id="{DBB3620D-AB1B-4AF4-9ABB-45224382BC77}" type="slidenum">
              <a:rPr lang="he-IL" altLang="en-US"/>
              <a:pPr/>
              <a:t>41</a:t>
            </a:fld>
            <a:endParaRPr lang="en-US" altLang="en-US"/>
          </a:p>
        </p:txBody>
      </p:sp>
      <p:sp>
        <p:nvSpPr>
          <p:cNvPr id="399362" name="Rectangle 2">
            <a:extLst>
              <a:ext uri="{FF2B5EF4-FFF2-40B4-BE49-F238E27FC236}">
                <a16:creationId xmlns:a16="http://schemas.microsoft.com/office/drawing/2014/main" id="{D85455E0-C802-4D03-B66F-9A15DB16A5F8}"/>
              </a:ext>
            </a:extLst>
          </p:cNvPr>
          <p:cNvSpPr>
            <a:spLocks noGrp="1" noRot="1" noChangeAspect="1" noChangeArrowheads="1" noTextEdit="1"/>
          </p:cNvSpPr>
          <p:nvPr>
            <p:ph type="sldImg"/>
          </p:nvPr>
        </p:nvSpPr>
        <p:spPr>
          <a:ln/>
        </p:spPr>
      </p:sp>
      <p:sp>
        <p:nvSpPr>
          <p:cNvPr id="399363" name="Rectangle 3">
            <a:extLst>
              <a:ext uri="{FF2B5EF4-FFF2-40B4-BE49-F238E27FC236}">
                <a16:creationId xmlns:a16="http://schemas.microsoft.com/office/drawing/2014/main" id="{DA23921C-0A5B-443C-84D6-364C58F38F51}"/>
              </a:ext>
            </a:extLst>
          </p:cNvPr>
          <p:cNvSpPr>
            <a:spLocks noGrp="1" noChangeArrowheads="1"/>
          </p:cNvSpPr>
          <p:nvPr>
            <p:ph type="body" idx="1"/>
          </p:nvPr>
        </p:nvSpPr>
        <p:spPr/>
        <p:txBody>
          <a:bodyPr/>
          <a:lstStyle/>
          <a:p>
            <a:pPr algn="r" rtl="1"/>
            <a:r>
              <a:rPr lang="he-IL" altLang="en-US" dirty="0"/>
              <a:t>בעוד פעולות קלט/פלט הן סטנדרטיות ויש להן ממשק משותף, לכל התקן חומרה עשויים להיות מאפיינים היחודיים רק לו.</a:t>
            </a:r>
          </a:p>
          <a:p>
            <a:pPr algn="r" rtl="1"/>
            <a:r>
              <a:rPr lang="he-IL" altLang="en-US" dirty="0"/>
              <a:t>הפונקציה </a:t>
            </a:r>
            <a:r>
              <a:rPr lang="en-US" altLang="en-US" dirty="0" err="1"/>
              <a:t>ioctl</a:t>
            </a:r>
            <a:r>
              <a:rPr lang="he-IL" altLang="en-US" dirty="0"/>
              <a:t> מהווה ממשק כללי להעברת פקודות בקרה להתקן חומרה. </a:t>
            </a:r>
          </a:p>
          <a:p>
            <a:pPr algn="r" rtl="1"/>
            <a:r>
              <a:rPr lang="he-IL" altLang="en-US" dirty="0"/>
              <a:t>קריאת המערכת </a:t>
            </a:r>
            <a:r>
              <a:rPr lang="en-US" altLang="en-US" dirty="0" err="1"/>
              <a:t>ioctl</a:t>
            </a:r>
            <a:r>
              <a:rPr lang="he-IL" altLang="en-US" dirty="0"/>
              <a:t> תגרום להפעלת הפונקציה </a:t>
            </a:r>
            <a:r>
              <a:rPr lang="en-US" altLang="en-US" dirty="0" err="1"/>
              <a:t>ioctl</a:t>
            </a:r>
            <a:r>
              <a:rPr lang="he-IL" altLang="en-US" dirty="0"/>
              <a:t> המוגדרת עבור הקובץ (במידה ולא מוגדרת, יוחזר ערך שגיאה </a:t>
            </a:r>
            <a:r>
              <a:rPr lang="en-US" altLang="en-US" dirty="0"/>
              <a:t>-1</a:t>
            </a:r>
            <a:r>
              <a:rPr lang="he-IL" altLang="en-US" dirty="0"/>
              <a:t> עם </a:t>
            </a:r>
            <a:r>
              <a:rPr lang="en-US" altLang="en-US" dirty="0" err="1"/>
              <a:t>errno</a:t>
            </a:r>
            <a:r>
              <a:rPr lang="en-US" altLang="en-US" dirty="0"/>
              <a:t>=EINVAL</a:t>
            </a:r>
            <a:r>
              <a:rPr lang="he-IL" altLang="en-US" dirty="0"/>
              <a:t>).</a:t>
            </a:r>
            <a:endParaRPr lang="en-US" altLang="en-US" dirty="0"/>
          </a:p>
        </p:txBody>
      </p:sp>
    </p:spTree>
    <p:extLst>
      <p:ext uri="{BB962C8B-B14F-4D97-AF65-F5344CB8AC3E}">
        <p14:creationId xmlns:p14="http://schemas.microsoft.com/office/powerpoint/2010/main" val="2527828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1964343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5E1CEF-74D8-4A1D-9AFF-34CDA1803F3A}"/>
              </a:ext>
            </a:extLst>
          </p:cNvPr>
          <p:cNvSpPr>
            <a:spLocks noGrp="1" noChangeArrowheads="1"/>
          </p:cNvSpPr>
          <p:nvPr>
            <p:ph type="sldNum" sz="quarter" idx="5"/>
          </p:nvPr>
        </p:nvSpPr>
        <p:spPr>
          <a:ln/>
        </p:spPr>
        <p:txBody>
          <a:bodyPr/>
          <a:lstStyle/>
          <a:p>
            <a:fld id="{88604A2B-D764-4548-B33D-061014F9B712}" type="slidenum">
              <a:rPr lang="he-IL" altLang="en-US"/>
              <a:pPr/>
              <a:t>44</a:t>
            </a:fld>
            <a:endParaRPr lang="en-US" altLang="en-US"/>
          </a:p>
        </p:txBody>
      </p:sp>
      <p:sp>
        <p:nvSpPr>
          <p:cNvPr id="370690" name="Rectangle 2">
            <a:extLst>
              <a:ext uri="{FF2B5EF4-FFF2-40B4-BE49-F238E27FC236}">
                <a16:creationId xmlns:a16="http://schemas.microsoft.com/office/drawing/2014/main" id="{2EBAEA5A-57E7-41F3-B9F8-D155F14C144E}"/>
              </a:ext>
            </a:extLst>
          </p:cNvPr>
          <p:cNvSpPr>
            <a:spLocks noGrp="1" noRot="1" noChangeAspect="1" noChangeArrowheads="1" noTextEdit="1"/>
          </p:cNvSpPr>
          <p:nvPr>
            <p:ph type="sldImg"/>
          </p:nvPr>
        </p:nvSpPr>
        <p:spPr>
          <a:ln/>
        </p:spPr>
      </p:sp>
      <p:sp>
        <p:nvSpPr>
          <p:cNvPr id="370691" name="Rectangle 3">
            <a:extLst>
              <a:ext uri="{FF2B5EF4-FFF2-40B4-BE49-F238E27FC236}">
                <a16:creationId xmlns:a16="http://schemas.microsoft.com/office/drawing/2014/main" id="{0BD6140B-EFF0-4497-86A2-2BA7ED4A839E}"/>
              </a:ext>
            </a:extLst>
          </p:cNvPr>
          <p:cNvSpPr>
            <a:spLocks noGrp="1" noChangeArrowheads="1"/>
          </p:cNvSpPr>
          <p:nvPr>
            <p:ph type="body" idx="1"/>
          </p:nvPr>
        </p:nvSpPr>
        <p:spPr/>
        <p:txBody>
          <a:bodyPr/>
          <a:lstStyle/>
          <a:p>
            <a:pPr algn="r" rtl="1"/>
            <a:r>
              <a:rPr lang="he-IL" altLang="en-US" dirty="0"/>
              <a:t>(ההפרדה בתרשים מתייחסת לקוד של המודול לעומת קוד גרעין קיים. שימו לב שגם המודול נטען לאזור הזכרון של הגרעין)</a:t>
            </a:r>
          </a:p>
          <a:p>
            <a:pPr algn="r" rtl="1"/>
            <a:r>
              <a:rPr lang="he-IL" altLang="en-US" dirty="0"/>
              <a:t>התרשים הנ"ל מייצג עקרונות כללים העומדים בבסיס העבודה עם מודולים, אבל אנחנו נתרכז בהתקני תווים.</a:t>
            </a:r>
          </a:p>
          <a:p>
            <a:pPr algn="r" rtl="1"/>
            <a:endParaRPr lang="he-IL" altLang="en-US" dirty="0"/>
          </a:p>
          <a:p>
            <a:pPr algn="r" rtl="1"/>
            <a:r>
              <a:rPr lang="he-IL" altLang="en-US" dirty="0"/>
              <a:t>השימוש בדרייברים מבוסס על גישה מונחית אובייקטים (דומה ל-</a:t>
            </a:r>
            <a:r>
              <a:rPr lang="en-US" altLang="en-US" dirty="0"/>
              <a:t>ADT</a:t>
            </a:r>
            <a:r>
              <a:rPr lang="he-IL" altLang="en-US" dirty="0"/>
              <a:t> במת"מ).</a:t>
            </a:r>
          </a:p>
          <a:p>
            <a:pPr algn="r" rtl="1"/>
            <a:r>
              <a:rPr lang="he-IL" altLang="en-US" dirty="0"/>
              <a:t>כל אובייקט (במקרה זה דרייבר) יודע איך לבצע פעולות שונות, ואובייקטים שונים יכולים לבצע את אותה פעולה בדרכים שונות.</a:t>
            </a:r>
          </a:p>
          <a:p>
            <a:pPr algn="r" rtl="1"/>
            <a:r>
              <a:rPr lang="he-IL" altLang="en-US" dirty="0"/>
              <a:t>כאשר טוענים את המודול של הדרייבר, הוא רושם את עצמו במערכת באמצעות הפונקציה </a:t>
            </a:r>
            <a:r>
              <a:rPr lang="en-US" altLang="en-US" dirty="0" err="1"/>
              <a:t>register_chrdev</a:t>
            </a:r>
            <a:r>
              <a:rPr lang="he-IL" altLang="en-US" dirty="0"/>
              <a:t>. הוא מעביר למערכת מבנה המכיל מצביעים לאוסף של פונקציות. פונקציות אלה ממופות לאוסף פונקציות המוכר ע"י הגרעין (כגון </a:t>
            </a:r>
            <a:r>
              <a:rPr lang="en-US" altLang="en-US" dirty="0"/>
              <a:t>open, read</a:t>
            </a:r>
            <a:r>
              <a:rPr lang="he-IL" altLang="en-US" dirty="0"/>
              <a:t>,...). </a:t>
            </a:r>
          </a:p>
          <a:p>
            <a:pPr algn="r" rtl="1"/>
            <a:r>
              <a:rPr lang="he-IL" altLang="en-US" dirty="0"/>
              <a:t>ההתקן הפיזי מנוהל ע"י אוסף הפונקציות המוגדרות עבור הדרייבר שלו. למשל, כאשר נבצע </a:t>
            </a:r>
            <a:r>
              <a:rPr lang="en-US" altLang="en-US" dirty="0"/>
              <a:t>open</a:t>
            </a:r>
            <a:r>
              <a:rPr lang="he-IL" altLang="en-US" dirty="0"/>
              <a:t> על הקובץ המייצג את ההתקן, תתבצע הפונקציה </a:t>
            </a:r>
            <a:r>
              <a:rPr lang="en-US" altLang="en-US" dirty="0"/>
              <a:t>open</a:t>
            </a:r>
            <a:r>
              <a:rPr lang="he-IL" altLang="en-US" dirty="0"/>
              <a:t> הייחודית לדרייבר. אם רוצים, ניתן אפילו לקבל גמישות גדולה יותר: הדרייבר יכול להקצות פונקציות שונות להתקנים פיזיים שונים באמצעות המספר המינורי שלהם (כלומר </a:t>
            </a:r>
            <a:r>
              <a:rPr lang="en-US" altLang="en-US" dirty="0"/>
              <a:t>open</a:t>
            </a:r>
            <a:r>
              <a:rPr lang="he-IL" altLang="en-US" dirty="0"/>
              <a:t> תפעל בצורה שונה עבור התקנים פיזיים שונים המנוהלים על-ידי אותו דרייבר).</a:t>
            </a:r>
          </a:p>
        </p:txBody>
      </p:sp>
    </p:spTree>
    <p:extLst>
      <p:ext uri="{BB962C8B-B14F-4D97-AF65-F5344CB8AC3E}">
        <p14:creationId xmlns:p14="http://schemas.microsoft.com/office/powerpoint/2010/main" val="3014292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Linux 4.15, </a:t>
            </a:r>
            <a:r>
              <a:rPr lang="en-US" dirty="0" err="1"/>
              <a:t>chrdevs</a:t>
            </a:r>
            <a:r>
              <a:rPr lang="en-US" dirty="0"/>
              <a:t> is a hash table and not an array.</a:t>
            </a:r>
          </a:p>
          <a:p>
            <a:r>
              <a:rPr lang="en-US" dirty="0"/>
              <a:t>See the code in fs/</a:t>
            </a:r>
            <a:r>
              <a:rPr lang="en-US" dirty="0" err="1"/>
              <a:t>char_dev.c</a:t>
            </a:r>
            <a:r>
              <a:rPr lang="en-US" dirty="0"/>
              <a:t> .</a:t>
            </a:r>
          </a:p>
        </p:txBody>
      </p:sp>
      <p:sp>
        <p:nvSpPr>
          <p:cNvPr id="4" name="Slide Number Placeholder 3"/>
          <p:cNvSpPr>
            <a:spLocks noGrp="1"/>
          </p:cNvSpPr>
          <p:nvPr>
            <p:ph type="sldNum" sz="quarter" idx="5"/>
          </p:nvPr>
        </p:nvSpPr>
        <p:spPr/>
        <p:txBody>
          <a:bodyPr/>
          <a:lstStyle/>
          <a:p>
            <a:fld id="{94525A9A-2399-4ACF-975E-77FD324B061A}" type="slidenum">
              <a:rPr lang="en-US" smtClean="0"/>
              <a:t>45</a:t>
            </a:fld>
            <a:endParaRPr lang="en-US"/>
          </a:p>
        </p:txBody>
      </p:sp>
    </p:spTree>
    <p:extLst>
      <p:ext uri="{BB962C8B-B14F-4D97-AF65-F5344CB8AC3E}">
        <p14:creationId xmlns:p14="http://schemas.microsoft.com/office/powerpoint/2010/main" val="1075552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46</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r" rtl="1"/>
            <a:r>
              <a:rPr lang="he-IL" altLang="en-US" u="sng" dirty="0"/>
              <a:t>שימו לב:</a:t>
            </a:r>
            <a:r>
              <a:rPr lang="he-IL" altLang="en-US" dirty="0"/>
              <a:t> הפונקציה </a:t>
            </a:r>
            <a:r>
              <a:rPr lang="en-US" altLang="en-US" dirty="0" err="1"/>
              <a:t>register_chrdev</a:t>
            </a:r>
            <a:r>
              <a:rPr lang="he-IL" altLang="en-US" dirty="0"/>
              <a:t> (מוגדרת ב- </a:t>
            </a:r>
            <a:r>
              <a:rPr lang="en-US" altLang="en-US" dirty="0" err="1"/>
              <a:t>linux</a:t>
            </a:r>
            <a:r>
              <a:rPr lang="en-US" altLang="en-US" dirty="0"/>
              <a:t>/</a:t>
            </a:r>
            <a:r>
              <a:rPr lang="en-US" altLang="en-US" dirty="0" err="1"/>
              <a:t>fs.h</a:t>
            </a:r>
            <a:r>
              <a:rPr lang="he-IL" altLang="en-US" dirty="0"/>
              <a:t>) היא בעלת שם מטעה, כי היא משמשת לרישום דרייבר.</a:t>
            </a:r>
          </a:p>
        </p:txBody>
      </p:sp>
    </p:spTree>
    <p:extLst>
      <p:ext uri="{BB962C8B-B14F-4D97-AF65-F5344CB8AC3E}">
        <p14:creationId xmlns:p14="http://schemas.microsoft.com/office/powerpoint/2010/main" val="3020284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4E787D-8F4C-47BB-9B0D-9827507068A6}"/>
              </a:ext>
            </a:extLst>
          </p:cNvPr>
          <p:cNvSpPr>
            <a:spLocks noGrp="1" noChangeArrowheads="1"/>
          </p:cNvSpPr>
          <p:nvPr>
            <p:ph type="sldNum" sz="quarter" idx="5"/>
          </p:nvPr>
        </p:nvSpPr>
        <p:spPr>
          <a:ln/>
        </p:spPr>
        <p:txBody>
          <a:bodyPr/>
          <a:lstStyle/>
          <a:p>
            <a:fld id="{9C3F0651-3386-4168-A303-3EE6FA195505}" type="slidenum">
              <a:rPr lang="he-IL" altLang="en-US"/>
              <a:pPr/>
              <a:t>47</a:t>
            </a:fld>
            <a:endParaRPr lang="en-US" altLang="en-US"/>
          </a:p>
        </p:txBody>
      </p:sp>
      <p:sp>
        <p:nvSpPr>
          <p:cNvPr id="361474" name="Rectangle 2">
            <a:extLst>
              <a:ext uri="{FF2B5EF4-FFF2-40B4-BE49-F238E27FC236}">
                <a16:creationId xmlns:a16="http://schemas.microsoft.com/office/drawing/2014/main" id="{6EF9EA2D-BF49-4436-A93E-D8611401A700}"/>
              </a:ext>
            </a:extLst>
          </p:cNvPr>
          <p:cNvSpPr>
            <a:spLocks noGrp="1" noRot="1" noChangeAspect="1" noChangeArrowheads="1" noTextEdit="1"/>
          </p:cNvSpPr>
          <p:nvPr>
            <p:ph type="sldImg"/>
          </p:nvPr>
        </p:nvSpPr>
        <p:spPr>
          <a:ln/>
        </p:spPr>
      </p:sp>
      <p:sp>
        <p:nvSpPr>
          <p:cNvPr id="361475" name="Rectangle 3">
            <a:extLst>
              <a:ext uri="{FF2B5EF4-FFF2-40B4-BE49-F238E27FC236}">
                <a16:creationId xmlns:a16="http://schemas.microsoft.com/office/drawing/2014/main" id="{D49760B9-9DFA-4E64-90D3-A2AF1DA318C1}"/>
              </a:ext>
            </a:extLst>
          </p:cNvPr>
          <p:cNvSpPr>
            <a:spLocks noGrp="1" noChangeArrowheads="1"/>
          </p:cNvSpPr>
          <p:nvPr>
            <p:ph type="body" idx="1"/>
          </p:nvPr>
        </p:nvSpPr>
        <p:spPr/>
        <p:txBody>
          <a:bodyPr/>
          <a:lstStyle/>
          <a:p>
            <a:pPr algn="r" rtl="1"/>
            <a:r>
              <a:rPr lang="he-IL" altLang="en-US" dirty="0"/>
              <a:t>ניתן לראות איזה מספרים ראשיים מוקצים באופן סטטי בקובץ </a:t>
            </a:r>
            <a:r>
              <a:rPr lang="en-US" altLang="en-US" dirty="0"/>
              <a:t>Documentation/devices.txt</a:t>
            </a:r>
            <a:r>
              <a:rPr lang="he-IL" altLang="en-US" dirty="0"/>
              <a:t> (בעץ הראשי של קוד הגרעין).</a:t>
            </a:r>
          </a:p>
        </p:txBody>
      </p:sp>
    </p:spTree>
    <p:extLst>
      <p:ext uri="{BB962C8B-B14F-4D97-AF65-F5344CB8AC3E}">
        <p14:creationId xmlns:p14="http://schemas.microsoft.com/office/powerpoint/2010/main" val="286182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השקף מתאר את השלבים שקורים כאשר המשתמש לוחץ על כפתור ההפעלה של המחשב ומדליק אותו.</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834666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323C7D1-99A2-4F46-8B38-0300D0E30BC8}"/>
              </a:ext>
            </a:extLst>
          </p:cNvPr>
          <p:cNvSpPr>
            <a:spLocks noGrp="1" noChangeArrowheads="1"/>
          </p:cNvSpPr>
          <p:nvPr>
            <p:ph type="sldNum" sz="quarter" idx="5"/>
          </p:nvPr>
        </p:nvSpPr>
        <p:spPr>
          <a:ln/>
        </p:spPr>
        <p:txBody>
          <a:bodyPr/>
          <a:lstStyle/>
          <a:p>
            <a:fld id="{E8417412-FCB1-4FB0-BF83-B2B6D22FD1FB}" type="slidenum">
              <a:rPr lang="he-IL" altLang="en-US"/>
              <a:pPr/>
              <a:t>48</a:t>
            </a:fld>
            <a:endParaRPr lang="en-US" altLang="en-US"/>
          </a:p>
        </p:txBody>
      </p:sp>
      <p:sp>
        <p:nvSpPr>
          <p:cNvPr id="359426" name="Rectangle 2">
            <a:extLst>
              <a:ext uri="{FF2B5EF4-FFF2-40B4-BE49-F238E27FC236}">
                <a16:creationId xmlns:a16="http://schemas.microsoft.com/office/drawing/2014/main" id="{E0681A96-AC76-446F-83E0-32B48C43B8AA}"/>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23AB5B03-D743-4D64-B849-602CA6BDC89C}"/>
              </a:ext>
            </a:extLst>
          </p:cNvPr>
          <p:cNvSpPr>
            <a:spLocks noGrp="1" noChangeArrowheads="1"/>
          </p:cNvSpPr>
          <p:nvPr>
            <p:ph type="body" idx="1"/>
          </p:nvPr>
        </p:nvSpPr>
        <p:spPr/>
        <p:txBody>
          <a:bodyPr/>
          <a:lstStyle/>
          <a:p>
            <a:pPr algn="l" rtl="0"/>
            <a:r>
              <a:rPr lang="en-US" altLang="en-US" b="0" dirty="0"/>
              <a:t>Read more at:</a:t>
            </a:r>
          </a:p>
          <a:p>
            <a:pPr algn="l" rtl="0"/>
            <a:r>
              <a:rPr lang="en-US" altLang="en-US" b="0" dirty="0"/>
              <a:t>https://superuser.com/questions/1253047/why-dev-and-proc-devices-have-totally-different-outputs-in-linux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a:solidFill>
                  <a:schemeClr val="tx1"/>
                </a:solidFill>
                <a:latin typeface="+mn-lt"/>
                <a:ea typeface="+mn-ea"/>
                <a:cs typeface="+mn-cs"/>
              </a:rPr>
              <a:t>https://unix.stackexchange.com/questions/216684/what-is-the-relationship-similarity-and-differences-between-proc-devices-and</a:t>
            </a:r>
            <a:endParaRPr lang="he-IL" altLang="en-US" sz="1200" kern="1200" dirty="0">
              <a:solidFill>
                <a:schemeClr val="tx1"/>
              </a:solidFill>
              <a:latin typeface="+mn-lt"/>
              <a:ea typeface="+mn-ea"/>
              <a:cs typeface="+mn-cs"/>
            </a:endParaRPr>
          </a:p>
        </p:txBody>
      </p:sp>
    </p:spTree>
    <p:extLst>
      <p:ext uri="{BB962C8B-B14F-4D97-AF65-F5344CB8AC3E}">
        <p14:creationId xmlns:p14="http://schemas.microsoft.com/office/powerpoint/2010/main" val="753043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C8893D-83BB-4F51-BF48-4189329D0176}"/>
              </a:ext>
            </a:extLst>
          </p:cNvPr>
          <p:cNvSpPr>
            <a:spLocks noGrp="1" noChangeArrowheads="1"/>
          </p:cNvSpPr>
          <p:nvPr>
            <p:ph type="sldNum" sz="quarter" idx="5"/>
          </p:nvPr>
        </p:nvSpPr>
        <p:spPr>
          <a:ln/>
        </p:spPr>
        <p:txBody>
          <a:bodyPr/>
          <a:lstStyle/>
          <a:p>
            <a:fld id="{7C16942C-FFE5-4932-8356-4400F35A85E7}" type="slidenum">
              <a:rPr lang="he-IL" altLang="en-US"/>
              <a:pPr/>
              <a:t>49</a:t>
            </a:fld>
            <a:endParaRPr lang="en-US" altLang="en-US"/>
          </a:p>
        </p:txBody>
      </p:sp>
      <p:sp>
        <p:nvSpPr>
          <p:cNvPr id="367618" name="Rectangle 2">
            <a:extLst>
              <a:ext uri="{FF2B5EF4-FFF2-40B4-BE49-F238E27FC236}">
                <a16:creationId xmlns:a16="http://schemas.microsoft.com/office/drawing/2014/main" id="{37F2F521-242E-4356-A11E-D4B1DD96B132}"/>
              </a:ext>
            </a:extLst>
          </p:cNvPr>
          <p:cNvSpPr>
            <a:spLocks noGrp="1" noRot="1" noChangeAspect="1" noChangeArrowheads="1" noTextEdit="1"/>
          </p:cNvSpPr>
          <p:nvPr>
            <p:ph type="sldImg"/>
          </p:nvPr>
        </p:nvSpPr>
        <p:spPr>
          <a:ln/>
        </p:spPr>
      </p:sp>
      <p:sp>
        <p:nvSpPr>
          <p:cNvPr id="367619" name="Rectangle 3">
            <a:extLst>
              <a:ext uri="{FF2B5EF4-FFF2-40B4-BE49-F238E27FC236}">
                <a16:creationId xmlns:a16="http://schemas.microsoft.com/office/drawing/2014/main" id="{EE257833-9350-4652-B14C-0DC6FF772E5D}"/>
              </a:ext>
            </a:extLst>
          </p:cNvPr>
          <p:cNvSpPr>
            <a:spLocks noGrp="1" noChangeArrowheads="1"/>
          </p:cNvSpPr>
          <p:nvPr>
            <p:ph type="body" idx="1"/>
          </p:nvPr>
        </p:nvSpPr>
        <p:spPr/>
        <p:txBody>
          <a:bodyPr/>
          <a:lstStyle/>
          <a:p>
            <a:pPr algn="r" rtl="1"/>
            <a:r>
              <a:rPr lang="he-IL" altLang="en-US" dirty="0"/>
              <a:t>אם המודול של הדרייבר הוסר (למשל באמצעות </a:t>
            </a:r>
            <a:r>
              <a:rPr lang="en-US" altLang="en-US" dirty="0" err="1"/>
              <a:t>rmmod</a:t>
            </a:r>
            <a:r>
              <a:rPr lang="he-IL" altLang="en-US" dirty="0"/>
              <a:t>) ללא שחרור המספר הראשי, עלולים לקבל שגיאות במערכת (למשל פנייה לכתובת לא חוקית בזמן שפותחים את קובץ ההתקן).</a:t>
            </a:r>
          </a:p>
          <a:p>
            <a:pPr algn="r" rtl="1"/>
            <a:r>
              <a:rPr lang="he-IL" altLang="en-US" dirty="0"/>
              <a:t>אם עדיין יש התקנים העושים שימוש במספר הראשי, אנחנו עלולים לקבל שגיאות בזמן שימוש בהם. במקרה הטוב, אין דרייבר שאליו ניתן להפנות את הבקשות ואז המערכת תקרוס. במקרה הרע, דרייבר אחר תפס את המספר הראשי והוא יטפל בבקשות.</a:t>
            </a:r>
          </a:p>
        </p:txBody>
      </p:sp>
    </p:spTree>
    <p:extLst>
      <p:ext uri="{BB962C8B-B14F-4D97-AF65-F5344CB8AC3E}">
        <p14:creationId xmlns:p14="http://schemas.microsoft.com/office/powerpoint/2010/main" val="14329685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file_operations</a:t>
            </a:r>
            <a:r>
              <a:rPr lang="en-US" baseline="0" dirty="0"/>
              <a:t> </a:t>
            </a:r>
            <a:r>
              <a:rPr lang="en-US" baseline="0" dirty="0" err="1"/>
              <a:t>struct</a:t>
            </a:r>
            <a:r>
              <a:rPr lang="en-US" baseline="0" dirty="0"/>
              <a:t> is </a:t>
            </a:r>
            <a:r>
              <a:rPr lang="en-US" b="1" baseline="0" dirty="0"/>
              <a:t>contained</a:t>
            </a:r>
            <a:r>
              <a:rPr lang="en-US" b="0" baseline="0" dirty="0"/>
              <a:t> within the module implementing the driver.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27579604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46B49C-90A7-42FC-B097-A99477ABD278}"/>
              </a:ext>
            </a:extLst>
          </p:cNvPr>
          <p:cNvSpPr>
            <a:spLocks noGrp="1" noChangeArrowheads="1"/>
          </p:cNvSpPr>
          <p:nvPr>
            <p:ph type="sldNum" sz="quarter" idx="5"/>
          </p:nvPr>
        </p:nvSpPr>
        <p:spPr>
          <a:ln/>
        </p:spPr>
        <p:txBody>
          <a:bodyPr/>
          <a:lstStyle/>
          <a:p>
            <a:fld id="{E170F050-FE86-499B-9AB5-DDBDA274C2BE}" type="slidenum">
              <a:rPr lang="he-IL" altLang="en-US"/>
              <a:pPr/>
              <a:t>52</a:t>
            </a:fld>
            <a:endParaRPr lang="en-US" altLang="en-US"/>
          </a:p>
        </p:txBody>
      </p:sp>
      <p:sp>
        <p:nvSpPr>
          <p:cNvPr id="382978" name="Rectangle 2">
            <a:extLst>
              <a:ext uri="{FF2B5EF4-FFF2-40B4-BE49-F238E27FC236}">
                <a16:creationId xmlns:a16="http://schemas.microsoft.com/office/drawing/2014/main" id="{40129263-597F-4325-93DC-1E87165B0779}"/>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B69D3087-E01F-47E6-A5FF-F7FFE45F33FA}"/>
              </a:ext>
            </a:extLst>
          </p:cNvPr>
          <p:cNvSpPr>
            <a:spLocks noGrp="1" noChangeArrowheads="1"/>
          </p:cNvSpPr>
          <p:nvPr>
            <p:ph type="body" idx="1"/>
          </p:nvPr>
        </p:nvSpPr>
        <p:spPr/>
        <p:txBody>
          <a:bodyPr/>
          <a:lstStyle/>
          <a:p>
            <a:pPr algn="r" rtl="1"/>
            <a:r>
              <a:rPr lang="he-IL" altLang="en-US" dirty="0"/>
              <a:t>קריאת המערכת </a:t>
            </a:r>
            <a:r>
              <a:rPr lang="en-US" altLang="en-US" dirty="0"/>
              <a:t>open()</a:t>
            </a:r>
            <a:r>
              <a:rPr lang="he-IL" altLang="en-US" dirty="0"/>
              <a:t> מבצעת פעולות נוספות הקשורות בחיפוש הקובץ מעבר להפעלת ה-</a:t>
            </a:r>
            <a:r>
              <a:rPr lang="en-US" altLang="en-US" dirty="0"/>
              <a:t>open()</a:t>
            </a:r>
            <a:r>
              <a:rPr lang="he-IL" altLang="en-US" dirty="0"/>
              <a:t> של הדרייבר.</a:t>
            </a:r>
          </a:p>
          <a:p>
            <a:pPr algn="r" rtl="1"/>
            <a:r>
              <a:rPr lang="he-IL" altLang="en-US" dirty="0"/>
              <a:t>פרטים נוספים בתרגול על מערכות קבצים.</a:t>
            </a:r>
          </a:p>
          <a:p>
            <a:pPr algn="r" rtl="1"/>
            <a:endParaRPr lang="en-US" altLang="en-US" dirty="0"/>
          </a:p>
        </p:txBody>
      </p:sp>
    </p:spTree>
    <p:extLst>
      <p:ext uri="{BB962C8B-B14F-4D97-AF65-F5344CB8AC3E}">
        <p14:creationId xmlns:p14="http://schemas.microsoft.com/office/powerpoint/2010/main" val="39580257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2B857B-4D63-4637-8FA4-A394299B2CE9}"/>
              </a:ext>
            </a:extLst>
          </p:cNvPr>
          <p:cNvSpPr>
            <a:spLocks noGrp="1" noChangeArrowheads="1"/>
          </p:cNvSpPr>
          <p:nvPr>
            <p:ph type="sldNum" sz="quarter" idx="5"/>
          </p:nvPr>
        </p:nvSpPr>
        <p:spPr>
          <a:ln/>
        </p:spPr>
        <p:txBody>
          <a:bodyPr/>
          <a:lstStyle/>
          <a:p>
            <a:fld id="{6F0095C0-F293-45FF-A00C-7312A3278E66}" type="slidenum">
              <a:rPr lang="he-IL" altLang="en-US"/>
              <a:pPr/>
              <a:t>53</a:t>
            </a:fld>
            <a:endParaRPr lang="en-US" altLang="en-US"/>
          </a:p>
        </p:txBody>
      </p:sp>
      <p:sp>
        <p:nvSpPr>
          <p:cNvPr id="369666" name="Rectangle 2">
            <a:extLst>
              <a:ext uri="{FF2B5EF4-FFF2-40B4-BE49-F238E27FC236}">
                <a16:creationId xmlns:a16="http://schemas.microsoft.com/office/drawing/2014/main" id="{F2F42805-CCBE-40CD-BDCC-C35F697D06A9}"/>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E3F52D3E-C0BB-4346-929C-105383780433}"/>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63758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3505953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מי כותב את קוד ה-</a:t>
            </a:r>
            <a:r>
              <a:rPr lang="en-US" dirty="0"/>
              <a:t>BIOS</a:t>
            </a:r>
            <a:r>
              <a:rPr lang="he-IL" dirty="0"/>
              <a:t>? יצרן לוח האם.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בעבר קוד ה-</a:t>
            </a:r>
            <a:r>
              <a:rPr lang="en-US" dirty="0"/>
              <a:t>BIOS</a:t>
            </a:r>
            <a:r>
              <a:rPr lang="he-IL" dirty="0"/>
              <a:t> היה נשמר ברכיב איחסון לקריאה בלבד (</a:t>
            </a:r>
            <a:r>
              <a:rPr lang="en-US" dirty="0"/>
              <a:t>read-only memory</a:t>
            </a:r>
            <a:r>
              <a:rPr lang="he-IL" dirty="0"/>
              <a:t>), אבל היום הוא בדרך-כלל נשמר באמצעי איחסון מבוסס </a:t>
            </a:r>
            <a:r>
              <a:rPr lang="en-US" dirty="0"/>
              <a:t>flash</a:t>
            </a:r>
            <a:r>
              <a:rPr lang="he-IL" dirty="0"/>
              <a:t> כדי לאפשר עדכונים של הקוד.</a:t>
            </a:r>
          </a:p>
          <a:p>
            <a:pPr algn="r" rtl="1"/>
            <a:r>
              <a:rPr lang="he-IL" dirty="0"/>
              <a:t>במחשבים מודרניים מנגנון ה-</a:t>
            </a:r>
            <a:r>
              <a:rPr lang="en-US" dirty="0"/>
              <a:t>UEFI</a:t>
            </a:r>
            <a:r>
              <a:rPr lang="he-IL" dirty="0"/>
              <a:t> נמצא בשימוש ומועדף על פני </a:t>
            </a:r>
            <a:r>
              <a:rPr lang="en-US" dirty="0"/>
              <a:t>BIOS</a:t>
            </a:r>
            <a:r>
              <a:rPr lang="he-IL" dirty="0"/>
              <a:t>.</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380287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כמובן שהיה עדיף להכניס את כל ה-</a:t>
            </a:r>
            <a:r>
              <a:rPr lang="en-US" dirty="0"/>
              <a:t>boot loader</a:t>
            </a:r>
            <a:r>
              <a:rPr lang="he-IL" dirty="0"/>
              <a:t> לסקטור אחד בדיסק (לו היה ניתן) כדי לחסוך שלבים ברצף האתחול.</a:t>
            </a:r>
            <a:endParaRPr lang="en-US" dirty="0"/>
          </a:p>
          <a:p>
            <a:pPr algn="r" rtl="1"/>
            <a:r>
              <a:rPr lang="he-IL" dirty="0"/>
              <a:t>אבל </a:t>
            </a:r>
            <a:r>
              <a:rPr lang="en-US" dirty="0"/>
              <a:t>boot loaders</a:t>
            </a:r>
            <a:r>
              <a:rPr lang="he-IL" dirty="0"/>
              <a:t> מודרניים שוקלים יותר מ-512 בתים, ולכן לא ניתן לשמור אותם במלואם על סקטור יחיד בדיסק.</a:t>
            </a:r>
          </a:p>
          <a:p>
            <a:pPr algn="l" rtl="0"/>
            <a:r>
              <a:rPr lang="en-US" dirty="0"/>
              <a:t>MBR is sometimes called the “stage 1” boot loader, and GRUB is called the “stage 2” boot loader.</a:t>
            </a:r>
            <a:endParaRPr lang="he-IL" dirty="0"/>
          </a:p>
        </p:txBody>
      </p:sp>
      <p:sp>
        <p:nvSpPr>
          <p:cNvPr id="4" name="Slide Number Placeholder 3"/>
          <p:cNvSpPr>
            <a:spLocks noGrp="1"/>
          </p:cNvSpPr>
          <p:nvPr>
            <p:ph type="sldNum" sz="quarter" idx="5"/>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1351693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 לב: </a:t>
            </a:r>
            <a:r>
              <a:rPr lang="en-US" dirty="0"/>
              <a:t>GRUB</a:t>
            </a:r>
            <a:r>
              <a:rPr lang="he-IL" dirty="0"/>
              <a:t> זקוק לדרייברים בסיסיים עבור גישה להתקני קלט/פלט כדי למשל:</a:t>
            </a:r>
          </a:p>
          <a:p>
            <a:pPr algn="r" rtl="1"/>
            <a:r>
              <a:rPr lang="he-IL" dirty="0"/>
              <a:t>(1) לקבל הוראות מקלדת של המשתמש, (2) לטעון מהדיסק את תמונת מערכת ההפעלה (גרעין לינוקס או מערכת הפעלה אחרת).</a:t>
            </a:r>
          </a:p>
          <a:p>
            <a:pPr algn="r" rtl="1"/>
            <a:r>
              <a:rPr lang="en-US" dirty="0"/>
              <a:t>GRUB</a:t>
            </a:r>
            <a:r>
              <a:rPr lang="he-IL" dirty="0"/>
              <a:t> לא מממש בעצמו את הדרייברים האלו כי הם כבר ממומשים בקוד ה-</a:t>
            </a:r>
            <a:r>
              <a:rPr lang="en-US" dirty="0"/>
              <a:t>BIOS</a:t>
            </a:r>
            <a:r>
              <a:rPr lang="he-IL" dirty="0"/>
              <a:t>, אשר זקוק להם בעצמו, למשל כדי לקרוא את ה-</a:t>
            </a:r>
            <a:r>
              <a:rPr lang="en-US" dirty="0"/>
              <a:t>MBR</a:t>
            </a:r>
            <a:r>
              <a:rPr lang="he-IL" dirty="0"/>
              <a:t>.</a:t>
            </a:r>
          </a:p>
          <a:p>
            <a:pPr algn="r" rtl="1"/>
            <a:r>
              <a:rPr lang="he-IL" dirty="0"/>
              <a:t>מספר הדרייברים ב-</a:t>
            </a:r>
            <a:r>
              <a:rPr lang="en-US" dirty="0"/>
              <a:t>BIOS</a:t>
            </a:r>
            <a:r>
              <a:rPr lang="he-IL" dirty="0"/>
              <a:t> מצומצם יחסית למספר הדרייברים שלינוקס מספקת, ולכן ה-</a:t>
            </a:r>
            <a:r>
              <a:rPr lang="en-US" dirty="0"/>
              <a:t>BIOS</a:t>
            </a:r>
            <a:r>
              <a:rPr lang="he-IL" dirty="0"/>
              <a:t> לא תמיד מזהה את כל הדיסקים במערכת.</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313391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מערכת הקבצים הראשונים שוקלת כמה עשרות </a:t>
            </a:r>
            <a:r>
              <a:rPr lang="en-US" dirty="0"/>
              <a:t>MB</a:t>
            </a:r>
            <a:r>
              <a:rPr lang="he-IL"/>
              <a:t> בגרסת לינוקס 4.15.</a:t>
            </a:r>
            <a:endParaRPr lang="he-IL" dirty="0"/>
          </a:p>
        </p:txBody>
      </p:sp>
      <p:sp>
        <p:nvSpPr>
          <p:cNvPr id="4" name="Slide Number Placeholder 3"/>
          <p:cNvSpPr>
            <a:spLocks noGrp="1"/>
          </p:cNvSpPr>
          <p:nvPr>
            <p:ph type="sldNum" sz="quarter" idx="5"/>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351082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Slide Number Placeholder 3"/>
          <p:cNvSpPr>
            <a:spLocks noGrp="1"/>
          </p:cNvSpPr>
          <p:nvPr>
            <p:ph type="sldNum" sz="quarter" idx="5"/>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4108612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0C40E019-B670-4DF8-9E61-95F23EEBEE0E}" type="datetime2">
              <a:rPr lang="en-US" smtClean="0"/>
              <a:t>Saturday, April 15,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4</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E7208D-7F25-450D-A211-EBA8DBB3D6A3}"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F7631-3C40-4599-BCD3-340DE886DDA0}"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917BF7C0-F786-4B7B-BFC6-A26412A0361E}" type="datetime2">
              <a:rPr lang="en-US" smtClean="0"/>
              <a:t>Saturday, April 15,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4</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15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6D345F-BFE6-49B7-94E8-AFD2C4F655B2}"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67496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F3DC5-00AB-45B2-AF7F-2667660427D2}"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343460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11ECAB-ED94-4146-8D91-3143E8D39FE9}"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40515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5DD6EC-E433-4CAE-9480-C1ED8E5FA345}" type="datetime2">
              <a:rPr lang="en-US" smtClean="0"/>
              <a:t>Saturday, April 15,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4</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19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E731D1-CF3F-438A-A214-16BD7B65BDDB}" type="datetime2">
              <a:rPr lang="en-US" smtClean="0"/>
              <a:t>Saturday, April 15,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4</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70425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4EEB6-7B30-45C7-9D9F-634B00C7878A}" type="datetime2">
              <a:rPr lang="en-US" smtClean="0"/>
              <a:t>Saturday, April 15,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4</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66346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07E43F-90F6-49A0-A2E2-BE483EC32CD5}"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735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A3E2FA-D011-4C63-AA86-D72E295D7A48}"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147B1-0AFD-439F-A581-ACF243E14D1A}"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34379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068F4F-C25E-46A6-9F7F-90DF22A07BC3}"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45528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459239-4F62-49BA-A0B9-9111E6F4843A}"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464156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4</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C6BDB239-2AB7-4C24-87EE-D53561F0327C}" type="datetime2">
              <a:rPr lang="en-US" smtClean="0"/>
              <a:t>Saturday, April 15, 2023</a:t>
            </a:fld>
            <a:endParaRPr lang="en-US"/>
          </a:p>
        </p:txBody>
      </p:sp>
    </p:spTree>
    <p:extLst>
      <p:ext uri="{BB962C8B-B14F-4D97-AF65-F5344CB8AC3E}">
        <p14:creationId xmlns:p14="http://schemas.microsoft.com/office/powerpoint/2010/main" val="267528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CC0EA-0B7E-4573-B19D-DF84BA08C76C}" type="datetime2">
              <a:rPr lang="en-US" smtClean="0"/>
              <a:t>Saturday, April 15,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045C076-A3F1-4CA8-8CE4-BCA3027AC085}"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67E58B-D3DA-497C-8209-D93A8BE44B98}" type="datetime2">
              <a:rPr lang="en-US" smtClean="0"/>
              <a:t>Saturday, April 15,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4</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1A112D-B41D-411B-81BD-4F7634CE81A3}" type="datetime2">
              <a:rPr lang="en-US" smtClean="0"/>
              <a:t>Saturday, April 15,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B1784E-85A5-4193-AF38-E3B59505160E}" type="datetime2">
              <a:rPr lang="en-US" smtClean="0"/>
              <a:t>Saturday, April 15,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4</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903F7-F57F-43A1-884C-4E2F2DCD5FF4}"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C4F2C-B5A9-4DFA-9D3F-CFB309364E92}" type="datetime2">
              <a:rPr lang="en-US" smtClean="0"/>
              <a:t>Saturday, April 15,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4</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5131BEF7-EEF9-4E21-B962-6F580C149E35}" type="datetime2">
              <a:rPr lang="en-US" smtClean="0"/>
              <a:t>Saturday, April 15,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4</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60C60CB4-F274-44AB-9874-F627A9E82565}" type="datetime2">
              <a:rPr lang="en-US" smtClean="0"/>
              <a:t>Saturday, April 15, 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4</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74821062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6</a:t>
            </a:r>
            <a:endParaRPr lang="en-US" dirty="0"/>
          </a:p>
        </p:txBody>
      </p:sp>
      <p:sp>
        <p:nvSpPr>
          <p:cNvPr id="3" name="Subtitle 2"/>
          <p:cNvSpPr>
            <a:spLocks noGrp="1"/>
          </p:cNvSpPr>
          <p:nvPr>
            <p:ph type="subTitle" idx="1"/>
          </p:nvPr>
        </p:nvSpPr>
        <p:spPr>
          <a:xfrm>
            <a:off x="685800" y="3505199"/>
            <a:ext cx="6400800" cy="2261119"/>
          </a:xfrm>
        </p:spPr>
        <p:txBody>
          <a:bodyPr>
            <a:normAutofit/>
          </a:bodyPr>
          <a:lstStyle/>
          <a:p>
            <a:r>
              <a:rPr lang="he-IL" dirty="0"/>
              <a:t>רצף האתחול (</a:t>
            </a:r>
            <a:r>
              <a:rPr lang="en-US" dirty="0"/>
              <a:t>boot sequence</a:t>
            </a:r>
            <a:r>
              <a:rPr lang="he-IL" dirty="0"/>
              <a:t>) בלינוקס</a:t>
            </a:r>
          </a:p>
          <a:p>
            <a:r>
              <a:rPr lang="he-IL" dirty="0"/>
              <a:t>מודולים בלינוקס (</a:t>
            </a:r>
            <a:r>
              <a:rPr lang="en-US"/>
              <a:t>(loadable </a:t>
            </a:r>
            <a:r>
              <a:rPr lang="en-US" dirty="0"/>
              <a:t>kernel modules</a:t>
            </a:r>
          </a:p>
          <a:p>
            <a:r>
              <a:rPr lang="he-IL" dirty="0"/>
              <a:t>התקני תווים (</a:t>
            </a:r>
            <a:r>
              <a:rPr lang="en-US" dirty="0"/>
              <a:t>character devices</a:t>
            </a:r>
            <a:r>
              <a:rPr lang="he-IL" dirty="0"/>
              <a:t>)</a:t>
            </a:r>
            <a:endParaRPr lang="en-US" dirty="0"/>
          </a:p>
          <a:p>
            <a:r>
              <a:rPr lang="he-IL" dirty="0"/>
              <a:t>דרייברים (</a:t>
            </a:r>
            <a:r>
              <a:rPr lang="en-US" dirty="0"/>
              <a:t>device drivers</a:t>
            </a:r>
            <a:r>
              <a:rPr lang="he-IL" dirty="0"/>
              <a:t>)</a:t>
            </a:r>
            <a:endParaRPr lang="en-US" dirty="0"/>
          </a:p>
          <a:p>
            <a:r>
              <a:rPr lang="he-IL" dirty="0"/>
              <a:t>מימוש דרייברים באמצעות מודולים</a:t>
            </a:r>
            <a:endParaRPr lang="en-US" dirty="0"/>
          </a:p>
        </p:txBody>
      </p:sp>
      <p:sp>
        <p:nvSpPr>
          <p:cNvPr id="6" name="Footer Placeholder 5">
            <a:extLst>
              <a:ext uri="{FF2B5EF4-FFF2-40B4-BE49-F238E27FC236}">
                <a16:creationId xmlns:a16="http://schemas.microsoft.com/office/drawing/2014/main" id="{C14C9F89-B171-4F65-BDC2-ABA994C066B2}"/>
              </a:ext>
            </a:extLst>
          </p:cNvPr>
          <p:cNvSpPr>
            <a:spLocks noGrp="1"/>
          </p:cNvSpPr>
          <p:nvPr>
            <p:ph type="ftr" sz="quarter" idx="11"/>
          </p:nvPr>
        </p:nvSpPr>
        <p:spPr/>
        <p:txBody>
          <a:bodyPr/>
          <a:lstStyle/>
          <a:p>
            <a:r>
              <a:rPr lang="he-IL"/>
              <a:t>מערכות הפעלה - תרגול 4</a:t>
            </a:r>
            <a:endParaRPr lang="en-US" dirty="0"/>
          </a:p>
        </p:txBody>
      </p:sp>
      <p:sp>
        <p:nvSpPr>
          <p:cNvPr id="7" name="Slide Number Placeholder 6">
            <a:extLst>
              <a:ext uri="{FF2B5EF4-FFF2-40B4-BE49-F238E27FC236}">
                <a16:creationId xmlns:a16="http://schemas.microsoft.com/office/drawing/2014/main" id="{D99BCE4F-4187-4953-95C6-C8F9C29BE437}"/>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C6D25-7102-4F12-97F0-FD20DC0EF814}"/>
              </a:ext>
            </a:extLst>
          </p:cNvPr>
          <p:cNvSpPr>
            <a:spLocks noGrp="1"/>
          </p:cNvSpPr>
          <p:nvPr>
            <p:ph type="title"/>
          </p:nvPr>
        </p:nvSpPr>
        <p:spPr/>
        <p:txBody>
          <a:bodyPr/>
          <a:lstStyle/>
          <a:p>
            <a:pPr algn="l" rtl="0"/>
            <a:r>
              <a:rPr lang="en-US" dirty="0"/>
              <a:t>example GRUB menu</a:t>
            </a:r>
          </a:p>
        </p:txBody>
      </p:sp>
      <p:pic>
        <p:nvPicPr>
          <p:cNvPr id="7" name="Content Placeholder 6" descr="A screenshot of a cell phone&#10;&#10;Description automatically generated">
            <a:extLst>
              <a:ext uri="{FF2B5EF4-FFF2-40B4-BE49-F238E27FC236}">
                <a16:creationId xmlns:a16="http://schemas.microsoft.com/office/drawing/2014/main" id="{86AB3F8F-EF20-4006-B58A-2FD686B22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8278" y="1600200"/>
            <a:ext cx="6367444" cy="4876800"/>
          </a:xfrm>
        </p:spPr>
      </p:pic>
      <p:sp>
        <p:nvSpPr>
          <p:cNvPr id="4" name="Footer Placeholder 3">
            <a:extLst>
              <a:ext uri="{FF2B5EF4-FFF2-40B4-BE49-F238E27FC236}">
                <a16:creationId xmlns:a16="http://schemas.microsoft.com/office/drawing/2014/main" id="{11658569-6BC7-4EDC-845B-4E6FB4AB9F95}"/>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5D0EA259-6BBA-4C06-8632-889B10F2B2C0}"/>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362317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5562-4A21-4B24-BAC0-DEEEFD0EF243}"/>
              </a:ext>
            </a:extLst>
          </p:cNvPr>
          <p:cNvSpPr>
            <a:spLocks noGrp="1"/>
          </p:cNvSpPr>
          <p:nvPr>
            <p:ph type="title"/>
          </p:nvPr>
        </p:nvSpPr>
        <p:spPr/>
        <p:txBody>
          <a:bodyPr/>
          <a:lstStyle/>
          <a:p>
            <a:r>
              <a:rPr lang="he-IL" dirty="0"/>
              <a:t>טעינת גרעין לינוקס</a:t>
            </a:r>
            <a:endParaRPr lang="en-US" dirty="0"/>
          </a:p>
        </p:txBody>
      </p:sp>
      <p:sp>
        <p:nvSpPr>
          <p:cNvPr id="3" name="Content Placeholder 2">
            <a:extLst>
              <a:ext uri="{FF2B5EF4-FFF2-40B4-BE49-F238E27FC236}">
                <a16:creationId xmlns:a16="http://schemas.microsoft.com/office/drawing/2014/main" id="{BFB1FAFA-E671-4A84-B773-59B047B5AF22}"/>
              </a:ext>
            </a:extLst>
          </p:cNvPr>
          <p:cNvSpPr>
            <a:spLocks noGrp="1"/>
          </p:cNvSpPr>
          <p:nvPr>
            <p:ph idx="1"/>
          </p:nvPr>
        </p:nvSpPr>
        <p:spPr/>
        <p:txBody>
          <a:bodyPr/>
          <a:lstStyle/>
          <a:p>
            <a:r>
              <a:rPr lang="he-IL" dirty="0"/>
              <a:t>גם גרעין לינוקס נטען בשלבים:</a:t>
            </a:r>
          </a:p>
          <a:p>
            <a:pPr marL="457200" indent="-457200">
              <a:buFont typeface="+mj-lt"/>
              <a:buAutoNum type="arabicPeriod"/>
            </a:pPr>
            <a:r>
              <a:rPr lang="en-US" dirty="0"/>
              <a:t>GRUB</a:t>
            </a:r>
            <a:r>
              <a:rPr lang="he-IL" dirty="0"/>
              <a:t> טוען לזיכרון תמונה דחוסה של הגרעין, אשר נקראת בדרך כלל </a:t>
            </a:r>
            <a:r>
              <a:rPr lang="en-US" dirty="0" err="1"/>
              <a:t>bzImage</a:t>
            </a:r>
            <a:r>
              <a:rPr lang="he-IL" dirty="0"/>
              <a:t> או </a:t>
            </a:r>
            <a:r>
              <a:rPr lang="en-US" dirty="0" err="1"/>
              <a:t>vmlinuz</a:t>
            </a:r>
            <a:r>
              <a:rPr lang="he-IL" dirty="0"/>
              <a:t>, ואז מחלץ אותה.</a:t>
            </a:r>
          </a:p>
          <a:p>
            <a:pPr lvl="1"/>
            <a:r>
              <a:rPr lang="he-IL" dirty="0"/>
              <a:t>התמונה הדחוסה של גרסת לינוקס 4.15 שוקלת בערך </a:t>
            </a:r>
            <a:r>
              <a:rPr lang="en-US" dirty="0"/>
              <a:t>8MB</a:t>
            </a:r>
            <a:r>
              <a:rPr lang="he-IL" dirty="0"/>
              <a:t>.</a:t>
            </a:r>
          </a:p>
          <a:p>
            <a:pPr marL="457200" indent="-457200">
              <a:buFont typeface="+mj-lt"/>
              <a:buAutoNum type="arabicPeriod"/>
            </a:pPr>
            <a:r>
              <a:rPr lang="he-IL" dirty="0"/>
              <a:t>לצד תמונת הגרעין, </a:t>
            </a:r>
            <a:r>
              <a:rPr lang="en-US" dirty="0"/>
              <a:t>GRUB</a:t>
            </a:r>
            <a:r>
              <a:rPr lang="he-IL" dirty="0"/>
              <a:t> טוען לזיכרון גם את מערכת הקבצים הראשונית: מערכת קבצים קטנה בשם </a:t>
            </a:r>
            <a:r>
              <a:rPr lang="en-US" dirty="0" err="1"/>
              <a:t>initramfs</a:t>
            </a:r>
            <a:r>
              <a:rPr lang="he-IL" dirty="0"/>
              <a:t> או </a:t>
            </a:r>
            <a:r>
              <a:rPr lang="en-US" dirty="0" err="1"/>
              <a:t>initrd</a:t>
            </a:r>
            <a:r>
              <a:rPr lang="he-IL" dirty="0"/>
              <a:t>.</a:t>
            </a:r>
          </a:p>
          <a:p>
            <a:pPr lvl="1"/>
            <a:r>
              <a:rPr lang="en-US" dirty="0" err="1"/>
              <a:t>initrd</a:t>
            </a:r>
            <a:r>
              <a:rPr lang="en-US" dirty="0"/>
              <a:t> = initial RAM disk</a:t>
            </a:r>
            <a:endParaRPr lang="he-IL" dirty="0"/>
          </a:p>
          <a:p>
            <a:pPr lvl="1"/>
            <a:r>
              <a:rPr lang="en-US" dirty="0" err="1"/>
              <a:t>initramfs</a:t>
            </a:r>
            <a:r>
              <a:rPr lang="en-US" dirty="0"/>
              <a:t> = initial RAM file-system</a:t>
            </a:r>
            <a:endParaRPr lang="he-IL" dirty="0"/>
          </a:p>
          <a:p>
            <a:pPr marL="457200" indent="-457200">
              <a:buFont typeface="+mj-lt"/>
              <a:buAutoNum type="arabicPeriod"/>
            </a:pPr>
            <a:r>
              <a:rPr lang="he-IL" dirty="0"/>
              <a:t>גרעין לינוקס מריץ את התוכנית </a:t>
            </a:r>
            <a:r>
              <a:rPr lang="en-US" dirty="0"/>
              <a:t>/</a:t>
            </a:r>
            <a:r>
              <a:rPr lang="en-US" dirty="0" err="1"/>
              <a:t>init</a:t>
            </a:r>
            <a:r>
              <a:rPr lang="he-IL" dirty="0"/>
              <a:t> מתוך מערכת הקבצים הראשונית.</a:t>
            </a:r>
          </a:p>
          <a:p>
            <a:pPr lvl="1"/>
            <a:r>
              <a:rPr lang="en-US" dirty="0"/>
              <a:t>/</a:t>
            </a:r>
            <a:r>
              <a:rPr lang="en-US" dirty="0" err="1"/>
              <a:t>init</a:t>
            </a:r>
            <a:r>
              <a:rPr lang="he-IL" dirty="0"/>
              <a:t> היא בדרך-כלל סקריפט </a:t>
            </a:r>
            <a:r>
              <a:rPr lang="en-US" dirty="0"/>
              <a:t>shell</a:t>
            </a:r>
            <a:r>
              <a:rPr lang="he-IL" dirty="0"/>
              <a:t>.</a:t>
            </a:r>
          </a:p>
        </p:txBody>
      </p:sp>
      <p:sp>
        <p:nvSpPr>
          <p:cNvPr id="4" name="Footer Placeholder 3">
            <a:extLst>
              <a:ext uri="{FF2B5EF4-FFF2-40B4-BE49-F238E27FC236}">
                <a16:creationId xmlns:a16="http://schemas.microsoft.com/office/drawing/2014/main" id="{CEF1B86E-E9F5-40A1-8795-08992F3CA4A3}"/>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9D28587-18A1-4638-AF78-C7F7FEA63FE3}"/>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413686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024D-7738-4732-8AB8-724EE5EDD18F}"/>
              </a:ext>
            </a:extLst>
          </p:cNvPr>
          <p:cNvSpPr>
            <a:spLocks noGrp="1"/>
          </p:cNvSpPr>
          <p:nvPr>
            <p:ph type="title"/>
          </p:nvPr>
        </p:nvSpPr>
        <p:spPr/>
        <p:txBody>
          <a:bodyPr/>
          <a:lstStyle/>
          <a:p>
            <a:r>
              <a:rPr lang="he-IL" dirty="0"/>
              <a:t>טעינת גרעין לינוקס</a:t>
            </a:r>
            <a:endParaRPr lang="en-US" dirty="0"/>
          </a:p>
        </p:txBody>
      </p:sp>
      <p:pic>
        <p:nvPicPr>
          <p:cNvPr id="7" name="Content Placeholder 6" descr="A picture containing flower&#10;&#10;Description automatically generated">
            <a:extLst>
              <a:ext uri="{FF2B5EF4-FFF2-40B4-BE49-F238E27FC236}">
                <a16:creationId xmlns:a16="http://schemas.microsoft.com/office/drawing/2014/main" id="{A99949A4-2D5D-41A7-B22B-F247875E1A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088" y="1600200"/>
            <a:ext cx="6351824" cy="4876800"/>
          </a:xfrm>
        </p:spPr>
      </p:pic>
      <p:sp>
        <p:nvSpPr>
          <p:cNvPr id="4" name="Footer Placeholder 3">
            <a:extLst>
              <a:ext uri="{FF2B5EF4-FFF2-40B4-BE49-F238E27FC236}">
                <a16:creationId xmlns:a16="http://schemas.microsoft.com/office/drawing/2014/main" id="{76A4CE90-2608-4A01-84A7-ADBF1ADF5EF0}"/>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F86901DF-C606-46BE-8F03-D9FDC631BB75}"/>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2248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5562-4A21-4B24-BAC0-DEEEFD0EF243}"/>
              </a:ext>
            </a:extLst>
          </p:cNvPr>
          <p:cNvSpPr>
            <a:spLocks noGrp="1"/>
          </p:cNvSpPr>
          <p:nvPr>
            <p:ph type="title"/>
          </p:nvPr>
        </p:nvSpPr>
        <p:spPr/>
        <p:txBody>
          <a:bodyPr/>
          <a:lstStyle/>
          <a:p>
            <a:r>
              <a:rPr lang="he-IL" dirty="0"/>
              <a:t>מערכת הקבצים הראשונית</a:t>
            </a:r>
            <a:endParaRPr lang="en-US" dirty="0"/>
          </a:p>
        </p:txBody>
      </p:sp>
      <p:sp>
        <p:nvSpPr>
          <p:cNvPr id="3" name="Content Placeholder 2">
            <a:extLst>
              <a:ext uri="{FF2B5EF4-FFF2-40B4-BE49-F238E27FC236}">
                <a16:creationId xmlns:a16="http://schemas.microsoft.com/office/drawing/2014/main" id="{BFB1FAFA-E671-4A84-B773-59B047B5AF22}"/>
              </a:ext>
            </a:extLst>
          </p:cNvPr>
          <p:cNvSpPr>
            <a:spLocks noGrp="1"/>
          </p:cNvSpPr>
          <p:nvPr>
            <p:ph idx="1"/>
          </p:nvPr>
        </p:nvSpPr>
        <p:spPr/>
        <p:txBody>
          <a:bodyPr>
            <a:normAutofit/>
          </a:bodyPr>
          <a:lstStyle/>
          <a:p>
            <a:r>
              <a:rPr lang="he-IL" dirty="0"/>
              <a:t>מערכת הקבצים הראשונית מכילה את המודולים הנחוצים עבור גרעין לינוקס כדי לחפש ולטעון את מערכת הקבצים האמיתית.</a:t>
            </a:r>
          </a:p>
          <a:p>
            <a:pPr lvl="1"/>
            <a:r>
              <a:rPr lang="he-IL" dirty="0"/>
              <a:t>לדוגמה: מודולים המממשים דרייברים של הדיסק או כרטיס הרשת.</a:t>
            </a:r>
          </a:p>
          <a:p>
            <a:pPr lvl="1"/>
            <a:r>
              <a:rPr lang="he-IL" dirty="0"/>
              <a:t>שימו לב: מערכת הקבצים הראשונית לא מכילה את כל המודולים הקיימים, אלא רק את החיוניים שבהם. שאר המודולים נמצאים במערכת הקבצים האמיתית, ולאחר שהיא תעלה גרעין לינוקס יוכל לטעון גם אותם (במידת הצורך).</a:t>
            </a:r>
          </a:p>
          <a:p>
            <a:pPr lvl="1"/>
            <a:endParaRPr lang="he-IL" dirty="0"/>
          </a:p>
          <a:p>
            <a:pPr marL="457200" indent="-457200">
              <a:buFont typeface="+mj-lt"/>
              <a:buAutoNum type="arabicPeriod" startAt="4"/>
            </a:pPr>
            <a:r>
              <a:rPr lang="he-IL" dirty="0"/>
              <a:t>התוכנית </a:t>
            </a:r>
            <a:r>
              <a:rPr lang="en-US" dirty="0"/>
              <a:t>/</a:t>
            </a:r>
            <a:r>
              <a:rPr lang="en-US" dirty="0" err="1"/>
              <a:t>init</a:t>
            </a:r>
            <a:r>
              <a:rPr lang="he-IL" dirty="0"/>
              <a:t> טוענת את הדרייברים הנחוצים ומרכיבה (</a:t>
            </a:r>
            <a:r>
              <a:rPr lang="en-US" dirty="0"/>
              <a:t>mounts</a:t>
            </a:r>
            <a:r>
              <a:rPr lang="he-IL" dirty="0"/>
              <a:t>) את מערכת הקבצים האמיתית במקום מערכת הקבצים הראשונית.</a:t>
            </a:r>
          </a:p>
          <a:p>
            <a:pPr marL="457200" indent="-457200">
              <a:buFont typeface="+mj-lt"/>
              <a:buAutoNum type="arabicPeriod" startAt="4"/>
            </a:pPr>
            <a:r>
              <a:rPr lang="he-IL" dirty="0"/>
              <a:t>לאחר שעלתה מערכת הקבצים האמיתית, גרעין לינוקס קורא לתוכנית </a:t>
            </a:r>
            <a:r>
              <a:rPr lang="en-US" dirty="0"/>
              <a:t>/</a:t>
            </a:r>
            <a:r>
              <a:rPr lang="en-US" dirty="0" err="1"/>
              <a:t>sbin</a:t>
            </a:r>
            <a:r>
              <a:rPr lang="en-US" dirty="0"/>
              <a:t>/</a:t>
            </a:r>
            <a:r>
              <a:rPr lang="en-US" dirty="0" err="1"/>
              <a:t>init</a:t>
            </a:r>
            <a:r>
              <a:rPr lang="he-IL" dirty="0"/>
              <a:t> .</a:t>
            </a:r>
          </a:p>
          <a:p>
            <a:pPr lvl="1"/>
            <a:r>
              <a:rPr lang="he-IL" dirty="0"/>
              <a:t>היום </a:t>
            </a:r>
            <a:r>
              <a:rPr lang="en-US" dirty="0"/>
              <a:t>/</a:t>
            </a:r>
            <a:r>
              <a:rPr lang="en-US" dirty="0" err="1"/>
              <a:t>sbin</a:t>
            </a:r>
            <a:r>
              <a:rPr lang="en-US" dirty="0"/>
              <a:t>/</a:t>
            </a:r>
            <a:r>
              <a:rPr lang="en-US" dirty="0" err="1"/>
              <a:t>init</a:t>
            </a:r>
            <a:r>
              <a:rPr lang="he-IL" dirty="0"/>
              <a:t> הוא קישור לתוכנית </a:t>
            </a:r>
            <a:r>
              <a:rPr lang="en-US" dirty="0"/>
              <a:t>/lib/</a:t>
            </a:r>
            <a:r>
              <a:rPr lang="en-US" dirty="0" err="1"/>
              <a:t>systemd</a:t>
            </a:r>
            <a:r>
              <a:rPr lang="en-US" dirty="0"/>
              <a:t>/</a:t>
            </a:r>
            <a:r>
              <a:rPr lang="en-US" dirty="0" err="1"/>
              <a:t>systemd</a:t>
            </a:r>
            <a:r>
              <a:rPr lang="he-IL" dirty="0"/>
              <a:t> .</a:t>
            </a:r>
            <a:endParaRPr lang="en-US" dirty="0"/>
          </a:p>
        </p:txBody>
      </p:sp>
      <p:sp>
        <p:nvSpPr>
          <p:cNvPr id="4" name="Footer Placeholder 3">
            <a:extLst>
              <a:ext uri="{FF2B5EF4-FFF2-40B4-BE49-F238E27FC236}">
                <a16:creationId xmlns:a16="http://schemas.microsoft.com/office/drawing/2014/main" id="{CEF1B86E-E9F5-40A1-8795-08992F3CA4A3}"/>
              </a:ext>
            </a:extLst>
          </p:cNvPr>
          <p:cNvSpPr>
            <a:spLocks noGrp="1"/>
          </p:cNvSpPr>
          <p:nvPr>
            <p:ph type="ftr" sz="quarter" idx="11"/>
          </p:nvPr>
        </p:nvSpPr>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09D28587-18A1-4638-AF78-C7F7FEA63FE3}"/>
              </a:ext>
            </a:extLst>
          </p:cNvPr>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851161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32AD-CA81-422F-BED8-3909E9F4D153}"/>
              </a:ext>
            </a:extLst>
          </p:cNvPr>
          <p:cNvSpPr>
            <a:spLocks noGrp="1"/>
          </p:cNvSpPr>
          <p:nvPr>
            <p:ph type="title"/>
          </p:nvPr>
        </p:nvSpPr>
        <p:spPr/>
        <p:txBody>
          <a:bodyPr/>
          <a:lstStyle/>
          <a:p>
            <a:pPr algn="l" rtl="0"/>
            <a:r>
              <a:rPr lang="en-US" dirty="0"/>
              <a:t>&gt;&gt; </a:t>
            </a:r>
            <a:r>
              <a:rPr lang="en-US" dirty="0" err="1"/>
              <a:t>dmesg</a:t>
            </a:r>
            <a:r>
              <a:rPr lang="en-US" dirty="0"/>
              <a:t> -H</a:t>
            </a:r>
          </a:p>
        </p:txBody>
      </p:sp>
      <p:sp>
        <p:nvSpPr>
          <p:cNvPr id="4" name="Footer Placeholder 3">
            <a:extLst>
              <a:ext uri="{FF2B5EF4-FFF2-40B4-BE49-F238E27FC236}">
                <a16:creationId xmlns:a16="http://schemas.microsoft.com/office/drawing/2014/main" id="{53E34243-2C42-4EDF-84C8-476E50216A1F}"/>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F9A1D709-A76F-4C6C-B2EE-A127F651E002}"/>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10" name="Content Placeholder 9">
            <a:extLst>
              <a:ext uri="{FF2B5EF4-FFF2-40B4-BE49-F238E27FC236}">
                <a16:creationId xmlns:a16="http://schemas.microsoft.com/office/drawing/2014/main" id="{82485322-064C-49BC-8C8D-16564463C669}"/>
              </a:ext>
            </a:extLst>
          </p:cNvPr>
          <p:cNvSpPr>
            <a:spLocks noGrp="1"/>
          </p:cNvSpPr>
          <p:nvPr>
            <p:ph idx="1"/>
          </p:nvPr>
        </p:nvSpPr>
        <p:spPr/>
        <p:txBody>
          <a:bodyPr/>
          <a:lstStyle/>
          <a:p>
            <a:r>
              <a:rPr lang="he-IL" dirty="0"/>
              <a:t>פקודת </a:t>
            </a:r>
            <a:r>
              <a:rPr lang="en-US" dirty="0" err="1"/>
              <a:t>dmesg</a:t>
            </a:r>
            <a:r>
              <a:rPr lang="he-IL" dirty="0"/>
              <a:t> מאפשרת לקרוא הודעות שהודפסו למסך בתהליך האיתחול לאחר שהמערכת הופעלה:</a:t>
            </a:r>
            <a:endParaRPr lang="en-US" dirty="0"/>
          </a:p>
          <a:p>
            <a:endParaRPr lang="en-US" dirty="0"/>
          </a:p>
        </p:txBody>
      </p:sp>
      <p:pic>
        <p:nvPicPr>
          <p:cNvPr id="11" name="Content Placeholder 7">
            <a:extLst>
              <a:ext uri="{FF2B5EF4-FFF2-40B4-BE49-F238E27FC236}">
                <a16:creationId xmlns:a16="http://schemas.microsoft.com/office/drawing/2014/main" id="{3C63D6F8-D50A-4C81-9555-03CEA810051B}"/>
              </a:ext>
            </a:extLst>
          </p:cNvPr>
          <p:cNvPicPr>
            <a:picLocks noChangeAspect="1"/>
          </p:cNvPicPr>
          <p:nvPr/>
        </p:nvPicPr>
        <p:blipFill>
          <a:blip r:embed="rId3"/>
          <a:stretch>
            <a:fillRect/>
          </a:stretch>
        </p:blipFill>
        <p:spPr>
          <a:xfrm>
            <a:off x="457200" y="2447925"/>
            <a:ext cx="6438900" cy="4029075"/>
          </a:xfrm>
          <a:prstGeom prst="rect">
            <a:avLst/>
          </a:prstGeom>
        </p:spPr>
      </p:pic>
    </p:spTree>
    <p:extLst>
      <p:ext uri="{BB962C8B-B14F-4D97-AF65-F5344CB8AC3E}">
        <p14:creationId xmlns:p14="http://schemas.microsoft.com/office/powerpoint/2010/main" val="164014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מודולים בלינוקס</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r>
              <a:rPr lang="en-US" dirty="0"/>
              <a:t>Loadable Kernel Modules</a:t>
            </a:r>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245265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מודולים (</a:t>
            </a:r>
            <a:r>
              <a:rPr lang="en-US" altLang="en-US" dirty="0"/>
              <a:t>modules</a:t>
            </a:r>
            <a:r>
              <a:rPr lang="he-IL" altLang="en-US" dirty="0"/>
              <a:t>)</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b="1" dirty="0"/>
          </a:p>
          <a:p>
            <a:r>
              <a:rPr lang="he-IL" altLang="en-US" b="1" dirty="0"/>
              <a:t>מודולים </a:t>
            </a:r>
            <a:r>
              <a:rPr lang="he-IL" altLang="en-US" dirty="0"/>
              <a:t>מאפשרים להוסיף לגרעין לינוקס, </a:t>
            </a:r>
            <a:r>
              <a:rPr lang="he-IL" altLang="en-US" b="1" dirty="0"/>
              <a:t>בזמן ריצה</a:t>
            </a:r>
            <a:r>
              <a:rPr lang="he-IL" altLang="en-US" dirty="0"/>
              <a:t>, קטעי קוד חדשים.</a:t>
            </a:r>
            <a:endParaRPr lang="en-US" altLang="en-US" dirty="0"/>
          </a:p>
          <a:p>
            <a:endParaRPr lang="he-IL" altLang="en-US" dirty="0"/>
          </a:p>
          <a:p>
            <a:r>
              <a:rPr lang="he-IL" altLang="en-US" dirty="0"/>
              <a:t>מודול הוא ספריה משותפת (</a:t>
            </a:r>
            <a:r>
              <a:rPr lang="en-US" altLang="en-US" dirty="0"/>
              <a:t>shared library</a:t>
            </a:r>
            <a:r>
              <a:rPr lang="he-IL" altLang="en-US" dirty="0"/>
              <a:t>) הנטענת (מקושרת) בזמן ריצה ופועלת במצב גרעין (כלומר </a:t>
            </a:r>
            <a:r>
              <a:rPr lang="en-US" altLang="en-US" dirty="0"/>
              <a:t>CPL==0</a:t>
            </a:r>
            <a:r>
              <a:rPr lang="he-IL" altLang="en-US" dirty="0"/>
              <a:t>).</a:t>
            </a:r>
            <a:endParaRPr lang="en-US" altLang="en-US" dirty="0"/>
          </a:p>
          <a:p>
            <a:r>
              <a:rPr lang="he-IL" altLang="en-US" dirty="0"/>
              <a:t>הפקודה </a:t>
            </a:r>
            <a:r>
              <a:rPr lang="en-US" altLang="en-US" b="1" dirty="0" err="1">
                <a:solidFill>
                  <a:srgbClr val="0000FF"/>
                </a:solidFill>
              </a:rPr>
              <a:t>insmod</a:t>
            </a:r>
            <a:r>
              <a:rPr lang="he-IL" altLang="en-US" dirty="0"/>
              <a:t> טוענת מודול חדש.</a:t>
            </a:r>
          </a:p>
          <a:p>
            <a:r>
              <a:rPr lang="he-IL" altLang="en-US" dirty="0"/>
              <a:t>הפקודה </a:t>
            </a:r>
            <a:r>
              <a:rPr lang="en-US" altLang="en-US" b="1" dirty="0" err="1">
                <a:solidFill>
                  <a:srgbClr val="0000FF"/>
                </a:solidFill>
              </a:rPr>
              <a:t>rmmod</a:t>
            </a:r>
            <a:r>
              <a:rPr lang="he-IL" altLang="en-US" dirty="0"/>
              <a:t> פורקת מודול שנטען בעבר.</a:t>
            </a:r>
          </a:p>
          <a:p>
            <a:r>
              <a:rPr lang="he-IL" altLang="en-US" dirty="0"/>
              <a:t>הפקודה </a:t>
            </a:r>
            <a:r>
              <a:rPr lang="en-US" altLang="en-US" b="1" dirty="0" err="1">
                <a:solidFill>
                  <a:srgbClr val="0000FF"/>
                </a:solidFill>
              </a:rPr>
              <a:t>lsmod</a:t>
            </a:r>
            <a:r>
              <a:rPr lang="he-IL" altLang="en-US" dirty="0"/>
              <a:t> מציגה את רשימת המודולים הפעילים (כלומר, שנטענו ע"י המשתמש).</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16</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21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למה משמשים 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lstStyle/>
          <a:p>
            <a:endParaRPr lang="he-IL" altLang="en-US" dirty="0"/>
          </a:p>
          <a:p>
            <a:r>
              <a:rPr lang="he-IL" altLang="en-US" dirty="0"/>
              <a:t>מודולים משמשים בעיקר על מנת להוסיף תמיכה בהתקני חומרה  (</a:t>
            </a:r>
            <a:r>
              <a:rPr lang="en-US" altLang="en-US" dirty="0"/>
              <a:t>devices</a:t>
            </a:r>
            <a:r>
              <a:rPr lang="he-IL" altLang="en-US" dirty="0"/>
              <a:t>) ע"י דרייברים (</a:t>
            </a:r>
            <a:r>
              <a:rPr lang="en-US" altLang="en-US" dirty="0"/>
              <a:t>drivers</a:t>
            </a:r>
            <a:r>
              <a:rPr lang="he-IL" altLang="en-US" dirty="0"/>
              <a:t>):</a:t>
            </a:r>
          </a:p>
          <a:p>
            <a:pPr lvl="1"/>
            <a:r>
              <a:rPr lang="he-IL" altLang="en-US" dirty="0"/>
              <a:t>התקני תווים –</a:t>
            </a:r>
            <a:r>
              <a:rPr lang="en-US" altLang="en-US" dirty="0"/>
              <a:t> </a:t>
            </a:r>
            <a:r>
              <a:rPr lang="he-IL" altLang="en-US" dirty="0"/>
              <a:t>מקלדת, עכבר, מדפסת, ...</a:t>
            </a:r>
          </a:p>
          <a:p>
            <a:pPr lvl="1"/>
            <a:r>
              <a:rPr lang="he-IL" altLang="en-US" dirty="0"/>
              <a:t>התקני בלוקים – דיסק קשיח, </a:t>
            </a:r>
            <a:r>
              <a:rPr lang="en-US" altLang="en-US" dirty="0"/>
              <a:t>disk-on-key</a:t>
            </a:r>
            <a:r>
              <a:rPr lang="he-IL" altLang="en-US" dirty="0"/>
              <a:t>, ...</a:t>
            </a:r>
          </a:p>
          <a:p>
            <a:pPr lvl="1"/>
            <a:r>
              <a:rPr lang="he-IL" altLang="en-US" dirty="0"/>
              <a:t>התקני רשת – נראה בתרגולים הבאים.</a:t>
            </a:r>
          </a:p>
          <a:p>
            <a:endParaRPr lang="he-IL" altLang="en-US" dirty="0"/>
          </a:p>
          <a:p>
            <a:r>
              <a:rPr lang="he-IL" altLang="en-US" dirty="0"/>
              <a:t>למעשה, מודולים רצים בהרשאות גרעין ולכן הם יכולים להוסיף ולעדכן כל פונקציונליות של הגרעין:</a:t>
            </a:r>
          </a:p>
          <a:p>
            <a:pPr lvl="1"/>
            <a:r>
              <a:rPr lang="he-IL" altLang="en-US" dirty="0"/>
              <a:t>להוסיף מערכות קבצים חדשות.</a:t>
            </a:r>
          </a:p>
          <a:p>
            <a:pPr lvl="1"/>
            <a:r>
              <a:rPr lang="he-IL" altLang="en-US" dirty="0"/>
              <a:t>להוסיף קריאות מערכת חדשות ו/או לשנות קריאות מערכת קיימות.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17</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12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2F10B01-9BC2-4242-9ED7-0146B4CB3D52}"/>
              </a:ext>
            </a:extLst>
          </p:cNvPr>
          <p:cNvSpPr>
            <a:spLocks noGrp="1" noChangeArrowheads="1"/>
          </p:cNvSpPr>
          <p:nvPr>
            <p:ph type="title"/>
          </p:nvPr>
        </p:nvSpPr>
        <p:spPr/>
        <p:txBody>
          <a:bodyPr/>
          <a:lstStyle/>
          <a:p>
            <a:r>
              <a:rPr lang="he-IL" altLang="en-US" dirty="0"/>
              <a:t>יתרונות השימוש במודולים</a:t>
            </a:r>
            <a:endParaRPr lang="en-US" altLang="en-US" dirty="0"/>
          </a:p>
        </p:txBody>
      </p:sp>
      <p:sp>
        <p:nvSpPr>
          <p:cNvPr id="331779" name="Rectangle 3">
            <a:extLst>
              <a:ext uri="{FF2B5EF4-FFF2-40B4-BE49-F238E27FC236}">
                <a16:creationId xmlns:a16="http://schemas.microsoft.com/office/drawing/2014/main" id="{A20A343E-B203-489F-BB8F-616C113DDCBB}"/>
              </a:ext>
            </a:extLst>
          </p:cNvPr>
          <p:cNvSpPr>
            <a:spLocks noGrp="1" noChangeArrowheads="1"/>
          </p:cNvSpPr>
          <p:nvPr>
            <p:ph idx="1"/>
          </p:nvPr>
        </p:nvSpPr>
        <p:spPr/>
        <p:txBody>
          <a:bodyPr>
            <a:normAutofit/>
          </a:bodyPr>
          <a:lstStyle/>
          <a:p>
            <a:endParaRPr lang="he-IL" altLang="en-US" dirty="0"/>
          </a:p>
          <a:p>
            <a:pPr marL="457200" indent="-457200">
              <a:buFont typeface="+mj-lt"/>
              <a:buAutoNum type="arabicPeriod"/>
            </a:pPr>
            <a:r>
              <a:rPr lang="he-IL" altLang="en-US" dirty="0"/>
              <a:t>ניתן להוסיף יכולות חדשות לגרעין מבלי לקמפל אותו ומבלי לאתחל (</a:t>
            </a:r>
            <a:r>
              <a:rPr lang="en-US" altLang="en-US" dirty="0"/>
              <a:t>reboot</a:t>
            </a:r>
            <a:r>
              <a:rPr lang="he-IL" altLang="en-US" dirty="0"/>
              <a:t>) את המערכת.</a:t>
            </a:r>
            <a:endParaRPr lang="en-US" altLang="en-US" dirty="0"/>
          </a:p>
          <a:p>
            <a:pPr marL="457200" indent="-457200">
              <a:buFont typeface="+mj-lt"/>
              <a:buAutoNum type="arabicPeriod"/>
            </a:pPr>
            <a:r>
              <a:rPr lang="he-IL" altLang="en-US" dirty="0"/>
              <a:t>מודולים מפותחים בנפרד מהגרעין </a:t>
            </a:r>
            <a:r>
              <a:rPr lang="he-IL" altLang="en-US" dirty="0">
                <a:sym typeface="Wingdings" panose="05000000000000000000" pitchFamily="2" charset="2"/>
              </a:rPr>
              <a:t> </a:t>
            </a:r>
            <a:r>
              <a:rPr lang="he-IL" altLang="en-US" dirty="0"/>
              <a:t>פחות שורות קוד בגרעין </a:t>
            </a:r>
            <a:r>
              <a:rPr lang="he-IL" altLang="en-US" dirty="0">
                <a:sym typeface="Wingdings" panose="05000000000000000000" pitchFamily="2" charset="2"/>
              </a:rPr>
              <a:t> </a:t>
            </a:r>
            <a:r>
              <a:rPr lang="he-IL" altLang="en-US" dirty="0"/>
              <a:t>זמן קומפילציה קצר יותר.</a:t>
            </a:r>
          </a:p>
          <a:p>
            <a:pPr lvl="1"/>
            <a:r>
              <a:rPr lang="he-IL" altLang="en-US" dirty="0"/>
              <a:t>אין צורך לקמפל פונקציונליות מיותרת, למשל דרייברים לחומרה שלא נמצאת ברשותנו.</a:t>
            </a:r>
          </a:p>
          <a:p>
            <a:pPr marL="457200" indent="-457200">
              <a:buFont typeface="+mj-lt"/>
              <a:buAutoNum type="arabicPeriod"/>
            </a:pPr>
            <a:r>
              <a:rPr lang="he-IL" altLang="en-US" dirty="0"/>
              <a:t>הגרעין תופס פחות זכרון.</a:t>
            </a:r>
          </a:p>
          <a:p>
            <a:pPr lvl="1"/>
            <a:r>
              <a:rPr lang="he-IL" altLang="en-US" dirty="0"/>
              <a:t>המשתמש טוען לזיכרון רק מודולים שהוא זקוק להם.</a:t>
            </a:r>
          </a:p>
          <a:p>
            <a:pPr lvl="1"/>
            <a:r>
              <a:rPr lang="he-IL" altLang="en-US" dirty="0"/>
              <a:t>ניתן לפרוק מודולים שאינם בשימוש ולשחרר זיכרון.</a:t>
            </a:r>
          </a:p>
          <a:p>
            <a:pPr marL="457200" indent="-457200">
              <a:buFont typeface="+mj-lt"/>
              <a:buAutoNum type="arabicPeriod"/>
            </a:pPr>
            <a:r>
              <a:rPr lang="he-IL" altLang="en-US" dirty="0"/>
              <a:t>ניתן להוסיף בעתיד תמיכה בחומרה חדשה שעדיין לא קיימת.</a:t>
            </a:r>
          </a:p>
        </p:txBody>
      </p:sp>
      <p:sp>
        <p:nvSpPr>
          <p:cNvPr id="2" name="Footer Placeholder 1">
            <a:extLst>
              <a:ext uri="{FF2B5EF4-FFF2-40B4-BE49-F238E27FC236}">
                <a16:creationId xmlns:a16="http://schemas.microsoft.com/office/drawing/2014/main" id="{3281EDE1-ACDE-4358-8A53-AD4CD8E602AC}"/>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3FCA738-0F4A-4545-813B-95E50CF463BE}"/>
              </a:ext>
            </a:extLst>
          </p:cNvPr>
          <p:cNvSpPr>
            <a:spLocks noGrp="1"/>
          </p:cNvSpPr>
          <p:nvPr>
            <p:ph type="sldNum" sz="quarter" idx="12"/>
          </p:nvPr>
        </p:nvSpPr>
        <p:spPr/>
        <p:txBody>
          <a:bodyPr/>
          <a:lstStyle/>
          <a:p>
            <a:fld id="{0CFEC368-1D7A-4F81-ABF6-AE0E36BAF64C}" type="slidenum">
              <a:rPr lang="en-US" smtClean="0"/>
              <a:pPr/>
              <a:t>18</a:t>
            </a:fld>
            <a:endParaRPr lang="en-US"/>
          </a:p>
        </p:txBody>
      </p:sp>
      <p:pic>
        <p:nvPicPr>
          <p:cNvPr id="331781" name="Picture 5" descr="MCj03111680000[1]">
            <a:extLst>
              <a:ext uri="{FF2B5EF4-FFF2-40B4-BE49-F238E27FC236}">
                <a16:creationId xmlns:a16="http://schemas.microsoft.com/office/drawing/2014/main" id="{18ED7610-BC1B-45E5-A69B-E8FADF8AD0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33400"/>
            <a:ext cx="1511300" cy="1227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17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4B2690D0-927E-4560-AE15-6C8515402F69}"/>
              </a:ext>
            </a:extLst>
          </p:cNvPr>
          <p:cNvSpPr>
            <a:spLocks noGrp="1" noChangeArrowheads="1"/>
          </p:cNvSpPr>
          <p:nvPr>
            <p:ph type="title"/>
          </p:nvPr>
        </p:nvSpPr>
        <p:spPr/>
        <p:txBody>
          <a:bodyPr/>
          <a:lstStyle/>
          <a:p>
            <a:r>
              <a:rPr lang="he-IL" altLang="en-US"/>
              <a:t>ענייני אבטחה</a:t>
            </a:r>
            <a:endParaRPr lang="en-US" altLang="en-US"/>
          </a:p>
        </p:txBody>
      </p:sp>
      <p:sp>
        <p:nvSpPr>
          <p:cNvPr id="337923" name="Rectangle 3">
            <a:extLst>
              <a:ext uri="{FF2B5EF4-FFF2-40B4-BE49-F238E27FC236}">
                <a16:creationId xmlns:a16="http://schemas.microsoft.com/office/drawing/2014/main" id="{F38A5C01-D080-43A6-95AE-8FA43B4D59BD}"/>
              </a:ext>
            </a:extLst>
          </p:cNvPr>
          <p:cNvSpPr>
            <a:spLocks noGrp="1" noChangeArrowheads="1"/>
          </p:cNvSpPr>
          <p:nvPr>
            <p:ph idx="1"/>
          </p:nvPr>
        </p:nvSpPr>
        <p:spPr/>
        <p:txBody>
          <a:bodyPr vert="horz" lIns="91440" tIns="45720" rIns="91440" bIns="45720" rtlCol="0" anchor="t">
            <a:normAutofit/>
          </a:bodyPr>
          <a:lstStyle/>
          <a:p>
            <a:r>
              <a:rPr lang="he-IL" altLang="en-US" dirty="0"/>
              <a:t>מודול רץ במצב גרעין ולכן יש לו גישה לכל מבני הנתונים בגרעין.</a:t>
            </a:r>
          </a:p>
          <a:p>
            <a:r>
              <a:rPr lang="he-IL" altLang="en-US" dirty="0"/>
              <a:t>חשוב להימנע מחורי אבטחה במודול:</a:t>
            </a:r>
          </a:p>
          <a:p>
            <a:pPr lvl="1"/>
            <a:r>
              <a:rPr lang="he-IL" altLang="en-US" dirty="0"/>
              <a:t>למשל: הקפדה על אתחול משתנים, בדיקת תקינות קלט משתמש כדי למנוע </a:t>
            </a:r>
            <a:r>
              <a:rPr lang="en-US" altLang="en-US" dirty="0"/>
              <a:t>buffer overrun</a:t>
            </a:r>
            <a:r>
              <a:rPr lang="he-IL" altLang="en-US" dirty="0"/>
              <a:t> וכולי.</a:t>
            </a:r>
          </a:p>
          <a:p>
            <a:r>
              <a:rPr lang="he-IL" altLang="en-US" dirty="0"/>
              <a:t>כמו כן, לינוקס מגבילה טעינת מודולים למשתמשים מורשים (</a:t>
            </a:r>
            <a:r>
              <a:rPr lang="en-US" altLang="en-US" dirty="0"/>
              <a:t>root</a:t>
            </a:r>
            <a:r>
              <a:rPr lang="he-IL" altLang="en-US" dirty="0"/>
              <a:t>) בלבד.</a:t>
            </a:r>
            <a:endParaRPr lang="he-IL" altLang="en-US" dirty="0">
              <a:cs typeface="Arial"/>
            </a:endParaRPr>
          </a:p>
        </p:txBody>
      </p:sp>
      <p:sp>
        <p:nvSpPr>
          <p:cNvPr id="2" name="Footer Placeholder 1">
            <a:extLst>
              <a:ext uri="{FF2B5EF4-FFF2-40B4-BE49-F238E27FC236}">
                <a16:creationId xmlns:a16="http://schemas.microsoft.com/office/drawing/2014/main" id="{3BF047A8-13B9-47B4-A671-D7464B4FC88D}"/>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AE22605D-C8DA-43E3-A3B3-172203AC13FE}"/>
              </a:ext>
            </a:extLst>
          </p:cNvPr>
          <p:cNvSpPr>
            <a:spLocks noGrp="1"/>
          </p:cNvSpPr>
          <p:nvPr>
            <p:ph type="sldNum" sz="quarter" idx="12"/>
          </p:nvPr>
        </p:nvSpPr>
        <p:spPr/>
        <p:txBody>
          <a:bodyPr/>
          <a:lstStyle/>
          <a:p>
            <a:fld id="{0CFEC368-1D7A-4F81-ABF6-AE0E36BAF64C}" type="slidenum">
              <a:rPr lang="en-US" smtClean="0"/>
              <a:pPr/>
              <a:t>19</a:t>
            </a:fld>
            <a:endParaRPr lang="en-US"/>
          </a:p>
        </p:txBody>
      </p:sp>
      <p:pic>
        <p:nvPicPr>
          <p:cNvPr id="337924" name="Picture 4" descr="MCj02509670000[1]">
            <a:extLst>
              <a:ext uri="{FF2B5EF4-FFF2-40B4-BE49-F238E27FC236}">
                <a16:creationId xmlns:a16="http://schemas.microsoft.com/office/drawing/2014/main" id="{93E61559-8DC8-449D-B8D2-CC5BF3A8BF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908" y="4038600"/>
            <a:ext cx="18637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EBE7-00D4-4C06-AD79-57985C5313FD}"/>
              </a:ext>
            </a:extLst>
          </p:cNvPr>
          <p:cNvSpPr>
            <a:spLocks noGrp="1"/>
          </p:cNvSpPr>
          <p:nvPr>
            <p:ph type="title"/>
          </p:nvPr>
        </p:nvSpPr>
        <p:spPr/>
        <p:txBody>
          <a:bodyPr/>
          <a:lstStyle/>
          <a:p>
            <a:r>
              <a:rPr lang="en-US"/>
              <a:t>TL;DR</a:t>
            </a:r>
            <a:endParaRPr lang="en-US" dirty="0"/>
          </a:p>
        </p:txBody>
      </p:sp>
      <p:sp>
        <p:nvSpPr>
          <p:cNvPr id="3" name="Content Placeholder 2">
            <a:extLst>
              <a:ext uri="{FF2B5EF4-FFF2-40B4-BE49-F238E27FC236}">
                <a16:creationId xmlns:a16="http://schemas.microsoft.com/office/drawing/2014/main" id="{DBDB3E37-FDB4-4C6A-825B-2AEC0DC62D18}"/>
              </a:ext>
            </a:extLst>
          </p:cNvPr>
          <p:cNvSpPr>
            <a:spLocks noGrp="1"/>
          </p:cNvSpPr>
          <p:nvPr>
            <p:ph idx="1"/>
          </p:nvPr>
        </p:nvSpPr>
        <p:spPr/>
        <p:txBody>
          <a:bodyPr/>
          <a:lstStyle/>
          <a:p>
            <a:r>
              <a:rPr lang="he-IL" altLang="en-US" b="1" dirty="0">
                <a:solidFill>
                  <a:srgbClr val="0000FF"/>
                </a:solidFill>
              </a:rPr>
              <a:t>מודולים</a:t>
            </a:r>
            <a:r>
              <a:rPr lang="he-IL" altLang="en-US" dirty="0"/>
              <a:t> בלינוקס הם תוספות קוד לגרעין שניתן לטעון </a:t>
            </a:r>
            <a:r>
              <a:rPr lang="he-IL" altLang="en-US" b="1" dirty="0"/>
              <a:t>בזמן ריצה</a:t>
            </a:r>
            <a:r>
              <a:rPr lang="he-IL" altLang="en-US" dirty="0"/>
              <a:t>.</a:t>
            </a:r>
          </a:p>
          <a:p>
            <a:pPr lvl="1"/>
            <a:r>
              <a:rPr lang="he-IL" altLang="en-US" dirty="0"/>
              <a:t>לא צריך להדר מחדש את הגרעין, לא צריך לאתחל את המחשב.</a:t>
            </a:r>
          </a:p>
          <a:p>
            <a:pPr lvl="1"/>
            <a:endParaRPr lang="he-IL" altLang="en-US" dirty="0"/>
          </a:p>
          <a:p>
            <a:r>
              <a:rPr lang="he-IL" altLang="en-US" dirty="0"/>
              <a:t>מודולים משמשים להוספת פונקציונליות חדשה לגרעין, לדוגמה דרייברים להתקני חומרה שמחברים/מנתקים מהמערכת:</a:t>
            </a:r>
          </a:p>
          <a:p>
            <a:pPr lvl="1"/>
            <a:r>
              <a:rPr lang="he-IL" altLang="en-US" b="1" dirty="0">
                <a:solidFill>
                  <a:srgbClr val="0000FF"/>
                </a:solidFill>
              </a:rPr>
              <a:t>התקני תווים </a:t>
            </a:r>
            <a:r>
              <a:rPr lang="he-IL" altLang="en-US" dirty="0"/>
              <a:t>–</a:t>
            </a:r>
            <a:r>
              <a:rPr lang="en-US" altLang="en-US" dirty="0"/>
              <a:t> </a:t>
            </a:r>
            <a:r>
              <a:rPr lang="he-IL" altLang="en-US" dirty="0"/>
              <a:t>מקלדת, עכבר, מדפסת, ...</a:t>
            </a:r>
          </a:p>
          <a:p>
            <a:pPr lvl="1"/>
            <a:r>
              <a:rPr lang="he-IL" altLang="en-US" b="1" dirty="0">
                <a:solidFill>
                  <a:srgbClr val="0000FF"/>
                </a:solidFill>
              </a:rPr>
              <a:t>התקני בלוקים </a:t>
            </a:r>
            <a:r>
              <a:rPr lang="he-IL" altLang="en-US" dirty="0"/>
              <a:t>– דיסק קשיח, </a:t>
            </a:r>
            <a:r>
              <a:rPr lang="en-US" altLang="en-US" dirty="0"/>
              <a:t>disk-on-key</a:t>
            </a:r>
            <a:r>
              <a:rPr lang="he-IL" altLang="en-US" dirty="0"/>
              <a:t>, ...</a:t>
            </a:r>
          </a:p>
        </p:txBody>
      </p:sp>
      <p:sp>
        <p:nvSpPr>
          <p:cNvPr id="4" name="Footer Placeholder 3">
            <a:extLst>
              <a:ext uri="{FF2B5EF4-FFF2-40B4-BE49-F238E27FC236}">
                <a16:creationId xmlns:a16="http://schemas.microsoft.com/office/drawing/2014/main" id="{AF6A689B-37DB-4564-B266-0F419BAC22A5}"/>
              </a:ext>
            </a:extLst>
          </p:cNvPr>
          <p:cNvSpPr>
            <a:spLocks noGrp="1"/>
          </p:cNvSpPr>
          <p:nvPr>
            <p:ph type="ftr" sz="quarter" idx="11"/>
          </p:nvPr>
        </p:nvSpPr>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61C65588-B5E0-4A64-91CC-C58540AACFA7}"/>
              </a:ext>
            </a:extLst>
          </p:cNvPr>
          <p:cNvSpPr>
            <a:spLocks noGrp="1"/>
          </p:cNvSpPr>
          <p:nvPr>
            <p:ph type="sldNum" sz="quarter" idx="12"/>
          </p:nvPr>
        </p:nvSpPr>
        <p:spPr/>
        <p:txBody>
          <a:bodyPr/>
          <a:lstStyle/>
          <a:p>
            <a:fld id="{0CFEC368-1D7A-4F81-ABF6-AE0E36BAF64C}" type="slidenum">
              <a:rPr lang="en-US" smtClean="0"/>
              <a:pPr/>
              <a:t>2</a:t>
            </a:fld>
            <a:endParaRPr lang="en-US"/>
          </a:p>
        </p:txBody>
      </p:sp>
      <p:pic>
        <p:nvPicPr>
          <p:cNvPr id="29" name="Picture 28">
            <a:extLst>
              <a:ext uri="{FF2B5EF4-FFF2-40B4-BE49-F238E27FC236}">
                <a16:creationId xmlns:a16="http://schemas.microsoft.com/office/drawing/2014/main" id="{6B566E02-5028-406E-81DB-8BC13D70C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5004070"/>
            <a:ext cx="889148" cy="741680"/>
          </a:xfrm>
          <a:prstGeom prst="rect">
            <a:avLst/>
          </a:prstGeom>
        </p:spPr>
      </p:pic>
      <p:graphicFrame>
        <p:nvGraphicFramePr>
          <p:cNvPr id="30" name="Table 29">
            <a:extLst>
              <a:ext uri="{FF2B5EF4-FFF2-40B4-BE49-F238E27FC236}">
                <a16:creationId xmlns:a16="http://schemas.microsoft.com/office/drawing/2014/main" id="{4BB2A89D-FF72-49E7-94A0-320F1A6DD23D}"/>
              </a:ext>
            </a:extLst>
          </p:cNvPr>
          <p:cNvGraphicFramePr>
            <a:graphicFrameLocks noGrp="1"/>
          </p:cNvGraphicFramePr>
          <p:nvPr>
            <p:extLst>
              <p:ext uri="{D42A27DB-BD31-4B8C-83A1-F6EECF244321}">
                <p14:modId xmlns:p14="http://schemas.microsoft.com/office/powerpoint/2010/main" val="1436980457"/>
              </p:ext>
            </p:extLst>
          </p:nvPr>
        </p:nvGraphicFramePr>
        <p:xfrm>
          <a:off x="2062888" y="4978670"/>
          <a:ext cx="1823998" cy="1097280"/>
        </p:xfrm>
        <a:graphic>
          <a:graphicData uri="http://schemas.openxmlformats.org/drawingml/2006/table">
            <a:tbl>
              <a:tblPr firstRow="1" bandRow="1">
                <a:tableStyleId>{21E4AEA4-8DFA-4A89-87EB-49C32662AFE0}</a:tableStyleId>
              </a:tblPr>
              <a:tblGrid>
                <a:gridCol w="1823998">
                  <a:extLst>
                    <a:ext uri="{9D8B030D-6E8A-4147-A177-3AD203B41FA5}">
                      <a16:colId xmlns:a16="http://schemas.microsoft.com/office/drawing/2014/main" val="838591564"/>
                    </a:ext>
                  </a:extLst>
                </a:gridCol>
              </a:tblGrid>
              <a:tr h="370840">
                <a:tc>
                  <a:txBody>
                    <a:bodyPr/>
                    <a:lstStyle/>
                    <a:p>
                      <a:pPr algn="ctr"/>
                      <a:r>
                        <a:rPr lang="en-US" sz="2000" dirty="0"/>
                        <a:t>kernel space</a:t>
                      </a:r>
                    </a:p>
                  </a:txBody>
                  <a:tcPr/>
                </a:tc>
                <a:extLst>
                  <a:ext uri="{0D108BD9-81ED-4DB2-BD59-A6C34878D82A}">
                    <a16:rowId xmlns:a16="http://schemas.microsoft.com/office/drawing/2014/main" val="3287545171"/>
                  </a:ext>
                </a:extLst>
              </a:tr>
              <a:tr h="370840">
                <a:tc>
                  <a:txBody>
                    <a:bodyPr/>
                    <a:lstStyle/>
                    <a:p>
                      <a:pPr algn="ctr"/>
                      <a:r>
                        <a:rPr lang="en-US" sz="2000" dirty="0" err="1"/>
                        <a:t>driver.ko</a:t>
                      </a:r>
                      <a:br>
                        <a:rPr lang="en-US" sz="2000" dirty="0"/>
                      </a:br>
                      <a:r>
                        <a:rPr lang="en-US" sz="2000" dirty="0"/>
                        <a:t>(module)</a:t>
                      </a:r>
                    </a:p>
                  </a:txBody>
                  <a:tcPr/>
                </a:tc>
                <a:extLst>
                  <a:ext uri="{0D108BD9-81ED-4DB2-BD59-A6C34878D82A}">
                    <a16:rowId xmlns:a16="http://schemas.microsoft.com/office/drawing/2014/main" val="1192914984"/>
                  </a:ext>
                </a:extLst>
              </a:tr>
            </a:tbl>
          </a:graphicData>
        </a:graphic>
      </p:graphicFrame>
      <p:graphicFrame>
        <p:nvGraphicFramePr>
          <p:cNvPr id="31" name="Table 30">
            <a:extLst>
              <a:ext uri="{FF2B5EF4-FFF2-40B4-BE49-F238E27FC236}">
                <a16:creationId xmlns:a16="http://schemas.microsoft.com/office/drawing/2014/main" id="{D7C98AF6-23E8-48D6-96AE-313E3CBD9B2D}"/>
              </a:ext>
            </a:extLst>
          </p:cNvPr>
          <p:cNvGraphicFramePr>
            <a:graphicFrameLocks noGrp="1"/>
          </p:cNvGraphicFramePr>
          <p:nvPr>
            <p:extLst>
              <p:ext uri="{D42A27DB-BD31-4B8C-83A1-F6EECF244321}">
                <p14:modId xmlns:p14="http://schemas.microsoft.com/office/powerpoint/2010/main" val="1618438275"/>
              </p:ext>
            </p:extLst>
          </p:nvPr>
        </p:nvGraphicFramePr>
        <p:xfrm>
          <a:off x="6701845" y="4978670"/>
          <a:ext cx="1981200" cy="1097280"/>
        </p:xfrm>
        <a:graphic>
          <a:graphicData uri="http://schemas.openxmlformats.org/drawingml/2006/table">
            <a:tbl>
              <a:tblPr firstRow="1" bandRow="1">
                <a:tableStyleId>{F5AB1C69-6EDB-4FF4-983F-18BD219EF322}</a:tableStyleId>
              </a:tblPr>
              <a:tblGrid>
                <a:gridCol w="1981200">
                  <a:extLst>
                    <a:ext uri="{9D8B030D-6E8A-4147-A177-3AD203B41FA5}">
                      <a16:colId xmlns:a16="http://schemas.microsoft.com/office/drawing/2014/main" val="838591564"/>
                    </a:ext>
                  </a:extLst>
                </a:gridCol>
              </a:tblGrid>
              <a:tr h="370840">
                <a:tc>
                  <a:txBody>
                    <a:bodyPr/>
                    <a:lstStyle/>
                    <a:p>
                      <a:pPr algn="ctr"/>
                      <a:r>
                        <a:rPr lang="en-US" sz="2000" dirty="0"/>
                        <a:t>user space</a:t>
                      </a:r>
                    </a:p>
                  </a:txBody>
                  <a:tcPr/>
                </a:tc>
                <a:extLst>
                  <a:ext uri="{0D108BD9-81ED-4DB2-BD59-A6C34878D82A}">
                    <a16:rowId xmlns:a16="http://schemas.microsoft.com/office/drawing/2014/main" val="3287545171"/>
                  </a:ext>
                </a:extLst>
              </a:tr>
              <a:tr h="370840">
                <a:tc>
                  <a:txBody>
                    <a:bodyPr/>
                    <a:lstStyle/>
                    <a:p>
                      <a:pPr algn="ctr"/>
                      <a:r>
                        <a:rPr lang="en-US" sz="2000" dirty="0" err="1"/>
                        <a:t>acroread</a:t>
                      </a:r>
                      <a:br>
                        <a:rPr lang="en-US" sz="2000" dirty="0"/>
                      </a:br>
                      <a:r>
                        <a:rPr lang="en-US" sz="2000" dirty="0"/>
                        <a:t>(user program)</a:t>
                      </a:r>
                    </a:p>
                  </a:txBody>
                  <a:tcPr/>
                </a:tc>
                <a:extLst>
                  <a:ext uri="{0D108BD9-81ED-4DB2-BD59-A6C34878D82A}">
                    <a16:rowId xmlns:a16="http://schemas.microsoft.com/office/drawing/2014/main" val="1192914984"/>
                  </a:ext>
                </a:extLst>
              </a:tr>
            </a:tbl>
          </a:graphicData>
        </a:graphic>
      </p:graphicFrame>
      <p:sp>
        <p:nvSpPr>
          <p:cNvPr id="32" name="TextBox 31">
            <a:extLst>
              <a:ext uri="{FF2B5EF4-FFF2-40B4-BE49-F238E27FC236}">
                <a16:creationId xmlns:a16="http://schemas.microsoft.com/office/drawing/2014/main" id="{E73E0441-660B-40CD-9911-958511A0DFF0}"/>
              </a:ext>
            </a:extLst>
          </p:cNvPr>
          <p:cNvSpPr txBox="1"/>
          <p:nvPr/>
        </p:nvSpPr>
        <p:spPr>
          <a:xfrm>
            <a:off x="4603426" y="4944023"/>
            <a:ext cx="1381880" cy="8617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a:t>device file</a:t>
            </a:r>
          </a:p>
          <a:p>
            <a:pPr algn="ctr">
              <a:lnSpc>
                <a:spcPct val="150000"/>
              </a:lnSpc>
            </a:pPr>
            <a:r>
              <a:rPr lang="en-US" sz="2000" dirty="0"/>
              <a:t>/dev/lp0</a:t>
            </a:r>
          </a:p>
        </p:txBody>
      </p:sp>
      <p:cxnSp>
        <p:nvCxnSpPr>
          <p:cNvPr id="33" name="Straight Arrow Connector 32">
            <a:extLst>
              <a:ext uri="{FF2B5EF4-FFF2-40B4-BE49-F238E27FC236}">
                <a16:creationId xmlns:a16="http://schemas.microsoft.com/office/drawing/2014/main" id="{7AC6A52B-6CC4-4C6F-9B9D-4D05A8CFD942}"/>
              </a:ext>
            </a:extLst>
          </p:cNvPr>
          <p:cNvCxnSpPr>
            <a:cxnSpLocks/>
            <a:stCxn id="29" idx="3"/>
          </p:cNvCxnSpPr>
          <p:nvPr/>
        </p:nvCxnSpPr>
        <p:spPr>
          <a:xfrm>
            <a:off x="1346348" y="5374910"/>
            <a:ext cx="731781"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E3EE642-2468-401F-94C7-A7C808380BF5}"/>
              </a:ext>
            </a:extLst>
          </p:cNvPr>
          <p:cNvCxnSpPr>
            <a:cxnSpLocks/>
            <a:endCxn id="32" idx="1"/>
          </p:cNvCxnSpPr>
          <p:nvPr/>
        </p:nvCxnSpPr>
        <p:spPr>
          <a:xfrm>
            <a:off x="3886886" y="5374910"/>
            <a:ext cx="71654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4D01B45-172C-4479-8378-44A72C216A1A}"/>
              </a:ext>
            </a:extLst>
          </p:cNvPr>
          <p:cNvCxnSpPr>
            <a:cxnSpLocks/>
            <a:stCxn id="32" idx="3"/>
          </p:cNvCxnSpPr>
          <p:nvPr/>
        </p:nvCxnSpPr>
        <p:spPr>
          <a:xfrm>
            <a:off x="5985306" y="5374910"/>
            <a:ext cx="716539"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4600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4F3C5731-9DFE-48D4-9EF7-15FBC6926DA7}"/>
              </a:ext>
            </a:extLst>
          </p:cNvPr>
          <p:cNvSpPr>
            <a:spLocks noGrp="1" noChangeArrowheads="1"/>
          </p:cNvSpPr>
          <p:nvPr>
            <p:ph type="title"/>
          </p:nvPr>
        </p:nvSpPr>
        <p:spPr/>
        <p:txBody>
          <a:bodyPr/>
          <a:lstStyle/>
          <a:p>
            <a:r>
              <a:rPr lang="he-IL" altLang="en-US" dirty="0"/>
              <a:t>דוגמת קוד: מודול ראשון</a:t>
            </a:r>
            <a:endParaRPr lang="en-US" altLang="en-US" dirty="0"/>
          </a:p>
        </p:txBody>
      </p:sp>
      <p:sp>
        <p:nvSpPr>
          <p:cNvPr id="343043" name="Rectangle 3">
            <a:extLst>
              <a:ext uri="{FF2B5EF4-FFF2-40B4-BE49-F238E27FC236}">
                <a16:creationId xmlns:a16="http://schemas.microsoft.com/office/drawing/2014/main" id="{56A8680B-CFFD-4245-9535-229952F79E3C}"/>
              </a:ext>
            </a:extLst>
          </p:cNvPr>
          <p:cNvSpPr>
            <a:spLocks noGrp="1" noChangeArrowheads="1"/>
          </p:cNvSpPr>
          <p:nvPr>
            <p:ph idx="1"/>
          </p:nvPr>
        </p:nvSpPr>
        <p:spPr/>
        <p:txBody>
          <a:bodyPr>
            <a:normAutofit/>
          </a:bodyPr>
          <a:lstStyle/>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always required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kernel.h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for </a:t>
            </a:r>
            <a:r>
              <a:rPr lang="en-US"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printk</a:t>
            </a:r>
            <a:endPar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endParaRPr lang="en-US" dirty="0">
              <a:solidFill>
                <a:srgbClr val="008000"/>
              </a:solidFill>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“Hello World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“Goodbye cruel world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2" name="Footer Placeholder 1">
            <a:extLst>
              <a:ext uri="{FF2B5EF4-FFF2-40B4-BE49-F238E27FC236}">
                <a16:creationId xmlns:a16="http://schemas.microsoft.com/office/drawing/2014/main" id="{243777E9-8587-451A-96B9-CCE4D50DDB91}"/>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0C622016-6431-44D4-929A-95E72239379C}"/>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6" name="AutoShape 106">
            <a:extLst>
              <a:ext uri="{FF2B5EF4-FFF2-40B4-BE49-F238E27FC236}">
                <a16:creationId xmlns:a16="http://schemas.microsoft.com/office/drawing/2014/main" id="{BC165BA0-517D-43EB-93A2-6C32B44E23F4}"/>
              </a:ext>
            </a:extLst>
          </p:cNvPr>
          <p:cNvSpPr>
            <a:spLocks noChangeArrowheads="1"/>
          </p:cNvSpPr>
          <p:nvPr/>
        </p:nvSpPr>
        <p:spPr bwMode="auto">
          <a:xfrm>
            <a:off x="457200" y="2481361"/>
            <a:ext cx="2468880" cy="365760"/>
          </a:xfrm>
          <a:prstGeom prst="wedgeRoundRectCallout">
            <a:avLst>
              <a:gd name="adj1" fmla="val 14779"/>
              <a:gd name="adj2" fmla="val 133991"/>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נקראת בטעינת המודול</a:t>
            </a:r>
            <a:endParaRPr lang="en-US" altLang="en-US" sz="2000" dirty="0"/>
          </a:p>
        </p:txBody>
      </p:sp>
      <p:sp>
        <p:nvSpPr>
          <p:cNvPr id="7" name="AutoShape 106">
            <a:extLst>
              <a:ext uri="{FF2B5EF4-FFF2-40B4-BE49-F238E27FC236}">
                <a16:creationId xmlns:a16="http://schemas.microsoft.com/office/drawing/2014/main" id="{B9C953D1-43D0-4B6A-9323-8473FFC8A3CF}"/>
              </a:ext>
            </a:extLst>
          </p:cNvPr>
          <p:cNvSpPr>
            <a:spLocks noChangeArrowheads="1"/>
          </p:cNvSpPr>
          <p:nvPr/>
        </p:nvSpPr>
        <p:spPr bwMode="auto">
          <a:xfrm>
            <a:off x="5486400" y="4038600"/>
            <a:ext cx="3017520" cy="914400"/>
          </a:xfrm>
          <a:prstGeom prst="wedgeRoundRectCallout">
            <a:avLst>
              <a:gd name="adj1" fmla="val -155984"/>
              <a:gd name="adj2" fmla="val -71083"/>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400" dirty="0"/>
              <a:t>האם אפשר לקרוא ל-</a:t>
            </a:r>
            <a:r>
              <a:rPr lang="en-US" altLang="en-US" sz="2400" dirty="0" err="1"/>
              <a:t>printf</a:t>
            </a:r>
            <a:r>
              <a:rPr lang="he-IL" altLang="en-US" sz="2400" dirty="0"/>
              <a:t> במקום </a:t>
            </a:r>
            <a:r>
              <a:rPr lang="en-US" altLang="en-US" sz="2400" dirty="0" err="1"/>
              <a:t>printk</a:t>
            </a:r>
            <a:r>
              <a:rPr lang="he-IL" altLang="en-US" sz="2400" dirty="0"/>
              <a:t>?</a:t>
            </a:r>
            <a:endParaRPr lang="en-US" altLang="en-US" sz="2400" dirty="0"/>
          </a:p>
        </p:txBody>
      </p:sp>
      <p:sp>
        <p:nvSpPr>
          <p:cNvPr id="8" name="AutoShape 106">
            <a:extLst>
              <a:ext uri="{FF2B5EF4-FFF2-40B4-BE49-F238E27FC236}">
                <a16:creationId xmlns:a16="http://schemas.microsoft.com/office/drawing/2014/main" id="{7302687A-399B-44C2-B626-E7FF2C9DDC73}"/>
              </a:ext>
            </a:extLst>
          </p:cNvPr>
          <p:cNvSpPr>
            <a:spLocks noChangeArrowheads="1"/>
          </p:cNvSpPr>
          <p:nvPr/>
        </p:nvSpPr>
        <p:spPr bwMode="auto">
          <a:xfrm>
            <a:off x="457200" y="4614703"/>
            <a:ext cx="2468880" cy="365760"/>
          </a:xfrm>
          <a:prstGeom prst="wedgeRoundRectCallout">
            <a:avLst>
              <a:gd name="adj1" fmla="val 28988"/>
              <a:gd name="adj2" fmla="val 14585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a:t>נקראת בפריקת </a:t>
            </a:r>
            <a:r>
              <a:rPr lang="he-IL" altLang="en-US" sz="2000" dirty="0"/>
              <a:t>המודול</a:t>
            </a:r>
            <a:endParaRPr lang="en-US" altLang="en-US" sz="2000" dirty="0"/>
          </a:p>
        </p:txBody>
      </p:sp>
    </p:spTree>
    <p:extLst>
      <p:ext uri="{BB962C8B-B14F-4D97-AF65-F5344CB8AC3E}">
        <p14:creationId xmlns:p14="http://schemas.microsoft.com/office/powerpoint/2010/main" val="23488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a:extLst>
              <a:ext uri="{FF2B5EF4-FFF2-40B4-BE49-F238E27FC236}">
                <a16:creationId xmlns:a16="http://schemas.microsoft.com/office/drawing/2014/main" id="{6102B763-2E96-4DDE-8E22-B91C7EFF4BB2}"/>
              </a:ext>
            </a:extLst>
          </p:cNvPr>
          <p:cNvSpPr>
            <a:spLocks noGrp="1" noChangeArrowheads="1"/>
          </p:cNvSpPr>
          <p:nvPr>
            <p:ph type="title"/>
          </p:nvPr>
        </p:nvSpPr>
        <p:spPr/>
        <p:txBody>
          <a:bodyPr/>
          <a:lstStyle/>
          <a:p>
            <a:r>
              <a:rPr lang="he-IL" altLang="en-US" dirty="0"/>
              <a:t>בניית המודול</a:t>
            </a:r>
            <a:endParaRPr lang="en-US" altLang="en-US" dirty="0"/>
          </a:p>
        </p:txBody>
      </p:sp>
      <p:sp>
        <p:nvSpPr>
          <p:cNvPr id="406531" name="Rectangle 3">
            <a:extLst>
              <a:ext uri="{FF2B5EF4-FFF2-40B4-BE49-F238E27FC236}">
                <a16:creationId xmlns:a16="http://schemas.microsoft.com/office/drawing/2014/main" id="{82A63CA5-06F0-4B6A-9BE2-EA8C6F1B8262}"/>
              </a:ext>
            </a:extLst>
          </p:cNvPr>
          <p:cNvSpPr>
            <a:spLocks noGrp="1" noChangeArrowheads="1"/>
          </p:cNvSpPr>
          <p:nvPr>
            <p:ph idx="1"/>
          </p:nvPr>
        </p:nvSpPr>
        <p:spPr/>
        <p:txBody>
          <a:bodyPr>
            <a:normAutofit/>
          </a:bodyPr>
          <a:lstStyle/>
          <a:p>
            <a:pPr>
              <a:lnSpc>
                <a:spcPct val="90000"/>
              </a:lnSpc>
            </a:pPr>
            <a:r>
              <a:rPr lang="he-IL" altLang="en-US" sz="2400" dirty="0"/>
              <a:t>קובץ </a:t>
            </a:r>
            <a:r>
              <a:rPr lang="en-US" altLang="en-US" sz="2400" dirty="0" err="1"/>
              <a:t>makefile</a:t>
            </a:r>
            <a:r>
              <a:rPr lang="he-IL" altLang="en-US" sz="2400" dirty="0"/>
              <a:t> לדוגמה:</a:t>
            </a:r>
            <a:endParaRPr lang="he-IL" altLang="en-US" sz="24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obj-m += </a:t>
            </a:r>
            <a:r>
              <a:rPr lang="en-US" altLang="en-US" sz="2000" dirty="0" err="1">
                <a:latin typeface="Courier New" panose="02070309020205020404" pitchFamily="49" charset="0"/>
                <a:cs typeface="Courier New" panose="02070309020205020404" pitchFamily="49" charset="0"/>
              </a:rPr>
              <a:t>hello.o</a:t>
            </a:r>
            <a:endParaRPr lang="en-US" altLang="en-US" sz="2000"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all:</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make -C /lib/modules/$(shell </a:t>
            </a:r>
            <a:r>
              <a:rPr lang="en-US" altLang="en-US" sz="2000" dirty="0" err="1">
                <a:latin typeface="Courier New" panose="02070309020205020404" pitchFamily="49" charset="0"/>
                <a:cs typeface="Courier New" panose="02070309020205020404" pitchFamily="49" charset="0"/>
              </a:rPr>
              <a:t>uname</a:t>
            </a:r>
            <a:r>
              <a:rPr lang="en-US" altLang="en-US" sz="2000" dirty="0">
                <a:latin typeface="Courier New" panose="02070309020205020404" pitchFamily="49" charset="0"/>
                <a:cs typeface="Courier New" panose="02070309020205020404" pitchFamily="49" charset="0"/>
              </a:rPr>
              <a:t> -r)/build M=$(PWD) modules</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clean:</a:t>
            </a:r>
          </a:p>
          <a:p>
            <a:pPr algn="l" rtl="0">
              <a:lnSpc>
                <a:spcPct val="90000"/>
              </a:lnSpc>
              <a:buFont typeface="Wingdings" panose="05000000000000000000" pitchFamily="2" charset="2"/>
              <a:buNone/>
            </a:pPr>
            <a:r>
              <a:rPr lang="en-US" altLang="en-US" sz="2000" dirty="0">
                <a:latin typeface="Courier New" panose="02070309020205020404" pitchFamily="49" charset="0"/>
                <a:cs typeface="Courier New" panose="02070309020205020404" pitchFamily="49" charset="0"/>
              </a:rPr>
              <a:t>	make -C /lib/modules/$(shell </a:t>
            </a:r>
            <a:r>
              <a:rPr lang="en-US" altLang="en-US" sz="2000" dirty="0" err="1">
                <a:latin typeface="Courier New" panose="02070309020205020404" pitchFamily="49" charset="0"/>
                <a:cs typeface="Courier New" panose="02070309020205020404" pitchFamily="49" charset="0"/>
              </a:rPr>
              <a:t>uname</a:t>
            </a:r>
            <a:r>
              <a:rPr lang="en-US" altLang="en-US" sz="2000" dirty="0">
                <a:latin typeface="Courier New" panose="02070309020205020404" pitchFamily="49" charset="0"/>
                <a:cs typeface="Courier New" panose="02070309020205020404" pitchFamily="49" charset="0"/>
              </a:rPr>
              <a:t> -r)/build M=$(PWD) clean</a:t>
            </a:r>
          </a:p>
          <a:p>
            <a:endParaRPr lang="he-IL" altLang="en-US" sz="2400" dirty="0"/>
          </a:p>
          <a:p>
            <a:r>
              <a:rPr lang="he-IL" altLang="en-US" sz="2400" dirty="0"/>
              <a:t>חייבת להיות התאמה מלאה בין גרסת לינוקס עליה נבנה המודול לבין גרסת לינוקס בה הוא רץ.</a:t>
            </a:r>
          </a:p>
          <a:p>
            <a:pPr lvl="1"/>
            <a:r>
              <a:rPr lang="he-IL" altLang="en-US" sz="2000" dirty="0"/>
              <a:t>חוסר תאימות עשוי לגרום לבעיות בזמן ריצה.</a:t>
            </a:r>
          </a:p>
        </p:txBody>
      </p:sp>
      <p:sp>
        <p:nvSpPr>
          <p:cNvPr id="2" name="Footer Placeholder 1">
            <a:extLst>
              <a:ext uri="{FF2B5EF4-FFF2-40B4-BE49-F238E27FC236}">
                <a16:creationId xmlns:a16="http://schemas.microsoft.com/office/drawing/2014/main" id="{29002DB7-9E3D-4AD6-B6FC-87FB6A3A3FA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282E006B-8A4D-4263-B445-4A1DBD51903A}"/>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853564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C337-78D8-4A1E-AE98-89F4B412B5B7}"/>
              </a:ext>
            </a:extLst>
          </p:cNvPr>
          <p:cNvSpPr>
            <a:spLocks noGrp="1"/>
          </p:cNvSpPr>
          <p:nvPr>
            <p:ph type="title"/>
          </p:nvPr>
        </p:nvSpPr>
        <p:spPr/>
        <p:txBody>
          <a:bodyPr/>
          <a:lstStyle/>
          <a:p>
            <a:r>
              <a:rPr lang="he-IL" dirty="0"/>
              <a:t>טעינת המודול</a:t>
            </a:r>
            <a:endParaRPr lang="en-US" dirty="0"/>
          </a:p>
        </p:txBody>
      </p:sp>
      <p:sp>
        <p:nvSpPr>
          <p:cNvPr id="3" name="Content Placeholder 2">
            <a:extLst>
              <a:ext uri="{FF2B5EF4-FFF2-40B4-BE49-F238E27FC236}">
                <a16:creationId xmlns:a16="http://schemas.microsoft.com/office/drawing/2014/main" id="{8B80BEB1-34B1-4878-A522-960B76FEF04E}"/>
              </a:ext>
            </a:extLst>
          </p:cNvPr>
          <p:cNvSpPr>
            <a:spLocks noGrp="1"/>
          </p:cNvSpPr>
          <p:nvPr>
            <p:ph idx="1"/>
          </p:nvPr>
        </p:nvSpPr>
        <p:spPr/>
        <p:txBody>
          <a:bodyPr/>
          <a:lstStyle/>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make</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sudo</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insmod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hello.ko</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world!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lsmod</a:t>
            </a:r>
            <a:endParaRPr lang="en-US" altLang="en-US" dirty="0">
              <a:latin typeface="Courier New" panose="02070309020205020404" pitchFamily="49" charset="0"/>
              <a:cs typeface="Courier New" panose="02070309020205020404" pitchFamily="49" charset="0"/>
            </a:endParaRP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Module      Size  Used by   </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hello       868   0  (unused)</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sudo</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rmmod</a:t>
            </a:r>
            <a:r>
              <a:rPr lang="en-US" altLang="en-US" dirty="0">
                <a:latin typeface="Courier New" panose="02070309020205020404" pitchFamily="49" charset="0"/>
                <a:cs typeface="Courier New" panose="02070309020205020404" pitchFamily="49" charset="0"/>
              </a:rPr>
              <a:t> hello</a:t>
            </a:r>
          </a:p>
          <a:p>
            <a:pPr algn="l" rtl="0">
              <a:lnSpc>
                <a:spcPct val="9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Goodbye cruel world!</a:t>
            </a:r>
            <a:endParaRPr lang="he-IL" altLang="en-US" dirty="0">
              <a:latin typeface="Courier New" panose="02070309020205020404" pitchFamily="49" charset="0"/>
              <a:cs typeface="Courier New" panose="02070309020205020404" pitchFamily="49" charset="0"/>
            </a:endParaRPr>
          </a:p>
          <a:p>
            <a:endParaRPr lang="en-US" dirty="0"/>
          </a:p>
        </p:txBody>
      </p:sp>
      <p:sp>
        <p:nvSpPr>
          <p:cNvPr id="4" name="Footer Placeholder 3">
            <a:extLst>
              <a:ext uri="{FF2B5EF4-FFF2-40B4-BE49-F238E27FC236}">
                <a16:creationId xmlns:a16="http://schemas.microsoft.com/office/drawing/2014/main" id="{2A40D6E0-05A4-443E-8FFC-59611C5A0B6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96EDD4AB-ABED-4787-8AB6-483A7EDF92F1}"/>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6" name="Picture 5" descr="MCj03030320000[1]">
            <a:extLst>
              <a:ext uri="{FF2B5EF4-FFF2-40B4-BE49-F238E27FC236}">
                <a16:creationId xmlns:a16="http://schemas.microsoft.com/office/drawing/2014/main" id="{DDC01657-9DEE-48CA-BCFD-BB948C4D9F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2112" y="4616116"/>
            <a:ext cx="1944688"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21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a:extLst>
              <a:ext uri="{FF2B5EF4-FFF2-40B4-BE49-F238E27FC236}">
                <a16:creationId xmlns:a16="http://schemas.microsoft.com/office/drawing/2014/main" id="{B702A43E-C046-4E37-A8BC-1E76B91E7851}"/>
              </a:ext>
            </a:extLst>
          </p:cNvPr>
          <p:cNvSpPr>
            <a:spLocks noGrp="1" noChangeArrowheads="1"/>
          </p:cNvSpPr>
          <p:nvPr>
            <p:ph type="title"/>
          </p:nvPr>
        </p:nvSpPr>
        <p:spPr/>
        <p:txBody>
          <a:bodyPr/>
          <a:lstStyle/>
          <a:p>
            <a:r>
              <a:rPr lang="he-IL" altLang="en-US" dirty="0"/>
              <a:t>העברת פרמטרים למודול</a:t>
            </a:r>
            <a:endParaRPr lang="en-US" altLang="en-US" dirty="0"/>
          </a:p>
        </p:txBody>
      </p:sp>
      <p:sp>
        <p:nvSpPr>
          <p:cNvPr id="354307" name="Rectangle 3">
            <a:extLst>
              <a:ext uri="{FF2B5EF4-FFF2-40B4-BE49-F238E27FC236}">
                <a16:creationId xmlns:a16="http://schemas.microsoft.com/office/drawing/2014/main" id="{D235FCD8-8485-4546-BC4B-6F20149414BE}"/>
              </a:ext>
            </a:extLst>
          </p:cNvPr>
          <p:cNvSpPr>
            <a:spLocks noGrp="1" noChangeArrowheads="1"/>
          </p:cNvSpPr>
          <p:nvPr>
            <p:ph idx="1"/>
          </p:nvPr>
        </p:nvSpPr>
        <p:spPr>
          <a:noFill/>
          <a:ln/>
        </p:spPr>
        <p:txBody>
          <a:bodyPr>
            <a:normAutofit/>
          </a:bodyPr>
          <a:lstStyle/>
          <a:p>
            <a:pPr>
              <a:lnSpc>
                <a:spcPct val="80000"/>
              </a:lnSpc>
            </a:pPr>
            <a:r>
              <a:rPr lang="he-IL" altLang="en-US" sz="2800" dirty="0"/>
              <a:t>הגדרת הפרמטרים בקוד המודול:</a:t>
            </a:r>
          </a:p>
          <a:p>
            <a:pPr marL="0" indent="0" algn="l" rtl="0">
              <a:spcBef>
                <a:spcPts val="0"/>
              </a:spcBef>
              <a:buNone/>
            </a:pPr>
            <a:endPar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spcBef>
                <a:spcPts val="0"/>
              </a:spcBef>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moduleparam.h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cs typeface="Taamey David CLM" panose="02000000000000000000" pitchFamily="2" charset="-79"/>
              </a:rPr>
              <a:t>// 0 is the default value</a:t>
            </a: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module_param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sValue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charp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S_IRUGO</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a:lnSpc>
                <a:spcPct val="80000"/>
              </a:lnSpc>
            </a:pPr>
            <a:endParaRPr lang="en-US" altLang="en-US" sz="2800" dirty="0"/>
          </a:p>
          <a:p>
            <a:pPr>
              <a:lnSpc>
                <a:spcPct val="80000"/>
              </a:lnSpc>
            </a:pPr>
            <a:r>
              <a:rPr lang="he-IL" altLang="en-US" sz="2800" dirty="0"/>
              <a:t>העברת פרמטרים בטעינת המודול:</a:t>
            </a:r>
            <a:endParaRPr lang="en-US"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&gt;&gt; </a:t>
            </a:r>
            <a:r>
              <a:rPr lang="en-US" altLang="en-US" sz="2400" dirty="0" err="1">
                <a:latin typeface="Courier New" panose="02070309020205020404" pitchFamily="49" charset="0"/>
                <a:cs typeface="Courier New" panose="02070309020205020404" pitchFamily="49" charset="0"/>
              </a:rPr>
              <a:t>insmod</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params.ko</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iValue</a:t>
            </a:r>
            <a:r>
              <a:rPr lang="en-US" altLang="en-US" sz="2400" dirty="0">
                <a:latin typeface="Courier New" panose="02070309020205020404" pitchFamily="49" charset="0"/>
                <a:cs typeface="Courier New" panose="02070309020205020404" pitchFamily="49" charset="0"/>
              </a:rPr>
              <a:t>=3 </a:t>
            </a:r>
            <a:r>
              <a:rPr lang="en-US" altLang="en-US" sz="2400" dirty="0" err="1">
                <a:latin typeface="Courier New" panose="02070309020205020404" pitchFamily="49" charset="0"/>
                <a:cs typeface="Courier New" panose="02070309020205020404" pitchFamily="49" charset="0"/>
              </a:rPr>
              <a:t>sValue</a:t>
            </a:r>
            <a:r>
              <a:rPr lang="en-US" altLang="en-US" sz="2400" dirty="0">
                <a:latin typeface="Courier New" panose="02070309020205020404" pitchFamily="49" charset="0"/>
                <a:cs typeface="Courier New" panose="02070309020205020404" pitchFamily="49" charset="0"/>
              </a:rPr>
              <a:t>=“hello”</a:t>
            </a:r>
          </a:p>
        </p:txBody>
      </p:sp>
      <p:sp>
        <p:nvSpPr>
          <p:cNvPr id="2" name="Footer Placeholder 1">
            <a:extLst>
              <a:ext uri="{FF2B5EF4-FFF2-40B4-BE49-F238E27FC236}">
                <a16:creationId xmlns:a16="http://schemas.microsoft.com/office/drawing/2014/main" id="{A30C07D7-1DA1-40F1-A8A7-A1DA19E35CE8}"/>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FF339099-9177-483F-B9F7-D25F357A0DCF}"/>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98845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4EAAD268-029C-402F-A9D9-534D9CDDD6E2}"/>
              </a:ext>
            </a:extLst>
          </p:cNvPr>
          <p:cNvSpPr>
            <a:spLocks noGrp="1" noChangeArrowheads="1"/>
          </p:cNvSpPr>
          <p:nvPr>
            <p:ph type="title"/>
          </p:nvPr>
        </p:nvSpPr>
        <p:spPr/>
        <p:txBody>
          <a:bodyPr/>
          <a:lstStyle/>
          <a:p>
            <a:r>
              <a:rPr lang="he-IL" altLang="en-US"/>
              <a:t>העברת פרמטרים למודול</a:t>
            </a:r>
            <a:endParaRPr lang="en-US" altLang="en-US"/>
          </a:p>
        </p:txBody>
      </p:sp>
      <p:sp>
        <p:nvSpPr>
          <p:cNvPr id="353285" name="Rectangle 5">
            <a:extLst>
              <a:ext uri="{FF2B5EF4-FFF2-40B4-BE49-F238E27FC236}">
                <a16:creationId xmlns:a16="http://schemas.microsoft.com/office/drawing/2014/main" id="{DBBAA692-C45A-4817-833B-AC5647B110AD}"/>
              </a:ext>
            </a:extLst>
          </p:cNvPr>
          <p:cNvSpPr>
            <a:spLocks noGrp="1" noChangeArrowheads="1"/>
          </p:cNvSpPr>
          <p:nvPr>
            <p:ph idx="1"/>
          </p:nvPr>
        </p:nvSpPr>
        <p:spPr/>
        <p:txBody>
          <a:bodyPr>
            <a:normAutofit/>
          </a:bodyPr>
          <a:lstStyle/>
          <a:p>
            <a:endParaRPr lang="he-IL" altLang="en-US" dirty="0"/>
          </a:p>
          <a:p>
            <a:r>
              <a:rPr lang="he-IL" altLang="en-US" dirty="0"/>
              <a:t>מודולים יכולים לקבל פרמטרים מהמשתמש בזמן טעינתם.</a:t>
            </a:r>
          </a:p>
          <a:p>
            <a:r>
              <a:rPr lang="he-IL" altLang="en-US" dirty="0"/>
              <a:t>הפרמטרים מוגדרים בקוד באמצעות המאקרו </a:t>
            </a:r>
            <a:r>
              <a:rPr lang="en-US" altLang="en-US" dirty="0" err="1"/>
              <a:t>module_param</a:t>
            </a:r>
            <a:r>
              <a:rPr lang="he-IL" altLang="en-US" dirty="0"/>
              <a:t>.</a:t>
            </a:r>
          </a:p>
          <a:p>
            <a:pPr lvl="1"/>
            <a:r>
              <a:rPr lang="he-IL" altLang="en-US" dirty="0"/>
              <a:t>המאקרו צריך להופיע מחוץ לפונקציה. בד"כ ממוקם בתחילת הקוד.</a:t>
            </a:r>
          </a:p>
          <a:p>
            <a:pPr lvl="1"/>
            <a:r>
              <a:rPr lang="he-IL" altLang="en-US" dirty="0"/>
              <a:t>פרמטר ראשון – המשתנה שיכיל את הפרמטר, פרמטר שני – סוג הפרמטר, פרמטר שלישי – הרשאות גישה לקובץ המתאים ב-</a:t>
            </a:r>
            <a:r>
              <a:rPr lang="en-US" altLang="en-US" dirty="0" err="1"/>
              <a:t>sysfs</a:t>
            </a:r>
            <a:r>
              <a:rPr lang="he-IL" altLang="en-US" dirty="0"/>
              <a:t> (לא רלוונטי כרגע).</a:t>
            </a:r>
          </a:p>
          <a:p>
            <a:pPr lvl="1"/>
            <a:r>
              <a:rPr lang="he-IL" altLang="en-US" dirty="0"/>
              <a:t>יש להגדיר לכל פרמטר ערך ברירת מחדל.</a:t>
            </a:r>
          </a:p>
          <a:p>
            <a:r>
              <a:rPr lang="he-IL" altLang="en-US" dirty="0"/>
              <a:t>סוגי פרמטרים לדוגמה: </a:t>
            </a:r>
            <a:r>
              <a:rPr lang="en-US" altLang="en-US" dirty="0"/>
              <a:t>byte, short, int, </a:t>
            </a:r>
            <a:r>
              <a:rPr lang="en-US" altLang="en-US" dirty="0" err="1"/>
              <a:t>charp</a:t>
            </a:r>
            <a:r>
              <a:rPr lang="en-US" altLang="en-US" dirty="0"/>
              <a:t>, bool, </a:t>
            </a:r>
            <a:r>
              <a:rPr lang="en-US" altLang="en-US" dirty="0" err="1"/>
              <a:t>invbool</a:t>
            </a:r>
            <a:r>
              <a:rPr lang="he-IL" altLang="en-US" dirty="0"/>
              <a:t>.</a:t>
            </a:r>
          </a:p>
          <a:p>
            <a:r>
              <a:rPr lang="he-IL" altLang="en-US" dirty="0"/>
              <a:t>ניתן להשתמש במאקרו </a:t>
            </a:r>
            <a:r>
              <a:rPr lang="en-US" altLang="en-US" dirty="0"/>
              <a:t>MODULE_PARM_DESC</a:t>
            </a:r>
            <a:r>
              <a:rPr lang="he-IL" altLang="en-US" dirty="0"/>
              <a:t> כדי להוסיף תיאור לפרמטר.</a:t>
            </a:r>
          </a:p>
          <a:p>
            <a:pPr lvl="1"/>
            <a:r>
              <a:rPr lang="he-IL" altLang="en-US" dirty="0"/>
              <a:t>כלי ניהול אוטומטיים יכולים לקרוא את התיאור (אפשר גם עם </a:t>
            </a:r>
            <a:r>
              <a:rPr lang="en-US" altLang="en-US" dirty="0" err="1"/>
              <a:t>modinfo</a:t>
            </a:r>
            <a:r>
              <a:rPr lang="he-IL" altLang="en-US" dirty="0"/>
              <a:t>).</a:t>
            </a:r>
            <a:endParaRPr lang="en-US" altLang="en-US" dirty="0"/>
          </a:p>
        </p:txBody>
      </p:sp>
      <p:sp>
        <p:nvSpPr>
          <p:cNvPr id="2" name="Footer Placeholder 1">
            <a:extLst>
              <a:ext uri="{FF2B5EF4-FFF2-40B4-BE49-F238E27FC236}">
                <a16:creationId xmlns:a16="http://schemas.microsoft.com/office/drawing/2014/main" id="{756AE377-3F28-482A-A93D-9250ECFADD0D}"/>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2B78947B-AAC6-40C3-9FCA-56333ADF5E32}"/>
              </a:ext>
            </a:extLst>
          </p:cNvPr>
          <p:cNvSpPr>
            <a:spLocks noGrp="1"/>
          </p:cNvSpPr>
          <p:nvPr>
            <p:ph type="sldNum" sz="quarter" idx="12"/>
          </p:nvPr>
        </p:nvSpPr>
        <p:spPr/>
        <p:txBody>
          <a:bodyPr/>
          <a:lstStyle/>
          <a:p>
            <a:fld id="{0CFEC368-1D7A-4F81-ABF6-AE0E36BAF64C}" type="slidenum">
              <a:rPr lang="en-US" smtClean="0"/>
              <a:pPr/>
              <a:t>24</a:t>
            </a:fld>
            <a:endParaRPr lang="en-US"/>
          </a:p>
        </p:txBody>
      </p:sp>
      <p:pic>
        <p:nvPicPr>
          <p:cNvPr id="353286" name="Picture 6" descr="MCj02543520000[1]">
            <a:extLst>
              <a:ext uri="{FF2B5EF4-FFF2-40B4-BE49-F238E27FC236}">
                <a16:creationId xmlns:a16="http://schemas.microsoft.com/office/drawing/2014/main" id="{AC6B0F53-3D29-40BB-9850-D732399AB7E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508000"/>
            <a:ext cx="1779588"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2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5671342F-AE77-46E4-9466-8868F5568918}"/>
              </a:ext>
            </a:extLst>
          </p:cNvPr>
          <p:cNvSpPr>
            <a:spLocks noGrp="1" noChangeArrowheads="1"/>
          </p:cNvSpPr>
          <p:nvPr>
            <p:ph type="title"/>
          </p:nvPr>
        </p:nvSpPr>
        <p:spPr/>
        <p:txBody>
          <a:bodyPr/>
          <a:lstStyle/>
          <a:p>
            <a:r>
              <a:rPr lang="he-IL" altLang="en-US"/>
              <a:t>גישה לנתוני גרעין</a:t>
            </a:r>
            <a:endParaRPr lang="en-US" altLang="en-US"/>
          </a:p>
        </p:txBody>
      </p:sp>
      <p:sp>
        <p:nvSpPr>
          <p:cNvPr id="349187" name="Rectangle 3">
            <a:extLst>
              <a:ext uri="{FF2B5EF4-FFF2-40B4-BE49-F238E27FC236}">
                <a16:creationId xmlns:a16="http://schemas.microsoft.com/office/drawing/2014/main" id="{78708047-2A94-4277-A497-EB526FFF8F11}"/>
              </a:ext>
            </a:extLst>
          </p:cNvPr>
          <p:cNvSpPr>
            <a:spLocks noGrp="1" noChangeArrowheads="1"/>
          </p:cNvSpPr>
          <p:nvPr>
            <p:ph idx="1"/>
          </p:nvPr>
        </p:nvSpPr>
        <p:spPr/>
        <p:txBody>
          <a:bodyPr>
            <a:normAutofit/>
          </a:bodyPr>
          <a:lstStyle/>
          <a:p>
            <a:r>
              <a:rPr lang="he-IL" altLang="en-US" dirty="0"/>
              <a:t>למודול יש גישה למבני הנתונים של הגרעין במידה והוא מצרף את הקבצים המתאימים (ע"י </a:t>
            </a:r>
            <a:r>
              <a:rPr lang="en-US" altLang="en-US" dirty="0"/>
              <a:t>#include</a:t>
            </a:r>
            <a:r>
              <a:rPr lang="he-IL" altLang="en-US" dirty="0"/>
              <a:t>).</a:t>
            </a:r>
          </a:p>
          <a:p>
            <a:endParaRPr lang="he-IL" altLang="en-US" dirty="0"/>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sched.h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“The process is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b="1" dirty="0" err="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comm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current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2" name="Footer Placeholder 1">
            <a:extLst>
              <a:ext uri="{FF2B5EF4-FFF2-40B4-BE49-F238E27FC236}">
                <a16:creationId xmlns:a16="http://schemas.microsoft.com/office/drawing/2014/main" id="{486C5DD0-045E-4CD8-93EA-E0C0D3EC558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787F1C14-E2F7-4DB7-B86B-9A962C104BD6}"/>
              </a:ext>
            </a:extLst>
          </p:cNvPr>
          <p:cNvSpPr>
            <a:spLocks noGrp="1"/>
          </p:cNvSpPr>
          <p:nvPr>
            <p:ph type="sldNum" sz="quarter" idx="12"/>
          </p:nvPr>
        </p:nvSpPr>
        <p:spPr/>
        <p:txBody>
          <a:bodyPr/>
          <a:lstStyle/>
          <a:p>
            <a:fld id="{0CFEC368-1D7A-4F81-ABF6-AE0E36BAF64C}" type="slidenum">
              <a:rPr lang="en-US" smtClean="0"/>
              <a:pPr/>
              <a:t>25</a:t>
            </a:fld>
            <a:endParaRPr lang="en-US"/>
          </a:p>
        </p:txBody>
      </p:sp>
      <p:sp>
        <p:nvSpPr>
          <p:cNvPr id="10" name="AutoShape 106">
            <a:extLst>
              <a:ext uri="{FF2B5EF4-FFF2-40B4-BE49-F238E27FC236}">
                <a16:creationId xmlns:a16="http://schemas.microsoft.com/office/drawing/2014/main" id="{F0BC5E79-5237-441B-BCDC-CBCBC1E06109}"/>
              </a:ext>
            </a:extLst>
          </p:cNvPr>
          <p:cNvSpPr>
            <a:spLocks noChangeArrowheads="1"/>
          </p:cNvSpPr>
          <p:nvPr/>
        </p:nvSpPr>
        <p:spPr bwMode="auto">
          <a:xfrm>
            <a:off x="5133474" y="5471160"/>
            <a:ext cx="3553326" cy="1005840"/>
          </a:xfrm>
          <a:prstGeom prst="wedgeRoundRectCallout">
            <a:avLst>
              <a:gd name="adj1" fmla="val -98390"/>
              <a:gd name="adj2" fmla="val -9203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000" dirty="0" err="1"/>
              <a:t>comm</a:t>
            </a:r>
            <a:r>
              <a:rPr lang="he-IL" altLang="en-US" sz="2000" dirty="0"/>
              <a:t> הינו שדה השומר את שם התוכנית המתבצעת. מה שם התכנית שיודפס במקרה זה?</a:t>
            </a:r>
            <a:endParaRPr lang="en-US" altLang="en-US" sz="2000" dirty="0"/>
          </a:p>
        </p:txBody>
      </p:sp>
    </p:spTree>
    <p:extLst>
      <p:ext uri="{BB962C8B-B14F-4D97-AF65-F5344CB8AC3E}">
        <p14:creationId xmlns:p14="http://schemas.microsoft.com/office/powerpoint/2010/main" val="86718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התקני תווים</a:t>
            </a:r>
            <a:br>
              <a:rPr lang="en-US" dirty="0"/>
            </a:br>
            <a:r>
              <a:rPr lang="en-US" cap="none" dirty="0"/>
              <a:t>Character Devices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162001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D4311637-9E52-46B0-9B23-892041486E3E}"/>
              </a:ext>
            </a:extLst>
          </p:cNvPr>
          <p:cNvSpPr>
            <a:spLocks noGrp="1" noChangeArrowheads="1"/>
          </p:cNvSpPr>
          <p:nvPr>
            <p:ph type="title"/>
          </p:nvPr>
        </p:nvSpPr>
        <p:spPr/>
        <p:txBody>
          <a:bodyPr/>
          <a:lstStyle/>
          <a:p>
            <a:r>
              <a:rPr lang="he-IL" altLang="en-US" dirty="0"/>
              <a:t>התקנים (</a:t>
            </a:r>
            <a:r>
              <a:rPr lang="en-US" altLang="en-US" dirty="0"/>
              <a:t>devices</a:t>
            </a:r>
            <a:r>
              <a:rPr lang="he-IL" altLang="en-US" dirty="0"/>
              <a:t>) ודרייברים (</a:t>
            </a:r>
            <a:r>
              <a:rPr lang="en-US" altLang="en-US" dirty="0"/>
              <a:t>drivers</a:t>
            </a:r>
            <a:r>
              <a:rPr lang="he-IL" altLang="en-US" dirty="0"/>
              <a:t>)</a:t>
            </a:r>
            <a:endParaRPr lang="en-US" altLang="en-US" dirty="0"/>
          </a:p>
        </p:txBody>
      </p:sp>
      <p:sp>
        <p:nvSpPr>
          <p:cNvPr id="263171" name="Rectangle 3">
            <a:extLst>
              <a:ext uri="{FF2B5EF4-FFF2-40B4-BE49-F238E27FC236}">
                <a16:creationId xmlns:a16="http://schemas.microsoft.com/office/drawing/2014/main" id="{02A9445B-9112-4F83-A8B3-F41926CC7C3D}"/>
              </a:ext>
            </a:extLst>
          </p:cNvPr>
          <p:cNvSpPr>
            <a:spLocks noGrp="1" noChangeArrowheads="1"/>
          </p:cNvSpPr>
          <p:nvPr>
            <p:ph idx="1"/>
          </p:nvPr>
        </p:nvSpPr>
        <p:spPr/>
        <p:txBody>
          <a:bodyPr>
            <a:normAutofit/>
          </a:bodyPr>
          <a:lstStyle/>
          <a:p>
            <a:r>
              <a:rPr lang="he-IL" altLang="en-US" b="1" dirty="0">
                <a:solidFill>
                  <a:srgbClr val="0000FF"/>
                </a:solidFill>
              </a:rPr>
              <a:t>התקנים:</a:t>
            </a:r>
          </a:p>
          <a:p>
            <a:pPr lvl="1"/>
            <a:r>
              <a:rPr lang="he-IL" altLang="en-US" dirty="0"/>
              <a:t>מיוצגים ע"י קבצים מיוחדים בנתיב </a:t>
            </a:r>
            <a:r>
              <a:rPr lang="en-US" altLang="en-US" dirty="0"/>
              <a:t>/dev</a:t>
            </a:r>
            <a:r>
              <a:rPr lang="he-IL" altLang="en-US" dirty="0"/>
              <a:t> במערכת הקבצים.</a:t>
            </a:r>
            <a:endParaRPr lang="en-US" altLang="en-US" dirty="0"/>
          </a:p>
          <a:p>
            <a:pPr lvl="1"/>
            <a:r>
              <a:rPr lang="he-IL" altLang="en-US" dirty="0"/>
              <a:t>המשתמש עובד מול ההתקן באמצעות </a:t>
            </a:r>
            <a:r>
              <a:rPr lang="he-IL" altLang="en-US" b="1" dirty="0"/>
              <a:t>הממשק הסטנדרטי </a:t>
            </a:r>
            <a:r>
              <a:rPr lang="he-IL" altLang="en-US" dirty="0"/>
              <a:t>לעבודה מול קבצים – קריאות המערכת </a:t>
            </a:r>
            <a:r>
              <a:rPr lang="en-US" altLang="en-US" dirty="0"/>
              <a:t>open(), read(), write()</a:t>
            </a:r>
            <a:r>
              <a:rPr lang="he-IL" altLang="en-US" dirty="0"/>
              <a:t>.</a:t>
            </a:r>
            <a:endParaRPr lang="en-US" altLang="en-US" dirty="0"/>
          </a:p>
          <a:p>
            <a:pPr lvl="1"/>
            <a:r>
              <a:rPr lang="he-IL" altLang="en-US" dirty="0"/>
              <a:t>לדוגמה: כדי להשתמש במדפסת יש לפתוח את הקובץ </a:t>
            </a:r>
            <a:r>
              <a:rPr lang="en-US" altLang="en-US" dirty="0"/>
              <a:t>/dev/lp0</a:t>
            </a:r>
            <a:r>
              <a:rPr lang="he-IL" altLang="en-US" dirty="0"/>
              <a:t> ואז לכתוב אליו את הטקסט להדפסה.</a:t>
            </a:r>
            <a:endParaRPr lang="en-US" altLang="en-US" dirty="0"/>
          </a:p>
          <a:p>
            <a:pPr lvl="1"/>
            <a:endParaRPr lang="en-US" dirty="0"/>
          </a:p>
          <a:p>
            <a:r>
              <a:rPr lang="he-IL" altLang="en-US" b="1" dirty="0">
                <a:solidFill>
                  <a:srgbClr val="0000FF"/>
                </a:solidFill>
              </a:rPr>
              <a:t>דרייבר</a:t>
            </a:r>
            <a:r>
              <a:rPr lang="he-IL" altLang="en-US" b="1" dirty="0"/>
              <a:t> (מנהל התקן)</a:t>
            </a:r>
            <a:r>
              <a:rPr lang="en-US" altLang="en-US" b="1" dirty="0"/>
              <a:t>:</a:t>
            </a:r>
            <a:r>
              <a:rPr lang="he-IL" altLang="en-US" b="1" dirty="0"/>
              <a:t> </a:t>
            </a:r>
            <a:r>
              <a:rPr lang="he-IL" altLang="en-US" dirty="0"/>
              <a:t>פועל בהרשאות גרעין וממפה את קריאות המערכת הללו לפעולות ספציפיות להתקן.</a:t>
            </a:r>
          </a:p>
          <a:p>
            <a:pPr lvl="1"/>
            <a:r>
              <a:rPr lang="he-IL" dirty="0"/>
              <a:t>לדוגמה: הדרייבר של המדפסת "מדבר" עם המדפסת בפקודות ספציפיות עבורה (איפה להדפיס על הנייר, מתי מסתיימת שורה של הדפסה, ...).</a:t>
            </a:r>
            <a:endParaRPr lang="en-US" dirty="0"/>
          </a:p>
          <a:p>
            <a:pPr lvl="1"/>
            <a:r>
              <a:rPr lang="he-IL" altLang="en-US" dirty="0"/>
              <a:t>דרייבר הוא שכבת תוכנה החוצצת בין ההתקן לבין האפליקציה כדי לספק אבסטרקציה לפעולת ההתקן הספציפי.</a:t>
            </a:r>
            <a:endParaRPr lang="en-US" dirty="0"/>
          </a:p>
          <a:p>
            <a:endParaRPr lang="en-US" dirty="0"/>
          </a:p>
          <a:p>
            <a:pPr lvl="1"/>
            <a:endParaRPr lang="en-US" dirty="0"/>
          </a:p>
          <a:p>
            <a:pPr lvl="1"/>
            <a:endParaRPr lang="en-US" altLang="en-US" dirty="0"/>
          </a:p>
          <a:p>
            <a:pPr lvl="1"/>
            <a:endParaRPr lang="he-IL" altLang="en-US" dirty="0"/>
          </a:p>
          <a:p>
            <a:pPr lvl="1"/>
            <a:endParaRPr lang="he-IL" altLang="en-US" dirty="0"/>
          </a:p>
          <a:p>
            <a:endParaRPr lang="he-IL" altLang="en-US" dirty="0"/>
          </a:p>
        </p:txBody>
      </p:sp>
      <p:sp>
        <p:nvSpPr>
          <p:cNvPr id="2" name="Footer Placeholder 1">
            <a:extLst>
              <a:ext uri="{FF2B5EF4-FFF2-40B4-BE49-F238E27FC236}">
                <a16:creationId xmlns:a16="http://schemas.microsoft.com/office/drawing/2014/main" id="{A5AFCADE-ABB1-4351-8FC3-9DA6413C6BAF}"/>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D33380A-AA32-4BC7-BA18-755B92EC9CCC}"/>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15503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0024B63E-80E7-43FF-88AC-2BE8831E5129}"/>
              </a:ext>
            </a:extLst>
          </p:cNvPr>
          <p:cNvSpPr>
            <a:spLocks noGrp="1" noChangeArrowheads="1"/>
          </p:cNvSpPr>
          <p:nvPr>
            <p:ph type="title"/>
          </p:nvPr>
        </p:nvSpPr>
        <p:spPr/>
        <p:txBody>
          <a:bodyPr/>
          <a:lstStyle/>
          <a:p>
            <a:r>
              <a:rPr lang="he-IL" altLang="en-US"/>
              <a:t>התקני תווים ובלוקים</a:t>
            </a:r>
            <a:endParaRPr lang="en-US" altLang="en-US"/>
          </a:p>
        </p:txBody>
      </p:sp>
      <p:sp>
        <p:nvSpPr>
          <p:cNvPr id="4" name="Text Placeholder 3"/>
          <p:cNvSpPr>
            <a:spLocks noGrp="1"/>
          </p:cNvSpPr>
          <p:nvPr>
            <p:ph type="body" idx="1"/>
          </p:nvPr>
        </p:nvSpPr>
        <p:spPr/>
        <p:txBody>
          <a:bodyPr/>
          <a:lstStyle/>
          <a:p>
            <a:r>
              <a:rPr lang="he-IL" altLang="en-US" b="1" dirty="0">
                <a:solidFill>
                  <a:srgbClr val="0000FF"/>
                </a:solidFill>
              </a:rPr>
              <a:t>התקן בלוקים</a:t>
            </a:r>
          </a:p>
          <a:p>
            <a:r>
              <a:rPr lang="he-IL" altLang="en-US" dirty="0"/>
              <a:t> (</a:t>
            </a:r>
            <a:r>
              <a:rPr lang="en-US" altLang="en-US" dirty="0"/>
              <a:t>block devices</a:t>
            </a:r>
            <a:r>
              <a:rPr lang="he-IL" altLang="en-US" dirty="0"/>
              <a:t>) </a:t>
            </a:r>
            <a:endParaRPr lang="en-US" dirty="0"/>
          </a:p>
        </p:txBody>
      </p:sp>
      <p:sp>
        <p:nvSpPr>
          <p:cNvPr id="333827" name="Rectangle 3">
            <a:extLst>
              <a:ext uri="{FF2B5EF4-FFF2-40B4-BE49-F238E27FC236}">
                <a16:creationId xmlns:a16="http://schemas.microsoft.com/office/drawing/2014/main" id="{E6BEA294-2438-4A9E-AFBA-FF7C1E61C762}"/>
              </a:ext>
            </a:extLst>
          </p:cNvPr>
          <p:cNvSpPr>
            <a:spLocks noGrp="1" noChangeArrowheads="1"/>
          </p:cNvSpPr>
          <p:nvPr>
            <p:ph sz="half" idx="2"/>
          </p:nvPr>
        </p:nvSpPr>
        <p:spPr/>
        <p:txBody>
          <a:bodyPr>
            <a:normAutofit/>
          </a:bodyPr>
          <a:lstStyle/>
          <a:p>
            <a:r>
              <a:rPr lang="he-IL" altLang="en-US" dirty="0"/>
              <a:t>התקן שניתן לגשת אליו רק בכפולות של בלוק</a:t>
            </a:r>
            <a:br>
              <a:rPr lang="en-US" altLang="en-US" dirty="0"/>
            </a:br>
            <a:r>
              <a:rPr lang="he-IL" altLang="en-US" dirty="0"/>
              <a:t>(למשל </a:t>
            </a:r>
            <a:r>
              <a:rPr lang="en-US" altLang="en-US" dirty="0"/>
              <a:t>512</a:t>
            </a:r>
            <a:r>
              <a:rPr lang="he-IL" altLang="en-US" dirty="0"/>
              <a:t> בתים).</a:t>
            </a:r>
          </a:p>
          <a:p>
            <a:pPr lvl="1"/>
            <a:r>
              <a:rPr lang="he-IL" altLang="en-US" dirty="0"/>
              <a:t>לרוב משמשים </a:t>
            </a:r>
            <a:r>
              <a:rPr lang="he-IL" altLang="en-US" b="1" dirty="0"/>
              <a:t>לאחסון</a:t>
            </a:r>
            <a:r>
              <a:rPr lang="he-IL" altLang="en-US" dirty="0"/>
              <a:t> מידע. לדוגמה: דיסק קשיח, דיסק נשלף (</a:t>
            </a:r>
            <a:r>
              <a:rPr lang="en-US" altLang="en-US" dirty="0"/>
              <a:t>disk on key</a:t>
            </a:r>
            <a:r>
              <a:rPr lang="he-IL" altLang="en-US" dirty="0"/>
              <a:t>).</a:t>
            </a:r>
          </a:p>
          <a:p>
            <a:pPr lvl="1"/>
            <a:r>
              <a:rPr lang="he-IL" altLang="en-US" dirty="0"/>
              <a:t>התקן בלוקים מאפשר גישה אקראית למידע שבו.</a:t>
            </a:r>
          </a:p>
          <a:p>
            <a:pPr lvl="1"/>
            <a:r>
              <a:rPr lang="he-IL" altLang="en-US" dirty="0"/>
              <a:t>לינוקס מוסיפה שכבה נוספת (</a:t>
            </a:r>
            <a:r>
              <a:rPr lang="en-US" altLang="en-US" b="1" dirty="0">
                <a:solidFill>
                  <a:srgbClr val="0000FF"/>
                </a:solidFill>
              </a:rPr>
              <a:t>page cache</a:t>
            </a:r>
            <a:r>
              <a:rPr lang="he-IL" altLang="en-US" dirty="0"/>
              <a:t>) ומאפשרת לקרוא מהתקני בלוקים גם בתים בודדים.</a:t>
            </a:r>
          </a:p>
        </p:txBody>
      </p:sp>
      <p:sp>
        <p:nvSpPr>
          <p:cNvPr id="5" name="Text Placeholder 4"/>
          <p:cNvSpPr>
            <a:spLocks noGrp="1"/>
          </p:cNvSpPr>
          <p:nvPr>
            <p:ph type="body" sz="quarter" idx="3"/>
          </p:nvPr>
        </p:nvSpPr>
        <p:spPr/>
        <p:txBody>
          <a:bodyPr/>
          <a:lstStyle/>
          <a:p>
            <a:r>
              <a:rPr lang="he-IL" altLang="en-US" b="1" dirty="0">
                <a:solidFill>
                  <a:srgbClr val="0000FF"/>
                </a:solidFill>
              </a:rPr>
              <a:t>התקן תווים </a:t>
            </a:r>
          </a:p>
          <a:p>
            <a:r>
              <a:rPr lang="he-IL" altLang="en-US" dirty="0"/>
              <a:t>(</a:t>
            </a:r>
            <a:r>
              <a:rPr lang="en-US" altLang="en-US" dirty="0"/>
              <a:t>character devices</a:t>
            </a:r>
            <a:r>
              <a:rPr lang="he-IL" altLang="en-US" dirty="0"/>
              <a:t>)</a:t>
            </a:r>
            <a:endParaRPr lang="en-US" dirty="0"/>
          </a:p>
        </p:txBody>
      </p:sp>
      <p:sp>
        <p:nvSpPr>
          <p:cNvPr id="6" name="Content Placeholder 5"/>
          <p:cNvSpPr>
            <a:spLocks noGrp="1"/>
          </p:cNvSpPr>
          <p:nvPr>
            <p:ph sz="quarter" idx="4"/>
          </p:nvPr>
        </p:nvSpPr>
        <p:spPr/>
        <p:txBody>
          <a:bodyPr/>
          <a:lstStyle/>
          <a:p>
            <a:r>
              <a:rPr lang="he-IL" altLang="en-US" dirty="0"/>
              <a:t>התקן שניגשים אליו כאל רצף של בתים.</a:t>
            </a:r>
          </a:p>
          <a:p>
            <a:pPr lvl="1"/>
            <a:r>
              <a:rPr lang="he-IL" altLang="en-US" dirty="0"/>
              <a:t>לרוב משמשים </a:t>
            </a:r>
            <a:r>
              <a:rPr lang="he-IL" altLang="en-US" b="1" dirty="0"/>
              <a:t>להעברת</a:t>
            </a:r>
            <a:r>
              <a:rPr lang="he-IL" altLang="en-US" dirty="0"/>
              <a:t> מידע. לדוגמה: מסך, מקלדת.</a:t>
            </a:r>
          </a:p>
          <a:p>
            <a:pPr lvl="1"/>
            <a:r>
              <a:rPr lang="he-IL" altLang="en-US" dirty="0"/>
              <a:t>בדרך כלל ניתן לגשת להתקן תווים רק באופן סדרתי (ולא אקראי).</a:t>
            </a:r>
          </a:p>
          <a:p>
            <a:endParaRPr lang="en-US" dirty="0"/>
          </a:p>
        </p:txBody>
      </p:sp>
      <p:sp>
        <p:nvSpPr>
          <p:cNvPr id="2" name="Footer Placeholder 1">
            <a:extLst>
              <a:ext uri="{FF2B5EF4-FFF2-40B4-BE49-F238E27FC236}">
                <a16:creationId xmlns:a16="http://schemas.microsoft.com/office/drawing/2014/main" id="{B68E8E65-2B49-496D-B99A-5F30BB277267}"/>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FD573AD-CFAF-40E6-AEB1-95070169C910}"/>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942124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a:t>
            </a:r>
            <a:endParaRPr lang="en-US" altLang="en-US"/>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normAutofit/>
          </a:bodyPr>
          <a:lstStyle/>
          <a:p>
            <a:r>
              <a:rPr lang="he-IL" altLang="en-US" dirty="0"/>
              <a:t>התקן תווים מאופיין ע"י שני מספרים:</a:t>
            </a:r>
          </a:p>
          <a:p>
            <a:r>
              <a:rPr lang="he-IL" altLang="en-US" b="1" dirty="0">
                <a:solidFill>
                  <a:srgbClr val="0000FF"/>
                </a:solidFill>
              </a:rPr>
              <a:t>מספר ראשי (</a:t>
            </a:r>
            <a:r>
              <a:rPr lang="en-US" altLang="en-US" b="1" dirty="0">
                <a:solidFill>
                  <a:srgbClr val="0000FF"/>
                </a:solidFill>
              </a:rPr>
              <a:t>major number</a:t>
            </a:r>
            <a:r>
              <a:rPr lang="he-IL" altLang="en-US" b="1" dirty="0">
                <a:solidFill>
                  <a:srgbClr val="0000FF"/>
                </a:solidFill>
              </a:rPr>
              <a:t>) </a:t>
            </a:r>
            <a:r>
              <a:rPr lang="he-IL" altLang="en-US" dirty="0"/>
              <a:t>– מזהה את הדרייבר המקושר להתקן.</a:t>
            </a:r>
          </a:p>
          <a:p>
            <a:r>
              <a:rPr lang="he-IL" altLang="en-US" b="1" dirty="0">
                <a:solidFill>
                  <a:srgbClr val="F41AD5"/>
                </a:solidFill>
              </a:rPr>
              <a:t>מספר משני (</a:t>
            </a:r>
            <a:r>
              <a:rPr lang="en-US" altLang="en-US" b="1" dirty="0">
                <a:solidFill>
                  <a:srgbClr val="F41AD5"/>
                </a:solidFill>
              </a:rPr>
              <a:t>minor number</a:t>
            </a:r>
            <a:r>
              <a:rPr lang="he-IL" altLang="en-US" b="1" dirty="0">
                <a:solidFill>
                  <a:srgbClr val="F41AD5"/>
                </a:solidFill>
              </a:rPr>
              <a:t>) </a:t>
            </a:r>
            <a:r>
              <a:rPr lang="he-IL" altLang="en-US" dirty="0"/>
              <a:t>– מזהה את ההתקן הספציפי המקושר לאותו דרייבר (יכולים להיות מספר התקנים, למשל מספר עכברים, המנוהלים ע"י אותו דרייבר).</a:t>
            </a:r>
            <a:endParaRPr lang="he-IL" altLang="en-US" dirty="0">
              <a:latin typeface="Courier New" panose="02070309020205020404" pitchFamily="49" charset="0"/>
              <a:cs typeface="Courier New" panose="02070309020205020404" pitchFamily="49" charset="0"/>
            </a:endParaRPr>
          </a:p>
          <a:p>
            <a:pPr marL="274320" lvl="1" indent="0" algn="l" rtl="0">
              <a:buNone/>
            </a:pPr>
            <a:r>
              <a:rPr lang="en-US" altLang="en-US" dirty="0">
                <a:latin typeface="Courier New" panose="02070309020205020404" pitchFamily="49" charset="0"/>
                <a:cs typeface="Courier New" panose="02070309020205020404" pitchFamily="49" charset="0"/>
              </a:rPr>
              <a:t>&gt;&gt; </a:t>
            </a:r>
            <a:r>
              <a:rPr lang="en-US" altLang="en-US" b="1" dirty="0">
                <a:latin typeface="Courier New" panose="02070309020205020404" pitchFamily="49" charset="0"/>
                <a:cs typeface="Courier New" panose="02070309020205020404" pitchFamily="49" charset="0"/>
              </a:rPr>
              <a:t>ls –l /dev</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3</a:t>
            </a:r>
            <a:r>
              <a:rPr lang="en-US" altLang="en-US" dirty="0">
                <a:latin typeface="Courier New" panose="02070309020205020404" pitchFamily="49" charset="0"/>
                <a:cs typeface="Courier New" panose="02070309020205020404" pitchFamily="49" charset="0"/>
              </a:rPr>
              <a:t> Aug 31 10:33  null</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10</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a:t>
            </a:r>
            <a:r>
              <a:rPr lang="en-US" altLang="en-US" dirty="0" err="1">
                <a:latin typeface="Courier New" panose="02070309020205020404" pitchFamily="49" charset="0"/>
                <a:cs typeface="Courier New" panose="02070309020205020404" pitchFamily="49" charset="0"/>
              </a:rPr>
              <a:t>psaux</a:t>
            </a:r>
            <a:endParaRPr lang="en-US" altLang="en-US" dirty="0">
              <a:latin typeface="Courier New" panose="02070309020205020404" pitchFamily="49" charset="0"/>
              <a:cs typeface="Courier New" panose="02070309020205020404" pitchFamily="49" charset="0"/>
            </a:endParaRP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tty</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4</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May 12 10:33  tty1</a:t>
            </a:r>
          </a:p>
          <a:p>
            <a:pPr marL="274320" lvl="1" indent="0" algn="l" rtl="0">
              <a:buNone/>
            </a:pPr>
            <a:r>
              <a:rPr lang="en-US" altLang="en-US" b="1" dirty="0" err="1">
                <a:latin typeface="Courier New" panose="02070309020205020404" pitchFamily="49" charset="0"/>
                <a:cs typeface="Courier New" panose="02070309020205020404" pitchFamily="49" charset="0"/>
              </a:rPr>
              <a:t>c</a:t>
            </a:r>
            <a:r>
              <a:rPr lang="en-US" altLang="en-US" dirty="0" err="1">
                <a:latin typeface="Courier New" panose="02070309020205020404" pitchFamily="49" charset="0"/>
                <a:cs typeface="Courier New" panose="02070309020205020404" pitchFamily="49" charset="0"/>
              </a:rPr>
              <a:t>rw-rw-rw</a:t>
            </a:r>
            <a:r>
              <a:rPr lang="en-US" altLang="en-US" dirty="0">
                <a:latin typeface="Courier New" panose="02070309020205020404" pitchFamily="49" charset="0"/>
                <a:cs typeface="Courier New" panose="02070309020205020404" pitchFamily="49" charset="0"/>
              </a:rPr>
              <a:t>- 1 root </a:t>
            </a:r>
            <a:r>
              <a:rPr lang="en-US" altLang="en-US" dirty="0" err="1">
                <a:latin typeface="Courier New" panose="02070309020205020404" pitchFamily="49" charset="0"/>
                <a:cs typeface="Courier New" panose="02070309020205020404" pitchFamily="49" charset="0"/>
              </a:rPr>
              <a:t>root</a:t>
            </a:r>
            <a:r>
              <a:rPr lang="en-US" altLang="en-US" dirty="0">
                <a:latin typeface="Courier New" panose="02070309020205020404" pitchFamily="49" charset="0"/>
                <a:cs typeface="Courier New" panose="02070309020205020404" pitchFamily="49" charset="0"/>
              </a:rPr>
              <a:t> </a:t>
            </a:r>
            <a:r>
              <a:rPr lang="en-US" altLang="en-US" b="1" dirty="0">
                <a:solidFill>
                  <a:srgbClr val="0000FF"/>
                </a:solidFill>
                <a:latin typeface="Courier New" panose="02070309020205020404" pitchFamily="49" charset="0"/>
                <a:cs typeface="Courier New" panose="02070309020205020404" pitchFamily="49" charset="0"/>
              </a:rPr>
              <a:t>1</a:t>
            </a:r>
            <a:r>
              <a:rPr lang="en-US" altLang="en-US" dirty="0">
                <a:latin typeface="Courier New" panose="02070309020205020404" pitchFamily="49" charset="0"/>
                <a:cs typeface="Courier New" panose="02070309020205020404" pitchFamily="49" charset="0"/>
              </a:rPr>
              <a:t>,  </a:t>
            </a:r>
            <a:r>
              <a:rPr lang="en-US" altLang="en-US" b="1" dirty="0">
                <a:solidFill>
                  <a:srgbClr val="F41AD5"/>
                </a:solidFill>
                <a:latin typeface="Courier New" panose="02070309020205020404" pitchFamily="49" charset="0"/>
                <a:cs typeface="Courier New" panose="02070309020205020404" pitchFamily="49" charset="0"/>
              </a:rPr>
              <a:t>5</a:t>
            </a:r>
            <a:r>
              <a:rPr lang="en-US" altLang="en-US" dirty="0">
                <a:latin typeface="Courier New" panose="02070309020205020404" pitchFamily="49" charset="0"/>
                <a:cs typeface="Courier New" panose="02070309020205020404" pitchFamily="49" charset="0"/>
              </a:rPr>
              <a:t> Aug 31 10:33  zero</a:t>
            </a:r>
            <a:endParaRPr lang="he-IL" altLang="en-US"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29</a:t>
            </a:fld>
            <a:endParaRPr lang="en-US"/>
          </a:p>
        </p:txBody>
      </p:sp>
      <p:sp>
        <p:nvSpPr>
          <p:cNvPr id="6" name="AutoShape 106">
            <a:extLst>
              <a:ext uri="{FF2B5EF4-FFF2-40B4-BE49-F238E27FC236}">
                <a16:creationId xmlns:a16="http://schemas.microsoft.com/office/drawing/2014/main" id="{10EAEEC5-1243-4C17-85A3-D6CB07869BEE}"/>
              </a:ext>
            </a:extLst>
          </p:cNvPr>
          <p:cNvSpPr>
            <a:spLocks noChangeArrowheads="1"/>
          </p:cNvSpPr>
          <p:nvPr/>
        </p:nvSpPr>
        <p:spPr bwMode="auto">
          <a:xfrm>
            <a:off x="914400" y="6074979"/>
            <a:ext cx="5029200" cy="402021"/>
          </a:xfrm>
          <a:prstGeom prst="wedgeRoundRectCallout">
            <a:avLst>
              <a:gd name="adj1" fmla="val -50806"/>
              <a:gd name="adj2" fmla="val -11778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468630" algn="r" rtl="1"/>
            <a:r>
              <a:rPr lang="he-IL" altLang="en-US" sz="2000" dirty="0"/>
              <a:t>התקני תווים מסומנים ע"י תו </a:t>
            </a:r>
            <a:r>
              <a:rPr lang="en-US" altLang="en-US" sz="2000" dirty="0"/>
              <a:t>c</a:t>
            </a:r>
            <a:r>
              <a:rPr lang="he-IL" altLang="en-US" sz="2000" dirty="0"/>
              <a:t> בעמודה הראשונה</a:t>
            </a:r>
          </a:p>
        </p:txBody>
      </p:sp>
    </p:spTree>
    <p:extLst>
      <p:ext uri="{BB962C8B-B14F-4D97-AF65-F5344CB8AC3E}">
        <p14:creationId xmlns:p14="http://schemas.microsoft.com/office/powerpoint/2010/main" val="415783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רצף האתחול</a:t>
            </a:r>
            <a:r>
              <a:rPr lang="en-US" dirty="0"/>
              <a:t> </a:t>
            </a:r>
            <a:r>
              <a:rPr lang="he-IL" dirty="0"/>
              <a:t>בלינוקס</a:t>
            </a:r>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r>
              <a:rPr lang="en-US" dirty="0"/>
              <a:t>Linux Boot Sequence</a:t>
            </a:r>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2102282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EE263B6E-1E29-49F1-99E1-A7647FF6BC71}"/>
              </a:ext>
            </a:extLst>
          </p:cNvPr>
          <p:cNvSpPr>
            <a:spLocks noGrp="1" noChangeArrowheads="1"/>
          </p:cNvSpPr>
          <p:nvPr>
            <p:ph type="title"/>
          </p:nvPr>
        </p:nvSpPr>
        <p:spPr/>
        <p:txBody>
          <a:bodyPr/>
          <a:lstStyle/>
          <a:p>
            <a:r>
              <a:rPr lang="he-IL" altLang="en-US"/>
              <a:t>התקני תווים פיקטיביים</a:t>
            </a:r>
            <a:endParaRPr lang="en-US" altLang="en-US" dirty="0"/>
          </a:p>
        </p:txBody>
      </p:sp>
      <p:sp>
        <p:nvSpPr>
          <p:cNvPr id="356355" name="Rectangle 3">
            <a:extLst>
              <a:ext uri="{FF2B5EF4-FFF2-40B4-BE49-F238E27FC236}">
                <a16:creationId xmlns:a16="http://schemas.microsoft.com/office/drawing/2014/main" id="{359F2D75-F338-4485-B64C-9E283E34E6D4}"/>
              </a:ext>
            </a:extLst>
          </p:cNvPr>
          <p:cNvSpPr>
            <a:spLocks noGrp="1" noChangeArrowheads="1"/>
          </p:cNvSpPr>
          <p:nvPr>
            <p:ph idx="1"/>
          </p:nvPr>
        </p:nvSpPr>
        <p:spPr/>
        <p:txBody>
          <a:bodyPr/>
          <a:lstStyle/>
          <a:p>
            <a:r>
              <a:rPr lang="he-IL" altLang="en-US" dirty="0"/>
              <a:t>לינוקס מספקת גם התקני תווים פיקטיביים שאינם קשורים לחומרה </a:t>
            </a:r>
            <a:r>
              <a:rPr lang="he-IL" altLang="en-US" dirty="0" err="1"/>
              <a:t>אמיתית</a:t>
            </a:r>
            <a:r>
              <a:rPr lang="he-IL" altLang="en-US" dirty="0"/>
              <a:t>, כולם בעלי מספר ראשי 1.</a:t>
            </a:r>
          </a:p>
        </p:txBody>
      </p:sp>
      <p:sp>
        <p:nvSpPr>
          <p:cNvPr id="2" name="Footer Placeholder 1">
            <a:extLst>
              <a:ext uri="{FF2B5EF4-FFF2-40B4-BE49-F238E27FC236}">
                <a16:creationId xmlns:a16="http://schemas.microsoft.com/office/drawing/2014/main" id="{D9677371-579E-43E4-A6FB-49B9C6A26C92}"/>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B0A469AB-B4FD-4D98-A1C4-72BF23F8DACC}"/>
              </a:ext>
            </a:extLst>
          </p:cNvPr>
          <p:cNvSpPr>
            <a:spLocks noGrp="1"/>
          </p:cNvSpPr>
          <p:nvPr>
            <p:ph type="sldNum" sz="quarter" idx="12"/>
          </p:nvPr>
        </p:nvSpPr>
        <p:spPr/>
        <p:txBody>
          <a:bodyPr/>
          <a:lstStyle/>
          <a:p>
            <a:fld id="{0CFEC368-1D7A-4F81-ABF6-AE0E36BAF64C}" type="slidenum">
              <a:rPr lang="en-US" smtClean="0"/>
              <a:pPr/>
              <a:t>30</a:t>
            </a:fld>
            <a:endParaRPr lang="en-US"/>
          </a:p>
        </p:txBody>
      </p:sp>
      <p:graphicFrame>
        <p:nvGraphicFramePr>
          <p:cNvPr id="4" name="Table 3">
            <a:extLst>
              <a:ext uri="{FF2B5EF4-FFF2-40B4-BE49-F238E27FC236}">
                <a16:creationId xmlns:a16="http://schemas.microsoft.com/office/drawing/2014/main" id="{F877F5AA-BA1A-46B6-B9F5-BD3F05F3D653}"/>
              </a:ext>
            </a:extLst>
          </p:cNvPr>
          <p:cNvGraphicFramePr>
            <a:graphicFrameLocks noGrp="1"/>
          </p:cNvGraphicFramePr>
          <p:nvPr>
            <p:extLst>
              <p:ext uri="{D42A27DB-BD31-4B8C-83A1-F6EECF244321}">
                <p14:modId xmlns:p14="http://schemas.microsoft.com/office/powerpoint/2010/main" val="2186647331"/>
              </p:ext>
            </p:extLst>
          </p:nvPr>
        </p:nvGraphicFramePr>
        <p:xfrm>
          <a:off x="457200" y="2727960"/>
          <a:ext cx="8229600" cy="3200400"/>
        </p:xfrm>
        <a:graphic>
          <a:graphicData uri="http://schemas.openxmlformats.org/drawingml/2006/table">
            <a:tbl>
              <a:tblPr firstRow="1">
                <a:tableStyleId>{BC89EF96-8CEA-46FF-86C4-4CE0E7609802}</a:tableStyleId>
              </a:tblPr>
              <a:tblGrid>
                <a:gridCol w="3521244">
                  <a:extLst>
                    <a:ext uri="{9D8B030D-6E8A-4147-A177-3AD203B41FA5}">
                      <a16:colId xmlns:a16="http://schemas.microsoft.com/office/drawing/2014/main" val="2794905403"/>
                    </a:ext>
                  </a:extLst>
                </a:gridCol>
                <a:gridCol w="2534653">
                  <a:extLst>
                    <a:ext uri="{9D8B030D-6E8A-4147-A177-3AD203B41FA5}">
                      <a16:colId xmlns:a16="http://schemas.microsoft.com/office/drawing/2014/main" val="3661135381"/>
                    </a:ext>
                  </a:extLst>
                </a:gridCol>
                <a:gridCol w="2173703">
                  <a:extLst>
                    <a:ext uri="{9D8B030D-6E8A-4147-A177-3AD203B41FA5}">
                      <a16:colId xmlns:a16="http://schemas.microsoft.com/office/drawing/2014/main" val="3189589344"/>
                    </a:ext>
                  </a:extLst>
                </a:gridCol>
              </a:tblGrid>
              <a:tr h="370840">
                <a:tc>
                  <a:txBody>
                    <a:bodyPr/>
                    <a:lstStyle/>
                    <a:p>
                      <a:pPr algn="ctr"/>
                      <a:r>
                        <a:rPr lang="en-US" sz="2000" dirty="0"/>
                        <a:t>write()</a:t>
                      </a:r>
                    </a:p>
                  </a:txBody>
                  <a:tcPr anchor="ctr"/>
                </a:tc>
                <a:tc>
                  <a:txBody>
                    <a:bodyPr/>
                    <a:lstStyle/>
                    <a:p>
                      <a:pPr algn="ctr"/>
                      <a:r>
                        <a:rPr lang="en-US" sz="2000" dirty="0"/>
                        <a:t>read()</a:t>
                      </a:r>
                    </a:p>
                  </a:txBody>
                  <a:tcPr anchor="ctr"/>
                </a:tc>
                <a:tc>
                  <a:txBody>
                    <a:bodyPr/>
                    <a:lstStyle/>
                    <a:p>
                      <a:pPr algn="ctr"/>
                      <a:r>
                        <a:rPr lang="en-US" sz="2000" dirty="0"/>
                        <a:t>device file</a:t>
                      </a:r>
                    </a:p>
                  </a:txBody>
                  <a:tcPr anchor="ctr"/>
                </a:tc>
                <a:extLst>
                  <a:ext uri="{0D108BD9-81ED-4DB2-BD59-A6C34878D82A}">
                    <a16:rowId xmlns:a16="http://schemas.microsoft.com/office/drawing/2014/main" val="1128874885"/>
                  </a:ext>
                </a:extLst>
              </a:tr>
              <a:tr h="370840">
                <a:tc rowSpan="2">
                  <a:txBody>
                    <a:bodyPr/>
                    <a:lstStyle/>
                    <a:p>
                      <a:pPr algn="r" rtl="1"/>
                      <a:r>
                        <a:rPr lang="he-IL" altLang="en-US" sz="2000" dirty="0"/>
                        <a:t>מצליחה ולא עושה דבר</a:t>
                      </a:r>
                    </a:p>
                    <a:p>
                      <a:pPr algn="r" rtl="1"/>
                      <a:r>
                        <a:rPr lang="he-IL" sz="2000" dirty="0"/>
                        <a:t>(המידע שנשלח נזרק)</a:t>
                      </a:r>
                      <a:endParaRPr lang="en-US" sz="2000" dirty="0"/>
                    </a:p>
                  </a:txBody>
                  <a:tcPr anchor="ctr"/>
                </a:tc>
                <a:tc>
                  <a:txBody>
                    <a:bodyPr/>
                    <a:lstStyle/>
                    <a:p>
                      <a:pPr algn="r" rtl="1"/>
                      <a:r>
                        <a:rPr lang="he-IL" altLang="en-US" sz="2000" dirty="0"/>
                        <a:t>מחזירה מיד </a:t>
                      </a:r>
                      <a:r>
                        <a:rPr lang="en-US" altLang="en-US" sz="2000" dirty="0"/>
                        <a:t>EOF</a:t>
                      </a:r>
                      <a:endParaRPr lang="he-IL" altLang="en-US" sz="2000" dirty="0"/>
                    </a:p>
                    <a:p>
                      <a:pPr algn="r" rtl="1"/>
                      <a:r>
                        <a:rPr lang="he-IL" sz="2000" dirty="0"/>
                        <a:t>(</a:t>
                      </a:r>
                      <a:r>
                        <a:rPr lang="en-US" sz="2000" dirty="0"/>
                        <a:t>end of file</a:t>
                      </a:r>
                      <a:r>
                        <a:rPr lang="he-IL" sz="2000" dirty="0"/>
                        <a:t>)</a:t>
                      </a:r>
                      <a:endParaRPr lang="en-US" sz="2000" dirty="0"/>
                    </a:p>
                  </a:txBody>
                  <a:tcPr anchor="ctr"/>
                </a:tc>
                <a:tc>
                  <a:txBody>
                    <a:bodyPr/>
                    <a:lstStyle/>
                    <a:p>
                      <a:pPr algn="ctr"/>
                      <a:r>
                        <a:rPr lang="en-US" altLang="en-US" sz="2000" dirty="0"/>
                        <a:t>/dev/null</a:t>
                      </a:r>
                      <a:endParaRPr lang="en-US" sz="2000" dirty="0"/>
                    </a:p>
                  </a:txBody>
                  <a:tcPr anchor="ctr"/>
                </a:tc>
                <a:extLst>
                  <a:ext uri="{0D108BD9-81ED-4DB2-BD59-A6C34878D82A}">
                    <a16:rowId xmlns:a16="http://schemas.microsoft.com/office/drawing/2014/main" val="1770797806"/>
                  </a:ext>
                </a:extLst>
              </a:tr>
              <a:tr h="370840">
                <a:tc vMerge="1">
                  <a:txBody>
                    <a:bodyPr/>
                    <a:lstStyle/>
                    <a:p>
                      <a:pPr algn="r" rtl="1"/>
                      <a:endParaRPr lang="en-US" sz="2000" dirty="0"/>
                    </a:p>
                  </a:txBody>
                  <a:tcPr anchor="ctr"/>
                </a:tc>
                <a:tc rowSpan="2">
                  <a:txBody>
                    <a:bodyPr/>
                    <a:lstStyle/>
                    <a:p>
                      <a:pPr algn="r" rtl="1"/>
                      <a:r>
                        <a:rPr lang="he-IL" altLang="en-US" sz="2000" dirty="0"/>
                        <a:t>מחזירה רצף אפסים</a:t>
                      </a:r>
                      <a:r>
                        <a:rPr lang="he-IL" sz="2000" dirty="0"/>
                        <a:t> באורך המבוקש</a:t>
                      </a:r>
                      <a:endParaRPr lang="en-US" sz="2000" dirty="0"/>
                    </a:p>
                  </a:txBody>
                  <a:tcPr anchor="ctr"/>
                </a:tc>
                <a:tc>
                  <a:txBody>
                    <a:bodyPr/>
                    <a:lstStyle/>
                    <a:p>
                      <a:pPr algn="ctr"/>
                      <a:r>
                        <a:rPr lang="en-US" altLang="en-US" sz="2000" dirty="0"/>
                        <a:t>/dev/zero</a:t>
                      </a:r>
                      <a:endParaRPr lang="en-US" sz="2000" dirty="0"/>
                    </a:p>
                  </a:txBody>
                  <a:tcPr anchor="ctr"/>
                </a:tc>
                <a:extLst>
                  <a:ext uri="{0D108BD9-81ED-4DB2-BD59-A6C34878D82A}">
                    <a16:rowId xmlns:a16="http://schemas.microsoft.com/office/drawing/2014/main" val="609062406"/>
                  </a:ext>
                </a:extLst>
              </a:tr>
              <a:tr h="370840">
                <a:tc>
                  <a:txBody>
                    <a:bodyPr/>
                    <a:lstStyle/>
                    <a:p>
                      <a:pPr algn="r" rtl="1"/>
                      <a:r>
                        <a:rPr lang="he-IL" sz="2000" dirty="0"/>
                        <a:t>מחזירה מיד </a:t>
                      </a:r>
                      <a:r>
                        <a:rPr lang="en-US" sz="2000" dirty="0"/>
                        <a:t>ENOSPC</a:t>
                      </a:r>
                      <a:endParaRPr lang="he-IL" sz="2000" dirty="0"/>
                    </a:p>
                    <a:p>
                      <a:pPr algn="r" rtl="1"/>
                      <a:r>
                        <a:rPr lang="he-IL" sz="2000" dirty="0"/>
                        <a:t>(</a:t>
                      </a:r>
                      <a:r>
                        <a:rPr lang="en-US" sz="2000" dirty="0"/>
                        <a:t>no space left on device</a:t>
                      </a:r>
                      <a:r>
                        <a:rPr lang="he-IL" sz="2000" dirty="0"/>
                        <a:t>)</a:t>
                      </a:r>
                      <a:endParaRPr lang="en-US" sz="2000" dirty="0"/>
                    </a:p>
                  </a:txBody>
                  <a:tcPr anchor="ctr"/>
                </a:tc>
                <a:tc vMerge="1">
                  <a:txBody>
                    <a:bodyPr/>
                    <a:lstStyle/>
                    <a:p>
                      <a:pPr algn="r" rtl="1"/>
                      <a:endParaRPr lang="en-US" sz="2000" dirty="0"/>
                    </a:p>
                  </a:txBody>
                  <a:tcPr anchor="ctr"/>
                </a:tc>
                <a:tc>
                  <a:txBody>
                    <a:bodyPr/>
                    <a:lstStyle/>
                    <a:p>
                      <a:pPr algn="ctr"/>
                      <a:r>
                        <a:rPr lang="en-US" altLang="en-US" sz="2000" dirty="0"/>
                        <a:t>/dev/full</a:t>
                      </a:r>
                      <a:endParaRPr lang="en-US" sz="2000" dirty="0"/>
                    </a:p>
                  </a:txBody>
                  <a:tcPr anchor="ctr"/>
                </a:tc>
                <a:extLst>
                  <a:ext uri="{0D108BD9-81ED-4DB2-BD59-A6C34878D82A}">
                    <a16:rowId xmlns:a16="http://schemas.microsoft.com/office/drawing/2014/main" val="2679974285"/>
                  </a:ext>
                </a:extLst>
              </a:tr>
              <a:tr h="370840">
                <a:tc>
                  <a:txBody>
                    <a:bodyPr/>
                    <a:lstStyle/>
                    <a:p>
                      <a:pPr algn="r" rtl="1"/>
                      <a:r>
                        <a:rPr lang="he-IL" sz="2000" dirty="0"/>
                        <a:t>כותבת לרצף הבתים האקראי</a:t>
                      </a:r>
                      <a:endParaRPr lang="en-US" sz="2000" dirty="0"/>
                    </a:p>
                  </a:txBody>
                  <a:tcPr anchor="ctr"/>
                </a:tc>
                <a:tc>
                  <a:txBody>
                    <a:bodyPr/>
                    <a:lstStyle/>
                    <a:p>
                      <a:pPr algn="r" rtl="1"/>
                      <a:r>
                        <a:rPr lang="he-IL" sz="2000" dirty="0"/>
                        <a:t>מחזירה רצף בתים אקראי שנוצר בזמן ריצה מתוך "רעש"</a:t>
                      </a:r>
                      <a:endParaRPr 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t>/dev/random</a:t>
                      </a:r>
                      <a:endParaRPr lang="he-IL" altLang="en-US" sz="2000" dirty="0"/>
                    </a:p>
                    <a:p>
                      <a:pPr algn="ctr"/>
                      <a:r>
                        <a:rPr lang="en-US" sz="2000" dirty="0"/>
                        <a:t>/dev/</a:t>
                      </a:r>
                      <a:r>
                        <a:rPr lang="en-US" sz="2000" dirty="0" err="1"/>
                        <a:t>urandom</a:t>
                      </a:r>
                      <a:endParaRPr lang="en-US" sz="2000" dirty="0"/>
                    </a:p>
                    <a:p>
                      <a:pPr algn="ctr"/>
                      <a:r>
                        <a:rPr lang="en-US" sz="2000" dirty="0"/>
                        <a:t>/dev/</a:t>
                      </a:r>
                      <a:r>
                        <a:rPr lang="en-US" sz="2000" dirty="0" err="1"/>
                        <a:t>arandom</a:t>
                      </a:r>
                      <a:endParaRPr lang="en-US" sz="2000" dirty="0"/>
                    </a:p>
                  </a:txBody>
                  <a:tcPr anchor="ctr"/>
                </a:tc>
                <a:extLst>
                  <a:ext uri="{0D108BD9-81ED-4DB2-BD59-A6C34878D82A}">
                    <a16:rowId xmlns:a16="http://schemas.microsoft.com/office/drawing/2014/main" val="3511120695"/>
                  </a:ext>
                </a:extLst>
              </a:tr>
            </a:tbl>
          </a:graphicData>
        </a:graphic>
      </p:graphicFrame>
    </p:spTree>
    <p:extLst>
      <p:ext uri="{BB962C8B-B14F-4D97-AF65-F5344CB8AC3E}">
        <p14:creationId xmlns:p14="http://schemas.microsoft.com/office/powerpoint/2010/main" val="2377061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38BD-2A9E-4E47-BF50-1EA281FD53C7}"/>
              </a:ext>
            </a:extLst>
          </p:cNvPr>
          <p:cNvSpPr>
            <a:spLocks noGrp="1"/>
          </p:cNvSpPr>
          <p:nvPr>
            <p:ph type="title"/>
          </p:nvPr>
        </p:nvSpPr>
        <p:spPr/>
        <p:txBody>
          <a:bodyPr/>
          <a:lstStyle/>
          <a:p>
            <a:r>
              <a:rPr lang="he-IL" dirty="0"/>
              <a:t>שאלות לווידוא הבנה</a:t>
            </a:r>
            <a:endParaRPr lang="en-US" dirty="0"/>
          </a:p>
        </p:txBody>
      </p:sp>
      <p:sp>
        <p:nvSpPr>
          <p:cNvPr id="3" name="Content Placeholder 2">
            <a:extLst>
              <a:ext uri="{FF2B5EF4-FFF2-40B4-BE49-F238E27FC236}">
                <a16:creationId xmlns:a16="http://schemas.microsoft.com/office/drawing/2014/main" id="{19A75C3F-2C65-4552-847F-286FB0E74E64}"/>
              </a:ext>
            </a:extLst>
          </p:cNvPr>
          <p:cNvSpPr>
            <a:spLocks noGrp="1"/>
          </p:cNvSpPr>
          <p:nvPr>
            <p:ph idx="1"/>
          </p:nvPr>
        </p:nvSpPr>
        <p:spPr/>
        <p:txBody>
          <a:bodyPr/>
          <a:lstStyle/>
          <a:p>
            <a:r>
              <a:rPr lang="he-IL" dirty="0"/>
              <a:t>מה מבצעת הפקודה?</a:t>
            </a:r>
          </a:p>
          <a:p>
            <a:pPr marL="0" indent="0" algn="l" rtl="0">
              <a:buNone/>
            </a:pPr>
            <a:r>
              <a:rPr lang="en-US" dirty="0">
                <a:latin typeface="Courier New" panose="02070309020205020404" pitchFamily="49" charset="0"/>
                <a:cs typeface="Courier New" panose="02070309020205020404" pitchFamily="49" charset="0"/>
              </a:rPr>
              <a:t>&gt;&gt; </a:t>
            </a:r>
            <a:r>
              <a:rPr lang="en-US" dirty="0" err="1">
                <a:latin typeface="Courier New" panose="02070309020205020404" pitchFamily="49" charset="0"/>
                <a:cs typeface="Courier New" panose="02070309020205020404" pitchFamily="49" charset="0"/>
              </a:rPr>
              <a:t>some_program</a:t>
            </a:r>
            <a:r>
              <a:rPr lang="en-US" dirty="0">
                <a:latin typeface="Courier New" panose="02070309020205020404" pitchFamily="49" charset="0"/>
                <a:cs typeface="Courier New" panose="02070309020205020404" pitchFamily="49" charset="0"/>
              </a:rPr>
              <a:t> &gt; /dev/null</a:t>
            </a:r>
          </a:p>
          <a:p>
            <a:r>
              <a:rPr lang="he-IL" dirty="0"/>
              <a:t>מריצה את התוכנית </a:t>
            </a:r>
            <a:r>
              <a:rPr lang="en-US" dirty="0" err="1">
                <a:latin typeface="Courier New" panose="02070309020205020404" pitchFamily="49" charset="0"/>
                <a:cs typeface="Courier New" panose="02070309020205020404" pitchFamily="49" charset="0"/>
              </a:rPr>
              <a:t>some_program</a:t>
            </a:r>
            <a:r>
              <a:rPr lang="he-IL" dirty="0"/>
              <a:t> בחזית ומשתיקה את כל ההדפסות שלה לערוץ הפלט הסטנדרטי.</a:t>
            </a:r>
          </a:p>
          <a:p>
            <a:pPr lvl="1"/>
            <a:r>
              <a:rPr lang="he-IL" dirty="0"/>
              <a:t>כלומר התוכנית לא תדפיס למסך (אלא אם כן יש הדפסות ל-</a:t>
            </a:r>
            <a:r>
              <a:rPr lang="en-US" dirty="0"/>
              <a:t>STDERR</a:t>
            </a:r>
            <a:r>
              <a:rPr lang="he-IL" dirty="0"/>
              <a:t>).</a:t>
            </a:r>
          </a:p>
          <a:p>
            <a:endParaRPr lang="he-IL" dirty="0"/>
          </a:p>
          <a:p>
            <a:r>
              <a:rPr lang="he-IL" dirty="0"/>
              <a:t>מה מבצעת הפקודה?</a:t>
            </a:r>
          </a:p>
          <a:p>
            <a:pPr marL="0" indent="0" algn="l" rtl="0">
              <a:buNone/>
            </a:pPr>
            <a:r>
              <a:rPr lang="en-US" dirty="0">
                <a:latin typeface="Courier New" panose="02070309020205020404" pitchFamily="49" charset="0"/>
                <a:cs typeface="Courier New" panose="02070309020205020404" pitchFamily="49" charset="0"/>
              </a:rPr>
              <a:t>&gt;&gt; </a:t>
            </a:r>
            <a:r>
              <a:rPr lang="pt-BR" dirty="0">
                <a:latin typeface="Courier New" panose="02070309020205020404" pitchFamily="49" charset="0"/>
                <a:cs typeface="Courier New" panose="02070309020205020404" pitchFamily="49" charset="0"/>
              </a:rPr>
              <a:t>cat /dev/zero &gt; file.txt</a:t>
            </a:r>
            <a:endParaRPr lang="he-IL" dirty="0">
              <a:latin typeface="Courier New" panose="02070309020205020404" pitchFamily="49" charset="0"/>
              <a:cs typeface="Courier New" panose="02070309020205020404" pitchFamily="49" charset="0"/>
            </a:endParaRPr>
          </a:p>
          <a:p>
            <a:r>
              <a:rPr lang="he-IL" dirty="0"/>
              <a:t>מייצרת קובץ אינסופי באורכו מלא באפסים.</a:t>
            </a:r>
            <a:br>
              <a:rPr lang="en-US" dirty="0"/>
            </a:br>
            <a:r>
              <a:rPr lang="he-IL" dirty="0"/>
              <a:t>הפעולה לא תעצור עד שנשלח סיגנל הריגה עם </a:t>
            </a:r>
            <a:r>
              <a:rPr lang="en-US" dirty="0"/>
              <a:t>CTRL+C</a:t>
            </a:r>
            <a:r>
              <a:rPr lang="he-IL" dirty="0"/>
              <a:t>.</a:t>
            </a:r>
            <a:endParaRPr lang="en-US" dirty="0"/>
          </a:p>
        </p:txBody>
      </p:sp>
      <p:sp>
        <p:nvSpPr>
          <p:cNvPr id="4" name="Footer Placeholder 3">
            <a:extLst>
              <a:ext uri="{FF2B5EF4-FFF2-40B4-BE49-F238E27FC236}">
                <a16:creationId xmlns:a16="http://schemas.microsoft.com/office/drawing/2014/main" id="{A04C387B-5418-464D-9DD9-135B5EBFF7DF}"/>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148A45D8-EC2D-4FD8-8EB6-958C4275ED84}"/>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42031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3B02812-6C4A-45B6-AEBE-15BC093F22DA}"/>
              </a:ext>
            </a:extLst>
          </p:cNvPr>
          <p:cNvSpPr>
            <a:spLocks noGrp="1" noChangeArrowheads="1"/>
          </p:cNvSpPr>
          <p:nvPr>
            <p:ph type="title"/>
          </p:nvPr>
        </p:nvSpPr>
        <p:spPr/>
        <p:txBody>
          <a:bodyPr/>
          <a:lstStyle/>
          <a:p>
            <a:r>
              <a:rPr lang="he-IL" altLang="en-US" dirty="0"/>
              <a:t>יצירת התקן חדש</a:t>
            </a:r>
            <a:endParaRPr lang="en-US" altLang="en-US" dirty="0"/>
          </a:p>
        </p:txBody>
      </p:sp>
      <p:sp>
        <p:nvSpPr>
          <p:cNvPr id="364547" name="Rectangle 3">
            <a:extLst>
              <a:ext uri="{FF2B5EF4-FFF2-40B4-BE49-F238E27FC236}">
                <a16:creationId xmlns:a16="http://schemas.microsoft.com/office/drawing/2014/main" id="{FBD3D4C7-2CED-4673-8F80-C9421AE8180F}"/>
              </a:ext>
            </a:extLst>
          </p:cNvPr>
          <p:cNvSpPr>
            <a:spLocks noGrp="1" noChangeArrowheads="1"/>
          </p:cNvSpPr>
          <p:nvPr>
            <p:ph idx="1"/>
          </p:nvPr>
        </p:nvSpPr>
        <p:spPr/>
        <p:txBody>
          <a:bodyPr>
            <a:normAutofit/>
          </a:bodyPr>
          <a:lstStyle/>
          <a:p>
            <a:pPr marL="0" indent="0" algn="l" rtl="0">
              <a:buNone/>
            </a:pPr>
            <a:r>
              <a:rPr lang="en-US" altLang="en-US" b="1" dirty="0" err="1">
                <a:latin typeface="Courier New" panose="02070309020205020404" pitchFamily="49" charset="0"/>
                <a:cs typeface="Courier New" panose="02070309020205020404" pitchFamily="49" charset="0"/>
              </a:rPr>
              <a:t>mknod</a:t>
            </a:r>
            <a:r>
              <a:rPr lang="en-US" altLang="en-US" dirty="0">
                <a:latin typeface="Courier New" panose="02070309020205020404" pitchFamily="49" charset="0"/>
                <a:cs typeface="Courier New" panose="02070309020205020404" pitchFamily="49" charset="0"/>
              </a:rPr>
              <a:t> &lt;NAME&gt; &lt;TYPE&gt; &lt;MAJOR&gt; &lt;MINOR&gt;</a:t>
            </a:r>
          </a:p>
          <a:p>
            <a:pPr lvl="1"/>
            <a:endParaRPr lang="he-IL" altLang="en-US" dirty="0"/>
          </a:p>
          <a:p>
            <a:r>
              <a:rPr lang="he-IL" altLang="en-US" u="sng" dirty="0"/>
              <a:t>פעולה:</a:t>
            </a:r>
            <a:r>
              <a:rPr lang="he-IL" altLang="en-US" dirty="0"/>
              <a:t> יוצרת קובץ התקן חדש.</a:t>
            </a:r>
          </a:p>
          <a:p>
            <a:pPr lvl="1"/>
            <a:r>
              <a:rPr lang="he-IL" altLang="en-US" dirty="0"/>
              <a:t>הפעולה דורשת הרשאות </a:t>
            </a:r>
            <a:r>
              <a:rPr lang="en-US" altLang="en-US" dirty="0"/>
              <a:t>root</a:t>
            </a:r>
            <a:r>
              <a:rPr lang="he-IL" altLang="en-US" dirty="0"/>
              <a:t>.</a:t>
            </a:r>
          </a:p>
          <a:p>
            <a:pPr lvl="1"/>
            <a:endParaRPr lang="he-IL" altLang="en-US" dirty="0"/>
          </a:p>
          <a:p>
            <a:r>
              <a:rPr lang="he-IL" altLang="en-US" u="sng" dirty="0"/>
              <a:t>פרמטרים:</a:t>
            </a:r>
          </a:p>
          <a:p>
            <a:pPr lvl="1"/>
            <a:r>
              <a:rPr lang="en-US" altLang="en-US" dirty="0"/>
              <a:t>NAME</a:t>
            </a:r>
            <a:r>
              <a:rPr lang="he-IL" altLang="en-US" dirty="0"/>
              <a:t> – שם הקובץ החדש שייצג את ההתקן.</a:t>
            </a:r>
          </a:p>
          <a:p>
            <a:pPr lvl="1"/>
            <a:r>
              <a:rPr lang="en-US" altLang="en-US" dirty="0"/>
              <a:t>TYPE</a:t>
            </a:r>
            <a:r>
              <a:rPr lang="he-IL" altLang="en-US" dirty="0"/>
              <a:t> – סוג ההתקן (</a:t>
            </a:r>
            <a:r>
              <a:rPr lang="en-US" altLang="en-US" dirty="0"/>
              <a:t>c</a:t>
            </a:r>
            <a:r>
              <a:rPr lang="he-IL" altLang="en-US" dirty="0"/>
              <a:t> – התקן תווים, </a:t>
            </a:r>
            <a:r>
              <a:rPr lang="en-US" altLang="en-US" dirty="0"/>
              <a:t>b</a:t>
            </a:r>
            <a:r>
              <a:rPr lang="he-IL" altLang="en-US" dirty="0"/>
              <a:t> – התקן בלוקים).</a:t>
            </a:r>
          </a:p>
          <a:p>
            <a:pPr lvl="1"/>
            <a:r>
              <a:rPr lang="en-US" altLang="en-US" dirty="0"/>
              <a:t>MAJOR</a:t>
            </a:r>
            <a:r>
              <a:rPr lang="he-IL" altLang="en-US" dirty="0"/>
              <a:t> – המספר הראשי של הדרייבר המפעיל את ההתקן.</a:t>
            </a:r>
          </a:p>
          <a:p>
            <a:pPr lvl="1"/>
            <a:r>
              <a:rPr lang="en-US" altLang="en-US" dirty="0"/>
              <a:t>MINOR</a:t>
            </a:r>
            <a:r>
              <a:rPr lang="he-IL" altLang="en-US" dirty="0"/>
              <a:t> – המספר המשני של ההתקן (מספר בין 0 ל-255).</a:t>
            </a:r>
          </a:p>
          <a:p>
            <a:pPr lvl="1"/>
            <a:endParaRPr lang="he-IL" altLang="en-US" dirty="0"/>
          </a:p>
          <a:p>
            <a:r>
              <a:rPr lang="he-IL" altLang="en-US" dirty="0"/>
              <a:t>התוכנית </a:t>
            </a:r>
            <a:r>
              <a:rPr lang="en-US" altLang="en-US" dirty="0" err="1"/>
              <a:t>mknod</a:t>
            </a:r>
            <a:r>
              <a:rPr lang="he-IL" altLang="en-US" dirty="0"/>
              <a:t> ממומשת באמצעות קריאת המערכת </a:t>
            </a:r>
            <a:r>
              <a:rPr lang="en-US" altLang="en-US" dirty="0" err="1"/>
              <a:t>mknod</a:t>
            </a:r>
            <a:r>
              <a:rPr lang="en-US" altLang="en-US" dirty="0"/>
              <a:t>()</a:t>
            </a:r>
            <a:r>
              <a:rPr lang="he-IL" altLang="en-US" dirty="0"/>
              <a:t> .</a:t>
            </a:r>
          </a:p>
        </p:txBody>
      </p:sp>
      <p:sp>
        <p:nvSpPr>
          <p:cNvPr id="2" name="Footer Placeholder 1">
            <a:extLst>
              <a:ext uri="{FF2B5EF4-FFF2-40B4-BE49-F238E27FC236}">
                <a16:creationId xmlns:a16="http://schemas.microsoft.com/office/drawing/2014/main" id="{672450E4-7114-48E9-8FDE-E75D64650FB3}"/>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0DC2EA4F-0C01-4F6F-8573-01CC0E84984C}"/>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11" name="AutoShape 106">
            <a:extLst>
              <a:ext uri="{FF2B5EF4-FFF2-40B4-BE49-F238E27FC236}">
                <a16:creationId xmlns:a16="http://schemas.microsoft.com/office/drawing/2014/main" id="{F750A7B6-7AE5-47C8-AAC4-1DB93298B23C}"/>
              </a:ext>
            </a:extLst>
          </p:cNvPr>
          <p:cNvSpPr>
            <a:spLocks noChangeArrowheads="1"/>
          </p:cNvSpPr>
          <p:nvPr/>
        </p:nvSpPr>
        <p:spPr bwMode="auto">
          <a:xfrm>
            <a:off x="457199" y="635668"/>
            <a:ext cx="1737360"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r>
              <a:rPr lang="en-US" altLang="en-US" sz="2400" dirty="0"/>
              <a:t>shell utility</a:t>
            </a:r>
          </a:p>
        </p:txBody>
      </p:sp>
    </p:spTree>
    <p:extLst>
      <p:ext uri="{BB962C8B-B14F-4D97-AF65-F5344CB8AC3E}">
        <p14:creationId xmlns:p14="http://schemas.microsoft.com/office/powerpoint/2010/main" val="247331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548-4D69-43CA-99DD-D016BF6510A9}"/>
              </a:ext>
            </a:extLst>
          </p:cNvPr>
          <p:cNvSpPr>
            <a:spLocks noGrp="1"/>
          </p:cNvSpPr>
          <p:nvPr>
            <p:ph type="title"/>
          </p:nvPr>
        </p:nvSpPr>
        <p:spPr/>
        <p:txBody>
          <a:bodyPr/>
          <a:lstStyle/>
          <a:p>
            <a:r>
              <a:rPr lang="he-IL" dirty="0"/>
              <a:t>דוגמה: יצירת קובץ התקן חדש</a:t>
            </a:r>
            <a:endParaRPr lang="en-US" dirty="0"/>
          </a:p>
        </p:txBody>
      </p:sp>
      <p:sp>
        <p:nvSpPr>
          <p:cNvPr id="3" name="Content Placeholder 2">
            <a:extLst>
              <a:ext uri="{FF2B5EF4-FFF2-40B4-BE49-F238E27FC236}">
                <a16:creationId xmlns:a16="http://schemas.microsoft.com/office/drawing/2014/main" id="{8294EF0A-2A45-43D1-B933-2C2CED740EFD}"/>
              </a:ext>
            </a:extLst>
          </p:cNvPr>
          <p:cNvSpPr>
            <a:spLocks noGrp="1"/>
          </p:cNvSpPr>
          <p:nvPr>
            <p:ph idx="1"/>
          </p:nvPr>
        </p:nvSpPr>
        <p:spPr/>
        <p:txBody>
          <a:bodyPr/>
          <a:lstStyle/>
          <a:p>
            <a:pPr marL="0" indent="0" algn="l" rtl="0">
              <a:buNone/>
            </a:pPr>
            <a:r>
              <a:rPr lang="en-US" altLang="en-US" dirty="0">
                <a:latin typeface="Courier New" panose="02070309020205020404" pitchFamily="49" charset="0"/>
                <a:cs typeface="Courier New" panose="02070309020205020404" pitchFamily="49" charset="0"/>
              </a:rPr>
              <a:t>&gt;&gt; </a:t>
            </a:r>
            <a:r>
              <a:rPr lang="en-US" altLang="en-US" dirty="0" err="1">
                <a:latin typeface="Courier New" panose="02070309020205020404" pitchFamily="49" charset="0"/>
                <a:cs typeface="Courier New" panose="02070309020205020404" pitchFamily="49" charset="0"/>
              </a:rPr>
              <a:t>mknod</a:t>
            </a:r>
            <a:r>
              <a:rPr lang="en-US" altLang="en-US" dirty="0">
                <a:latin typeface="Courier New" panose="02070309020205020404" pitchFamily="49" charset="0"/>
                <a:cs typeface="Courier New" panose="02070309020205020404" pitchFamily="49" charset="0"/>
              </a:rPr>
              <a:t> /dev/</a:t>
            </a:r>
            <a:r>
              <a:rPr lang="en-US" altLang="en-US" dirty="0" err="1">
                <a:latin typeface="Courier New" panose="02070309020205020404" pitchFamily="49" charset="0"/>
                <a:cs typeface="Courier New" panose="02070309020205020404" pitchFamily="49" charset="0"/>
              </a:rPr>
              <a:t>myDev</a:t>
            </a:r>
            <a:r>
              <a:rPr lang="en-US" altLang="en-US" dirty="0">
                <a:latin typeface="Courier New" panose="02070309020205020404" pitchFamily="49" charset="0"/>
                <a:cs typeface="Courier New" panose="02070309020205020404" pitchFamily="49" charset="0"/>
              </a:rPr>
              <a:t> c 254 0</a:t>
            </a:r>
            <a:endParaRPr lang="he-IL" altLang="en-US" dirty="0">
              <a:latin typeface="Courier New" panose="02070309020205020404" pitchFamily="49" charset="0"/>
              <a:cs typeface="Courier New" panose="02070309020205020404" pitchFamily="49" charset="0"/>
            </a:endParaRPr>
          </a:p>
          <a:p>
            <a:pPr lvl="1"/>
            <a:endParaRPr lang="en-US" altLang="en-US" dirty="0"/>
          </a:p>
          <a:p>
            <a:r>
              <a:rPr lang="he-IL" altLang="en-US" dirty="0"/>
              <a:t>הפקודה תיצור קובץ בשם </a:t>
            </a:r>
            <a:r>
              <a:rPr lang="en-US" altLang="en-US" dirty="0"/>
              <a:t>/dev/</a:t>
            </a:r>
            <a:r>
              <a:rPr lang="en-US" altLang="en-US" dirty="0" err="1"/>
              <a:t>myDev</a:t>
            </a:r>
            <a:r>
              <a:rPr lang="he-IL" altLang="en-US" dirty="0"/>
              <a:t> , המייצג התקן תווים, המנוהל ע"י הדרייבר הרשום עם מספר ראשי 254.</a:t>
            </a:r>
            <a:br>
              <a:rPr lang="en-US" altLang="en-US" dirty="0"/>
            </a:br>
            <a:r>
              <a:rPr lang="he-IL" altLang="en-US" dirty="0"/>
              <a:t>המספר המשני של ההתקן הוא 0.</a:t>
            </a:r>
          </a:p>
          <a:p>
            <a:pPr lvl="1"/>
            <a:endParaRPr lang="he-IL" altLang="en-US" dirty="0"/>
          </a:p>
          <a:p>
            <a:r>
              <a:rPr lang="he-IL" altLang="en-US" dirty="0"/>
              <a:t>התקנים חדשים נוצרים כברירת מחדל עם הרשאות כתיבה ליוצר ההתקן (לרוב </a:t>
            </a:r>
            <a:r>
              <a:rPr lang="en-US" altLang="en-US" dirty="0"/>
              <a:t>root</a:t>
            </a:r>
            <a:r>
              <a:rPr lang="he-IL" altLang="en-US" dirty="0"/>
              <a:t>) והרשאות קריאה לשאר המשתמשים.</a:t>
            </a:r>
          </a:p>
          <a:p>
            <a:pPr lvl="1"/>
            <a:r>
              <a:rPr lang="he-IL" altLang="en-US" dirty="0"/>
              <a:t>במידת הצורך ניתן לשנות את הרשאות אלה לאחר יצירת ההתקן.</a:t>
            </a:r>
          </a:p>
          <a:p>
            <a:pPr lvl="1"/>
            <a:endParaRPr lang="he-IL" altLang="en-US" dirty="0"/>
          </a:p>
          <a:p>
            <a:r>
              <a:rPr lang="he-IL" altLang="en-US" dirty="0"/>
              <a:t>ניתן להסיר התקן באופן דומה למחיקת קובץ רגיל:</a:t>
            </a:r>
          </a:p>
          <a:p>
            <a:pPr marL="0" indent="0" algn="l" rtl="0">
              <a:buNone/>
            </a:pPr>
            <a:r>
              <a:rPr lang="en-US" altLang="en-US" dirty="0">
                <a:latin typeface="Courier New" panose="02070309020205020404" pitchFamily="49" charset="0"/>
                <a:cs typeface="Courier New" panose="02070309020205020404" pitchFamily="49" charset="0"/>
              </a:rPr>
              <a:t>&gt;&gt; rm /dev/</a:t>
            </a:r>
            <a:r>
              <a:rPr lang="en-US" altLang="en-US" dirty="0" err="1">
                <a:latin typeface="Courier New" panose="02070309020205020404" pitchFamily="49" charset="0"/>
                <a:cs typeface="Courier New" panose="02070309020205020404" pitchFamily="49" charset="0"/>
              </a:rPr>
              <a:t>myDev</a:t>
            </a:r>
            <a:endParaRPr lang="he-IL" altLang="en-US"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6ADFE2F0-726A-4517-A314-0E79FE521DA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3B2DE312-5D8B-4A5A-9299-6CA76BC1D358}"/>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3118726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FE50-493F-446C-AFF6-B9CA1537545E}"/>
              </a:ext>
            </a:extLst>
          </p:cNvPr>
          <p:cNvSpPr>
            <a:spLocks noGrp="1"/>
          </p:cNvSpPr>
          <p:nvPr>
            <p:ph type="title"/>
          </p:nvPr>
        </p:nvSpPr>
        <p:spPr/>
        <p:txBody>
          <a:bodyPr/>
          <a:lstStyle/>
          <a:p>
            <a:r>
              <a:rPr lang="he-IL" dirty="0"/>
              <a:t>דרייברים (מנהלי התקנים)</a:t>
            </a:r>
            <a:br>
              <a:rPr lang="he-IL" dirty="0"/>
            </a:br>
            <a:r>
              <a:rPr lang="en-US" cap="none" dirty="0"/>
              <a:t>Device Drivers</a:t>
            </a:r>
          </a:p>
        </p:txBody>
      </p:sp>
      <p:sp>
        <p:nvSpPr>
          <p:cNvPr id="3" name="Text Placeholder 2">
            <a:extLst>
              <a:ext uri="{FF2B5EF4-FFF2-40B4-BE49-F238E27FC236}">
                <a16:creationId xmlns:a16="http://schemas.microsoft.com/office/drawing/2014/main" id="{331BB810-54B2-4804-83FB-CD224A973C84}"/>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AAAEFDB-9CDB-4E6F-9296-802C09A5D497}"/>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5A04347-A65A-4557-AD50-ECA5087D925E}"/>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649095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תזכורת: </a:t>
            </a:r>
            <a:r>
              <a:rPr lang="en-US" dirty="0"/>
              <a:t>file descriptors</a:t>
            </a:r>
          </a:p>
        </p:txBody>
      </p:sp>
      <p:sp>
        <p:nvSpPr>
          <p:cNvPr id="3" name="Content Placeholder 2"/>
          <p:cNvSpPr>
            <a:spLocks noGrp="1"/>
          </p:cNvSpPr>
          <p:nvPr>
            <p:ph idx="1"/>
          </p:nvPr>
        </p:nvSpPr>
        <p:spPr/>
        <p:txBody>
          <a:bodyPr>
            <a:normAutofit/>
          </a:bodyPr>
          <a:lstStyle/>
          <a:p>
            <a:r>
              <a:rPr lang="he-IL" dirty="0"/>
              <a:t>תזכורת: קריאת המערכת </a:t>
            </a:r>
            <a:r>
              <a:rPr lang="en-US" dirty="0"/>
              <a:t>open()</a:t>
            </a:r>
            <a:r>
              <a:rPr lang="he-IL" dirty="0"/>
              <a:t> מקצה כניסה חדשה במקום הפנוי הראשון ב-</a:t>
            </a:r>
            <a:r>
              <a:rPr lang="en-US" dirty="0"/>
              <a:t>FDT</a:t>
            </a:r>
            <a:r>
              <a:rPr lang="he-IL" dirty="0"/>
              <a:t> של התהליך.</a:t>
            </a:r>
          </a:p>
          <a:p>
            <a:r>
              <a:rPr lang="he-IL" dirty="0"/>
              <a:t>הכניסה מצביעה על אובייקט מטיפוס </a:t>
            </a:r>
            <a:r>
              <a:rPr lang="en-US" dirty="0"/>
              <a:t>struct file</a:t>
            </a:r>
            <a:r>
              <a:rPr lang="he-IL" dirty="0"/>
              <a:t>:</a:t>
            </a:r>
            <a:endParaRPr lang="en-US" dirty="0"/>
          </a:p>
          <a:p>
            <a:endParaRPr lang="en-US" dirty="0"/>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spcBef>
                <a:spcPts val="0"/>
              </a:spcBef>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35</a:t>
            </a:fld>
            <a:endParaRPr lang="en-US"/>
          </a:p>
        </p:txBody>
      </p:sp>
      <p:sp>
        <p:nvSpPr>
          <p:cNvPr id="6" name="AutoShape 106">
            <a:extLst>
              <a:ext uri="{FF2B5EF4-FFF2-40B4-BE49-F238E27FC236}">
                <a16:creationId xmlns:a16="http://schemas.microsoft.com/office/drawing/2014/main" id="{F3999F18-FF52-4EAF-B978-289D0C6FDAE2}"/>
              </a:ext>
            </a:extLst>
          </p:cNvPr>
          <p:cNvSpPr>
            <a:spLocks noChangeArrowheads="1"/>
          </p:cNvSpPr>
          <p:nvPr/>
        </p:nvSpPr>
        <p:spPr bwMode="auto">
          <a:xfrm>
            <a:off x="5303520" y="4039366"/>
            <a:ext cx="3383280" cy="1188720"/>
          </a:xfrm>
          <a:prstGeom prst="wedgeRoundRectCallout">
            <a:avLst>
              <a:gd name="adj1" fmla="val -76309"/>
              <a:gd name="adj2" fmla="val 26832"/>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a:r>
              <a:rPr lang="he-IL" sz="2400" dirty="0"/>
              <a:t>שדה המאותחל ל-</a:t>
            </a:r>
            <a:r>
              <a:rPr lang="en-US" sz="2400" dirty="0"/>
              <a:t>NULL</a:t>
            </a:r>
            <a:r>
              <a:rPr lang="he-IL" sz="2400" dirty="0"/>
              <a:t> ומאפשר לדרייבר לשמור מידע נוסף (אם הוא צריך)</a:t>
            </a:r>
            <a:endParaRPr lang="en-US" sz="2400" b="1" dirty="0"/>
          </a:p>
        </p:txBody>
      </p:sp>
      <p:sp>
        <p:nvSpPr>
          <p:cNvPr id="8" name="AutoShape 106">
            <a:extLst>
              <a:ext uri="{FF2B5EF4-FFF2-40B4-BE49-F238E27FC236}">
                <a16:creationId xmlns:a16="http://schemas.microsoft.com/office/drawing/2014/main" id="{56E5D438-30BC-4FE8-8E07-B73D7ADDFF8B}"/>
              </a:ext>
            </a:extLst>
          </p:cNvPr>
          <p:cNvSpPr>
            <a:spLocks noChangeArrowheads="1"/>
          </p:cNvSpPr>
          <p:nvPr/>
        </p:nvSpPr>
        <p:spPr bwMode="auto">
          <a:xfrm>
            <a:off x="6858000" y="5562600"/>
            <a:ext cx="1828800" cy="914400"/>
          </a:xfrm>
          <a:prstGeom prst="wedgeRoundRectCallout">
            <a:avLst>
              <a:gd name="adj1" fmla="val -74062"/>
              <a:gd name="adj2" fmla="val -36607"/>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he-IL" altLang="en-US" sz="2400" b="1" dirty="0"/>
              <a:t>זה למעשה הדרייבר</a:t>
            </a:r>
            <a:endParaRPr lang="en-US" altLang="en-US" sz="2400" b="1" dirty="0"/>
          </a:p>
        </p:txBody>
      </p:sp>
      <p:sp>
        <p:nvSpPr>
          <p:cNvPr id="9" name="AutoShape 106">
            <a:extLst>
              <a:ext uri="{FF2B5EF4-FFF2-40B4-BE49-F238E27FC236}">
                <a16:creationId xmlns:a16="http://schemas.microsoft.com/office/drawing/2014/main" id="{53EF81E8-224A-43CA-B1E7-E53F53B79341}"/>
              </a:ext>
            </a:extLst>
          </p:cNvPr>
          <p:cNvSpPr>
            <a:spLocks noChangeArrowheads="1"/>
          </p:cNvSpPr>
          <p:nvPr/>
        </p:nvSpPr>
        <p:spPr bwMode="auto">
          <a:xfrm>
            <a:off x="3657600" y="3049149"/>
            <a:ext cx="5029200" cy="548640"/>
          </a:xfrm>
          <a:prstGeom prst="wedgeRoundRectCallout">
            <a:avLst>
              <a:gd name="adj1" fmla="val -53091"/>
              <a:gd name="adj2" fmla="val 150644"/>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a:r>
              <a:rPr lang="he-IL" sz="2400" dirty="0"/>
              <a:t>מצביע למיקום הקריאה/הכתיבה הנוכחי</a:t>
            </a:r>
            <a:endParaRPr lang="en-US" sz="2400" b="1" dirty="0"/>
          </a:p>
        </p:txBody>
      </p:sp>
    </p:spTree>
    <p:extLst>
      <p:ext uri="{BB962C8B-B14F-4D97-AF65-F5344CB8AC3E}">
        <p14:creationId xmlns:p14="http://schemas.microsoft.com/office/powerpoint/2010/main" val="396611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4808D5EC-1ACF-4634-921A-26E9A7EE8B8C}"/>
              </a:ext>
            </a:extLst>
          </p:cNvPr>
          <p:cNvSpPr>
            <a:spLocks noGrp="1" noChangeArrowheads="1"/>
          </p:cNvSpPr>
          <p:nvPr>
            <p:ph type="title"/>
          </p:nvPr>
        </p:nvSpPr>
        <p:spPr/>
        <p:txBody>
          <a:bodyPr/>
          <a:lstStyle/>
          <a:p>
            <a:r>
              <a:rPr lang="he-IL" altLang="en-US" dirty="0"/>
              <a:t>פעולות על התקנים</a:t>
            </a:r>
            <a:endParaRPr lang="en-US" altLang="en-US" dirty="0"/>
          </a:p>
        </p:txBody>
      </p:sp>
      <p:sp>
        <p:nvSpPr>
          <p:cNvPr id="371715" name="Rectangle 3">
            <a:extLst>
              <a:ext uri="{FF2B5EF4-FFF2-40B4-BE49-F238E27FC236}">
                <a16:creationId xmlns:a16="http://schemas.microsoft.com/office/drawing/2014/main" id="{C5E14B2C-CF20-48E8-9C0B-A0EB7680DEB8}"/>
              </a:ext>
            </a:extLst>
          </p:cNvPr>
          <p:cNvSpPr>
            <a:spLocks noGrp="1" noChangeArrowheads="1"/>
          </p:cNvSpPr>
          <p:nvPr>
            <p:ph idx="1"/>
          </p:nvPr>
        </p:nvSpPr>
        <p:spPr/>
        <p:txBody>
          <a:bodyPr>
            <a:normAutofit/>
          </a:bodyPr>
          <a:lstStyle/>
          <a:p>
            <a:r>
              <a:rPr lang="he-IL" altLang="en-US" dirty="0"/>
              <a:t>מערכת ההפעלה מגדירה אוסף פעולות שניתן לבצע על קבצים באמצעות קריאות מערכת </a:t>
            </a:r>
            <a:r>
              <a:rPr lang="en-US" altLang="en-US" dirty="0"/>
              <a:t>read(), write(), …</a:t>
            </a:r>
            <a:r>
              <a:rPr lang="he-IL" altLang="en-US" dirty="0"/>
              <a:t>.</a:t>
            </a:r>
          </a:p>
          <a:p>
            <a:pPr lvl="1"/>
            <a:r>
              <a:rPr lang="he-IL" altLang="en-US" dirty="0"/>
              <a:t>בפרט זהו גם אוסף הפעולות שניתן לבצע על התקן תווים.</a:t>
            </a:r>
          </a:p>
          <a:p>
            <a:pPr lvl="1"/>
            <a:endParaRPr lang="he-IL" altLang="en-US" dirty="0"/>
          </a:p>
          <a:p>
            <a:r>
              <a:rPr lang="he-IL" altLang="en-US" dirty="0"/>
              <a:t>כל קובץ פתוח מצביע למבנה נתונים מסוג </a:t>
            </a:r>
            <a:r>
              <a:rPr lang="en-US" altLang="en-US" b="1" dirty="0" err="1">
                <a:solidFill>
                  <a:srgbClr val="0000FF"/>
                </a:solidFill>
              </a:rPr>
              <a:t>file_operations</a:t>
            </a:r>
            <a:r>
              <a:rPr lang="he-IL" altLang="en-US" dirty="0"/>
              <a:t>, שהוא מערך של מצביעים לפונקציות המממשות את אותן הפעולות.</a:t>
            </a:r>
          </a:p>
          <a:p>
            <a:pPr lvl="1"/>
            <a:r>
              <a:rPr lang="en-US" altLang="en-US" b="1" dirty="0" err="1"/>
              <a:t>f_op</a:t>
            </a:r>
            <a:r>
              <a:rPr lang="he-IL" altLang="en-US" dirty="0"/>
              <a:t> הוא השדה המצביע למבנה זה ב-</a:t>
            </a:r>
            <a:r>
              <a:rPr lang="en-US" altLang="en-US" dirty="0"/>
              <a:t>file </a:t>
            </a:r>
            <a:r>
              <a:rPr lang="en-US" altLang="en-US" dirty="0" err="1"/>
              <a:t>struct</a:t>
            </a:r>
            <a:r>
              <a:rPr lang="he-IL" altLang="en-US" dirty="0"/>
              <a:t>. </a:t>
            </a:r>
          </a:p>
          <a:p>
            <a:pPr lvl="1"/>
            <a:r>
              <a:rPr lang="he-IL" altLang="en-US" dirty="0"/>
              <a:t>מצביע </a:t>
            </a:r>
            <a:r>
              <a:rPr lang="en-US" altLang="en-US" dirty="0"/>
              <a:t>NULL</a:t>
            </a:r>
            <a:r>
              <a:rPr lang="he-IL" altLang="en-US" dirty="0"/>
              <a:t> מייצג פונקציה לא ממומשת, או מימוש ברירת מחדל.</a:t>
            </a:r>
          </a:p>
          <a:p>
            <a:pPr lvl="1"/>
            <a:endParaRPr lang="he-IL" altLang="en-US" dirty="0"/>
          </a:p>
          <a:p>
            <a:r>
              <a:rPr lang="he-IL" altLang="en-US" dirty="0"/>
              <a:t>גישה מונחית עצמים: </a:t>
            </a:r>
          </a:p>
          <a:p>
            <a:pPr lvl="1"/>
            <a:r>
              <a:rPr lang="he-IL" altLang="en-US" dirty="0"/>
              <a:t>הקובץ הוא האובייקט.</a:t>
            </a:r>
          </a:p>
          <a:p>
            <a:pPr lvl="1"/>
            <a:r>
              <a:rPr lang="he-IL" altLang="en-US" dirty="0"/>
              <a:t>המתודות של האובייקט מוגדרות ע"י אוסף הפונקציות ב-</a:t>
            </a:r>
            <a:r>
              <a:rPr lang="en-US" altLang="en-US" dirty="0"/>
              <a:t>fops</a:t>
            </a:r>
            <a:r>
              <a:rPr lang="he-IL" altLang="en-US" dirty="0"/>
              <a:t>.</a:t>
            </a:r>
          </a:p>
          <a:p>
            <a:pPr lvl="1"/>
            <a:endParaRPr lang="he-IL" altLang="en-US" dirty="0"/>
          </a:p>
        </p:txBody>
      </p:sp>
      <p:sp>
        <p:nvSpPr>
          <p:cNvPr id="2" name="Footer Placeholder 1">
            <a:extLst>
              <a:ext uri="{FF2B5EF4-FFF2-40B4-BE49-F238E27FC236}">
                <a16:creationId xmlns:a16="http://schemas.microsoft.com/office/drawing/2014/main" id="{4BF67CC7-A3C0-4B6C-BAE0-7A87DE281ED5}"/>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E2645DFB-CEF7-4340-9F29-4D6903A2FC35}"/>
              </a:ext>
            </a:extLst>
          </p:cNvPr>
          <p:cNvSpPr>
            <a:spLocks noGrp="1"/>
          </p:cNvSpPr>
          <p:nvPr>
            <p:ph type="sldNum" sz="quarter" idx="12"/>
          </p:nvPr>
        </p:nvSpPr>
        <p:spPr/>
        <p:txBody>
          <a:bodyPr/>
          <a:lstStyle/>
          <a:p>
            <a:fld id="{0CFEC368-1D7A-4F81-ABF6-AE0E36BAF64C}" type="slidenum">
              <a:rPr lang="en-US" smtClean="0"/>
              <a:pPr/>
              <a:t>36</a:t>
            </a:fld>
            <a:endParaRPr lang="en-US"/>
          </a:p>
        </p:txBody>
      </p:sp>
      <p:sp>
        <p:nvSpPr>
          <p:cNvPr id="6" name="AutoShape 106">
            <a:extLst>
              <a:ext uri="{FF2B5EF4-FFF2-40B4-BE49-F238E27FC236}">
                <a16:creationId xmlns:a16="http://schemas.microsoft.com/office/drawing/2014/main" id="{BF2BB3F4-3F55-4D1F-BAA6-78B07D060121}"/>
              </a:ext>
            </a:extLst>
          </p:cNvPr>
          <p:cNvSpPr>
            <a:spLocks noChangeArrowheads="1"/>
          </p:cNvSpPr>
          <p:nvPr/>
        </p:nvSpPr>
        <p:spPr bwMode="auto">
          <a:xfrm>
            <a:off x="457200" y="4918843"/>
            <a:ext cx="1828800" cy="731520"/>
          </a:xfrm>
          <a:prstGeom prst="wedgeRoundRectCallout">
            <a:avLst>
              <a:gd name="adj1" fmla="val -2152"/>
              <a:gd name="adj2" fmla="val -22621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מי מממש את הפעולות הללו?</a:t>
            </a:r>
            <a:endParaRPr lang="en-US" altLang="en-US" sz="2000" dirty="0"/>
          </a:p>
        </p:txBody>
      </p:sp>
    </p:spTree>
    <p:extLst>
      <p:ext uri="{BB962C8B-B14F-4D97-AF65-F5344CB8AC3E}">
        <p14:creationId xmlns:p14="http://schemas.microsoft.com/office/powerpoint/2010/main" val="2375988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sys_read</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sys_read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fget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EBADF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EINVAL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he-IL" altLang="en-US" sz="20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2853852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dirty="0"/>
              <a:t>שדות חשובים ב-</a:t>
            </a:r>
            <a:r>
              <a:rPr lang="en-US" altLang="en-US" dirty="0"/>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lnSpcReduction="10000"/>
          </a:bodyPr>
          <a:lstStyle/>
          <a:p>
            <a:pPr>
              <a:lnSpc>
                <a:spcPct val="90000"/>
              </a:lnSpc>
            </a:pPr>
            <a:r>
              <a:rPr lang="en-US" altLang="en-US" sz="2400" b="1" dirty="0"/>
              <a:t>open</a:t>
            </a:r>
            <a:r>
              <a:rPr lang="he-IL" altLang="en-US" sz="2400" dirty="0"/>
              <a:t> – מצביע לפונקציה לפתיחת ההתקן.</a:t>
            </a:r>
          </a:p>
          <a:p>
            <a:pPr lvl="1">
              <a:lnSpc>
                <a:spcPct val="90000"/>
              </a:lnSpc>
            </a:pPr>
            <a:r>
              <a:rPr lang="he-IL" altLang="en-US" sz="2000" dirty="0"/>
              <a:t>אם מאותחל ל-</a:t>
            </a:r>
            <a:r>
              <a:rPr lang="en-US" altLang="en-US" sz="2000" dirty="0"/>
              <a:t>NULL</a:t>
            </a:r>
            <a:r>
              <a:rPr lang="he-IL" altLang="en-US" sz="2000" dirty="0"/>
              <a:t>, פעולת </a:t>
            </a:r>
            <a:r>
              <a:rPr lang="en-US" altLang="en-US" sz="2000" dirty="0"/>
              <a:t>open()</a:t>
            </a:r>
            <a:r>
              <a:rPr lang="he-IL" altLang="en-US" sz="2000" dirty="0"/>
              <a:t> תמיד תצליח.</a:t>
            </a:r>
            <a:endParaRPr lang="en-US" altLang="en-US" sz="2000" dirty="0"/>
          </a:p>
          <a:p>
            <a:pPr marL="0" indent="0" algn="l" rtl="0">
              <a:lnSpc>
                <a:spcPct val="90000"/>
              </a:lnSpc>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open</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release</a:t>
            </a:r>
            <a:r>
              <a:rPr lang="he-IL" altLang="en-US" sz="2400" dirty="0"/>
              <a:t> – מצביע לפונקציה לשחרור ההתקן.</a:t>
            </a:r>
          </a:p>
          <a:p>
            <a:pPr lvl="1">
              <a:lnSpc>
                <a:spcPct val="90000"/>
              </a:lnSpc>
            </a:pPr>
            <a:r>
              <a:rPr lang="he-IL" altLang="en-US" sz="2000" dirty="0"/>
              <a:t>קריאת המערכת </a:t>
            </a:r>
            <a:r>
              <a:rPr lang="en-US" altLang="en-US" sz="2000" dirty="0"/>
              <a:t>close()</a:t>
            </a:r>
            <a:r>
              <a:rPr lang="he-IL" altLang="en-US" sz="2000" dirty="0"/>
              <a:t> לא גוררת בהכרח קריאה ל-</a:t>
            </a:r>
            <a:r>
              <a:rPr lang="en-US" altLang="en-US" sz="2000" dirty="0"/>
              <a:t>release()</a:t>
            </a:r>
            <a:r>
              <a:rPr lang="he-IL" altLang="en-US" sz="2000" dirty="0"/>
              <a:t>. אם ה-</a:t>
            </a:r>
            <a:r>
              <a:rPr lang="en-US" altLang="en-US" sz="2000" dirty="0"/>
              <a:t>file object</a:t>
            </a:r>
            <a:r>
              <a:rPr lang="he-IL" altLang="en-US" sz="2000" dirty="0"/>
              <a:t> משותף (למשל, לאחר </a:t>
            </a:r>
            <a:r>
              <a:rPr lang="en-US" altLang="en-US" sz="2000" dirty="0"/>
              <a:t>fork()</a:t>
            </a:r>
            <a:r>
              <a:rPr lang="he-IL" altLang="en-US" sz="2000" dirty="0"/>
              <a:t>), תתבצע קריאה ל-</a:t>
            </a:r>
            <a:r>
              <a:rPr lang="en-US" altLang="en-US" sz="2000" dirty="0"/>
              <a:t>release()</a:t>
            </a:r>
            <a:r>
              <a:rPr lang="he-IL" altLang="en-US" sz="2000" dirty="0"/>
              <a:t> </a:t>
            </a:r>
            <a:r>
              <a:rPr lang="he-IL" altLang="en-US" sz="2000" b="1" dirty="0"/>
              <a:t>רק לאחר שכל העותקים של ההתקן נסגרו.</a:t>
            </a:r>
          </a:p>
          <a:p>
            <a:pPr lvl="1">
              <a:lnSpc>
                <a:spcPct val="90000"/>
              </a:lnSpc>
            </a:pPr>
            <a:r>
              <a:rPr lang="he-IL" altLang="en-US" sz="2000" dirty="0"/>
              <a:t>כמו במקרה של </a:t>
            </a:r>
            <a:r>
              <a:rPr lang="en-US" altLang="en-US" sz="2000" dirty="0"/>
              <a:t>open()</a:t>
            </a:r>
            <a:r>
              <a:rPr lang="he-IL" altLang="en-US" sz="2000" dirty="0"/>
              <a:t>, ניתן לאתחל את הפונקציה ל-</a:t>
            </a:r>
            <a:r>
              <a:rPr lang="en-US" altLang="en-US" sz="2000" dirty="0"/>
              <a:t>NULL</a:t>
            </a:r>
            <a:r>
              <a:rPr lang="he-IL" altLang="en-US" sz="2000" dirty="0"/>
              <a:t>.</a:t>
            </a:r>
            <a:endParaRPr lang="en-US" altLang="en-US" sz="2000" dirty="0"/>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release</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nSpc>
                <a:spcPct val="90000"/>
              </a:lnSpc>
            </a:pPr>
            <a:endParaRPr lang="he-IL" altLang="en-US" sz="2400" dirty="0"/>
          </a:p>
          <a:p>
            <a:pPr>
              <a:lnSpc>
                <a:spcPct val="90000"/>
              </a:lnSpc>
            </a:pPr>
            <a:r>
              <a:rPr lang="en-US" altLang="en-US" sz="2400" b="1" dirty="0"/>
              <a:t>flush</a:t>
            </a:r>
            <a:r>
              <a:rPr lang="he-IL" altLang="en-US" sz="2400" dirty="0"/>
              <a:t> – מצביע לפונקציה לניקוי החוצצים וכתיבת המידע בהם ישירות להתקן.</a:t>
            </a:r>
          </a:p>
          <a:p>
            <a:pPr lvl="1">
              <a:lnSpc>
                <a:spcPct val="90000"/>
              </a:lnSpc>
            </a:pPr>
            <a:r>
              <a:rPr lang="he-IL" altLang="en-US" sz="2000" dirty="0"/>
              <a:t>מופעלת כל פעם שתהליך סוגר העתק של התקן מסוים. במידה ומאותחל ל-</a:t>
            </a:r>
            <a:r>
              <a:rPr lang="en-US" altLang="en-US" sz="2000" dirty="0"/>
              <a:t>NULL</a:t>
            </a:r>
            <a:r>
              <a:rPr lang="he-IL" altLang="en-US" sz="2000" dirty="0"/>
              <a:t>, מערכת ההפעלה לא תבצע את הפעולה.</a:t>
            </a:r>
            <a:endParaRPr lang="en-US"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flush</a:t>
            </a:r>
            <a:r>
              <a:rPr lang="en-US" altLang="en-US" sz="2400" dirty="0">
                <a:latin typeface="Courier New" panose="02070309020205020404" pitchFamily="49" charset="0"/>
                <a:cs typeface="Courier New" panose="02070309020205020404" pitchFamily="49" charset="0"/>
              </a:rPr>
              <a:t>) (struct file *);</a:t>
            </a:r>
          </a:p>
          <a:p>
            <a:pPr algn="l" rtl="0">
              <a:lnSpc>
                <a:spcPct val="80000"/>
              </a:lnSpc>
              <a:buFont typeface="Wingdings" panose="05000000000000000000" pitchFamily="2" charset="2"/>
              <a:buNone/>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3543358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fontScale="92500"/>
          </a:bodyPr>
          <a:lstStyle/>
          <a:p>
            <a:pPr>
              <a:lnSpc>
                <a:spcPct val="90000"/>
              </a:lnSpc>
            </a:pPr>
            <a:r>
              <a:rPr lang="en-US" altLang="en-US" sz="2400" b="1" dirty="0"/>
              <a:t>read</a:t>
            </a:r>
            <a:r>
              <a:rPr lang="he-IL" altLang="en-US" sz="2400" dirty="0"/>
              <a:t> – מצביע לפונקציה לקריאה מההתקן.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read</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read</a:t>
            </a:r>
            <a:r>
              <a:rPr lang="en-US" altLang="en-US" sz="2400" dirty="0">
                <a:latin typeface="Courier New" panose="02070309020205020404" pitchFamily="49" charset="0"/>
                <a:cs typeface="Courier New" panose="02070309020205020404" pitchFamily="49" charset="0"/>
              </a:rPr>
              <a:t>) (struct file *, char </a:t>
            </a:r>
            <a:r>
              <a:rPr lang="en-US" altLang="en-US" dirty="0">
                <a:latin typeface="Courier New" panose="02070309020205020404" pitchFamily="49" charset="0"/>
                <a:cs typeface="Courier New" panose="02070309020205020404" pitchFamily="49" charset="0"/>
              </a:rPr>
              <a:t>*,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size</a:t>
            </a:r>
            <a:r>
              <a:rPr lang="en-US" altLang="en-US" sz="2400" dirty="0" err="1">
                <a:latin typeface="Courier New" panose="02070309020205020404" pitchFamily="49" charset="0"/>
                <a:cs typeface="Courier New" panose="02070309020205020404" pitchFamily="49" charset="0"/>
              </a:rPr>
              <a:t>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a:t>write</a:t>
            </a:r>
            <a:r>
              <a:rPr lang="he-IL" altLang="en-US" sz="2400" dirty="0"/>
              <a:t> – מצביע לפונקציה לכתיבה להתקן.</a:t>
            </a:r>
          </a:p>
          <a:p>
            <a:pPr lvl="1">
              <a:lnSpc>
                <a:spcPct val="90000"/>
              </a:lnSpc>
            </a:pPr>
            <a:r>
              <a:rPr lang="he-IL" altLang="en-US" sz="2000" dirty="0"/>
              <a:t>במידה ומאותחל ל-</a:t>
            </a:r>
            <a:r>
              <a:rPr lang="en-US" altLang="en-US" sz="2000" dirty="0"/>
              <a:t>NULL</a:t>
            </a:r>
            <a:r>
              <a:rPr lang="he-IL" altLang="en-US" sz="2000" dirty="0"/>
              <a:t>, קריאת המערכת </a:t>
            </a:r>
            <a:r>
              <a:rPr lang="en-US" altLang="en-US" sz="2000" dirty="0"/>
              <a:t>write</a:t>
            </a:r>
            <a:r>
              <a:rPr lang="he-IL" altLang="en-US" sz="2000" dirty="0"/>
              <a:t> תחזיר </a:t>
            </a:r>
            <a:r>
              <a:rPr lang="en-US" altLang="en-US" sz="2000" dirty="0"/>
              <a:t>-EINVAL</a:t>
            </a:r>
            <a:r>
              <a:rPr lang="he-IL" altLang="en-US" sz="2000" dirty="0"/>
              <a:t>.</a:t>
            </a: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ssize_t</a:t>
            </a:r>
            <a:r>
              <a:rPr lang="en-US" altLang="en-US" sz="2400" dirty="0">
                <a:latin typeface="Courier New" panose="02070309020205020404" pitchFamily="49" charset="0"/>
                <a:cs typeface="Courier New" panose="02070309020205020404" pitchFamily="49" charset="0"/>
              </a:rPr>
              <a:t> (*</a:t>
            </a:r>
            <a:r>
              <a:rPr lang="en-US" altLang="en-US" sz="2400" b="1" dirty="0">
                <a:solidFill>
                  <a:srgbClr val="0000FF"/>
                </a:solidFill>
                <a:latin typeface="Courier New" panose="02070309020205020404" pitchFamily="49" charset="0"/>
                <a:cs typeface="Courier New" panose="02070309020205020404" pitchFamily="49" charset="0"/>
              </a:rPr>
              <a:t>write</a:t>
            </a:r>
            <a:r>
              <a:rPr lang="en-US" altLang="en-US" sz="2400" dirty="0">
                <a:latin typeface="Courier New" panose="02070309020205020404" pitchFamily="49" charset="0"/>
                <a:cs typeface="Courier New" panose="02070309020205020404" pitchFamily="49" charset="0"/>
              </a:rPr>
              <a:t>) (struct file *, const char *,</a:t>
            </a:r>
          </a:p>
          <a:p>
            <a:pPr algn="l" rtl="0">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size_t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p>
          <a:p>
            <a:pPr>
              <a:lnSpc>
                <a:spcPct val="90000"/>
              </a:lnSpc>
            </a:pPr>
            <a:endParaRPr lang="he-IL" altLang="en-US" sz="2400" dirty="0"/>
          </a:p>
          <a:p>
            <a:pPr>
              <a:lnSpc>
                <a:spcPct val="90000"/>
              </a:lnSpc>
            </a:pPr>
            <a:r>
              <a:rPr lang="en-US" altLang="en-US" sz="2400" b="1" dirty="0" err="1"/>
              <a:t>llseek</a:t>
            </a:r>
            <a:r>
              <a:rPr lang="he-IL" altLang="en-US" sz="2400" dirty="0"/>
              <a:t> – מצביע לפונקציה לשינוי המיקום הנוכחי בקובץ</a:t>
            </a:r>
            <a:r>
              <a:rPr lang="he-IL" altLang="en-US" dirty="0"/>
              <a:t>.</a:t>
            </a:r>
          </a:p>
          <a:p>
            <a:pPr lvl="1">
              <a:lnSpc>
                <a:spcPct val="90000"/>
              </a:lnSpc>
            </a:pPr>
            <a:r>
              <a:rPr lang="he-IL" altLang="en-US" dirty="0"/>
              <a:t>ישפיע על פעולות </a:t>
            </a:r>
            <a:r>
              <a:rPr lang="en-US" altLang="en-US" dirty="0"/>
              <a:t>read/write</a:t>
            </a:r>
            <a:r>
              <a:rPr lang="he-IL" altLang="en-US" dirty="0"/>
              <a:t>.</a:t>
            </a:r>
          </a:p>
          <a:p>
            <a:pPr lvl="1">
              <a:lnSpc>
                <a:spcPct val="90000"/>
              </a:lnSpc>
            </a:pPr>
            <a:r>
              <a:rPr lang="he-IL" altLang="en-US" sz="2000" dirty="0"/>
              <a:t>מחזיר את המיקום החדש בקובץ.</a:t>
            </a:r>
            <a:endParaRPr lang="he-IL" altLang="en-US" sz="20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b="1" dirty="0" err="1">
                <a:solidFill>
                  <a:srgbClr val="0000FF"/>
                </a:solidFill>
                <a:latin typeface="Courier New" panose="02070309020205020404" pitchFamily="49" charset="0"/>
                <a:cs typeface="Courier New" panose="02070309020205020404" pitchFamily="49" charset="0"/>
              </a:rPr>
              <a:t>llseek</a:t>
            </a:r>
            <a:r>
              <a:rPr lang="en-US" altLang="en-US" sz="2400" dirty="0">
                <a:latin typeface="Courier New" panose="02070309020205020404" pitchFamily="49" charset="0"/>
                <a:cs typeface="Courier New" panose="02070309020205020404" pitchFamily="49" charset="0"/>
              </a:rPr>
              <a:t>) (struct file *, </a:t>
            </a:r>
            <a:r>
              <a:rPr lang="en-US" altLang="en-US" sz="2400" dirty="0" err="1">
                <a:latin typeface="Courier New" panose="02070309020205020404" pitchFamily="49" charset="0"/>
                <a:cs typeface="Courier New" panose="02070309020205020404" pitchFamily="49" charset="0"/>
              </a:rPr>
              <a:t>loff_t</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262620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90CD12-30D3-4649-816B-85132599AF19}"/>
              </a:ext>
            </a:extLst>
          </p:cNvPr>
          <p:cNvSpPr>
            <a:spLocks noGrp="1"/>
          </p:cNvSpPr>
          <p:nvPr>
            <p:ph type="title"/>
          </p:nvPr>
        </p:nvSpPr>
        <p:spPr>
          <a:xfrm>
            <a:off x="457200" y="533400"/>
            <a:ext cx="8229600" cy="990600"/>
          </a:xfrm>
        </p:spPr>
        <p:txBody>
          <a:bodyPr/>
          <a:lstStyle/>
          <a:p>
            <a:r>
              <a:rPr lang="he-IL" dirty="0"/>
              <a:t>אתחול המחשב</a:t>
            </a:r>
            <a:endParaRPr lang="en-US" dirty="0"/>
          </a:p>
        </p:txBody>
      </p:sp>
      <p:sp>
        <p:nvSpPr>
          <p:cNvPr id="9" name="Content Placeholder 8">
            <a:extLst>
              <a:ext uri="{FF2B5EF4-FFF2-40B4-BE49-F238E27FC236}">
                <a16:creationId xmlns:a16="http://schemas.microsoft.com/office/drawing/2014/main" id="{AC54AF03-FD4A-46DA-BCDE-BDECE886A113}"/>
              </a:ext>
            </a:extLst>
          </p:cNvPr>
          <p:cNvSpPr>
            <a:spLocks noGrp="1"/>
          </p:cNvSpPr>
          <p:nvPr>
            <p:ph idx="1"/>
          </p:nvPr>
        </p:nvSpPr>
        <p:spPr>
          <a:xfrm>
            <a:off x="457200" y="1600200"/>
            <a:ext cx="8229600" cy="4876800"/>
          </a:xfrm>
        </p:spPr>
        <p:txBody>
          <a:bodyPr/>
          <a:lstStyle/>
          <a:p>
            <a:r>
              <a:rPr lang="he-IL" dirty="0"/>
              <a:t>כאשר המחשב כבוי, מערכת ההפעלה, היישומים וכל הקבצים של המשתמש נשמרים על הדיסק.</a:t>
            </a:r>
          </a:p>
          <a:p>
            <a:r>
              <a:rPr lang="he-IL" dirty="0"/>
              <a:t>כאשר המשתמש מדליק את המחשב (באמצעות לחיצה על כפתור </a:t>
            </a:r>
            <a:r>
              <a:rPr lang="en-US" dirty="0"/>
              <a:t>POWER/ON</a:t>
            </a:r>
            <a:r>
              <a:rPr lang="he-IL" dirty="0"/>
              <a:t>), מערכת ההפעלה בדרך כלל לא נמצאת עדיין בזיכרון ולכן צריך לטעון אותה מהדיסק.</a:t>
            </a:r>
          </a:p>
          <a:p>
            <a:endParaRPr lang="he-IL" dirty="0"/>
          </a:p>
          <a:p>
            <a:r>
              <a:rPr lang="he-IL" dirty="0"/>
              <a:t>יש פה פרדוקס:</a:t>
            </a:r>
            <a:r>
              <a:rPr lang="en-US" dirty="0"/>
              <a:t> </a:t>
            </a:r>
            <a:r>
              <a:rPr lang="he-IL" dirty="0"/>
              <a:t>כדי לטעון את מערכת ההפעלה מהדיסק לזיכרון, צריך מערכת הפעלה שיודעת לגשת להתקנים כמו הדיסק.</a:t>
            </a:r>
          </a:p>
          <a:p>
            <a:r>
              <a:rPr lang="he-IL" dirty="0"/>
              <a:t>הפרדוקס נפתר באמצעות תהליך אתחול הדרגתי של המחשב: סדרת רכיבי תוכנה שהמחשב מבצע כאשר המשתמש מדליק אותו.</a:t>
            </a:r>
          </a:p>
        </p:txBody>
      </p:sp>
      <p:sp>
        <p:nvSpPr>
          <p:cNvPr id="4" name="Footer Placeholder 3">
            <a:extLst>
              <a:ext uri="{FF2B5EF4-FFF2-40B4-BE49-F238E27FC236}">
                <a16:creationId xmlns:a16="http://schemas.microsoft.com/office/drawing/2014/main" id="{20E7198E-9E7C-4125-BC5D-31F36E701579}"/>
              </a:ext>
            </a:extLst>
          </p:cNvPr>
          <p:cNvSpPr>
            <a:spLocks noGrp="1"/>
          </p:cNvSpPr>
          <p:nvPr>
            <p:ph type="ftr" sz="quarter" idx="11"/>
          </p:nvPr>
        </p:nvSpPr>
        <p:spPr>
          <a:xfrm>
            <a:off x="3429000" y="18288"/>
            <a:ext cx="4114800" cy="329184"/>
          </a:xfrm>
        </p:spPr>
        <p:txBody>
          <a:bodyPr/>
          <a:lstStyle/>
          <a:p>
            <a:r>
              <a:rPr lang="he-IL"/>
              <a:t>מערכות הפעלה - תרגול 4</a:t>
            </a:r>
            <a:endParaRPr lang="en-US" dirty="0"/>
          </a:p>
        </p:txBody>
      </p:sp>
      <p:sp>
        <p:nvSpPr>
          <p:cNvPr id="5" name="Slide Number Placeholder 4">
            <a:extLst>
              <a:ext uri="{FF2B5EF4-FFF2-40B4-BE49-F238E27FC236}">
                <a16:creationId xmlns:a16="http://schemas.microsoft.com/office/drawing/2014/main" id="{1C0D9B13-6B61-43AA-86C9-16F81150297C}"/>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135030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4E0C080B-CF9F-48A0-8C9E-E8137013AC41}"/>
              </a:ext>
            </a:extLst>
          </p:cNvPr>
          <p:cNvSpPr>
            <a:spLocks noGrp="1" noChangeArrowheads="1"/>
          </p:cNvSpPr>
          <p:nvPr>
            <p:ph type="title"/>
          </p:nvPr>
        </p:nvSpPr>
        <p:spPr/>
        <p:txBody>
          <a:bodyPr/>
          <a:lstStyle/>
          <a:p>
            <a:r>
              <a:rPr lang="he-IL" altLang="en-US"/>
              <a:t>שדות חשובים ב-</a:t>
            </a:r>
            <a:r>
              <a:rPr lang="en-US" altLang="en-US"/>
              <a:t>file operations</a:t>
            </a:r>
          </a:p>
        </p:txBody>
      </p:sp>
      <p:sp>
        <p:nvSpPr>
          <p:cNvPr id="373763" name="Rectangle 3">
            <a:extLst>
              <a:ext uri="{FF2B5EF4-FFF2-40B4-BE49-F238E27FC236}">
                <a16:creationId xmlns:a16="http://schemas.microsoft.com/office/drawing/2014/main" id="{8F532A2E-51C0-429A-973A-DD5537E3A8E0}"/>
              </a:ext>
            </a:extLst>
          </p:cNvPr>
          <p:cNvSpPr>
            <a:spLocks noGrp="1" noChangeArrowheads="1"/>
          </p:cNvSpPr>
          <p:nvPr>
            <p:ph idx="1"/>
          </p:nvPr>
        </p:nvSpPr>
        <p:spPr/>
        <p:txBody>
          <a:bodyPr>
            <a:normAutofit/>
          </a:bodyPr>
          <a:lstStyle/>
          <a:p>
            <a:pPr>
              <a:lnSpc>
                <a:spcPct val="90000"/>
              </a:lnSpc>
            </a:pPr>
            <a:r>
              <a:rPr lang="en-US" altLang="en-US" sz="2400" b="1" dirty="0" err="1"/>
              <a:t>ioctl</a:t>
            </a:r>
            <a:r>
              <a:rPr lang="he-IL" altLang="en-US" sz="2400" dirty="0"/>
              <a:t> – משמש להעברת פקודות ייחודיות להתקן. במידה ומאותחל ל-</a:t>
            </a:r>
            <a:r>
              <a:rPr lang="en-US" altLang="en-US" sz="2400" dirty="0"/>
              <a:t>NULL</a:t>
            </a:r>
            <a:r>
              <a:rPr lang="he-IL" altLang="en-US" sz="2400" dirty="0"/>
              <a:t>, קריאת המערכת </a:t>
            </a:r>
            <a:r>
              <a:rPr lang="en-US" altLang="en-US" sz="2400" dirty="0" err="1"/>
              <a:t>ioctl</a:t>
            </a:r>
            <a:r>
              <a:rPr lang="he-IL" altLang="en-US" sz="2400" dirty="0"/>
              <a:t> תחזיר </a:t>
            </a:r>
            <a:r>
              <a:rPr lang="en-US" altLang="en-US" sz="2400" dirty="0"/>
              <a:t>-EINVAL</a:t>
            </a:r>
            <a:r>
              <a:rPr lang="he-IL" altLang="en-US" sz="2400" dirty="0"/>
              <a:t>.</a:t>
            </a:r>
            <a:endParaRPr lang="he-IL" altLang="en-US" sz="2400" dirty="0">
              <a:latin typeface="Courier New" panose="02070309020205020404" pitchFamily="49" charset="0"/>
              <a:cs typeface="Courier New" panose="02070309020205020404" pitchFamily="49" charset="0"/>
            </a:endParaRP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int (*</a:t>
            </a:r>
            <a:r>
              <a:rPr lang="en-US" altLang="en-US" sz="2400" b="1" dirty="0" err="1">
                <a:solidFill>
                  <a:srgbClr val="0000FF"/>
                </a:solidFill>
                <a:latin typeface="Courier New" panose="02070309020205020404" pitchFamily="49" charset="0"/>
                <a:cs typeface="Courier New" panose="02070309020205020404" pitchFamily="49" charset="0"/>
              </a:rPr>
              <a:t>ioctl</a:t>
            </a:r>
            <a:r>
              <a:rPr lang="en-US" altLang="en-US" sz="2400" dirty="0">
                <a:latin typeface="Courier New" panose="02070309020205020404" pitchFamily="49" charset="0"/>
                <a:cs typeface="Courier New" panose="02070309020205020404" pitchFamily="49" charset="0"/>
              </a:rPr>
              <a:t>) (struct </a:t>
            </a:r>
            <a:r>
              <a:rPr lang="en-US" altLang="en-US" sz="2400" dirty="0" err="1">
                <a:latin typeface="Courier New" panose="02070309020205020404" pitchFamily="49" charset="0"/>
                <a:cs typeface="Courier New" panose="02070309020205020404" pitchFamily="49" charset="0"/>
              </a:rPr>
              <a:t>inode</a:t>
            </a:r>
            <a:r>
              <a:rPr lang="en-US" altLang="en-US" sz="2400" dirty="0">
                <a:latin typeface="Courier New" panose="02070309020205020404" pitchFamily="49" charset="0"/>
                <a:cs typeface="Courier New" panose="02070309020205020404" pitchFamily="49" charset="0"/>
              </a:rPr>
              <a:t> *, struct file *,</a:t>
            </a:r>
          </a:p>
          <a:p>
            <a:pPr algn="l" rtl="0">
              <a:lnSpc>
                <a:spcPct val="80000"/>
              </a:lnSpc>
              <a:buFont typeface="Wingdings" panose="05000000000000000000" pitchFamily="2" charset="2"/>
              <a:buNone/>
            </a:pPr>
            <a:r>
              <a:rPr lang="en-US" altLang="en-US" sz="2400" dirty="0">
                <a:latin typeface="Courier New" panose="02070309020205020404" pitchFamily="49" charset="0"/>
                <a:cs typeface="Courier New" panose="02070309020205020404" pitchFamily="49" charset="0"/>
              </a:rPr>
              <a:t>unsigned </a:t>
            </a:r>
            <a:r>
              <a:rPr lang="en-US" altLang="en-US" sz="2400" dirty="0" err="1">
                <a:latin typeface="Courier New" panose="02070309020205020404" pitchFamily="49" charset="0"/>
                <a:cs typeface="Courier New" panose="02070309020205020404" pitchFamily="49" charset="0"/>
              </a:rPr>
              <a:t>int</a:t>
            </a:r>
            <a:r>
              <a:rPr lang="en-US" altLang="en-US" sz="2400"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cmd_id</a:t>
            </a:r>
            <a:r>
              <a:rPr lang="en-US" altLang="en-US" sz="2400" dirty="0">
                <a:latin typeface="Courier New" panose="02070309020205020404" pitchFamily="49" charset="0"/>
                <a:cs typeface="Courier New" panose="02070309020205020404" pitchFamily="49" charset="0"/>
              </a:rPr>
              <a:t>, unsigned long </a:t>
            </a:r>
            <a:r>
              <a:rPr lang="en-US" altLang="en-US" sz="2400" b="1" dirty="0" err="1">
                <a:latin typeface="Courier New" panose="02070309020205020404" pitchFamily="49" charset="0"/>
                <a:cs typeface="Courier New" panose="02070309020205020404" pitchFamily="49" charset="0"/>
              </a:rPr>
              <a:t>arg</a:t>
            </a:r>
            <a:r>
              <a:rPr lang="en-US" altLang="en-US" sz="2400" dirty="0">
                <a:latin typeface="Courier New" panose="02070309020205020404" pitchFamily="49" charset="0"/>
                <a:cs typeface="Courier New" panose="02070309020205020404" pitchFamily="49" charset="0"/>
              </a:rPr>
              <a:t>);</a:t>
            </a:r>
          </a:p>
          <a:p>
            <a:pPr>
              <a:lnSpc>
                <a:spcPct val="80000"/>
              </a:lnSpc>
            </a:pPr>
            <a:endParaRPr lang="he-IL" altLang="en-US" sz="2400" dirty="0"/>
          </a:p>
          <a:p>
            <a:pPr>
              <a:lnSpc>
                <a:spcPct val="80000"/>
              </a:lnSpc>
            </a:pPr>
            <a:endParaRPr lang="en-US" altLang="en-US" sz="2400" dirty="0">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207100F6-ED2B-4D48-9673-59BEBBA13F94}"/>
              </a:ext>
            </a:extLst>
          </p:cNvPr>
          <p:cNvSpPr>
            <a:spLocks noGrp="1"/>
          </p:cNvSpPr>
          <p:nvPr>
            <p:ph type="ftr" sz="quarter" idx="11"/>
          </p:nvPr>
        </p:nvSpPr>
        <p:spPr/>
        <p:txBody>
          <a:bodyPr/>
          <a:lstStyle/>
          <a:p>
            <a:pPr algn="r"/>
            <a:r>
              <a:rPr lang="he-IL"/>
              <a:t>מערכות הפעלה - תרגול 4</a:t>
            </a:r>
            <a:endParaRPr lang="en-US" dirty="0"/>
          </a:p>
        </p:txBody>
      </p:sp>
      <p:sp>
        <p:nvSpPr>
          <p:cNvPr id="3" name="Slide Number Placeholder 2">
            <a:extLst>
              <a:ext uri="{FF2B5EF4-FFF2-40B4-BE49-F238E27FC236}">
                <a16:creationId xmlns:a16="http://schemas.microsoft.com/office/drawing/2014/main" id="{8EF0A0A8-A543-439B-9B6E-ACBEDE1E0744}"/>
              </a:ext>
            </a:extLst>
          </p:cNvPr>
          <p:cNvSpPr>
            <a:spLocks noGrp="1"/>
          </p:cNvSpPr>
          <p:nvPr>
            <p:ph type="sldNum" sz="quarter" idx="12"/>
          </p:nvPr>
        </p:nvSpPr>
        <p:spPr/>
        <p:txBody>
          <a:bodyPr/>
          <a:lstStyle/>
          <a:p>
            <a:fld id="{0CFEC368-1D7A-4F81-ABF6-AE0E36BAF64C}" type="slidenum">
              <a:rPr lang="en-US" smtClean="0"/>
              <a:pPr/>
              <a:t>40</a:t>
            </a:fld>
            <a:endParaRPr lang="en-US"/>
          </a:p>
        </p:txBody>
      </p:sp>
      <p:pic>
        <p:nvPicPr>
          <p:cNvPr id="4098" name="Picture 2" descr="Image result for cd ej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029" y="3987853"/>
            <a:ext cx="3965012" cy="2489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873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612F7A96-A42D-4150-A7CC-4ACAD71F6B73}"/>
              </a:ext>
            </a:extLst>
          </p:cNvPr>
          <p:cNvSpPr>
            <a:spLocks noGrp="1" noChangeArrowheads="1"/>
          </p:cNvSpPr>
          <p:nvPr>
            <p:ph type="title"/>
          </p:nvPr>
        </p:nvSpPr>
        <p:spPr/>
        <p:txBody>
          <a:bodyPr/>
          <a:lstStyle/>
          <a:p>
            <a:r>
              <a:rPr lang="he-IL" altLang="en-US" dirty="0"/>
              <a:t>קריאת המערכת </a:t>
            </a:r>
            <a:r>
              <a:rPr lang="en-US" altLang="en-US" dirty="0" err="1"/>
              <a:t>ioctl</a:t>
            </a:r>
            <a:r>
              <a:rPr lang="en-US" altLang="en-US" dirty="0"/>
              <a:t>()</a:t>
            </a:r>
          </a:p>
        </p:txBody>
      </p:sp>
      <p:sp>
        <p:nvSpPr>
          <p:cNvPr id="398339" name="Rectangle 3">
            <a:extLst>
              <a:ext uri="{FF2B5EF4-FFF2-40B4-BE49-F238E27FC236}">
                <a16:creationId xmlns:a16="http://schemas.microsoft.com/office/drawing/2014/main" id="{D70B6FE1-A9F7-4FD4-9B18-2D7A61FBF01F}"/>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ioctl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r>
              <a:rPr lang="he-IL"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 …);</a:t>
            </a:r>
            <a:endParaRPr lang="he-IL" altLang="en-US" dirty="0">
              <a:latin typeface="Courier New" panose="02070309020205020404" pitchFamily="49" charset="0"/>
              <a:cs typeface="Courier New" panose="02070309020205020404" pitchFamily="49" charset="0"/>
            </a:endParaRPr>
          </a:p>
          <a:p>
            <a:r>
              <a:rPr lang="he-IL" altLang="en-US" u="sng" dirty="0"/>
              <a:t>פעולה:</a:t>
            </a:r>
            <a:r>
              <a:rPr lang="en-US" altLang="en-US" dirty="0"/>
              <a:t> </a:t>
            </a:r>
            <a:r>
              <a:rPr lang="he-IL" altLang="en-US" dirty="0"/>
              <a:t>מאפשרת פקודות בקרה ייחודיות להתקן.</a:t>
            </a:r>
            <a:endParaRPr lang="en-US" altLang="en-US" dirty="0"/>
          </a:p>
          <a:p>
            <a:pPr lvl="1"/>
            <a:r>
              <a:rPr lang="he-IL" altLang="en-US" dirty="0"/>
              <a:t>יש להשתמש באפשרות זאת רק אם לא ניתן לספק מענה הולם במסגרת הפונקציות הקיימות. לדוגמה: פקודת </a:t>
            </a:r>
            <a:r>
              <a:rPr lang="en-US" altLang="en-US" b="1" dirty="0"/>
              <a:t>eject</a:t>
            </a:r>
            <a:r>
              <a:rPr lang="he-IL" altLang="en-US" dirty="0"/>
              <a:t> לכונן הדיסקים.</a:t>
            </a:r>
          </a:p>
          <a:p>
            <a:r>
              <a:rPr lang="he-IL" altLang="en-US" u="sng" dirty="0"/>
              <a:t>פרמטרים:</a:t>
            </a:r>
          </a:p>
          <a:p>
            <a:pPr lvl="1"/>
            <a:r>
              <a:rPr lang="en-US" altLang="en-US" dirty="0" err="1"/>
              <a:t>fd</a:t>
            </a:r>
            <a:r>
              <a:rPr lang="he-IL" altLang="en-US" dirty="0"/>
              <a:t> – מתאר קובץ (שהתקבל כתוצאה של </a:t>
            </a:r>
            <a:r>
              <a:rPr lang="en-US" altLang="en-US" dirty="0"/>
              <a:t>open()</a:t>
            </a:r>
            <a:r>
              <a:rPr lang="he-IL" altLang="en-US" dirty="0"/>
              <a:t>).</a:t>
            </a:r>
          </a:p>
          <a:p>
            <a:pPr lvl="1"/>
            <a:r>
              <a:rPr lang="en-US" altLang="en-US" dirty="0" err="1"/>
              <a:t>cmd</a:t>
            </a:r>
            <a:r>
              <a:rPr lang="he-IL" altLang="en-US" dirty="0"/>
              <a:t> – מספר סידורי של פקודה (יועבר כמו שהוא לפונקציה המממשת).</a:t>
            </a:r>
          </a:p>
          <a:p>
            <a:pPr lvl="1"/>
            <a:r>
              <a:rPr lang="en-US" altLang="en-US" dirty="0"/>
              <a:t>…</a:t>
            </a:r>
            <a:r>
              <a:rPr lang="he-IL" altLang="en-US" dirty="0"/>
              <a:t> – פרמטר אופציונלי (המהדר לא יבדוק אם הוא הועבר או לא).</a:t>
            </a:r>
          </a:p>
          <a:p>
            <a:pPr lvl="2"/>
            <a:r>
              <a:rPr lang="he-IL" altLang="en-US" dirty="0"/>
              <a:t>הפרמטר האופציונלי עשוי להיות ערך שלם או מצביע. מאחר והמהדר לא מבצע כל בדיקה, הפונקציה המממשת את </a:t>
            </a:r>
            <a:r>
              <a:rPr lang="en-US" altLang="en-US" dirty="0" err="1"/>
              <a:t>ioctl</a:t>
            </a:r>
            <a:r>
              <a:rPr lang="he-IL" altLang="en-US" dirty="0"/>
              <a:t> צריכה לוודא כי הערך שהמשתמש העביר הוא ערך חוקי המתאים להגדרת הפונקציה.</a:t>
            </a:r>
          </a:p>
          <a:p>
            <a:pPr lvl="2"/>
            <a:r>
              <a:rPr lang="he-IL" altLang="en-US" dirty="0"/>
              <a:t>בדרך כלל מתייחסים לפרמטר האופציונלי כ-</a:t>
            </a:r>
            <a:r>
              <a:rPr lang="en-US" altLang="en-US" dirty="0"/>
              <a:t>char *</a:t>
            </a:r>
            <a:r>
              <a:rPr lang="en-US" altLang="en-US" dirty="0" err="1"/>
              <a:t>argp</a:t>
            </a:r>
            <a:r>
              <a:rPr lang="he-IL" altLang="en-US" dirty="0"/>
              <a:t>.</a:t>
            </a:r>
          </a:p>
          <a:p>
            <a:r>
              <a:rPr lang="he-IL" altLang="en-US" u="sng" dirty="0"/>
              <a:t>ערך חזרה:</a:t>
            </a:r>
            <a:r>
              <a:rPr lang="he-IL" altLang="en-US" dirty="0"/>
              <a:t> תלוי בכותב הדרייבר (ערך </a:t>
            </a:r>
            <a:r>
              <a:rPr lang="en-US" altLang="en-US" dirty="0"/>
              <a:t>-1</a:t>
            </a:r>
            <a:r>
              <a:rPr lang="he-IL" altLang="en-US" dirty="0"/>
              <a:t> מסמן שגיאה).</a:t>
            </a:r>
          </a:p>
          <a:p>
            <a:endParaRPr lang="he-IL" altLang="en-US" dirty="0"/>
          </a:p>
        </p:txBody>
      </p:sp>
      <p:sp>
        <p:nvSpPr>
          <p:cNvPr id="2" name="Footer Placeholder 1">
            <a:extLst>
              <a:ext uri="{FF2B5EF4-FFF2-40B4-BE49-F238E27FC236}">
                <a16:creationId xmlns:a16="http://schemas.microsoft.com/office/drawing/2014/main" id="{E7A022FD-B37D-4448-9D9A-62C20BCDD296}"/>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76A4253D-F34E-4C3A-B6BF-C4322D4FCDBE}"/>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457154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2FEA-A30F-4999-9623-E165C46ABD80}"/>
              </a:ext>
            </a:extLst>
          </p:cNvPr>
          <p:cNvSpPr>
            <a:spLocks noGrp="1"/>
          </p:cNvSpPr>
          <p:nvPr>
            <p:ph type="title"/>
          </p:nvPr>
        </p:nvSpPr>
        <p:spPr/>
        <p:txBody>
          <a:bodyPr/>
          <a:lstStyle/>
          <a:p>
            <a:r>
              <a:rPr lang="he-IL" dirty="0"/>
              <a:t>מימוש דרייברים באמצעות מודולים</a:t>
            </a:r>
            <a:endParaRPr lang="en-US" dirty="0"/>
          </a:p>
        </p:txBody>
      </p:sp>
      <p:sp>
        <p:nvSpPr>
          <p:cNvPr id="3" name="Text Placeholder 2">
            <a:extLst>
              <a:ext uri="{FF2B5EF4-FFF2-40B4-BE49-F238E27FC236}">
                <a16:creationId xmlns:a16="http://schemas.microsoft.com/office/drawing/2014/main" id="{08CB3959-C367-4FB3-97A3-1C511A60ABA1}"/>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E9821-CD9A-483B-BA1F-F78B82D6FDAE}"/>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BF8D9E4-2AFA-4D62-B553-2D0D484D1EDA}"/>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2731390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02D4-7877-4014-B7A8-114BF06099F2}"/>
              </a:ext>
            </a:extLst>
          </p:cNvPr>
          <p:cNvSpPr>
            <a:spLocks noGrp="1"/>
          </p:cNvSpPr>
          <p:nvPr>
            <p:ph type="title"/>
          </p:nvPr>
        </p:nvSpPr>
        <p:spPr/>
        <p:txBody>
          <a:bodyPr/>
          <a:lstStyle/>
          <a:p>
            <a:r>
              <a:rPr lang="he-IL" dirty="0"/>
              <a:t>דרייברים בתור מודולים</a:t>
            </a:r>
            <a:endParaRPr lang="en-US" dirty="0"/>
          </a:p>
        </p:txBody>
      </p:sp>
      <p:sp>
        <p:nvSpPr>
          <p:cNvPr id="3" name="Content Placeholder 2">
            <a:extLst>
              <a:ext uri="{FF2B5EF4-FFF2-40B4-BE49-F238E27FC236}">
                <a16:creationId xmlns:a16="http://schemas.microsoft.com/office/drawing/2014/main" id="{61AD8D34-1583-4512-94F1-4FB93EC1EDCF}"/>
              </a:ext>
            </a:extLst>
          </p:cNvPr>
          <p:cNvSpPr>
            <a:spLocks noGrp="1"/>
          </p:cNvSpPr>
          <p:nvPr>
            <p:ph idx="1"/>
          </p:nvPr>
        </p:nvSpPr>
        <p:spPr/>
        <p:txBody>
          <a:bodyPr/>
          <a:lstStyle/>
          <a:p>
            <a:r>
              <a:rPr lang="he-IL" altLang="en-US" dirty="0"/>
              <a:t>ניתן לבנות דרייבר בתור </a:t>
            </a:r>
            <a:r>
              <a:rPr lang="he-IL" altLang="en-US" b="1" dirty="0"/>
              <a:t>מודול</a:t>
            </a:r>
            <a:r>
              <a:rPr lang="he-IL" altLang="en-US" dirty="0"/>
              <a:t> (כלומר, בנפרד משאר הגרעין) ואז "לחבר" אותו בזמן ריצה בשעת הצורך.</a:t>
            </a:r>
          </a:p>
          <a:p>
            <a:endParaRPr lang="he-IL" altLang="en-US" dirty="0"/>
          </a:p>
          <a:p>
            <a:r>
              <a:rPr lang="he-IL" altLang="en-US" dirty="0"/>
              <a:t>המודול ירשום את הדרייבר במהלך הטעינה שלו.</a:t>
            </a:r>
          </a:p>
          <a:p>
            <a:pPr lvl="1"/>
            <a:r>
              <a:rPr lang="he-IL" altLang="en-US" dirty="0"/>
              <a:t>כלומר הפונקציה </a:t>
            </a:r>
            <a:r>
              <a:rPr lang="en-US" altLang="en-US" b="1" dirty="0" err="1"/>
              <a:t>init_module</a:t>
            </a:r>
            <a:r>
              <a:rPr lang="en-US" altLang="en-US" dirty="0"/>
              <a:t>()</a:t>
            </a:r>
            <a:r>
              <a:rPr lang="he-IL" altLang="en-US" dirty="0"/>
              <a:t> תקרא לפונקציה </a:t>
            </a:r>
            <a:r>
              <a:rPr lang="en-US" altLang="en-US" b="1" dirty="0" err="1"/>
              <a:t>register_chrdev</a:t>
            </a:r>
            <a:r>
              <a:rPr lang="en-US" altLang="en-US" dirty="0"/>
              <a:t>()</a:t>
            </a:r>
            <a:r>
              <a:rPr lang="he-IL" altLang="en-US" dirty="0"/>
              <a:t>.</a:t>
            </a:r>
          </a:p>
          <a:p>
            <a:r>
              <a:rPr lang="he-IL" altLang="en-US" b="1" u="sng" dirty="0"/>
              <a:t>שימו לב:</a:t>
            </a:r>
            <a:r>
              <a:rPr lang="he-IL" altLang="en-US" b="1" dirty="0"/>
              <a:t> </a:t>
            </a:r>
            <a:r>
              <a:rPr lang="he-IL" altLang="en-US" dirty="0"/>
              <a:t>רישום דרייבר רק מקשר בין דרייבר לבין מספר ראשי. אין קישור ישיר בין דרייבר להתקן.</a:t>
            </a:r>
          </a:p>
          <a:p>
            <a:endParaRPr lang="he-IL" altLang="en-US" dirty="0"/>
          </a:p>
          <a:p>
            <a:r>
              <a:rPr lang="he-IL" altLang="en-US" dirty="0"/>
              <a:t>המודול ימחק את הרישום בזמן הפריקה שלו.</a:t>
            </a:r>
          </a:p>
          <a:p>
            <a:pPr lvl="1"/>
            <a:r>
              <a:rPr lang="he-IL" altLang="en-US" dirty="0"/>
              <a:t>כלומר הפונקציה </a:t>
            </a:r>
            <a:r>
              <a:rPr lang="en-US" altLang="en-US" b="1" dirty="0" err="1"/>
              <a:t>cleanup_module</a:t>
            </a:r>
            <a:r>
              <a:rPr lang="en-US" altLang="en-US" dirty="0"/>
              <a:t>()</a:t>
            </a:r>
            <a:r>
              <a:rPr lang="he-IL" altLang="en-US" dirty="0"/>
              <a:t> תקרא לפונקציה </a:t>
            </a:r>
            <a:r>
              <a:rPr lang="en-US" altLang="en-US" b="1" dirty="0" err="1"/>
              <a:t>unregister_chrdev</a:t>
            </a:r>
            <a:r>
              <a:rPr lang="en-US" altLang="en-US" dirty="0"/>
              <a:t>()</a:t>
            </a:r>
            <a:r>
              <a:rPr lang="he-IL" altLang="en-US" dirty="0"/>
              <a:t>.</a:t>
            </a:r>
          </a:p>
          <a:p>
            <a:endParaRPr lang="he-IL" altLang="en-US" dirty="0"/>
          </a:p>
          <a:p>
            <a:endParaRPr lang="en-US" dirty="0"/>
          </a:p>
        </p:txBody>
      </p:sp>
      <p:sp>
        <p:nvSpPr>
          <p:cNvPr id="4" name="Footer Placeholder 3">
            <a:extLst>
              <a:ext uri="{FF2B5EF4-FFF2-40B4-BE49-F238E27FC236}">
                <a16:creationId xmlns:a16="http://schemas.microsoft.com/office/drawing/2014/main" id="{05F4108F-08D5-49F6-9A60-2B3F6E55A462}"/>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4524600B-5464-4309-BF90-333DFA554FAE}"/>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22429979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טבלה 3">
            <a:extLst>
              <a:ext uri="{FF2B5EF4-FFF2-40B4-BE49-F238E27FC236}">
                <a16:creationId xmlns:a16="http://schemas.microsoft.com/office/drawing/2014/main" id="{2134FD92-1A50-4F38-B7AA-A5CEA6CC524B}"/>
              </a:ext>
            </a:extLst>
          </p:cNvPr>
          <p:cNvGraphicFramePr>
            <a:graphicFrameLocks noGrp="1"/>
          </p:cNvGraphicFramePr>
          <p:nvPr>
            <p:extLst>
              <p:ext uri="{D42A27DB-BD31-4B8C-83A1-F6EECF244321}">
                <p14:modId xmlns:p14="http://schemas.microsoft.com/office/powerpoint/2010/main" val="3759872697"/>
              </p:ext>
            </p:extLst>
          </p:nvPr>
        </p:nvGraphicFramePr>
        <p:xfrm>
          <a:off x="391475" y="533400"/>
          <a:ext cx="2520000" cy="1463040"/>
        </p:xfrm>
        <a:graphic>
          <a:graphicData uri="http://schemas.openxmlformats.org/drawingml/2006/table">
            <a:tbl>
              <a:tblPr rtl="1">
                <a:tableStyleId>{793D81CF-94F2-401A-BA57-92F5A7B2D0C5}</a:tableStyleId>
              </a:tblPr>
              <a:tblGrid>
                <a:gridCol w="835217">
                  <a:extLst>
                    <a:ext uri="{9D8B030D-6E8A-4147-A177-3AD203B41FA5}">
                      <a16:colId xmlns:a16="http://schemas.microsoft.com/office/drawing/2014/main" val="3983563324"/>
                    </a:ext>
                  </a:extLst>
                </a:gridCol>
                <a:gridCol w="1684783">
                  <a:extLst>
                    <a:ext uri="{9D8B030D-6E8A-4147-A177-3AD203B41FA5}">
                      <a16:colId xmlns:a16="http://schemas.microsoft.com/office/drawing/2014/main" val="3947175145"/>
                    </a:ext>
                  </a:extLst>
                </a:gridCol>
              </a:tblGrid>
              <a:tr h="324000">
                <a:tc>
                  <a:txBody>
                    <a:bodyPr/>
                    <a:lstStyle/>
                    <a:p>
                      <a:pPr algn="r" rtl="1"/>
                      <a:endParaRPr lang="he-IL" dirty="0"/>
                    </a:p>
                  </a:txBody>
                  <a:tcPr>
                    <a:noFill/>
                  </a:tcPr>
                </a:tc>
                <a:tc>
                  <a:txBody>
                    <a:bodyPr/>
                    <a:lstStyle/>
                    <a:p>
                      <a:pPr algn="r" rtl="1"/>
                      <a:r>
                        <a:rPr lang="he-IL" altLang="en-US" dirty="0"/>
                        <a:t>קריאה לפונקציה</a:t>
                      </a:r>
                    </a:p>
                  </a:txBody>
                  <a:tcPr>
                    <a:noFill/>
                  </a:tcPr>
                </a:tc>
                <a:extLst>
                  <a:ext uri="{0D108BD9-81ED-4DB2-BD59-A6C34878D82A}">
                    <a16:rowId xmlns:a16="http://schemas.microsoft.com/office/drawing/2014/main" val="3506873256"/>
                  </a:ext>
                </a:extLst>
              </a:tr>
              <a:tr h="324000">
                <a:tc>
                  <a:txBody>
                    <a:bodyPr/>
                    <a:lstStyle/>
                    <a:p>
                      <a:pPr algn="r" rtl="1"/>
                      <a:endParaRPr lang="he-IL"/>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00FF"/>
                          </a:solidFill>
                        </a:rPr>
                        <a:t>פעולת השמה</a:t>
                      </a:r>
                    </a:p>
                  </a:txBody>
                  <a:tcPr>
                    <a:noFill/>
                  </a:tcPr>
                </a:tc>
                <a:extLst>
                  <a:ext uri="{0D108BD9-81ED-4DB2-BD59-A6C34878D82A}">
                    <a16:rowId xmlns:a16="http://schemas.microsoft.com/office/drawing/2014/main" val="3875110925"/>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solidFill>
                            <a:srgbClr val="00CC00"/>
                          </a:solidFill>
                        </a:rPr>
                        <a:t>מצביע לפונקציה</a:t>
                      </a:r>
                    </a:p>
                  </a:txBody>
                  <a:tcPr>
                    <a:noFill/>
                  </a:tcPr>
                </a:tc>
                <a:extLst>
                  <a:ext uri="{0D108BD9-81ED-4DB2-BD59-A6C34878D82A}">
                    <a16:rowId xmlns:a16="http://schemas.microsoft.com/office/drawing/2014/main" val="4234206452"/>
                  </a:ext>
                </a:extLst>
              </a:tr>
              <a:tr h="324000">
                <a:tc>
                  <a:txBody>
                    <a:bodyPr/>
                    <a:lstStyle/>
                    <a:p>
                      <a:pPr algn="r" rtl="1"/>
                      <a:endParaRPr lang="he-IL" dirty="0"/>
                    </a:p>
                  </a:txBody>
                  <a:tcP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מצביע לנתונים</a:t>
                      </a:r>
                      <a:endParaRPr lang="he-IL" dirty="0"/>
                    </a:p>
                  </a:txBody>
                  <a:tcPr>
                    <a:noFill/>
                  </a:tcPr>
                </a:tc>
                <a:extLst>
                  <a:ext uri="{0D108BD9-81ED-4DB2-BD59-A6C34878D82A}">
                    <a16:rowId xmlns:a16="http://schemas.microsoft.com/office/drawing/2014/main" val="2105277446"/>
                  </a:ext>
                </a:extLst>
              </a:tr>
            </a:tbl>
          </a:graphicData>
        </a:graphic>
      </p:graphicFrame>
      <p:sp>
        <p:nvSpPr>
          <p:cNvPr id="346114" name="Rectangle 2">
            <a:extLst>
              <a:ext uri="{FF2B5EF4-FFF2-40B4-BE49-F238E27FC236}">
                <a16:creationId xmlns:a16="http://schemas.microsoft.com/office/drawing/2014/main" id="{F8D791C5-785F-43F3-8192-EAFE7E46D329}"/>
              </a:ext>
            </a:extLst>
          </p:cNvPr>
          <p:cNvSpPr>
            <a:spLocks noGrp="1" noChangeArrowheads="1"/>
          </p:cNvSpPr>
          <p:nvPr>
            <p:ph type="title"/>
          </p:nvPr>
        </p:nvSpPr>
        <p:spPr/>
        <p:txBody>
          <a:bodyPr/>
          <a:lstStyle/>
          <a:p>
            <a:r>
              <a:rPr lang="he-IL" dirty="0"/>
              <a:t>מודול המממש דרייבר</a:t>
            </a:r>
            <a:endParaRPr lang="en-US" altLang="en-US" dirty="0"/>
          </a:p>
        </p:txBody>
      </p:sp>
      <p:sp>
        <p:nvSpPr>
          <p:cNvPr id="2" name="Footer Placeholder 1">
            <a:extLst>
              <a:ext uri="{FF2B5EF4-FFF2-40B4-BE49-F238E27FC236}">
                <a16:creationId xmlns:a16="http://schemas.microsoft.com/office/drawing/2014/main" id="{2E6CCF18-F35E-4B67-B771-A7782E1E1AA8}"/>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54C6BD04-0159-41BC-AB92-880E787B6CE3}"/>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346117" name="AutoShape 5">
            <a:extLst>
              <a:ext uri="{FF2B5EF4-FFF2-40B4-BE49-F238E27FC236}">
                <a16:creationId xmlns:a16="http://schemas.microsoft.com/office/drawing/2014/main" id="{32AD5030-743F-4692-913A-834FD942C32D}"/>
              </a:ext>
            </a:extLst>
          </p:cNvPr>
          <p:cNvSpPr>
            <a:spLocks noChangeArrowheads="1"/>
          </p:cNvSpPr>
          <p:nvPr/>
        </p:nvSpPr>
        <p:spPr bwMode="auto">
          <a:xfrm>
            <a:off x="3143250" y="2184599"/>
            <a:ext cx="2303463"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8" name="AutoShape 6">
            <a:extLst>
              <a:ext uri="{FF2B5EF4-FFF2-40B4-BE49-F238E27FC236}">
                <a16:creationId xmlns:a16="http://schemas.microsoft.com/office/drawing/2014/main" id="{06FCA98D-8643-4BEC-84ED-69941DA1ECDB}"/>
              </a:ext>
            </a:extLst>
          </p:cNvPr>
          <p:cNvSpPr>
            <a:spLocks noChangeArrowheads="1"/>
          </p:cNvSpPr>
          <p:nvPr/>
        </p:nvSpPr>
        <p:spPr bwMode="auto">
          <a:xfrm>
            <a:off x="5951538" y="2184599"/>
            <a:ext cx="2735262" cy="4105275"/>
          </a:xfrm>
          <a:prstGeom prst="roundRect">
            <a:avLst>
              <a:gd name="adj" fmla="val 16667"/>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19" name="Text Box 7">
            <a:extLst>
              <a:ext uri="{FF2B5EF4-FFF2-40B4-BE49-F238E27FC236}">
                <a16:creationId xmlns:a16="http://schemas.microsoft.com/office/drawing/2014/main" id="{DD7BFA19-1C2B-44E5-92E1-8C49BE9D9E44}"/>
              </a:ext>
            </a:extLst>
          </p:cNvPr>
          <p:cNvSpPr txBox="1">
            <a:spLocks noChangeArrowheads="1"/>
          </p:cNvSpPr>
          <p:nvPr/>
        </p:nvSpPr>
        <p:spPr bwMode="auto">
          <a:xfrm>
            <a:off x="3862388" y="175279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he-IL" altLang="en-US" b="1" dirty="0"/>
              <a:t>המודול</a:t>
            </a:r>
            <a:endParaRPr lang="en-US" altLang="en-US" b="1" dirty="0"/>
          </a:p>
        </p:txBody>
      </p:sp>
      <p:sp>
        <p:nvSpPr>
          <p:cNvPr id="346120" name="Text Box 8">
            <a:extLst>
              <a:ext uri="{FF2B5EF4-FFF2-40B4-BE49-F238E27FC236}">
                <a16:creationId xmlns:a16="http://schemas.microsoft.com/office/drawing/2014/main" id="{124F9AC6-AB64-4663-9055-DFCFD7377F1E}"/>
              </a:ext>
            </a:extLst>
          </p:cNvPr>
          <p:cNvSpPr txBox="1">
            <a:spLocks noChangeArrowheads="1"/>
          </p:cNvSpPr>
          <p:nvPr/>
        </p:nvSpPr>
        <p:spPr bwMode="auto">
          <a:xfrm>
            <a:off x="6583934" y="1702642"/>
            <a:ext cx="13260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rtl="1"/>
            <a:r>
              <a:rPr lang="he-IL" altLang="en-US" b="1" dirty="0"/>
              <a:t>גרעין לינוקס</a:t>
            </a:r>
            <a:endParaRPr lang="en-US" altLang="en-US" b="1" dirty="0"/>
          </a:p>
        </p:txBody>
      </p:sp>
      <p:sp>
        <p:nvSpPr>
          <p:cNvPr id="346121" name="Text Box 9">
            <a:extLst>
              <a:ext uri="{FF2B5EF4-FFF2-40B4-BE49-F238E27FC236}">
                <a16:creationId xmlns:a16="http://schemas.microsoft.com/office/drawing/2014/main" id="{430D1010-FA5F-4636-BE91-F78EAA24222F}"/>
              </a:ext>
            </a:extLst>
          </p:cNvPr>
          <p:cNvSpPr txBox="1">
            <a:spLocks noChangeArrowheads="1"/>
          </p:cNvSpPr>
          <p:nvPr/>
        </p:nvSpPr>
        <p:spPr bwMode="auto">
          <a:xfrm>
            <a:off x="1543050" y="2617987"/>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insmod</a:t>
            </a:r>
          </a:p>
        </p:txBody>
      </p:sp>
      <p:sp>
        <p:nvSpPr>
          <p:cNvPr id="346122" name="Text Box 10">
            <a:extLst>
              <a:ext uri="{FF2B5EF4-FFF2-40B4-BE49-F238E27FC236}">
                <a16:creationId xmlns:a16="http://schemas.microsoft.com/office/drawing/2014/main" id="{FD367EE0-F8D4-44AD-B4AA-AC4C326A6BBA}"/>
              </a:ext>
            </a:extLst>
          </p:cNvPr>
          <p:cNvSpPr txBox="1">
            <a:spLocks noChangeArrowheads="1"/>
          </p:cNvSpPr>
          <p:nvPr/>
        </p:nvSpPr>
        <p:spPr bwMode="auto">
          <a:xfrm>
            <a:off x="1495425" y="5497712"/>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rmmod</a:t>
            </a:r>
          </a:p>
        </p:txBody>
      </p:sp>
      <p:sp>
        <p:nvSpPr>
          <p:cNvPr id="346123" name="Text Box 11">
            <a:extLst>
              <a:ext uri="{FF2B5EF4-FFF2-40B4-BE49-F238E27FC236}">
                <a16:creationId xmlns:a16="http://schemas.microsoft.com/office/drawing/2014/main" id="{046C9E89-7EC2-4008-94DA-C2870CCD649B}"/>
              </a:ext>
            </a:extLst>
          </p:cNvPr>
          <p:cNvSpPr txBox="1">
            <a:spLocks noChangeArrowheads="1"/>
          </p:cNvSpPr>
          <p:nvPr/>
        </p:nvSpPr>
        <p:spPr bwMode="auto">
          <a:xfrm>
            <a:off x="3559175" y="2689424"/>
            <a:ext cx="1514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init_module</a:t>
            </a:r>
            <a:r>
              <a:rPr lang="en-US" altLang="en-US" dirty="0"/>
              <a:t>()</a:t>
            </a:r>
          </a:p>
        </p:txBody>
      </p:sp>
      <p:sp>
        <p:nvSpPr>
          <p:cNvPr id="346124" name="Text Box 12">
            <a:extLst>
              <a:ext uri="{FF2B5EF4-FFF2-40B4-BE49-F238E27FC236}">
                <a16:creationId xmlns:a16="http://schemas.microsoft.com/office/drawing/2014/main" id="{3AFC4B25-52C7-46AD-9B4E-8D41E0AE9B62}"/>
              </a:ext>
            </a:extLst>
          </p:cNvPr>
          <p:cNvSpPr txBox="1">
            <a:spLocks noChangeArrowheads="1"/>
          </p:cNvSpPr>
          <p:nvPr/>
        </p:nvSpPr>
        <p:spPr bwMode="auto">
          <a:xfrm>
            <a:off x="3286125" y="5553274"/>
            <a:ext cx="20224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cleanup_module()</a:t>
            </a:r>
          </a:p>
        </p:txBody>
      </p:sp>
      <p:sp>
        <p:nvSpPr>
          <p:cNvPr id="346125" name="Text Box 13">
            <a:extLst>
              <a:ext uri="{FF2B5EF4-FFF2-40B4-BE49-F238E27FC236}">
                <a16:creationId xmlns:a16="http://schemas.microsoft.com/office/drawing/2014/main" id="{FEF0CC58-A136-4C55-9054-C149A00CE38F}"/>
              </a:ext>
            </a:extLst>
          </p:cNvPr>
          <p:cNvSpPr txBox="1">
            <a:spLocks noChangeArrowheads="1"/>
          </p:cNvSpPr>
          <p:nvPr/>
        </p:nvSpPr>
        <p:spPr bwMode="auto">
          <a:xfrm>
            <a:off x="6211888" y="2673549"/>
            <a:ext cx="1920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register_chrdev</a:t>
            </a:r>
            <a:r>
              <a:rPr lang="en-US" altLang="en-US" dirty="0"/>
              <a:t>()</a:t>
            </a:r>
          </a:p>
        </p:txBody>
      </p:sp>
      <p:sp>
        <p:nvSpPr>
          <p:cNvPr id="346126" name="Text Box 14">
            <a:extLst>
              <a:ext uri="{FF2B5EF4-FFF2-40B4-BE49-F238E27FC236}">
                <a16:creationId xmlns:a16="http://schemas.microsoft.com/office/drawing/2014/main" id="{FCAEA493-CE5B-459E-B523-A3E2FB849380}"/>
              </a:ext>
            </a:extLst>
          </p:cNvPr>
          <p:cNvSpPr txBox="1">
            <a:spLocks noChangeArrowheads="1"/>
          </p:cNvSpPr>
          <p:nvPr/>
        </p:nvSpPr>
        <p:spPr bwMode="auto">
          <a:xfrm>
            <a:off x="6094413" y="5553274"/>
            <a:ext cx="2174875" cy="37623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unregister_chrdev()</a:t>
            </a:r>
          </a:p>
        </p:txBody>
      </p:sp>
      <p:sp>
        <p:nvSpPr>
          <p:cNvPr id="346130" name="Line 18">
            <a:extLst>
              <a:ext uri="{FF2B5EF4-FFF2-40B4-BE49-F238E27FC236}">
                <a16:creationId xmlns:a16="http://schemas.microsoft.com/office/drawing/2014/main" id="{4A1803E9-D21C-495A-B861-C18A8171F824}"/>
              </a:ext>
            </a:extLst>
          </p:cNvPr>
          <p:cNvSpPr>
            <a:spLocks noChangeShapeType="1"/>
          </p:cNvSpPr>
          <p:nvPr/>
        </p:nvSpPr>
        <p:spPr bwMode="auto">
          <a:xfrm flipV="1">
            <a:off x="5086351" y="2833887"/>
            <a:ext cx="1125538" cy="7937"/>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1" name="Line 19">
            <a:extLst>
              <a:ext uri="{FF2B5EF4-FFF2-40B4-BE49-F238E27FC236}">
                <a16:creationId xmlns:a16="http://schemas.microsoft.com/office/drawing/2014/main" id="{E4FF23DF-0686-480F-9D7F-857269EE6FC9}"/>
              </a:ext>
            </a:extLst>
          </p:cNvPr>
          <p:cNvSpPr>
            <a:spLocks noChangeShapeType="1"/>
          </p:cNvSpPr>
          <p:nvPr/>
        </p:nvSpPr>
        <p:spPr bwMode="auto">
          <a:xfrm>
            <a:off x="5302250" y="5713612"/>
            <a:ext cx="792163"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6136" name="Group 24">
            <a:extLst>
              <a:ext uri="{FF2B5EF4-FFF2-40B4-BE49-F238E27FC236}">
                <a16:creationId xmlns:a16="http://schemas.microsoft.com/office/drawing/2014/main" id="{CD5909E9-C603-4E6B-9C20-17249DF364B3}"/>
              </a:ext>
            </a:extLst>
          </p:cNvPr>
          <p:cNvGrpSpPr>
            <a:grpSpLocks/>
          </p:cNvGrpSpPr>
          <p:nvPr/>
        </p:nvGrpSpPr>
        <p:grpSpPr bwMode="auto">
          <a:xfrm>
            <a:off x="6238875" y="3553024"/>
            <a:ext cx="2016125" cy="360363"/>
            <a:chOff x="4014" y="2069"/>
            <a:chExt cx="1270" cy="227"/>
          </a:xfrm>
        </p:grpSpPr>
        <p:sp>
          <p:nvSpPr>
            <p:cNvPr id="346132" name="Rectangle 20">
              <a:extLst>
                <a:ext uri="{FF2B5EF4-FFF2-40B4-BE49-F238E27FC236}">
                  <a16:creationId xmlns:a16="http://schemas.microsoft.com/office/drawing/2014/main" id="{735484CD-ED3D-4DD3-A14C-82C9E8B4B64D}"/>
                </a:ext>
              </a:extLst>
            </p:cNvPr>
            <p:cNvSpPr>
              <a:spLocks noChangeArrowheads="1"/>
            </p:cNvSpPr>
            <p:nvPr/>
          </p:nvSpPr>
          <p:spPr bwMode="auto">
            <a:xfrm>
              <a:off x="4014" y="2069"/>
              <a:ext cx="1270"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3" name="Rectangle 21">
              <a:extLst>
                <a:ext uri="{FF2B5EF4-FFF2-40B4-BE49-F238E27FC236}">
                  <a16:creationId xmlns:a16="http://schemas.microsoft.com/office/drawing/2014/main" id="{2CC2DE42-F2C2-43AF-883D-1451168427D3}"/>
                </a:ext>
              </a:extLst>
            </p:cNvPr>
            <p:cNvSpPr>
              <a:spLocks noChangeArrowheads="1"/>
            </p:cNvSpPr>
            <p:nvPr/>
          </p:nvSpPr>
          <p:spPr bwMode="auto">
            <a:xfrm>
              <a:off x="4195" y="2069"/>
              <a:ext cx="908"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4" name="Rectangle 22">
              <a:extLst>
                <a:ext uri="{FF2B5EF4-FFF2-40B4-BE49-F238E27FC236}">
                  <a16:creationId xmlns:a16="http://schemas.microsoft.com/office/drawing/2014/main" id="{26932F05-F91E-43D5-B5C9-861B4A1D939D}"/>
                </a:ext>
              </a:extLst>
            </p:cNvPr>
            <p:cNvSpPr>
              <a:spLocks noChangeArrowheads="1"/>
            </p:cNvSpPr>
            <p:nvPr/>
          </p:nvSpPr>
          <p:spPr bwMode="auto">
            <a:xfrm>
              <a:off x="4377" y="2069"/>
              <a:ext cx="544"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5" name="Rectangle 23">
              <a:extLst>
                <a:ext uri="{FF2B5EF4-FFF2-40B4-BE49-F238E27FC236}">
                  <a16:creationId xmlns:a16="http://schemas.microsoft.com/office/drawing/2014/main" id="{A99A87C8-AB66-43A5-84A9-E333E3D8D848}"/>
                </a:ext>
              </a:extLst>
            </p:cNvPr>
            <p:cNvSpPr>
              <a:spLocks noChangeArrowheads="1"/>
            </p:cNvSpPr>
            <p:nvPr/>
          </p:nvSpPr>
          <p:spPr bwMode="auto">
            <a:xfrm>
              <a:off x="4558" y="2069"/>
              <a:ext cx="182" cy="227"/>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37" name="Line 25">
            <a:extLst>
              <a:ext uri="{FF2B5EF4-FFF2-40B4-BE49-F238E27FC236}">
                <a16:creationId xmlns:a16="http://schemas.microsoft.com/office/drawing/2014/main" id="{3511DD7F-7672-42BE-93FA-FDB3431AF87F}"/>
              </a:ext>
            </a:extLst>
          </p:cNvPr>
          <p:cNvSpPr>
            <a:spLocks noChangeShapeType="1"/>
          </p:cNvSpPr>
          <p:nvPr/>
        </p:nvSpPr>
        <p:spPr bwMode="auto">
          <a:xfrm>
            <a:off x="6711950" y="3049787"/>
            <a:ext cx="0" cy="503237"/>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38" name="Text Box 26">
            <a:extLst>
              <a:ext uri="{FF2B5EF4-FFF2-40B4-BE49-F238E27FC236}">
                <a16:creationId xmlns:a16="http://schemas.microsoft.com/office/drawing/2014/main" id="{67FE2A8C-9FE6-42C6-90D6-51A953204BAE}"/>
              </a:ext>
            </a:extLst>
          </p:cNvPr>
          <p:cNvSpPr txBox="1">
            <a:spLocks noChangeArrowheads="1"/>
          </p:cNvSpPr>
          <p:nvPr/>
        </p:nvSpPr>
        <p:spPr bwMode="auto">
          <a:xfrm>
            <a:off x="7175500" y="3166573"/>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err="1"/>
              <a:t>chrdevs</a:t>
            </a:r>
            <a:r>
              <a:rPr lang="en-US" altLang="en-US" dirty="0"/>
              <a:t>[]</a:t>
            </a:r>
          </a:p>
        </p:txBody>
      </p:sp>
      <p:sp>
        <p:nvSpPr>
          <p:cNvPr id="346139" name="Rectangle 27">
            <a:extLst>
              <a:ext uri="{FF2B5EF4-FFF2-40B4-BE49-F238E27FC236}">
                <a16:creationId xmlns:a16="http://schemas.microsoft.com/office/drawing/2014/main" id="{EC04E781-1222-4BFD-810B-FFB70BBCB446}"/>
              </a:ext>
            </a:extLst>
          </p:cNvPr>
          <p:cNvSpPr>
            <a:spLocks noChangeArrowheads="1"/>
          </p:cNvSpPr>
          <p:nvPr/>
        </p:nvSpPr>
        <p:spPr bwMode="auto">
          <a:xfrm>
            <a:off x="4294188" y="3553024"/>
            <a:ext cx="1008062" cy="649288"/>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0" name="Rectangle 28">
            <a:extLst>
              <a:ext uri="{FF2B5EF4-FFF2-40B4-BE49-F238E27FC236}">
                <a16:creationId xmlns:a16="http://schemas.microsoft.com/office/drawing/2014/main" id="{6BB00824-28CA-499A-9034-E9A2F082A184}"/>
              </a:ext>
            </a:extLst>
          </p:cNvPr>
          <p:cNvSpPr>
            <a:spLocks noChangeArrowheads="1"/>
          </p:cNvSpPr>
          <p:nvPr/>
        </p:nvSpPr>
        <p:spPr bwMode="auto">
          <a:xfrm>
            <a:off x="4294188" y="3768924"/>
            <a:ext cx="1008062" cy="2159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fops</a:t>
            </a:r>
          </a:p>
        </p:txBody>
      </p:sp>
      <p:sp>
        <p:nvSpPr>
          <p:cNvPr id="346141" name="Rectangle 29">
            <a:extLst>
              <a:ext uri="{FF2B5EF4-FFF2-40B4-BE49-F238E27FC236}">
                <a16:creationId xmlns:a16="http://schemas.microsoft.com/office/drawing/2014/main" id="{1E45532B-0CE1-4F08-9006-0D729B642769}"/>
              </a:ext>
            </a:extLst>
          </p:cNvPr>
          <p:cNvSpPr>
            <a:spLocks noChangeArrowheads="1"/>
          </p:cNvSpPr>
          <p:nvPr/>
        </p:nvSpPr>
        <p:spPr bwMode="auto">
          <a:xfrm>
            <a:off x="4294188" y="4489649"/>
            <a:ext cx="1008062" cy="936625"/>
          </a:xfrm>
          <a:prstGeom prst="rect">
            <a:avLst/>
          </a:prstGeom>
          <a:solidFill>
            <a:srgbClr val="CC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he-IL" altLang="en-US" dirty="0"/>
              <a:t>אוסף </a:t>
            </a:r>
          </a:p>
          <a:p>
            <a:pPr algn="ctr" rtl="1"/>
            <a:r>
              <a:rPr lang="he-IL" altLang="en-US" dirty="0"/>
              <a:t>פונקציות</a:t>
            </a:r>
            <a:endParaRPr lang="en-US" altLang="en-US" dirty="0"/>
          </a:p>
        </p:txBody>
      </p:sp>
      <p:sp>
        <p:nvSpPr>
          <p:cNvPr id="346142" name="Rectangle 30">
            <a:extLst>
              <a:ext uri="{FF2B5EF4-FFF2-40B4-BE49-F238E27FC236}">
                <a16:creationId xmlns:a16="http://schemas.microsoft.com/office/drawing/2014/main" id="{242DBE55-AEF2-4681-A88D-19A4B0181027}"/>
              </a:ext>
            </a:extLst>
          </p:cNvPr>
          <p:cNvSpPr>
            <a:spLocks noChangeArrowheads="1"/>
          </p:cNvSpPr>
          <p:nvPr/>
        </p:nvSpPr>
        <p:spPr bwMode="auto">
          <a:xfrm>
            <a:off x="6167438" y="4489649"/>
            <a:ext cx="1079500" cy="936625"/>
          </a:xfrm>
          <a:prstGeom prst="rect">
            <a:avLst/>
          </a:prstGeom>
          <a:solidFill>
            <a:srgbClr val="CC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a:r>
              <a:rPr lang="he-IL" altLang="en-US" dirty="0"/>
              <a:t>פונקציות</a:t>
            </a:r>
          </a:p>
          <a:p>
            <a:pPr algn="ctr" rtl="1"/>
            <a:r>
              <a:rPr lang="he-IL" altLang="en-US" dirty="0"/>
              <a:t>אחרות</a:t>
            </a:r>
          </a:p>
          <a:p>
            <a:pPr algn="ctr" rtl="1"/>
            <a:r>
              <a:rPr lang="he-IL" altLang="en-US" dirty="0"/>
              <a:t>בגרעין</a:t>
            </a:r>
            <a:endParaRPr lang="en-US" altLang="en-US" dirty="0"/>
          </a:p>
        </p:txBody>
      </p:sp>
      <p:sp>
        <p:nvSpPr>
          <p:cNvPr id="346144" name="Line 32">
            <a:extLst>
              <a:ext uri="{FF2B5EF4-FFF2-40B4-BE49-F238E27FC236}">
                <a16:creationId xmlns:a16="http://schemas.microsoft.com/office/drawing/2014/main" id="{EFA53BB9-48DD-4A9D-8FD6-53BA4F0EB9DA}"/>
              </a:ext>
            </a:extLst>
          </p:cNvPr>
          <p:cNvSpPr>
            <a:spLocks noChangeShapeType="1"/>
          </p:cNvSpPr>
          <p:nvPr/>
        </p:nvSpPr>
        <p:spPr bwMode="auto">
          <a:xfrm>
            <a:off x="5302250" y="45610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5" name="Line 33">
            <a:extLst>
              <a:ext uri="{FF2B5EF4-FFF2-40B4-BE49-F238E27FC236}">
                <a16:creationId xmlns:a16="http://schemas.microsoft.com/office/drawing/2014/main" id="{4C8EEED7-B86A-4A13-B35E-8C312E05A205}"/>
              </a:ext>
            </a:extLst>
          </p:cNvPr>
          <p:cNvSpPr>
            <a:spLocks noChangeShapeType="1"/>
          </p:cNvSpPr>
          <p:nvPr/>
        </p:nvSpPr>
        <p:spPr bwMode="auto">
          <a:xfrm>
            <a:off x="5302250" y="47769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6" name="Line 34">
            <a:extLst>
              <a:ext uri="{FF2B5EF4-FFF2-40B4-BE49-F238E27FC236}">
                <a16:creationId xmlns:a16="http://schemas.microsoft.com/office/drawing/2014/main" id="{6C22F03F-E82A-4989-9005-CD2A8E253351}"/>
              </a:ext>
            </a:extLst>
          </p:cNvPr>
          <p:cNvSpPr>
            <a:spLocks noChangeShapeType="1"/>
          </p:cNvSpPr>
          <p:nvPr/>
        </p:nvSpPr>
        <p:spPr bwMode="auto">
          <a:xfrm>
            <a:off x="5302250" y="4992887"/>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7" name="Line 35">
            <a:extLst>
              <a:ext uri="{FF2B5EF4-FFF2-40B4-BE49-F238E27FC236}">
                <a16:creationId xmlns:a16="http://schemas.microsoft.com/office/drawing/2014/main" id="{FA65FBE1-2403-4E92-B4CA-5EF60B359714}"/>
              </a:ext>
            </a:extLst>
          </p:cNvPr>
          <p:cNvSpPr>
            <a:spLocks noChangeShapeType="1"/>
          </p:cNvSpPr>
          <p:nvPr/>
        </p:nvSpPr>
        <p:spPr bwMode="auto">
          <a:xfrm>
            <a:off x="5302250" y="5210374"/>
            <a:ext cx="865188"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8" name="Freeform 36">
            <a:extLst>
              <a:ext uri="{FF2B5EF4-FFF2-40B4-BE49-F238E27FC236}">
                <a16:creationId xmlns:a16="http://schemas.microsoft.com/office/drawing/2014/main" id="{EDE8B175-98E9-4F11-B4B2-0FB324E99269}"/>
              </a:ext>
            </a:extLst>
          </p:cNvPr>
          <p:cNvSpPr>
            <a:spLocks/>
          </p:cNvSpPr>
          <p:nvPr/>
        </p:nvSpPr>
        <p:spPr bwMode="auto">
          <a:xfrm>
            <a:off x="4006850" y="4057849"/>
            <a:ext cx="287338" cy="576263"/>
          </a:xfrm>
          <a:custGeom>
            <a:avLst/>
            <a:gdLst>
              <a:gd name="T0" fmla="*/ 181 w 181"/>
              <a:gd name="T1" fmla="*/ 0 h 363"/>
              <a:gd name="T2" fmla="*/ 0 w 181"/>
              <a:gd name="T3" fmla="*/ 0 h 363"/>
              <a:gd name="T4" fmla="*/ 0 w 181"/>
              <a:gd name="T5" fmla="*/ 363 h 363"/>
              <a:gd name="T6" fmla="*/ 181 w 181"/>
              <a:gd name="T7" fmla="*/ 363 h 363"/>
            </a:gdLst>
            <a:ahLst/>
            <a:cxnLst>
              <a:cxn ang="0">
                <a:pos x="T0" y="T1"/>
              </a:cxn>
              <a:cxn ang="0">
                <a:pos x="T2" y="T3"/>
              </a:cxn>
              <a:cxn ang="0">
                <a:pos x="T4" y="T5"/>
              </a:cxn>
              <a:cxn ang="0">
                <a:pos x="T6" y="T7"/>
              </a:cxn>
            </a:cxnLst>
            <a:rect l="0" t="0" r="r" b="b"/>
            <a:pathLst>
              <a:path w="181" h="363">
                <a:moveTo>
                  <a:pt x="181" y="0"/>
                </a:moveTo>
                <a:lnTo>
                  <a:pt x="0" y="0"/>
                </a:lnTo>
                <a:lnTo>
                  <a:pt x="0" y="363"/>
                </a:lnTo>
                <a:lnTo>
                  <a:pt x="181" y="363"/>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49" name="Freeform 37">
            <a:extLst>
              <a:ext uri="{FF2B5EF4-FFF2-40B4-BE49-F238E27FC236}">
                <a16:creationId xmlns:a16="http://schemas.microsoft.com/office/drawing/2014/main" id="{05FF677B-9317-4F4E-9711-307EB945D5F3}"/>
              </a:ext>
            </a:extLst>
          </p:cNvPr>
          <p:cNvSpPr>
            <a:spLocks/>
          </p:cNvSpPr>
          <p:nvPr/>
        </p:nvSpPr>
        <p:spPr bwMode="auto">
          <a:xfrm>
            <a:off x="3790950" y="3873699"/>
            <a:ext cx="503238" cy="1008063"/>
          </a:xfrm>
          <a:custGeom>
            <a:avLst/>
            <a:gdLst>
              <a:gd name="T0" fmla="*/ 317 w 317"/>
              <a:gd name="T1" fmla="*/ 0 h 635"/>
              <a:gd name="T2" fmla="*/ 0 w 317"/>
              <a:gd name="T3" fmla="*/ 0 h 635"/>
              <a:gd name="T4" fmla="*/ 0 w 317"/>
              <a:gd name="T5" fmla="*/ 635 h 635"/>
              <a:gd name="T6" fmla="*/ 317 w 317"/>
              <a:gd name="T7" fmla="*/ 635 h 635"/>
            </a:gdLst>
            <a:ahLst/>
            <a:cxnLst>
              <a:cxn ang="0">
                <a:pos x="T0" y="T1"/>
              </a:cxn>
              <a:cxn ang="0">
                <a:pos x="T2" y="T3"/>
              </a:cxn>
              <a:cxn ang="0">
                <a:pos x="T4" y="T5"/>
              </a:cxn>
              <a:cxn ang="0">
                <a:pos x="T6" y="T7"/>
              </a:cxn>
            </a:cxnLst>
            <a:rect l="0" t="0" r="r" b="b"/>
            <a:pathLst>
              <a:path w="317" h="635">
                <a:moveTo>
                  <a:pt x="317" y="0"/>
                </a:moveTo>
                <a:lnTo>
                  <a:pt x="0" y="0"/>
                </a:lnTo>
                <a:lnTo>
                  <a:pt x="0" y="635"/>
                </a:lnTo>
                <a:lnTo>
                  <a:pt x="317" y="635"/>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0" name="Freeform 38">
            <a:extLst>
              <a:ext uri="{FF2B5EF4-FFF2-40B4-BE49-F238E27FC236}">
                <a16:creationId xmlns:a16="http://schemas.microsoft.com/office/drawing/2014/main" id="{2A88D7AD-7105-4F76-B172-177B224042FD}"/>
              </a:ext>
            </a:extLst>
          </p:cNvPr>
          <p:cNvSpPr>
            <a:spLocks/>
          </p:cNvSpPr>
          <p:nvPr/>
        </p:nvSpPr>
        <p:spPr bwMode="auto">
          <a:xfrm>
            <a:off x="3575050" y="3657799"/>
            <a:ext cx="719138" cy="1511300"/>
          </a:xfrm>
          <a:custGeom>
            <a:avLst/>
            <a:gdLst>
              <a:gd name="T0" fmla="*/ 453 w 453"/>
              <a:gd name="T1" fmla="*/ 0 h 952"/>
              <a:gd name="T2" fmla="*/ 0 w 453"/>
              <a:gd name="T3" fmla="*/ 0 h 952"/>
              <a:gd name="T4" fmla="*/ 0 w 453"/>
              <a:gd name="T5" fmla="*/ 952 h 952"/>
              <a:gd name="T6" fmla="*/ 453 w 453"/>
              <a:gd name="T7" fmla="*/ 952 h 952"/>
            </a:gdLst>
            <a:ahLst/>
            <a:cxnLst>
              <a:cxn ang="0">
                <a:pos x="T0" y="T1"/>
              </a:cxn>
              <a:cxn ang="0">
                <a:pos x="T2" y="T3"/>
              </a:cxn>
              <a:cxn ang="0">
                <a:pos x="T4" y="T5"/>
              </a:cxn>
              <a:cxn ang="0">
                <a:pos x="T6" y="T7"/>
              </a:cxn>
            </a:cxnLst>
            <a:rect l="0" t="0" r="r" b="b"/>
            <a:pathLst>
              <a:path w="453" h="952">
                <a:moveTo>
                  <a:pt x="453" y="0"/>
                </a:moveTo>
                <a:lnTo>
                  <a:pt x="0" y="0"/>
                </a:lnTo>
                <a:lnTo>
                  <a:pt x="0" y="952"/>
                </a:lnTo>
                <a:lnTo>
                  <a:pt x="453" y="952"/>
                </a:lnTo>
              </a:path>
            </a:pathLst>
          </a:custGeom>
          <a:noFill/>
          <a:ln w="19050" cap="flat" cmpd="sng">
            <a:solidFill>
              <a:srgbClr val="00CC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2" name="Freeform 40">
            <a:extLst>
              <a:ext uri="{FF2B5EF4-FFF2-40B4-BE49-F238E27FC236}">
                <a16:creationId xmlns:a16="http://schemas.microsoft.com/office/drawing/2014/main" id="{0E8B7B2F-6F57-4EBD-A345-28B0238EFF16}"/>
              </a:ext>
            </a:extLst>
          </p:cNvPr>
          <p:cNvSpPr>
            <a:spLocks/>
          </p:cNvSpPr>
          <p:nvPr/>
        </p:nvSpPr>
        <p:spPr bwMode="auto">
          <a:xfrm>
            <a:off x="4799013" y="3338712"/>
            <a:ext cx="1841500" cy="214312"/>
          </a:xfrm>
          <a:custGeom>
            <a:avLst/>
            <a:gdLst>
              <a:gd name="T0" fmla="*/ 1179 w 1179"/>
              <a:gd name="T1" fmla="*/ 136 h 136"/>
              <a:gd name="T2" fmla="*/ 1179 w 1179"/>
              <a:gd name="T3" fmla="*/ 0 h 136"/>
              <a:gd name="T4" fmla="*/ 0 w 1179"/>
              <a:gd name="T5" fmla="*/ 0 h 136"/>
              <a:gd name="T6" fmla="*/ 0 w 1179"/>
              <a:gd name="T7" fmla="*/ 136 h 136"/>
            </a:gdLst>
            <a:ahLst/>
            <a:cxnLst>
              <a:cxn ang="0">
                <a:pos x="T0" y="T1"/>
              </a:cxn>
              <a:cxn ang="0">
                <a:pos x="T2" y="T3"/>
              </a:cxn>
              <a:cxn ang="0">
                <a:pos x="T4" y="T5"/>
              </a:cxn>
              <a:cxn ang="0">
                <a:pos x="T6" y="T7"/>
              </a:cxn>
            </a:cxnLst>
            <a:rect l="0" t="0" r="r" b="b"/>
            <a:pathLst>
              <a:path w="1179" h="136">
                <a:moveTo>
                  <a:pt x="1179" y="136"/>
                </a:moveTo>
                <a:lnTo>
                  <a:pt x="1179" y="0"/>
                </a:lnTo>
                <a:lnTo>
                  <a:pt x="0" y="0"/>
                </a:lnTo>
                <a:lnTo>
                  <a:pt x="0" y="1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3" name="Line 41">
            <a:extLst>
              <a:ext uri="{FF2B5EF4-FFF2-40B4-BE49-F238E27FC236}">
                <a16:creationId xmlns:a16="http://schemas.microsoft.com/office/drawing/2014/main" id="{6064CA41-1983-4B39-B10D-E6EB63CDE4EA}"/>
              </a:ext>
            </a:extLst>
          </p:cNvPr>
          <p:cNvSpPr>
            <a:spLocks noChangeShapeType="1"/>
          </p:cNvSpPr>
          <p:nvPr/>
        </p:nvSpPr>
        <p:spPr bwMode="auto">
          <a:xfrm>
            <a:off x="2679700" y="2833887"/>
            <a:ext cx="89535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4" name="Line 42">
            <a:extLst>
              <a:ext uri="{FF2B5EF4-FFF2-40B4-BE49-F238E27FC236}">
                <a16:creationId xmlns:a16="http://schemas.microsoft.com/office/drawing/2014/main" id="{D561E8B5-CA22-4A41-91B1-8C3313C79A45}"/>
              </a:ext>
            </a:extLst>
          </p:cNvPr>
          <p:cNvSpPr>
            <a:spLocks noChangeShapeType="1"/>
          </p:cNvSpPr>
          <p:nvPr/>
        </p:nvSpPr>
        <p:spPr bwMode="auto">
          <a:xfrm>
            <a:off x="2535238" y="5713612"/>
            <a:ext cx="752475"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קבוצה 8">
            <a:extLst>
              <a:ext uri="{FF2B5EF4-FFF2-40B4-BE49-F238E27FC236}">
                <a16:creationId xmlns:a16="http://schemas.microsoft.com/office/drawing/2014/main" id="{99F0AE44-8DE9-455E-8CF2-7AC6AD98AFA3}"/>
              </a:ext>
            </a:extLst>
          </p:cNvPr>
          <p:cNvGrpSpPr/>
          <p:nvPr/>
        </p:nvGrpSpPr>
        <p:grpSpPr>
          <a:xfrm>
            <a:off x="2250394" y="699905"/>
            <a:ext cx="540231" cy="1152526"/>
            <a:chOff x="2250394" y="699905"/>
            <a:chExt cx="540231" cy="1152526"/>
          </a:xfrm>
        </p:grpSpPr>
        <p:sp>
          <p:nvSpPr>
            <p:cNvPr id="346156" name="Line 44">
              <a:extLst>
                <a:ext uri="{FF2B5EF4-FFF2-40B4-BE49-F238E27FC236}">
                  <a16:creationId xmlns:a16="http://schemas.microsoft.com/office/drawing/2014/main" id="{08CFCC6F-6066-4457-95AA-E98AB9BD1B03}"/>
                </a:ext>
              </a:extLst>
            </p:cNvPr>
            <p:cNvSpPr>
              <a:spLocks noChangeShapeType="1"/>
            </p:cNvSpPr>
            <p:nvPr/>
          </p:nvSpPr>
          <p:spPr bwMode="auto">
            <a:xfrm>
              <a:off x="2250394" y="699905"/>
              <a:ext cx="540231"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7" name="Line 45">
              <a:extLst>
                <a:ext uri="{FF2B5EF4-FFF2-40B4-BE49-F238E27FC236}">
                  <a16:creationId xmlns:a16="http://schemas.microsoft.com/office/drawing/2014/main" id="{A0DADFE3-D946-422D-A70D-66A76B1736A8}"/>
                </a:ext>
              </a:extLst>
            </p:cNvPr>
            <p:cNvSpPr>
              <a:spLocks noChangeShapeType="1"/>
            </p:cNvSpPr>
            <p:nvPr/>
          </p:nvSpPr>
          <p:spPr bwMode="auto">
            <a:xfrm>
              <a:off x="2250394" y="1084080"/>
              <a:ext cx="540231" cy="0"/>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8" name="Line 46">
              <a:extLst>
                <a:ext uri="{FF2B5EF4-FFF2-40B4-BE49-F238E27FC236}">
                  <a16:creationId xmlns:a16="http://schemas.microsoft.com/office/drawing/2014/main" id="{924F4064-2224-4E32-900A-10676415A6FE}"/>
                </a:ext>
              </a:extLst>
            </p:cNvPr>
            <p:cNvSpPr>
              <a:spLocks noChangeShapeType="1"/>
            </p:cNvSpPr>
            <p:nvPr/>
          </p:nvSpPr>
          <p:spPr bwMode="auto">
            <a:xfrm>
              <a:off x="2250394" y="1468255"/>
              <a:ext cx="540231" cy="0"/>
            </a:xfrm>
            <a:prstGeom prst="line">
              <a:avLst/>
            </a:prstGeom>
            <a:noFill/>
            <a:ln w="190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159" name="Line 47">
              <a:extLst>
                <a:ext uri="{FF2B5EF4-FFF2-40B4-BE49-F238E27FC236}">
                  <a16:creationId xmlns:a16="http://schemas.microsoft.com/office/drawing/2014/main" id="{7D4FDC9B-2379-4EDE-82B6-DBA01669434A}"/>
                </a:ext>
              </a:extLst>
            </p:cNvPr>
            <p:cNvSpPr>
              <a:spLocks noChangeShapeType="1"/>
            </p:cNvSpPr>
            <p:nvPr/>
          </p:nvSpPr>
          <p:spPr bwMode="auto">
            <a:xfrm>
              <a:off x="2250394" y="1852431"/>
              <a:ext cx="54023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6167" name="Freeform 55">
            <a:extLst>
              <a:ext uri="{FF2B5EF4-FFF2-40B4-BE49-F238E27FC236}">
                <a16:creationId xmlns:a16="http://schemas.microsoft.com/office/drawing/2014/main" id="{339A938D-FC4D-4429-AB0D-E13FFD758EEB}"/>
              </a:ext>
            </a:extLst>
          </p:cNvPr>
          <p:cNvSpPr>
            <a:spLocks/>
          </p:cNvSpPr>
          <p:nvPr/>
        </p:nvSpPr>
        <p:spPr bwMode="auto">
          <a:xfrm>
            <a:off x="6640513" y="3913387"/>
            <a:ext cx="1008062" cy="1657350"/>
          </a:xfrm>
          <a:custGeom>
            <a:avLst/>
            <a:gdLst>
              <a:gd name="T0" fmla="*/ 635 w 635"/>
              <a:gd name="T1" fmla="*/ 1044 h 1044"/>
              <a:gd name="T2" fmla="*/ 635 w 635"/>
              <a:gd name="T3" fmla="*/ 182 h 1044"/>
              <a:gd name="T4" fmla="*/ 0 w 635"/>
              <a:gd name="T5" fmla="*/ 182 h 1044"/>
              <a:gd name="T6" fmla="*/ 0 w 635"/>
              <a:gd name="T7" fmla="*/ 0 h 1044"/>
            </a:gdLst>
            <a:ahLst/>
            <a:cxnLst>
              <a:cxn ang="0">
                <a:pos x="T0" y="T1"/>
              </a:cxn>
              <a:cxn ang="0">
                <a:pos x="T2" y="T3"/>
              </a:cxn>
              <a:cxn ang="0">
                <a:pos x="T4" y="T5"/>
              </a:cxn>
              <a:cxn ang="0">
                <a:pos x="T6" y="T7"/>
              </a:cxn>
            </a:cxnLst>
            <a:rect l="0" t="0" r="r" b="b"/>
            <a:pathLst>
              <a:path w="635" h="1044">
                <a:moveTo>
                  <a:pt x="635" y="1044"/>
                </a:moveTo>
                <a:lnTo>
                  <a:pt x="635" y="182"/>
                </a:lnTo>
                <a:lnTo>
                  <a:pt x="0" y="182"/>
                </a:lnTo>
                <a:lnTo>
                  <a:pt x="0" y="0"/>
                </a:lnTo>
              </a:path>
            </a:pathLst>
          </a:custGeom>
          <a:noFill/>
          <a:ln w="9525"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27451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EC66-5FFF-473D-AED4-499AA67BBC2E}"/>
              </a:ext>
            </a:extLst>
          </p:cNvPr>
          <p:cNvSpPr>
            <a:spLocks noGrp="1"/>
          </p:cNvSpPr>
          <p:nvPr>
            <p:ph type="title"/>
          </p:nvPr>
        </p:nvSpPr>
        <p:spPr/>
        <p:txBody>
          <a:bodyPr/>
          <a:lstStyle/>
          <a:p>
            <a:r>
              <a:rPr lang="he-IL" dirty="0"/>
              <a:t>מערך הדרייברים הרשומים</a:t>
            </a:r>
            <a:endParaRPr lang="en-US" dirty="0"/>
          </a:p>
        </p:txBody>
      </p:sp>
      <p:graphicFrame>
        <p:nvGraphicFramePr>
          <p:cNvPr id="14" name="Table 14">
            <a:extLst>
              <a:ext uri="{FF2B5EF4-FFF2-40B4-BE49-F238E27FC236}">
                <a16:creationId xmlns:a16="http://schemas.microsoft.com/office/drawing/2014/main" id="{7A6C5853-4916-40F8-A817-FBF12A7188E0}"/>
              </a:ext>
            </a:extLst>
          </p:cNvPr>
          <p:cNvGraphicFramePr>
            <a:graphicFrameLocks noGrp="1"/>
          </p:cNvGraphicFramePr>
          <p:nvPr>
            <p:ph sz="half" idx="1"/>
            <p:extLst>
              <p:ext uri="{D42A27DB-BD31-4B8C-83A1-F6EECF244321}">
                <p14:modId xmlns:p14="http://schemas.microsoft.com/office/powerpoint/2010/main" val="170794913"/>
              </p:ext>
            </p:extLst>
          </p:nvPr>
        </p:nvGraphicFramePr>
        <p:xfrm>
          <a:off x="457200" y="1673225"/>
          <a:ext cx="3525864" cy="3200400"/>
        </p:xfrm>
        <a:graphic>
          <a:graphicData uri="http://schemas.openxmlformats.org/drawingml/2006/table">
            <a:tbl>
              <a:tblPr firstRow="1">
                <a:tableStyleId>{616DA210-FB5B-4158-B5E0-FEB733F419BA}</a:tableStyleId>
              </a:tblPr>
              <a:tblGrid>
                <a:gridCol w="658678">
                  <a:extLst>
                    <a:ext uri="{9D8B030D-6E8A-4147-A177-3AD203B41FA5}">
                      <a16:colId xmlns:a16="http://schemas.microsoft.com/office/drawing/2014/main" val="2134880923"/>
                    </a:ext>
                  </a:extLst>
                </a:gridCol>
                <a:gridCol w="1146875">
                  <a:extLst>
                    <a:ext uri="{9D8B030D-6E8A-4147-A177-3AD203B41FA5}">
                      <a16:colId xmlns:a16="http://schemas.microsoft.com/office/drawing/2014/main" val="4086583783"/>
                    </a:ext>
                  </a:extLst>
                </a:gridCol>
                <a:gridCol w="1720311">
                  <a:extLst>
                    <a:ext uri="{9D8B030D-6E8A-4147-A177-3AD203B41FA5}">
                      <a16:colId xmlns:a16="http://schemas.microsoft.com/office/drawing/2014/main" val="356916914"/>
                    </a:ext>
                  </a:extLst>
                </a:gridCol>
              </a:tblGrid>
              <a:tr h="370840">
                <a:tc>
                  <a:txBody>
                    <a:bodyPr/>
                    <a:lstStyle/>
                    <a:p>
                      <a:endParaRPr lang="en-US" sz="24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r>
                        <a:rPr lang="en-US" sz="24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fops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448172"/>
                  </a:ext>
                </a:extLst>
              </a:tr>
              <a:tr h="370840">
                <a:tc>
                  <a:txBody>
                    <a:bodyPr/>
                    <a:lstStyle/>
                    <a:p>
                      <a:r>
                        <a:rPr lang="en-US" sz="2400" dirty="0"/>
                        <a:t>0</a:t>
                      </a:r>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8844053"/>
                  </a:ext>
                </a:extLst>
              </a:tr>
              <a:tr h="370840">
                <a:tc>
                  <a:txBody>
                    <a:bodyPr/>
                    <a:lstStyle/>
                    <a:p>
                      <a:r>
                        <a:rPr lang="en-US" sz="2400"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2588097"/>
                  </a:ext>
                </a:extLst>
              </a:tr>
              <a:tr h="370840">
                <a:tc>
                  <a:txBody>
                    <a:bodyPr/>
                    <a:lstStyle/>
                    <a:p>
                      <a:r>
                        <a:rPr lang="en-US" sz="2400"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6268910"/>
                  </a:ext>
                </a:extLst>
              </a:tr>
              <a:tr h="370840">
                <a:tc>
                  <a:txBody>
                    <a:bodyPr/>
                    <a:lstStyle/>
                    <a:p>
                      <a:r>
                        <a:rPr lang="en-US" sz="2400"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3903435"/>
                  </a:ext>
                </a:extLst>
              </a:tr>
              <a:tr h="370840">
                <a:tc>
                  <a:txBody>
                    <a:bodyPr/>
                    <a:lstStyle/>
                    <a:p>
                      <a:r>
                        <a:rPr lang="en-US" sz="2400" dirty="0"/>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174100"/>
                  </a:ext>
                </a:extLst>
              </a:tr>
              <a:tr h="370840">
                <a:tc>
                  <a:txBody>
                    <a:bodyPr/>
                    <a:lstStyle/>
                    <a:p>
                      <a:r>
                        <a:rPr lang="en-US" sz="2400" dirty="0"/>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2656502"/>
                  </a:ext>
                </a:extLst>
              </a:tr>
            </a:tbl>
          </a:graphicData>
        </a:graphic>
      </p:graphicFrame>
      <p:sp>
        <p:nvSpPr>
          <p:cNvPr id="13" name="Content Placeholder 12">
            <a:extLst>
              <a:ext uri="{FF2B5EF4-FFF2-40B4-BE49-F238E27FC236}">
                <a16:creationId xmlns:a16="http://schemas.microsoft.com/office/drawing/2014/main" id="{AC9F2202-870F-4625-88D6-D0078FED21C1}"/>
              </a:ext>
            </a:extLst>
          </p:cNvPr>
          <p:cNvSpPr>
            <a:spLocks noGrp="1"/>
          </p:cNvSpPr>
          <p:nvPr>
            <p:ph sz="half" idx="2"/>
          </p:nvPr>
        </p:nvSpPr>
        <p:spPr/>
        <p:txBody>
          <a:bodyPr>
            <a:normAutofit/>
          </a:bodyPr>
          <a:lstStyle/>
          <a:p>
            <a:r>
              <a:rPr lang="he-IL" dirty="0"/>
              <a:t>המערך </a:t>
            </a:r>
            <a:r>
              <a:rPr lang="en-US" dirty="0" err="1"/>
              <a:t>chrdevs</a:t>
            </a:r>
            <a:r>
              <a:rPr lang="en-US" dirty="0"/>
              <a:t>[]</a:t>
            </a:r>
            <a:r>
              <a:rPr lang="he-IL" dirty="0"/>
              <a:t> שומר את כל הדרייברים הרשומים כרגע במערכת.</a:t>
            </a:r>
          </a:p>
          <a:p>
            <a:r>
              <a:rPr lang="he-IL" dirty="0"/>
              <a:t>כל תא במערך מכיל לפחות שני שדות:</a:t>
            </a:r>
          </a:p>
          <a:p>
            <a:pPr lvl="1"/>
            <a:r>
              <a:rPr lang="he-IL" dirty="0"/>
              <a:t>שם הדרייבר.</a:t>
            </a:r>
          </a:p>
          <a:p>
            <a:pPr lvl="1"/>
            <a:r>
              <a:rPr lang="he-IL" dirty="0"/>
              <a:t>מצביע ל-</a:t>
            </a:r>
            <a:r>
              <a:rPr lang="en-US" dirty="0" err="1"/>
              <a:t>file_operations</a:t>
            </a:r>
            <a:r>
              <a:rPr lang="he-IL" dirty="0"/>
              <a:t>.</a:t>
            </a:r>
          </a:p>
          <a:p>
            <a:endParaRPr lang="he-IL" dirty="0"/>
          </a:p>
          <a:p>
            <a:r>
              <a:rPr lang="he-IL" dirty="0"/>
              <a:t>האינדקס למערך הוא המספר הראשי של הדרייבר.</a:t>
            </a:r>
            <a:endParaRPr lang="en-US" dirty="0"/>
          </a:p>
        </p:txBody>
      </p:sp>
      <p:sp>
        <p:nvSpPr>
          <p:cNvPr id="4" name="Footer Placeholder 3">
            <a:extLst>
              <a:ext uri="{FF2B5EF4-FFF2-40B4-BE49-F238E27FC236}">
                <a16:creationId xmlns:a16="http://schemas.microsoft.com/office/drawing/2014/main" id="{1592F530-AD07-48CA-9731-0784B9AF6A0B}"/>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A0CC50A2-7466-4093-B758-532718421360}"/>
              </a:ext>
            </a:extLst>
          </p:cNvPr>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944705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r>
              <a:rPr lang="he-IL" altLang="en-US" dirty="0"/>
              <a:t>רישום דרייבר חדש</a:t>
            </a:r>
            <a:endParaRPr lang="en-US" altLang="en-US" dirty="0"/>
          </a:p>
        </p:txBody>
      </p:sp>
      <p:sp>
        <p:nvSpPr>
          <p:cNvPr id="358403" name="Rectangle 3">
            <a:extLst>
              <a:ext uri="{FF2B5EF4-FFF2-40B4-BE49-F238E27FC236}">
                <a16:creationId xmlns:a16="http://schemas.microsoft.com/office/drawing/2014/main" id="{E258D6BD-44C9-443F-B1BF-2CC5DA1F77DB}"/>
              </a:ext>
            </a:extLst>
          </p:cNvPr>
          <p:cNvSpPr>
            <a:spLocks noGrp="1" noChangeArrowheads="1"/>
          </p:cNvSpPr>
          <p:nvPr>
            <p:ph idx="1"/>
          </p:nvPr>
        </p:nvSpPr>
        <p:spPr/>
        <p:txBody>
          <a:bodyPr>
            <a:normAutofit fontScale="92500" lnSpcReduction="10000"/>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struct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file_operations</a:t>
            </a:r>
            <a:r>
              <a:rPr lang="en-US" altLang="en-US" dirty="0">
                <a:latin typeface="Courier New" panose="02070309020205020404" pitchFamily="49" charset="0"/>
                <a:cs typeface="Courier New" panose="02070309020205020404" pitchFamily="49" charset="0"/>
              </a:rPr>
              <a:t> *fops);</a:t>
            </a:r>
            <a:endParaRPr lang="he-IL"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רושמת דרייבר חדש להתקני תווים ומקצה לו מספר ראשי.</a:t>
            </a:r>
          </a:p>
          <a:p>
            <a:r>
              <a:rPr lang="he-IL" altLang="en-US" dirty="0"/>
              <a:t>מוסיפה רישום שלו לקובץ </a:t>
            </a:r>
            <a:r>
              <a:rPr lang="en-US" altLang="en-US" dirty="0"/>
              <a:t>/proc/devices</a:t>
            </a:r>
            <a:r>
              <a:rPr lang="he-IL" altLang="en-US" dirty="0"/>
              <a:t> .</a:t>
            </a:r>
          </a:p>
          <a:p>
            <a:r>
              <a:rPr lang="he-IL" altLang="en-US" dirty="0"/>
              <a:t>מוסיפה רישום שלו במערך הדרייברים </a:t>
            </a:r>
            <a:r>
              <a:rPr lang="en-US" altLang="en-US" dirty="0" err="1"/>
              <a:t>chrdevs</a:t>
            </a:r>
            <a:r>
              <a:rPr lang="he-IL" altLang="en-US" dirty="0"/>
              <a:t>.</a:t>
            </a:r>
          </a:p>
          <a:p>
            <a:endParaRPr lang="he-IL" altLang="en-US" dirty="0"/>
          </a:p>
          <a:p>
            <a:r>
              <a:rPr lang="he-IL" altLang="en-US" u="sng" dirty="0"/>
              <a:t>פרמטרים:</a:t>
            </a:r>
          </a:p>
          <a:p>
            <a:pPr lvl="1"/>
            <a:r>
              <a:rPr lang="en-US" altLang="en-US" dirty="0"/>
              <a:t>major</a:t>
            </a:r>
            <a:r>
              <a:rPr lang="he-IL" altLang="en-US" dirty="0"/>
              <a:t> – המספר הראשי אותו רוצים להקצות לדרייבר.</a:t>
            </a:r>
          </a:p>
          <a:p>
            <a:pPr lvl="1"/>
            <a:r>
              <a:rPr lang="en-US" altLang="en-US" dirty="0"/>
              <a:t>name</a:t>
            </a:r>
            <a:r>
              <a:rPr lang="he-IL" altLang="en-US" dirty="0"/>
              <a:t> – שם הדרייבר כפי שיופיע ב-</a:t>
            </a:r>
            <a:r>
              <a:rPr lang="en-US" altLang="en-US" dirty="0"/>
              <a:t>/proc/devices</a:t>
            </a:r>
            <a:r>
              <a:rPr lang="he-IL" altLang="en-US" dirty="0"/>
              <a:t> .</a:t>
            </a:r>
          </a:p>
          <a:p>
            <a:pPr lvl="1"/>
            <a:r>
              <a:rPr lang="en-US" altLang="en-US" dirty="0"/>
              <a:t>fops</a:t>
            </a:r>
            <a:r>
              <a:rPr lang="he-IL" altLang="en-US" dirty="0"/>
              <a:t> – מערך של מצביעי פונקציות, המממשים את פעולת ההתקן.</a:t>
            </a:r>
          </a:p>
          <a:p>
            <a:r>
              <a:rPr lang="he-IL" altLang="en-US" u="sng" dirty="0"/>
              <a:t>ערך מוחזר:</a:t>
            </a:r>
            <a:r>
              <a:rPr lang="he-IL" altLang="en-US" dirty="0"/>
              <a:t> במקרה של הצלחה יוחזר ערך 0 או חיובי,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46</a:t>
            </a:fld>
            <a:endParaRPr lang="en-US"/>
          </a:p>
        </p:txBody>
      </p:sp>
      <p:sp>
        <p:nvSpPr>
          <p:cNvPr id="10" name="AutoShape 106">
            <a:extLst>
              <a:ext uri="{FF2B5EF4-FFF2-40B4-BE49-F238E27FC236}">
                <a16:creationId xmlns:a16="http://schemas.microsoft.com/office/drawing/2014/main" id="{70948F8F-98A2-4010-9E73-4FBE88627C88}"/>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Tree>
    <p:extLst>
      <p:ext uri="{BB962C8B-B14F-4D97-AF65-F5344CB8AC3E}">
        <p14:creationId xmlns:p14="http://schemas.microsoft.com/office/powerpoint/2010/main" val="3505891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B9D0D71E-F67A-45B2-9674-436CEC14F053}"/>
              </a:ext>
            </a:extLst>
          </p:cNvPr>
          <p:cNvSpPr>
            <a:spLocks noGrp="1" noChangeArrowheads="1"/>
          </p:cNvSpPr>
          <p:nvPr>
            <p:ph type="title"/>
          </p:nvPr>
        </p:nvSpPr>
        <p:spPr/>
        <p:txBody>
          <a:bodyPr/>
          <a:lstStyle/>
          <a:p>
            <a:r>
              <a:rPr lang="he-IL" altLang="en-US" dirty="0"/>
              <a:t>הקצאת מספר ראשי</a:t>
            </a:r>
            <a:endParaRPr lang="en-US" altLang="en-US" dirty="0"/>
          </a:p>
        </p:txBody>
      </p:sp>
      <p:sp>
        <p:nvSpPr>
          <p:cNvPr id="360451" name="Rectangle 3">
            <a:extLst>
              <a:ext uri="{FF2B5EF4-FFF2-40B4-BE49-F238E27FC236}">
                <a16:creationId xmlns:a16="http://schemas.microsoft.com/office/drawing/2014/main" id="{6622300C-C0EA-40FC-99B8-1FC39C7FC7C8}"/>
              </a:ext>
            </a:extLst>
          </p:cNvPr>
          <p:cNvSpPr>
            <a:spLocks noGrp="1" noChangeArrowheads="1"/>
          </p:cNvSpPr>
          <p:nvPr>
            <p:ph idx="1"/>
          </p:nvPr>
        </p:nvSpPr>
        <p:spPr/>
        <p:txBody>
          <a:bodyPr>
            <a:normAutofit/>
          </a:bodyPr>
          <a:lstStyle/>
          <a:p>
            <a:r>
              <a:rPr lang="he-IL" altLang="en-US" dirty="0"/>
              <a:t>לינוקס תומך ב-512 מספרים ראשיים.</a:t>
            </a:r>
          </a:p>
          <a:p>
            <a:r>
              <a:rPr lang="he-IL" altLang="en-US" dirty="0"/>
              <a:t>חלק מהמספרים הראשיים מוקצים באופן סטטי להתקנים נפוצים.</a:t>
            </a:r>
          </a:p>
          <a:p>
            <a:r>
              <a:rPr lang="he-IL" altLang="en-US" dirty="0"/>
              <a:t>הקצאה סטטית של מספרים ראשיים יכולה להיות בעייתית אם שני התקנים שונים יבקשו אותו מספר ראשי.</a:t>
            </a:r>
          </a:p>
          <a:p>
            <a:endParaRPr lang="he-IL" altLang="en-US" dirty="0"/>
          </a:p>
          <a:p>
            <a:r>
              <a:rPr lang="he-IL" altLang="en-US" dirty="0"/>
              <a:t>ניתן ועדיף לבצע </a:t>
            </a:r>
            <a:r>
              <a:rPr lang="he-IL" altLang="en-US" b="1" dirty="0"/>
              <a:t>הקצאה דינמית </a:t>
            </a:r>
            <a:r>
              <a:rPr lang="he-IL" altLang="en-US" dirty="0"/>
              <a:t>של מספר ראשי ע"י העברת ערך </a:t>
            </a:r>
            <a:r>
              <a:rPr lang="he-IL" altLang="en-US" b="1" dirty="0"/>
              <a:t>0</a:t>
            </a:r>
            <a:r>
              <a:rPr lang="he-IL" altLang="en-US" dirty="0"/>
              <a:t> עבור הפרמטר </a:t>
            </a:r>
            <a:r>
              <a:rPr lang="en-US" altLang="en-US" dirty="0"/>
              <a:t>major</a:t>
            </a:r>
            <a:r>
              <a:rPr lang="he-IL" altLang="en-US" dirty="0"/>
              <a:t>.</a:t>
            </a:r>
          </a:p>
          <a:p>
            <a:pPr lvl="1"/>
            <a:r>
              <a:rPr lang="he-IL" altLang="en-US" dirty="0"/>
              <a:t>מערכת ההפעלה תחפש מספר ראשי פנוי החל מ-512 ומטה.</a:t>
            </a:r>
          </a:p>
          <a:p>
            <a:pPr lvl="1"/>
            <a:r>
              <a:rPr lang="he-IL" altLang="en-US" dirty="0"/>
              <a:t>המספר הראשי שנבחר יהיה ערך החזרה של </a:t>
            </a:r>
            <a:r>
              <a:rPr lang="en-US" altLang="en-US" dirty="0" err="1"/>
              <a:t>register_chrdev</a:t>
            </a:r>
            <a:r>
              <a:rPr lang="en-US" altLang="en-US" dirty="0"/>
              <a:t>()</a:t>
            </a:r>
            <a:r>
              <a:rPr lang="he-IL" altLang="en-US" dirty="0"/>
              <a:t>.</a:t>
            </a:r>
          </a:p>
          <a:p>
            <a:r>
              <a:rPr lang="he-IL" altLang="en-US" dirty="0"/>
              <a:t>במקרה של הקצאה סטטית ערך החזרה יהיה 0.</a:t>
            </a:r>
          </a:p>
          <a:p>
            <a:pPr lvl="1"/>
            <a:r>
              <a:rPr lang="he-IL" altLang="en-US" dirty="0"/>
              <a:t>ניתן לראות את המספר שהוקצה גם ב-</a:t>
            </a:r>
            <a:r>
              <a:rPr lang="en-US" altLang="en-US" dirty="0"/>
              <a:t>/proc/devices</a:t>
            </a:r>
            <a:r>
              <a:rPr lang="he-IL" altLang="en-US" dirty="0"/>
              <a:t> .</a:t>
            </a:r>
          </a:p>
        </p:txBody>
      </p:sp>
      <p:sp>
        <p:nvSpPr>
          <p:cNvPr id="2" name="Footer Placeholder 1">
            <a:extLst>
              <a:ext uri="{FF2B5EF4-FFF2-40B4-BE49-F238E27FC236}">
                <a16:creationId xmlns:a16="http://schemas.microsoft.com/office/drawing/2014/main" id="{D4B9E1DD-6C97-47CB-989A-025E65FE4F0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4FB8B673-B266-486D-A4F9-F8F2FC7CB677}"/>
              </a:ext>
            </a:extLst>
          </p:cNvPr>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473688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A87A23AA-E6B3-4539-9084-DC2F32CB91F0}"/>
              </a:ext>
            </a:extLst>
          </p:cNvPr>
          <p:cNvSpPr>
            <a:spLocks noGrp="1" noChangeArrowheads="1"/>
          </p:cNvSpPr>
          <p:nvPr>
            <p:ph type="title"/>
          </p:nvPr>
        </p:nvSpPr>
        <p:spPr/>
        <p:txBody>
          <a:bodyPr/>
          <a:lstStyle/>
          <a:p>
            <a:pPr algn="l"/>
            <a:r>
              <a:rPr lang="en-US" altLang="en-US" dirty="0"/>
              <a:t>&gt;&gt; cat </a:t>
            </a:r>
            <a:r>
              <a:rPr lang="en-US" dirty="0"/>
              <a:t>/proc/devices</a:t>
            </a:r>
            <a:endParaRPr lang="en-US" altLang="en-US" dirty="0"/>
          </a:p>
        </p:txBody>
      </p:sp>
      <p:sp>
        <p:nvSpPr>
          <p:cNvPr id="4" name="Content Placeholder 3"/>
          <p:cNvSpPr>
            <a:spLocks noGrp="1"/>
          </p:cNvSpPr>
          <p:nvPr>
            <p:ph sz="half" idx="1"/>
          </p:nvPr>
        </p:nvSpPr>
        <p:spPr/>
        <p:txBody>
          <a:bodyPr>
            <a:normAutofit lnSpcReduction="10000"/>
          </a:bodyPr>
          <a:lstStyle/>
          <a:p>
            <a:pPr marL="0" indent="0" algn="l" rtl="0">
              <a:buNone/>
            </a:pPr>
            <a:r>
              <a:rPr lang="en-US" dirty="0">
                <a:latin typeface="Courier New" panose="02070309020205020404" pitchFamily="49" charset="0"/>
                <a:cs typeface="Courier New" panose="02070309020205020404" pitchFamily="49" charset="0"/>
              </a:rPr>
              <a:t>Character devices:</a:t>
            </a:r>
          </a:p>
          <a:p>
            <a:pPr marL="0" indent="0" algn="l" rtl="0">
              <a:buNone/>
            </a:pPr>
            <a:r>
              <a:rPr lang="en-US" dirty="0">
                <a:latin typeface="Courier New" panose="02070309020205020404" pitchFamily="49" charset="0"/>
                <a:cs typeface="Courier New" panose="02070309020205020404" pitchFamily="49" charset="0"/>
              </a:rPr>
              <a:t>  1 mem</a:t>
            </a:r>
          </a:p>
          <a:p>
            <a:pPr marL="0" indent="0" algn="l" rtl="0">
              <a:buNone/>
            </a:pPr>
            <a:r>
              <a:rPr lang="en-US" dirty="0">
                <a:latin typeface="Courier New" panose="02070309020205020404" pitchFamily="49" charset="0"/>
                <a:cs typeface="Courier New" panose="02070309020205020404" pitchFamily="49" charset="0"/>
              </a:rPr>
              <a:t>  4 /dev/</a:t>
            </a:r>
            <a:r>
              <a:rPr lang="en-US" dirty="0" err="1">
                <a:latin typeface="Courier New" panose="02070309020205020404" pitchFamily="49" charset="0"/>
                <a:cs typeface="Courier New" panose="02070309020205020404" pitchFamily="49" charset="0"/>
              </a:rPr>
              <a:t>vc</a:t>
            </a:r>
            <a:r>
              <a:rPr lang="en-US" dirty="0">
                <a:latin typeface="Courier New" panose="02070309020205020404" pitchFamily="49" charset="0"/>
                <a:cs typeface="Courier New" panose="02070309020205020404" pitchFamily="49" charset="0"/>
              </a:rPr>
              <a:t>/0</a:t>
            </a:r>
          </a:p>
          <a:p>
            <a:pPr marL="0" indent="0" algn="l" rtl="0">
              <a:buNone/>
            </a:pPr>
            <a:r>
              <a:rPr lang="en-US" dirty="0">
                <a:latin typeface="Courier New" panose="02070309020205020404" pitchFamily="49" charset="0"/>
                <a:cs typeface="Courier New" panose="02070309020205020404" pitchFamily="49" charset="0"/>
              </a:rPr>
              <a:t>  4 </a:t>
            </a:r>
            <a:r>
              <a:rPr lang="en-US" dirty="0" err="1">
                <a:latin typeface="Courier New" panose="02070309020205020404" pitchFamily="49" charset="0"/>
                <a:cs typeface="Courier New" panose="02070309020205020404" pitchFamily="49" charset="0"/>
              </a:rPr>
              <a:t>tty</a:t>
            </a: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Block devices:</a:t>
            </a:r>
          </a:p>
          <a:p>
            <a:pPr marL="0" indent="0" algn="l" rtl="0">
              <a:buNone/>
            </a:pPr>
            <a:r>
              <a:rPr lang="en-US" dirty="0">
                <a:latin typeface="Courier New" panose="02070309020205020404" pitchFamily="49" charset="0"/>
                <a:cs typeface="Courier New" panose="02070309020205020404" pitchFamily="49" charset="0"/>
              </a:rPr>
              <a:t>  7 loop</a:t>
            </a:r>
          </a:p>
          <a:p>
            <a:pPr marL="0" indent="0" algn="l" rtl="0">
              <a:buNone/>
            </a:pPr>
            <a:r>
              <a:rPr lang="en-US" dirty="0">
                <a:latin typeface="Courier New" panose="02070309020205020404" pitchFamily="49" charset="0"/>
                <a:cs typeface="Courier New" panose="02070309020205020404" pitchFamily="49" charset="0"/>
              </a:rPr>
              <a:t>  8 </a:t>
            </a:r>
            <a:r>
              <a:rPr lang="en-US" dirty="0" err="1">
                <a:latin typeface="Courier New" panose="02070309020205020404" pitchFamily="49" charset="0"/>
                <a:cs typeface="Courier New" panose="02070309020205020404" pitchFamily="49" charset="0"/>
              </a:rPr>
              <a:t>sd</a:t>
            </a:r>
            <a:endParaRPr lang="en-US" dirty="0">
              <a:latin typeface="Courier New" panose="02070309020205020404" pitchFamily="49" charset="0"/>
              <a:cs typeface="Courier New" panose="02070309020205020404" pitchFamily="49" charset="0"/>
            </a:endParaRPr>
          </a:p>
          <a:p>
            <a:pPr marL="0" indent="0" algn="l" rtl="0">
              <a:buNone/>
            </a:pPr>
            <a:r>
              <a:rPr lang="en-US" dirty="0">
                <a:latin typeface="Courier New" panose="02070309020205020404" pitchFamily="49" charset="0"/>
                <a:cs typeface="Courier New" panose="02070309020205020404" pitchFamily="49" charset="0"/>
              </a:rPr>
              <a:t>  9 md</a:t>
            </a:r>
          </a:p>
          <a:p>
            <a:pPr marL="0" indent="0" algn="l" rtl="0">
              <a:buNone/>
            </a:pPr>
            <a:r>
              <a:rPr lang="en-US" dirty="0">
                <a:latin typeface="Courier New" panose="02070309020205020404" pitchFamily="49" charset="0"/>
                <a:cs typeface="Courier New" panose="02070309020205020404" pitchFamily="49" charset="0"/>
              </a:rPr>
              <a:t>  ...</a:t>
            </a:r>
          </a:p>
        </p:txBody>
      </p:sp>
      <p:sp>
        <p:nvSpPr>
          <p:cNvPr id="9" name="Content Placeholder 8">
            <a:extLst>
              <a:ext uri="{FF2B5EF4-FFF2-40B4-BE49-F238E27FC236}">
                <a16:creationId xmlns:a16="http://schemas.microsoft.com/office/drawing/2014/main" id="{0B3CCFE6-8EF2-41E2-A4F9-BD771162838A}"/>
              </a:ext>
            </a:extLst>
          </p:cNvPr>
          <p:cNvSpPr>
            <a:spLocks noGrp="1"/>
          </p:cNvSpPr>
          <p:nvPr>
            <p:ph sz="half" idx="2"/>
          </p:nvPr>
        </p:nvSpPr>
        <p:spPr/>
        <p:txBody>
          <a:bodyPr>
            <a:normAutofit lnSpcReduction="10000"/>
          </a:bodyPr>
          <a:lstStyle/>
          <a:p>
            <a:pPr algn="r" rtl="1"/>
            <a:r>
              <a:rPr lang="en-US" altLang="en-US" dirty="0"/>
              <a:t>/proc/devices</a:t>
            </a:r>
            <a:r>
              <a:rPr lang="he-IL" altLang="en-US" dirty="0"/>
              <a:t> הוא קובץ המפרט את כל הדרייברים הרשומים כרגע במערכת.</a:t>
            </a:r>
          </a:p>
          <a:p>
            <a:pPr lvl="1"/>
            <a:r>
              <a:rPr lang="he-IL" dirty="0"/>
              <a:t>שימו לב שקיים גם מערך נוסף, של דרייברים עבור התקני בלוקים, ולכן יתכנו כפילויות של מספרי </a:t>
            </a:r>
            <a:r>
              <a:rPr lang="en-US" dirty="0"/>
              <a:t>major</a:t>
            </a:r>
            <a:r>
              <a:rPr lang="he-IL" dirty="0"/>
              <a:t>.</a:t>
            </a:r>
          </a:p>
          <a:p>
            <a:pPr lvl="1"/>
            <a:endParaRPr lang="en-US" dirty="0"/>
          </a:p>
          <a:p>
            <a:pPr algn="r" rtl="1"/>
            <a:r>
              <a:rPr lang="he-IL" altLang="en-US" dirty="0"/>
              <a:t>ההתקנים עצמם נשמרים בתור קבצים בתיקיה </a:t>
            </a:r>
            <a:r>
              <a:rPr lang="en-US" altLang="en-US" dirty="0"/>
              <a:t>/dev</a:t>
            </a:r>
            <a:r>
              <a:rPr lang="he-IL" altLang="en-US" dirty="0"/>
              <a:t> , ומקושרים לדרייברים באמצעות המספר </a:t>
            </a:r>
            <a:r>
              <a:rPr lang="he-IL" altLang="en-US" sz="2400" kern="1200" dirty="0">
                <a:solidFill>
                  <a:schemeClr val="tx1"/>
                </a:solidFill>
                <a:latin typeface="+mn-lt"/>
                <a:ea typeface="+mn-ea"/>
                <a:cs typeface="+mn-cs"/>
              </a:rPr>
              <a:t>הראשי של</a:t>
            </a:r>
            <a:r>
              <a:rPr lang="he-IL" altLang="en-US" dirty="0"/>
              <a:t>הם</a:t>
            </a:r>
            <a:r>
              <a:rPr lang="he-IL" altLang="en-US" sz="2400" kern="1200" dirty="0">
                <a:solidFill>
                  <a:schemeClr val="tx1"/>
                </a:solidFill>
                <a:latin typeface="+mn-lt"/>
                <a:ea typeface="+mn-ea"/>
                <a:cs typeface="+mn-cs"/>
              </a:rPr>
              <a:t>.</a:t>
            </a:r>
          </a:p>
          <a:p>
            <a:pPr lvl="1"/>
            <a:r>
              <a:rPr lang="he-IL" altLang="en-US" dirty="0"/>
              <a:t>זכרו כי המשתמש יוצר קובץ התקן עם מספר ראשי מסוים באמצעות פקודת </a:t>
            </a:r>
            <a:r>
              <a:rPr lang="en-US" altLang="en-US" dirty="0" err="1"/>
              <a:t>mknod</a:t>
            </a:r>
            <a:r>
              <a:rPr lang="he-IL" altLang="en-US" dirty="0"/>
              <a:t>.</a:t>
            </a:r>
            <a:endParaRPr lang="he-IL" altLang="en-US" kern="1200" dirty="0">
              <a:solidFill>
                <a:schemeClr val="tx1"/>
              </a:solidFill>
              <a:latin typeface="+mn-lt"/>
              <a:ea typeface="+mn-ea"/>
              <a:cs typeface="+mn-cs"/>
            </a:endParaRPr>
          </a:p>
        </p:txBody>
      </p:sp>
      <p:sp>
        <p:nvSpPr>
          <p:cNvPr id="2" name="Footer Placeholder 1">
            <a:extLst>
              <a:ext uri="{FF2B5EF4-FFF2-40B4-BE49-F238E27FC236}">
                <a16:creationId xmlns:a16="http://schemas.microsoft.com/office/drawing/2014/main" id="{F29D7B28-7A30-4D62-B402-7CE0BBFE5749}"/>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36770ACD-9AD0-488F-BD5B-B0A2F58C4972}"/>
              </a:ext>
            </a:extLst>
          </p:cNvPr>
          <p:cNvSpPr>
            <a:spLocks noGrp="1"/>
          </p:cNvSpPr>
          <p:nvPr>
            <p:ph type="sldNum" sz="quarter" idx="12"/>
          </p:nvPr>
        </p:nvSpPr>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1285619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0B97492F-43F1-44F9-9755-380E6E524440}"/>
              </a:ext>
            </a:extLst>
          </p:cNvPr>
          <p:cNvSpPr>
            <a:spLocks noGrp="1" noChangeArrowheads="1"/>
          </p:cNvSpPr>
          <p:nvPr>
            <p:ph type="title"/>
          </p:nvPr>
        </p:nvSpPr>
        <p:spPr/>
        <p:txBody>
          <a:bodyPr/>
          <a:lstStyle/>
          <a:p>
            <a:r>
              <a:rPr lang="he-IL" altLang="en-US" dirty="0"/>
              <a:t>הסרת דרייבר רשום</a:t>
            </a:r>
            <a:endParaRPr lang="en-US" altLang="en-US" dirty="0"/>
          </a:p>
        </p:txBody>
      </p:sp>
      <p:sp>
        <p:nvSpPr>
          <p:cNvPr id="366595" name="Rectangle 3">
            <a:extLst>
              <a:ext uri="{FF2B5EF4-FFF2-40B4-BE49-F238E27FC236}">
                <a16:creationId xmlns:a16="http://schemas.microsoft.com/office/drawing/2014/main" id="{1648650C-5DCC-43AC-AA6A-298A31920282}"/>
              </a:ext>
            </a:extLst>
          </p:cNvPr>
          <p:cNvSpPr>
            <a:spLocks noGrp="1" noChangeArrowheads="1"/>
          </p:cNvSpPr>
          <p:nvPr>
            <p:ph idx="1"/>
          </p:nvPr>
        </p:nvSpPr>
        <p:spPr/>
        <p:txBody>
          <a:bodyPr/>
          <a:lstStyle/>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unregister_chrdev</a:t>
            </a:r>
            <a:r>
              <a:rPr lang="en-US" altLang="en-US" dirty="0">
                <a:latin typeface="Courier New" panose="02070309020205020404" pitchFamily="49" charset="0"/>
                <a:cs typeface="Courier New" panose="02070309020205020404" pitchFamily="49" charset="0"/>
              </a:rPr>
              <a:t>(unsigned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major, </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*name);</a:t>
            </a:r>
          </a:p>
          <a:p>
            <a:endParaRPr lang="he-IL" altLang="en-US" dirty="0"/>
          </a:p>
          <a:p>
            <a:r>
              <a:rPr lang="he-IL" altLang="en-US" u="sng" dirty="0"/>
              <a:t>פעולה:</a:t>
            </a:r>
            <a:r>
              <a:rPr lang="he-IL" altLang="en-US" dirty="0"/>
              <a:t> מסירה את הדרייבר ע"י שחרור המספר הראשי שהוקצה לו.</a:t>
            </a:r>
            <a:endParaRPr lang="en-US" altLang="en-US" dirty="0"/>
          </a:p>
          <a:p>
            <a:pPr lvl="1"/>
            <a:r>
              <a:rPr lang="he-IL" altLang="en-US" dirty="0"/>
              <a:t>אינה מוחקת את קובץ ההתקן מ-</a:t>
            </a:r>
            <a:r>
              <a:rPr lang="en-US" altLang="en-US" dirty="0"/>
              <a:t>/dev/</a:t>
            </a:r>
            <a:endParaRPr lang="he-IL" altLang="en-US" dirty="0"/>
          </a:p>
          <a:p>
            <a:r>
              <a:rPr lang="he-IL" altLang="en-US" u="sng" dirty="0"/>
              <a:t>פרמטרים:</a:t>
            </a:r>
          </a:p>
          <a:p>
            <a:pPr lvl="1"/>
            <a:r>
              <a:rPr lang="en-US" altLang="en-US" dirty="0"/>
              <a:t>major</a:t>
            </a:r>
            <a:r>
              <a:rPr lang="he-IL" altLang="en-US" dirty="0"/>
              <a:t> – המספר הראשי של הדרייבר אותו רוצים להסיר.</a:t>
            </a:r>
          </a:p>
          <a:p>
            <a:pPr lvl="1"/>
            <a:r>
              <a:rPr lang="en-US" altLang="en-US" dirty="0"/>
              <a:t>name</a:t>
            </a:r>
            <a:r>
              <a:rPr lang="he-IL" altLang="en-US" dirty="0"/>
              <a:t> – שם הדרייבר, כפי שמופיע ב-</a:t>
            </a:r>
            <a:r>
              <a:rPr lang="en-US" altLang="en-US" dirty="0"/>
              <a:t>/proc/devices</a:t>
            </a:r>
            <a:r>
              <a:rPr lang="he-IL" altLang="en-US" dirty="0"/>
              <a:t> .</a:t>
            </a:r>
          </a:p>
          <a:p>
            <a:r>
              <a:rPr lang="he-IL" altLang="en-US" u="sng" dirty="0"/>
              <a:t>ערך מוחזר:</a:t>
            </a:r>
            <a:r>
              <a:rPr lang="he-IL" altLang="en-US" dirty="0"/>
              <a:t> במקרה של הצלחה יוחזר ערך 0 או חיובי, אחרת </a:t>
            </a:r>
            <a:r>
              <a:rPr lang="en-US" altLang="en-US" dirty="0"/>
              <a:t>-1</a:t>
            </a:r>
            <a:r>
              <a:rPr lang="he-IL" altLang="en-US" dirty="0"/>
              <a:t>.</a:t>
            </a:r>
          </a:p>
        </p:txBody>
      </p:sp>
      <p:sp>
        <p:nvSpPr>
          <p:cNvPr id="2" name="Footer Placeholder 1">
            <a:extLst>
              <a:ext uri="{FF2B5EF4-FFF2-40B4-BE49-F238E27FC236}">
                <a16:creationId xmlns:a16="http://schemas.microsoft.com/office/drawing/2014/main" id="{69B5D9C2-B8EE-4049-ABFA-A8773140F9F5}"/>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9CE71F71-F571-45A3-A5B8-76646452DEB4}"/>
              </a:ext>
            </a:extLst>
          </p:cNvPr>
          <p:cNvSpPr>
            <a:spLocks noGrp="1"/>
          </p:cNvSpPr>
          <p:nvPr>
            <p:ph type="sldNum" sz="quarter" idx="12"/>
          </p:nvPr>
        </p:nvSpPr>
        <p:spPr/>
        <p:txBody>
          <a:bodyPr/>
          <a:lstStyle/>
          <a:p>
            <a:fld id="{0CFEC368-1D7A-4F81-ABF6-AE0E36BAF64C}" type="slidenum">
              <a:rPr lang="en-US" smtClean="0"/>
              <a:pPr/>
              <a:t>49</a:t>
            </a:fld>
            <a:endParaRPr lang="en-US"/>
          </a:p>
        </p:txBody>
      </p:sp>
      <p:sp>
        <p:nvSpPr>
          <p:cNvPr id="11"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457200" y="571500"/>
            <a:ext cx="3553326" cy="457200"/>
          </a:xfrm>
          <a:prstGeom prst="wedgeRoundRectCallout">
            <a:avLst>
              <a:gd name="adj1" fmla="val -13647"/>
              <a:gd name="adj2" fmla="val 175249"/>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000" dirty="0"/>
              <a:t>פונקצית גרעין, לא קריאת מערכת!</a:t>
            </a:r>
            <a:endParaRPr lang="en-US" altLang="en-US" sz="2000" dirty="0"/>
          </a:p>
        </p:txBody>
      </p:sp>
    </p:spTree>
    <p:extLst>
      <p:ext uri="{BB962C8B-B14F-4D97-AF65-F5344CB8AC3E}">
        <p14:creationId xmlns:p14="http://schemas.microsoft.com/office/powerpoint/2010/main" val="33276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E765-8CE9-45F1-AC47-C7CE665C14C7}"/>
              </a:ext>
            </a:extLst>
          </p:cNvPr>
          <p:cNvSpPr>
            <a:spLocks noGrp="1"/>
          </p:cNvSpPr>
          <p:nvPr>
            <p:ph type="title"/>
          </p:nvPr>
        </p:nvSpPr>
        <p:spPr/>
        <p:txBody>
          <a:bodyPr/>
          <a:lstStyle/>
          <a:p>
            <a:r>
              <a:rPr lang="he-IL" dirty="0"/>
              <a:t>מה קורה לאחר הדלקת המחשב?</a:t>
            </a:r>
            <a:endParaRPr lang="en-US" dirty="0"/>
          </a:p>
        </p:txBody>
      </p:sp>
      <p:graphicFrame>
        <p:nvGraphicFramePr>
          <p:cNvPr id="6" name="Content Placeholder 5">
            <a:extLst>
              <a:ext uri="{FF2B5EF4-FFF2-40B4-BE49-F238E27FC236}">
                <a16:creationId xmlns:a16="http://schemas.microsoft.com/office/drawing/2014/main" id="{AEB18B2B-0171-48BF-8D36-FA1395316452}"/>
              </a:ext>
            </a:extLst>
          </p:cNvPr>
          <p:cNvGraphicFramePr>
            <a:graphicFrameLocks noGrp="1"/>
          </p:cNvGraphicFramePr>
          <p:nvPr>
            <p:ph idx="1"/>
            <p:extLst>
              <p:ext uri="{D42A27DB-BD31-4B8C-83A1-F6EECF244321}">
                <p14:modId xmlns:p14="http://schemas.microsoft.com/office/powerpoint/2010/main" val="2332835298"/>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190C186-3F11-4911-AEBC-BD7B9F7E91FD}"/>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8D7712FF-086D-4D17-8857-1290AC74EC72}"/>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725273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510-1400-442D-822C-06570BF16661}"/>
              </a:ext>
            </a:extLst>
          </p:cNvPr>
          <p:cNvSpPr>
            <a:spLocks noGrp="1"/>
          </p:cNvSpPr>
          <p:nvPr>
            <p:ph type="title"/>
          </p:nvPr>
        </p:nvSpPr>
        <p:spPr/>
        <p:txBody>
          <a:bodyPr/>
          <a:lstStyle/>
          <a:p>
            <a:r>
              <a:rPr lang="he-IL" dirty="0"/>
              <a:t>רצף השלבים בקריאת המערכת </a:t>
            </a:r>
            <a:r>
              <a:rPr lang="en-US" dirty="0"/>
              <a:t>open()</a:t>
            </a:r>
          </a:p>
        </p:txBody>
      </p:sp>
      <p:sp>
        <p:nvSpPr>
          <p:cNvPr id="3" name="Content Placeholder 2">
            <a:extLst>
              <a:ext uri="{FF2B5EF4-FFF2-40B4-BE49-F238E27FC236}">
                <a16:creationId xmlns:a16="http://schemas.microsoft.com/office/drawing/2014/main" id="{556EE895-AC16-4816-B2B9-38D4CACDAB25}"/>
              </a:ext>
            </a:extLst>
          </p:cNvPr>
          <p:cNvSpPr>
            <a:spLocks noGrp="1"/>
          </p:cNvSpPr>
          <p:nvPr>
            <p:ph idx="1"/>
          </p:nvPr>
        </p:nvSpPr>
        <p:spPr/>
        <p:txBody>
          <a:bodyPr/>
          <a:lstStyle/>
          <a:p>
            <a:r>
              <a:rPr lang="he-IL" dirty="0"/>
              <a:t>לסיכום, נלמד כיצד ממומשת קריאת המערכת </a:t>
            </a:r>
            <a:r>
              <a:rPr lang="en-US" dirty="0"/>
              <a:t>open()</a:t>
            </a:r>
            <a:r>
              <a:rPr lang="he-IL" dirty="0"/>
              <a:t>.</a:t>
            </a:r>
          </a:p>
          <a:p>
            <a:r>
              <a:rPr lang="he-IL" dirty="0"/>
              <a:t>במילים אחרות: מה </a:t>
            </a:r>
            <a:r>
              <a:rPr lang="he-IL" altLang="en-US" dirty="0"/>
              <a:t>שלבי הפונקציה </a:t>
            </a:r>
            <a:r>
              <a:rPr lang="en-US" altLang="en-US" dirty="0" err="1"/>
              <a:t>sys_open</a:t>
            </a:r>
            <a:r>
              <a:rPr lang="en-US" altLang="en-US" dirty="0"/>
              <a:t>()</a:t>
            </a:r>
            <a:r>
              <a:rPr lang="he-IL" altLang="en-US" dirty="0"/>
              <a:t> ?</a:t>
            </a:r>
          </a:p>
          <a:p>
            <a:endParaRPr lang="he-IL" dirty="0"/>
          </a:p>
          <a:p>
            <a:r>
              <a:rPr lang="he-IL" dirty="0"/>
              <a:t>נעקוב אחרי הדוגמה הבאה:</a:t>
            </a:r>
          </a:p>
          <a:p>
            <a:pPr marL="0" indent="0" algn="l" rtl="0">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buNone/>
            </a:pPr>
            <a:r>
              <a:rPr lang="en-US" dirty="0">
                <a:latin typeface="Courier New" panose="02070309020205020404" pitchFamily="49" charset="0"/>
                <a:ea typeface="Calibri" panose="020F0502020204030204" pitchFamily="34"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endParaRPr lang="en-US" dirty="0"/>
          </a:p>
        </p:txBody>
      </p:sp>
      <p:sp>
        <p:nvSpPr>
          <p:cNvPr id="4" name="Footer Placeholder 3">
            <a:extLst>
              <a:ext uri="{FF2B5EF4-FFF2-40B4-BE49-F238E27FC236}">
                <a16:creationId xmlns:a16="http://schemas.microsoft.com/office/drawing/2014/main" id="{CCD31A19-556D-41C4-95F5-495E62C60C04}"/>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064D7003-3B54-4EA6-A796-CA8E202DBFF7}"/>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2491914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51</a:t>
            </a:fld>
            <a:endParaRPr lang="en-US"/>
          </a:p>
        </p:txBody>
      </p:sp>
      <p:sp>
        <p:nvSpPr>
          <p:cNvPr id="6" name="Rectangle 5"/>
          <p:cNvSpPr/>
          <p:nvPr/>
        </p:nvSpPr>
        <p:spPr>
          <a:xfrm>
            <a:off x="223283" y="935688"/>
            <a:ext cx="5031272" cy="1938992"/>
          </a:xfrm>
          <a:prstGeom prst="rect">
            <a:avLst/>
          </a:prstGeom>
        </p:spPr>
        <p:txBody>
          <a:bodyPr wrap="square">
            <a:spAutoFit/>
          </a:bodyPr>
          <a:lstStyle/>
          <a:p>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int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open</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dev</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mydev</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count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Courier New" panose="02070309020205020404" pitchFamily="49" charset="0"/>
              <a:ea typeface="Times New Roman" panose="02020603050405020304" pitchFamily="18" charset="0"/>
              <a:cs typeface="Taamey David CLM" panose="02000000000000000000" pitchFamily="2" charset="-79"/>
            </a:endParaRPr>
          </a:p>
          <a:p>
            <a:r>
              <a:rPr lang="en-US" sz="2000" dirty="0">
                <a:latin typeface="Courier New" panose="02070309020205020404" pitchFamily="49" charset="0"/>
                <a:ea typeface="Calibri" panose="020F0502020204030204" pitchFamily="34"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TextBox 6">
            <a:extLst>
              <a:ext uri="{FF2B5EF4-FFF2-40B4-BE49-F238E27FC236}">
                <a16:creationId xmlns:a16="http://schemas.microsoft.com/office/drawing/2014/main" id="{FFEED7CF-FDD7-4DD3-A253-472E34CBA5FB}"/>
              </a:ext>
            </a:extLst>
          </p:cNvPr>
          <p:cNvSpPr txBox="1"/>
          <p:nvPr/>
        </p:nvSpPr>
        <p:spPr>
          <a:xfrm>
            <a:off x="1799624" y="555437"/>
            <a:ext cx="1524776" cy="400110"/>
          </a:xfrm>
          <a:prstGeom prst="rect">
            <a:avLst/>
          </a:prstGeom>
          <a:noFill/>
        </p:spPr>
        <p:txBody>
          <a:bodyPr wrap="none" rtlCol="1">
            <a:spAutoFit/>
          </a:bodyPr>
          <a:lstStyle/>
          <a:p>
            <a:r>
              <a:rPr lang="en-US" sz="2000" b="1" dirty="0"/>
              <a:t>user space</a:t>
            </a:r>
            <a:endParaRPr lang="he-IL" sz="2000" b="1" dirty="0"/>
          </a:p>
        </p:txBody>
      </p:sp>
      <p:sp>
        <p:nvSpPr>
          <p:cNvPr id="9" name="Rectangle 8"/>
          <p:cNvSpPr/>
          <p:nvPr/>
        </p:nvSpPr>
        <p:spPr>
          <a:xfrm>
            <a:off x="221369" y="482669"/>
            <a:ext cx="5033185"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id="{27AEA10F-D71F-424F-8017-BBBE167EE7D1}"/>
              </a:ext>
            </a:extLst>
          </p:cNvPr>
          <p:cNvGraphicFramePr>
            <a:graphicFrameLocks noGrp="1"/>
          </p:cNvGraphicFramePr>
          <p:nvPr/>
        </p:nvGraphicFramePr>
        <p:xfrm>
          <a:off x="392809" y="3488384"/>
          <a:ext cx="1477926" cy="2560320"/>
        </p:xfrm>
        <a:graphic>
          <a:graphicData uri="http://schemas.openxmlformats.org/drawingml/2006/table">
            <a:tbl>
              <a:tblPr firstRow="1">
                <a:tableStyleId>{C4B1156A-380E-4F78-BDF5-A606A8083BF9}</a:tableStyleId>
              </a:tblPr>
              <a:tblGrid>
                <a:gridCol w="1477926">
                  <a:extLst>
                    <a:ext uri="{9D8B030D-6E8A-4147-A177-3AD203B41FA5}">
                      <a16:colId xmlns:a16="http://schemas.microsoft.com/office/drawing/2014/main" val="1748590049"/>
                    </a:ext>
                  </a:extLst>
                </a:gridCol>
              </a:tblGrid>
              <a:tr h="335280">
                <a:tc>
                  <a:txBody>
                    <a:bodyPr/>
                    <a:lstStyle/>
                    <a:p>
                      <a:pPr algn="ctr"/>
                      <a:r>
                        <a:rPr lang="en-US" dirty="0"/>
                        <a:t>FDT</a:t>
                      </a:r>
                    </a:p>
                  </a:txBody>
                  <a:tcPr anchor="ctr"/>
                </a:tc>
                <a:extLst>
                  <a:ext uri="{0D108BD9-81ED-4DB2-BD59-A6C34878D82A}">
                    <a16:rowId xmlns:a16="http://schemas.microsoft.com/office/drawing/2014/main" val="1084007342"/>
                  </a:ext>
                </a:extLst>
              </a:tr>
              <a:tr h="335280">
                <a:tc>
                  <a:txBody>
                    <a:bodyPr/>
                    <a:lstStyle/>
                    <a:p>
                      <a:pPr algn="ctr"/>
                      <a:r>
                        <a:rPr lang="en-US" dirty="0"/>
                        <a:t>0</a:t>
                      </a:r>
                      <a:r>
                        <a:rPr lang="en-US" baseline="0" dirty="0"/>
                        <a:t> (STDIN)</a:t>
                      </a:r>
                      <a:endParaRPr lang="en-US" dirty="0"/>
                    </a:p>
                  </a:txBody>
                  <a:tcPr/>
                </a:tc>
                <a:extLst>
                  <a:ext uri="{0D108BD9-81ED-4DB2-BD59-A6C34878D82A}">
                    <a16:rowId xmlns:a16="http://schemas.microsoft.com/office/drawing/2014/main" val="3274137737"/>
                  </a:ext>
                </a:extLst>
              </a:tr>
              <a:tr h="335280">
                <a:tc>
                  <a:txBody>
                    <a:bodyPr/>
                    <a:lstStyle/>
                    <a:p>
                      <a:pPr algn="ctr"/>
                      <a:r>
                        <a:rPr lang="en-US" dirty="0"/>
                        <a:t>1 (STDOUT)</a:t>
                      </a:r>
                    </a:p>
                  </a:txBody>
                  <a:tcPr/>
                </a:tc>
                <a:extLst>
                  <a:ext uri="{0D108BD9-81ED-4DB2-BD59-A6C34878D82A}">
                    <a16:rowId xmlns:a16="http://schemas.microsoft.com/office/drawing/2014/main" val="2724063522"/>
                  </a:ext>
                </a:extLst>
              </a:tr>
              <a:tr h="335280">
                <a:tc>
                  <a:txBody>
                    <a:bodyPr/>
                    <a:lstStyle/>
                    <a:p>
                      <a:pPr algn="ctr"/>
                      <a:r>
                        <a:rPr lang="en-US" b="0" dirty="0"/>
                        <a:t>…</a:t>
                      </a:r>
                    </a:p>
                  </a:txBody>
                  <a:tcPr/>
                </a:tc>
                <a:extLst>
                  <a:ext uri="{0D108BD9-81ED-4DB2-BD59-A6C34878D82A}">
                    <a16:rowId xmlns:a16="http://schemas.microsoft.com/office/drawing/2014/main" val="4182001040"/>
                  </a:ext>
                </a:extLst>
              </a:tr>
              <a:tr h="335280">
                <a:tc>
                  <a:txBody>
                    <a:bodyPr/>
                    <a:lstStyle/>
                    <a:p>
                      <a:pPr algn="ctr"/>
                      <a:r>
                        <a:rPr lang="en-US" b="0" dirty="0"/>
                        <a:t>28</a:t>
                      </a:r>
                    </a:p>
                  </a:txBody>
                  <a:tcPr/>
                </a:tc>
                <a:extLst>
                  <a:ext uri="{0D108BD9-81ED-4DB2-BD59-A6C34878D82A}">
                    <a16:rowId xmlns:a16="http://schemas.microsoft.com/office/drawing/2014/main" val="238671303"/>
                  </a:ext>
                </a:extLst>
              </a:tr>
              <a:tr h="335280">
                <a:tc>
                  <a:txBody>
                    <a:bodyPr/>
                    <a:lstStyle/>
                    <a:p>
                      <a:pPr algn="ctr"/>
                      <a:r>
                        <a:rPr lang="en-US" b="0" dirty="0"/>
                        <a:t>…</a:t>
                      </a:r>
                    </a:p>
                  </a:txBody>
                  <a:tcPr/>
                </a:tc>
                <a:extLst>
                  <a:ext uri="{0D108BD9-81ED-4DB2-BD59-A6C34878D82A}">
                    <a16:rowId xmlns:a16="http://schemas.microsoft.com/office/drawing/2014/main" val="259141867"/>
                  </a:ext>
                </a:extLst>
              </a:tr>
              <a:tr h="335280">
                <a:tc>
                  <a:txBody>
                    <a:bodyPr/>
                    <a:lstStyle/>
                    <a:p>
                      <a:pPr algn="ctr"/>
                      <a:r>
                        <a:rPr lang="en-US" b="0" dirty="0"/>
                        <a:t>…</a:t>
                      </a:r>
                    </a:p>
                  </a:txBody>
                  <a:tcPr/>
                </a:tc>
                <a:extLst>
                  <a:ext uri="{0D108BD9-81ED-4DB2-BD59-A6C34878D82A}">
                    <a16:rowId xmlns:a16="http://schemas.microsoft.com/office/drawing/2014/main" val="3781930481"/>
                  </a:ext>
                </a:extLst>
              </a:tr>
            </a:tbl>
          </a:graphicData>
        </a:graphic>
      </p:graphicFrame>
      <p:sp>
        <p:nvSpPr>
          <p:cNvPr id="16" name="Rectangle 15"/>
          <p:cNvSpPr/>
          <p:nvPr/>
        </p:nvSpPr>
        <p:spPr>
          <a:xfrm>
            <a:off x="221369" y="3311426"/>
            <a:ext cx="8826939" cy="3418982"/>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FEED7CF-FDD7-4DD3-A253-472E34CBA5FB}"/>
              </a:ext>
            </a:extLst>
          </p:cNvPr>
          <p:cNvSpPr txBox="1"/>
          <p:nvPr/>
        </p:nvSpPr>
        <p:spPr>
          <a:xfrm>
            <a:off x="4185492" y="3429000"/>
            <a:ext cx="1737976" cy="400110"/>
          </a:xfrm>
          <a:prstGeom prst="rect">
            <a:avLst/>
          </a:prstGeom>
          <a:noFill/>
        </p:spPr>
        <p:txBody>
          <a:bodyPr wrap="none" rtlCol="1">
            <a:spAutoFit/>
          </a:bodyPr>
          <a:lstStyle/>
          <a:p>
            <a:r>
              <a:rPr lang="en-US" sz="2000" b="1" dirty="0"/>
              <a:t>kernel space</a:t>
            </a:r>
            <a:endParaRPr lang="he-IL" sz="2000" b="1" dirty="0"/>
          </a:p>
        </p:txBody>
      </p:sp>
      <p:graphicFrame>
        <p:nvGraphicFramePr>
          <p:cNvPr id="14" name="Table 13">
            <a:extLst>
              <a:ext uri="{FF2B5EF4-FFF2-40B4-BE49-F238E27FC236}">
                <a16:creationId xmlns:a16="http://schemas.microsoft.com/office/drawing/2014/main" id="{27AEA10F-D71F-424F-8017-BBBE167EE7D1}"/>
              </a:ext>
            </a:extLst>
          </p:cNvPr>
          <p:cNvGraphicFramePr>
            <a:graphicFrameLocks noGrp="1"/>
          </p:cNvGraphicFramePr>
          <p:nvPr/>
        </p:nvGraphicFramePr>
        <p:xfrm>
          <a:off x="2696232" y="4316181"/>
          <a:ext cx="1575746" cy="1828800"/>
        </p:xfrm>
        <a:graphic>
          <a:graphicData uri="http://schemas.openxmlformats.org/drawingml/2006/table">
            <a:tbl>
              <a:tblPr firstRow="1">
                <a:tableStyleId>{0505E3EF-67EA-436B-97B2-0124C06EBD24}</a:tableStyleId>
              </a:tblPr>
              <a:tblGrid>
                <a:gridCol w="1575746">
                  <a:extLst>
                    <a:ext uri="{9D8B030D-6E8A-4147-A177-3AD203B41FA5}">
                      <a16:colId xmlns:a16="http://schemas.microsoft.com/office/drawing/2014/main" val="1748590049"/>
                    </a:ext>
                  </a:extLst>
                </a:gridCol>
              </a:tblGrid>
              <a:tr h="335280">
                <a:tc>
                  <a:txBody>
                    <a:bodyPr/>
                    <a:lstStyle/>
                    <a:p>
                      <a:pPr algn="ctr"/>
                      <a:r>
                        <a:rPr lang="en-US" dirty="0" err="1"/>
                        <a:t>struct</a:t>
                      </a:r>
                      <a:r>
                        <a:rPr lang="en-US" baseline="0" dirty="0"/>
                        <a:t> file</a:t>
                      </a:r>
                      <a:endParaRPr lang="en-US" dirty="0"/>
                    </a:p>
                  </a:txBody>
                  <a:tcPr anchor="ctr"/>
                </a:tc>
                <a:extLst>
                  <a:ext uri="{0D108BD9-81ED-4DB2-BD59-A6C34878D82A}">
                    <a16:rowId xmlns:a16="http://schemas.microsoft.com/office/drawing/2014/main" val="1084007342"/>
                  </a:ext>
                </a:extLst>
              </a:tr>
              <a:tr h="335280">
                <a:tc>
                  <a:txBody>
                    <a:bodyPr/>
                    <a:lstStyle/>
                    <a:p>
                      <a:pPr algn="ctr"/>
                      <a:r>
                        <a:rPr lang="en-US" b="0" dirty="0"/>
                        <a:t>…</a:t>
                      </a:r>
                    </a:p>
                  </a:txBody>
                  <a:tcPr/>
                </a:tc>
                <a:extLst>
                  <a:ext uri="{0D108BD9-81ED-4DB2-BD59-A6C34878D82A}">
                    <a16:rowId xmlns:a16="http://schemas.microsoft.com/office/drawing/2014/main" val="2599768870"/>
                  </a:ext>
                </a:extLst>
              </a:tr>
              <a:tr h="335280">
                <a:tc>
                  <a:txBody>
                    <a:bodyPr/>
                    <a:lstStyle/>
                    <a:p>
                      <a:pPr algn="ctr"/>
                      <a:r>
                        <a:rPr lang="en-US" b="0" dirty="0" err="1"/>
                        <a:t>f_count</a:t>
                      </a:r>
                      <a:endParaRPr lang="en-US" b="0" dirty="0"/>
                    </a:p>
                  </a:txBody>
                  <a:tcPr/>
                </a:tc>
                <a:extLst>
                  <a:ext uri="{0D108BD9-81ED-4DB2-BD59-A6C34878D82A}">
                    <a16:rowId xmlns:a16="http://schemas.microsoft.com/office/drawing/2014/main" val="3274137737"/>
                  </a:ext>
                </a:extLst>
              </a:tr>
              <a:tr h="335280">
                <a:tc>
                  <a:txBody>
                    <a:bodyPr/>
                    <a:lstStyle/>
                    <a:p>
                      <a:pPr algn="ctr"/>
                      <a:r>
                        <a:rPr lang="en-US" b="0" dirty="0" err="1"/>
                        <a:t>f_op</a:t>
                      </a:r>
                      <a:endParaRPr lang="en-US" b="0" dirty="0"/>
                    </a:p>
                  </a:txBody>
                  <a:tcPr/>
                </a:tc>
                <a:extLst>
                  <a:ext uri="{0D108BD9-81ED-4DB2-BD59-A6C34878D82A}">
                    <a16:rowId xmlns:a16="http://schemas.microsoft.com/office/drawing/2014/main" val="2724063522"/>
                  </a:ext>
                </a:extLst>
              </a:tr>
              <a:tr h="335280">
                <a:tc>
                  <a:txBody>
                    <a:bodyPr/>
                    <a:lstStyle/>
                    <a:p>
                      <a:pPr algn="ctr"/>
                      <a:r>
                        <a:rPr lang="en-US" dirty="0"/>
                        <a:t>…</a:t>
                      </a:r>
                    </a:p>
                  </a:txBody>
                  <a:tcPr/>
                </a:tc>
                <a:extLst>
                  <a:ext uri="{0D108BD9-81ED-4DB2-BD59-A6C34878D82A}">
                    <a16:rowId xmlns:a16="http://schemas.microsoft.com/office/drawing/2014/main" val="4182001040"/>
                  </a:ext>
                </a:extLst>
              </a:tr>
            </a:tbl>
          </a:graphicData>
        </a:graphic>
      </p:graphicFrame>
      <p:graphicFrame>
        <p:nvGraphicFramePr>
          <p:cNvPr id="18" name="Table 17">
            <a:extLst>
              <a:ext uri="{FF2B5EF4-FFF2-40B4-BE49-F238E27FC236}">
                <a16:creationId xmlns:a16="http://schemas.microsoft.com/office/drawing/2014/main" id="{B9BF83A5-51ED-49DD-87C0-CBCA662F8AFE}"/>
              </a:ext>
            </a:extLst>
          </p:cNvPr>
          <p:cNvGraphicFramePr>
            <a:graphicFrameLocks noGrp="1"/>
          </p:cNvGraphicFramePr>
          <p:nvPr/>
        </p:nvGraphicFramePr>
        <p:xfrm>
          <a:off x="6362779" y="3405722"/>
          <a:ext cx="2197614" cy="731520"/>
        </p:xfrm>
        <a:graphic>
          <a:graphicData uri="http://schemas.openxmlformats.org/drawingml/2006/table">
            <a:tbl>
              <a:tblPr>
                <a:tableStyleId>{5940675A-B579-460E-94D1-54222C63F5DA}</a:tableStyleId>
              </a:tblPr>
              <a:tblGrid>
                <a:gridCol w="366269">
                  <a:extLst>
                    <a:ext uri="{9D8B030D-6E8A-4147-A177-3AD203B41FA5}">
                      <a16:colId xmlns:a16="http://schemas.microsoft.com/office/drawing/2014/main" val="4147127034"/>
                    </a:ext>
                  </a:extLst>
                </a:gridCol>
                <a:gridCol w="366269">
                  <a:extLst>
                    <a:ext uri="{9D8B030D-6E8A-4147-A177-3AD203B41FA5}">
                      <a16:colId xmlns:a16="http://schemas.microsoft.com/office/drawing/2014/main" val="1902704651"/>
                    </a:ext>
                  </a:extLst>
                </a:gridCol>
                <a:gridCol w="366269">
                  <a:extLst>
                    <a:ext uri="{9D8B030D-6E8A-4147-A177-3AD203B41FA5}">
                      <a16:colId xmlns:a16="http://schemas.microsoft.com/office/drawing/2014/main" val="1874642916"/>
                    </a:ext>
                  </a:extLst>
                </a:gridCol>
                <a:gridCol w="366269">
                  <a:extLst>
                    <a:ext uri="{9D8B030D-6E8A-4147-A177-3AD203B41FA5}">
                      <a16:colId xmlns:a16="http://schemas.microsoft.com/office/drawing/2014/main" val="4057778211"/>
                    </a:ext>
                  </a:extLst>
                </a:gridCol>
                <a:gridCol w="366269">
                  <a:extLst>
                    <a:ext uri="{9D8B030D-6E8A-4147-A177-3AD203B41FA5}">
                      <a16:colId xmlns:a16="http://schemas.microsoft.com/office/drawing/2014/main" val="3116704327"/>
                    </a:ext>
                  </a:extLst>
                </a:gridCol>
                <a:gridCol w="366269">
                  <a:extLst>
                    <a:ext uri="{9D8B030D-6E8A-4147-A177-3AD203B41FA5}">
                      <a16:colId xmlns:a16="http://schemas.microsoft.com/office/drawing/2014/main" val="222899570"/>
                    </a:ext>
                  </a:extLst>
                </a:gridCol>
              </a:tblGrid>
              <a:tr h="320040">
                <a:tc gridSpan="3">
                  <a:txBody>
                    <a:bodyPr/>
                    <a:lstStyle/>
                    <a:p>
                      <a:pPr algn="ctr"/>
                      <a:r>
                        <a:rPr lang="en-US" b="1" dirty="0" err="1">
                          <a:solidFill>
                            <a:srgbClr val="0000FF"/>
                          </a:solidFill>
                        </a:rPr>
                        <a:t>chrdevs</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b="1"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M</a:t>
                      </a: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4886904"/>
                  </a:ext>
                </a:extLst>
              </a:tr>
              <a:tr h="320040">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855884"/>
                  </a:ext>
                </a:extLst>
              </a:tr>
            </a:tbl>
          </a:graphicData>
        </a:graphic>
      </p:graphicFrame>
      <p:sp>
        <p:nvSpPr>
          <p:cNvPr id="21" name="Rectangle 20">
            <a:extLst>
              <a:ext uri="{FF2B5EF4-FFF2-40B4-BE49-F238E27FC236}">
                <a16:creationId xmlns:a16="http://schemas.microsoft.com/office/drawing/2014/main" id="{E6D592BE-831E-4B9B-A056-B7BCE7C76B1B}"/>
              </a:ext>
            </a:extLst>
          </p:cNvPr>
          <p:cNvSpPr/>
          <p:nvPr/>
        </p:nvSpPr>
        <p:spPr>
          <a:xfrm>
            <a:off x="4725403" y="4591360"/>
            <a:ext cx="4197228" cy="2023162"/>
          </a:xfrm>
          <a:prstGeom prst="rect">
            <a:avLst/>
          </a:prstGeom>
        </p:spPr>
        <p:style>
          <a:lnRef idx="1">
            <a:schemeClr val="accent6"/>
          </a:lnRef>
          <a:fillRef idx="2">
            <a:schemeClr val="accent6"/>
          </a:fillRef>
          <a:effectRef idx="1">
            <a:schemeClr val="accent6"/>
          </a:effectRef>
          <a:fontRef idx="minor">
            <a:schemeClr val="dk1"/>
          </a:fontRef>
        </p:style>
        <p:txBody>
          <a:bodyPr rtlCol="1" anchor="ctr"/>
          <a:lstStyle/>
          <a:p>
            <a:pPr algn="ctr"/>
            <a:endParaRPr lang="en-US" dirty="0"/>
          </a:p>
        </p:txBody>
      </p:sp>
      <p:sp>
        <p:nvSpPr>
          <p:cNvPr id="22" name="TextBox 21">
            <a:extLst>
              <a:ext uri="{FF2B5EF4-FFF2-40B4-BE49-F238E27FC236}">
                <a16:creationId xmlns:a16="http://schemas.microsoft.com/office/drawing/2014/main" id="{2955FBC2-EABB-405D-A797-3E63F31F0483}"/>
              </a:ext>
            </a:extLst>
          </p:cNvPr>
          <p:cNvSpPr txBox="1"/>
          <p:nvPr/>
        </p:nvSpPr>
        <p:spPr>
          <a:xfrm>
            <a:off x="7167592" y="5632708"/>
            <a:ext cx="1755039" cy="872034"/>
          </a:xfrm>
          <a:prstGeom prst="rect">
            <a:avLst/>
          </a:prstGeom>
          <a:noFill/>
        </p:spPr>
        <p:txBody>
          <a:bodyPr wrap="square" rtlCol="1">
            <a:spAutoFit/>
          </a:bodyPr>
          <a:lstStyle/>
          <a:p>
            <a:pPr algn="l">
              <a:lnSpc>
                <a:spcPct val="150000"/>
              </a:lnSpc>
            </a:pPr>
            <a:r>
              <a:rPr lang="en-US" dirty="0" err="1"/>
              <a:t>my_open</a:t>
            </a:r>
            <a:r>
              <a:rPr lang="en-US" dirty="0"/>
              <a:t>() {…}</a:t>
            </a:r>
            <a:endParaRPr lang="he-IL" dirty="0"/>
          </a:p>
          <a:p>
            <a:pPr algn="l">
              <a:lnSpc>
                <a:spcPct val="150000"/>
              </a:lnSpc>
            </a:pPr>
            <a:r>
              <a:rPr lang="en-US" dirty="0" err="1"/>
              <a:t>my_read</a:t>
            </a:r>
            <a:r>
              <a:rPr lang="en-US" dirty="0"/>
              <a:t>() {…}</a:t>
            </a:r>
            <a:endParaRPr lang="he-IL" dirty="0"/>
          </a:p>
        </p:txBody>
      </p:sp>
      <p:graphicFrame>
        <p:nvGraphicFramePr>
          <p:cNvPr id="23" name="Table 22">
            <a:extLst>
              <a:ext uri="{FF2B5EF4-FFF2-40B4-BE49-F238E27FC236}">
                <a16:creationId xmlns:a16="http://schemas.microsoft.com/office/drawing/2014/main" id="{89C1FEDD-9DB5-4164-BA77-6C57958F5E62}"/>
              </a:ext>
            </a:extLst>
          </p:cNvPr>
          <p:cNvGraphicFramePr>
            <a:graphicFrameLocks noGrp="1"/>
          </p:cNvGraphicFramePr>
          <p:nvPr/>
        </p:nvGraphicFramePr>
        <p:xfrm>
          <a:off x="4767128" y="4652517"/>
          <a:ext cx="1828800" cy="1828800"/>
        </p:xfrm>
        <a:graphic>
          <a:graphicData uri="http://schemas.openxmlformats.org/drawingml/2006/table">
            <a:tbl>
              <a:tblPr firstRow="1">
                <a:tableStyleId>{16D9F66E-5EB9-4882-86FB-DCBF35E3C3E4}</a:tableStyleId>
              </a:tblPr>
              <a:tblGrid>
                <a:gridCol w="1828800">
                  <a:extLst>
                    <a:ext uri="{9D8B030D-6E8A-4147-A177-3AD203B41FA5}">
                      <a16:colId xmlns:a16="http://schemas.microsoft.com/office/drawing/2014/main" val="1748590049"/>
                    </a:ext>
                  </a:extLst>
                </a:gridCol>
              </a:tblGrid>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file_operations</a:t>
                      </a:r>
                      <a:endParaRPr lang="en-US" dirty="0"/>
                    </a:p>
                  </a:txBody>
                  <a:tcPr anchor="ctr"/>
                </a:tc>
                <a:extLst>
                  <a:ext uri="{0D108BD9-81ED-4DB2-BD59-A6C34878D82A}">
                    <a16:rowId xmlns:a16="http://schemas.microsoft.com/office/drawing/2014/main" val="3813891373"/>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2724063522"/>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open</a:t>
                      </a:r>
                      <a:endParaRPr lang="he-IL" dirty="0">
                        <a:solidFill>
                          <a:schemeClr val="tx1"/>
                        </a:solidFill>
                      </a:endParaRPr>
                    </a:p>
                  </a:txBody>
                  <a:tcPr anchor="ctr"/>
                </a:tc>
                <a:extLst>
                  <a:ext uri="{0D108BD9-81ED-4DB2-BD59-A6C34878D82A}">
                    <a16:rowId xmlns:a16="http://schemas.microsoft.com/office/drawing/2014/main" val="4182001040"/>
                  </a:ext>
                </a:extLst>
              </a:tr>
              <a:tr h="3474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a:t>
                      </a:r>
                      <a:endParaRPr lang="he-IL" dirty="0"/>
                    </a:p>
                  </a:txBody>
                  <a:tcPr anchor="ctr"/>
                </a:tc>
                <a:extLst>
                  <a:ext uri="{0D108BD9-81ED-4DB2-BD59-A6C34878D82A}">
                    <a16:rowId xmlns:a16="http://schemas.microsoft.com/office/drawing/2014/main" val="238671303"/>
                  </a:ext>
                </a:extLst>
              </a:tr>
            </a:tbl>
          </a:graphicData>
        </a:graphic>
      </p:graphicFrame>
      <p:sp>
        <p:nvSpPr>
          <p:cNvPr id="24" name="TextBox 23">
            <a:extLst>
              <a:ext uri="{FF2B5EF4-FFF2-40B4-BE49-F238E27FC236}">
                <a16:creationId xmlns:a16="http://schemas.microsoft.com/office/drawing/2014/main" id="{27DA891C-DFAF-49E0-8A70-FA524F992EBA}"/>
              </a:ext>
            </a:extLst>
          </p:cNvPr>
          <p:cNvSpPr txBox="1"/>
          <p:nvPr/>
        </p:nvSpPr>
        <p:spPr>
          <a:xfrm>
            <a:off x="6746841" y="4591360"/>
            <a:ext cx="2046509" cy="1015663"/>
          </a:xfrm>
          <a:prstGeom prst="rect">
            <a:avLst/>
          </a:prstGeom>
          <a:noFill/>
        </p:spPr>
        <p:txBody>
          <a:bodyPr wrap="square" rtlCol="1">
            <a:spAutoFit/>
          </a:bodyPr>
          <a:lstStyle/>
          <a:p>
            <a:pPr algn="ctr"/>
            <a:r>
              <a:rPr lang="en-US" sz="2000" b="1" dirty="0"/>
              <a:t>a module implementing the driver</a:t>
            </a:r>
            <a:endParaRPr lang="he-IL" sz="2000" b="1" dirty="0"/>
          </a:p>
        </p:txBody>
      </p:sp>
      <p:cxnSp>
        <p:nvCxnSpPr>
          <p:cNvPr id="3" name="Straight Arrow Connector 2"/>
          <p:cNvCxnSpPr/>
          <p:nvPr/>
        </p:nvCxnSpPr>
        <p:spPr>
          <a:xfrm>
            <a:off x="5978872" y="5931739"/>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5978872" y="6316830"/>
            <a:ext cx="1188720" cy="0"/>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2" name="Straight Arrow Connector 31"/>
          <p:cNvCxnSpPr>
            <a:cxnSpLocks/>
            <a:endCxn id="14" idx="0"/>
          </p:cNvCxnSpPr>
          <p:nvPr/>
        </p:nvCxnSpPr>
        <p:spPr>
          <a:xfrm flipV="1">
            <a:off x="1870735" y="4316181"/>
            <a:ext cx="1613370" cy="810455"/>
          </a:xfrm>
          <a:prstGeom prst="bentConnector4">
            <a:avLst>
              <a:gd name="adj1" fmla="val 25583"/>
              <a:gd name="adj2" fmla="val 178145"/>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FCAA4BD3-AF9F-4570-834A-92414CBFCD11}"/>
              </a:ext>
            </a:extLst>
          </p:cNvPr>
          <p:cNvCxnSpPr>
            <a:cxnSpLocks/>
            <a:endCxn id="23" idx="0"/>
          </p:cNvCxnSpPr>
          <p:nvPr/>
        </p:nvCxnSpPr>
        <p:spPr>
          <a:xfrm flipH="1">
            <a:off x="5681528" y="3962076"/>
            <a:ext cx="2316738" cy="690441"/>
          </a:xfrm>
          <a:prstGeom prst="straightConnector1">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5CEFB654-48F8-4700-AA71-0DFACD445CD6}"/>
              </a:ext>
            </a:extLst>
          </p:cNvPr>
          <p:cNvSpPr/>
          <p:nvPr/>
        </p:nvSpPr>
        <p:spPr>
          <a:xfrm>
            <a:off x="5471410" y="475630"/>
            <a:ext cx="3449307" cy="2708511"/>
          </a:xfrm>
          <a:prstGeom prst="rect">
            <a:avLst/>
          </a:prstGeom>
          <a:noFill/>
          <a:ln w="3810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617D632-EE2A-4BD8-9FC3-FBD72EC09402}"/>
              </a:ext>
            </a:extLst>
          </p:cNvPr>
          <p:cNvSpPr txBox="1"/>
          <p:nvPr/>
        </p:nvSpPr>
        <p:spPr>
          <a:xfrm>
            <a:off x="6542964" y="553030"/>
            <a:ext cx="1507144" cy="400110"/>
          </a:xfrm>
          <a:prstGeom prst="rect">
            <a:avLst/>
          </a:prstGeom>
          <a:noFill/>
        </p:spPr>
        <p:txBody>
          <a:bodyPr wrap="none" rtlCol="1">
            <a:spAutoFit/>
          </a:bodyPr>
          <a:lstStyle/>
          <a:p>
            <a:r>
              <a:rPr lang="en-US" sz="2000" b="1" dirty="0"/>
              <a:t>file system</a:t>
            </a:r>
            <a:endParaRPr lang="he-IL" sz="2000" b="1" dirty="0"/>
          </a:p>
        </p:txBody>
      </p:sp>
      <p:graphicFrame>
        <p:nvGraphicFramePr>
          <p:cNvPr id="30" name="Table 29">
            <a:extLst>
              <a:ext uri="{FF2B5EF4-FFF2-40B4-BE49-F238E27FC236}">
                <a16:creationId xmlns:a16="http://schemas.microsoft.com/office/drawing/2014/main" id="{C0CA5CA8-83B3-4ECA-A9E5-E8A1B052031C}"/>
              </a:ext>
            </a:extLst>
          </p:cNvPr>
          <p:cNvGraphicFramePr>
            <a:graphicFrameLocks noGrp="1"/>
          </p:cNvGraphicFramePr>
          <p:nvPr/>
        </p:nvGraphicFramePr>
        <p:xfrm>
          <a:off x="6216766" y="947243"/>
          <a:ext cx="2050197" cy="2103120"/>
        </p:xfrm>
        <a:graphic>
          <a:graphicData uri="http://schemas.openxmlformats.org/drawingml/2006/table">
            <a:tbl>
              <a:tblPr firstRow="1">
                <a:tableStyleId>{22838BEF-8BB2-4498-84A7-C5851F593DF1}</a:tableStyleId>
              </a:tblPr>
              <a:tblGrid>
                <a:gridCol w="2050197">
                  <a:extLst>
                    <a:ext uri="{9D8B030D-6E8A-4147-A177-3AD203B41FA5}">
                      <a16:colId xmlns:a16="http://schemas.microsoft.com/office/drawing/2014/main" val="1748590049"/>
                    </a:ext>
                  </a:extLst>
                </a:gridCol>
              </a:tblGrid>
              <a:tr h="553372">
                <a:tc>
                  <a:txBody>
                    <a:bodyPr/>
                    <a:lstStyle/>
                    <a:p>
                      <a:pPr lvl="0" algn="ctr">
                        <a:defRPr/>
                      </a:pPr>
                      <a:r>
                        <a:rPr lang="en-US" dirty="0"/>
                        <a:t>/dev/</a:t>
                      </a:r>
                      <a:r>
                        <a:rPr lang="en-US" dirty="0" err="1"/>
                        <a:t>mydevice</a:t>
                      </a:r>
                      <a:endParaRPr lang="he-IL" dirty="0"/>
                    </a:p>
                    <a:p>
                      <a:pPr lvl="0" algn="ctr">
                        <a:defRPr/>
                      </a:pPr>
                      <a:r>
                        <a:rPr lang="en-US" dirty="0" err="1"/>
                        <a:t>inode</a:t>
                      </a:r>
                      <a:r>
                        <a:rPr lang="en-US" dirty="0"/>
                        <a:t> object</a:t>
                      </a:r>
                      <a:endParaRPr lang="he-IL" dirty="0"/>
                    </a:p>
                  </a:txBody>
                  <a:tcPr anchor="ctr"/>
                </a:tc>
                <a:extLst>
                  <a:ext uri="{0D108BD9-81ED-4DB2-BD59-A6C34878D82A}">
                    <a16:rowId xmlns:a16="http://schemas.microsoft.com/office/drawing/2014/main" val="3813891373"/>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endParaRPr lang="he-IL" dirty="0">
                        <a:solidFill>
                          <a:schemeClr val="tx1"/>
                        </a:solidFill>
                      </a:endParaRPr>
                    </a:p>
                  </a:txBody>
                  <a:tcPr anchor="ctr"/>
                </a:tc>
                <a:extLst>
                  <a:ext uri="{0D108BD9-81ED-4DB2-BD59-A6C34878D82A}">
                    <a16:rowId xmlns:a16="http://schemas.microsoft.com/office/drawing/2014/main" val="3222063921"/>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major M</a:t>
                      </a:r>
                      <a:endParaRPr lang="he-IL" b="1" dirty="0">
                        <a:solidFill>
                          <a:schemeClr val="tx1"/>
                        </a:solidFill>
                      </a:endParaRPr>
                    </a:p>
                  </a:txBody>
                  <a:tcPr anchor="ctr"/>
                </a:tc>
                <a:extLst>
                  <a:ext uri="{0D108BD9-81ED-4DB2-BD59-A6C34878D82A}">
                    <a16:rowId xmlns:a16="http://schemas.microsoft.com/office/drawing/2014/main" val="2724063522"/>
                  </a:ext>
                </a:extLst>
              </a:tr>
              <a:tr h="3349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minor m</a:t>
                      </a:r>
                      <a:endParaRPr lang="he-IL" b="1" dirty="0"/>
                    </a:p>
                  </a:txBody>
                  <a:tcPr anchor="ctr"/>
                </a:tc>
                <a:extLst>
                  <a:ext uri="{0D108BD9-81ED-4DB2-BD59-A6C34878D82A}">
                    <a16:rowId xmlns:a16="http://schemas.microsoft.com/office/drawing/2014/main" val="4182001040"/>
                  </a:ext>
                </a:extLst>
              </a:tr>
              <a:tr h="334973">
                <a:tc>
                  <a:txBody>
                    <a:bodyPr/>
                    <a:lstStyle/>
                    <a:p>
                      <a:pPr algn="ctr"/>
                      <a:r>
                        <a:rPr lang="en-US" dirty="0"/>
                        <a:t>…</a:t>
                      </a:r>
                    </a:p>
                  </a:txBody>
                  <a:tcPr anchor="ctr"/>
                </a:tc>
                <a:extLst>
                  <a:ext uri="{0D108BD9-81ED-4DB2-BD59-A6C34878D82A}">
                    <a16:rowId xmlns:a16="http://schemas.microsoft.com/office/drawing/2014/main" val="238671303"/>
                  </a:ext>
                </a:extLst>
              </a:tr>
            </a:tbl>
          </a:graphicData>
        </a:graphic>
      </p:graphicFrame>
      <p:cxnSp>
        <p:nvCxnSpPr>
          <p:cNvPr id="47" name="Straight Arrow Connector 31">
            <a:extLst>
              <a:ext uri="{FF2B5EF4-FFF2-40B4-BE49-F238E27FC236}">
                <a16:creationId xmlns:a16="http://schemas.microsoft.com/office/drawing/2014/main" id="{14EC46A5-C6A6-48AE-B964-BBEF8D5C1137}"/>
              </a:ext>
            </a:extLst>
          </p:cNvPr>
          <p:cNvCxnSpPr>
            <a:cxnSpLocks/>
            <a:endCxn id="23" idx="0"/>
          </p:cNvCxnSpPr>
          <p:nvPr/>
        </p:nvCxnSpPr>
        <p:spPr>
          <a:xfrm flipV="1">
            <a:off x="4271979" y="4652517"/>
            <a:ext cx="1409549" cy="903356"/>
          </a:xfrm>
          <a:prstGeom prst="bentConnector4">
            <a:avLst>
              <a:gd name="adj1" fmla="val 17564"/>
              <a:gd name="adj2" fmla="val 163472"/>
            </a:avLst>
          </a:prstGeom>
          <a:ln>
            <a:prstDash val="sysDot"/>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5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ppt_x"/>
                                          </p:val>
                                        </p:tav>
                                        <p:tav tm="100000">
                                          <p:val>
                                            <p:strVal val="#ppt_x"/>
                                          </p:val>
                                        </p:tav>
                                      </p:tavLst>
                                    </p:anim>
                                    <p:anim calcmode="lin" valueType="num">
                                      <p:cBhvr additive="base">
                                        <p:cTn id="6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6" grpId="0" animBg="1"/>
      <p:bldP spid="17" grpId="0"/>
      <p:bldP spid="21" grpId="0" animBg="1"/>
      <p:bldP spid="22" grpId="0"/>
      <p:bldP spid="24" grpId="0"/>
      <p:bldP spid="28" grpId="0" animBg="1"/>
      <p:bldP spid="2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a:extLst>
              <a:ext uri="{FF2B5EF4-FFF2-40B4-BE49-F238E27FC236}">
                <a16:creationId xmlns:a16="http://schemas.microsoft.com/office/drawing/2014/main" id="{E1484ECB-8595-4052-8C2A-7EE85FB5E7B5}"/>
              </a:ext>
            </a:extLst>
          </p:cNvPr>
          <p:cNvSpPr>
            <a:spLocks noGrp="1" noChangeArrowheads="1"/>
          </p:cNvSpPr>
          <p:nvPr>
            <p:ph type="title"/>
          </p:nvPr>
        </p:nvSpPr>
        <p:spPr/>
        <p:txBody>
          <a:bodyPr>
            <a:normAutofit/>
          </a:bodyPr>
          <a:lstStyle/>
          <a:p>
            <a:r>
              <a:rPr lang="he-IL" altLang="en-US" dirty="0"/>
              <a:t>שלבי הפונקציה </a:t>
            </a:r>
            <a:r>
              <a:rPr lang="en-US" altLang="en-US" dirty="0" err="1"/>
              <a:t>sys_open</a:t>
            </a:r>
            <a:r>
              <a:rPr lang="en-US" altLang="en-US" dirty="0"/>
              <a:t>()</a:t>
            </a:r>
          </a:p>
        </p:txBody>
      </p:sp>
      <p:sp>
        <p:nvSpPr>
          <p:cNvPr id="381955" name="Rectangle 3">
            <a:extLst>
              <a:ext uri="{FF2B5EF4-FFF2-40B4-BE49-F238E27FC236}">
                <a16:creationId xmlns:a16="http://schemas.microsoft.com/office/drawing/2014/main" id="{090B5D19-C913-4E72-93D1-9A8F9BB10DCC}"/>
              </a:ext>
            </a:extLst>
          </p:cNvPr>
          <p:cNvSpPr>
            <a:spLocks noGrp="1" noChangeArrowheads="1"/>
          </p:cNvSpPr>
          <p:nvPr>
            <p:ph idx="1"/>
          </p:nvPr>
        </p:nvSpPr>
        <p:spPr/>
        <p:txBody>
          <a:bodyPr>
            <a:normAutofit fontScale="92500"/>
          </a:bodyPr>
          <a:lstStyle/>
          <a:p>
            <a:pPr marL="457200" indent="-457200">
              <a:buFont typeface="+mj-lt"/>
              <a:buAutoNum type="arabicPeriod"/>
            </a:pPr>
            <a:r>
              <a:rPr lang="he-IL" altLang="en-US" dirty="0"/>
              <a:t>ניגשת למערכת הקבצים וקוראת את המספר הראשי </a:t>
            </a:r>
            <a:r>
              <a:rPr lang="en-US" altLang="en-US" b="1" dirty="0"/>
              <a:t>M</a:t>
            </a:r>
            <a:r>
              <a:rPr lang="he-IL" altLang="en-US" dirty="0"/>
              <a:t> והמשני </a:t>
            </a:r>
            <a:r>
              <a:rPr lang="en-US" altLang="en-US" b="1" dirty="0"/>
              <a:t>m</a:t>
            </a:r>
            <a:r>
              <a:rPr lang="he-IL" altLang="en-US" dirty="0"/>
              <a:t> של ההתקן.</a:t>
            </a:r>
          </a:p>
          <a:p>
            <a:pPr marL="457200" indent="-457200">
              <a:buFont typeface="+mj-lt"/>
              <a:buAutoNum type="arabicPeriod"/>
            </a:pPr>
            <a:r>
              <a:rPr lang="he-IL" altLang="en-US" dirty="0"/>
              <a:t>בודקת כי הדרייבר של ההתקן רשום: במידה ו- </a:t>
            </a:r>
            <a:r>
              <a:rPr lang="en-US" altLang="en-US" b="1" dirty="0" err="1">
                <a:solidFill>
                  <a:srgbClr val="0000FF"/>
                </a:solidFill>
              </a:rPr>
              <a:t>chrdevs</a:t>
            </a:r>
            <a:r>
              <a:rPr lang="en-US" altLang="en-US" dirty="0"/>
              <a:t>[M]==NULL</a:t>
            </a:r>
            <a:r>
              <a:rPr lang="he-IL" altLang="en-US" dirty="0"/>
              <a:t>, תוחזר שגיאה </a:t>
            </a:r>
            <a:r>
              <a:rPr lang="en-US" altLang="en-US" dirty="0"/>
              <a:t>ENODEV</a:t>
            </a:r>
            <a:r>
              <a:rPr lang="he-IL" altLang="en-US" dirty="0"/>
              <a:t>. </a:t>
            </a:r>
          </a:p>
          <a:p>
            <a:pPr marL="457200" indent="-457200">
              <a:buFont typeface="+mj-lt"/>
              <a:buAutoNum type="arabicPeriod"/>
            </a:pPr>
            <a:r>
              <a:rPr lang="he-IL" altLang="en-US" dirty="0"/>
              <a:t>מאתחלת </a:t>
            </a:r>
            <a:r>
              <a:rPr lang="en-US" altLang="en-US" dirty="0"/>
              <a:t> file object</a:t>
            </a:r>
            <a:r>
              <a:rPr lang="he-IL" altLang="en-US" dirty="0"/>
              <a:t>חדש (נקרא לו </a:t>
            </a:r>
            <a:r>
              <a:rPr lang="en-US" altLang="en-US" dirty="0" err="1"/>
              <a:t>filp</a:t>
            </a:r>
            <a:r>
              <a:rPr lang="he-IL" altLang="en-US" dirty="0"/>
              <a:t>) ומקצה כניסה חדשה ב-</a:t>
            </a:r>
            <a:r>
              <a:rPr lang="en-US" altLang="en-US" dirty="0"/>
              <a:t>FDT</a:t>
            </a:r>
            <a:r>
              <a:rPr lang="he-IL" altLang="en-US" dirty="0"/>
              <a:t> שמצביעה עליו.</a:t>
            </a:r>
          </a:p>
          <a:p>
            <a:pPr marL="457200" indent="-457200">
              <a:buFont typeface="+mj-lt"/>
              <a:buAutoNum type="arabicPeriod"/>
            </a:pPr>
            <a:r>
              <a:rPr lang="he-IL" altLang="en-US" dirty="0"/>
              <a:t>מצביעה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לפונקציות של הדרייבר </a:t>
            </a:r>
            <a:r>
              <a:rPr lang="en-US" b="1"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he-IL" altLang="en-US" dirty="0">
                <a:sym typeface="Wingdings" panose="05000000000000000000" pitchFamily="2" charset="2"/>
              </a:rPr>
              <a:t>.</a:t>
            </a:r>
            <a:endParaRPr lang="he-IL" altLang="en-US" dirty="0"/>
          </a:p>
          <a:p>
            <a:pPr marL="457200" indent="-457200">
              <a:buFont typeface="+mj-lt"/>
              <a:buAutoNum type="arabicPeriod"/>
            </a:pPr>
            <a:r>
              <a:rPr lang="he-IL" altLang="en-US" dirty="0"/>
              <a:t>במידה והפונקציה  </a:t>
            </a:r>
            <a:r>
              <a:rPr lang="en-US" dirty="0" err="1"/>
              <a:t>chrdevs</a:t>
            </a:r>
            <a:r>
              <a:rPr lang="en-US" dirty="0"/>
              <a:t>[M]</a:t>
            </a:r>
            <a:r>
              <a:rPr lang="en-US" dirty="0">
                <a:sym typeface="Wingdings" panose="05000000000000000000" pitchFamily="2" charset="2"/>
              </a:rPr>
              <a:t></a:t>
            </a:r>
            <a:r>
              <a:rPr lang="en-US" dirty="0" err="1">
                <a:sym typeface="Wingdings" panose="05000000000000000000" pitchFamily="2" charset="2"/>
              </a:rPr>
              <a:t>f_op</a:t>
            </a:r>
            <a:r>
              <a:rPr lang="en-US" altLang="en-US" dirty="0" err="1"/>
              <a:t>open</a:t>
            </a:r>
            <a:r>
              <a:rPr lang="en-US" altLang="en-US" dirty="0"/>
              <a:t>()</a:t>
            </a:r>
            <a:r>
              <a:rPr lang="he-IL" altLang="en-US" dirty="0"/>
              <a:t>  אינה </a:t>
            </a:r>
            <a:r>
              <a:rPr lang="en-US" altLang="en-US" dirty="0"/>
              <a:t>NULL</a:t>
            </a:r>
            <a:r>
              <a:rPr lang="he-IL" altLang="en-US" dirty="0"/>
              <a:t>,</a:t>
            </a:r>
            <a:br>
              <a:rPr lang="en-US" altLang="en-US" dirty="0"/>
            </a:br>
            <a:r>
              <a:rPr lang="he-IL" altLang="en-US" dirty="0"/>
              <a:t>קוראת לה ומעבירה את </a:t>
            </a:r>
            <a:r>
              <a:rPr lang="en-US" altLang="en-US" dirty="0" err="1"/>
              <a:t>filp</a:t>
            </a:r>
            <a:r>
              <a:rPr lang="he-IL" altLang="en-US" dirty="0"/>
              <a:t> כפרמטר.</a:t>
            </a:r>
            <a:endParaRPr lang="en-US" altLang="en-US" dirty="0"/>
          </a:p>
          <a:p>
            <a:pPr lvl="1"/>
            <a:r>
              <a:rPr lang="he-IL" altLang="en-US" dirty="0"/>
              <a:t>הפונקציה </a:t>
            </a:r>
            <a:r>
              <a:rPr lang="en-US" altLang="en-US" dirty="0"/>
              <a:t>open()</a:t>
            </a:r>
            <a:r>
              <a:rPr lang="he-IL" altLang="en-US" dirty="0"/>
              <a:t> של הדרייבר תעדכן את </a:t>
            </a:r>
            <a:r>
              <a:rPr lang="en-US" altLang="en-US" dirty="0" err="1"/>
              <a:t>filp</a:t>
            </a:r>
            <a:r>
              <a:rPr lang="en-US" altLang="en-US" dirty="0" err="1">
                <a:sym typeface="Wingdings" panose="05000000000000000000" pitchFamily="2" charset="2"/>
              </a:rPr>
              <a:t>f_op</a:t>
            </a:r>
            <a:r>
              <a:rPr lang="he-IL" altLang="en-US" dirty="0">
                <a:sym typeface="Wingdings" panose="05000000000000000000" pitchFamily="2" charset="2"/>
              </a:rPr>
              <a:t> </a:t>
            </a:r>
            <a:r>
              <a:rPr lang="he-IL" altLang="en-US" dirty="0"/>
              <a:t>כדי להגדיר התנהגות ספציפית להתקן – נראה בהמשך התרגול.</a:t>
            </a:r>
            <a:endParaRPr lang="en-US" altLang="en-US" dirty="0"/>
          </a:p>
          <a:p>
            <a:pPr marL="457200" indent="-457200">
              <a:buFont typeface="+mj-lt"/>
              <a:buAutoNum type="arabicPeriod"/>
            </a:pPr>
            <a:r>
              <a:rPr lang="he-IL" altLang="en-US" dirty="0"/>
              <a:t>לבסוף, מחזירה את ה-</a:t>
            </a:r>
            <a:r>
              <a:rPr lang="en-US" altLang="en-US" dirty="0"/>
              <a:t>FD</a:t>
            </a:r>
            <a:r>
              <a:rPr lang="he-IL" altLang="en-US" dirty="0"/>
              <a:t> (הכניסה שהוקצתה עבור הקובץ ב-</a:t>
            </a:r>
            <a:r>
              <a:rPr lang="en-US" altLang="en-US" dirty="0"/>
              <a:t>FDT</a:t>
            </a:r>
            <a:r>
              <a:rPr lang="he-IL" altLang="en-US" dirty="0"/>
              <a:t>).</a:t>
            </a:r>
          </a:p>
        </p:txBody>
      </p:sp>
      <p:sp>
        <p:nvSpPr>
          <p:cNvPr id="2" name="Footer Placeholder 1">
            <a:extLst>
              <a:ext uri="{FF2B5EF4-FFF2-40B4-BE49-F238E27FC236}">
                <a16:creationId xmlns:a16="http://schemas.microsoft.com/office/drawing/2014/main" id="{EA6D1F0D-313A-429F-86A1-76ED39A5DDBA}"/>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6036924C-EDC6-4E99-BA3A-A8DDB5EB8539}"/>
              </a:ext>
            </a:extLst>
          </p:cNvPr>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426769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F42EB2DB-4252-46EB-A1A6-B4CD57D480BA}"/>
              </a:ext>
            </a:extLst>
          </p:cNvPr>
          <p:cNvSpPr>
            <a:spLocks noGrp="1" noChangeArrowheads="1"/>
          </p:cNvSpPr>
          <p:nvPr>
            <p:ph type="title"/>
          </p:nvPr>
        </p:nvSpPr>
        <p:spPr/>
        <p:txBody>
          <a:bodyPr/>
          <a:lstStyle/>
          <a:p>
            <a:r>
              <a:rPr lang="he-IL" altLang="en-US" dirty="0"/>
              <a:t>זיהוי התקן ע"י דרייבר</a:t>
            </a:r>
            <a:endParaRPr lang="en-US" altLang="en-US" dirty="0"/>
          </a:p>
        </p:txBody>
      </p:sp>
      <p:sp>
        <p:nvSpPr>
          <p:cNvPr id="368643" name="Rectangle 3">
            <a:extLst>
              <a:ext uri="{FF2B5EF4-FFF2-40B4-BE49-F238E27FC236}">
                <a16:creationId xmlns:a16="http://schemas.microsoft.com/office/drawing/2014/main" id="{E37C0188-3189-465C-A96F-5C0F0F02DEC1}"/>
              </a:ext>
            </a:extLst>
          </p:cNvPr>
          <p:cNvSpPr>
            <a:spLocks noGrp="1" noChangeArrowheads="1"/>
          </p:cNvSpPr>
          <p:nvPr>
            <p:ph idx="1"/>
          </p:nvPr>
        </p:nvSpPr>
        <p:spPr/>
        <p:txBody>
          <a:bodyPr>
            <a:normAutofit/>
          </a:bodyPr>
          <a:lstStyle/>
          <a:p>
            <a:pPr>
              <a:lnSpc>
                <a:spcPct val="90000"/>
              </a:lnSpc>
            </a:pPr>
            <a:r>
              <a:rPr lang="he-IL" altLang="en-US" dirty="0"/>
              <a:t>שימו לב לחתימה של </a:t>
            </a:r>
            <a:r>
              <a:rPr lang="en-US" altLang="en-US" dirty="0"/>
              <a:t>open()</a:t>
            </a:r>
            <a:r>
              <a:rPr lang="he-IL" altLang="en-US" dirty="0"/>
              <a:t> :</a:t>
            </a:r>
            <a:endParaRPr lang="en-US" altLang="en-US" dirty="0"/>
          </a:p>
          <a:p>
            <a:pPr marL="0" indent="0" algn="l" rtl="0">
              <a:lnSpc>
                <a:spcPct val="90000"/>
              </a:lnSpc>
              <a:buNone/>
            </a:pPr>
            <a:r>
              <a:rPr lang="en-US" altLang="en-US" dirty="0">
                <a:latin typeface="Courier New" panose="02070309020205020404" pitchFamily="49" charset="0"/>
                <a:cs typeface="Courier New" panose="02070309020205020404" pitchFamily="49" charset="0"/>
              </a:rPr>
              <a:t>int (*</a:t>
            </a:r>
            <a:r>
              <a:rPr lang="en-US" altLang="en-US" b="1" dirty="0">
                <a:solidFill>
                  <a:srgbClr val="0000FF"/>
                </a:solidFill>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inode</a:t>
            </a:r>
            <a:r>
              <a:rPr lang="en-US" altLang="en-US" dirty="0">
                <a:latin typeface="Courier New" panose="02070309020205020404" pitchFamily="49" charset="0"/>
                <a:cs typeface="Courier New" panose="02070309020205020404" pitchFamily="49" charset="0"/>
              </a:rPr>
              <a:t> *, struct file *);</a:t>
            </a:r>
          </a:p>
          <a:p>
            <a:endParaRPr lang="he-IL" altLang="en-US" dirty="0"/>
          </a:p>
          <a:p>
            <a:r>
              <a:rPr lang="he-IL" altLang="en-US" dirty="0"/>
              <a:t>הפונקציה מקבלת כפרמטר את ה-</a:t>
            </a:r>
            <a:r>
              <a:rPr lang="en-US" altLang="en-US" dirty="0" err="1"/>
              <a:t>inode</a:t>
            </a:r>
            <a:r>
              <a:rPr lang="he-IL" altLang="en-US" dirty="0"/>
              <a:t> המייצג את ההתקן.</a:t>
            </a:r>
          </a:p>
          <a:p>
            <a:r>
              <a:rPr lang="he-IL" altLang="en-US" dirty="0"/>
              <a:t>כל קובץ פתוח מיוצג ע"י מבנה נתונים בשם </a:t>
            </a:r>
            <a:r>
              <a:rPr lang="en-US" altLang="en-US" b="1" dirty="0" err="1">
                <a:solidFill>
                  <a:srgbClr val="0000FF"/>
                </a:solidFill>
              </a:rPr>
              <a:t>inode</a:t>
            </a:r>
            <a:r>
              <a:rPr lang="he-IL" altLang="en-US" dirty="0"/>
              <a:t> (פרטים נוספים בתרגול</a:t>
            </a:r>
            <a:r>
              <a:rPr lang="en-US" altLang="en-US" dirty="0"/>
              <a:t> </a:t>
            </a:r>
            <a:r>
              <a:rPr lang="he-IL" altLang="en-US"/>
              <a:t>של קבצים). </a:t>
            </a:r>
            <a:r>
              <a:rPr lang="he-IL" altLang="en-US" dirty="0"/>
              <a:t>בפרט, גם להתקן תווים יש </a:t>
            </a:r>
            <a:r>
              <a:rPr lang="en-US" altLang="en-US" dirty="0" err="1"/>
              <a:t>inode</a:t>
            </a:r>
            <a:r>
              <a:rPr lang="he-IL" altLang="en-US" dirty="0"/>
              <a:t> המייצג אותו.</a:t>
            </a:r>
          </a:p>
          <a:p>
            <a:r>
              <a:rPr lang="he-IL" altLang="en-US" dirty="0"/>
              <a:t>השדה </a:t>
            </a:r>
            <a:r>
              <a:rPr lang="en-US" altLang="en-US" dirty="0" err="1"/>
              <a:t>i_rdev</a:t>
            </a:r>
            <a:r>
              <a:rPr lang="he-IL" altLang="en-US" dirty="0"/>
              <a:t> ב-</a:t>
            </a:r>
            <a:r>
              <a:rPr lang="en-US" altLang="en-US" dirty="0" err="1"/>
              <a:t>inode</a:t>
            </a:r>
            <a:r>
              <a:rPr lang="he-IL" altLang="en-US" dirty="0"/>
              <a:t> מכיל את </a:t>
            </a:r>
            <a:r>
              <a:rPr lang="he-IL" altLang="en-US" b="1" dirty="0"/>
              <a:t>המספר הראשי והמשני </a:t>
            </a:r>
            <a:r>
              <a:rPr lang="he-IL" altLang="en-US" dirty="0"/>
              <a:t>של ההתקן.</a:t>
            </a:r>
          </a:p>
          <a:p>
            <a:pPr lvl="1"/>
            <a:r>
              <a:rPr lang="he-IL" altLang="en-US" dirty="0"/>
              <a:t>המאקרו </a:t>
            </a:r>
            <a:r>
              <a:rPr lang="en-US" altLang="en-US" b="1" dirty="0"/>
              <a:t>MAJOR(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הראשי.</a:t>
            </a:r>
          </a:p>
          <a:p>
            <a:pPr lvl="1"/>
            <a:r>
              <a:rPr lang="he-IL" altLang="en-US" dirty="0"/>
              <a:t>המאקרו </a:t>
            </a:r>
            <a:r>
              <a:rPr lang="en-US" altLang="en-US" b="1" dirty="0"/>
              <a:t>MINOR(</a:t>
            </a:r>
            <a:r>
              <a:rPr lang="en-US" altLang="en-US" b="1" dirty="0" err="1"/>
              <a:t>inode</a:t>
            </a:r>
            <a:r>
              <a:rPr lang="en-US" altLang="en-US" b="1" dirty="0"/>
              <a:t>-&gt;</a:t>
            </a:r>
            <a:r>
              <a:rPr lang="en-US" altLang="en-US" b="1" dirty="0" err="1"/>
              <a:t>i_rdev</a:t>
            </a:r>
            <a:r>
              <a:rPr lang="en-US" altLang="en-US" b="1" dirty="0"/>
              <a:t>)</a:t>
            </a:r>
            <a:r>
              <a:rPr lang="he-IL" altLang="en-US" b="1" dirty="0"/>
              <a:t> </a:t>
            </a:r>
            <a:r>
              <a:rPr lang="he-IL" altLang="en-US" dirty="0"/>
              <a:t>מחזיר את המספר המשני.</a:t>
            </a:r>
          </a:p>
        </p:txBody>
      </p:sp>
      <p:sp>
        <p:nvSpPr>
          <p:cNvPr id="2" name="Footer Placeholder 1">
            <a:extLst>
              <a:ext uri="{FF2B5EF4-FFF2-40B4-BE49-F238E27FC236}">
                <a16:creationId xmlns:a16="http://schemas.microsoft.com/office/drawing/2014/main" id="{3535C729-5656-4DC7-A2D4-6632265E2F0B}"/>
              </a:ext>
            </a:extLst>
          </p:cNvPr>
          <p:cNvSpPr>
            <a:spLocks noGrp="1"/>
          </p:cNvSpPr>
          <p:nvPr>
            <p:ph type="ftr" sz="quarter" idx="11"/>
          </p:nvPr>
        </p:nvSpPr>
        <p:spPr/>
        <p:txBody>
          <a:bodyPr/>
          <a:lstStyle/>
          <a:p>
            <a:r>
              <a:rPr lang="he-IL"/>
              <a:t>מערכות הפעלה - תרגול 4</a:t>
            </a:r>
            <a:endParaRPr lang="en-US" dirty="0"/>
          </a:p>
        </p:txBody>
      </p:sp>
      <p:sp>
        <p:nvSpPr>
          <p:cNvPr id="3" name="Slide Number Placeholder 2">
            <a:extLst>
              <a:ext uri="{FF2B5EF4-FFF2-40B4-BE49-F238E27FC236}">
                <a16:creationId xmlns:a16="http://schemas.microsoft.com/office/drawing/2014/main" id="{C946392D-A5A7-4AE2-9F33-F37C903B13DC}"/>
              </a:ext>
            </a:extLst>
          </p:cNvPr>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12696628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818C9-4970-47E0-BBE2-BEE1FE501F89}"/>
              </a:ext>
            </a:extLst>
          </p:cNvPr>
          <p:cNvSpPr>
            <a:spLocks noGrp="1"/>
          </p:cNvSpPr>
          <p:nvPr>
            <p:ph type="title"/>
          </p:nvPr>
        </p:nvSpPr>
        <p:spPr/>
        <p:txBody>
          <a:bodyPr/>
          <a:lstStyle/>
          <a:p>
            <a:r>
              <a:rPr lang="he-IL" dirty="0"/>
              <a:t>דוגמת קוד – מודול המממש דרייבר (1)</a:t>
            </a:r>
            <a:endParaRPr lang="en-US" dirty="0"/>
          </a:p>
        </p:txBody>
      </p:sp>
      <p:sp>
        <p:nvSpPr>
          <p:cNvPr id="3" name="Content Placeholder 2">
            <a:extLst>
              <a:ext uri="{FF2B5EF4-FFF2-40B4-BE49-F238E27FC236}">
                <a16:creationId xmlns:a16="http://schemas.microsoft.com/office/drawing/2014/main" id="{4CB8E49D-B901-4F4C-9F22-F690AAA67D54}"/>
              </a:ext>
            </a:extLst>
          </p:cNvPr>
          <p:cNvSpPr>
            <a:spLocks noGrp="1"/>
          </p:cNvSpPr>
          <p:nvPr>
            <p:ph idx="1"/>
          </p:nvPr>
        </p:nvSpPr>
        <p:spPr/>
        <p:txBody>
          <a:bodyPr>
            <a:noAutofit/>
          </a:bodyPr>
          <a:lstStyle/>
          <a:p>
            <a:pPr marL="0" marR="0" indent="0" algn="l" rtl="0">
              <a:spcBef>
                <a:spcPts val="0"/>
              </a:spcBef>
              <a:spcAft>
                <a:spcPts val="0"/>
              </a:spcAft>
              <a:buNone/>
            </a:pP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a:t>
            </a:r>
            <a:r>
              <a:rPr lang="en-US" sz="16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linux</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module.h</a:t>
            </a:r>
            <a:r>
              <a:rPr lang="en-US" sz="1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will hold the driver major number */</a:t>
            </a:r>
          </a:p>
          <a:p>
            <a:pPr marL="0" marR="0" indent="0" algn="l" rtl="0">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my_fops2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my_release2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ioctl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CEA58466-D3A8-456E-95ED-57F274C0A5F4}"/>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8C313A31-CB34-4CC0-9EE8-51CC6DB59928}"/>
              </a:ext>
            </a:extLst>
          </p:cNvPr>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2984287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E1E1F-4216-4D43-9B48-BA7E4687CBC5}"/>
              </a:ext>
            </a:extLst>
          </p:cNvPr>
          <p:cNvSpPr>
            <a:spLocks noGrp="1"/>
          </p:cNvSpPr>
          <p:nvPr>
            <p:ph type="title"/>
          </p:nvPr>
        </p:nvSpPr>
        <p:spPr/>
        <p:txBody>
          <a:bodyPr/>
          <a:lstStyle/>
          <a:p>
            <a:r>
              <a:rPr lang="he-IL"/>
              <a:t>דוגמת קוד – מודול המממש דרייבר (2)</a:t>
            </a:r>
            <a:endParaRPr lang="en-US" dirty="0"/>
          </a:p>
        </p:txBody>
      </p:sp>
      <p:sp>
        <p:nvSpPr>
          <p:cNvPr id="3" name="Content Placeholder 2">
            <a:extLst>
              <a:ext uri="{FF2B5EF4-FFF2-40B4-BE49-F238E27FC236}">
                <a16:creationId xmlns:a16="http://schemas.microsoft.com/office/drawing/2014/main" id="{760A5FBE-C440-4ACA-A983-69B10D66F755}"/>
              </a:ext>
            </a:extLst>
          </p:cNvPr>
          <p:cNvSpPr>
            <a:spLocks noGrp="1"/>
          </p:cNvSpPr>
          <p:nvPr>
            <p:ph idx="1"/>
          </p:nvPr>
        </p:nvSpPr>
        <p:spPr/>
        <p:txBody>
          <a:bodyPr>
            <a:noAutofit/>
          </a:bodyPr>
          <a:lstStyle/>
          <a:p>
            <a:pPr marL="0" marR="0" indent="0" algn="l" rtl="0">
              <a:spcBef>
                <a:spcPts val="0"/>
              </a:spcBef>
              <a:spcAft>
                <a:spcPts val="0"/>
              </a:spcAft>
              <a:buNone/>
            </a:pPr>
            <a:r>
              <a:rPr lang="en-US" sz="18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init_module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register_chrdev</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my_module</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KERN_WARNING</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“Bad dynamic major\n");</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do_init</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  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cleanup_module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unregister_chrdev</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major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my_module</a:t>
            </a:r>
            <a:r>
              <a:rPr lang="en-US" sz="1800" b="1"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//do </a:t>
            </a:r>
            <a:r>
              <a:rPr lang="en-US" sz="1800" dirty="0" err="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clean_up</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F7CA0555-B284-444D-8A6F-62716EFE139E}"/>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8A0C7A62-BCAE-4EBC-90B8-0A414F6C6B49}"/>
              </a:ext>
            </a:extLst>
          </p:cNvPr>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3834612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(3)</a:t>
            </a:r>
            <a:endParaRPr lang="en-US" dirty="0"/>
          </a:p>
        </p:txBody>
      </p:sp>
      <p:sp>
        <p:nvSpPr>
          <p:cNvPr id="3" name="Content Placeholder 2">
            <a:extLst>
              <a:ext uri="{FF2B5EF4-FFF2-40B4-BE49-F238E27FC236}">
                <a16:creationId xmlns:a16="http://schemas.microsoft.com/office/drawing/2014/main" id="{74E61D5D-F525-4C4A-9541-7C6B0B90EA9E}"/>
              </a:ext>
            </a:extLst>
          </p:cNvPr>
          <p:cNvSpPr>
            <a:spLocks noGrp="1"/>
          </p:cNvSpPr>
          <p:nvPr>
            <p:ph idx="1"/>
          </p:nvPr>
        </p:nvSpPr>
        <p:spPr/>
        <p:txBody>
          <a:bodyPr>
            <a:noAutofit/>
          </a:bodyPr>
          <a:lstStyle/>
          <a:p>
            <a:pPr marL="0" marR="0" indent="0" algn="l" rtl="0">
              <a:lnSpc>
                <a:spcPct val="120000"/>
              </a:lnSpc>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my_open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private_data</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allocate_private_data</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FMODE_READ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read opening</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FMODE_WRITE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handle write opening</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MINOR</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i_rdev</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my_fops2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20000"/>
              </a:lnSpc>
              <a:buNone/>
            </a:pPr>
            <a:endParaRPr lang="en-US" sz="1400"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56</a:t>
            </a:fld>
            <a:endParaRPr lang="en-US"/>
          </a:p>
        </p:txBody>
      </p:sp>
      <p:sp>
        <p:nvSpPr>
          <p:cNvPr id="7" name="AutoShape 106">
            <a:extLst>
              <a:ext uri="{FF2B5EF4-FFF2-40B4-BE49-F238E27FC236}">
                <a16:creationId xmlns:a16="http://schemas.microsoft.com/office/drawing/2014/main" id="{DF3060F4-8EF7-4FD5-B932-A4AC0D9FA88D}"/>
              </a:ext>
            </a:extLst>
          </p:cNvPr>
          <p:cNvSpPr>
            <a:spLocks noChangeArrowheads="1"/>
          </p:cNvSpPr>
          <p:nvPr/>
        </p:nvSpPr>
        <p:spPr bwMode="auto">
          <a:xfrm>
            <a:off x="1645920" y="5379720"/>
            <a:ext cx="7040880" cy="1097280"/>
          </a:xfrm>
          <a:prstGeom prst="wedgeRoundRectCallout">
            <a:avLst>
              <a:gd name="adj1" fmla="val -36035"/>
              <a:gd name="adj2" fmla="val -117175"/>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en-US" sz="2400" dirty="0" err="1"/>
              <a:t>my_open</a:t>
            </a:r>
            <a:r>
              <a:rPr lang="en-US" altLang="en-US" sz="2400" dirty="0"/>
              <a:t>()</a:t>
            </a:r>
            <a:r>
              <a:rPr lang="he-IL" altLang="en-US" sz="2400" dirty="0"/>
              <a:t> מחליפה את </a:t>
            </a:r>
            <a:r>
              <a:rPr lang="en-US" altLang="en-US" sz="2400" dirty="0"/>
              <a:t>fops</a:t>
            </a:r>
            <a:r>
              <a:rPr lang="he-IL" altLang="en-US" sz="2400" dirty="0"/>
              <a:t> כתלות במספר המינורי.</a:t>
            </a:r>
            <a:br>
              <a:rPr lang="en-US" altLang="en-US" sz="2400" dirty="0"/>
            </a:br>
            <a:r>
              <a:rPr lang="he-IL" altLang="en-US" sz="2400" dirty="0"/>
              <a:t>שימו לב: </a:t>
            </a:r>
            <a:r>
              <a:rPr lang="en-US" altLang="en-US" sz="2400" dirty="0"/>
              <a:t>fops2</a:t>
            </a:r>
            <a:r>
              <a:rPr lang="he-IL" altLang="en-US" sz="2400" dirty="0"/>
              <a:t> לא רשום בתור דרייבר במערך </a:t>
            </a:r>
            <a:r>
              <a:rPr lang="en-US" altLang="en-US" sz="2400" dirty="0" err="1"/>
              <a:t>chrdevs</a:t>
            </a:r>
            <a:r>
              <a:rPr lang="he-IL" altLang="en-US" sz="2400" dirty="0"/>
              <a:t>, אבל הוא עדיין נגיש מתוך קוד המודול.</a:t>
            </a:r>
            <a:endParaRPr lang="en-US" altLang="en-US" sz="2400" dirty="0"/>
          </a:p>
        </p:txBody>
      </p:sp>
    </p:spTree>
    <p:extLst>
      <p:ext uri="{BB962C8B-B14F-4D97-AF65-F5344CB8AC3E}">
        <p14:creationId xmlns:p14="http://schemas.microsoft.com/office/powerpoint/2010/main" val="18842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(4)</a:t>
            </a:r>
            <a:endParaRPr lang="en-US" dirty="0"/>
          </a:p>
        </p:txBody>
      </p:sp>
      <p:sp>
        <p:nvSpPr>
          <p:cNvPr id="15" name="Content Placeholder 14">
            <a:extLst>
              <a:ext uri="{FF2B5EF4-FFF2-40B4-BE49-F238E27FC236}">
                <a16:creationId xmlns:a16="http://schemas.microsoft.com/office/drawing/2014/main" id="{755B0A8B-8D54-4AA4-9E06-A8E16B9A68AF}"/>
              </a:ext>
            </a:extLst>
          </p:cNvPr>
          <p:cNvSpPr>
            <a:spLocks noGrp="1"/>
          </p:cNvSpPr>
          <p:nvPr>
            <p:ph sz="half" idx="1"/>
          </p:nvPr>
        </p:nvSpPr>
        <p:spPr/>
        <p:txBody>
          <a:bodyPr>
            <a:noAutofit/>
          </a:bodyPr>
          <a:lstStyle/>
          <a:p>
            <a:pPr marL="0" marR="0" indent="0" algn="l" rtl="0">
              <a:lnSpc>
                <a:spcPct val="11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my_read</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my_write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10000"/>
              </a:lnSpc>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my_release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1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1</a:t>
            </a:r>
          </a:p>
          <a:p>
            <a:pPr marL="0" marR="0" indent="0" algn="l" rtl="0">
              <a:lnSpc>
                <a:spcPct val="11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10000"/>
              </a:lnSpc>
              <a:buNone/>
            </a:pPr>
            <a:endParaRPr lang="en-US" sz="1600" dirty="0"/>
          </a:p>
        </p:txBody>
      </p:sp>
      <p:sp>
        <p:nvSpPr>
          <p:cNvPr id="16" name="Content Placeholder 15">
            <a:extLst>
              <a:ext uri="{FF2B5EF4-FFF2-40B4-BE49-F238E27FC236}">
                <a16:creationId xmlns:a16="http://schemas.microsoft.com/office/drawing/2014/main" id="{21DBA07C-3C6B-4CF7-8200-0CB32C46A68E}"/>
              </a:ext>
            </a:extLst>
          </p:cNvPr>
          <p:cNvSpPr>
            <a:spLocks noGrp="1"/>
          </p:cNvSpPr>
          <p:nvPr>
            <p:ph sz="half" idx="2"/>
          </p:nvPr>
        </p:nvSpPr>
        <p:spPr/>
        <p:txBody>
          <a:bodyPr>
            <a:normAutofit lnSpcReduction="10000"/>
          </a:bodyPr>
          <a:lstStyle/>
          <a:p>
            <a:pPr marL="0" marR="0" indent="0" algn="l" rtl="0">
              <a:lnSpc>
                <a:spcPct val="12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my_read2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my_write2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const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size_t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count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20000"/>
              </a:lnSpc>
              <a:spcBef>
                <a:spcPts val="0"/>
              </a:spcBef>
              <a:spcAft>
                <a:spcPts val="0"/>
              </a:spcAft>
              <a:buNone/>
            </a:pPr>
            <a:endPar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my_release2</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20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custom implementation 2</a:t>
            </a:r>
          </a:p>
          <a:p>
            <a:pPr marL="0" marR="0" indent="0" algn="l" rtl="0">
              <a:lnSpc>
                <a:spcPct val="120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1628158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62AC-9CE8-4B90-8B08-A861A4247029}"/>
              </a:ext>
            </a:extLst>
          </p:cNvPr>
          <p:cNvSpPr>
            <a:spLocks noGrp="1"/>
          </p:cNvSpPr>
          <p:nvPr>
            <p:ph type="title"/>
          </p:nvPr>
        </p:nvSpPr>
        <p:spPr/>
        <p:txBody>
          <a:bodyPr/>
          <a:lstStyle/>
          <a:p>
            <a:r>
              <a:rPr lang="he-IL" dirty="0"/>
              <a:t>דוגמת קוד – מודול המממש דרייבר (</a:t>
            </a:r>
            <a:r>
              <a:rPr lang="en-US" dirty="0"/>
              <a:t>5</a:t>
            </a:r>
            <a:r>
              <a:rPr lang="he-IL" dirty="0"/>
              <a:t>)</a:t>
            </a:r>
            <a:endParaRPr lang="en-US" dirty="0"/>
          </a:p>
        </p:txBody>
      </p:sp>
      <p:sp>
        <p:nvSpPr>
          <p:cNvPr id="4" name="Content Placeholder 3">
            <a:extLst>
              <a:ext uri="{FF2B5EF4-FFF2-40B4-BE49-F238E27FC236}">
                <a16:creationId xmlns:a16="http://schemas.microsoft.com/office/drawing/2014/main" id="{03EEF0D7-9CA2-4E36-A9B7-46CA66A73C99}"/>
              </a:ext>
            </a:extLst>
          </p:cNvPr>
          <p:cNvSpPr>
            <a:spLocks noGrp="1"/>
          </p:cNvSpPr>
          <p:nvPr>
            <p:ph idx="1"/>
          </p:nvPr>
        </p:nvSpPr>
        <p:spPr/>
        <p:txBody>
          <a:bodyPr>
            <a:normAutofit fontScale="85000" lnSpcReduction="20000"/>
          </a:bodyPr>
          <a:lstStyle/>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my_ioctl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inode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unsigned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long</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switch</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cmd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op1;</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case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MY_OP2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//handle op2;</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break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default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600"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ENOTTY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Footer Placeholder 4">
            <a:extLst>
              <a:ext uri="{FF2B5EF4-FFF2-40B4-BE49-F238E27FC236}">
                <a16:creationId xmlns:a16="http://schemas.microsoft.com/office/drawing/2014/main" id="{B85F1878-BC1D-4F4C-A06B-4230FAF4FC5C}"/>
              </a:ext>
            </a:extLst>
          </p:cNvPr>
          <p:cNvSpPr>
            <a:spLocks noGrp="1"/>
          </p:cNvSpPr>
          <p:nvPr>
            <p:ph type="ftr" sz="quarter" idx="11"/>
          </p:nvPr>
        </p:nvSpPr>
        <p:spPr/>
        <p:txBody>
          <a:bodyPr/>
          <a:lstStyle/>
          <a:p>
            <a:pPr algn="r"/>
            <a:r>
              <a:rPr lang="he-IL"/>
              <a:t>מערכות הפעלה - תרגול 4</a:t>
            </a:r>
            <a:endParaRPr lang="en-US" dirty="0"/>
          </a:p>
        </p:txBody>
      </p:sp>
      <p:sp>
        <p:nvSpPr>
          <p:cNvPr id="6" name="Slide Number Placeholder 5">
            <a:extLst>
              <a:ext uri="{FF2B5EF4-FFF2-40B4-BE49-F238E27FC236}">
                <a16:creationId xmlns:a16="http://schemas.microsoft.com/office/drawing/2014/main" id="{DFDCD790-E952-428E-B410-8EDFDD428F76}"/>
              </a:ext>
            </a:extLst>
          </p:cNvPr>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185858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027E-FED3-4A55-9C7F-6B0D68F1AB43}"/>
              </a:ext>
            </a:extLst>
          </p:cNvPr>
          <p:cNvSpPr>
            <a:spLocks noGrp="1"/>
          </p:cNvSpPr>
          <p:nvPr>
            <p:ph type="title"/>
          </p:nvPr>
        </p:nvSpPr>
        <p:spPr/>
        <p:txBody>
          <a:bodyPr/>
          <a:lstStyle/>
          <a:p>
            <a:pPr algn="l" rtl="0"/>
            <a:r>
              <a:rPr lang="en-US" dirty="0"/>
              <a:t>BIOS (Basic </a:t>
            </a:r>
            <a:r>
              <a:rPr lang="en-US" dirty="0" err="1"/>
              <a:t>Input/Output</a:t>
            </a:r>
            <a:r>
              <a:rPr lang="en-US" dirty="0"/>
              <a:t> System)</a:t>
            </a:r>
          </a:p>
        </p:txBody>
      </p:sp>
      <p:sp>
        <p:nvSpPr>
          <p:cNvPr id="3" name="Content Placeholder 2">
            <a:extLst>
              <a:ext uri="{FF2B5EF4-FFF2-40B4-BE49-F238E27FC236}">
                <a16:creationId xmlns:a16="http://schemas.microsoft.com/office/drawing/2014/main" id="{C14B57F6-E778-4FB8-BBE1-52B0EB4DFBDF}"/>
              </a:ext>
            </a:extLst>
          </p:cNvPr>
          <p:cNvSpPr>
            <a:spLocks noGrp="1"/>
          </p:cNvSpPr>
          <p:nvPr>
            <p:ph idx="1"/>
          </p:nvPr>
        </p:nvSpPr>
        <p:spPr/>
        <p:txBody>
          <a:bodyPr>
            <a:normAutofit/>
          </a:bodyPr>
          <a:lstStyle/>
          <a:p>
            <a:r>
              <a:rPr lang="he-IL" dirty="0"/>
              <a:t>התוכנה הראשונה שמופעלת לאחר הדלקת המחשב.</a:t>
            </a:r>
          </a:p>
          <a:p>
            <a:r>
              <a:rPr lang="he-IL" dirty="0"/>
              <a:t>קוד ה-</a:t>
            </a:r>
            <a:r>
              <a:rPr lang="en-US" dirty="0"/>
              <a:t>BIOS</a:t>
            </a:r>
            <a:r>
              <a:rPr lang="he-IL" dirty="0"/>
              <a:t> צרוב בזיכרון ייעודי בלוח האם ואז נטען לכתובת קבועה בזיכרון באופן אוטומטי ברגע הדלקת המחשב.</a:t>
            </a:r>
          </a:p>
          <a:p>
            <a:pPr lvl="1"/>
            <a:endParaRPr lang="he-IL" dirty="0"/>
          </a:p>
          <a:p>
            <a:r>
              <a:rPr lang="he-IL" dirty="0"/>
              <a:t>תפקידי ה-</a:t>
            </a:r>
            <a:r>
              <a:rPr lang="en-US" dirty="0"/>
              <a:t>BIOS</a:t>
            </a:r>
            <a:r>
              <a:rPr lang="he-IL" dirty="0"/>
              <a:t>:</a:t>
            </a:r>
          </a:p>
          <a:p>
            <a:pPr lvl="1"/>
            <a:r>
              <a:rPr lang="he-IL" dirty="0"/>
              <a:t>לזהות את התקני החומרה המחוברים למערכת.</a:t>
            </a:r>
          </a:p>
          <a:p>
            <a:pPr lvl="1"/>
            <a:r>
              <a:rPr lang="he-IL" dirty="0"/>
              <a:t>לבדוק שההתקנים הבסיסיים (מסך, מקלדת, ...) פועלים בצורה תקינה.</a:t>
            </a:r>
          </a:p>
          <a:p>
            <a:pPr lvl="1"/>
            <a:r>
              <a:rPr lang="he-IL" dirty="0"/>
              <a:t>לעבור על רשימה מוגדרת מראש של התקנים, ולחפש התקן המאפשר אתחול (</a:t>
            </a:r>
            <a:r>
              <a:rPr lang="en-US" dirty="0"/>
              <a:t>bootable device</a:t>
            </a:r>
            <a:r>
              <a:rPr lang="he-IL" dirty="0"/>
              <a:t>).</a:t>
            </a:r>
          </a:p>
          <a:p>
            <a:pPr lvl="1"/>
            <a:r>
              <a:rPr lang="he-IL" dirty="0"/>
              <a:t>אם לא נמצא אף התקן כזה, ה-</a:t>
            </a:r>
            <a:r>
              <a:rPr lang="en-US" dirty="0"/>
              <a:t>BIOS</a:t>
            </a:r>
            <a:r>
              <a:rPr lang="he-IL" dirty="0"/>
              <a:t> רושם הודעת שגיאה למסך ומפסיק את תהליך האיתחול.</a:t>
            </a:r>
          </a:p>
          <a:p>
            <a:pPr lvl="1"/>
            <a:r>
              <a:rPr lang="he-IL" dirty="0"/>
              <a:t>אם נמצא התקן כזה, ה-</a:t>
            </a:r>
            <a:r>
              <a:rPr lang="en-US" dirty="0"/>
              <a:t>BIOS</a:t>
            </a:r>
            <a:r>
              <a:rPr lang="he-IL" dirty="0"/>
              <a:t> טוען את הסקטור הראשון של ההתקן למקום קבוע בזיכרון.</a:t>
            </a:r>
          </a:p>
        </p:txBody>
      </p:sp>
      <p:sp>
        <p:nvSpPr>
          <p:cNvPr id="4" name="Footer Placeholder 3">
            <a:extLst>
              <a:ext uri="{FF2B5EF4-FFF2-40B4-BE49-F238E27FC236}">
                <a16:creationId xmlns:a16="http://schemas.microsoft.com/office/drawing/2014/main" id="{91080F16-0BC1-4F79-B5C8-D74FC2E0A94D}"/>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C282EE2B-7CCB-4618-AE82-56C5D2F3677B}"/>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146504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9289-35EE-4836-95F2-9E8119EF2079}"/>
              </a:ext>
            </a:extLst>
          </p:cNvPr>
          <p:cNvSpPr>
            <a:spLocks noGrp="1"/>
          </p:cNvSpPr>
          <p:nvPr>
            <p:ph type="title"/>
          </p:nvPr>
        </p:nvSpPr>
        <p:spPr/>
        <p:txBody>
          <a:bodyPr/>
          <a:lstStyle/>
          <a:p>
            <a:pPr algn="l" rtl="0"/>
            <a:r>
              <a:rPr lang="en-US" dirty="0"/>
              <a:t>example BIOS screen</a:t>
            </a:r>
          </a:p>
        </p:txBody>
      </p:sp>
      <p:pic>
        <p:nvPicPr>
          <p:cNvPr id="7" name="Content Placeholder 6" descr="A picture containing device, food&#10;&#10;Description automatically generated">
            <a:extLst>
              <a:ext uri="{FF2B5EF4-FFF2-40B4-BE49-F238E27FC236}">
                <a16:creationId xmlns:a16="http://schemas.microsoft.com/office/drawing/2014/main" id="{F1CB39CE-4183-4259-BB1C-DA24A253EA8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0800" y="1600200"/>
            <a:ext cx="6502400" cy="4876800"/>
          </a:xfrm>
        </p:spPr>
      </p:pic>
      <p:sp>
        <p:nvSpPr>
          <p:cNvPr id="4" name="Footer Placeholder 3">
            <a:extLst>
              <a:ext uri="{FF2B5EF4-FFF2-40B4-BE49-F238E27FC236}">
                <a16:creationId xmlns:a16="http://schemas.microsoft.com/office/drawing/2014/main" id="{CCB0BA68-AF7C-442D-A99F-B6E8C11756D1}"/>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14473DAE-D730-4643-B6E0-6865D8110B20}"/>
              </a:ext>
            </a:extLst>
          </p:cNvPr>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4292680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C2AE-0AE1-4C83-8EA1-DE1DD8ACCA4A}"/>
              </a:ext>
            </a:extLst>
          </p:cNvPr>
          <p:cNvSpPr>
            <a:spLocks noGrp="1"/>
          </p:cNvSpPr>
          <p:nvPr>
            <p:ph type="title"/>
          </p:nvPr>
        </p:nvSpPr>
        <p:spPr/>
        <p:txBody>
          <a:bodyPr/>
          <a:lstStyle/>
          <a:p>
            <a:pPr algn="l" rtl="0"/>
            <a:r>
              <a:rPr lang="en-US" dirty="0"/>
              <a:t>MBR (master boot record)</a:t>
            </a:r>
          </a:p>
        </p:txBody>
      </p:sp>
      <p:sp>
        <p:nvSpPr>
          <p:cNvPr id="3" name="Content Placeholder 2">
            <a:extLst>
              <a:ext uri="{FF2B5EF4-FFF2-40B4-BE49-F238E27FC236}">
                <a16:creationId xmlns:a16="http://schemas.microsoft.com/office/drawing/2014/main" id="{0B9B0EB8-AE8F-482E-9AC1-84971E6105AF}"/>
              </a:ext>
            </a:extLst>
          </p:cNvPr>
          <p:cNvSpPr>
            <a:spLocks noGrp="1"/>
          </p:cNvSpPr>
          <p:nvPr>
            <p:ph idx="1"/>
          </p:nvPr>
        </p:nvSpPr>
        <p:spPr/>
        <p:txBody>
          <a:bodyPr/>
          <a:lstStyle/>
          <a:p>
            <a:r>
              <a:rPr lang="he-IL" dirty="0"/>
              <a:t>דיסק קשיח הוא התקן איחסון המחולק לסקטורים בגודל 512 בתים.</a:t>
            </a:r>
          </a:p>
          <a:p>
            <a:pPr lvl="1"/>
            <a:r>
              <a:rPr lang="he-IL" dirty="0"/>
              <a:t>קריאה/כתיבה מהדיסק נעשית בכפולות של סקטורים.</a:t>
            </a:r>
          </a:p>
          <a:p>
            <a:pPr lvl="1"/>
            <a:endParaRPr lang="he-IL" dirty="0"/>
          </a:p>
          <a:p>
            <a:r>
              <a:rPr lang="he-IL" dirty="0"/>
              <a:t>אם הדיסק הוא התקן המאפשר אתחול (</a:t>
            </a:r>
            <a:r>
              <a:rPr lang="en-US" dirty="0"/>
              <a:t>bootable device</a:t>
            </a:r>
            <a:r>
              <a:rPr lang="he-IL" dirty="0"/>
              <a:t>), אז הסקטור הראשון בדיסק נקרא </a:t>
            </a:r>
            <a:r>
              <a:rPr lang="en-US" dirty="0"/>
              <a:t>MBR (master boot record)</a:t>
            </a:r>
            <a:r>
              <a:rPr lang="he-IL" dirty="0"/>
              <a:t>.</a:t>
            </a:r>
          </a:p>
          <a:p>
            <a:r>
              <a:rPr lang="he-IL" dirty="0"/>
              <a:t>ה-</a:t>
            </a:r>
            <a:r>
              <a:rPr lang="en-US" dirty="0"/>
              <a:t>MBR</a:t>
            </a:r>
            <a:r>
              <a:rPr lang="he-IL" dirty="0"/>
              <a:t> מכיל קוד אסמבלי בסיסי המשמש לטעינת קוד נוסף:</a:t>
            </a:r>
            <a:br>
              <a:rPr lang="en-US" dirty="0"/>
            </a:br>
            <a:r>
              <a:rPr lang="he-IL" dirty="0"/>
              <a:t>מנהל האתחול (</a:t>
            </a:r>
            <a:r>
              <a:rPr lang="en-US" dirty="0"/>
              <a:t>boot loader</a:t>
            </a:r>
            <a:r>
              <a:rPr lang="he-IL" dirty="0"/>
              <a:t>).</a:t>
            </a:r>
          </a:p>
          <a:p>
            <a:endParaRPr lang="he-IL" dirty="0"/>
          </a:p>
          <a:p>
            <a:endParaRPr lang="he-IL" dirty="0"/>
          </a:p>
          <a:p>
            <a:r>
              <a:rPr lang="he-IL" dirty="0"/>
              <a:t>יש מספר </a:t>
            </a:r>
            <a:r>
              <a:rPr lang="en-US" dirty="0"/>
              <a:t>boot loaders</a:t>
            </a:r>
            <a:r>
              <a:rPr lang="he-IL" dirty="0"/>
              <a:t> נפוצים. מערכות לינוקס משתמשות בדרך כלל ב-</a:t>
            </a:r>
            <a:r>
              <a:rPr lang="en-US" dirty="0"/>
              <a:t>GRUB</a:t>
            </a:r>
            <a:r>
              <a:rPr lang="he-IL" dirty="0"/>
              <a:t>.</a:t>
            </a:r>
            <a:endParaRPr lang="en-US" dirty="0"/>
          </a:p>
        </p:txBody>
      </p:sp>
      <p:sp>
        <p:nvSpPr>
          <p:cNvPr id="4" name="Footer Placeholder 3">
            <a:extLst>
              <a:ext uri="{FF2B5EF4-FFF2-40B4-BE49-F238E27FC236}">
                <a16:creationId xmlns:a16="http://schemas.microsoft.com/office/drawing/2014/main" id="{CD4CC5B7-DEAC-4F15-B4A6-A6CECADEEE58}"/>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412D0CDE-5B17-42D6-8D5A-695AD061790A}"/>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6" name="AutoShape 106">
            <a:extLst>
              <a:ext uri="{FF2B5EF4-FFF2-40B4-BE49-F238E27FC236}">
                <a16:creationId xmlns:a16="http://schemas.microsoft.com/office/drawing/2014/main" id="{83AFE4F3-5DC5-4E7E-B11E-61A8C9EC60DB}"/>
              </a:ext>
            </a:extLst>
          </p:cNvPr>
          <p:cNvSpPr>
            <a:spLocks noChangeArrowheads="1"/>
          </p:cNvSpPr>
          <p:nvPr/>
        </p:nvSpPr>
        <p:spPr bwMode="auto">
          <a:xfrm>
            <a:off x="457200" y="4451888"/>
            <a:ext cx="3130658" cy="805912"/>
          </a:xfrm>
          <a:prstGeom prst="wedgeRoundRectCallout">
            <a:avLst>
              <a:gd name="adj1" fmla="val 86998"/>
              <a:gd name="adj2" fmla="val -104787"/>
              <a:gd name="adj3" fmla="val 16667"/>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he-IL" altLang="en-US" sz="2400" dirty="0"/>
              <a:t>למה לא לשמור את ה-</a:t>
            </a:r>
            <a:r>
              <a:rPr lang="en-US" altLang="en-US" sz="2400" dirty="0"/>
              <a:t>boot loader</a:t>
            </a:r>
            <a:r>
              <a:rPr lang="he-IL" altLang="en-US" sz="2400" dirty="0"/>
              <a:t> ב-</a:t>
            </a:r>
            <a:r>
              <a:rPr lang="en-US" altLang="en-US" sz="2400" dirty="0"/>
              <a:t>MBR</a:t>
            </a:r>
            <a:r>
              <a:rPr lang="he-IL" altLang="en-US" sz="2400" dirty="0"/>
              <a:t>?</a:t>
            </a:r>
            <a:endParaRPr lang="en-US" altLang="en-US" sz="2400" dirty="0"/>
          </a:p>
        </p:txBody>
      </p:sp>
    </p:spTree>
    <p:extLst>
      <p:ext uri="{BB962C8B-B14F-4D97-AF65-F5344CB8AC3E}">
        <p14:creationId xmlns:p14="http://schemas.microsoft.com/office/powerpoint/2010/main" val="98757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205A-641C-447E-BFF6-E5E3648E31A7}"/>
              </a:ext>
            </a:extLst>
          </p:cNvPr>
          <p:cNvSpPr>
            <a:spLocks noGrp="1"/>
          </p:cNvSpPr>
          <p:nvPr>
            <p:ph type="title"/>
          </p:nvPr>
        </p:nvSpPr>
        <p:spPr/>
        <p:txBody>
          <a:bodyPr/>
          <a:lstStyle/>
          <a:p>
            <a:pPr algn="l" rtl="0"/>
            <a:r>
              <a:rPr lang="en-US" dirty="0"/>
              <a:t>GRUB (</a:t>
            </a:r>
            <a:r>
              <a:rPr lang="en-US" dirty="0" err="1"/>
              <a:t>GRand</a:t>
            </a:r>
            <a:r>
              <a:rPr lang="en-US" dirty="0"/>
              <a:t> Unified Bootloader)</a:t>
            </a:r>
          </a:p>
        </p:txBody>
      </p:sp>
      <p:sp>
        <p:nvSpPr>
          <p:cNvPr id="3" name="Content Placeholder 2">
            <a:extLst>
              <a:ext uri="{FF2B5EF4-FFF2-40B4-BE49-F238E27FC236}">
                <a16:creationId xmlns:a16="http://schemas.microsoft.com/office/drawing/2014/main" id="{EB837EC2-5B75-4A11-8F05-08AED8A58C3E}"/>
              </a:ext>
            </a:extLst>
          </p:cNvPr>
          <p:cNvSpPr>
            <a:spLocks noGrp="1"/>
          </p:cNvSpPr>
          <p:nvPr>
            <p:ph idx="1"/>
          </p:nvPr>
        </p:nvSpPr>
        <p:spPr/>
        <p:txBody>
          <a:bodyPr/>
          <a:lstStyle/>
          <a:p>
            <a:r>
              <a:rPr lang="he-IL" dirty="0"/>
              <a:t>בשקף הבא מופיע דוגמה של תפריט ה-</a:t>
            </a:r>
            <a:r>
              <a:rPr lang="en-US" dirty="0"/>
              <a:t>GRUB</a:t>
            </a:r>
            <a:r>
              <a:rPr lang="he-IL" dirty="0"/>
              <a:t>: הוא מאפשר לבחור את גרעין מערכת ההפעלה אשר ייטען לזיכרון.</a:t>
            </a:r>
          </a:p>
          <a:p>
            <a:endParaRPr lang="he-IL" dirty="0"/>
          </a:p>
          <a:p>
            <a:r>
              <a:rPr lang="he-IL" dirty="0"/>
              <a:t>תפריט ה-</a:t>
            </a:r>
            <a:r>
              <a:rPr lang="en-US" dirty="0"/>
              <a:t>GRUB</a:t>
            </a:r>
            <a:r>
              <a:rPr lang="he-IL" dirty="0"/>
              <a:t> שימושי כאשר מפתחים גרעין לינוקס חדש:</a:t>
            </a:r>
          </a:p>
          <a:p>
            <a:pPr lvl="1"/>
            <a:r>
              <a:rPr lang="he-IL" dirty="0"/>
              <a:t>נניח כי עידכנתם את קוד הגרעין של לינוקס ושמרתם אותו בתמונה </a:t>
            </a:r>
            <a:r>
              <a:rPr lang="en-US" dirty="0"/>
              <a:t>/boot/vmlinuz-4.15.18-</a:t>
            </a:r>
            <a:r>
              <a:rPr lang="en-US" b="1" dirty="0"/>
              <a:t>custom</a:t>
            </a:r>
            <a:r>
              <a:rPr lang="he-IL" dirty="0"/>
              <a:t> על הדיסק.</a:t>
            </a:r>
          </a:p>
          <a:p>
            <a:pPr lvl="1"/>
            <a:r>
              <a:rPr lang="he-IL" dirty="0"/>
              <a:t>לאחר מכן ניסיתם לטעון את התמונה הזו לזיכרון ומערכת ההפעלה קרסה </a:t>
            </a:r>
            <a:r>
              <a:rPr lang="he-IL" dirty="0">
                <a:sym typeface="Wingdings" panose="05000000000000000000" pitchFamily="2" charset="2"/>
              </a:rPr>
              <a:t> </a:t>
            </a:r>
            <a:r>
              <a:rPr lang="he-IL" dirty="0"/>
              <a:t>לכולנו יש באגים לפעמים...</a:t>
            </a:r>
          </a:p>
          <a:p>
            <a:pPr lvl="1"/>
            <a:r>
              <a:rPr lang="he-IL" dirty="0"/>
              <a:t>כעת תוכלו להפעיל מחדש את המחשב ולטעון תמונה אחרת ותקינה, למשל </a:t>
            </a:r>
            <a:r>
              <a:rPr lang="en-US" dirty="0"/>
              <a:t>/boot/vmlinuz-4.15.18-</a:t>
            </a:r>
            <a:r>
              <a:rPr lang="en-US" b="1" dirty="0"/>
              <a:t>vanilla</a:t>
            </a:r>
            <a:r>
              <a:rPr lang="he-IL" dirty="0"/>
              <a:t> מתוך הדיסק.</a:t>
            </a:r>
          </a:p>
          <a:p>
            <a:pPr lvl="1"/>
            <a:r>
              <a:rPr lang="he-IL" dirty="0"/>
              <a:t>לאחר עליית מערכת ההפעלה, תוכלו לנסות ולתקן את התמונה </a:t>
            </a:r>
            <a:r>
              <a:rPr lang="en-US" dirty="0"/>
              <a:t>/boot/vmlinuz-4.15.18-</a:t>
            </a:r>
            <a:r>
              <a:rPr lang="en-US" b="1" dirty="0"/>
              <a:t>custom</a:t>
            </a:r>
            <a:r>
              <a:rPr lang="he-IL" dirty="0"/>
              <a:t> על הדיסק.</a:t>
            </a:r>
          </a:p>
          <a:p>
            <a:pPr lvl="1"/>
            <a:endParaRPr lang="en-US" dirty="0"/>
          </a:p>
        </p:txBody>
      </p:sp>
      <p:sp>
        <p:nvSpPr>
          <p:cNvPr id="4" name="Footer Placeholder 3">
            <a:extLst>
              <a:ext uri="{FF2B5EF4-FFF2-40B4-BE49-F238E27FC236}">
                <a16:creationId xmlns:a16="http://schemas.microsoft.com/office/drawing/2014/main" id="{5AC396CA-AB82-4CB0-92BE-84F324306845}"/>
              </a:ext>
            </a:extLst>
          </p:cNvPr>
          <p:cNvSpPr>
            <a:spLocks noGrp="1"/>
          </p:cNvSpPr>
          <p:nvPr>
            <p:ph type="ftr" sz="quarter" idx="11"/>
          </p:nvPr>
        </p:nvSpPr>
        <p:spPr/>
        <p:txBody>
          <a:bodyPr/>
          <a:lstStyle/>
          <a:p>
            <a:pPr algn="r"/>
            <a:r>
              <a:rPr lang="he-IL"/>
              <a:t>מערכות הפעלה - תרגול 4</a:t>
            </a:r>
            <a:endParaRPr lang="en-US" dirty="0"/>
          </a:p>
        </p:txBody>
      </p:sp>
      <p:sp>
        <p:nvSpPr>
          <p:cNvPr id="5" name="Slide Number Placeholder 4">
            <a:extLst>
              <a:ext uri="{FF2B5EF4-FFF2-40B4-BE49-F238E27FC236}">
                <a16:creationId xmlns:a16="http://schemas.microsoft.com/office/drawing/2014/main" id="{B5287656-41EB-40CD-A39C-CCC16DAB3ABF}"/>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421905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5804</TotalTime>
  <Words>7102</Words>
  <Application>Microsoft Office PowerPoint</Application>
  <PresentationFormat>On-screen Show (4:3)</PresentationFormat>
  <Paragraphs>879</Paragraphs>
  <Slides>58</Slides>
  <Notes>45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58</vt:i4>
      </vt:variant>
    </vt:vector>
  </HeadingPairs>
  <TitlesOfParts>
    <vt:vector size="65" baseType="lpstr">
      <vt:lpstr>Arial</vt:lpstr>
      <vt:lpstr>Calibri</vt:lpstr>
      <vt:lpstr>Courier New</vt:lpstr>
      <vt:lpstr>Taamey David CLM</vt:lpstr>
      <vt:lpstr>Wingdings</vt:lpstr>
      <vt:lpstr>Clarity</vt:lpstr>
      <vt:lpstr>1_Clarity</vt:lpstr>
      <vt:lpstr>תרגול 6</vt:lpstr>
      <vt:lpstr>TL;DR</vt:lpstr>
      <vt:lpstr>רצף האתחול בלינוקס</vt:lpstr>
      <vt:lpstr>אתחול המחשב</vt:lpstr>
      <vt:lpstr>מה קורה לאחר הדלקת המחשב?</vt:lpstr>
      <vt:lpstr>BIOS (Basic Input/Output System)</vt:lpstr>
      <vt:lpstr>example BIOS screen</vt:lpstr>
      <vt:lpstr>MBR (master boot record)</vt:lpstr>
      <vt:lpstr>GRUB (GRand Unified Bootloader)</vt:lpstr>
      <vt:lpstr>example GRUB menu</vt:lpstr>
      <vt:lpstr>טעינת גרעין לינוקס</vt:lpstr>
      <vt:lpstr>טעינת גרעין לינוקס</vt:lpstr>
      <vt:lpstr>מערכת הקבצים הראשונית</vt:lpstr>
      <vt:lpstr>&gt;&gt; dmesg -H</vt:lpstr>
      <vt:lpstr>מודולים בלינוקס</vt:lpstr>
      <vt:lpstr>מודולים (modules)</vt:lpstr>
      <vt:lpstr>למה משמשים מודולים?</vt:lpstr>
      <vt:lpstr>יתרונות השימוש במודולים</vt:lpstr>
      <vt:lpstr>ענייני אבטחה</vt:lpstr>
      <vt:lpstr>דוגמת קוד: מודול ראשון</vt:lpstr>
      <vt:lpstr>בניית המודול</vt:lpstr>
      <vt:lpstr>טעינת המודול</vt:lpstr>
      <vt:lpstr>העברת פרמטרים למודול</vt:lpstr>
      <vt:lpstr>העברת פרמטרים למודול</vt:lpstr>
      <vt:lpstr>גישה לנתוני גרעין</vt:lpstr>
      <vt:lpstr>התקני תווים Character Devices</vt:lpstr>
      <vt:lpstr>התקנים (devices) ודרייברים (drivers)</vt:lpstr>
      <vt:lpstr>התקני תווים ובלוקים</vt:lpstr>
      <vt:lpstr>התקני תווים</vt:lpstr>
      <vt:lpstr>התקני תווים פיקטיביים</vt:lpstr>
      <vt:lpstr>שאלות לווידוא הבנה</vt:lpstr>
      <vt:lpstr>יצירת התקן חדש</vt:lpstr>
      <vt:lpstr>דוגמה: יצירת קובץ התקן חדש</vt:lpstr>
      <vt:lpstr>דרייברים (מנהלי התקנים) Device Drivers</vt:lpstr>
      <vt:lpstr>תזכורת: file descriptors</vt:lpstr>
      <vt:lpstr>פעולות על התקנים</vt:lpstr>
      <vt:lpstr>שלבי הפונקציה sys_read()</vt:lpstr>
      <vt:lpstr>שדות חשובים ב-file operations</vt:lpstr>
      <vt:lpstr>שדות חשובים ב-file operations</vt:lpstr>
      <vt:lpstr>שדות חשובים ב-file operations</vt:lpstr>
      <vt:lpstr>קריאת המערכת ioctl()</vt:lpstr>
      <vt:lpstr>מימוש דרייברים באמצעות מודולים</vt:lpstr>
      <vt:lpstr>דרייברים בתור מודולים</vt:lpstr>
      <vt:lpstr>מודול המממש דרייבר</vt:lpstr>
      <vt:lpstr>מערך הדרייברים הרשומים</vt:lpstr>
      <vt:lpstr>רישום דרייבר חדש</vt:lpstr>
      <vt:lpstr>הקצאת מספר ראשי</vt:lpstr>
      <vt:lpstr>&gt;&gt; cat /proc/devices</vt:lpstr>
      <vt:lpstr>הסרת דרייבר רשום</vt:lpstr>
      <vt:lpstr>רצף השלבים בקריאת המערכת open()</vt:lpstr>
      <vt:lpstr>PowerPoint Presentation</vt:lpstr>
      <vt:lpstr>שלבי הפונקציה sys_open()</vt:lpstr>
      <vt:lpstr>זיהוי התקן ע"י דרייבר</vt:lpstr>
      <vt:lpstr>דוגמת קוד – מודול המממש דרייבר (1)</vt:lpstr>
      <vt:lpstr>דוגמת קוד – מודול המממש דרייבר (2)</vt:lpstr>
      <vt:lpstr>דוגמת קוד – מודול המממש דרייבר (3)</vt:lpstr>
      <vt:lpstr>דוגמת קוד – מודול המממש דרייבר (4)</vt:lpstr>
      <vt:lpstr>דוגמת קוד – מודול המממש דרייבר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Safa Shehadi</cp:lastModifiedBy>
  <cp:revision>257</cp:revision>
  <cp:lastPrinted>2023-04-14T09:49:36Z</cp:lastPrinted>
  <dcterms:created xsi:type="dcterms:W3CDTF">2014-09-16T21:32:26Z</dcterms:created>
  <dcterms:modified xsi:type="dcterms:W3CDTF">2023-04-15T09:19:19Z</dcterms:modified>
</cp:coreProperties>
</file>