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3" r:id="rId2"/>
    <p:sldMasterId id="2147483986" r:id="rId3"/>
  </p:sldMasterIdLst>
  <p:notesMasterIdLst>
    <p:notesMasterId r:id="rId54"/>
  </p:notesMasterIdLst>
  <p:sldIdLst>
    <p:sldId id="256" r:id="rId4"/>
    <p:sldId id="298" r:id="rId5"/>
    <p:sldId id="299" r:id="rId6"/>
    <p:sldId id="257" r:id="rId7"/>
    <p:sldId id="301" r:id="rId8"/>
    <p:sldId id="300" r:id="rId9"/>
    <p:sldId id="351" r:id="rId10"/>
    <p:sldId id="302" r:id="rId11"/>
    <p:sldId id="320" r:id="rId12"/>
    <p:sldId id="307" r:id="rId13"/>
    <p:sldId id="319" r:id="rId14"/>
    <p:sldId id="308" r:id="rId15"/>
    <p:sldId id="321" r:id="rId16"/>
    <p:sldId id="305" r:id="rId17"/>
    <p:sldId id="326" r:id="rId18"/>
    <p:sldId id="344" r:id="rId19"/>
    <p:sldId id="483" r:id="rId20"/>
    <p:sldId id="343" r:id="rId21"/>
    <p:sldId id="269" r:id="rId22"/>
    <p:sldId id="278" r:id="rId23"/>
    <p:sldId id="347" r:id="rId24"/>
    <p:sldId id="346" r:id="rId25"/>
    <p:sldId id="484" r:id="rId26"/>
    <p:sldId id="486" r:id="rId27"/>
    <p:sldId id="487" r:id="rId28"/>
    <p:sldId id="345" r:id="rId29"/>
    <p:sldId id="490" r:id="rId30"/>
    <p:sldId id="348" r:id="rId31"/>
    <p:sldId id="489" r:id="rId32"/>
    <p:sldId id="349" r:id="rId33"/>
    <p:sldId id="280" r:id="rId34"/>
    <p:sldId id="363" r:id="rId35"/>
    <p:sldId id="281" r:id="rId36"/>
    <p:sldId id="282" r:id="rId37"/>
    <p:sldId id="341" r:id="rId38"/>
    <p:sldId id="342" r:id="rId39"/>
    <p:sldId id="358" r:id="rId40"/>
    <p:sldId id="481" r:id="rId41"/>
    <p:sldId id="482" r:id="rId42"/>
    <p:sldId id="314" r:id="rId43"/>
    <p:sldId id="327" r:id="rId44"/>
    <p:sldId id="328" r:id="rId45"/>
    <p:sldId id="329" r:id="rId46"/>
    <p:sldId id="330" r:id="rId47"/>
    <p:sldId id="331" r:id="rId48"/>
    <p:sldId id="332" r:id="rId49"/>
    <p:sldId id="333" r:id="rId50"/>
    <p:sldId id="334" r:id="rId51"/>
    <p:sldId id="335" r:id="rId52"/>
    <p:sldId id="340" r:id="rId5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F4F8"/>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326C0-6CA4-4BAA-A383-66E6F7B3C3EA}" v="4" dt="2019-01-08T12:50:2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12" autoAdjust="0"/>
  </p:normalViewPr>
  <p:slideViewPr>
    <p:cSldViewPr snapToGrid="0">
      <p:cViewPr varScale="1">
        <p:scale>
          <a:sx n="49" d="100"/>
          <a:sy n="49" d="100"/>
        </p:scale>
        <p:origin x="177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1E9A386-374F-46B8-905A-6C0BF92B68B0}" type="datetimeFigureOut">
              <a:rPr lang="en-US" smtClean="0"/>
              <a:t>4/30/2023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14114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“All problems in computer science can be solved by another level of indirection.</a:t>
            </a: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i="1"/>
              <a:t>… except, of course, for the problem of too many indirections.“</a:t>
            </a:r>
          </a:p>
          <a:p>
            <a:r>
              <a:rPr lang="en-US" i="1"/>
              <a:t> </a:t>
            </a:r>
            <a:r>
              <a:rPr lang="en-US"/>
              <a:t>-- David Wheeler</a:t>
            </a:r>
          </a:p>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2383744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the application</a:t>
            </a:r>
            <a:r>
              <a:rPr lang="en-US" baseline="0" dirty="0"/>
              <a:t> requires more memory than available in the DRAM, or if we have many process that require more memory than available, the operating system can let the disk back regions of virtual memory.</a:t>
            </a:r>
            <a:endParaRPr lang="he-IL" baseline="0" dirty="0"/>
          </a:p>
        </p:txBody>
      </p:sp>
      <p:sp>
        <p:nvSpPr>
          <p:cNvPr id="4" name="Slide Number Placeholder 3"/>
          <p:cNvSpPr>
            <a:spLocks noGrp="1"/>
          </p:cNvSpPr>
          <p:nvPr>
            <p:ph type="sldNum" sz="quarter" idx="10"/>
          </p:nvPr>
        </p:nvSpPr>
        <p:spPr/>
        <p:txBody>
          <a:bodyPr/>
          <a:lstStyle/>
          <a:p>
            <a:fld id="{E2C8BB57-305D-4ED1-A222-0957E1617484}" type="slidenum">
              <a:rPr lang="it-IT" smtClean="0"/>
              <a:t>12</a:t>
            </a:fld>
            <a:endParaRPr lang="it-IT"/>
          </a:p>
        </p:txBody>
      </p:sp>
    </p:spTree>
    <p:extLst>
      <p:ext uri="{BB962C8B-B14F-4D97-AF65-F5344CB8AC3E}">
        <p14:creationId xmlns:p14="http://schemas.microsoft.com/office/powerpoint/2010/main" val="81655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241379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166964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יש הרבה שיטות לממש זיכרון וירטואלי.</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אנחנו נלמד על שיטת </a:t>
            </a:r>
            <a:r>
              <a:rPr lang="en-US" dirty="0"/>
              <a:t>paging</a:t>
            </a:r>
            <a:r>
              <a:rPr lang="he-IL" dirty="0"/>
              <a:t>, כי זו השיטה למימוש זיכרון וירטואלי במעבדי אינטל.</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כאן כדאי לנהל דיון קצר על הרזולוציה של תרגום וירטואלי</a:t>
            </a:r>
            <a:r>
              <a:rPr lang="he-IL" dirty="0">
                <a:sym typeface="Wingdings" panose="05000000000000000000" pitchFamily="2" charset="2"/>
              </a:rPr>
              <a:t>פיזי ולהסביר למה תרגום ברמת הבית הבודד אינו אפשרי.</a:t>
            </a:r>
            <a:endParaRPr lang="he-IL" dirty="0"/>
          </a:p>
        </p:txBody>
      </p:sp>
      <p:sp>
        <p:nvSpPr>
          <p:cNvPr id="4" name="Slide Number Placeholder 3"/>
          <p:cNvSpPr>
            <a:spLocks noGrp="1"/>
          </p:cNvSpPr>
          <p:nvPr>
            <p:ph type="sldNum" sz="quarter" idx="10"/>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95090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16</a:t>
            </a:fld>
            <a:endParaRPr lang="en-US"/>
          </a:p>
        </p:txBody>
      </p:sp>
    </p:spTree>
    <p:extLst>
      <p:ext uri="{BB962C8B-B14F-4D97-AF65-F5344CB8AC3E}">
        <p14:creationId xmlns:p14="http://schemas.microsoft.com/office/powerpoint/2010/main" val="412490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18</a:t>
            </a:fld>
            <a:endParaRPr lang="en-US"/>
          </a:p>
        </p:txBody>
      </p:sp>
    </p:spTree>
    <p:extLst>
      <p:ext uri="{BB962C8B-B14F-4D97-AF65-F5344CB8AC3E}">
        <p14:creationId xmlns:p14="http://schemas.microsoft.com/office/powerpoint/2010/main" val="389435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a:t>תשובות בשקף הבא.</a:t>
            </a:r>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421963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בעיקרון ניתן היה להסתפק בפחות מ-12 ביטים עבור סיביות הבקרה.</a:t>
            </a:r>
          </a:p>
          <a:p>
            <a:pPr algn="r" rtl="1"/>
            <a:r>
              <a:rPr lang="he-IL" dirty="0"/>
              <a:t>אבל משיקולים הנדסיים, נוח יותר לעבוד עם גודל כניסה שהוא חזקה שלמה של 2, ולכן מעגלים למעלה כך שהכניסה תהיה בגודל 32 ביט.</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749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2^36 * 8= 2^36 * 2^3 = 2 ^ 39 = 2^9 * 2^30 = 512 GB</a:t>
            </a:r>
            <a:endParaRPr lang="en-IL" dirty="0"/>
          </a:p>
        </p:txBody>
      </p:sp>
      <p:sp>
        <p:nvSpPr>
          <p:cNvPr id="4" name="Slide Number Placeholder 3"/>
          <p:cNvSpPr>
            <a:spLocks noGrp="1"/>
          </p:cNvSpPr>
          <p:nvPr>
            <p:ph type="sldNum" sz="quarter" idx="5"/>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4229250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PDE = page directory entry</a:t>
            </a:r>
          </a:p>
          <a:p>
            <a:r>
              <a:rPr lang="en-US" dirty="0"/>
              <a:t>PTE = page table entry</a:t>
            </a:r>
            <a:endParaRPr lang="he-IL" dirty="0"/>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26</a:t>
            </a:fld>
            <a:endParaRPr lang="en-US"/>
          </a:p>
        </p:txBody>
      </p:sp>
    </p:spTree>
    <p:extLst>
      <p:ext uri="{BB962C8B-B14F-4D97-AF65-F5344CB8AC3E}">
        <p14:creationId xmlns:p14="http://schemas.microsoft.com/office/powerpoint/2010/main" val="53834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נדיף (</a:t>
            </a:r>
            <a:r>
              <a:rPr lang="en-US"/>
              <a:t>volatile</a:t>
            </a:r>
            <a:r>
              <a:rPr lang="he-IL"/>
              <a:t>) – נמחק ללא אספקת מתח, למשל עם כיבוי המחשב.</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4</a:t>
            </a:fld>
            <a:endParaRPr lang="en-US"/>
          </a:p>
        </p:txBody>
      </p:sp>
    </p:spTree>
    <p:extLst>
      <p:ext uri="{BB962C8B-B14F-4D97-AF65-F5344CB8AC3E}">
        <p14:creationId xmlns:p14="http://schemas.microsoft.com/office/powerpoint/2010/main" val="2443405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divide-by-1024 and modulo-by-1024 operations are equivalent to simple shift operations because 1024 is a power of two.</a:t>
            </a:r>
          </a:p>
          <a:p>
            <a:r>
              <a:rPr lang="en-US" dirty="0"/>
              <a:t>(Think of divide-by-10 and modulo-by-10 in a decimal base.)</a:t>
            </a:r>
          </a:p>
        </p:txBody>
      </p:sp>
      <p:sp>
        <p:nvSpPr>
          <p:cNvPr id="4" name="Slide Number Placeholder 3"/>
          <p:cNvSpPr>
            <a:spLocks noGrp="1"/>
          </p:cNvSpPr>
          <p:nvPr>
            <p:ph type="sldNum" sz="quarter" idx="10"/>
          </p:nvPr>
        </p:nvSpPr>
        <p:spPr/>
        <p:txBody>
          <a:bodyPr/>
          <a:lstStyle/>
          <a:p>
            <a:fld id="{94525A9A-2399-4ACF-975E-77FD324B061A}" type="slidenum">
              <a:rPr lang="en-US" smtClean="0"/>
              <a:t>28</a:t>
            </a:fld>
            <a:endParaRPr lang="en-US"/>
          </a:p>
        </p:txBody>
      </p:sp>
    </p:spTree>
    <p:extLst>
      <p:ext uri="{BB962C8B-B14F-4D97-AF65-F5344CB8AC3E}">
        <p14:creationId xmlns:p14="http://schemas.microsoft.com/office/powerpoint/2010/main" val="118416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רגיסטר </a:t>
            </a:r>
            <a:r>
              <a:rPr lang="en-US" dirty="0"/>
              <a:t>CR3</a:t>
            </a:r>
            <a:r>
              <a:rPr lang="he-IL" dirty="0"/>
              <a:t> חייב להצביע לכתובת המסגרת הפיזית.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אחרת, אם רגיסטר </a:t>
            </a:r>
            <a:r>
              <a:rPr lang="en-US" dirty="0"/>
              <a:t>CR3</a:t>
            </a:r>
            <a:r>
              <a:rPr lang="he-IL" dirty="0"/>
              <a:t> היה מכיל כתובת וירטואלית, תהליך תרגום הכתובות (</a:t>
            </a:r>
            <a:r>
              <a:rPr lang="en-US" dirty="0"/>
              <a:t>page walk</a:t>
            </a:r>
            <a:r>
              <a:rPr lang="he-IL" dirty="0"/>
              <a:t>) היה נקלע לרקורסיה אינסופית.</a:t>
            </a:r>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30</a:t>
            </a:fld>
            <a:endParaRPr lang="en-US"/>
          </a:p>
        </p:txBody>
      </p:sp>
    </p:spTree>
    <p:extLst>
      <p:ext uri="{BB962C8B-B14F-4D97-AF65-F5344CB8AC3E}">
        <p14:creationId xmlns:p14="http://schemas.microsoft.com/office/powerpoint/2010/main" val="3830744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31</a:t>
            </a:fld>
            <a:endParaRPr lang="en-US"/>
          </a:p>
        </p:txBody>
      </p:sp>
    </p:spTree>
    <p:extLst>
      <p:ext uri="{BB962C8B-B14F-4D97-AF65-F5344CB8AC3E}">
        <p14:creationId xmlns:p14="http://schemas.microsoft.com/office/powerpoint/2010/main" val="3223858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he-IL" altLang="en-US"/>
              <a:t>הרשאות הדף נקבעות לפי הרשאות האזור (נראה בתרגול הבא) בהתאם לכללים הבאים:</a:t>
            </a:r>
          </a:p>
          <a:p>
            <a:pPr marL="171450" lvl="0" indent="-171450" algn="r" rtl="1">
              <a:buFont typeface="Arial" panose="020B0604020202020204" pitchFamily="34" charset="0"/>
              <a:buChar char="•"/>
            </a:pPr>
            <a:r>
              <a:rPr lang="he-IL" altLang="en-US"/>
              <a:t>אם יש הרשאת </a:t>
            </a:r>
            <a:r>
              <a:rPr lang="en-US" altLang="en-US"/>
              <a:t>write</a:t>
            </a:r>
            <a:r>
              <a:rPr lang="he-IL" altLang="en-US"/>
              <a:t> באזור, מדליקים את </a:t>
            </a:r>
            <a:r>
              <a:rPr lang="en-US" altLang="en-US"/>
              <a:t>r/w</a:t>
            </a:r>
            <a:r>
              <a:rPr lang="he-IL" altLang="en-US"/>
              <a:t> (הכול מותר).</a:t>
            </a:r>
          </a:p>
          <a:p>
            <a:pPr marL="171450" lvl="0" indent="-171450" algn="r" rtl="1">
              <a:buFont typeface="Arial" panose="020B0604020202020204" pitchFamily="34" charset="0"/>
              <a:buChar char="•"/>
            </a:pPr>
            <a:r>
              <a:rPr lang="he-IL" altLang="en-US"/>
              <a:t>אחרת, אם באזור יש הרשאת </a:t>
            </a:r>
            <a:r>
              <a:rPr lang="en-US" altLang="en-US"/>
              <a:t>read</a:t>
            </a:r>
            <a:r>
              <a:rPr lang="he-IL" altLang="en-US"/>
              <a:t> או </a:t>
            </a:r>
            <a:r>
              <a:rPr lang="en-US" altLang="en-US"/>
              <a:t>execute</a:t>
            </a:r>
            <a:r>
              <a:rPr lang="he-IL" altLang="en-US"/>
              <a:t>, מכבים את </a:t>
            </a:r>
            <a:r>
              <a:rPr lang="en-US" altLang="en-US"/>
              <a:t>r/w</a:t>
            </a:r>
            <a:r>
              <a:rPr lang="he-IL" altLang="en-US"/>
              <a:t> (מותר רק לקרוא).</a:t>
            </a:r>
          </a:p>
        </p:txBody>
      </p:sp>
      <p:sp>
        <p:nvSpPr>
          <p:cNvPr id="4" name="Slide Number Placeholder 3"/>
          <p:cNvSpPr>
            <a:spLocks noGrp="1"/>
          </p:cNvSpPr>
          <p:nvPr>
            <p:ph type="sldNum" sz="quarter" idx="10"/>
          </p:nvPr>
        </p:nvSpPr>
        <p:spPr/>
        <p:txBody>
          <a:bodyPr/>
          <a:lstStyle/>
          <a:p>
            <a:fld id="{94525A9A-2399-4ACF-975E-77FD324B061A}" type="slidenum">
              <a:rPr lang="en-US" smtClean="0"/>
              <a:t>33</a:t>
            </a:fld>
            <a:endParaRPr lang="en-US"/>
          </a:p>
        </p:txBody>
      </p:sp>
    </p:spTree>
    <p:extLst>
      <p:ext uri="{BB962C8B-B14F-4D97-AF65-F5344CB8AC3E}">
        <p14:creationId xmlns:p14="http://schemas.microsoft.com/office/powerpoint/2010/main" val="4283154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3903288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u="none" dirty="0">
                <a:solidFill>
                  <a:srgbClr val="1A0DAB"/>
                </a:solidFill>
                <a:effectLst/>
                <a:latin typeface="arial" panose="020B0604020202020204" pitchFamily="34" charset="0"/>
              </a:rPr>
              <a:t>Translation lookaside buffer</a:t>
            </a:r>
            <a:endParaRPr lang="he-IL" altLang="en-US"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שימו לב: ה-</a:t>
            </a:r>
            <a:r>
              <a:rPr lang="en-US" altLang="en-US" dirty="0"/>
              <a:t>TLB</a:t>
            </a:r>
            <a:r>
              <a:rPr lang="he-IL" altLang="en-US" dirty="0"/>
              <a:t>, בניגוד לטבלת הדפים, אינו יושב בזיכרון הפיזי אלא בזיכרון ייעודי ומהיר בתוך המעבד.</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לכן חיפוש ב-</a:t>
            </a:r>
            <a:r>
              <a:rPr lang="en-US" altLang="en-US" dirty="0"/>
              <a:t>TLB</a:t>
            </a:r>
            <a:r>
              <a:rPr lang="he-IL" altLang="en-US" dirty="0"/>
              <a:t> מהיר יותר מאשר חיפוש בטבלת הדפים.</a:t>
            </a:r>
          </a:p>
          <a:p>
            <a:pPr algn="r" rtl="1"/>
            <a:endParaRPr lang="he-IL" baseline="0" dirty="0"/>
          </a:p>
          <a:p>
            <a:pPr algn="l" rtl="0"/>
            <a:r>
              <a:rPr lang="en-US" baseline="0" dirty="0"/>
              <a:t>“On average, roughly half of the instructions reference memory.”</a:t>
            </a:r>
          </a:p>
          <a:p>
            <a:pPr algn="l" rtl="0"/>
            <a:r>
              <a:rPr lang="en-US" baseline="0" dirty="0"/>
              <a:t>From: http://www.jaleels.org/ajaleel/publications/SPECanalysis.pdf</a:t>
            </a:r>
          </a:p>
        </p:txBody>
      </p:sp>
      <p:sp>
        <p:nvSpPr>
          <p:cNvPr id="4" name="Slide Number Placeholder 3"/>
          <p:cNvSpPr>
            <a:spLocks noGrp="1"/>
          </p:cNvSpPr>
          <p:nvPr>
            <p:ph type="sldNum" sz="quarter" idx="10"/>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397558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dirty="0"/>
              <a:t>העשרה: הגרעין פוסל את כל תוכן ה-</a:t>
            </a:r>
            <a:r>
              <a:rPr lang="en-US" altLang="en-US" dirty="0"/>
              <a:t>TLB</a:t>
            </a:r>
            <a:r>
              <a:rPr lang="he-IL" altLang="en-US" dirty="0"/>
              <a:t> באופן אוטומטי ע"י טעינת ערך חדש ל-</a:t>
            </a:r>
            <a:r>
              <a:rPr lang="en-US" altLang="en-US" b="1" dirty="0"/>
              <a:t>CR3</a:t>
            </a:r>
            <a:r>
              <a:rPr lang="he-IL" altLang="en-US" dirty="0"/>
              <a:t> (מעבדי אינטל פועלים כך שכתיבה לרגיסטר </a:t>
            </a:r>
            <a:r>
              <a:rPr lang="en-US" altLang="en-US" dirty="0"/>
              <a:t>CR3</a:t>
            </a:r>
            <a:r>
              <a:rPr lang="he-IL" altLang="en-US" dirty="0"/>
              <a:t> גורמת לפסילה אוטומטית של כל תוכן ה-</a:t>
            </a:r>
            <a:r>
              <a:rPr lang="en-US" altLang="en-US" dirty="0"/>
              <a:t>TLB</a:t>
            </a:r>
            <a:r>
              <a:rPr lang="he-IL" altLang="en-US" dirty="0"/>
              <a:t>).</a:t>
            </a:r>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362183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תשובות:</a:t>
            </a:r>
            <a:endParaRPr lang="he-IL" baseline="0" dirty="0"/>
          </a:p>
          <a:p>
            <a:pPr marL="228600" indent="-228600" algn="r" rtl="1">
              <a:buAutoNum type="arabicParenBoth"/>
            </a:pPr>
            <a:r>
              <a:rPr lang="he-IL" baseline="0" dirty="0"/>
              <a:t>כדי למנוע פגיעה בביצועים (כדי למנוע </a:t>
            </a:r>
            <a:r>
              <a:rPr lang="en-US" baseline="0" dirty="0"/>
              <a:t>TLB misses</a:t>
            </a:r>
            <a:r>
              <a:rPr lang="he-IL" baseline="0" dirty="0"/>
              <a:t>).</a:t>
            </a:r>
          </a:p>
          <a:p>
            <a:pPr marL="228600" indent="-228600" algn="r" rtl="1">
              <a:buAutoNum type="arabicParenBoth"/>
            </a:pPr>
            <a:r>
              <a:rPr lang="he-IL" dirty="0"/>
              <a:t>תיאורטית</a:t>
            </a:r>
            <a:r>
              <a:rPr lang="he-IL" baseline="0" dirty="0"/>
              <a:t> כן, אבל זה לא אמור לקרות. הגרעין ניגש רק למבני הנתונים הגלובליים של הגרעין,</a:t>
            </a:r>
            <a:br>
              <a:rPr lang="en-US" baseline="0" dirty="0"/>
            </a:br>
            <a:r>
              <a:rPr lang="he-IL" baseline="0" dirty="0"/>
              <a:t>או לזיכרון של התהליך במידה והתהליך ביקש זאת (למשל בקריאות מערכת </a:t>
            </a:r>
            <a:r>
              <a:rPr lang="en-US" baseline="0" dirty="0"/>
              <a:t>read, write</a:t>
            </a:r>
            <a:r>
              <a:rPr lang="he-IL" baseline="0" dirty="0"/>
              <a:t>).</a:t>
            </a:r>
          </a:p>
          <a:p>
            <a:pPr marL="228600" indent="-228600" algn="r" rtl="1">
              <a:buAutoNum type="arabicParenBoth"/>
            </a:pPr>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37</a:t>
            </a:fld>
            <a:endParaRPr lang="en-US"/>
          </a:p>
        </p:txBody>
      </p:sp>
    </p:spTree>
    <p:extLst>
      <p:ext uri="{BB962C8B-B14F-4D97-AF65-F5344CB8AC3E}">
        <p14:creationId xmlns:p14="http://schemas.microsoft.com/office/powerpoint/2010/main" val="3330390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השלבים בכחול מתבצעים ע"י החומרה, השלבים באדום ע"י מערכת ההפעלה.</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525A9A-2399-4ACF-975E-77FD324B061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987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Exabyte</a:t>
            </a:r>
            <a:r>
              <a:rPr lang="en-US" baseline="0" dirty="0"/>
              <a:t> = 1024 Petabyte = 1024*1024 = Terabyte</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40</a:t>
            </a:fld>
            <a:endParaRPr lang="en-US"/>
          </a:p>
        </p:txBody>
      </p:sp>
    </p:spTree>
    <p:extLst>
      <p:ext uri="{BB962C8B-B14F-4D97-AF65-F5344CB8AC3E}">
        <p14:creationId xmlns:p14="http://schemas.microsoft.com/office/powerpoint/2010/main" val="225882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Without virtual memory, application 1 references the memory with a physical address, and application 2 does the same.</a:t>
            </a:r>
          </a:p>
          <a:p>
            <a:r>
              <a:rPr lang="en-US" baseline="0" dirty="0"/>
              <a:t>So they might access the same memory region intentionally or unintentionally.</a:t>
            </a:r>
          </a:p>
          <a:p>
            <a:r>
              <a:rPr lang="en-US" baseline="0" dirty="0"/>
              <a:t>We would like to protect the processes from each other and isolate them.</a:t>
            </a:r>
            <a:endParaRPr lang="he-IL" baseline="0" dirty="0"/>
          </a:p>
        </p:txBody>
      </p:sp>
      <p:sp>
        <p:nvSpPr>
          <p:cNvPr id="4" name="Slide Number Placeholder 3"/>
          <p:cNvSpPr>
            <a:spLocks noGrp="1"/>
          </p:cNvSpPr>
          <p:nvPr>
            <p:ph type="sldNum" sz="quarter" idx="10"/>
          </p:nvPr>
        </p:nvSpPr>
        <p:spPr/>
        <p:txBody>
          <a:bodyPr/>
          <a:lstStyle/>
          <a:p>
            <a:fld id="{E2C8BB57-305D-4ED1-A222-0957E1617484}" type="slidenum">
              <a:rPr lang="it-IT" smtClean="0"/>
              <a:t>5</a:t>
            </a:fld>
            <a:endParaRPr lang="it-IT"/>
          </a:p>
        </p:txBody>
      </p:sp>
    </p:spTree>
    <p:extLst>
      <p:ext uri="{BB962C8B-B14F-4D97-AF65-F5344CB8AC3E}">
        <p14:creationId xmlns:p14="http://schemas.microsoft.com/office/powerpoint/2010/main" val="110306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שאלה:</a:t>
            </a:r>
            <a:r>
              <a:rPr lang="he-IL" baseline="0" dirty="0"/>
              <a:t> דפים גדולים מקטינים את מספר ה-</a:t>
            </a:r>
            <a:r>
              <a:rPr lang="en-US" baseline="0" dirty="0"/>
              <a:t>page faults</a:t>
            </a:r>
            <a:r>
              <a:rPr lang="he-IL" baseline="0" dirty="0"/>
              <a:t>. האם זהו יתרון?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a:t>
            </a:r>
            <a:r>
              <a:rPr lang="he-IL" baseline="0" dirty="0"/>
              <a:t> לא, זהו אינו יתרון. מרבית היישומים אינם רגישים לתקורה של ה-</a:t>
            </a:r>
            <a:r>
              <a:rPr lang="en-US" baseline="0" dirty="0"/>
              <a:t>page faults</a:t>
            </a:r>
            <a:r>
              <a:rPr lang="he-IL" baseline="0" dirty="0"/>
              <a:t> כלל.</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a:t>חלק מהיישומים, למשל </a:t>
            </a:r>
            <a:r>
              <a:rPr lang="en-US" baseline="0" dirty="0"/>
              <a:t>web services</a:t>
            </a:r>
            <a:r>
              <a:rPr lang="he-IL" baseline="0" dirty="0"/>
              <a:t>, רגישים להשהיה המקסימלית שיכול לגרום </a:t>
            </a:r>
            <a:r>
              <a:rPr lang="en-US" baseline="0" dirty="0"/>
              <a:t>page fault</a:t>
            </a:r>
            <a:r>
              <a:rPr lang="he-IL" baseline="0" dirty="0"/>
              <a:t> בודד, ולכן עבורם דפים גדולים עלולים להזיק</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a:t>(כי דפ</a:t>
            </a:r>
            <a:r>
              <a:rPr lang="he-IL" dirty="0"/>
              <a:t>ים גדולים אכן מקטינים את מספר ה-</a:t>
            </a:r>
            <a:r>
              <a:rPr lang="en-US" dirty="0"/>
              <a:t>page faults</a:t>
            </a:r>
            <a:r>
              <a:rPr lang="he-IL" dirty="0"/>
              <a:t>, אבל גם מאריכים את זמן הביצוע של כל </a:t>
            </a:r>
            <a:r>
              <a:rPr lang="en-US" dirty="0"/>
              <a:t>page fault</a:t>
            </a:r>
            <a:r>
              <a:rPr lang="he-IL" dirty="0"/>
              <a:t>.)</a:t>
            </a:r>
          </a:p>
          <a:p>
            <a:pPr algn="r" rtl="1"/>
            <a:endParaRPr lang="he-IL" dirty="0"/>
          </a:p>
          <a:p>
            <a:pPr algn="r" rtl="1"/>
            <a:r>
              <a:rPr lang="he-IL" dirty="0"/>
              <a:t>שאלה:</a:t>
            </a:r>
            <a:r>
              <a:rPr lang="en-US" dirty="0"/>
              <a:t> </a:t>
            </a:r>
            <a:r>
              <a:rPr lang="he-IL" dirty="0"/>
              <a:t>האם</a:t>
            </a:r>
            <a:r>
              <a:rPr lang="he-IL" baseline="0" dirty="0"/>
              <a:t> ד</a:t>
            </a:r>
            <a:r>
              <a:rPr lang="he-IL" dirty="0"/>
              <a:t>פים גדולים עדיפים בגישה סדרתית לדיסק, כי הם מביאים את המידע למטמון הדפים בפחות </a:t>
            </a:r>
            <a:r>
              <a:rPr lang="en-US" dirty="0"/>
              <a:t>page faults</a:t>
            </a:r>
            <a:r>
              <a:rPr lang="he-IL" baseline="0" dirty="0"/>
              <a:t> ?</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לא, אין עדיפות לדפים גדולים כאשר הגישה לדיסק היא סדרתית.</a:t>
            </a:r>
          </a:p>
          <a:p>
            <a:pPr algn="r" rtl="1"/>
            <a:r>
              <a:rPr lang="he-IL" dirty="0"/>
              <a:t>גרעין לינוקס משתמש במנגנון </a:t>
            </a:r>
            <a:r>
              <a:rPr lang="en-US" dirty="0"/>
              <a:t>read-ahead</a:t>
            </a:r>
            <a:r>
              <a:rPr lang="he-IL" dirty="0"/>
              <a:t> אשר מזהה גישה סדרתית לדיסק ומביא מראש עוד מידע כדי לחסוך</a:t>
            </a:r>
            <a:r>
              <a:rPr lang="he-IL" baseline="0" dirty="0"/>
              <a:t> </a:t>
            </a:r>
            <a:r>
              <a:rPr lang="en-US" baseline="0" dirty="0"/>
              <a:t>page faults</a:t>
            </a:r>
            <a:r>
              <a:rPr lang="he-IL"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50</a:t>
            </a:fld>
            <a:endParaRPr lang="en-US"/>
          </a:p>
        </p:txBody>
      </p:sp>
    </p:spTree>
    <p:extLst>
      <p:ext uri="{BB962C8B-B14F-4D97-AF65-F5344CB8AC3E}">
        <p14:creationId xmlns:p14="http://schemas.microsoft.com/office/powerpoint/2010/main" val="342661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מתוך:</a:t>
            </a:r>
          </a:p>
          <a:p>
            <a:pPr algn="r" rtl="1"/>
            <a:r>
              <a:rPr lang="en-US"/>
              <a:t>https://collectiveidea.com/blog/archives/2015/02/19/optimizing-rails-for-memory-usage-part-2-tuning-the-gc</a:t>
            </a:r>
          </a:p>
        </p:txBody>
      </p:sp>
      <p:sp>
        <p:nvSpPr>
          <p:cNvPr id="4" name="Slide Number Placeholder 3"/>
          <p:cNvSpPr>
            <a:spLocks noGrp="1"/>
          </p:cNvSpPr>
          <p:nvPr>
            <p:ph type="sldNum" sz="quarter" idx="10"/>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358204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E8DF36D1-5793-4608-8990-EDA87A6743C3}" type="slidenum">
              <a:rPr lang="he-IL" altLang="he-IL" sz="1300" smtClean="0"/>
              <a:pPr>
                <a:spcBef>
                  <a:spcPct val="0"/>
                </a:spcBef>
              </a:pPr>
              <a:t>7</a:t>
            </a:fld>
            <a:endParaRPr lang="en-US" altLang="he-IL" sz="13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he-IL" altLang="he-IL"/>
              <a:t>פתרון אפשרי לפרגמנטציה חיצונית: דחיסה (</a:t>
            </a:r>
            <a:r>
              <a:rPr lang="en-US" altLang="he-IL"/>
              <a:t>compaction</a:t>
            </a:r>
            <a:r>
              <a:rPr lang="he-IL" altLang="he-IL"/>
              <a:t>) שתזיז את מקטעי הזיכרון במרחב כדי לאחות אותם לבלוק אחד רציף.</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פתרון אפשרי לפרגמנטציה חיצונית: הקצאת זיכרון גמישה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אבחנה חשובה שנראה בהמשך: פרגמנטציה יכולה להתרחש הן במרחב הזיכרון הוירטואלי והן במרחב הזיכרון הפיזי.</a:t>
            </a:r>
            <a:endParaRPr lang="en-US" altLang="he-IL"/>
          </a:p>
        </p:txBody>
      </p:sp>
    </p:spTree>
    <p:extLst>
      <p:ext uri="{BB962C8B-B14F-4D97-AF65-F5344CB8AC3E}">
        <p14:creationId xmlns:p14="http://schemas.microsoft.com/office/powerpoint/2010/main" val="239458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with referencing</a:t>
            </a:r>
            <a:r>
              <a:rPr lang="en-US" baseline="0" dirty="0"/>
              <a:t> the memory directly is that the application might need more memory than available, so we would like to use the disk to back up some of the application data.</a:t>
            </a:r>
            <a:endParaRPr lang="en-US" dirty="0"/>
          </a:p>
        </p:txBody>
      </p:sp>
      <p:sp>
        <p:nvSpPr>
          <p:cNvPr id="4" name="Slide Number Placeholder 3"/>
          <p:cNvSpPr>
            <a:spLocks noGrp="1"/>
          </p:cNvSpPr>
          <p:nvPr>
            <p:ph type="sldNum" sz="quarter" idx="10"/>
          </p:nvPr>
        </p:nvSpPr>
        <p:spPr/>
        <p:txBody>
          <a:bodyPr/>
          <a:lstStyle/>
          <a:p>
            <a:fld id="{E2C8BB57-305D-4ED1-A222-0957E1617484}" type="slidenum">
              <a:rPr lang="it-IT" smtClean="0"/>
              <a:t>8</a:t>
            </a:fld>
            <a:endParaRPr lang="it-IT"/>
          </a:p>
        </p:txBody>
      </p:sp>
    </p:spTree>
    <p:extLst>
      <p:ext uri="{BB962C8B-B14F-4D97-AF65-F5344CB8AC3E}">
        <p14:creationId xmlns:p14="http://schemas.microsoft.com/office/powerpoint/2010/main" val="2803098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הרכיב בתוך המעבד האחראי על התרגום נקרא </a:t>
            </a:r>
            <a:r>
              <a:rPr lang="en-US" dirty="0"/>
              <a:t>MMU = memory management unit</a:t>
            </a:r>
            <a:r>
              <a:rPr lang="he-IL" dirty="0"/>
              <a:t> .</a:t>
            </a:r>
            <a:endParaRPr lang="en-US" dirty="0"/>
          </a:p>
        </p:txBody>
      </p:sp>
      <p:sp>
        <p:nvSpPr>
          <p:cNvPr id="4" name="Slide Number Placeholder 3"/>
          <p:cNvSpPr>
            <a:spLocks noGrp="1"/>
          </p:cNvSpPr>
          <p:nvPr>
            <p:ph type="sldNum" sz="quarter" idx="10"/>
          </p:nvPr>
        </p:nvSpPr>
        <p:spPr/>
        <p:txBody>
          <a:bodyPr/>
          <a:lstStyle/>
          <a:p>
            <a:fld id="{E2C8BB57-305D-4ED1-A222-0957E1617484}" type="slidenum">
              <a:rPr lang="it-IT" smtClean="0"/>
              <a:t>9</a:t>
            </a:fld>
            <a:endParaRPr lang="it-IT"/>
          </a:p>
        </p:txBody>
      </p:sp>
    </p:spTree>
    <p:extLst>
      <p:ext uri="{BB962C8B-B14F-4D97-AF65-F5344CB8AC3E}">
        <p14:creationId xmlns:p14="http://schemas.microsoft.com/office/powerpoint/2010/main" val="159110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E2C8BB57-305D-4ED1-A222-0957E1617484}" type="slidenum">
              <a:rPr lang="it-IT" smtClean="0"/>
              <a:t>10</a:t>
            </a:fld>
            <a:endParaRPr lang="it-IT"/>
          </a:p>
        </p:txBody>
      </p:sp>
    </p:spTree>
    <p:extLst>
      <p:ext uri="{BB962C8B-B14F-4D97-AF65-F5344CB8AC3E}">
        <p14:creationId xmlns:p14="http://schemas.microsoft.com/office/powerpoint/2010/main" val="278551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התמונה מתוך</a:t>
            </a:r>
            <a:r>
              <a:rPr lang="en-US"/>
              <a:t>:</a:t>
            </a:r>
          </a:p>
          <a:p>
            <a:pPr algn="r" rtl="1"/>
            <a:r>
              <a:rPr lang="en-US"/>
              <a:t>https://www2.cs.uic.edu/~jbell/CourseNotes/OperatingSystems/9_VirtualMemory.html</a:t>
            </a:r>
          </a:p>
        </p:txBody>
      </p:sp>
      <p:sp>
        <p:nvSpPr>
          <p:cNvPr id="4" name="Slide Number Placeholder 3"/>
          <p:cNvSpPr>
            <a:spLocks noGrp="1"/>
          </p:cNvSpPr>
          <p:nvPr>
            <p:ph type="sldNum" sz="quarter" idx="10"/>
          </p:nvPr>
        </p:nvSpPr>
        <p:spPr/>
        <p:txBody>
          <a:bodyPr/>
          <a:lstStyle/>
          <a:p>
            <a:fld id="{E2C8BB57-305D-4ED1-A222-0957E1617484}" type="slidenum">
              <a:rPr lang="it-IT" smtClean="0"/>
              <a:t>11</a:t>
            </a:fld>
            <a:endParaRPr lang="it-IT"/>
          </a:p>
        </p:txBody>
      </p:sp>
    </p:spTree>
    <p:extLst>
      <p:ext uri="{BB962C8B-B14F-4D97-AF65-F5344CB8AC3E}">
        <p14:creationId xmlns:p14="http://schemas.microsoft.com/office/powerpoint/2010/main" val="263417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00C6FD60-D57C-4F69-9ACB-1B467768F8AB}" type="datetime2">
              <a:rPr lang="en-US" smtClean="0"/>
              <a:t>Sunday, April 30,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C23987-D949-43A8-B8DB-E8486AFAA809}"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F4FCB-C996-454E-9B32-94E18A361EFF}"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a) Only title">
    <p:spTree>
      <p:nvGrpSpPr>
        <p:cNvPr id="1" name=""/>
        <p:cNvGrpSpPr/>
        <p:nvPr/>
      </p:nvGrpSpPr>
      <p:grpSpPr>
        <a:xfrm>
          <a:off x="0" y="0"/>
          <a:ext cx="0" cy="0"/>
          <a:chOff x="0" y="0"/>
          <a:chExt cx="0" cy="0"/>
        </a:xfrm>
      </p:grpSpPr>
      <p:sp>
        <p:nvSpPr>
          <p:cNvPr id="5" name="Segnaposto titolo 1"/>
          <p:cNvSpPr>
            <a:spLocks noGrp="1"/>
          </p:cNvSpPr>
          <p:nvPr>
            <p:ph type="title" hasCustomPrompt="1"/>
          </p:nvPr>
        </p:nvSpPr>
        <p:spPr>
          <a:xfrm>
            <a:off x="241540" y="218543"/>
            <a:ext cx="8664335" cy="563588"/>
          </a:xfrm>
          <a:prstGeom prst="rect">
            <a:avLst/>
          </a:prstGeom>
        </p:spPr>
        <p:txBody>
          <a:bodyPr vert="horz" wrap="square" lIns="0" tIns="0" rIns="0" bIns="0" rtlCol="0" anchor="ctr" anchorCtr="0">
            <a:normAutofit/>
          </a:bodyPr>
          <a:lstStyle>
            <a:lvl1pPr algn="l">
              <a:defRPr sz="2500" b="1" cap="all" baseline="0">
                <a:solidFill>
                  <a:srgbClr val="1B6775"/>
                </a:solidFill>
                <a:latin typeface="Lucida Sans" panose="020B0602030504020204" pitchFamily="34" charset="0"/>
                <a:ea typeface="Criticized" pitchFamily="2" charset="0"/>
                <a:cs typeface="Segoe UI" panose="020B0502040204020203" pitchFamily="34" charset="0"/>
              </a:defRPr>
            </a:lvl1pPr>
          </a:lstStyle>
          <a:p>
            <a:r>
              <a:rPr lang="en-US" noProof="0"/>
              <a:t>Title</a:t>
            </a:r>
          </a:p>
        </p:txBody>
      </p:sp>
      <p:cxnSp>
        <p:nvCxnSpPr>
          <p:cNvPr id="6" name="Connettore 1 5"/>
          <p:cNvCxnSpPr/>
          <p:nvPr userDrawn="1"/>
        </p:nvCxnSpPr>
        <p:spPr>
          <a:xfrm>
            <a:off x="251983" y="858741"/>
            <a:ext cx="900000" cy="0"/>
          </a:xfrm>
          <a:prstGeom prst="line">
            <a:avLst/>
          </a:prstGeom>
          <a:ln w="19050">
            <a:solidFill>
              <a:srgbClr val="5194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37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0A59992B-2E66-4716-85AD-D0E87E7B37B9}" type="datetime2">
              <a:rPr lang="en-US" smtClean="0"/>
              <a:t>Sunday, April 30,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44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9F0F6-2166-4AA5-9906-1D0B4A4DD534}"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36113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07C26-5FB8-480F-A051-AD8180E0E914}"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7147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D9AC75-CCD4-437D-B442-882A73BF0A8A}"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0848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B216B6-B7CC-4A4B-88A3-F7950C42AF39}" type="datetime2">
              <a:rPr lang="en-US" smtClean="0"/>
              <a:t>Sunday, April 30,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671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BDD4D4-D8CF-451C-ACC8-2CA63ACB288E}" type="datetime2">
              <a:rPr lang="en-US" smtClean="0"/>
              <a:t>Sunday, April 30,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944949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5D403-9A22-43C9-91B8-3F84BFA897A4}" type="datetime2">
              <a:rPr lang="en-US" smtClean="0"/>
              <a:t>Sunday, April 30,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726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C74C2-99ED-4C4A-9EB4-F5455644DE5E}"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989C0-6468-4806-8F1E-6FBC84D8B8B8}"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83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04676-F547-4F47-995F-7A90A1718380}"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481915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46F19-C75D-40FE-B2E9-791450496247}"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5020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89E02-A67A-4781-95D8-D17861DE6453}"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50687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10</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A75DED51-ADC6-4298-9596-602C80FEE94A}" type="datetime2">
              <a:rPr lang="en-US" smtClean="0"/>
              <a:t>Sunday, April 30, 2023</a:t>
            </a:fld>
            <a:endParaRPr lang="en-US"/>
          </a:p>
        </p:txBody>
      </p:sp>
    </p:spTree>
    <p:extLst>
      <p:ext uri="{BB962C8B-B14F-4D97-AF65-F5344CB8AC3E}">
        <p14:creationId xmlns:p14="http://schemas.microsoft.com/office/powerpoint/2010/main" val="3258007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2FBD9BAB-F61D-4E99-AF58-721F56501CC0}" type="datetime2">
              <a:rPr lang="en-US" smtClean="0"/>
              <a:t>Sunday, April 30,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76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C0497C-E293-4744-9A33-C8ED33D5E2FA}"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37763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DA13-36A5-4F92-A87F-3686162B1ED7}"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311035"/>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2FCE3-9574-4A9B-AE36-254E10927DBC}"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776379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B4C6C-08BD-4188-8232-65599117C4D8}" type="datetime2">
              <a:rPr lang="en-US" smtClean="0"/>
              <a:t>Sunday, April 30,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1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7B7A-4604-46D0-9EBD-7D59B24327FC}"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F1BBBB-E05B-4918-AE3B-6AABBFB1218B}" type="datetime2">
              <a:rPr lang="en-US" smtClean="0"/>
              <a:t>Sunday, April 30,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07956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6FFF0-F41D-46C2-8043-970062F66010}" type="datetime2">
              <a:rPr lang="en-US" smtClean="0"/>
              <a:t>Sunday, April 30,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85160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A0843-13B8-466B-A554-CB55153DDA06}"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695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D080A-925C-4925-AFDF-ACD87124B20C}"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607439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47BE3-F1AC-4260-B2F7-CD869967E36A}"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9965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E4C21-FBB4-4412-8B7C-6738FD654A09}" type="datetime2">
              <a:rPr lang="en-US" smtClean="0"/>
              <a:t>Sunday, April 30,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333791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a) Only title">
    <p:spTree>
      <p:nvGrpSpPr>
        <p:cNvPr id="1" name=""/>
        <p:cNvGrpSpPr/>
        <p:nvPr/>
      </p:nvGrpSpPr>
      <p:grpSpPr>
        <a:xfrm>
          <a:off x="0" y="0"/>
          <a:ext cx="0" cy="0"/>
          <a:chOff x="0" y="0"/>
          <a:chExt cx="0" cy="0"/>
        </a:xfrm>
      </p:grpSpPr>
      <p:sp>
        <p:nvSpPr>
          <p:cNvPr id="5" name="Segnaposto titolo 1"/>
          <p:cNvSpPr>
            <a:spLocks noGrp="1"/>
          </p:cNvSpPr>
          <p:nvPr>
            <p:ph type="title" hasCustomPrompt="1"/>
          </p:nvPr>
        </p:nvSpPr>
        <p:spPr>
          <a:xfrm>
            <a:off x="241540" y="218543"/>
            <a:ext cx="8664335" cy="563588"/>
          </a:xfrm>
          <a:prstGeom prst="rect">
            <a:avLst/>
          </a:prstGeom>
        </p:spPr>
        <p:txBody>
          <a:bodyPr vert="horz" wrap="square" lIns="0" tIns="0" rIns="0" bIns="0" rtlCol="0" anchor="ctr" anchorCtr="0">
            <a:normAutofit/>
          </a:bodyPr>
          <a:lstStyle>
            <a:lvl1pPr algn="l">
              <a:defRPr sz="2500" b="1" cap="all" baseline="0">
                <a:solidFill>
                  <a:srgbClr val="1B6775"/>
                </a:solidFill>
                <a:latin typeface="Lucida Sans" panose="020B0602030504020204" pitchFamily="34" charset="0"/>
                <a:ea typeface="Criticized" pitchFamily="2" charset="0"/>
                <a:cs typeface="Segoe UI" panose="020B0502040204020203" pitchFamily="34" charset="0"/>
              </a:defRPr>
            </a:lvl1pPr>
          </a:lstStyle>
          <a:p>
            <a:r>
              <a:rPr lang="en-US" noProof="0" dirty="0"/>
              <a:t>Title</a:t>
            </a:r>
          </a:p>
        </p:txBody>
      </p:sp>
      <p:cxnSp>
        <p:nvCxnSpPr>
          <p:cNvPr id="6" name="Connettore 1 5"/>
          <p:cNvCxnSpPr/>
          <p:nvPr userDrawn="1"/>
        </p:nvCxnSpPr>
        <p:spPr>
          <a:xfrm>
            <a:off x="251983" y="858741"/>
            <a:ext cx="900000" cy="0"/>
          </a:xfrm>
          <a:prstGeom prst="line">
            <a:avLst/>
          </a:prstGeom>
          <a:ln w="19050">
            <a:solidFill>
              <a:srgbClr val="5194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56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2869CE-82C1-40E5-9F11-137B7D6C2049}"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7239E-D247-4F13-9D63-3ACBDFE9A9D3}" type="datetime2">
              <a:rPr lang="en-US" smtClean="0"/>
              <a:t>Sunday, April 30,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24BEA2-2D82-4542-ADCA-2D19DE7A8103}" type="datetime2">
              <a:rPr lang="en-US" smtClean="0"/>
              <a:t>Sunday, April 30,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149A8-C498-4266-88D2-0D20E0A5CC5B}" type="datetime2">
              <a:rPr lang="en-US" smtClean="0"/>
              <a:t>Sunday, April 30,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10CC8-8E5A-45F9-B0E1-664223EC6047}"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FCEBB-0074-41D4-9785-B4831265C2DE}" type="datetime2">
              <a:rPr lang="en-US" smtClean="0"/>
              <a:t>Sunday, April 30,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06F42C3C-A2D7-4960-B627-344F4A6CD0D7}" type="datetime2">
              <a:rPr lang="en-US" smtClean="0"/>
              <a:t>Sunday, April 30, 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CD0FC5CF-30A4-4FD5-BDB0-D7780924FBF4}" type="datetime2">
              <a:rPr lang="en-US" smtClean="0"/>
              <a:t>Sunday, April 30, 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2236384201"/>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01ECD41F-3A5B-4A40-912B-B95BF29520E7}" type="datetime2">
              <a:rPr lang="en-US" smtClean="0"/>
              <a:t>Sunday, April 30, 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968579728"/>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a:t>
            </a:r>
            <a:r>
              <a:rPr lang="ar-SA" dirty="0"/>
              <a:t>7</a:t>
            </a:r>
            <a:endParaRPr lang="en-US" dirty="0"/>
          </a:p>
        </p:txBody>
      </p:sp>
      <p:sp>
        <p:nvSpPr>
          <p:cNvPr id="3" name="Subtitle 2"/>
          <p:cNvSpPr>
            <a:spLocks noGrp="1"/>
          </p:cNvSpPr>
          <p:nvPr>
            <p:ph type="subTitle" idx="1"/>
          </p:nvPr>
        </p:nvSpPr>
        <p:spPr/>
        <p:txBody>
          <a:bodyPr>
            <a:normAutofit/>
          </a:bodyPr>
          <a:lstStyle/>
          <a:p>
            <a:r>
              <a:rPr lang="he-IL" dirty="0"/>
              <a:t>למה צריך זיכרון וירטואלי?</a:t>
            </a:r>
          </a:p>
          <a:p>
            <a:r>
              <a:rPr lang="en-US" dirty="0"/>
              <a:t>Paging</a:t>
            </a:r>
            <a:r>
              <a:rPr lang="he-IL" dirty="0"/>
              <a:t> במעבדי אינטל 32-ביט</a:t>
            </a:r>
          </a:p>
          <a:p>
            <a:r>
              <a:rPr lang="en-US" dirty="0"/>
              <a:t>Paging</a:t>
            </a:r>
            <a:r>
              <a:rPr lang="he-IL" dirty="0"/>
              <a:t> במעבדי אינטל 64-ביט</a:t>
            </a:r>
          </a:p>
        </p:txBody>
      </p:sp>
      <p:sp>
        <p:nvSpPr>
          <p:cNvPr id="4" name="Slide Number Placeholder 3">
            <a:extLst>
              <a:ext uri="{FF2B5EF4-FFF2-40B4-BE49-F238E27FC236}">
                <a16:creationId xmlns:a16="http://schemas.microsoft.com/office/drawing/2014/main" id="{D3348A1F-17AA-4FCF-AAC5-B4D61643DABB}"/>
              </a:ext>
            </a:extLst>
          </p:cNvPr>
          <p:cNvSpPr>
            <a:spLocks noGrp="1"/>
          </p:cNvSpPr>
          <p:nvPr>
            <p:ph type="sldNum" sz="quarter" idx="12"/>
          </p:nvPr>
        </p:nvSpPr>
        <p:spPr/>
        <p:txBody>
          <a:bodyPr/>
          <a:lstStyle/>
          <a:p>
            <a:fld id="{0CFEC368-1D7A-4F81-ABF6-AE0E36BAF64C}" type="slidenum">
              <a:rPr lang="en-US" smtClean="0"/>
              <a:pPr/>
              <a:t>1</a:t>
            </a:fld>
            <a:endParaRPr lang="en-US"/>
          </a:p>
        </p:txBody>
      </p:sp>
      <p:sp>
        <p:nvSpPr>
          <p:cNvPr id="5" name="Footer Placeholder 4">
            <a:extLst>
              <a:ext uri="{FF2B5EF4-FFF2-40B4-BE49-F238E27FC236}">
                <a16:creationId xmlns:a16="http://schemas.microsoft.com/office/drawing/2014/main" id="{63743F56-C64B-4B50-89AD-5CC669C8FE85}"/>
              </a:ext>
            </a:extLst>
          </p:cNvPr>
          <p:cNvSpPr>
            <a:spLocks noGrp="1"/>
          </p:cNvSpPr>
          <p:nvPr>
            <p:ph type="ftr" sz="quarter" idx="11"/>
          </p:nvPr>
        </p:nvSpPr>
        <p:spPr/>
        <p:txBody>
          <a:bodyPr/>
          <a:lstStyle/>
          <a:p>
            <a:r>
              <a:rPr lang="he-IL"/>
              <a:t>מערכות הפעלה - תרגול 10</a:t>
            </a:r>
            <a:endParaRPr lang="en-US" dirty="0"/>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a:t>זיכרון וירטואלי נותן בידוד/הגנה</a:t>
            </a:r>
            <a:endParaRPr lang="en-US"/>
          </a:p>
        </p:txBody>
      </p:sp>
      <p:sp>
        <p:nvSpPr>
          <p:cNvPr id="3" name="Content Placeholder 2">
            <a:extLst>
              <a:ext uri="{FF2B5EF4-FFF2-40B4-BE49-F238E27FC236}">
                <a16:creationId xmlns:a16="http://schemas.microsoft.com/office/drawing/2014/main" id="{C348D033-603F-4BB8-BA40-6C616A093FE8}"/>
              </a:ext>
            </a:extLst>
          </p:cNvPr>
          <p:cNvSpPr>
            <a:spLocks noGrp="1"/>
          </p:cNvSpPr>
          <p:nvPr>
            <p:ph idx="1"/>
          </p:nvPr>
        </p:nvSpPr>
        <p:spPr/>
        <p:txBody>
          <a:bodyPr/>
          <a:lstStyle/>
          <a:p>
            <a:r>
              <a:rPr lang="he-IL"/>
              <a:t>תהליך יכול לגשת רק למרחב הזיכרון הוירטואלי שלו עצמו.</a:t>
            </a:r>
            <a:endParaRPr lang="en-US"/>
          </a:p>
          <a:p>
            <a:pPr lvl="1"/>
            <a:r>
              <a:rPr lang="he-IL"/>
              <a:t>כל תהליך מקבל אשליה שהוא לבד במערכת.</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599" y="3674252"/>
            <a:ext cx="731520" cy="7452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599" y="5304412"/>
            <a:ext cx="731520" cy="718196"/>
          </a:xfrm>
          <a:prstGeom prst="rect">
            <a:avLst/>
          </a:prstGeom>
        </p:spPr>
      </p:pic>
      <p:grpSp>
        <p:nvGrpSpPr>
          <p:cNvPr id="8" name="Group 7"/>
          <p:cNvGrpSpPr/>
          <p:nvPr/>
        </p:nvGrpSpPr>
        <p:grpSpPr>
          <a:xfrm>
            <a:off x="7401442" y="2947047"/>
            <a:ext cx="1401892" cy="3147109"/>
            <a:chOff x="6034316" y="922124"/>
            <a:chExt cx="1401892" cy="3147109"/>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323146" y="2398851"/>
              <a:ext cx="2609244" cy="731520"/>
            </a:xfrm>
            <a:prstGeom prst="rect">
              <a:avLst/>
            </a:prstGeom>
          </p:spPr>
        </p:pic>
        <p:sp>
          <p:nvSpPr>
            <p:cNvPr id="7" name="TextBox 6"/>
            <p:cNvSpPr txBox="1"/>
            <p:nvPr/>
          </p:nvSpPr>
          <p:spPr>
            <a:xfrm>
              <a:off x="6034316" y="922124"/>
              <a:ext cx="1401892" cy="461665"/>
            </a:xfrm>
            <a:prstGeom prst="rect">
              <a:avLst/>
            </a:prstGeom>
            <a:noFill/>
          </p:spPr>
          <p:txBody>
            <a:bodyPr wrap="square" rtlCol="0">
              <a:spAutoFit/>
            </a:bodyPr>
            <a:lstStyle/>
            <a:p>
              <a:r>
                <a:rPr lang="en-US" sz="2400" dirty="0"/>
                <a:t>memory</a:t>
              </a:r>
            </a:p>
          </p:txBody>
        </p:sp>
      </p:grpSp>
      <p:cxnSp>
        <p:nvCxnSpPr>
          <p:cNvPr id="20" name="Straight Arrow Connector 19"/>
          <p:cNvCxnSpPr/>
          <p:nvPr/>
        </p:nvCxnSpPr>
        <p:spPr>
          <a:xfrm>
            <a:off x="5409738" y="3862238"/>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407618" y="5766071"/>
            <a:ext cx="1804062" cy="276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07618" y="4214668"/>
            <a:ext cx="1804062" cy="13959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458132" y="4241015"/>
            <a:ext cx="1753548" cy="10817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49294" y="3705830"/>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60910" y="5766071"/>
            <a:ext cx="1706891" cy="4055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560909" y="5498894"/>
            <a:ext cx="1730732" cy="1044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49294" y="4196869"/>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74349" y="2843254"/>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690874" y="2843255"/>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463119703"/>
              </p:ext>
            </p:extLst>
          </p:nvPr>
        </p:nvGraphicFramePr>
        <p:xfrm>
          <a:off x="3467770" y="3348466"/>
          <a:ext cx="1666643" cy="1215713"/>
        </p:xfrm>
        <a:graphic>
          <a:graphicData uri="http://schemas.openxmlformats.org/drawingml/2006/table">
            <a:tbl>
              <a:tblPr firstRow="1" bandRow="1">
                <a:tableStyleId>{BDBED569-4797-4DF1-A0F4-6AAB3CD982D8}</a:tableStyleId>
              </a:tblPr>
              <a:tblGrid>
                <a:gridCol w="1666643">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 #1</a:t>
                      </a:r>
                      <a:endParaRPr lang="en-US" sz="2400"/>
                    </a:p>
                  </a:txBody>
                  <a:tcPr anchor="ct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8158854"/>
              </p:ext>
            </p:extLst>
          </p:nvPr>
        </p:nvGraphicFramePr>
        <p:xfrm>
          <a:off x="3466096" y="5228758"/>
          <a:ext cx="1668317" cy="1215713"/>
        </p:xfrm>
        <a:graphic>
          <a:graphicData uri="http://schemas.openxmlformats.org/drawingml/2006/table">
            <a:tbl>
              <a:tblPr firstRow="1" bandRow="1">
                <a:tableStyleId>{BDBED569-4797-4DF1-A0F4-6AAB3CD982D8}</a:tableStyleId>
              </a:tblPr>
              <a:tblGrid>
                <a:gridCol w="1668317">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 #2</a:t>
                      </a:r>
                      <a:endParaRPr lang="en-US" sz="2400"/>
                    </a:p>
                  </a:txBody>
                  <a:tcPr anchor="ctr"/>
                </a:tc>
                <a:extLst>
                  <a:ext uri="{0D108BD9-81ED-4DB2-BD59-A6C34878D82A}">
                    <a16:rowId xmlns:a16="http://schemas.microsoft.com/office/drawing/2014/main" val="10000"/>
                  </a:ext>
                </a:extLst>
              </a:tr>
            </a:tbl>
          </a:graphicData>
        </a:graphic>
      </p:graphicFrame>
      <p:sp>
        <p:nvSpPr>
          <p:cNvPr id="11" name="Slide Number Placeholder 10">
            <a:extLst>
              <a:ext uri="{FF2B5EF4-FFF2-40B4-BE49-F238E27FC236}">
                <a16:creationId xmlns:a16="http://schemas.microsoft.com/office/drawing/2014/main" id="{7E54CEA0-1C89-49DF-B340-91882B00666E}"/>
              </a:ext>
            </a:extLst>
          </p:cNvPr>
          <p:cNvSpPr>
            <a:spLocks noGrp="1"/>
          </p:cNvSpPr>
          <p:nvPr>
            <p:ph type="sldNum" sz="quarter" idx="12"/>
          </p:nvPr>
        </p:nvSpPr>
        <p:spPr/>
        <p:txBody>
          <a:bodyPr/>
          <a:lstStyle/>
          <a:p>
            <a:fld id="{0CFEC368-1D7A-4F81-ABF6-AE0E36BAF64C}" type="slidenum">
              <a:rPr lang="en-US" smtClean="0"/>
              <a:pPr/>
              <a:t>10</a:t>
            </a:fld>
            <a:endParaRPr lang="en-US"/>
          </a:p>
        </p:txBody>
      </p:sp>
      <p:sp>
        <p:nvSpPr>
          <p:cNvPr id="10" name="Footer Placeholder 9">
            <a:extLst>
              <a:ext uri="{FF2B5EF4-FFF2-40B4-BE49-F238E27FC236}">
                <a16:creationId xmlns:a16="http://schemas.microsoft.com/office/drawing/2014/main" id="{E464353A-8F90-4F48-96BA-5CA14AE2A97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15968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זיכרון וירטואלי מספק רציפות</a:t>
            </a:r>
            <a:endParaRPr lang="en-US"/>
          </a:p>
        </p:txBody>
      </p:sp>
      <p:pic>
        <p:nvPicPr>
          <p:cNvPr id="6" name="Content Placeholder 5">
            <a:extLst>
              <a:ext uri="{FF2B5EF4-FFF2-40B4-BE49-F238E27FC236}">
                <a16:creationId xmlns:a16="http://schemas.microsoft.com/office/drawing/2014/main" id="{93786B09-CAAC-45A8-967E-7B1E996F91C5}"/>
              </a:ext>
            </a:extLst>
          </p:cNvPr>
          <p:cNvPicPr>
            <a:picLocks noGrp="1" noChangeAspect="1"/>
          </p:cNvPicPr>
          <p:nvPr>
            <p:ph sz="half" idx="1"/>
          </p:nvPr>
        </p:nvPicPr>
        <p:blipFill>
          <a:blip r:embed="rId3"/>
          <a:stretch>
            <a:fillRect/>
          </a:stretch>
        </p:blipFill>
        <p:spPr>
          <a:xfrm>
            <a:off x="1458242" y="1673225"/>
            <a:ext cx="2036516" cy="4718050"/>
          </a:xfrm>
        </p:spPr>
      </p:pic>
      <p:sp>
        <p:nvSpPr>
          <p:cNvPr id="5" name="Content Placeholder 4">
            <a:extLst>
              <a:ext uri="{FF2B5EF4-FFF2-40B4-BE49-F238E27FC236}">
                <a16:creationId xmlns:a16="http://schemas.microsoft.com/office/drawing/2014/main" id="{9DD13609-3BFA-435E-9FAE-C959A99EA4A9}"/>
              </a:ext>
            </a:extLst>
          </p:cNvPr>
          <p:cNvSpPr>
            <a:spLocks noGrp="1"/>
          </p:cNvSpPr>
          <p:nvPr>
            <p:ph sz="half" idx="2"/>
          </p:nvPr>
        </p:nvSpPr>
        <p:spPr/>
        <p:txBody>
          <a:bodyPr/>
          <a:lstStyle/>
          <a:p>
            <a:r>
              <a:rPr lang="he-IL" dirty="0"/>
              <a:t>תהליך חדש מקבל מרחב זיכרון וירטואלי "נקי" ורציף.</a:t>
            </a:r>
          </a:p>
          <a:p>
            <a:r>
              <a:rPr lang="he-IL" altLang="en-US" dirty="0"/>
              <a:t>בנוסף, מרחב הזיכרון הוירטואלי של תהליך יכול להיות גדול הרבה יותר מהזיכרון הפיזי הזמין.</a:t>
            </a:r>
          </a:p>
          <a:p>
            <a:r>
              <a:rPr lang="he-IL" altLang="en-US" dirty="0">
                <a:sym typeface="Wingdings" panose="05000000000000000000" pitchFamily="2" charset="2"/>
              </a:rPr>
              <a:t> </a:t>
            </a:r>
            <a:r>
              <a:rPr lang="he-IL" altLang="en-US" dirty="0"/>
              <a:t>מערכת ההפעלה תוכל למצוא בקלות יותר זיכרון רציף במרחב הוירטואלי.</a:t>
            </a:r>
          </a:p>
          <a:p>
            <a:pPr lvl="1"/>
            <a:r>
              <a:rPr lang="he-IL" altLang="en-US" dirty="0"/>
              <a:t>שימו לב: הזיכרון הפיזי המתאים לא חייב להיות רציף!</a:t>
            </a:r>
          </a:p>
          <a:p>
            <a:endParaRPr lang="he-IL" dirty="0"/>
          </a:p>
          <a:p>
            <a:endParaRPr lang="en-US" dirty="0"/>
          </a:p>
        </p:txBody>
      </p:sp>
      <p:sp>
        <p:nvSpPr>
          <p:cNvPr id="4" name="Footer Placeholder 3">
            <a:extLst>
              <a:ext uri="{FF2B5EF4-FFF2-40B4-BE49-F238E27FC236}">
                <a16:creationId xmlns:a16="http://schemas.microsoft.com/office/drawing/2014/main" id="{9C813B21-81FE-42FA-A03C-AC5CB4AFB181}"/>
              </a:ext>
            </a:extLst>
          </p:cNvPr>
          <p:cNvSpPr>
            <a:spLocks noGrp="1"/>
          </p:cNvSpPr>
          <p:nvPr>
            <p:ph type="ftr" sz="quarter" idx="11"/>
          </p:nvPr>
        </p:nvSpPr>
        <p:spPr/>
        <p:txBody>
          <a:bodyPr/>
          <a:lstStyle/>
          <a:p>
            <a:r>
              <a:rPr lang="he-IL"/>
              <a:t>מערכות הפעלה - תרגול 10</a:t>
            </a:r>
            <a:endParaRPr lang="en-US"/>
          </a:p>
        </p:txBody>
      </p:sp>
      <p:sp>
        <p:nvSpPr>
          <p:cNvPr id="8" name="Slide Number Placeholder 7">
            <a:extLst>
              <a:ext uri="{FF2B5EF4-FFF2-40B4-BE49-F238E27FC236}">
                <a16:creationId xmlns:a16="http://schemas.microsoft.com/office/drawing/2014/main" id="{25168017-7E63-49A7-B1A4-8553BB74EF6D}"/>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84062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זיכרון וירטואלי מאפשר </a:t>
            </a:r>
            <a:r>
              <a:rPr lang="en-US"/>
              <a:t>swapping</a:t>
            </a:r>
          </a:p>
        </p:txBody>
      </p:sp>
      <p:sp>
        <p:nvSpPr>
          <p:cNvPr id="3" name="Content Placeholder 2">
            <a:extLst>
              <a:ext uri="{FF2B5EF4-FFF2-40B4-BE49-F238E27FC236}">
                <a16:creationId xmlns:a16="http://schemas.microsoft.com/office/drawing/2014/main" id="{9D9C8A45-D236-4620-A9E1-498CEA99721F}"/>
              </a:ext>
            </a:extLst>
          </p:cNvPr>
          <p:cNvSpPr>
            <a:spLocks noGrp="1"/>
          </p:cNvSpPr>
          <p:nvPr>
            <p:ph idx="1"/>
          </p:nvPr>
        </p:nvSpPr>
        <p:spPr/>
        <p:txBody>
          <a:bodyPr/>
          <a:lstStyle/>
          <a:p>
            <a:r>
              <a:rPr lang="he-IL" dirty="0"/>
              <a:t>ניתן למפות חלקים מהזיכרון הווירטואלי אל הזיכרון או אל הדיסק.</a:t>
            </a:r>
          </a:p>
          <a:p>
            <a:r>
              <a:rPr lang="he-IL" dirty="0">
                <a:sym typeface="Wingdings" panose="05000000000000000000" pitchFamily="2" charset="2"/>
              </a:rPr>
              <a:t> </a:t>
            </a:r>
            <a:r>
              <a:rPr lang="he-IL" dirty="0"/>
              <a:t>המשתמש יראה יותר זיכרון ממה שיש באמת במערכת.</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59" y="3507200"/>
            <a:ext cx="731520" cy="745220"/>
          </a:xfrm>
          <a:prstGeom prst="rect">
            <a:avLst/>
          </a:prstGeom>
        </p:spPr>
      </p:pic>
      <p:grpSp>
        <p:nvGrpSpPr>
          <p:cNvPr id="8" name="Group 7"/>
          <p:cNvGrpSpPr/>
          <p:nvPr/>
        </p:nvGrpSpPr>
        <p:grpSpPr>
          <a:xfrm>
            <a:off x="7372987" y="2893135"/>
            <a:ext cx="1454747" cy="3172891"/>
            <a:chOff x="6023394" y="1110174"/>
            <a:chExt cx="1454747" cy="317289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354132" y="2612683"/>
              <a:ext cx="2609244" cy="731520"/>
            </a:xfrm>
            <a:prstGeom prst="rect">
              <a:avLst/>
            </a:prstGeom>
          </p:spPr>
        </p:pic>
        <p:sp>
          <p:nvSpPr>
            <p:cNvPr id="7" name="TextBox 6"/>
            <p:cNvSpPr txBox="1"/>
            <p:nvPr/>
          </p:nvSpPr>
          <p:spPr>
            <a:xfrm>
              <a:off x="6023394" y="1110174"/>
              <a:ext cx="1454747" cy="461665"/>
            </a:xfrm>
            <a:prstGeom prst="rect">
              <a:avLst/>
            </a:prstGeom>
            <a:noFill/>
          </p:spPr>
          <p:txBody>
            <a:bodyPr wrap="square" rtlCol="0">
              <a:spAutoFit/>
            </a:bodyPr>
            <a:lstStyle/>
            <a:p>
              <a:r>
                <a:rPr lang="en-US" sz="2400" dirty="0"/>
                <a:t>memory</a:t>
              </a:r>
            </a:p>
          </p:txBody>
        </p:sp>
      </p:grpSp>
      <p:cxnSp>
        <p:nvCxnSpPr>
          <p:cNvPr id="20" name="Straight Arrow Connector 19"/>
          <p:cNvCxnSpPr>
            <a:cxnSpLocks/>
          </p:cNvCxnSpPr>
          <p:nvPr/>
        </p:nvCxnSpPr>
        <p:spPr>
          <a:xfrm>
            <a:off x="5489127" y="3845181"/>
            <a:ext cx="1840768" cy="346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486400" y="4185383"/>
            <a:ext cx="1886587" cy="82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V="1">
            <a:off x="1578254" y="3699064"/>
            <a:ext cx="1801942" cy="683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1578254" y="4029817"/>
            <a:ext cx="1801942" cy="2226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80707" y="2765915"/>
            <a:ext cx="1387157" cy="830997"/>
          </a:xfrm>
          <a:prstGeom prst="rect">
            <a:avLst/>
          </a:prstGeom>
          <a:noFill/>
        </p:spPr>
        <p:txBody>
          <a:bodyPr wrap="square" rtlCol="0">
            <a:spAutoFit/>
          </a:bodyPr>
          <a:lstStyle/>
          <a:p>
            <a:pPr algn="ctr"/>
            <a:r>
              <a:rPr lang="en-US" sz="2400" dirty="0"/>
              <a:t>physical address</a:t>
            </a:r>
          </a:p>
        </p:txBody>
      </p:sp>
      <p:sp>
        <p:nvSpPr>
          <p:cNvPr id="30" name="TextBox 29"/>
          <p:cNvSpPr txBox="1"/>
          <p:nvPr/>
        </p:nvSpPr>
        <p:spPr>
          <a:xfrm>
            <a:off x="1691771" y="2765915"/>
            <a:ext cx="1387157" cy="830997"/>
          </a:xfrm>
          <a:prstGeom prst="rect">
            <a:avLst/>
          </a:prstGeom>
          <a:noFill/>
        </p:spPr>
        <p:txBody>
          <a:bodyPr wrap="square" rtlCol="0">
            <a:spAutoFit/>
          </a:bodyPr>
          <a:lstStyle/>
          <a:p>
            <a:pPr algn="ctr"/>
            <a:r>
              <a:rPr lang="en-US" sz="2400" dirty="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2667765979"/>
              </p:ext>
            </p:extLst>
          </p:nvPr>
        </p:nvGraphicFramePr>
        <p:xfrm>
          <a:off x="3579372" y="3181414"/>
          <a:ext cx="1600706" cy="1215713"/>
        </p:xfrm>
        <a:graphic>
          <a:graphicData uri="http://schemas.openxmlformats.org/drawingml/2006/table">
            <a:tbl>
              <a:tblPr firstRow="1" bandRow="1">
                <a:tableStyleId>{BDBED569-4797-4DF1-A0F4-6AAB3CD982D8}</a:tableStyleId>
              </a:tblPr>
              <a:tblGrid>
                <a:gridCol w="1600706">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a:t>
                      </a:r>
                      <a:endParaRPr lang="en-US" sz="2400"/>
                    </a:p>
                  </a:txBody>
                  <a:tcPr anchor="ctr"/>
                </a:tc>
                <a:extLst>
                  <a:ext uri="{0D108BD9-81ED-4DB2-BD59-A6C34878D82A}">
                    <a16:rowId xmlns:a16="http://schemas.microsoft.com/office/drawing/2014/main" val="10000"/>
                  </a:ext>
                </a:extLst>
              </a:tr>
            </a:tbl>
          </a:graphicData>
        </a:graphic>
      </p:graphicFrame>
      <p:grpSp>
        <p:nvGrpSpPr>
          <p:cNvPr id="23" name="Group 22"/>
          <p:cNvGrpSpPr/>
          <p:nvPr/>
        </p:nvGrpSpPr>
        <p:grpSpPr>
          <a:xfrm>
            <a:off x="5461034" y="5146273"/>
            <a:ext cx="1807931" cy="1276295"/>
            <a:chOff x="3554046" y="3533678"/>
            <a:chExt cx="1807931" cy="1276295"/>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046" y="3533678"/>
              <a:ext cx="1556230" cy="1191372"/>
            </a:xfrm>
            <a:prstGeom prst="rect">
              <a:avLst/>
            </a:prstGeom>
          </p:spPr>
        </p:pic>
        <p:sp>
          <p:nvSpPr>
            <p:cNvPr id="33" name="TextBox 32"/>
            <p:cNvSpPr txBox="1"/>
            <p:nvPr/>
          </p:nvSpPr>
          <p:spPr>
            <a:xfrm>
              <a:off x="4585470" y="4348308"/>
              <a:ext cx="776507" cy="461665"/>
            </a:xfrm>
            <a:prstGeom prst="rect">
              <a:avLst/>
            </a:prstGeom>
            <a:noFill/>
          </p:spPr>
          <p:txBody>
            <a:bodyPr wrap="square" rtlCol="0">
              <a:spAutoFit/>
            </a:bodyPr>
            <a:lstStyle/>
            <a:p>
              <a:r>
                <a:rPr lang="en-US" sz="2400"/>
                <a:t>disk</a:t>
              </a:r>
            </a:p>
          </p:txBody>
        </p:sp>
      </p:grpSp>
      <p:cxnSp>
        <p:nvCxnSpPr>
          <p:cNvPr id="22" name="Straight Arrow Connector 21"/>
          <p:cNvCxnSpPr>
            <a:cxnSpLocks/>
          </p:cNvCxnSpPr>
          <p:nvPr/>
        </p:nvCxnSpPr>
        <p:spPr>
          <a:xfrm>
            <a:off x="4572000" y="4587240"/>
            <a:ext cx="1010954" cy="9509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a:off x="4907280" y="4587240"/>
            <a:ext cx="1105098" cy="6645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2D7EDB34-E625-4D87-BC21-8A75D6679B90}"/>
              </a:ext>
            </a:extLst>
          </p:cNvPr>
          <p:cNvSpPr>
            <a:spLocks noGrp="1"/>
          </p:cNvSpPr>
          <p:nvPr>
            <p:ph type="sldNum" sz="quarter" idx="12"/>
          </p:nvPr>
        </p:nvSpPr>
        <p:spPr/>
        <p:txBody>
          <a:bodyPr/>
          <a:lstStyle/>
          <a:p>
            <a:fld id="{0CFEC368-1D7A-4F81-ABF6-AE0E36BAF64C}" type="slidenum">
              <a:rPr lang="en-US" smtClean="0"/>
              <a:pPr/>
              <a:t>12</a:t>
            </a:fld>
            <a:endParaRPr lang="en-US"/>
          </a:p>
        </p:txBody>
      </p:sp>
      <p:sp>
        <p:nvSpPr>
          <p:cNvPr id="9" name="Footer Placeholder 8">
            <a:extLst>
              <a:ext uri="{FF2B5EF4-FFF2-40B4-BE49-F238E27FC236}">
                <a16:creationId xmlns:a16="http://schemas.microsoft.com/office/drawing/2014/main" id="{746CCD63-0A48-49CE-83F8-FBA5F8368B7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7390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2469-154F-40C1-BB68-28183792F738}"/>
              </a:ext>
            </a:extLst>
          </p:cNvPr>
          <p:cNvSpPr>
            <a:spLocks noGrp="1"/>
          </p:cNvSpPr>
          <p:nvPr>
            <p:ph type="title"/>
          </p:nvPr>
        </p:nvSpPr>
        <p:spPr/>
        <p:txBody>
          <a:bodyPr/>
          <a:lstStyle/>
          <a:p>
            <a:r>
              <a:rPr lang="he-IL"/>
              <a:t>זיכרון וירטואלי מציע יתרונות נוספים</a:t>
            </a:r>
            <a:endParaRPr lang="en-US"/>
          </a:p>
        </p:txBody>
      </p:sp>
      <p:sp>
        <p:nvSpPr>
          <p:cNvPr id="3" name="Content Placeholder 2">
            <a:extLst>
              <a:ext uri="{FF2B5EF4-FFF2-40B4-BE49-F238E27FC236}">
                <a16:creationId xmlns:a16="http://schemas.microsoft.com/office/drawing/2014/main" id="{BC5ED387-093B-4960-B4DB-09920B645275}"/>
              </a:ext>
            </a:extLst>
          </p:cNvPr>
          <p:cNvSpPr>
            <a:spLocks noGrp="1"/>
          </p:cNvSpPr>
          <p:nvPr>
            <p:ph idx="1"/>
          </p:nvPr>
        </p:nvSpPr>
        <p:spPr/>
        <p:txBody>
          <a:bodyPr>
            <a:normAutofit fontScale="92500" lnSpcReduction="10000"/>
          </a:bodyPr>
          <a:lstStyle/>
          <a:p>
            <a:r>
              <a:rPr lang="en-US" b="1" dirty="0">
                <a:solidFill>
                  <a:srgbClr val="0000FF"/>
                </a:solidFill>
              </a:rPr>
              <a:t>demand paging</a:t>
            </a:r>
            <a:r>
              <a:rPr lang="he-IL" dirty="0"/>
              <a:t> – חסכון של זיכרון פיזי ע"י הקצאתו רק בגישה הראשונה לזיכרון </a:t>
            </a:r>
            <a:r>
              <a:rPr lang="he-IL" dirty="0" err="1"/>
              <a:t>הוירטואלי</a:t>
            </a:r>
            <a:r>
              <a:rPr lang="he-IL" dirty="0"/>
              <a:t>.</a:t>
            </a:r>
          </a:p>
          <a:p>
            <a:pPr lvl="1"/>
            <a:r>
              <a:rPr lang="he-IL" dirty="0"/>
              <a:t>למשל: אם הקצנו מערך גדול באמצעות </a:t>
            </a:r>
            <a:r>
              <a:rPr lang="en-US" dirty="0" err="1"/>
              <a:t>malloc</a:t>
            </a:r>
            <a:r>
              <a:rPr lang="en-US" dirty="0"/>
              <a:t>()</a:t>
            </a:r>
            <a:r>
              <a:rPr lang="he-IL" dirty="0"/>
              <a:t> ולא ניגשנו לחלקים ממנו, החלקים האלו לא יהיו מגובים בזיכרון הפיזי.</a:t>
            </a:r>
          </a:p>
          <a:p>
            <a:pPr lvl="1"/>
            <a:endParaRPr lang="he-IL" dirty="0"/>
          </a:p>
          <a:p>
            <a:r>
              <a:rPr lang="en-US" b="1" dirty="0">
                <a:solidFill>
                  <a:srgbClr val="0000FF"/>
                </a:solidFill>
              </a:rPr>
              <a:t>deduplication</a:t>
            </a:r>
            <a:r>
              <a:rPr lang="he-IL" dirty="0"/>
              <a:t> – חסכון של זיכרון פיזי במידה ואפליקציות שונות משתמשות באותו מידע</a:t>
            </a:r>
            <a:r>
              <a:rPr lang="en-US" dirty="0"/>
              <a:t> </a:t>
            </a:r>
            <a:r>
              <a:rPr lang="he-IL" b="1" dirty="0"/>
              <a:t>לקריאה</a:t>
            </a:r>
            <a:r>
              <a:rPr lang="he-IL" dirty="0"/>
              <a:t> </a:t>
            </a:r>
            <a:r>
              <a:rPr lang="he-IL" b="1" dirty="0"/>
              <a:t>בלבד</a:t>
            </a:r>
            <a:r>
              <a:rPr lang="he-IL" dirty="0"/>
              <a:t>.</a:t>
            </a:r>
          </a:p>
          <a:p>
            <a:pPr lvl="1"/>
            <a:r>
              <a:rPr lang="he-IL" dirty="0"/>
              <a:t>למשל, מרבית התהליכים משתמשים במידע של ספריית </a:t>
            </a:r>
            <a:r>
              <a:rPr lang="en-US" dirty="0" err="1"/>
              <a:t>libc</a:t>
            </a:r>
            <a:r>
              <a:rPr lang="he-IL" dirty="0"/>
              <a:t> (לקריאה בלבד).</a:t>
            </a:r>
          </a:p>
          <a:p>
            <a:pPr lvl="1"/>
            <a:r>
              <a:rPr lang="he-IL" dirty="0"/>
              <a:t>לכל תהליך מרחב זיכרון וירטואלי שונה, אבל כולם יכולים למפות לאותו אזור פיזי שבו יושבת הספרייה </a:t>
            </a:r>
            <a:r>
              <a:rPr lang="en-US" dirty="0" err="1"/>
              <a:t>libc</a:t>
            </a:r>
            <a:r>
              <a:rPr lang="he-IL" dirty="0"/>
              <a:t>.</a:t>
            </a:r>
          </a:p>
          <a:p>
            <a:pPr lvl="1"/>
            <a:endParaRPr lang="he-IL" dirty="0"/>
          </a:p>
          <a:p>
            <a:r>
              <a:rPr lang="en-US" b="1" dirty="0">
                <a:solidFill>
                  <a:srgbClr val="0000FF"/>
                </a:solidFill>
              </a:rPr>
              <a:t>copy-on-write</a:t>
            </a:r>
            <a:r>
              <a:rPr lang="he-IL" dirty="0"/>
              <a:t> – מנגנון לחיסכון של זיכרון פיזי ולמניעת העתקות מידע מיותרות – נראה בתרגול הבא.</a:t>
            </a:r>
          </a:p>
          <a:p>
            <a:pPr lvl="1"/>
            <a:endParaRPr lang="he-IL" dirty="0"/>
          </a:p>
          <a:p>
            <a:r>
              <a:rPr lang="he-IL" dirty="0"/>
              <a:t>ועוד יתרונות רבים אחרים...</a:t>
            </a:r>
            <a:endParaRPr lang="en-US" dirty="0"/>
          </a:p>
        </p:txBody>
      </p:sp>
      <p:sp>
        <p:nvSpPr>
          <p:cNvPr id="6" name="Slide Number Placeholder 5">
            <a:extLst>
              <a:ext uri="{FF2B5EF4-FFF2-40B4-BE49-F238E27FC236}">
                <a16:creationId xmlns:a16="http://schemas.microsoft.com/office/drawing/2014/main" id="{C2E0D0FF-41AF-46D6-8014-8961FA7017C8}"/>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5" name="Footer Placeholder 4">
            <a:extLst>
              <a:ext uri="{FF2B5EF4-FFF2-40B4-BE49-F238E27FC236}">
                <a16:creationId xmlns:a16="http://schemas.microsoft.com/office/drawing/2014/main" id="{A1611804-0FBD-4975-9D2F-340093313E7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62954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0CE5-E347-45F4-8AA5-6F810BB3F0B2}"/>
              </a:ext>
            </a:extLst>
          </p:cNvPr>
          <p:cNvSpPr>
            <a:spLocks noGrp="1"/>
          </p:cNvSpPr>
          <p:nvPr>
            <p:ph type="title"/>
          </p:nvPr>
        </p:nvSpPr>
        <p:spPr/>
        <p:txBody>
          <a:bodyPr/>
          <a:lstStyle/>
          <a:p>
            <a:r>
              <a:rPr lang="en-US" dirty="0"/>
              <a:t>Paging</a:t>
            </a:r>
            <a:r>
              <a:rPr lang="he-IL" dirty="0"/>
              <a:t> במעבדי אינטל 32-ביט</a:t>
            </a:r>
            <a:endParaRPr lang="en-US" dirty="0"/>
          </a:p>
        </p:txBody>
      </p:sp>
      <p:sp>
        <p:nvSpPr>
          <p:cNvPr id="3" name="Text Placeholder 2">
            <a:extLst>
              <a:ext uri="{FF2B5EF4-FFF2-40B4-BE49-F238E27FC236}">
                <a16:creationId xmlns:a16="http://schemas.microsoft.com/office/drawing/2014/main" id="{09B016B3-B555-4BD3-9E48-8AD171D35DB1}"/>
              </a:ext>
            </a:extLst>
          </p:cNvPr>
          <p:cNvSpPr>
            <a:spLocks noGrp="1"/>
          </p:cNvSpPr>
          <p:nvPr>
            <p:ph type="body" idx="1"/>
          </p:nvPr>
        </p:nvSpPr>
        <p:spPr/>
        <p:txBody>
          <a:bodyPr/>
          <a:lstStyle/>
          <a:p>
            <a:r>
              <a:rPr lang="he-IL" dirty="0"/>
              <a:t>או: איך מממשים זיכרון וירטואלי?</a:t>
            </a:r>
            <a:endParaRPr lang="en-US" dirty="0"/>
          </a:p>
        </p:txBody>
      </p:sp>
      <p:sp>
        <p:nvSpPr>
          <p:cNvPr id="6" name="Slide Number Placeholder 5">
            <a:extLst>
              <a:ext uri="{FF2B5EF4-FFF2-40B4-BE49-F238E27FC236}">
                <a16:creationId xmlns:a16="http://schemas.microsoft.com/office/drawing/2014/main" id="{50DFD9F4-0DEC-4239-B76B-6063230CA787}"/>
              </a:ext>
            </a:extLst>
          </p:cNvPr>
          <p:cNvSpPr>
            <a:spLocks noGrp="1"/>
          </p:cNvSpPr>
          <p:nvPr>
            <p:ph type="sldNum" sz="quarter" idx="12"/>
          </p:nvPr>
        </p:nvSpPr>
        <p:spPr/>
        <p:txBody>
          <a:bodyPr/>
          <a:lstStyle/>
          <a:p>
            <a:fld id="{0CFEC368-1D7A-4F81-ABF6-AE0E36BAF64C}" type="slidenum">
              <a:rPr lang="en-US" smtClean="0"/>
              <a:pPr/>
              <a:t>14</a:t>
            </a:fld>
            <a:endParaRPr lang="en-US"/>
          </a:p>
        </p:txBody>
      </p:sp>
      <p:sp>
        <p:nvSpPr>
          <p:cNvPr id="5" name="Footer Placeholder 4">
            <a:extLst>
              <a:ext uri="{FF2B5EF4-FFF2-40B4-BE49-F238E27FC236}">
                <a16:creationId xmlns:a16="http://schemas.microsoft.com/office/drawing/2014/main" id="{73451C9C-0103-4F90-9EE9-2CF0D4766544}"/>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31692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A37B-993B-4A65-9522-5AB7AEA59F28}"/>
              </a:ext>
            </a:extLst>
          </p:cNvPr>
          <p:cNvSpPr>
            <a:spLocks noGrp="1"/>
          </p:cNvSpPr>
          <p:nvPr>
            <p:ph type="title"/>
          </p:nvPr>
        </p:nvSpPr>
        <p:spPr/>
        <p:txBody>
          <a:bodyPr/>
          <a:lstStyle/>
          <a:p>
            <a:r>
              <a:rPr lang="he-IL"/>
              <a:t>דפים ומסגרות</a:t>
            </a:r>
            <a:endParaRPr lang="en-US"/>
          </a:p>
        </p:txBody>
      </p:sp>
      <p:sp>
        <p:nvSpPr>
          <p:cNvPr id="8" name="Text Placeholder 7">
            <a:extLst>
              <a:ext uri="{FF2B5EF4-FFF2-40B4-BE49-F238E27FC236}">
                <a16:creationId xmlns:a16="http://schemas.microsoft.com/office/drawing/2014/main" id="{F50DE1CF-DFCD-432F-8893-574EC3DB3C0A}"/>
              </a:ext>
            </a:extLst>
          </p:cNvPr>
          <p:cNvSpPr>
            <a:spLocks noGrp="1"/>
          </p:cNvSpPr>
          <p:nvPr>
            <p:ph type="body" idx="1"/>
          </p:nvPr>
        </p:nvSpPr>
        <p:spPr>
          <a:xfrm>
            <a:off x="457200" y="1613340"/>
            <a:ext cx="3931920" cy="493883"/>
          </a:xfrm>
        </p:spPr>
        <p:txBody>
          <a:bodyPr/>
          <a:lstStyle/>
          <a:p>
            <a:r>
              <a:rPr lang="he-IL"/>
              <a:t>מרחב הזיכרון הוירטואלי </a:t>
            </a:r>
            <a:endParaRPr lang="en-US"/>
          </a:p>
        </p:txBody>
      </p:sp>
      <p:sp>
        <p:nvSpPr>
          <p:cNvPr id="4" name="Content Placeholder 3">
            <a:extLst>
              <a:ext uri="{FF2B5EF4-FFF2-40B4-BE49-F238E27FC236}">
                <a16:creationId xmlns:a16="http://schemas.microsoft.com/office/drawing/2014/main" id="{2265F9EB-E675-45E7-885F-E4DA1D2A12A8}"/>
              </a:ext>
            </a:extLst>
          </p:cNvPr>
          <p:cNvSpPr>
            <a:spLocks noGrp="1"/>
          </p:cNvSpPr>
          <p:nvPr>
            <p:ph sz="half" idx="2"/>
          </p:nvPr>
        </p:nvSpPr>
        <p:spPr>
          <a:xfrm>
            <a:off x="457200" y="2239500"/>
            <a:ext cx="3931920" cy="4150188"/>
          </a:xfrm>
        </p:spPr>
        <p:txBody>
          <a:bodyPr>
            <a:normAutofit/>
          </a:bodyPr>
          <a:lstStyle/>
          <a:p>
            <a:r>
              <a:rPr lang="he-IL" dirty="0"/>
              <a:t>מחולק ל</a:t>
            </a:r>
            <a:r>
              <a:rPr lang="he-IL" b="1" dirty="0"/>
              <a:t>דפים</a:t>
            </a:r>
            <a:r>
              <a:rPr lang="he-IL" dirty="0"/>
              <a:t> (</a:t>
            </a:r>
            <a:r>
              <a:rPr lang="en-US" b="1" dirty="0">
                <a:solidFill>
                  <a:srgbClr val="0000FF"/>
                </a:solidFill>
              </a:rPr>
              <a:t>pages</a:t>
            </a:r>
            <a:r>
              <a:rPr lang="he-IL" dirty="0"/>
              <a:t>).</a:t>
            </a:r>
          </a:p>
          <a:p>
            <a:pPr lvl="1"/>
            <a:r>
              <a:rPr lang="he-IL" dirty="0"/>
              <a:t>גודל דף == גודל מסגרת (</a:t>
            </a:r>
            <a:r>
              <a:rPr lang="en-US" dirty="0"/>
              <a:t>4KB</a:t>
            </a:r>
            <a:r>
              <a:rPr lang="he-IL" dirty="0"/>
              <a:t>).</a:t>
            </a:r>
          </a:p>
          <a:p>
            <a:pPr lvl="1"/>
            <a:r>
              <a:rPr lang="he-IL" dirty="0"/>
              <a:t>הדפים מיושרים בזיכרון הווירטואלי.</a:t>
            </a:r>
          </a:p>
        </p:txBody>
      </p:sp>
      <p:sp>
        <p:nvSpPr>
          <p:cNvPr id="9" name="Text Placeholder 8">
            <a:extLst>
              <a:ext uri="{FF2B5EF4-FFF2-40B4-BE49-F238E27FC236}">
                <a16:creationId xmlns:a16="http://schemas.microsoft.com/office/drawing/2014/main" id="{E126A6B3-9F86-416F-A95E-7082E8C254E5}"/>
              </a:ext>
            </a:extLst>
          </p:cNvPr>
          <p:cNvSpPr>
            <a:spLocks noGrp="1"/>
          </p:cNvSpPr>
          <p:nvPr>
            <p:ph type="body" sz="quarter" idx="3"/>
          </p:nvPr>
        </p:nvSpPr>
        <p:spPr>
          <a:xfrm>
            <a:off x="4754880" y="1613340"/>
            <a:ext cx="3931920" cy="493883"/>
          </a:xfrm>
        </p:spPr>
        <p:txBody>
          <a:bodyPr/>
          <a:lstStyle/>
          <a:p>
            <a:r>
              <a:rPr lang="he-IL"/>
              <a:t>מרחב הזיכרון הפיזי</a:t>
            </a:r>
            <a:endParaRPr lang="en-US"/>
          </a:p>
        </p:txBody>
      </p:sp>
      <p:sp>
        <p:nvSpPr>
          <p:cNvPr id="10" name="Content Placeholder 9">
            <a:extLst>
              <a:ext uri="{FF2B5EF4-FFF2-40B4-BE49-F238E27FC236}">
                <a16:creationId xmlns:a16="http://schemas.microsoft.com/office/drawing/2014/main" id="{AA142F66-76B0-44BE-8DE5-654BBF5AF72C}"/>
              </a:ext>
            </a:extLst>
          </p:cNvPr>
          <p:cNvSpPr>
            <a:spLocks noGrp="1"/>
          </p:cNvSpPr>
          <p:nvPr>
            <p:ph sz="quarter" idx="4"/>
          </p:nvPr>
        </p:nvSpPr>
        <p:spPr>
          <a:xfrm>
            <a:off x="4754880" y="2239500"/>
            <a:ext cx="3931920" cy="4150188"/>
          </a:xfrm>
        </p:spPr>
        <p:txBody>
          <a:bodyPr/>
          <a:lstStyle/>
          <a:p>
            <a:r>
              <a:rPr lang="he-IL" dirty="0"/>
              <a:t>מחולק ל</a:t>
            </a:r>
            <a:r>
              <a:rPr lang="he-IL" b="1" dirty="0"/>
              <a:t>מסגרות</a:t>
            </a:r>
            <a:r>
              <a:rPr lang="he-IL" dirty="0"/>
              <a:t> (</a:t>
            </a:r>
            <a:r>
              <a:rPr lang="en-US" b="1" dirty="0">
                <a:solidFill>
                  <a:srgbClr val="0000FF"/>
                </a:solidFill>
              </a:rPr>
              <a:t>frames</a:t>
            </a:r>
            <a:r>
              <a:rPr lang="he-IL" dirty="0"/>
              <a:t>) -בלוקים עוקבים בגודל קבוע (</a:t>
            </a:r>
            <a:r>
              <a:rPr lang="en-US" dirty="0"/>
              <a:t>4KB</a:t>
            </a:r>
            <a:r>
              <a:rPr lang="he-IL" dirty="0"/>
              <a:t> בארכיטקטורת </a:t>
            </a:r>
            <a:r>
              <a:rPr lang="en-US" dirty="0"/>
              <a:t>IA-32</a:t>
            </a:r>
            <a:r>
              <a:rPr lang="he-IL" dirty="0"/>
              <a:t>).</a:t>
            </a:r>
          </a:p>
          <a:p>
            <a:pPr lvl="1"/>
            <a:r>
              <a:rPr lang="he-IL" dirty="0"/>
              <a:t>המסגרות מיושרות בזיכרון הפיזי.</a:t>
            </a:r>
          </a:p>
          <a:p>
            <a:endParaRPr lang="en-US" dirty="0"/>
          </a:p>
        </p:txBody>
      </p:sp>
      <p:graphicFrame>
        <p:nvGraphicFramePr>
          <p:cNvPr id="11" name="Table 10">
            <a:extLst>
              <a:ext uri="{FF2B5EF4-FFF2-40B4-BE49-F238E27FC236}">
                <a16:creationId xmlns:a16="http://schemas.microsoft.com/office/drawing/2014/main" id="{51A307F3-C13C-43DA-A8E4-F6546E23D6E1}"/>
              </a:ext>
            </a:extLst>
          </p:cNvPr>
          <p:cNvGraphicFramePr>
            <a:graphicFrameLocks noGrp="1"/>
          </p:cNvGraphicFramePr>
          <p:nvPr>
            <p:extLst>
              <p:ext uri="{D42A27DB-BD31-4B8C-83A1-F6EECF244321}">
                <p14:modId xmlns:p14="http://schemas.microsoft.com/office/powerpoint/2010/main" val="4169413186"/>
              </p:ext>
            </p:extLst>
          </p:nvPr>
        </p:nvGraphicFramePr>
        <p:xfrm>
          <a:off x="1527810" y="4062311"/>
          <a:ext cx="1790700" cy="2377440"/>
        </p:xfrm>
        <a:graphic>
          <a:graphicData uri="http://schemas.openxmlformats.org/drawingml/2006/table">
            <a:tbl>
              <a:tblPr bandRow="1">
                <a:tableStyleId>{69012ECD-51FC-41F1-AA8D-1B2483CD663E}</a:tableStyleId>
              </a:tblPr>
              <a:tblGrid>
                <a:gridCol w="1790700">
                  <a:extLst>
                    <a:ext uri="{9D8B030D-6E8A-4147-A177-3AD203B41FA5}">
                      <a16:colId xmlns:a16="http://schemas.microsoft.com/office/drawing/2014/main" val="1079541288"/>
                    </a:ext>
                  </a:extLst>
                </a:gridCol>
              </a:tblGrid>
              <a:tr h="370840">
                <a:tc>
                  <a:txBody>
                    <a:bodyPr/>
                    <a:lstStyle/>
                    <a:p>
                      <a:pPr algn="ctr"/>
                      <a:r>
                        <a:rPr lang="en-US" sz="2000" dirty="0"/>
                        <a:t>page #0</a:t>
                      </a:r>
                    </a:p>
                  </a:txBody>
                  <a:tcPr>
                    <a:solidFill>
                      <a:srgbClr val="E8F4F8"/>
                    </a:solidFill>
                  </a:tcPr>
                </a:tc>
                <a:extLst>
                  <a:ext uri="{0D108BD9-81ED-4DB2-BD59-A6C34878D82A}">
                    <a16:rowId xmlns:a16="http://schemas.microsoft.com/office/drawing/2014/main" val="2117750956"/>
                  </a:ext>
                </a:extLst>
              </a:tr>
              <a:tr h="370840">
                <a:tc>
                  <a:txBody>
                    <a:bodyPr/>
                    <a:lstStyle/>
                    <a:p>
                      <a:pPr algn="ctr"/>
                      <a:r>
                        <a:rPr lang="en-US" sz="2000"/>
                        <a:t>page #1</a:t>
                      </a:r>
                    </a:p>
                  </a:txBody>
                  <a:tcPr>
                    <a:solidFill>
                      <a:srgbClr val="E8F4F8"/>
                    </a:solidFill>
                  </a:tcPr>
                </a:tc>
                <a:extLst>
                  <a:ext uri="{0D108BD9-81ED-4DB2-BD59-A6C34878D82A}">
                    <a16:rowId xmlns:a16="http://schemas.microsoft.com/office/drawing/2014/main" val="3575461333"/>
                  </a:ext>
                </a:extLst>
              </a:tr>
              <a:tr h="370840">
                <a:tc>
                  <a:txBody>
                    <a:bodyPr/>
                    <a:lstStyle/>
                    <a:p>
                      <a:pPr algn="ctr"/>
                      <a:r>
                        <a:rPr lang="en-US" sz="2000"/>
                        <a:t>page #2</a:t>
                      </a:r>
                    </a:p>
                  </a:txBody>
                  <a:tcPr>
                    <a:solidFill>
                      <a:srgbClr val="E8F4F8"/>
                    </a:solidFill>
                  </a:tcPr>
                </a:tc>
                <a:extLst>
                  <a:ext uri="{0D108BD9-81ED-4DB2-BD59-A6C34878D82A}">
                    <a16:rowId xmlns:a16="http://schemas.microsoft.com/office/drawing/2014/main" val="3051504821"/>
                  </a:ext>
                </a:extLst>
              </a:tr>
              <a:tr h="370840">
                <a:tc>
                  <a:txBody>
                    <a:bodyPr/>
                    <a:lstStyle/>
                    <a:p>
                      <a:pPr algn="ctr"/>
                      <a:r>
                        <a:rPr lang="en-US" sz="2000"/>
                        <a:t>…</a:t>
                      </a:r>
                    </a:p>
                  </a:txBody>
                  <a:tcPr>
                    <a:solidFill>
                      <a:srgbClr val="E8F4F8"/>
                    </a:solidFill>
                  </a:tcPr>
                </a:tc>
                <a:extLst>
                  <a:ext uri="{0D108BD9-81ED-4DB2-BD59-A6C34878D82A}">
                    <a16:rowId xmlns:a16="http://schemas.microsoft.com/office/drawing/2014/main" val="2426723613"/>
                  </a:ext>
                </a:extLst>
              </a:tr>
              <a:tr h="370840">
                <a:tc>
                  <a:txBody>
                    <a:bodyPr/>
                    <a:lstStyle/>
                    <a:p>
                      <a:pPr algn="ctr"/>
                      <a:r>
                        <a:rPr lang="en-US" sz="2000"/>
                        <a:t>…</a:t>
                      </a:r>
                    </a:p>
                  </a:txBody>
                  <a:tcPr>
                    <a:solidFill>
                      <a:srgbClr val="E8F4F8"/>
                    </a:solidFill>
                  </a:tcPr>
                </a:tc>
                <a:extLst>
                  <a:ext uri="{0D108BD9-81ED-4DB2-BD59-A6C34878D82A}">
                    <a16:rowId xmlns:a16="http://schemas.microsoft.com/office/drawing/2014/main" val="1445293282"/>
                  </a:ext>
                </a:extLst>
              </a:tr>
              <a:tr h="370840">
                <a:tc>
                  <a:txBody>
                    <a:bodyPr/>
                    <a:lstStyle/>
                    <a:p>
                      <a:pPr algn="ctr"/>
                      <a:r>
                        <a:rPr lang="en-US" sz="2000" dirty="0"/>
                        <a:t>page #N</a:t>
                      </a:r>
                    </a:p>
                  </a:txBody>
                  <a:tcPr>
                    <a:solidFill>
                      <a:srgbClr val="E8F4F8"/>
                    </a:solidFill>
                  </a:tcPr>
                </a:tc>
                <a:extLst>
                  <a:ext uri="{0D108BD9-81ED-4DB2-BD59-A6C34878D82A}">
                    <a16:rowId xmlns:a16="http://schemas.microsoft.com/office/drawing/2014/main" val="894197767"/>
                  </a:ext>
                </a:extLst>
              </a:tr>
            </a:tbl>
          </a:graphicData>
        </a:graphic>
      </p:graphicFrame>
      <p:graphicFrame>
        <p:nvGraphicFramePr>
          <p:cNvPr id="13" name="Table 12">
            <a:extLst>
              <a:ext uri="{FF2B5EF4-FFF2-40B4-BE49-F238E27FC236}">
                <a16:creationId xmlns:a16="http://schemas.microsoft.com/office/drawing/2014/main" id="{D0EC0FCF-C2BA-4DCA-BE2E-C1F592091E70}"/>
              </a:ext>
            </a:extLst>
          </p:cNvPr>
          <p:cNvGraphicFramePr>
            <a:graphicFrameLocks noGrp="1"/>
          </p:cNvGraphicFramePr>
          <p:nvPr>
            <p:extLst>
              <p:ext uri="{D42A27DB-BD31-4B8C-83A1-F6EECF244321}">
                <p14:modId xmlns:p14="http://schemas.microsoft.com/office/powerpoint/2010/main" val="931628658"/>
              </p:ext>
            </p:extLst>
          </p:nvPr>
        </p:nvGraphicFramePr>
        <p:xfrm>
          <a:off x="6023610" y="4062311"/>
          <a:ext cx="1790700" cy="2377440"/>
        </p:xfrm>
        <a:graphic>
          <a:graphicData uri="http://schemas.openxmlformats.org/drawingml/2006/table">
            <a:tbl>
              <a:tblPr bandRow="1">
                <a:tableStyleId>{912C8C85-51F0-491E-9774-3900AFEF0FD7}</a:tableStyleId>
              </a:tblPr>
              <a:tblGrid>
                <a:gridCol w="1790700">
                  <a:extLst>
                    <a:ext uri="{9D8B030D-6E8A-4147-A177-3AD203B41FA5}">
                      <a16:colId xmlns:a16="http://schemas.microsoft.com/office/drawing/2014/main" val="1079541288"/>
                    </a:ext>
                  </a:extLst>
                </a:gridCol>
              </a:tblGrid>
              <a:tr h="366493">
                <a:tc>
                  <a:txBody>
                    <a:bodyPr/>
                    <a:lstStyle/>
                    <a:p>
                      <a:pPr algn="ctr"/>
                      <a:r>
                        <a:rPr lang="en-US" sz="2000" dirty="0"/>
                        <a:t>frame #0</a:t>
                      </a:r>
                    </a:p>
                  </a:txBody>
                  <a:tcPr>
                    <a:solidFill>
                      <a:srgbClr val="FEF6F0"/>
                    </a:solidFill>
                  </a:tcPr>
                </a:tc>
                <a:extLst>
                  <a:ext uri="{0D108BD9-81ED-4DB2-BD59-A6C34878D82A}">
                    <a16:rowId xmlns:a16="http://schemas.microsoft.com/office/drawing/2014/main" val="2117750956"/>
                  </a:ext>
                </a:extLst>
              </a:tr>
              <a:tr h="366493">
                <a:tc>
                  <a:txBody>
                    <a:bodyPr/>
                    <a:lstStyle/>
                    <a:p>
                      <a:pPr algn="ctr"/>
                      <a:r>
                        <a:rPr lang="en-US" sz="2000"/>
                        <a:t>frame #1</a:t>
                      </a:r>
                    </a:p>
                  </a:txBody>
                  <a:tcPr>
                    <a:solidFill>
                      <a:srgbClr val="FEF6F0"/>
                    </a:solidFill>
                  </a:tcPr>
                </a:tc>
                <a:extLst>
                  <a:ext uri="{0D108BD9-81ED-4DB2-BD59-A6C34878D82A}">
                    <a16:rowId xmlns:a16="http://schemas.microsoft.com/office/drawing/2014/main" val="3575461333"/>
                  </a:ext>
                </a:extLst>
              </a:tr>
              <a:tr h="366493">
                <a:tc>
                  <a:txBody>
                    <a:bodyPr/>
                    <a:lstStyle/>
                    <a:p>
                      <a:pPr algn="ctr"/>
                      <a:r>
                        <a:rPr lang="en-US" sz="2000"/>
                        <a:t>frame #2</a:t>
                      </a:r>
                    </a:p>
                  </a:txBody>
                  <a:tcPr>
                    <a:solidFill>
                      <a:srgbClr val="FEF6F0"/>
                    </a:solidFill>
                  </a:tcPr>
                </a:tc>
                <a:extLst>
                  <a:ext uri="{0D108BD9-81ED-4DB2-BD59-A6C34878D82A}">
                    <a16:rowId xmlns:a16="http://schemas.microsoft.com/office/drawing/2014/main" val="3051504821"/>
                  </a:ext>
                </a:extLst>
              </a:tr>
              <a:tr h="366493">
                <a:tc>
                  <a:txBody>
                    <a:bodyPr/>
                    <a:lstStyle/>
                    <a:p>
                      <a:pPr algn="ctr"/>
                      <a:r>
                        <a:rPr lang="en-US" sz="2000"/>
                        <a:t>…</a:t>
                      </a:r>
                    </a:p>
                  </a:txBody>
                  <a:tcPr>
                    <a:solidFill>
                      <a:srgbClr val="FEF6F0"/>
                    </a:solidFill>
                  </a:tcPr>
                </a:tc>
                <a:extLst>
                  <a:ext uri="{0D108BD9-81ED-4DB2-BD59-A6C34878D82A}">
                    <a16:rowId xmlns:a16="http://schemas.microsoft.com/office/drawing/2014/main" val="2426723613"/>
                  </a:ext>
                </a:extLst>
              </a:tr>
              <a:tr h="366493">
                <a:tc>
                  <a:txBody>
                    <a:bodyPr/>
                    <a:lstStyle/>
                    <a:p>
                      <a:pPr algn="ctr"/>
                      <a:r>
                        <a:rPr lang="en-US" sz="2000"/>
                        <a:t>…</a:t>
                      </a:r>
                    </a:p>
                  </a:txBody>
                  <a:tcPr>
                    <a:solidFill>
                      <a:srgbClr val="FEF6F0"/>
                    </a:solidFill>
                  </a:tcPr>
                </a:tc>
                <a:extLst>
                  <a:ext uri="{0D108BD9-81ED-4DB2-BD59-A6C34878D82A}">
                    <a16:rowId xmlns:a16="http://schemas.microsoft.com/office/drawing/2014/main" val="1445293282"/>
                  </a:ext>
                </a:extLst>
              </a:tr>
              <a:tr h="366493">
                <a:tc>
                  <a:txBody>
                    <a:bodyPr/>
                    <a:lstStyle/>
                    <a:p>
                      <a:pPr algn="ctr"/>
                      <a:r>
                        <a:rPr lang="en-US" sz="2000" dirty="0"/>
                        <a:t>frame #M</a:t>
                      </a:r>
                    </a:p>
                  </a:txBody>
                  <a:tcPr>
                    <a:solidFill>
                      <a:srgbClr val="FEF6F0"/>
                    </a:solidFill>
                  </a:tcPr>
                </a:tc>
                <a:extLst>
                  <a:ext uri="{0D108BD9-81ED-4DB2-BD59-A6C34878D82A}">
                    <a16:rowId xmlns:a16="http://schemas.microsoft.com/office/drawing/2014/main" val="894197767"/>
                  </a:ext>
                </a:extLst>
              </a:tr>
            </a:tbl>
          </a:graphicData>
        </a:graphic>
      </p:graphicFrame>
      <p:cxnSp>
        <p:nvCxnSpPr>
          <p:cNvPr id="14" name="Straight Arrow Connector 13">
            <a:extLst>
              <a:ext uri="{FF2B5EF4-FFF2-40B4-BE49-F238E27FC236}">
                <a16:creationId xmlns:a16="http://schemas.microsoft.com/office/drawing/2014/main" id="{4D5E2B5C-F9A0-4829-8A8E-926DF880BEB2}"/>
              </a:ext>
            </a:extLst>
          </p:cNvPr>
          <p:cNvCxnSpPr/>
          <p:nvPr/>
        </p:nvCxnSpPr>
        <p:spPr>
          <a:xfrm>
            <a:off x="3318510" y="4249182"/>
            <a:ext cx="2705100" cy="78377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5EB8DF5B-A19C-445A-823A-BC0A5A32EDA1}"/>
              </a:ext>
            </a:extLst>
          </p:cNvPr>
          <p:cNvCxnSpPr>
            <a:cxnSpLocks/>
          </p:cNvCxnSpPr>
          <p:nvPr/>
        </p:nvCxnSpPr>
        <p:spPr>
          <a:xfrm flipV="1">
            <a:off x="3318510" y="4641068"/>
            <a:ext cx="2705100" cy="40027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78AFF2A-B60B-4E8E-8FCB-FC3CBEF0B773}"/>
              </a:ext>
            </a:extLst>
          </p:cNvPr>
          <p:cNvCxnSpPr>
            <a:cxnSpLocks/>
          </p:cNvCxnSpPr>
          <p:nvPr/>
        </p:nvCxnSpPr>
        <p:spPr>
          <a:xfrm flipV="1">
            <a:off x="3318510" y="5800396"/>
            <a:ext cx="2705100" cy="44341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C0AF03D4-7C2B-4DA0-91B6-80E1B0C91751}"/>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6" name="Footer Placeholder 5">
            <a:extLst>
              <a:ext uri="{FF2B5EF4-FFF2-40B4-BE49-F238E27FC236}">
                <a16:creationId xmlns:a16="http://schemas.microsoft.com/office/drawing/2014/main" id="{E201C076-39E8-496F-AD5B-A9681CB9F2A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9364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F8B-36E1-4566-BA9C-74E7F6A481D7}"/>
              </a:ext>
            </a:extLst>
          </p:cNvPr>
          <p:cNvSpPr>
            <a:spLocks noGrp="1"/>
          </p:cNvSpPr>
          <p:nvPr>
            <p:ph type="title"/>
          </p:nvPr>
        </p:nvSpPr>
        <p:spPr/>
        <p:txBody>
          <a:bodyPr/>
          <a:lstStyle/>
          <a:p>
            <a:r>
              <a:rPr lang="he-IL" dirty="0"/>
              <a:t>לא כל הדפים ממופים למסגרות פיזיות!</a:t>
            </a:r>
            <a:endParaRPr lang="en-US" dirty="0"/>
          </a:p>
        </p:txBody>
      </p:sp>
      <p:sp>
        <p:nvSpPr>
          <p:cNvPr id="7" name="Content Placeholder 6">
            <a:extLst>
              <a:ext uri="{FF2B5EF4-FFF2-40B4-BE49-F238E27FC236}">
                <a16:creationId xmlns:a16="http://schemas.microsoft.com/office/drawing/2014/main" id="{3CA13BC6-E873-4171-9D55-D14F64533525}"/>
              </a:ext>
            </a:extLst>
          </p:cNvPr>
          <p:cNvSpPr>
            <a:spLocks noGrp="1"/>
          </p:cNvSpPr>
          <p:nvPr>
            <p:ph sz="half" idx="2"/>
          </p:nvPr>
        </p:nvSpPr>
        <p:spPr/>
        <p:txBody>
          <a:bodyPr>
            <a:normAutofit/>
          </a:bodyPr>
          <a:lstStyle/>
          <a:p>
            <a:r>
              <a:rPr lang="he-IL" dirty="0"/>
              <a:t>חלק מהדפים לא ממופים כלל, כלומר הדף לא מגובה בזיכרון ולא בדיסק.</a:t>
            </a:r>
          </a:p>
          <a:p>
            <a:pPr lvl="1"/>
            <a:r>
              <a:rPr lang="he-IL" dirty="0"/>
              <a:t>מטעמי חיסכון בזיכרון ובזמן, אין טעם להקצות מראש את כל המרחב הווירטואלי של תהליך.</a:t>
            </a:r>
          </a:p>
          <a:p>
            <a:endParaRPr lang="he-IL" dirty="0"/>
          </a:p>
          <a:p>
            <a:r>
              <a:rPr lang="he-IL" dirty="0"/>
              <a:t>חלק מהדפים יכולים להיות מגובים בדיסק.</a:t>
            </a:r>
          </a:p>
          <a:p>
            <a:pPr lvl="1"/>
            <a:r>
              <a:rPr lang="he-IL" dirty="0"/>
              <a:t>נאמר כי הדפים </a:t>
            </a:r>
            <a:r>
              <a:rPr lang="en-US" b="1" dirty="0">
                <a:solidFill>
                  <a:srgbClr val="0000FF"/>
                </a:solidFill>
              </a:rPr>
              <a:t>swapped out</a:t>
            </a:r>
            <a:r>
              <a:rPr lang="he-IL" dirty="0"/>
              <a:t>.</a:t>
            </a:r>
          </a:p>
          <a:p>
            <a:pPr lvl="1"/>
            <a:r>
              <a:rPr lang="he-IL" dirty="0"/>
              <a:t>פרטים נוספים בתרגול על מטמון הדפים.</a:t>
            </a:r>
          </a:p>
        </p:txBody>
      </p:sp>
      <p:pic>
        <p:nvPicPr>
          <p:cNvPr id="8" name="Picture 2" descr="http://www.brokenthorn.com/Resources/images/virtual-memory%5B1%5D.png">
            <a:extLst>
              <a:ext uri="{FF2B5EF4-FFF2-40B4-BE49-F238E27FC236}">
                <a16:creationId xmlns:a16="http://schemas.microsoft.com/office/drawing/2014/main" id="{DD4B23EA-4201-42F1-9A98-82CC566AE76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1842587"/>
            <a:ext cx="4038600" cy="43793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B660374-684C-4E5A-A973-D254617135EC}"/>
              </a:ext>
            </a:extLst>
          </p:cNvPr>
          <p:cNvSpPr>
            <a:spLocks noGrp="1"/>
          </p:cNvSpPr>
          <p:nvPr>
            <p:ph type="sldNum" sz="quarter" idx="12"/>
          </p:nvPr>
        </p:nvSpPr>
        <p:spPr/>
        <p:txBody>
          <a:bodyPr/>
          <a:lstStyle/>
          <a:p>
            <a:fld id="{0CFEC368-1D7A-4F81-ABF6-AE0E36BAF64C}" type="slidenum">
              <a:rPr lang="en-US" smtClean="0"/>
              <a:pPr/>
              <a:t>16</a:t>
            </a:fld>
            <a:endParaRPr lang="en-US"/>
          </a:p>
        </p:txBody>
      </p:sp>
      <p:sp>
        <p:nvSpPr>
          <p:cNvPr id="5" name="Footer Placeholder 4">
            <a:extLst>
              <a:ext uri="{FF2B5EF4-FFF2-40B4-BE49-F238E27FC236}">
                <a16:creationId xmlns:a16="http://schemas.microsoft.com/office/drawing/2014/main" id="{E180D2A2-6ABF-4CA5-B2F3-F68C3C06D72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08696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7FBBE5-0DA1-4A23-8F7F-40023C20FA54}"/>
              </a:ext>
            </a:extLst>
          </p:cNvPr>
          <p:cNvSpPr>
            <a:spLocks noGrp="1"/>
          </p:cNvSpPr>
          <p:nvPr>
            <p:ph type="title"/>
          </p:nvPr>
        </p:nvSpPr>
        <p:spPr/>
        <p:txBody>
          <a:bodyPr/>
          <a:lstStyle/>
          <a:p>
            <a:r>
              <a:rPr lang="he-IL" dirty="0"/>
              <a:t>דפים ומסגרות בארכיטקטורת </a:t>
            </a:r>
            <a:r>
              <a:rPr lang="en-US" dirty="0"/>
              <a:t>IA-32</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C5A9663-845F-4CA8-8FEB-6CD539FACFEB}"/>
                  </a:ext>
                </a:extLst>
              </p:cNvPr>
              <p:cNvSpPr>
                <a:spLocks noGrp="1"/>
              </p:cNvSpPr>
              <p:nvPr>
                <p:ph idx="1"/>
              </p:nvPr>
            </p:nvSpPr>
            <p:spPr/>
            <p:txBody>
              <a:bodyPr/>
              <a:lstStyle/>
              <a:p>
                <a:r>
                  <a:rPr lang="he-IL" dirty="0"/>
                  <a:t>בארכיטקטורת </a:t>
                </a:r>
                <a:r>
                  <a:rPr lang="en-US" dirty="0"/>
                  <a:t>IA-32</a:t>
                </a:r>
                <a:r>
                  <a:rPr lang="he-IL" dirty="0"/>
                  <a:t> (ארכיטקטורת 32 ביט של אינטל):</a:t>
                </a:r>
              </a:p>
              <a:p>
                <a:r>
                  <a:rPr lang="he-IL" dirty="0"/>
                  <a:t>הזיכרון </a:t>
                </a:r>
                <a:r>
                  <a:rPr lang="he-IL" b="1" dirty="0"/>
                  <a:t>הווירטואלי </a:t>
                </a:r>
                <a:r>
                  <a:rPr lang="he-IL" dirty="0"/>
                  <a:t>הוא ברוחב 32 ביט.</a:t>
                </a:r>
              </a:p>
              <a:p>
                <a:r>
                  <a:rPr lang="he-IL" dirty="0"/>
                  <a:t>הזיכרון </a:t>
                </a:r>
                <a:r>
                  <a:rPr lang="he-IL" b="1" dirty="0"/>
                  <a:t>הפיזי </a:t>
                </a:r>
                <a:r>
                  <a:rPr lang="he-IL" dirty="0"/>
                  <a:t>הוא ברוחב 32 ביט.</a:t>
                </a:r>
                <a:endParaRPr lang="en-US" dirty="0"/>
              </a:p>
              <a:p>
                <a:endParaRPr lang="he-IL" dirty="0"/>
              </a:p>
              <a:p>
                <a:r>
                  <a:rPr lang="he-IL" altLang="en-US" dirty="0"/>
                  <a:t>מה מספר הדפים במרחב הווירטואלי?</a:t>
                </a:r>
              </a:p>
              <a:p>
                <a:pPr marL="0" indent="0" algn="l" rtl="0">
                  <a:buNone/>
                </a:pPr>
                <a14:m>
                  <m:oMathPara xmlns:m="http://schemas.openxmlformats.org/officeDocument/2006/math">
                    <m:oMathParaPr>
                      <m:jc m:val="center"/>
                    </m:oMathParaPr>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𝑠𝑝𝑎𝑐𝑒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num>
                        <m:den>
                          <m:r>
                            <a:rPr lang="en-US" altLang="en-US" b="0" i="1" smtClean="0">
                              <a:latin typeface="Cambria Math" panose="02040503050406030204" pitchFamily="18" charset="0"/>
                            </a:rPr>
                            <m:t>𝑝𝑎𝑔𝑒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den>
                      </m:f>
                      <m:r>
                        <m:rPr>
                          <m:nor/>
                        </m:rPr>
                        <a:rPr lang="en-US" altLang="en-US" b="0" i="0" smtClean="0">
                          <a:latin typeface="Cambria Math" panose="02040503050406030204" pitchFamily="18" charset="0"/>
                        </a:rPr>
                        <m:t> </m:t>
                      </m:r>
                      <m:r>
                        <m:rPr>
                          <m:nor/>
                        </m:rPr>
                        <a:rPr lang="en-US" altLang="en-US">
                          <a:latin typeface="Cambria Math" panose="02040503050406030204" pitchFamily="18" charset="0"/>
                        </a:rPr>
                        <m:t>=</m:t>
                      </m:r>
                      <m:r>
                        <m:rPr>
                          <m:nor/>
                        </m:rPr>
                        <a:rPr lang="en-US" altLang="en-US" b="0" i="0" smtClean="0">
                          <a:latin typeface="Cambria Math" panose="02040503050406030204" pitchFamily="18" charset="0"/>
                        </a:rPr>
                        <m:t> </m:t>
                      </m:r>
                      <m:f>
                        <m:fPr>
                          <m:ctrlPr>
                            <a:rPr lang="en-US" altLang="en-US" i="1">
                              <a:latin typeface="Cambria Math" panose="02040503050406030204" pitchFamily="18" charset="0"/>
                            </a:rPr>
                          </m:ctrlPr>
                        </m:fPr>
                        <m:num>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32</m:t>
                              </m:r>
                            </m:sup>
                          </m:sSup>
                        </m:num>
                        <m:den>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12</m:t>
                              </m:r>
                            </m:sup>
                          </m:sSup>
                        </m:den>
                      </m:f>
                      <m:r>
                        <a:rPr lang="en-US" altLang="en-US" b="0" i="1" smtClean="0">
                          <a:latin typeface="Cambria Math" panose="02040503050406030204" pitchFamily="18" charset="0"/>
                        </a:rPr>
                        <m:t> </m:t>
                      </m:r>
                      <m:r>
                        <m:rPr>
                          <m:nor/>
                        </m:rPr>
                        <a:rPr lang="en-US" altLang="en-US">
                          <a:latin typeface="Cambria Math" panose="02040503050406030204" pitchFamily="18" charset="0"/>
                        </a:rPr>
                        <m:t>=</m:t>
                      </m:r>
                      <m:r>
                        <a:rPr lang="en-US" altLang="en-US" b="0" i="1" smtClean="0">
                          <a:latin typeface="Cambria Math" panose="02040503050406030204" pitchFamily="18" charset="0"/>
                        </a:rPr>
                        <m:t> </m:t>
                      </m:r>
                      <m:f>
                        <m:fPr>
                          <m:ctrlPr>
                            <a:rPr lang="en-US" altLang="en-US" i="1">
                              <a:latin typeface="Cambria Math" panose="02040503050406030204" pitchFamily="18" charset="0"/>
                            </a:rPr>
                          </m:ctrlPr>
                        </m:fPr>
                        <m:num>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GB</m:t>
                          </m:r>
                        </m:num>
                        <m:den>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KB</m:t>
                          </m:r>
                        </m:den>
                      </m:f>
                      <m:r>
                        <m:rPr>
                          <m:nor/>
                        </m:rPr>
                        <a:rPr lang="en-US" altLang="en-US" b="0" i="0" smtClean="0">
                          <a:latin typeface="Cambria Math" panose="02040503050406030204" pitchFamily="18" charset="0"/>
                        </a:rPr>
                        <m:t> = </m:t>
                      </m:r>
                      <m:r>
                        <m:rPr>
                          <m:nor/>
                        </m:rPr>
                        <a:rPr lang="en-US" altLang="en-US" b="0" i="0" smtClean="0">
                          <a:latin typeface="Cambria Math" panose="02040503050406030204" pitchFamily="18" charset="0"/>
                        </a:rPr>
                        <m:t>1</m:t>
                      </m:r>
                      <m:r>
                        <m:rPr>
                          <m:nor/>
                        </m:rPr>
                        <a:rPr lang="en-US" altLang="en-US" b="0" i="0" smtClean="0">
                          <a:latin typeface="Cambria Math" panose="02040503050406030204" pitchFamily="18" charset="0"/>
                        </a:rPr>
                        <m:t>M</m:t>
                      </m:r>
                      <m:r>
                        <m:rPr>
                          <m:nor/>
                        </m:rPr>
                        <a:rPr lang="en-US" altLang="en-US" b="0" i="0" smtClean="0">
                          <a:latin typeface="Cambria Math" panose="02040503050406030204" pitchFamily="18" charset="0"/>
                        </a:rPr>
                        <m:t> </m:t>
                      </m:r>
                      <m:r>
                        <m:rPr>
                          <m:nor/>
                        </m:rPr>
                        <a:rPr lang="en-US" altLang="en-US">
                          <a:latin typeface="Cambria Math" panose="02040503050406030204" pitchFamily="18" charset="0"/>
                          <a:ea typeface="Cambria Math" panose="02040503050406030204" pitchFamily="18" charset="0"/>
                        </a:rPr>
                        <m:t>≅</m:t>
                      </m:r>
                      <m:r>
                        <m:rPr>
                          <m:nor/>
                        </m:rPr>
                        <a:rPr lang="en-US" altLang="en-US" b="0" i="0" smtClean="0">
                          <a:latin typeface="Cambria Math" panose="02040503050406030204" pitchFamily="18" charset="0"/>
                          <a:ea typeface="Cambria Math" panose="02040503050406030204" pitchFamily="18" charset="0"/>
                        </a:rPr>
                        <m:t> </m:t>
                      </m:r>
                      <m:r>
                        <m:rPr>
                          <m:nor/>
                        </m:rPr>
                        <a:rPr lang="en-US" altLang="en-US" b="0" i="0" smtClean="0">
                          <a:latin typeface="Cambria Math" panose="02040503050406030204" pitchFamily="18" charset="0"/>
                          <a:ea typeface="Cambria Math" panose="02040503050406030204" pitchFamily="18" charset="0"/>
                        </a:rPr>
                        <m:t>1</m:t>
                      </m:r>
                      <m:r>
                        <m:rPr>
                          <m:nor/>
                        </m:rPr>
                        <a:rPr lang="en-US" altLang="en-US" b="0" i="0" smtClean="0">
                          <a:latin typeface="Cambria Math" panose="02040503050406030204" pitchFamily="18" charset="0"/>
                          <a:ea typeface="Cambria Math" panose="02040503050406030204" pitchFamily="18" charset="0"/>
                        </a:rPr>
                        <m:t>,</m:t>
                      </m:r>
                      <m:r>
                        <m:rPr>
                          <m:nor/>
                        </m:rPr>
                        <a:rPr lang="en-US" altLang="en-US" b="0" i="0" smtClean="0">
                          <a:latin typeface="Cambria Math" panose="02040503050406030204" pitchFamily="18" charset="0"/>
                          <a:ea typeface="Cambria Math" panose="02040503050406030204" pitchFamily="18" charset="0"/>
                        </a:rPr>
                        <m:t>000</m:t>
                      </m:r>
                      <m:r>
                        <m:rPr>
                          <m:nor/>
                        </m:rPr>
                        <a:rPr lang="en-US" altLang="en-US" b="0" i="0" smtClean="0">
                          <a:latin typeface="Cambria Math" panose="02040503050406030204" pitchFamily="18" charset="0"/>
                          <a:ea typeface="Cambria Math" panose="02040503050406030204" pitchFamily="18" charset="0"/>
                        </a:rPr>
                        <m:t>,</m:t>
                      </m:r>
                      <m:r>
                        <m:rPr>
                          <m:nor/>
                        </m:rPr>
                        <a:rPr lang="en-US" altLang="en-US" b="0" i="0" smtClean="0">
                          <a:latin typeface="Cambria Math" panose="02040503050406030204" pitchFamily="18" charset="0"/>
                          <a:ea typeface="Cambria Math" panose="02040503050406030204" pitchFamily="18" charset="0"/>
                        </a:rPr>
                        <m:t>000</m:t>
                      </m:r>
                    </m:oMath>
                  </m:oMathPara>
                </a14:m>
                <a:endParaRPr lang="he-IL" altLang="en-US" dirty="0"/>
              </a:p>
              <a:p>
                <a:endParaRPr lang="he-IL" dirty="0"/>
              </a:p>
              <a:p>
                <a:r>
                  <a:rPr lang="he-IL" altLang="en-US" dirty="0"/>
                  <a:t>מה מספר המסגרות במרחב הפיזי?</a:t>
                </a:r>
              </a:p>
              <a:p>
                <a:r>
                  <a:rPr lang="he-IL" dirty="0"/>
                  <a:t>כנ"ל (החישוב זהה).</a:t>
                </a:r>
                <a:endParaRPr lang="en-US" dirty="0"/>
              </a:p>
            </p:txBody>
          </p:sp>
        </mc:Choice>
        <mc:Fallback xmlns="">
          <p:sp>
            <p:nvSpPr>
              <p:cNvPr id="8" name="Content Placeholder 7">
                <a:extLst>
                  <a:ext uri="{FF2B5EF4-FFF2-40B4-BE49-F238E27FC236}">
                    <a16:creationId xmlns:a16="http://schemas.microsoft.com/office/drawing/2014/main" id="{BC5A9663-845F-4CA8-8FEB-6CD539FACFEB}"/>
                  </a:ext>
                </a:extLst>
              </p:cNvPr>
              <p:cNvSpPr>
                <a:spLocks noGrp="1" noRot="1" noChangeAspect="1" noMove="1" noResize="1" noEditPoints="1" noAdjustHandles="1" noChangeArrowheads="1" noChangeShapeType="1" noTextEdit="1"/>
              </p:cNvSpPr>
              <p:nvPr>
                <p:ph idx="1"/>
              </p:nvPr>
            </p:nvSpPr>
            <p:spPr>
              <a:blipFill>
                <a:blip r:embed="rId2"/>
                <a:stretch>
                  <a:fillRect t="-875" r="-741"/>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C4616B2-B135-4510-836B-BF54694BFA23}"/>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6E501C61-3043-4517-96F7-5D0AA95DCD14}"/>
              </a:ext>
            </a:extLst>
          </p:cNvPr>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391304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D1A7-83E5-4FE3-96B0-D647599C9C5F}"/>
              </a:ext>
            </a:extLst>
          </p:cNvPr>
          <p:cNvSpPr>
            <a:spLocks noGrp="1"/>
          </p:cNvSpPr>
          <p:nvPr>
            <p:ph type="title"/>
          </p:nvPr>
        </p:nvSpPr>
        <p:spPr/>
        <p:txBody>
          <a:bodyPr/>
          <a:lstStyle/>
          <a:p>
            <a:r>
              <a:rPr lang="he-IL" dirty="0"/>
              <a:t>מיפוי דפים למסגרות</a:t>
            </a:r>
            <a:endParaRPr lang="en-US" dirty="0"/>
          </a:p>
        </p:txBody>
      </p:sp>
      <p:sp>
        <p:nvSpPr>
          <p:cNvPr id="3" name="Content Placeholder 2">
            <a:extLst>
              <a:ext uri="{FF2B5EF4-FFF2-40B4-BE49-F238E27FC236}">
                <a16:creationId xmlns:a16="http://schemas.microsoft.com/office/drawing/2014/main" id="{A0B5E4FA-A628-46A0-BFBD-0ADD3FC6A915}"/>
              </a:ext>
            </a:extLst>
          </p:cNvPr>
          <p:cNvSpPr>
            <a:spLocks noGrp="1"/>
          </p:cNvSpPr>
          <p:nvPr>
            <p:ph idx="1"/>
          </p:nvPr>
        </p:nvSpPr>
        <p:spPr/>
        <p:txBody>
          <a:bodyPr>
            <a:normAutofit/>
          </a:bodyPr>
          <a:lstStyle/>
          <a:p>
            <a:r>
              <a:rPr lang="he-IL"/>
              <a:t>בכל גישה לזיכרון, המעבד מתרגם את הכתובת הוירטואלית לכתובת פיזית באופן הבא:</a:t>
            </a:r>
          </a:p>
        </p:txBody>
      </p:sp>
      <p:graphicFrame>
        <p:nvGraphicFramePr>
          <p:cNvPr id="10" name="Table 9">
            <a:extLst>
              <a:ext uri="{FF2B5EF4-FFF2-40B4-BE49-F238E27FC236}">
                <a16:creationId xmlns:a16="http://schemas.microsoft.com/office/drawing/2014/main" id="{F6D92B0C-94E7-4CD1-944E-D89CA0D1879A}"/>
              </a:ext>
            </a:extLst>
          </p:cNvPr>
          <p:cNvGraphicFramePr>
            <a:graphicFrameLocks noGrp="1"/>
          </p:cNvGraphicFramePr>
          <p:nvPr>
            <p:extLst>
              <p:ext uri="{D42A27DB-BD31-4B8C-83A1-F6EECF244321}">
                <p14:modId xmlns:p14="http://schemas.microsoft.com/office/powerpoint/2010/main" val="142500178"/>
              </p:ext>
            </p:extLst>
          </p:nvPr>
        </p:nvGraphicFramePr>
        <p:xfrm>
          <a:off x="688426" y="2635019"/>
          <a:ext cx="7767145" cy="1188720"/>
        </p:xfrm>
        <a:graphic>
          <a:graphicData uri="http://schemas.openxmlformats.org/drawingml/2006/table">
            <a:tbl>
              <a:tblPr firstRow="1" bandRow="1">
                <a:tableStyleId>{BC89EF96-8CEA-46FF-86C4-4CE0E7609802}</a:tableStyleId>
              </a:tblPr>
              <a:tblGrid>
                <a:gridCol w="4508938">
                  <a:extLst>
                    <a:ext uri="{9D8B030D-6E8A-4147-A177-3AD203B41FA5}">
                      <a16:colId xmlns:a16="http://schemas.microsoft.com/office/drawing/2014/main" val="1140001025"/>
                    </a:ext>
                  </a:extLst>
                </a:gridCol>
                <a:gridCol w="3258207">
                  <a:extLst>
                    <a:ext uri="{9D8B030D-6E8A-4147-A177-3AD203B41FA5}">
                      <a16:colId xmlns:a16="http://schemas.microsoft.com/office/drawing/2014/main" val="1255559836"/>
                    </a:ext>
                  </a:extLst>
                </a:gridCol>
              </a:tblGrid>
              <a:tr h="365760">
                <a:tc gridSpan="2">
                  <a:txBody>
                    <a:bodyPr/>
                    <a:lstStyle/>
                    <a:p>
                      <a:pPr algn="ctr" rtl="0"/>
                      <a:r>
                        <a:rPr lang="en-US" sz="2000"/>
                        <a:t>virtual address</a:t>
                      </a:r>
                    </a:p>
                  </a:txBody>
                  <a:tcPr/>
                </a:tc>
                <a:tc hMerge="1">
                  <a:txBody>
                    <a:bodyPr/>
                    <a:lstStyle/>
                    <a:p>
                      <a:pPr algn="ctr" rtl="1"/>
                      <a:endParaRPr lang="en-US" sz="2000"/>
                    </a:p>
                  </a:txBody>
                  <a:tcPr/>
                </a:tc>
                <a:extLst>
                  <a:ext uri="{0D108BD9-81ED-4DB2-BD59-A6C34878D82A}">
                    <a16:rowId xmlns:a16="http://schemas.microsoft.com/office/drawing/2014/main" val="2605276985"/>
                  </a:ext>
                </a:extLst>
              </a:tr>
              <a:tr h="365760">
                <a:tc>
                  <a:txBody>
                    <a:bodyPr/>
                    <a:lstStyle/>
                    <a:p>
                      <a:pPr algn="ctr" rtl="0"/>
                      <a:r>
                        <a:rPr lang="en-US" sz="2000"/>
                        <a:t>31                                                 12</a:t>
                      </a:r>
                    </a:p>
                  </a:txBody>
                  <a:tcPr/>
                </a:tc>
                <a:tc>
                  <a:txBody>
                    <a:bodyPr/>
                    <a:lstStyle/>
                    <a:p>
                      <a:pPr algn="ctr" rtl="0"/>
                      <a:r>
                        <a:rPr lang="en-US" sz="2000"/>
                        <a:t>11                                   0</a:t>
                      </a:r>
                    </a:p>
                  </a:txBody>
                  <a:tcPr/>
                </a:tc>
                <a:extLst>
                  <a:ext uri="{0D108BD9-81ED-4DB2-BD59-A6C34878D82A}">
                    <a16:rowId xmlns:a16="http://schemas.microsoft.com/office/drawing/2014/main" val="1715803612"/>
                  </a:ext>
                </a:extLst>
              </a:tr>
              <a:tr h="365760">
                <a:tc>
                  <a:txBody>
                    <a:bodyPr/>
                    <a:lstStyle/>
                    <a:p>
                      <a:pPr algn="ctr" rtl="0"/>
                      <a:r>
                        <a:rPr lang="en-US" sz="2000"/>
                        <a:t>page number</a:t>
                      </a:r>
                    </a:p>
                  </a:txBody>
                  <a:tcPr/>
                </a:tc>
                <a:tc>
                  <a:txBody>
                    <a:bodyPr/>
                    <a:lstStyle/>
                    <a:p>
                      <a:pPr algn="ctr" rtl="0"/>
                      <a:r>
                        <a:rPr lang="en-US" sz="2000" dirty="0"/>
                        <a:t>page offset</a:t>
                      </a:r>
                    </a:p>
                  </a:txBody>
                  <a:tcPr/>
                </a:tc>
                <a:extLst>
                  <a:ext uri="{0D108BD9-81ED-4DB2-BD59-A6C34878D82A}">
                    <a16:rowId xmlns:a16="http://schemas.microsoft.com/office/drawing/2014/main" val="1598630430"/>
                  </a:ext>
                </a:extLst>
              </a:tr>
            </a:tbl>
          </a:graphicData>
        </a:graphic>
      </p:graphicFrame>
      <p:graphicFrame>
        <p:nvGraphicFramePr>
          <p:cNvPr id="14" name="Table 13">
            <a:extLst>
              <a:ext uri="{FF2B5EF4-FFF2-40B4-BE49-F238E27FC236}">
                <a16:creationId xmlns:a16="http://schemas.microsoft.com/office/drawing/2014/main" id="{86D8E88C-F42B-4C76-A515-85EEB032DA62}"/>
              </a:ext>
            </a:extLst>
          </p:cNvPr>
          <p:cNvGraphicFramePr>
            <a:graphicFrameLocks noGrp="1"/>
          </p:cNvGraphicFramePr>
          <p:nvPr>
            <p:extLst>
              <p:ext uri="{D42A27DB-BD31-4B8C-83A1-F6EECF244321}">
                <p14:modId xmlns:p14="http://schemas.microsoft.com/office/powerpoint/2010/main" val="1312806805"/>
              </p:ext>
            </p:extLst>
          </p:nvPr>
        </p:nvGraphicFramePr>
        <p:xfrm>
          <a:off x="688426" y="5257800"/>
          <a:ext cx="7767145" cy="1188720"/>
        </p:xfrm>
        <a:graphic>
          <a:graphicData uri="http://schemas.openxmlformats.org/drawingml/2006/table">
            <a:tbl>
              <a:tblPr firstRow="1" bandRow="1">
                <a:tableStyleId>{E8B1032C-EA38-4F05-BA0D-38AFFFC7BED3}</a:tableStyleId>
              </a:tblPr>
              <a:tblGrid>
                <a:gridCol w="4508938">
                  <a:extLst>
                    <a:ext uri="{9D8B030D-6E8A-4147-A177-3AD203B41FA5}">
                      <a16:colId xmlns:a16="http://schemas.microsoft.com/office/drawing/2014/main" val="1140001025"/>
                    </a:ext>
                  </a:extLst>
                </a:gridCol>
                <a:gridCol w="3258207">
                  <a:extLst>
                    <a:ext uri="{9D8B030D-6E8A-4147-A177-3AD203B41FA5}">
                      <a16:colId xmlns:a16="http://schemas.microsoft.com/office/drawing/2014/main" val="1255559836"/>
                    </a:ext>
                  </a:extLst>
                </a:gridCol>
              </a:tblGrid>
              <a:tr h="365760">
                <a:tc gridSpan="2">
                  <a:txBody>
                    <a:bodyPr/>
                    <a:lstStyle/>
                    <a:p>
                      <a:pPr algn="ctr" rtl="1"/>
                      <a:r>
                        <a:rPr lang="en-US" sz="2000"/>
                        <a:t>physical address</a:t>
                      </a:r>
                    </a:p>
                  </a:txBody>
                  <a:tcPr/>
                </a:tc>
                <a:tc hMerge="1">
                  <a:txBody>
                    <a:bodyPr/>
                    <a:lstStyle/>
                    <a:p>
                      <a:pPr algn="ctr" rtl="1"/>
                      <a:endParaRPr lang="en-US" sz="2000"/>
                    </a:p>
                  </a:txBody>
                  <a:tcPr/>
                </a:tc>
                <a:extLst>
                  <a:ext uri="{0D108BD9-81ED-4DB2-BD59-A6C34878D82A}">
                    <a16:rowId xmlns:a16="http://schemas.microsoft.com/office/drawing/2014/main" val="2605276985"/>
                  </a:ext>
                </a:extLst>
              </a:tr>
              <a:tr h="365760">
                <a:tc>
                  <a:txBody>
                    <a:bodyPr/>
                    <a:lstStyle/>
                    <a:p>
                      <a:pPr algn="ctr" rtl="1"/>
                      <a:r>
                        <a:rPr lang="en-US" sz="2000"/>
                        <a:t>31                                                 12</a:t>
                      </a:r>
                    </a:p>
                  </a:txBody>
                  <a:tcPr/>
                </a:tc>
                <a:tc>
                  <a:txBody>
                    <a:bodyPr/>
                    <a:lstStyle/>
                    <a:p>
                      <a:pPr algn="ctr" rtl="1"/>
                      <a:r>
                        <a:rPr lang="en-US" sz="2000"/>
                        <a:t>11                                   0</a:t>
                      </a:r>
                    </a:p>
                  </a:txBody>
                  <a:tcPr/>
                </a:tc>
                <a:extLst>
                  <a:ext uri="{0D108BD9-81ED-4DB2-BD59-A6C34878D82A}">
                    <a16:rowId xmlns:a16="http://schemas.microsoft.com/office/drawing/2014/main" val="1715803612"/>
                  </a:ext>
                </a:extLst>
              </a:tr>
              <a:tr h="365760">
                <a:tc>
                  <a:txBody>
                    <a:bodyPr/>
                    <a:lstStyle/>
                    <a:p>
                      <a:pPr algn="ctr" rtl="0"/>
                      <a:r>
                        <a:rPr lang="en-US" sz="2000"/>
                        <a:t>frame number</a:t>
                      </a:r>
                    </a:p>
                  </a:txBody>
                  <a:tcPr/>
                </a:tc>
                <a:tc>
                  <a:txBody>
                    <a:bodyPr/>
                    <a:lstStyle/>
                    <a:p>
                      <a:pPr algn="ctr" rtl="0"/>
                      <a:r>
                        <a:rPr lang="en-US" sz="2000"/>
                        <a:t>frame offset</a:t>
                      </a:r>
                    </a:p>
                  </a:txBody>
                  <a:tcPr/>
                </a:tc>
                <a:extLst>
                  <a:ext uri="{0D108BD9-81ED-4DB2-BD59-A6C34878D82A}">
                    <a16:rowId xmlns:a16="http://schemas.microsoft.com/office/drawing/2014/main" val="1598630430"/>
                  </a:ext>
                </a:extLst>
              </a:tr>
            </a:tbl>
          </a:graphicData>
        </a:graphic>
      </p:graphicFrame>
      <p:sp>
        <p:nvSpPr>
          <p:cNvPr id="18" name="Rectangle 17">
            <a:extLst>
              <a:ext uri="{FF2B5EF4-FFF2-40B4-BE49-F238E27FC236}">
                <a16:creationId xmlns:a16="http://schemas.microsoft.com/office/drawing/2014/main" id="{E8A78CD4-DAB8-40FC-9640-56C189AD44FB}"/>
              </a:ext>
            </a:extLst>
          </p:cNvPr>
          <p:cNvSpPr/>
          <p:nvPr/>
        </p:nvSpPr>
        <p:spPr>
          <a:xfrm>
            <a:off x="688426" y="4125267"/>
            <a:ext cx="2212430" cy="830997"/>
          </a:xfrm>
          <a:prstGeom prst="rect">
            <a:avLst/>
          </a:prstGeom>
        </p:spPr>
        <p:txBody>
          <a:bodyPr wrap="square">
            <a:spAutoFit/>
          </a:bodyPr>
          <a:lstStyle/>
          <a:p>
            <a:pPr algn="ctr" rtl="1"/>
            <a:r>
              <a:rPr lang="he-IL" sz="2400"/>
              <a:t>המיפוי נשמר </a:t>
            </a:r>
            <a:r>
              <a:rPr lang="he-IL" sz="2400" b="1">
                <a:solidFill>
                  <a:srgbClr val="0000FF"/>
                </a:solidFill>
              </a:rPr>
              <a:t>בטבלת</a:t>
            </a:r>
            <a:r>
              <a:rPr lang="he-IL" sz="2400"/>
              <a:t> </a:t>
            </a:r>
            <a:r>
              <a:rPr lang="he-IL" sz="2400" b="1">
                <a:solidFill>
                  <a:srgbClr val="0000FF"/>
                </a:solidFill>
              </a:rPr>
              <a:t>הדפים</a:t>
            </a:r>
          </a:p>
        </p:txBody>
      </p:sp>
      <p:cxnSp>
        <p:nvCxnSpPr>
          <p:cNvPr id="20" name="Straight Arrow Connector 19">
            <a:extLst>
              <a:ext uri="{FF2B5EF4-FFF2-40B4-BE49-F238E27FC236}">
                <a16:creationId xmlns:a16="http://schemas.microsoft.com/office/drawing/2014/main" id="{D367DE40-20F7-4B63-B6D8-A974378F2D21}"/>
              </a:ext>
            </a:extLst>
          </p:cNvPr>
          <p:cNvCxnSpPr>
            <a:cxnSpLocks/>
          </p:cNvCxnSpPr>
          <p:nvPr/>
        </p:nvCxnSpPr>
        <p:spPr>
          <a:xfrm>
            <a:off x="2900856" y="3834247"/>
            <a:ext cx="0" cy="2194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C4DE8B1A-637D-4A1F-B965-93C95D3CE5F7}"/>
              </a:ext>
            </a:extLst>
          </p:cNvPr>
          <p:cNvSpPr/>
          <p:nvPr/>
        </p:nvSpPr>
        <p:spPr>
          <a:xfrm>
            <a:off x="5113286" y="4125267"/>
            <a:ext cx="1634356" cy="830997"/>
          </a:xfrm>
          <a:prstGeom prst="rect">
            <a:avLst/>
          </a:prstGeom>
        </p:spPr>
        <p:txBody>
          <a:bodyPr wrap="square">
            <a:spAutoFit/>
          </a:bodyPr>
          <a:lstStyle/>
          <a:p>
            <a:pPr algn="ctr" rtl="1"/>
            <a:r>
              <a:rPr lang="he-IL" sz="2400" dirty="0"/>
              <a:t>ההיסט זהה</a:t>
            </a:r>
            <a:br>
              <a:rPr lang="en-US" sz="2400" dirty="0"/>
            </a:br>
            <a:r>
              <a:rPr lang="he-IL" sz="2400" dirty="0"/>
              <a:t>(אין מיפוי)</a:t>
            </a:r>
          </a:p>
        </p:txBody>
      </p:sp>
      <p:sp>
        <p:nvSpPr>
          <p:cNvPr id="6" name="Slide Number Placeholder 5">
            <a:extLst>
              <a:ext uri="{FF2B5EF4-FFF2-40B4-BE49-F238E27FC236}">
                <a16:creationId xmlns:a16="http://schemas.microsoft.com/office/drawing/2014/main" id="{6F51EE93-6677-4913-B912-956EB02C30A2}"/>
              </a:ext>
            </a:extLst>
          </p:cNvPr>
          <p:cNvSpPr>
            <a:spLocks noGrp="1"/>
          </p:cNvSpPr>
          <p:nvPr>
            <p:ph type="sldNum" sz="quarter" idx="12"/>
          </p:nvPr>
        </p:nvSpPr>
        <p:spPr/>
        <p:txBody>
          <a:bodyPr/>
          <a:lstStyle/>
          <a:p>
            <a:fld id="{0CFEC368-1D7A-4F81-ABF6-AE0E36BAF64C}" type="slidenum">
              <a:rPr lang="en-US" smtClean="0"/>
              <a:pPr/>
              <a:t>18</a:t>
            </a:fld>
            <a:endParaRPr lang="en-US"/>
          </a:p>
        </p:txBody>
      </p:sp>
      <p:sp>
        <p:nvSpPr>
          <p:cNvPr id="5" name="Footer Placeholder 4">
            <a:extLst>
              <a:ext uri="{FF2B5EF4-FFF2-40B4-BE49-F238E27FC236}">
                <a16:creationId xmlns:a16="http://schemas.microsoft.com/office/drawing/2014/main" id="{BF657657-C740-44C4-8465-3FAE612FACBA}"/>
              </a:ext>
            </a:extLst>
          </p:cNvPr>
          <p:cNvSpPr>
            <a:spLocks noGrp="1"/>
          </p:cNvSpPr>
          <p:nvPr>
            <p:ph type="ftr" sz="quarter" idx="11"/>
          </p:nvPr>
        </p:nvSpPr>
        <p:spPr/>
        <p:txBody>
          <a:bodyPr/>
          <a:lstStyle/>
          <a:p>
            <a:pPr algn="r"/>
            <a:r>
              <a:rPr lang="he-IL"/>
              <a:t>מערכות הפעלה - תרגול 10</a:t>
            </a:r>
            <a:endParaRPr lang="en-US"/>
          </a:p>
        </p:txBody>
      </p:sp>
      <p:sp>
        <p:nvSpPr>
          <p:cNvPr id="12" name="Rectangle 11">
            <a:extLst>
              <a:ext uri="{FF2B5EF4-FFF2-40B4-BE49-F238E27FC236}">
                <a16:creationId xmlns:a16="http://schemas.microsoft.com/office/drawing/2014/main" id="{BBC52C80-5448-488A-AC46-82EBEFD84AD6}"/>
              </a:ext>
            </a:extLst>
          </p:cNvPr>
          <p:cNvSpPr/>
          <p:nvPr/>
        </p:nvSpPr>
        <p:spPr>
          <a:xfrm rot="16200000">
            <a:off x="6406716" y="3397691"/>
            <a:ext cx="1263487" cy="2308324"/>
          </a:xfrm>
          <a:prstGeom prst="rect">
            <a:avLst/>
          </a:prstGeom>
          <a:noFill/>
        </p:spPr>
        <p:txBody>
          <a:bodyPr wrap="none" lIns="91440" tIns="45720" rIns="91440" bIns="45720">
            <a:spAutoFit/>
          </a:bodyPr>
          <a:lstStyle/>
          <a:p>
            <a:pPr algn="ctr"/>
            <a:r>
              <a:rPr lang="he-IL" sz="14400" b="0" cap="none" spc="0" dirty="0">
                <a:ln w="0"/>
                <a:solidFill>
                  <a:schemeClr val="tx1"/>
                </a:solidFill>
                <a:effectLst>
                  <a:outerShdw blurRad="38100" dist="19050" dir="2700000" algn="tl" rotWithShape="0">
                    <a:schemeClr val="dk1">
                      <a:alpha val="40000"/>
                    </a:schemeClr>
                  </a:outerShdw>
                </a:effectLst>
              </a:rPr>
              <a:t>=</a:t>
            </a:r>
            <a:endParaRPr lang="en-US" sz="1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013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1BB93686-5DEB-4833-A1FA-46DD0C2C9297}"/>
              </a:ext>
            </a:extLst>
          </p:cNvPr>
          <p:cNvSpPr>
            <a:spLocks noGrp="1" noChangeArrowheads="1"/>
          </p:cNvSpPr>
          <p:nvPr>
            <p:ph type="title"/>
          </p:nvPr>
        </p:nvSpPr>
        <p:spPr/>
        <p:txBody>
          <a:bodyPr/>
          <a:lstStyle/>
          <a:p>
            <a:r>
              <a:rPr lang="he-IL" altLang="en-US"/>
              <a:t>טבלת הדפים (</a:t>
            </a:r>
            <a:r>
              <a:rPr lang="en-US" altLang="en-US"/>
              <a:t>page table</a:t>
            </a:r>
            <a:r>
              <a:rPr lang="he-IL" altLang="en-US"/>
              <a:t>)</a:t>
            </a:r>
            <a:endParaRPr lang="en-US" altLang="en-US"/>
          </a:p>
        </p:txBody>
      </p:sp>
      <p:sp>
        <p:nvSpPr>
          <p:cNvPr id="325635" name="Rectangle 3">
            <a:extLst>
              <a:ext uri="{FF2B5EF4-FFF2-40B4-BE49-F238E27FC236}">
                <a16:creationId xmlns:a16="http://schemas.microsoft.com/office/drawing/2014/main" id="{6F47DF5E-85B1-42D5-8E0C-1AD7152AA956}"/>
              </a:ext>
            </a:extLst>
          </p:cNvPr>
          <p:cNvSpPr>
            <a:spLocks noGrp="1" noChangeArrowheads="1"/>
          </p:cNvSpPr>
          <p:nvPr>
            <p:ph idx="1"/>
          </p:nvPr>
        </p:nvSpPr>
        <p:spPr/>
        <p:txBody>
          <a:bodyPr>
            <a:normAutofit/>
          </a:bodyPr>
          <a:lstStyle/>
          <a:p>
            <a:r>
              <a:rPr lang="he-IL" altLang="en-US" dirty="0"/>
              <a:t>לכל תהליך יש טבלת דפים משלו – </a:t>
            </a:r>
            <a:r>
              <a:rPr lang="he-IL" altLang="en-US" b="1" dirty="0"/>
              <a:t>מבנה נתונים אשר ממפה בין דפים למסגרות</a:t>
            </a:r>
            <a:r>
              <a:rPr lang="he-IL" altLang="en-US" dirty="0"/>
              <a:t>.</a:t>
            </a:r>
          </a:p>
          <a:p>
            <a:pPr lvl="1"/>
            <a:r>
              <a:rPr lang="he-IL" altLang="en-US" dirty="0"/>
              <a:t>ניתן לממש טבלת דפים באמצעות מבני נתונים שונים: מערך פשוט, עצים, טבלאות גיבוב (</a:t>
            </a:r>
            <a:r>
              <a:rPr lang="en-US" altLang="en-US" dirty="0"/>
              <a:t>hash tables</a:t>
            </a:r>
            <a:r>
              <a:rPr lang="he-IL" altLang="en-US" dirty="0"/>
              <a:t>), ...</a:t>
            </a:r>
          </a:p>
          <a:p>
            <a:r>
              <a:rPr lang="he-IL" altLang="en-US" dirty="0"/>
              <a:t>עבור כל דף במרחב הזיכרון הווירטואלי של התהליך, יש כניסה בטבלת הדפים אשר מציינת:</a:t>
            </a:r>
          </a:p>
          <a:p>
            <a:pPr lvl="1"/>
            <a:r>
              <a:rPr lang="he-IL" altLang="en-US" dirty="0"/>
              <a:t>האם הדף נמצא בזיכרון ובאיזו מסגרת?</a:t>
            </a:r>
          </a:p>
          <a:p>
            <a:pPr lvl="1"/>
            <a:r>
              <a:rPr lang="he-IL" altLang="en-US" dirty="0"/>
              <a:t>האם הדף נמצא בדיסק ובאיזה מיקום?</a:t>
            </a:r>
          </a:p>
          <a:p>
            <a:pPr lvl="1"/>
            <a:r>
              <a:rPr lang="he-IL" altLang="en-US" dirty="0"/>
              <a:t>האם הדף מעולם לא הוקצה? (כלומר איננו בזיכרון ואיננו בדיסק)</a:t>
            </a:r>
          </a:p>
          <a:p>
            <a:pPr lvl="1"/>
            <a:endParaRPr lang="he-IL" altLang="en-US" dirty="0"/>
          </a:p>
          <a:p>
            <a:r>
              <a:rPr lang="he-IL" altLang="en-US" dirty="0"/>
              <a:t>טבלת הדפים אחראית לתפקידים נוספים כמו הגנת גישה.</a:t>
            </a:r>
          </a:p>
          <a:p>
            <a:pPr lvl="1"/>
            <a:r>
              <a:rPr lang="he-IL" altLang="en-US" dirty="0"/>
              <a:t>למשל: טבלת הדפים מסמנת דפים לקריאה בלבד ומונעת גישות כתיבה.</a:t>
            </a:r>
          </a:p>
          <a:p>
            <a:pPr lvl="1"/>
            <a:endParaRPr lang="he-IL" altLang="en-US" dirty="0"/>
          </a:p>
        </p:txBody>
      </p:sp>
      <p:pic>
        <p:nvPicPr>
          <p:cNvPr id="325636" name="Picture 4" descr="j0078735[1]">
            <a:extLst>
              <a:ext uri="{FF2B5EF4-FFF2-40B4-BE49-F238E27FC236}">
                <a16:creationId xmlns:a16="http://schemas.microsoft.com/office/drawing/2014/main" id="{E08B8D6D-277C-469E-BB5D-F48FB2912C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04813"/>
            <a:ext cx="1138237" cy="12239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0FCA94A-5DF9-4022-B357-7F3D4242D574}"/>
              </a:ext>
            </a:extLst>
          </p:cNvPr>
          <p:cNvSpPr>
            <a:spLocks noGrp="1"/>
          </p:cNvSpPr>
          <p:nvPr>
            <p:ph type="sldNum" sz="quarter" idx="12"/>
          </p:nvPr>
        </p:nvSpPr>
        <p:spPr/>
        <p:txBody>
          <a:bodyPr/>
          <a:lstStyle/>
          <a:p>
            <a:fld id="{0CFEC368-1D7A-4F81-ABF6-AE0E36BAF64C}" type="slidenum">
              <a:rPr lang="en-US" smtClean="0"/>
              <a:pPr/>
              <a:t>19</a:t>
            </a:fld>
            <a:endParaRPr lang="en-US"/>
          </a:p>
        </p:txBody>
      </p:sp>
      <p:sp>
        <p:nvSpPr>
          <p:cNvPr id="3" name="Footer Placeholder 2">
            <a:extLst>
              <a:ext uri="{FF2B5EF4-FFF2-40B4-BE49-F238E27FC236}">
                <a16:creationId xmlns:a16="http://schemas.microsoft.com/office/drawing/2014/main" id="{478DEE8B-FB5B-4684-BFEC-695ABB85329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20973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DBE-7C63-4817-8F75-4A92A0DA66DD}"/>
              </a:ext>
            </a:extLst>
          </p:cNvPr>
          <p:cNvSpPr>
            <a:spLocks noGrp="1"/>
          </p:cNvSpPr>
          <p:nvPr>
            <p:ph type="title"/>
          </p:nvPr>
        </p:nvSpPr>
        <p:spPr/>
        <p:txBody>
          <a:bodyPr/>
          <a:lstStyle/>
          <a:p>
            <a:r>
              <a:rPr lang="en-US"/>
              <a:t>TL;DR</a:t>
            </a:r>
          </a:p>
        </p:txBody>
      </p:sp>
      <p:sp>
        <p:nvSpPr>
          <p:cNvPr id="3" name="Content Placeholder 2">
            <a:extLst>
              <a:ext uri="{FF2B5EF4-FFF2-40B4-BE49-F238E27FC236}">
                <a16:creationId xmlns:a16="http://schemas.microsoft.com/office/drawing/2014/main" id="{E7B3CDDD-DAA0-4BE3-9CB9-A6CAB0A720B9}"/>
              </a:ext>
            </a:extLst>
          </p:cNvPr>
          <p:cNvSpPr>
            <a:spLocks noGrp="1"/>
          </p:cNvSpPr>
          <p:nvPr>
            <p:ph idx="1"/>
          </p:nvPr>
        </p:nvSpPr>
        <p:spPr/>
        <p:txBody>
          <a:bodyPr>
            <a:normAutofit/>
          </a:bodyPr>
          <a:lstStyle/>
          <a:p>
            <a:r>
              <a:rPr lang="he-IL" dirty="0"/>
              <a:t>גישה ישירה לזיכרון הפיזי הייתה יוצרת הרבה בעיות: מחסור בזיכרון רציף, היעדר בידוד בין תהליכים, מגבלה על מרחב הזיכרון האפשרי.</a:t>
            </a:r>
            <a:endParaRPr lang="en-US" dirty="0"/>
          </a:p>
          <a:p>
            <a:pPr lvl="1"/>
            <a:endParaRPr lang="he-IL" dirty="0"/>
          </a:p>
          <a:p>
            <a:r>
              <a:rPr lang="he-IL" dirty="0"/>
              <a:t>האבסטרקציה שפותרת את כל הבעיות הללו היא </a:t>
            </a:r>
            <a:r>
              <a:rPr lang="he-IL" b="1" dirty="0"/>
              <a:t>זיכרון וירטואלי</a:t>
            </a:r>
            <a:r>
              <a:rPr lang="he-IL" dirty="0"/>
              <a:t>.</a:t>
            </a:r>
          </a:p>
          <a:p>
            <a:endParaRPr lang="en-US" dirty="0"/>
          </a:p>
          <a:p>
            <a:endParaRPr lang="en-US" dirty="0"/>
          </a:p>
          <a:p>
            <a:endParaRPr lang="he-IL" dirty="0"/>
          </a:p>
          <a:p>
            <a:endParaRPr lang="he-IL" dirty="0"/>
          </a:p>
          <a:p>
            <a:endParaRPr lang="he-IL" dirty="0"/>
          </a:p>
          <a:p>
            <a:r>
              <a:rPr lang="he-IL" dirty="0"/>
              <a:t>אבל אין ארוחות חינם</a:t>
            </a:r>
            <a:r>
              <a:rPr lang="he-IL" b="1" dirty="0"/>
              <a:t>: זיכרון וירטואלי פוגע בביצועים</a:t>
            </a:r>
            <a:r>
              <a:rPr lang="he-IL" dirty="0"/>
              <a:t>.</a:t>
            </a:r>
          </a:p>
          <a:p>
            <a:pPr lvl="1"/>
            <a:r>
              <a:rPr lang="he-IL" dirty="0"/>
              <a:t>כל פקודת גישה לזיכרון דורשת תרגום יקר: וירטואלי </a:t>
            </a:r>
            <a:r>
              <a:rPr lang="he-IL" dirty="0">
                <a:sym typeface="Wingdings" panose="05000000000000000000" pitchFamily="2" charset="2"/>
              </a:rPr>
              <a:t> פיזי</a:t>
            </a:r>
            <a:r>
              <a:rPr lang="he-IL" dirty="0"/>
              <a:t>.</a:t>
            </a:r>
          </a:p>
        </p:txBody>
      </p:sp>
      <p:sp>
        <p:nvSpPr>
          <p:cNvPr id="7" name="Slide Number Placeholder 6">
            <a:extLst>
              <a:ext uri="{FF2B5EF4-FFF2-40B4-BE49-F238E27FC236}">
                <a16:creationId xmlns:a16="http://schemas.microsoft.com/office/drawing/2014/main" id="{67040C5D-6A8A-4950-8717-8E87D1585191}"/>
              </a:ext>
            </a:extLst>
          </p:cNvPr>
          <p:cNvSpPr>
            <a:spLocks noGrp="1"/>
          </p:cNvSpPr>
          <p:nvPr>
            <p:ph type="sldNum" sz="quarter" idx="12"/>
          </p:nvPr>
        </p:nvSpPr>
        <p:spPr/>
        <p:txBody>
          <a:bodyPr/>
          <a:lstStyle/>
          <a:p>
            <a:fld id="{0CFEC368-1D7A-4F81-ABF6-AE0E36BAF64C}" type="slidenum">
              <a:rPr lang="en-US" smtClean="0"/>
              <a:pPr/>
              <a:t>2</a:t>
            </a:fld>
            <a:endParaRPr lang="en-US"/>
          </a:p>
        </p:txBody>
      </p:sp>
      <p:sp>
        <p:nvSpPr>
          <p:cNvPr id="5" name="Footer Placeholder 4">
            <a:extLst>
              <a:ext uri="{FF2B5EF4-FFF2-40B4-BE49-F238E27FC236}">
                <a16:creationId xmlns:a16="http://schemas.microsoft.com/office/drawing/2014/main" id="{17D11FF2-9B76-4E15-B4D8-4E20E6DC55F8}"/>
              </a:ext>
            </a:extLst>
          </p:cNvPr>
          <p:cNvSpPr>
            <a:spLocks noGrp="1"/>
          </p:cNvSpPr>
          <p:nvPr>
            <p:ph type="ftr" sz="quarter" idx="11"/>
          </p:nvPr>
        </p:nvSpPr>
        <p:spPr/>
        <p:txBody>
          <a:bodyPr/>
          <a:lstStyle/>
          <a:p>
            <a:pPr algn="r"/>
            <a:r>
              <a:rPr lang="he-IL"/>
              <a:t>מערכות הפעלה - תרגול 10</a:t>
            </a:r>
            <a:endParaRPr lang="en-US"/>
          </a:p>
        </p:txBody>
      </p:sp>
      <p:grpSp>
        <p:nvGrpSpPr>
          <p:cNvPr id="25" name="Group 7">
            <a:extLst>
              <a:ext uri="{FF2B5EF4-FFF2-40B4-BE49-F238E27FC236}">
                <a16:creationId xmlns:a16="http://schemas.microsoft.com/office/drawing/2014/main" id="{8C2DEAE1-98BB-40C6-9087-DD3A98C3AAC5}"/>
              </a:ext>
            </a:extLst>
          </p:cNvPr>
          <p:cNvGrpSpPr/>
          <p:nvPr/>
        </p:nvGrpSpPr>
        <p:grpSpPr>
          <a:xfrm>
            <a:off x="7620000" y="3331589"/>
            <a:ext cx="863190" cy="1926211"/>
            <a:chOff x="6169020" y="1296850"/>
            <a:chExt cx="863190" cy="1926211"/>
          </a:xfrm>
        </p:grpSpPr>
        <p:pic>
          <p:nvPicPr>
            <p:cNvPr id="26" name="Picture 5">
              <a:extLst>
                <a:ext uri="{FF2B5EF4-FFF2-40B4-BE49-F238E27FC236}">
                  <a16:creationId xmlns:a16="http://schemas.microsoft.com/office/drawing/2014/main" id="{AC94DCAC-9BDD-485C-9F8D-C08056404A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854101">
              <a:off x="5475928" y="1989942"/>
              <a:ext cx="1926211" cy="540027"/>
            </a:xfrm>
            <a:prstGeom prst="rect">
              <a:avLst/>
            </a:prstGeom>
          </p:spPr>
        </p:pic>
        <p:sp>
          <p:nvSpPr>
            <p:cNvPr id="27" name="TextBox 6">
              <a:extLst>
                <a:ext uri="{FF2B5EF4-FFF2-40B4-BE49-F238E27FC236}">
                  <a16:creationId xmlns:a16="http://schemas.microsoft.com/office/drawing/2014/main" id="{DEB6164E-4018-4D84-A501-E159DA4FEACC}"/>
                </a:ext>
              </a:extLst>
            </p:cNvPr>
            <p:cNvSpPr txBox="1"/>
            <p:nvPr/>
          </p:nvSpPr>
          <p:spPr>
            <a:xfrm rot="3811851">
              <a:off x="6186883" y="1815904"/>
              <a:ext cx="1290543" cy="400110"/>
            </a:xfrm>
            <a:prstGeom prst="rect">
              <a:avLst/>
            </a:prstGeom>
            <a:noFill/>
          </p:spPr>
          <p:txBody>
            <a:bodyPr wrap="square" rtlCol="0">
              <a:spAutoFit/>
            </a:bodyPr>
            <a:lstStyle/>
            <a:p>
              <a:r>
                <a:rPr lang="en-US" sz="2000" dirty="0"/>
                <a:t>memory</a:t>
              </a:r>
            </a:p>
          </p:txBody>
        </p:sp>
      </p:grpSp>
      <p:sp>
        <p:nvSpPr>
          <p:cNvPr id="4" name="תיבת טקסט 3">
            <a:extLst>
              <a:ext uri="{FF2B5EF4-FFF2-40B4-BE49-F238E27FC236}">
                <a16:creationId xmlns:a16="http://schemas.microsoft.com/office/drawing/2014/main" id="{3B378A8C-1D9D-423F-9020-E5E7759F6108}"/>
              </a:ext>
            </a:extLst>
          </p:cNvPr>
          <p:cNvSpPr txBox="1"/>
          <p:nvPr/>
        </p:nvSpPr>
        <p:spPr>
          <a:xfrm>
            <a:off x="451426" y="3394319"/>
            <a:ext cx="2722697" cy="1631216"/>
          </a:xfrm>
          <a:prstGeom prst="rect">
            <a:avLst/>
          </a:prstGeom>
          <a:noFill/>
        </p:spPr>
        <p:txBody>
          <a:bodyPr wrap="square" rtlCol="1">
            <a:spAutoFit/>
          </a:bodyPr>
          <a:lstStyle/>
          <a:p>
            <a:pPr algn="l"/>
            <a:r>
              <a:rPr lang="en-US" sz="2000" dirty="0"/>
              <a:t>process A:</a:t>
            </a:r>
          </a:p>
          <a:p>
            <a:pPr algn="l"/>
            <a:r>
              <a:rPr lang="en-US" sz="2000" dirty="0"/>
              <a:t>    …</a:t>
            </a:r>
          </a:p>
          <a:p>
            <a:pPr algn="l"/>
            <a:r>
              <a:rPr lang="en-US" sz="2000" dirty="0"/>
              <a:t>    mov </a:t>
            </a:r>
            <a:r>
              <a:rPr lang="en-US" sz="2000" b="1" dirty="0"/>
              <a:t>$0x700</a:t>
            </a:r>
            <a:r>
              <a:rPr lang="en-US" sz="2000" dirty="0"/>
              <a:t>, %</a:t>
            </a:r>
            <a:r>
              <a:rPr lang="en-US" sz="2000" dirty="0" err="1"/>
              <a:t>rax</a:t>
            </a:r>
            <a:endParaRPr lang="en-US" sz="2000" dirty="0"/>
          </a:p>
          <a:p>
            <a:pPr algn="l"/>
            <a:r>
              <a:rPr lang="en-US" sz="2000" dirty="0"/>
              <a:t>    add %</a:t>
            </a:r>
            <a:r>
              <a:rPr lang="en-US" sz="2000" dirty="0" err="1"/>
              <a:t>rax</a:t>
            </a:r>
            <a:r>
              <a:rPr lang="en-US" sz="2000" dirty="0"/>
              <a:t>, %</a:t>
            </a:r>
            <a:r>
              <a:rPr lang="en-US" sz="2000" dirty="0" err="1"/>
              <a:t>rbx</a:t>
            </a:r>
            <a:endParaRPr lang="en-US" sz="2000" dirty="0"/>
          </a:p>
          <a:p>
            <a:pPr algn="l"/>
            <a:r>
              <a:rPr lang="en-US" sz="2000" dirty="0"/>
              <a:t>    …</a:t>
            </a:r>
            <a:endParaRPr lang="he-IL" sz="2000" dirty="0"/>
          </a:p>
        </p:txBody>
      </p:sp>
      <p:sp>
        <p:nvSpPr>
          <p:cNvPr id="57" name="חץ: ימינה 56">
            <a:extLst>
              <a:ext uri="{FF2B5EF4-FFF2-40B4-BE49-F238E27FC236}">
                <a16:creationId xmlns:a16="http://schemas.microsoft.com/office/drawing/2014/main" id="{478F3BB0-9990-4684-BFD2-A94D526518AE}"/>
              </a:ext>
            </a:extLst>
          </p:cNvPr>
          <p:cNvSpPr/>
          <p:nvPr/>
        </p:nvSpPr>
        <p:spPr>
          <a:xfrm>
            <a:off x="3174123" y="3790694"/>
            <a:ext cx="1620000" cy="1152000"/>
          </a:xfrm>
          <a:prstGeom prs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virtual address</a:t>
            </a:r>
            <a:endParaRPr lang="he-IL" dirty="0"/>
          </a:p>
        </p:txBody>
      </p:sp>
      <p:sp>
        <p:nvSpPr>
          <p:cNvPr id="58" name="חץ: ימינה 57">
            <a:extLst>
              <a:ext uri="{FF2B5EF4-FFF2-40B4-BE49-F238E27FC236}">
                <a16:creationId xmlns:a16="http://schemas.microsoft.com/office/drawing/2014/main" id="{B1FA3624-144E-4FB9-B979-48EA7617FBCC}"/>
              </a:ext>
            </a:extLst>
          </p:cNvPr>
          <p:cNvSpPr/>
          <p:nvPr/>
        </p:nvSpPr>
        <p:spPr>
          <a:xfrm>
            <a:off x="5766123" y="3790694"/>
            <a:ext cx="1620000" cy="1152000"/>
          </a:xfrm>
          <a:prstGeom prs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physical address</a:t>
            </a:r>
            <a:endParaRPr lang="he-IL" dirty="0"/>
          </a:p>
        </p:txBody>
      </p:sp>
      <p:sp>
        <p:nvSpPr>
          <p:cNvPr id="28" name="מלבן: פינות מעוגלות 27">
            <a:extLst>
              <a:ext uri="{FF2B5EF4-FFF2-40B4-BE49-F238E27FC236}">
                <a16:creationId xmlns:a16="http://schemas.microsoft.com/office/drawing/2014/main" id="{8F9AB40D-05F6-403C-9510-BF2390D22DD7}"/>
              </a:ext>
            </a:extLst>
          </p:cNvPr>
          <p:cNvSpPr/>
          <p:nvPr/>
        </p:nvSpPr>
        <p:spPr>
          <a:xfrm>
            <a:off x="4794123" y="3880694"/>
            <a:ext cx="972000" cy="9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CPU</a:t>
            </a:r>
            <a:endParaRPr lang="he-IL" sz="2400" dirty="0"/>
          </a:p>
        </p:txBody>
      </p:sp>
    </p:spTree>
    <p:extLst>
      <p:ext uri="{BB962C8B-B14F-4D97-AF65-F5344CB8AC3E}">
        <p14:creationId xmlns:p14="http://schemas.microsoft.com/office/powerpoint/2010/main" val="219095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מערך שבו הכניסה ה-</a:t>
            </a:r>
            <a:r>
              <a:rPr lang="en-US" altLang="en-US" dirty="0"/>
              <a:t>k</a:t>
            </a:r>
            <a:r>
              <a:rPr lang="he-IL" altLang="en-US" dirty="0"/>
              <a:t> מכילה את המיפוי של הדף ה-</a:t>
            </a:r>
            <a:r>
              <a:rPr lang="en-US" altLang="en-US" dirty="0"/>
              <a:t>k</a:t>
            </a:r>
            <a:r>
              <a:rPr lang="he-IL" altLang="en-US" dirty="0"/>
              <a:t>.</a:t>
            </a:r>
          </a:p>
          <a:p>
            <a:r>
              <a:rPr lang="he-IL" altLang="en-US" dirty="0"/>
              <a:t>כל כניסה מכילה את:</a:t>
            </a:r>
          </a:p>
          <a:p>
            <a:pPr lvl="1"/>
            <a:r>
              <a:rPr lang="he-IL" altLang="en-US" dirty="0"/>
              <a:t>מספר </a:t>
            </a:r>
            <a:r>
              <a:rPr lang="he-IL" altLang="en-US" b="1" dirty="0"/>
              <a:t>המסגרת</a:t>
            </a:r>
            <a:r>
              <a:rPr lang="he-IL" altLang="en-US" dirty="0"/>
              <a:t> המתאימה לדף.</a:t>
            </a:r>
          </a:p>
          <a:p>
            <a:pPr lvl="1"/>
            <a:r>
              <a:rPr lang="he-IL" altLang="en-US" dirty="0"/>
              <a:t>סיביות בקרה:</a:t>
            </a:r>
          </a:p>
          <a:p>
            <a:pPr lvl="2"/>
            <a:r>
              <a:rPr lang="he-IL" altLang="en-US" dirty="0"/>
              <a:t>האם הדף בזיכרון ? האם הוא בדיסק?</a:t>
            </a:r>
          </a:p>
          <a:p>
            <a:pPr lvl="2"/>
            <a:r>
              <a:rPr lang="he-IL" altLang="en-US" dirty="0"/>
              <a:t>האם הדף לקריאה בלבד? </a:t>
            </a:r>
          </a:p>
          <a:p>
            <a:pPr lvl="2"/>
            <a:r>
              <a:rPr lang="he-IL" altLang="en-US" dirty="0"/>
              <a:t>ועוד...</a:t>
            </a:r>
            <a:endParaRPr lang="en-US" altLang="en-US" dirty="0"/>
          </a:p>
          <a:p>
            <a:pPr lvl="2"/>
            <a:endParaRPr lang="en-US" altLang="en-US" dirty="0"/>
          </a:p>
          <a:p>
            <a:endParaRPr lang="en-US" altLang="en-US" dirty="0"/>
          </a:p>
          <a:p>
            <a:endParaRPr lang="he-IL" altLang="en-US" dirty="0"/>
          </a:p>
          <a:p>
            <a:endParaRPr lang="he-IL" altLang="en-US" dirty="0"/>
          </a:p>
          <a:p>
            <a:endParaRPr lang="he-IL" altLang="en-US" dirty="0"/>
          </a:p>
        </p:txBody>
      </p:sp>
      <p:sp>
        <p:nvSpPr>
          <p:cNvPr id="6" name="Line Callout 1 5"/>
          <p:cNvSpPr/>
          <p:nvPr/>
        </p:nvSpPr>
        <p:spPr>
          <a:xfrm>
            <a:off x="2563625" y="4361370"/>
            <a:ext cx="6126480" cy="526944"/>
          </a:xfrm>
          <a:custGeom>
            <a:avLst/>
            <a:gdLst>
              <a:gd name="connsiteX0" fmla="*/ 0 w 5257800"/>
              <a:gd name="connsiteY0" fmla="*/ 0 h 3145496"/>
              <a:gd name="connsiteX1" fmla="*/ 5257800 w 5257800"/>
              <a:gd name="connsiteY1" fmla="*/ 0 h 3145496"/>
              <a:gd name="connsiteX2" fmla="*/ 5257800 w 5257800"/>
              <a:gd name="connsiteY2" fmla="*/ 3145496 h 3145496"/>
              <a:gd name="connsiteX3" fmla="*/ 0 w 5257800"/>
              <a:gd name="connsiteY3" fmla="*/ 3145496 h 3145496"/>
              <a:gd name="connsiteX4" fmla="*/ 0 w 5257800"/>
              <a:gd name="connsiteY4" fmla="*/ 0 h 3145496"/>
              <a:gd name="connsiteX0" fmla="*/ -8465 w 5257800"/>
              <a:gd name="connsiteY0" fmla="*/ 1063492 h 3145496"/>
              <a:gd name="connsiteX1" fmla="*/ -1034945 w 5257800"/>
              <a:gd name="connsiteY1" fmla="*/ 1941243 h 3145496"/>
              <a:gd name="connsiteX0" fmla="*/ 1046353 w 6304153"/>
              <a:gd name="connsiteY0" fmla="*/ 0 h 3145496"/>
              <a:gd name="connsiteX1" fmla="*/ 6304153 w 6304153"/>
              <a:gd name="connsiteY1" fmla="*/ 0 h 3145496"/>
              <a:gd name="connsiteX2" fmla="*/ 6304153 w 6304153"/>
              <a:gd name="connsiteY2" fmla="*/ 3145496 h 3145496"/>
              <a:gd name="connsiteX3" fmla="*/ 1046353 w 6304153"/>
              <a:gd name="connsiteY3" fmla="*/ 3145496 h 3145496"/>
              <a:gd name="connsiteX4" fmla="*/ 1046353 w 6304153"/>
              <a:gd name="connsiteY4" fmla="*/ 0 h 3145496"/>
              <a:gd name="connsiteX0" fmla="*/ 1037888 w 6304153"/>
              <a:gd name="connsiteY0" fmla="*/ 1063492 h 3145496"/>
              <a:gd name="connsiteX1" fmla="*/ 11408 w 6304153"/>
              <a:gd name="connsiteY1" fmla="*/ 1941243 h 3145496"/>
              <a:gd name="connsiteX2" fmla="*/ 1054616 w 6304153"/>
              <a:gd name="connsiteY2" fmla="*/ 3130718 h 3145496"/>
              <a:gd name="connsiteX0" fmla="*/ 1046353 w 6304153"/>
              <a:gd name="connsiteY0" fmla="*/ 5144 h 3150640"/>
              <a:gd name="connsiteX1" fmla="*/ 6304153 w 6304153"/>
              <a:gd name="connsiteY1" fmla="*/ 5144 h 3150640"/>
              <a:gd name="connsiteX2" fmla="*/ 6304153 w 6304153"/>
              <a:gd name="connsiteY2" fmla="*/ 3150640 h 3150640"/>
              <a:gd name="connsiteX3" fmla="*/ 1046353 w 6304153"/>
              <a:gd name="connsiteY3" fmla="*/ 3150640 h 3150640"/>
              <a:gd name="connsiteX4" fmla="*/ 1046353 w 6304153"/>
              <a:gd name="connsiteY4" fmla="*/ 5144 h 3150640"/>
              <a:gd name="connsiteX0" fmla="*/ 1070938 w 6304153"/>
              <a:gd name="connsiteY0" fmla="*/ 0 h 3150640"/>
              <a:gd name="connsiteX1" fmla="*/ 11408 w 6304153"/>
              <a:gd name="connsiteY1" fmla="*/ 1946387 h 3150640"/>
              <a:gd name="connsiteX2" fmla="*/ 1054616 w 6304153"/>
              <a:gd name="connsiteY2" fmla="*/ 3135862 h 3150640"/>
              <a:gd name="connsiteX0" fmla="*/ 1068187 w 6325987"/>
              <a:gd name="connsiteY0" fmla="*/ 5144 h 3150640"/>
              <a:gd name="connsiteX1" fmla="*/ 6325987 w 6325987"/>
              <a:gd name="connsiteY1" fmla="*/ 5144 h 3150640"/>
              <a:gd name="connsiteX2" fmla="*/ 6325987 w 6325987"/>
              <a:gd name="connsiteY2" fmla="*/ 3150640 h 3150640"/>
              <a:gd name="connsiteX3" fmla="*/ 1068187 w 6325987"/>
              <a:gd name="connsiteY3" fmla="*/ 3150640 h 3150640"/>
              <a:gd name="connsiteX4" fmla="*/ 1068187 w 6325987"/>
              <a:gd name="connsiteY4" fmla="*/ 5144 h 3150640"/>
              <a:gd name="connsiteX0" fmla="*/ 1092772 w 6325987"/>
              <a:gd name="connsiteY0" fmla="*/ 0 h 3150640"/>
              <a:gd name="connsiteX1" fmla="*/ 11208 w 6325987"/>
              <a:gd name="connsiteY1" fmla="*/ 1681982 h 3150640"/>
              <a:gd name="connsiteX2" fmla="*/ 1076450 w 6325987"/>
              <a:gd name="connsiteY2" fmla="*/ 3135862 h 3150640"/>
              <a:gd name="connsiteX0" fmla="*/ 1024529 w 6282329"/>
              <a:gd name="connsiteY0" fmla="*/ 5144 h 3150640"/>
              <a:gd name="connsiteX1" fmla="*/ 6282329 w 6282329"/>
              <a:gd name="connsiteY1" fmla="*/ 5144 h 3150640"/>
              <a:gd name="connsiteX2" fmla="*/ 6282329 w 6282329"/>
              <a:gd name="connsiteY2" fmla="*/ 3150640 h 3150640"/>
              <a:gd name="connsiteX3" fmla="*/ 1024529 w 6282329"/>
              <a:gd name="connsiteY3" fmla="*/ 3150640 h 3150640"/>
              <a:gd name="connsiteX4" fmla="*/ 1024529 w 6282329"/>
              <a:gd name="connsiteY4" fmla="*/ 5144 h 3150640"/>
              <a:gd name="connsiteX0" fmla="*/ 1049114 w 6282329"/>
              <a:gd name="connsiteY0" fmla="*/ 0 h 3150640"/>
              <a:gd name="connsiteX1" fmla="*/ 11617 w 6282329"/>
              <a:gd name="connsiteY1" fmla="*/ 1858252 h 3150640"/>
              <a:gd name="connsiteX2" fmla="*/ 1032792 w 6282329"/>
              <a:gd name="connsiteY2" fmla="*/ 3135862 h 3150640"/>
              <a:gd name="connsiteX0" fmla="*/ 1012912 w 6270712"/>
              <a:gd name="connsiteY0" fmla="*/ 5144 h 3150640"/>
              <a:gd name="connsiteX1" fmla="*/ 6270712 w 6270712"/>
              <a:gd name="connsiteY1" fmla="*/ 5144 h 3150640"/>
              <a:gd name="connsiteX2" fmla="*/ 6270712 w 6270712"/>
              <a:gd name="connsiteY2" fmla="*/ 3150640 h 3150640"/>
              <a:gd name="connsiteX3" fmla="*/ 1012912 w 6270712"/>
              <a:gd name="connsiteY3" fmla="*/ 3150640 h 3150640"/>
              <a:gd name="connsiteX4" fmla="*/ 1012912 w 6270712"/>
              <a:gd name="connsiteY4" fmla="*/ 5144 h 3150640"/>
              <a:gd name="connsiteX0" fmla="*/ 1037497 w 6270712"/>
              <a:gd name="connsiteY0" fmla="*/ 0 h 3150640"/>
              <a:gd name="connsiteX1" fmla="*/ 0 w 6270712"/>
              <a:gd name="connsiteY1" fmla="*/ 1858252 h 3150640"/>
              <a:gd name="connsiteX2" fmla="*/ 1021175 w 6270712"/>
              <a:gd name="connsiteY2" fmla="*/ 3135862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43209 w 6292746"/>
              <a:gd name="connsiteY2" fmla="*/ 3135862 h 3150640"/>
              <a:gd name="connsiteX0" fmla="*/ 1034946 w 6292746"/>
              <a:gd name="connsiteY0" fmla="*/ 5144 h 3601902"/>
              <a:gd name="connsiteX1" fmla="*/ 6292746 w 6292746"/>
              <a:gd name="connsiteY1" fmla="*/ 5144 h 3601902"/>
              <a:gd name="connsiteX2" fmla="*/ 6292746 w 6292746"/>
              <a:gd name="connsiteY2" fmla="*/ 3150640 h 3601902"/>
              <a:gd name="connsiteX3" fmla="*/ 1034946 w 6292746"/>
              <a:gd name="connsiteY3" fmla="*/ 3150640 h 3601902"/>
              <a:gd name="connsiteX4" fmla="*/ 1034946 w 6292746"/>
              <a:gd name="connsiteY4" fmla="*/ 5144 h 3601902"/>
              <a:gd name="connsiteX0" fmla="*/ 1059531 w 6292746"/>
              <a:gd name="connsiteY0" fmla="*/ 0 h 3601902"/>
              <a:gd name="connsiteX1" fmla="*/ 0 w 6292746"/>
              <a:gd name="connsiteY1" fmla="*/ 1681982 h 3601902"/>
              <a:gd name="connsiteX2" fmla="*/ 1043209 w 6292746"/>
              <a:gd name="connsiteY2" fmla="*/ 3598570 h 3601902"/>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97364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64872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64872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54041 w 6292746"/>
              <a:gd name="connsiteY2" fmla="*/ 3047727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43210 w 6292746"/>
              <a:gd name="connsiteY2" fmla="*/ 3091794 h 3150640"/>
              <a:gd name="connsiteX0" fmla="*/ 807498 w 6065298"/>
              <a:gd name="connsiteY0" fmla="*/ 5144 h 3150640"/>
              <a:gd name="connsiteX1" fmla="*/ 6065298 w 6065298"/>
              <a:gd name="connsiteY1" fmla="*/ 5144 h 3150640"/>
              <a:gd name="connsiteX2" fmla="*/ 6065298 w 6065298"/>
              <a:gd name="connsiteY2" fmla="*/ 3150640 h 3150640"/>
              <a:gd name="connsiteX3" fmla="*/ 807498 w 6065298"/>
              <a:gd name="connsiteY3" fmla="*/ 3150640 h 3150640"/>
              <a:gd name="connsiteX4" fmla="*/ 807498 w 6065298"/>
              <a:gd name="connsiteY4" fmla="*/ 5144 h 3150640"/>
              <a:gd name="connsiteX0" fmla="*/ 832083 w 6065298"/>
              <a:gd name="connsiteY0" fmla="*/ 0 h 3150640"/>
              <a:gd name="connsiteX1" fmla="*/ 0 w 6065298"/>
              <a:gd name="connsiteY1" fmla="*/ 1659948 h 3150640"/>
              <a:gd name="connsiteX2" fmla="*/ 815762 w 6065298"/>
              <a:gd name="connsiteY2" fmla="*/ 3091794 h 3150640"/>
              <a:gd name="connsiteX0" fmla="*/ 815714 w 6073514"/>
              <a:gd name="connsiteY0" fmla="*/ 5144 h 3150640"/>
              <a:gd name="connsiteX1" fmla="*/ 6073514 w 6073514"/>
              <a:gd name="connsiteY1" fmla="*/ 5144 h 3150640"/>
              <a:gd name="connsiteX2" fmla="*/ 6073514 w 6073514"/>
              <a:gd name="connsiteY2" fmla="*/ 3150640 h 3150640"/>
              <a:gd name="connsiteX3" fmla="*/ 815714 w 6073514"/>
              <a:gd name="connsiteY3" fmla="*/ 3150640 h 3150640"/>
              <a:gd name="connsiteX4" fmla="*/ 815714 w 6073514"/>
              <a:gd name="connsiteY4" fmla="*/ 5144 h 3150640"/>
              <a:gd name="connsiteX0" fmla="*/ 840299 w 6073514"/>
              <a:gd name="connsiteY0" fmla="*/ 0 h 3150640"/>
              <a:gd name="connsiteX1" fmla="*/ 8216 w 6073514"/>
              <a:gd name="connsiteY1" fmla="*/ 1659948 h 3150640"/>
              <a:gd name="connsiteX2" fmla="*/ 823978 w 6073514"/>
              <a:gd name="connsiteY2" fmla="*/ 3091794 h 3150640"/>
              <a:gd name="connsiteX0" fmla="*/ 818105 w 6075905"/>
              <a:gd name="connsiteY0" fmla="*/ 5144 h 3150640"/>
              <a:gd name="connsiteX1" fmla="*/ 6075905 w 6075905"/>
              <a:gd name="connsiteY1" fmla="*/ 5144 h 3150640"/>
              <a:gd name="connsiteX2" fmla="*/ 6075905 w 6075905"/>
              <a:gd name="connsiteY2" fmla="*/ 3150640 h 3150640"/>
              <a:gd name="connsiteX3" fmla="*/ 818105 w 6075905"/>
              <a:gd name="connsiteY3" fmla="*/ 3150640 h 3150640"/>
              <a:gd name="connsiteX4" fmla="*/ 818105 w 6075905"/>
              <a:gd name="connsiteY4" fmla="*/ 5144 h 3150640"/>
              <a:gd name="connsiteX0" fmla="*/ 842690 w 6075905"/>
              <a:gd name="connsiteY0" fmla="*/ 0 h 3150640"/>
              <a:gd name="connsiteX1" fmla="*/ 10607 w 6075905"/>
              <a:gd name="connsiteY1" fmla="*/ 1659948 h 3150640"/>
              <a:gd name="connsiteX2" fmla="*/ 826369 w 6075905"/>
              <a:gd name="connsiteY2" fmla="*/ 3091794 h 3150640"/>
              <a:gd name="connsiteX0" fmla="*/ 871535 w 6129335"/>
              <a:gd name="connsiteY0" fmla="*/ 5144 h 3150640"/>
              <a:gd name="connsiteX1" fmla="*/ 6129335 w 6129335"/>
              <a:gd name="connsiteY1" fmla="*/ 5144 h 3150640"/>
              <a:gd name="connsiteX2" fmla="*/ 6129335 w 6129335"/>
              <a:gd name="connsiteY2" fmla="*/ 3150640 h 3150640"/>
              <a:gd name="connsiteX3" fmla="*/ 871535 w 6129335"/>
              <a:gd name="connsiteY3" fmla="*/ 3150640 h 3150640"/>
              <a:gd name="connsiteX4" fmla="*/ 871535 w 6129335"/>
              <a:gd name="connsiteY4" fmla="*/ 5144 h 3150640"/>
              <a:gd name="connsiteX0" fmla="*/ 896120 w 6129335"/>
              <a:gd name="connsiteY0" fmla="*/ 0 h 3150640"/>
              <a:gd name="connsiteX1" fmla="*/ 9883 w 6129335"/>
              <a:gd name="connsiteY1" fmla="*/ 1472661 h 3150640"/>
              <a:gd name="connsiteX2" fmla="*/ 879799 w 6129335"/>
              <a:gd name="connsiteY2" fmla="*/ 3091794 h 3150640"/>
              <a:gd name="connsiteX0" fmla="*/ 869423 w 6127223"/>
              <a:gd name="connsiteY0" fmla="*/ 5144 h 3150640"/>
              <a:gd name="connsiteX1" fmla="*/ 6127223 w 6127223"/>
              <a:gd name="connsiteY1" fmla="*/ 5144 h 3150640"/>
              <a:gd name="connsiteX2" fmla="*/ 6127223 w 6127223"/>
              <a:gd name="connsiteY2" fmla="*/ 3150640 h 3150640"/>
              <a:gd name="connsiteX3" fmla="*/ 869423 w 6127223"/>
              <a:gd name="connsiteY3" fmla="*/ 3150640 h 3150640"/>
              <a:gd name="connsiteX4" fmla="*/ 869423 w 6127223"/>
              <a:gd name="connsiteY4" fmla="*/ 5144 h 3150640"/>
              <a:gd name="connsiteX0" fmla="*/ 894008 w 6127223"/>
              <a:gd name="connsiteY0" fmla="*/ 0 h 3150640"/>
              <a:gd name="connsiteX1" fmla="*/ 7771 w 6127223"/>
              <a:gd name="connsiteY1" fmla="*/ 1472661 h 3150640"/>
              <a:gd name="connsiteX2" fmla="*/ 877687 w 6127223"/>
              <a:gd name="connsiteY2" fmla="*/ 3091794 h 3150640"/>
              <a:gd name="connsiteX0" fmla="*/ 866583 w 6124383"/>
              <a:gd name="connsiteY0" fmla="*/ 5144 h 3150640"/>
              <a:gd name="connsiteX1" fmla="*/ 6124383 w 6124383"/>
              <a:gd name="connsiteY1" fmla="*/ 5144 h 3150640"/>
              <a:gd name="connsiteX2" fmla="*/ 6124383 w 6124383"/>
              <a:gd name="connsiteY2" fmla="*/ 3150640 h 3150640"/>
              <a:gd name="connsiteX3" fmla="*/ 866583 w 6124383"/>
              <a:gd name="connsiteY3" fmla="*/ 3150640 h 3150640"/>
              <a:gd name="connsiteX4" fmla="*/ 866583 w 6124383"/>
              <a:gd name="connsiteY4" fmla="*/ 5144 h 3150640"/>
              <a:gd name="connsiteX0" fmla="*/ 891168 w 6124383"/>
              <a:gd name="connsiteY0" fmla="*/ 0 h 3150640"/>
              <a:gd name="connsiteX1" fmla="*/ 4931 w 6124383"/>
              <a:gd name="connsiteY1" fmla="*/ 1472661 h 3150640"/>
              <a:gd name="connsiteX2" fmla="*/ 874847 w 6124383"/>
              <a:gd name="connsiteY2" fmla="*/ 3091794 h 3150640"/>
              <a:gd name="connsiteX0" fmla="*/ 866583 w 6124383"/>
              <a:gd name="connsiteY0" fmla="*/ 5144 h 3150640"/>
              <a:gd name="connsiteX1" fmla="*/ 6124383 w 6124383"/>
              <a:gd name="connsiteY1" fmla="*/ 5144 h 3150640"/>
              <a:gd name="connsiteX2" fmla="*/ 6124383 w 6124383"/>
              <a:gd name="connsiteY2" fmla="*/ 3150640 h 3150640"/>
              <a:gd name="connsiteX3" fmla="*/ 866583 w 6124383"/>
              <a:gd name="connsiteY3" fmla="*/ 3150640 h 3150640"/>
              <a:gd name="connsiteX4" fmla="*/ 866583 w 6124383"/>
              <a:gd name="connsiteY4" fmla="*/ 5144 h 3150640"/>
              <a:gd name="connsiteX0" fmla="*/ 891168 w 6124383"/>
              <a:gd name="connsiteY0" fmla="*/ 0 h 3150640"/>
              <a:gd name="connsiteX1" fmla="*/ 4931 w 6124383"/>
              <a:gd name="connsiteY1" fmla="*/ 1472661 h 3150640"/>
              <a:gd name="connsiteX2" fmla="*/ 874847 w 6124383"/>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764174 w 6021974"/>
              <a:gd name="connsiteY0" fmla="*/ 5144 h 3150640"/>
              <a:gd name="connsiteX1" fmla="*/ 6021974 w 6021974"/>
              <a:gd name="connsiteY1" fmla="*/ 5144 h 3150640"/>
              <a:gd name="connsiteX2" fmla="*/ 6021974 w 6021974"/>
              <a:gd name="connsiteY2" fmla="*/ 3150640 h 3150640"/>
              <a:gd name="connsiteX3" fmla="*/ 764174 w 6021974"/>
              <a:gd name="connsiteY3" fmla="*/ 3150640 h 3150640"/>
              <a:gd name="connsiteX4" fmla="*/ 764174 w 6021974"/>
              <a:gd name="connsiteY4" fmla="*/ 5144 h 3150640"/>
              <a:gd name="connsiteX0" fmla="*/ 788759 w 6021974"/>
              <a:gd name="connsiteY0" fmla="*/ 0 h 3150640"/>
              <a:gd name="connsiteX1" fmla="*/ 0 w 6021974"/>
              <a:gd name="connsiteY1" fmla="*/ 1494695 h 3150640"/>
              <a:gd name="connsiteX2" fmla="*/ 772438 w 6021974"/>
              <a:gd name="connsiteY2" fmla="*/ 3091794 h 3150640"/>
              <a:gd name="connsiteX0" fmla="*/ 818328 w 6076128"/>
              <a:gd name="connsiteY0" fmla="*/ 5144 h 3150640"/>
              <a:gd name="connsiteX1" fmla="*/ 6076128 w 6076128"/>
              <a:gd name="connsiteY1" fmla="*/ 5144 h 3150640"/>
              <a:gd name="connsiteX2" fmla="*/ 6076128 w 6076128"/>
              <a:gd name="connsiteY2" fmla="*/ 3150640 h 3150640"/>
              <a:gd name="connsiteX3" fmla="*/ 818328 w 6076128"/>
              <a:gd name="connsiteY3" fmla="*/ 3150640 h 3150640"/>
              <a:gd name="connsiteX4" fmla="*/ 818328 w 6076128"/>
              <a:gd name="connsiteY4" fmla="*/ 5144 h 3150640"/>
              <a:gd name="connsiteX0" fmla="*/ 842913 w 6076128"/>
              <a:gd name="connsiteY0" fmla="*/ 0 h 3150640"/>
              <a:gd name="connsiteX1" fmla="*/ 0 w 6076128"/>
              <a:gd name="connsiteY1" fmla="*/ 1472661 h 3150640"/>
              <a:gd name="connsiteX2" fmla="*/ 826592 w 6076128"/>
              <a:gd name="connsiteY2" fmla="*/ 3091794 h 3150640"/>
              <a:gd name="connsiteX0" fmla="*/ 925735 w 6183535"/>
              <a:gd name="connsiteY0" fmla="*/ 5144 h 3150640"/>
              <a:gd name="connsiteX1" fmla="*/ 6183535 w 6183535"/>
              <a:gd name="connsiteY1" fmla="*/ 5144 h 3150640"/>
              <a:gd name="connsiteX2" fmla="*/ 6183535 w 6183535"/>
              <a:gd name="connsiteY2" fmla="*/ 3150640 h 3150640"/>
              <a:gd name="connsiteX3" fmla="*/ 925735 w 6183535"/>
              <a:gd name="connsiteY3" fmla="*/ 3150640 h 3150640"/>
              <a:gd name="connsiteX4" fmla="*/ 925735 w 6183535"/>
              <a:gd name="connsiteY4" fmla="*/ 5144 h 3150640"/>
              <a:gd name="connsiteX0" fmla="*/ 950320 w 6183535"/>
              <a:gd name="connsiteY0" fmla="*/ 0 h 3150640"/>
              <a:gd name="connsiteX1" fmla="*/ 107407 w 6183535"/>
              <a:gd name="connsiteY1" fmla="*/ 1472661 h 3150640"/>
              <a:gd name="connsiteX2" fmla="*/ 101991 w 6183535"/>
              <a:gd name="connsiteY2" fmla="*/ 1533272 h 3150640"/>
              <a:gd name="connsiteX3" fmla="*/ 933999 w 6183535"/>
              <a:gd name="connsiteY3" fmla="*/ 3091794 h 3150640"/>
              <a:gd name="connsiteX0" fmla="*/ 925735 w 6183535"/>
              <a:gd name="connsiteY0" fmla="*/ 5144 h 3150640"/>
              <a:gd name="connsiteX1" fmla="*/ 6183535 w 6183535"/>
              <a:gd name="connsiteY1" fmla="*/ 5144 h 3150640"/>
              <a:gd name="connsiteX2" fmla="*/ 6183535 w 6183535"/>
              <a:gd name="connsiteY2" fmla="*/ 3150640 h 3150640"/>
              <a:gd name="connsiteX3" fmla="*/ 925735 w 6183535"/>
              <a:gd name="connsiteY3" fmla="*/ 3150640 h 3150640"/>
              <a:gd name="connsiteX4" fmla="*/ 925735 w 6183535"/>
              <a:gd name="connsiteY4" fmla="*/ 5144 h 3150640"/>
              <a:gd name="connsiteX0" fmla="*/ 950320 w 6183535"/>
              <a:gd name="connsiteY0" fmla="*/ 0 h 3150640"/>
              <a:gd name="connsiteX1" fmla="*/ 107407 w 6183535"/>
              <a:gd name="connsiteY1" fmla="*/ 1472661 h 3150640"/>
              <a:gd name="connsiteX2" fmla="*/ 101991 w 6183535"/>
              <a:gd name="connsiteY2" fmla="*/ 1830727 h 3150640"/>
              <a:gd name="connsiteX3" fmla="*/ 933999 w 6183535"/>
              <a:gd name="connsiteY3" fmla="*/ 3091794 h 3150640"/>
              <a:gd name="connsiteX0" fmla="*/ 892698 w 6150498"/>
              <a:gd name="connsiteY0" fmla="*/ 5144 h 3150640"/>
              <a:gd name="connsiteX1" fmla="*/ 6150498 w 6150498"/>
              <a:gd name="connsiteY1" fmla="*/ 5144 h 3150640"/>
              <a:gd name="connsiteX2" fmla="*/ 6150498 w 6150498"/>
              <a:gd name="connsiteY2" fmla="*/ 3150640 h 3150640"/>
              <a:gd name="connsiteX3" fmla="*/ 892698 w 6150498"/>
              <a:gd name="connsiteY3" fmla="*/ 3150640 h 3150640"/>
              <a:gd name="connsiteX4" fmla="*/ 892698 w 6150498"/>
              <a:gd name="connsiteY4" fmla="*/ 5144 h 3150640"/>
              <a:gd name="connsiteX0" fmla="*/ 917283 w 6150498"/>
              <a:gd name="connsiteY0" fmla="*/ 0 h 3150640"/>
              <a:gd name="connsiteX1" fmla="*/ 161017 w 6150498"/>
              <a:gd name="connsiteY1" fmla="*/ 1142155 h 3150640"/>
              <a:gd name="connsiteX2" fmla="*/ 68954 w 6150498"/>
              <a:gd name="connsiteY2" fmla="*/ 1830727 h 3150640"/>
              <a:gd name="connsiteX3" fmla="*/ 900962 w 6150498"/>
              <a:gd name="connsiteY3" fmla="*/ 3091794 h 3150640"/>
              <a:gd name="connsiteX0" fmla="*/ 839090 w 6096890"/>
              <a:gd name="connsiteY0" fmla="*/ 5144 h 3150640"/>
              <a:gd name="connsiteX1" fmla="*/ 6096890 w 6096890"/>
              <a:gd name="connsiteY1" fmla="*/ 5144 h 3150640"/>
              <a:gd name="connsiteX2" fmla="*/ 6096890 w 6096890"/>
              <a:gd name="connsiteY2" fmla="*/ 3150640 h 3150640"/>
              <a:gd name="connsiteX3" fmla="*/ 839090 w 6096890"/>
              <a:gd name="connsiteY3" fmla="*/ 3150640 h 3150640"/>
              <a:gd name="connsiteX4" fmla="*/ 839090 w 6096890"/>
              <a:gd name="connsiteY4" fmla="*/ 5144 h 3150640"/>
              <a:gd name="connsiteX0" fmla="*/ 863675 w 6096890"/>
              <a:gd name="connsiteY0" fmla="*/ 0 h 3150640"/>
              <a:gd name="connsiteX1" fmla="*/ 107409 w 6096890"/>
              <a:gd name="connsiteY1" fmla="*/ 1142155 h 3150640"/>
              <a:gd name="connsiteX2" fmla="*/ 101992 w 6096890"/>
              <a:gd name="connsiteY2" fmla="*/ 1841744 h 3150640"/>
              <a:gd name="connsiteX3" fmla="*/ 847354 w 6096890"/>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142155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643440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4" fmla="*/ 736501 w 5994898"/>
              <a:gd name="connsiteY4" fmla="*/ 112096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898" h="3150640" extrusionOk="0">
                <a:moveTo>
                  <a:pt x="737098" y="5144"/>
                </a:moveTo>
                <a:lnTo>
                  <a:pt x="5994898" y="5144"/>
                </a:lnTo>
                <a:lnTo>
                  <a:pt x="5994898" y="3150640"/>
                </a:lnTo>
                <a:lnTo>
                  <a:pt x="737098" y="3150640"/>
                </a:lnTo>
                <a:lnTo>
                  <a:pt x="737098" y="5144"/>
                </a:lnTo>
                <a:close/>
              </a:path>
              <a:path w="5994898" h="3150640" fill="none" extrusionOk="0">
                <a:moveTo>
                  <a:pt x="761683" y="0"/>
                </a:moveTo>
                <a:cubicBezTo>
                  <a:pt x="484322" y="553316"/>
                  <a:pt x="748507" y="115114"/>
                  <a:pt x="5417" y="1318425"/>
                </a:cubicBezTo>
                <a:cubicBezTo>
                  <a:pt x="3611" y="1551621"/>
                  <a:pt x="1806" y="1410244"/>
                  <a:pt x="0" y="1643440"/>
                </a:cubicBezTo>
                <a:cubicBezTo>
                  <a:pt x="137765" y="1913295"/>
                  <a:pt x="725835" y="3118479"/>
                  <a:pt x="702039" y="3146879"/>
                </a:cubicBezTo>
                <a:cubicBezTo>
                  <a:pt x="770634" y="3167076"/>
                  <a:pt x="738347" y="645190"/>
                  <a:pt x="736501" y="12944"/>
                </a:cubicBezTo>
              </a:path>
            </a:pathLst>
          </a:cu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ניסיון 1#: טבלת דפים ליניארית</a:t>
            </a:r>
            <a:endParaRPr lang="en-US" altLang="en-US" dirty="0"/>
          </a:p>
        </p:txBody>
      </p:sp>
      <p:graphicFrame>
        <p:nvGraphicFramePr>
          <p:cNvPr id="11" name="Table 10"/>
          <p:cNvGraphicFramePr>
            <a:graphicFrameLocks noGrp="1"/>
          </p:cNvGraphicFramePr>
          <p:nvPr>
            <p:extLst>
              <p:ext uri="{D42A27DB-BD31-4B8C-83A1-F6EECF244321}">
                <p14:modId xmlns:p14="http://schemas.microsoft.com/office/powerpoint/2010/main" val="639703187"/>
              </p:ext>
            </p:extLst>
          </p:nvPr>
        </p:nvGraphicFramePr>
        <p:xfrm>
          <a:off x="457200" y="2362200"/>
          <a:ext cx="2109730" cy="4114800"/>
        </p:xfrm>
        <a:graphic>
          <a:graphicData uri="http://schemas.openxmlformats.org/drawingml/2006/table">
            <a:tbl>
              <a:tblPr bandRow="1">
                <a:tableStyleId>{F5AB1C69-6EDB-4FF4-983F-18BD219EF322}</a:tableStyleId>
              </a:tblPr>
              <a:tblGrid>
                <a:gridCol w="560361">
                  <a:extLst>
                    <a:ext uri="{9D8B030D-6E8A-4147-A177-3AD203B41FA5}">
                      <a16:colId xmlns:a16="http://schemas.microsoft.com/office/drawing/2014/main" val="20000"/>
                    </a:ext>
                  </a:extLst>
                </a:gridCol>
                <a:gridCol w="1549369">
                  <a:extLst>
                    <a:ext uri="{9D8B030D-6E8A-4147-A177-3AD203B41FA5}">
                      <a16:colId xmlns:a16="http://schemas.microsoft.com/office/drawing/2014/main" val="20001"/>
                    </a:ext>
                  </a:extLst>
                </a:gridCol>
              </a:tblGrid>
              <a:tr h="411480">
                <a:tc>
                  <a:txBody>
                    <a:bodyPr/>
                    <a:lstStyle/>
                    <a:p>
                      <a:pPr algn="r"/>
                      <a:r>
                        <a:rPr lang="en-US"/>
                        <a:t>#0</a:t>
                      </a:r>
                    </a:p>
                  </a:txBody>
                  <a:tcPr>
                    <a:noFill/>
                  </a:tcPr>
                </a:tc>
                <a:tc>
                  <a:txBody>
                    <a:bodyPr/>
                    <a:lstStyle/>
                    <a:p>
                      <a:endParaRPr lang="en-US"/>
                    </a:p>
                  </a:txBody>
                  <a:tcPr/>
                </a:tc>
                <a:extLst>
                  <a:ext uri="{0D108BD9-81ED-4DB2-BD59-A6C34878D82A}">
                    <a16:rowId xmlns:a16="http://schemas.microsoft.com/office/drawing/2014/main" val="10000"/>
                  </a:ext>
                </a:extLst>
              </a:tr>
              <a:tr h="411480">
                <a:tc>
                  <a:txBody>
                    <a:bodyPr/>
                    <a:lstStyle/>
                    <a:p>
                      <a:pPr algn="r"/>
                      <a:r>
                        <a:rPr lang="en-US"/>
                        <a:t>#1</a:t>
                      </a:r>
                    </a:p>
                  </a:txBody>
                  <a:tcPr>
                    <a:noFill/>
                  </a:tcPr>
                </a:tc>
                <a:tc>
                  <a:txBody>
                    <a:bodyPr/>
                    <a:lstStyle/>
                    <a:p>
                      <a:endParaRPr lang="en-US"/>
                    </a:p>
                  </a:txBody>
                  <a:tcPr/>
                </a:tc>
                <a:extLst>
                  <a:ext uri="{0D108BD9-81ED-4DB2-BD59-A6C34878D82A}">
                    <a16:rowId xmlns:a16="http://schemas.microsoft.com/office/drawing/2014/main" val="10001"/>
                  </a:ext>
                </a:extLst>
              </a:tr>
              <a:tr h="411480">
                <a:tc>
                  <a:txBody>
                    <a:bodyPr/>
                    <a:lstStyle/>
                    <a:p>
                      <a:pPr algn="r"/>
                      <a:r>
                        <a:rPr lang="en-US" dirty="0"/>
                        <a:t>#2</a:t>
                      </a:r>
                    </a:p>
                  </a:txBody>
                  <a:tcPr>
                    <a:noFill/>
                  </a:tcPr>
                </a:tc>
                <a:tc>
                  <a:txBody>
                    <a:bodyPr/>
                    <a:lstStyle/>
                    <a:p>
                      <a:endParaRPr lang="en-US"/>
                    </a:p>
                  </a:txBody>
                  <a:tcPr/>
                </a:tc>
                <a:extLst>
                  <a:ext uri="{0D108BD9-81ED-4DB2-BD59-A6C34878D82A}">
                    <a16:rowId xmlns:a16="http://schemas.microsoft.com/office/drawing/2014/main" val="10002"/>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3"/>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4"/>
                  </a:ext>
                </a:extLst>
              </a:tr>
              <a:tr h="411480">
                <a:tc>
                  <a:txBody>
                    <a:bodyPr/>
                    <a:lstStyle/>
                    <a:p>
                      <a:pPr algn="r"/>
                      <a:r>
                        <a:rPr lang="he-IL" dirty="0"/>
                        <a:t>#</a:t>
                      </a:r>
                      <a:r>
                        <a:rPr lang="en-US" dirty="0"/>
                        <a:t>k</a:t>
                      </a:r>
                    </a:p>
                  </a:txBody>
                  <a:tcPr>
                    <a:noFill/>
                  </a:tcPr>
                </a:tc>
                <a:tc>
                  <a:txBody>
                    <a:bodyPr/>
                    <a:lstStyle/>
                    <a:p>
                      <a:endParaRPr lang="en-US"/>
                    </a:p>
                  </a:txBody>
                  <a:tcPr/>
                </a:tc>
                <a:extLst>
                  <a:ext uri="{0D108BD9-81ED-4DB2-BD59-A6C34878D82A}">
                    <a16:rowId xmlns:a16="http://schemas.microsoft.com/office/drawing/2014/main" val="10005"/>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6"/>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7"/>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8"/>
                  </a:ext>
                </a:extLst>
              </a:tr>
              <a:tr h="411480">
                <a:tc>
                  <a:txBody>
                    <a:bodyPr/>
                    <a:lstStyle/>
                    <a:p>
                      <a:pPr algn="r"/>
                      <a:r>
                        <a:rPr lang="en-US"/>
                        <a:t>#N</a:t>
                      </a:r>
                    </a:p>
                  </a:txBody>
                  <a:tcPr>
                    <a:noFill/>
                  </a:tcPr>
                </a:tc>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Slide Number Placeholder 3">
            <a:extLst>
              <a:ext uri="{FF2B5EF4-FFF2-40B4-BE49-F238E27FC236}">
                <a16:creationId xmlns:a16="http://schemas.microsoft.com/office/drawing/2014/main" id="{C23B5911-DC2C-4281-AD19-D4F65A05068A}"/>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5" name="Footer Placeholder 4">
            <a:extLst>
              <a:ext uri="{FF2B5EF4-FFF2-40B4-BE49-F238E27FC236}">
                <a16:creationId xmlns:a16="http://schemas.microsoft.com/office/drawing/2014/main" id="{0424F6D7-84CC-4F8B-BBDD-1DA1689FB4F8}"/>
              </a:ext>
            </a:extLst>
          </p:cNvPr>
          <p:cNvSpPr>
            <a:spLocks noGrp="1"/>
          </p:cNvSpPr>
          <p:nvPr>
            <p:ph type="ftr" sz="quarter" idx="11"/>
          </p:nvPr>
        </p:nvSpPr>
        <p:spPr/>
        <p:txBody>
          <a:bodyPr/>
          <a:lstStyle/>
          <a:p>
            <a:pPr algn="r"/>
            <a:r>
              <a:rPr lang="he-IL"/>
              <a:t>מערכות הפעלה - תרגול 10</a:t>
            </a:r>
            <a:endParaRPr lang="en-US"/>
          </a:p>
        </p:txBody>
      </p:sp>
      <p:graphicFrame>
        <p:nvGraphicFramePr>
          <p:cNvPr id="2" name="טבלה 6">
            <a:extLst>
              <a:ext uri="{FF2B5EF4-FFF2-40B4-BE49-F238E27FC236}">
                <a16:creationId xmlns:a16="http://schemas.microsoft.com/office/drawing/2014/main" id="{AE4C2FA3-286C-4A84-9F3E-EB306EFD6E57}"/>
              </a:ext>
            </a:extLst>
          </p:cNvPr>
          <p:cNvGraphicFramePr>
            <a:graphicFrameLocks noGrp="1"/>
          </p:cNvGraphicFramePr>
          <p:nvPr>
            <p:extLst>
              <p:ext uri="{D42A27DB-BD31-4B8C-83A1-F6EECF244321}">
                <p14:modId xmlns:p14="http://schemas.microsoft.com/office/powerpoint/2010/main" val="3247735383"/>
              </p:ext>
            </p:extLst>
          </p:nvPr>
        </p:nvGraphicFramePr>
        <p:xfrm>
          <a:off x="3324453" y="4369822"/>
          <a:ext cx="5364000" cy="504000"/>
        </p:xfrm>
        <a:graphic>
          <a:graphicData uri="http://schemas.openxmlformats.org/drawingml/2006/table">
            <a:tbl>
              <a:tblPr rtl="1">
                <a:tableStyleId>{5940675A-B579-460E-94D1-54222C63F5DA}</a:tableStyleId>
              </a:tblPr>
              <a:tblGrid>
                <a:gridCol w="2056425">
                  <a:extLst>
                    <a:ext uri="{9D8B030D-6E8A-4147-A177-3AD203B41FA5}">
                      <a16:colId xmlns:a16="http://schemas.microsoft.com/office/drawing/2014/main" val="1401730577"/>
                    </a:ext>
                  </a:extLst>
                </a:gridCol>
                <a:gridCol w="3307575">
                  <a:extLst>
                    <a:ext uri="{9D8B030D-6E8A-4147-A177-3AD203B41FA5}">
                      <a16:colId xmlns:a16="http://schemas.microsoft.com/office/drawing/2014/main" val="2123098704"/>
                    </a:ext>
                  </a:extLst>
                </a:gridCol>
              </a:tblGrid>
              <a:tr h="50400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400" dirty="0"/>
                        <a:t>סיביות בקרה</a:t>
                      </a:r>
                      <a:endParaRPr lang="en-US" sz="2400" b="1" dirty="0"/>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400" dirty="0"/>
                        <a:t>מספר מסגרת</a:t>
                      </a:r>
                      <a:endParaRPr lang="en-US" sz="2400" b="1" dirty="0"/>
                    </a:p>
                  </a:txBody>
                  <a:tcPr anchor="ctr"/>
                </a:tc>
                <a:extLst>
                  <a:ext uri="{0D108BD9-81ED-4DB2-BD59-A6C34878D82A}">
                    <a16:rowId xmlns:a16="http://schemas.microsoft.com/office/drawing/2014/main" val="2250808054"/>
                  </a:ext>
                </a:extLst>
              </a:tr>
            </a:tbl>
          </a:graphicData>
        </a:graphic>
      </p:graphicFrame>
      <p:sp>
        <p:nvSpPr>
          <p:cNvPr id="9" name="Rounded Rectangular Callout 12">
            <a:extLst>
              <a:ext uri="{FF2B5EF4-FFF2-40B4-BE49-F238E27FC236}">
                <a16:creationId xmlns:a16="http://schemas.microsoft.com/office/drawing/2014/main" id="{487CA12C-4BD9-47E6-A2C3-A3917D1AEB8B}"/>
              </a:ext>
            </a:extLst>
          </p:cNvPr>
          <p:cNvSpPr/>
          <p:nvPr/>
        </p:nvSpPr>
        <p:spPr>
          <a:xfrm>
            <a:off x="3657600" y="5759182"/>
            <a:ext cx="1828800" cy="457200"/>
          </a:xfrm>
          <a:prstGeom prst="wedgeRoundRectCallout">
            <a:avLst>
              <a:gd name="adj1" fmla="val 25449"/>
              <a:gd name="adj2" fmla="val -213619"/>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he-IL" sz="2400" dirty="0">
                <a:solidFill>
                  <a:srgbClr val="000000"/>
                </a:solidFill>
              </a:rPr>
              <a:t>כמה ביטים?</a:t>
            </a:r>
            <a:endParaRPr lang="en-US" sz="2400" dirty="0">
              <a:solidFill>
                <a:srgbClr val="000000"/>
              </a:solidFill>
            </a:endParaRPr>
          </a:p>
        </p:txBody>
      </p:sp>
      <p:sp>
        <p:nvSpPr>
          <p:cNvPr id="10" name="Rounded Rectangular Callout 12">
            <a:extLst>
              <a:ext uri="{FF2B5EF4-FFF2-40B4-BE49-F238E27FC236}">
                <a16:creationId xmlns:a16="http://schemas.microsoft.com/office/drawing/2014/main" id="{971589FC-EC96-4FB0-B11B-8714ED2AE96E}"/>
              </a:ext>
            </a:extLst>
          </p:cNvPr>
          <p:cNvSpPr/>
          <p:nvPr/>
        </p:nvSpPr>
        <p:spPr>
          <a:xfrm>
            <a:off x="6488935" y="5759182"/>
            <a:ext cx="1828800" cy="457200"/>
          </a:xfrm>
          <a:prstGeom prst="wedgeRoundRectCallout">
            <a:avLst>
              <a:gd name="adj1" fmla="val 25449"/>
              <a:gd name="adj2" fmla="val -213619"/>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he-IL" sz="2400" dirty="0">
                <a:solidFill>
                  <a:srgbClr val="000000"/>
                </a:solidFill>
              </a:rPr>
              <a:t>כמה ביטים?</a:t>
            </a:r>
            <a:endParaRPr lang="en-US" sz="2400" dirty="0">
              <a:solidFill>
                <a:srgbClr val="000000"/>
              </a:solidFill>
            </a:endParaRPr>
          </a:p>
        </p:txBody>
      </p:sp>
    </p:spTree>
    <p:extLst>
      <p:ext uri="{BB962C8B-B14F-4D97-AF65-F5344CB8AC3E}">
        <p14:creationId xmlns:p14="http://schemas.microsoft.com/office/powerpoint/2010/main" val="281971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ניסיון 1#: טבלת דפים ליניארית</a:t>
            </a:r>
            <a:endParaRPr lang="en-US" altLang="en-US" dirty="0"/>
          </a:p>
        </p:txBody>
      </p:sp>
      <mc:AlternateContent xmlns:mc="http://schemas.openxmlformats.org/markup-compatibility/2006" xmlns:a14="http://schemas.microsoft.com/office/drawing/2010/main">
        <mc:Choice Requires="a14">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מה גודל טבלת הדפים?</a:t>
                </a:r>
              </a:p>
              <a:p>
                <a:endParaRPr lang="he-IL" altLang="en-US" dirty="0"/>
              </a:p>
              <a:p>
                <a:r>
                  <a:rPr lang="he-IL" altLang="en-US" dirty="0"/>
                  <a:t>מספר הכניסות במערך הוא כמספר הדפים:</a:t>
                </a:r>
                <a:br>
                  <a:rPr lang="en-US" altLang="en-US" dirty="0"/>
                </a:br>
                <a:r>
                  <a:rPr lang="he-IL" altLang="en-US" dirty="0"/>
                  <a:t>   </a:t>
                </a:r>
                <a14:m>
                  <m:oMath xmlns:m="http://schemas.openxmlformats.org/officeDocument/2006/math">
                    <m:r>
                      <m:rPr>
                        <m:sty m:val="p"/>
                      </m:rPr>
                      <a:rPr lang="en-US" altLang="en-US" b="0" i="0" smtClean="0">
                        <a:latin typeface="Cambria Math" panose="02040503050406030204" pitchFamily="18" charset="0"/>
                      </a:rPr>
                      <m:t>N</m:t>
                    </m:r>
                    <m:r>
                      <m:rPr>
                        <m:nor/>
                      </m:rPr>
                      <a:rPr lang="en-US" altLang="en-US" b="0" i="0" smtClean="0">
                        <a:latin typeface="Cambria Math" panose="02040503050406030204" pitchFamily="18" charset="0"/>
                      </a:rPr>
                      <m:t>=</m:t>
                    </m:r>
                    <m:r>
                      <m:rPr>
                        <m:nor/>
                      </m:rPr>
                      <a:rPr lang="en-US" altLang="en-US" b="0" i="0" smtClean="0">
                        <a:latin typeface="Cambria Math" panose="02040503050406030204" pitchFamily="18" charset="0"/>
                      </a:rPr>
                      <m:t>1 </m:t>
                    </m:r>
                    <m:r>
                      <m:rPr>
                        <m:nor/>
                      </m:rPr>
                      <a:rPr lang="en-US" altLang="en-US" b="0" i="0" smtClean="0">
                        <a:latin typeface="Cambria Math" panose="02040503050406030204" pitchFamily="18" charset="0"/>
                      </a:rPr>
                      <m:t>M</m:t>
                    </m:r>
                  </m:oMath>
                </a14:m>
                <a:endParaRPr lang="he-IL" altLang="en-US" dirty="0"/>
              </a:p>
              <a:p>
                <a:endParaRPr lang="en-US" altLang="en-US" dirty="0"/>
              </a:p>
              <a:p>
                <a:r>
                  <a:rPr lang="he-IL" altLang="en-US" dirty="0"/>
                  <a:t>נניח שכל כניסה במערך היא בגודל </a:t>
                </a:r>
                <a:r>
                  <a:rPr lang="en-US" altLang="en-US" b="1" dirty="0"/>
                  <a:t>4</a:t>
                </a:r>
                <a:r>
                  <a:rPr lang="he-IL" altLang="en-US" dirty="0"/>
                  <a:t> בתים:</a:t>
                </a:r>
                <a:br>
                  <a:rPr lang="en-US" altLang="en-US" dirty="0"/>
                </a:br>
                <a:r>
                  <a:rPr lang="en-US" altLang="en-US" dirty="0"/>
                  <a:t>20</a:t>
                </a:r>
                <a:r>
                  <a:rPr lang="he-IL" altLang="en-US" dirty="0"/>
                  <a:t> עבור מספר המסגרת</a:t>
                </a:r>
                <a:br>
                  <a:rPr lang="en-US" altLang="en-US" dirty="0"/>
                </a:br>
                <a:r>
                  <a:rPr lang="he-IL" altLang="en-US" dirty="0"/>
                  <a:t>+ 12 עבור סיביות בקרה </a:t>
                </a:r>
              </a:p>
            </p:txBody>
          </p:sp>
        </mc:Choice>
        <mc:Fallback xmlns="">
          <p:sp>
            <p:nvSpPr>
              <p:cNvPr id="18438" name="Rectangle 3">
                <a:extLst>
                  <a:ext uri="{FF2B5EF4-FFF2-40B4-BE49-F238E27FC236}">
                    <a16:creationId xmlns:a16="http://schemas.microsoft.com/office/drawing/2014/main" id="{31D81EC6-A06D-4D5F-B6E5-9027AAEA58F3}"/>
                  </a:ext>
                </a:extLst>
              </p:cNvPr>
              <p:cNvSpPr>
                <a:spLocks noGrp="1" noRot="1" noChangeAspect="1" noMove="1" noResize="1" noEditPoints="1" noAdjustHandles="1" noChangeArrowheads="1" noChangeShapeType="1" noTextEdit="1"/>
              </p:cNvSpPr>
              <p:nvPr>
                <p:ph idx="1"/>
              </p:nvPr>
            </p:nvSpPr>
            <p:spPr>
              <a:blipFill>
                <a:blip r:embed="rId3"/>
                <a:stretch>
                  <a:fillRect t="-875" r="-741"/>
                </a:stretch>
              </a:blipFill>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4100905781"/>
              </p:ext>
            </p:extLst>
          </p:nvPr>
        </p:nvGraphicFramePr>
        <p:xfrm>
          <a:off x="457200" y="2362200"/>
          <a:ext cx="2109730" cy="4114800"/>
        </p:xfrm>
        <a:graphic>
          <a:graphicData uri="http://schemas.openxmlformats.org/drawingml/2006/table">
            <a:tbl>
              <a:tblPr bandRow="1">
                <a:tableStyleId>{F5AB1C69-6EDB-4FF4-983F-18BD219EF322}</a:tableStyleId>
              </a:tblPr>
              <a:tblGrid>
                <a:gridCol w="560361">
                  <a:extLst>
                    <a:ext uri="{9D8B030D-6E8A-4147-A177-3AD203B41FA5}">
                      <a16:colId xmlns:a16="http://schemas.microsoft.com/office/drawing/2014/main" val="20000"/>
                    </a:ext>
                  </a:extLst>
                </a:gridCol>
                <a:gridCol w="1549369">
                  <a:extLst>
                    <a:ext uri="{9D8B030D-6E8A-4147-A177-3AD203B41FA5}">
                      <a16:colId xmlns:a16="http://schemas.microsoft.com/office/drawing/2014/main" val="20001"/>
                    </a:ext>
                  </a:extLst>
                </a:gridCol>
              </a:tblGrid>
              <a:tr h="411480">
                <a:tc>
                  <a:txBody>
                    <a:bodyPr/>
                    <a:lstStyle/>
                    <a:p>
                      <a:pPr algn="r"/>
                      <a:r>
                        <a:rPr lang="en-US"/>
                        <a:t>#0</a:t>
                      </a:r>
                    </a:p>
                  </a:txBody>
                  <a:tcPr>
                    <a:noFill/>
                  </a:tcPr>
                </a:tc>
                <a:tc>
                  <a:txBody>
                    <a:bodyPr/>
                    <a:lstStyle/>
                    <a:p>
                      <a:endParaRPr lang="en-US" dirty="0"/>
                    </a:p>
                  </a:txBody>
                  <a:tcPr/>
                </a:tc>
                <a:extLst>
                  <a:ext uri="{0D108BD9-81ED-4DB2-BD59-A6C34878D82A}">
                    <a16:rowId xmlns:a16="http://schemas.microsoft.com/office/drawing/2014/main" val="10000"/>
                  </a:ext>
                </a:extLst>
              </a:tr>
              <a:tr h="411480">
                <a:tc>
                  <a:txBody>
                    <a:bodyPr/>
                    <a:lstStyle/>
                    <a:p>
                      <a:pPr algn="r"/>
                      <a:r>
                        <a:rPr lang="en-US"/>
                        <a:t>#1</a:t>
                      </a:r>
                    </a:p>
                  </a:txBody>
                  <a:tcPr>
                    <a:noFill/>
                  </a:tcPr>
                </a:tc>
                <a:tc>
                  <a:txBody>
                    <a:bodyPr/>
                    <a:lstStyle/>
                    <a:p>
                      <a:endParaRPr lang="en-US"/>
                    </a:p>
                  </a:txBody>
                  <a:tcPr/>
                </a:tc>
                <a:extLst>
                  <a:ext uri="{0D108BD9-81ED-4DB2-BD59-A6C34878D82A}">
                    <a16:rowId xmlns:a16="http://schemas.microsoft.com/office/drawing/2014/main" val="10001"/>
                  </a:ext>
                </a:extLst>
              </a:tr>
              <a:tr h="411480">
                <a:tc>
                  <a:txBody>
                    <a:bodyPr/>
                    <a:lstStyle/>
                    <a:p>
                      <a:pPr algn="r"/>
                      <a:r>
                        <a:rPr lang="en-US"/>
                        <a:t>#2</a:t>
                      </a:r>
                    </a:p>
                  </a:txBody>
                  <a:tcPr>
                    <a:noFill/>
                  </a:tcPr>
                </a:tc>
                <a:tc>
                  <a:txBody>
                    <a:bodyPr/>
                    <a:lstStyle/>
                    <a:p>
                      <a:endParaRPr lang="en-US" dirty="0"/>
                    </a:p>
                  </a:txBody>
                  <a:tcPr/>
                </a:tc>
                <a:extLst>
                  <a:ext uri="{0D108BD9-81ED-4DB2-BD59-A6C34878D82A}">
                    <a16:rowId xmlns:a16="http://schemas.microsoft.com/office/drawing/2014/main" val="10002"/>
                  </a:ext>
                </a:extLst>
              </a:tr>
              <a:tr h="411480">
                <a:tc>
                  <a:txBody>
                    <a:bodyPr/>
                    <a:lstStyle/>
                    <a:p>
                      <a:pPr algn="r"/>
                      <a:r>
                        <a:rPr lang="en-US"/>
                        <a:t>#3</a:t>
                      </a:r>
                    </a:p>
                  </a:txBody>
                  <a:tcPr>
                    <a:noFill/>
                  </a:tcPr>
                </a:tc>
                <a:tc>
                  <a:txBody>
                    <a:bodyPr/>
                    <a:lstStyle/>
                    <a:p>
                      <a:endParaRPr lang="en-US"/>
                    </a:p>
                  </a:txBody>
                  <a:tcPr/>
                </a:tc>
                <a:extLst>
                  <a:ext uri="{0D108BD9-81ED-4DB2-BD59-A6C34878D82A}">
                    <a16:rowId xmlns:a16="http://schemas.microsoft.com/office/drawing/2014/main" val="10003"/>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4"/>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5"/>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6"/>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7"/>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8"/>
                  </a:ext>
                </a:extLst>
              </a:tr>
              <a:tr h="411480">
                <a:tc>
                  <a:txBody>
                    <a:bodyPr/>
                    <a:lstStyle/>
                    <a:p>
                      <a:pPr algn="r"/>
                      <a:r>
                        <a:rPr lang="en-US"/>
                        <a:t>#N</a:t>
                      </a:r>
                    </a:p>
                  </a:txBody>
                  <a:tcPr>
                    <a:noFill/>
                  </a:tcPr>
                </a:tc>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Right Brace 3"/>
          <p:cNvSpPr/>
          <p:nvPr/>
        </p:nvSpPr>
        <p:spPr>
          <a:xfrm>
            <a:off x="2666081" y="2362200"/>
            <a:ext cx="457200" cy="41148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3642360" y="5529757"/>
            <a:ext cx="4241495" cy="830997"/>
          </a:xfrm>
          <a:prstGeom prst="rect">
            <a:avLst/>
          </a:prstGeom>
          <a:noFill/>
        </p:spPr>
        <p:txBody>
          <a:bodyPr wrap="square" rtlCol="0">
            <a:spAutoFit/>
          </a:bodyPr>
          <a:lstStyle/>
          <a:p>
            <a:pPr marL="342900" indent="-342900" algn="r" rtl="1">
              <a:buFont typeface="Wingdings" panose="05000000000000000000" pitchFamily="2" charset="2"/>
              <a:buChar char="ç"/>
            </a:pPr>
            <a:r>
              <a:rPr lang="he-IL" altLang="en-US" sz="2400" dirty="0"/>
              <a:t>גודל טבלת הדפים הוא </a:t>
            </a:r>
            <a:r>
              <a:rPr lang="en-US" altLang="en-US" sz="2400" dirty="0"/>
              <a:t>4MB</a:t>
            </a:r>
            <a:endParaRPr lang="he-IL" altLang="en-US" sz="2400" b="1" dirty="0"/>
          </a:p>
          <a:p>
            <a:pPr algn="r" rtl="1"/>
            <a:r>
              <a:rPr lang="he-IL" altLang="en-US" sz="2400" dirty="0"/>
              <a:t>(ולכל תהליך טבלת דפים משלו!)</a:t>
            </a:r>
          </a:p>
        </p:txBody>
      </p:sp>
      <p:sp>
        <p:nvSpPr>
          <p:cNvPr id="5" name="Slide Number Placeholder 4">
            <a:extLst>
              <a:ext uri="{FF2B5EF4-FFF2-40B4-BE49-F238E27FC236}">
                <a16:creationId xmlns:a16="http://schemas.microsoft.com/office/drawing/2014/main" id="{20BA7CDC-2E31-4720-BD85-4CE8E591D1A3}"/>
              </a:ext>
            </a:extLst>
          </p:cNvPr>
          <p:cNvSpPr>
            <a:spLocks noGrp="1"/>
          </p:cNvSpPr>
          <p:nvPr>
            <p:ph type="sldNum" sz="quarter" idx="12"/>
          </p:nvPr>
        </p:nvSpPr>
        <p:spPr/>
        <p:txBody>
          <a:bodyPr/>
          <a:lstStyle/>
          <a:p>
            <a:fld id="{0CFEC368-1D7A-4F81-ABF6-AE0E36BAF64C}" type="slidenum">
              <a:rPr lang="en-US" smtClean="0"/>
              <a:pPr/>
              <a:t>21</a:t>
            </a:fld>
            <a:endParaRPr lang="en-US"/>
          </a:p>
        </p:txBody>
      </p:sp>
      <p:sp>
        <p:nvSpPr>
          <p:cNvPr id="3" name="Footer Placeholder 2">
            <a:extLst>
              <a:ext uri="{FF2B5EF4-FFF2-40B4-BE49-F238E27FC236}">
                <a16:creationId xmlns:a16="http://schemas.microsoft.com/office/drawing/2014/main" id="{A453DC55-78BC-4797-B151-43C5CA7A6536}"/>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533923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ניסיון 1#: טבלת דפים ליניארית</a:t>
            </a:r>
            <a:endParaRPr lang="en-US" altLang="en-US" dirty="0"/>
          </a:p>
        </p:txBody>
      </p:sp>
      <mc:AlternateContent xmlns:mc="http://schemas.openxmlformats.org/markup-compatibility/2006" xmlns:a14="http://schemas.microsoft.com/office/drawing/2010/main">
        <mc:Choice Requires="a14">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עבור 100 תהליכים, התקורה על הזיכרון הפיזי היא </a:t>
                </a:r>
                <a:r>
                  <a:rPr lang="en-US" altLang="en-US" dirty="0"/>
                  <a:t>400 MB</a:t>
                </a:r>
                <a:r>
                  <a:rPr lang="he-IL" altLang="en-US" dirty="0"/>
                  <a:t>.</a:t>
                </a:r>
              </a:p>
              <a:p>
                <a:r>
                  <a:rPr lang="he-IL" altLang="en-US" dirty="0"/>
                  <a:t>בפועל, תהליכים קטנים (ויש הרבה כאלו) ניגשים רק לחלק קטן של מרחב הזיכרון הווירטואלי, ולכן זה בזבזני להחזיק את הטבלה כולה.</a:t>
                </a:r>
              </a:p>
              <a:p>
                <a:endParaRPr lang="he-IL" altLang="en-US" dirty="0"/>
              </a:p>
              <a:p>
                <a:r>
                  <a:rPr lang="he-IL" altLang="en-US" dirty="0"/>
                  <a:t>יתרה מזאת, טבלת דפים ליניארית פשוט אינה ישימה בארכיטקטורות חדשות.</a:t>
                </a:r>
              </a:p>
              <a:p>
                <a:pPr lvl="1"/>
                <a:r>
                  <a:rPr lang="he-IL" altLang="en-US" dirty="0"/>
                  <a:t>למשל, נניח כי רוחב של כתובת וירטואלית ופיזית הוא 48 ביטים.</a:t>
                </a:r>
              </a:p>
              <a:p>
                <a:pPr lvl="1"/>
                <a:r>
                  <a:rPr lang="he-IL" altLang="en-US" dirty="0"/>
                  <a:t>מרחב הזיכרון הווירטואלי הוא בגודל </a:t>
                </a:r>
                <a14:m>
                  <m:oMath xmlns:m="http://schemas.openxmlformats.org/officeDocument/2006/math">
                    <m:sSup>
                      <m:sSupPr>
                        <m:ctrlPr>
                          <a:rPr lang="en-US" altLang="en-US" i="1" smtClean="0">
                            <a:latin typeface="Cambria Math" panose="02040503050406030204" pitchFamily="18" charset="0"/>
                          </a:rPr>
                        </m:ctrlPr>
                      </m:sSupPr>
                      <m:e>
                        <m:r>
                          <m:rPr>
                            <m:nor/>
                          </m:rPr>
                          <a:rPr lang="en-US" altLang="en-US" i="0" smtClean="0">
                            <a:latin typeface="Cambria Math" panose="02040503050406030204" pitchFamily="18" charset="0"/>
                          </a:rPr>
                          <m:t>2</m:t>
                        </m:r>
                      </m:e>
                      <m:sup>
                        <m:r>
                          <m:rPr>
                            <m:nor/>
                          </m:rPr>
                          <a:rPr lang="en-US" altLang="en-US" b="0" i="0" smtClean="0">
                            <a:latin typeface="Cambria Math" panose="02040503050406030204" pitchFamily="18" charset="0"/>
                          </a:rPr>
                          <m:t>48</m:t>
                        </m:r>
                      </m:sup>
                    </m:sSup>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B</m:t>
                    </m:r>
                    <m:r>
                      <m:rPr>
                        <m:nor/>
                      </m:rPr>
                      <a:rPr lang="en-US" altLang="en-US" i="0">
                        <a:latin typeface="Cambria Math" panose="02040503050406030204" pitchFamily="18" charset="0"/>
                      </a:rPr>
                      <m:t>=</m:t>
                    </m:r>
                    <m:r>
                      <m:rPr>
                        <m:nor/>
                      </m:rPr>
                      <a:rPr lang="en-US" altLang="en-US" b="0" i="0" smtClean="0">
                        <a:latin typeface="Cambria Math" panose="02040503050406030204" pitchFamily="18" charset="0"/>
                      </a:rPr>
                      <m:t>256 </m:t>
                    </m:r>
                    <m:r>
                      <m:rPr>
                        <m:nor/>
                      </m:rPr>
                      <a:rPr lang="en-US" altLang="en-US" b="0" i="0" smtClean="0">
                        <a:latin typeface="Cambria Math" panose="02040503050406030204" pitchFamily="18" charset="0"/>
                      </a:rPr>
                      <m:t>TB</m:t>
                    </m:r>
                  </m:oMath>
                </a14:m>
                <a:r>
                  <a:rPr lang="he-IL" altLang="en-US" dirty="0"/>
                  <a:t>.</a:t>
                </a:r>
              </a:p>
              <a:p>
                <a:pPr lvl="1"/>
                <a:r>
                  <a:rPr lang="he-IL" altLang="en-US" dirty="0"/>
                  <a:t>גודל דף הוא </a:t>
                </a:r>
                <a:r>
                  <a:rPr lang="en-US" altLang="en-US" dirty="0"/>
                  <a:t>4KB</a:t>
                </a:r>
                <a:r>
                  <a:rPr lang="he-IL" altLang="en-US" dirty="0"/>
                  <a:t> ולכן יש </a:t>
                </a:r>
                <a14:m>
                  <m:oMath xmlns:m="http://schemas.openxmlformats.org/officeDocument/2006/math">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48</m:t>
                        </m:r>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12</m:t>
                        </m:r>
                      </m:sup>
                    </m:sSup>
                    <m:r>
                      <m:rPr>
                        <m:nor/>
                      </m:rPr>
                      <a:rPr lang="en-US" altLang="en-US" b="0" i="0" smtClean="0">
                        <a:latin typeface="Cambria Math" panose="02040503050406030204" pitchFamily="18" charset="0"/>
                      </a:rPr>
                      <m:t>=</m:t>
                    </m:r>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36</m:t>
                        </m:r>
                      </m:sup>
                    </m:sSup>
                  </m:oMath>
                </a14:m>
                <a:r>
                  <a:rPr lang="he-IL" altLang="en-US" dirty="0"/>
                  <a:t> כניסות במערך.</a:t>
                </a:r>
              </a:p>
              <a:p>
                <a:pPr lvl="1"/>
                <a:r>
                  <a:rPr lang="he-IL" altLang="en-US" dirty="0"/>
                  <a:t>כל כניסה היא בגודל 8 בתים.</a:t>
                </a:r>
              </a:p>
              <a:p>
                <a:r>
                  <a:rPr lang="he-IL" altLang="en-US" dirty="0">
                    <a:sym typeface="Wingdings" panose="05000000000000000000" pitchFamily="2" charset="2"/>
                  </a:rPr>
                  <a:t> </a:t>
                </a:r>
                <a:r>
                  <a:rPr lang="he-IL" altLang="en-US" dirty="0"/>
                  <a:t>גודל טבלת הדפים יהיה </a:t>
                </a:r>
                <a:r>
                  <a:rPr lang="en-US" altLang="en-US" b="1" dirty="0">
                    <a:solidFill>
                      <a:srgbClr val="FF0000"/>
                    </a:solidFill>
                  </a:rPr>
                  <a:t>512GB</a:t>
                </a:r>
                <a:r>
                  <a:rPr lang="he-IL" altLang="en-US" dirty="0"/>
                  <a:t> לכל תהליך!</a:t>
                </a:r>
              </a:p>
              <a:p>
                <a:endParaRPr lang="he-IL" altLang="en-US" dirty="0"/>
              </a:p>
            </p:txBody>
          </p:sp>
        </mc:Choice>
        <mc:Fallback xmlns="">
          <p:sp>
            <p:nvSpPr>
              <p:cNvPr id="18438" name="Rectangle 3">
                <a:extLst>
                  <a:ext uri="{FF2B5EF4-FFF2-40B4-BE49-F238E27FC236}">
                    <a16:creationId xmlns:a16="http://schemas.microsoft.com/office/drawing/2014/main" id="{31D81EC6-A06D-4D5F-B6E5-9027AAEA58F3}"/>
                  </a:ext>
                </a:extLst>
              </p:cNvPr>
              <p:cNvSpPr>
                <a:spLocks noGrp="1" noRot="1" noChangeAspect="1" noMove="1" noResize="1" noEditPoints="1" noAdjustHandles="1" noChangeArrowheads="1" noChangeShapeType="1" noTextEdit="1"/>
              </p:cNvSpPr>
              <p:nvPr>
                <p:ph idx="1"/>
              </p:nvPr>
            </p:nvSpPr>
            <p:spPr>
              <a:blipFill>
                <a:blip r:embed="rId3"/>
                <a:stretch>
                  <a:fillRect t="-875" r="-741"/>
                </a:stretch>
              </a:blipFill>
            </p:spPr>
            <p:txBody>
              <a:bodyPr/>
              <a:lstStyle/>
              <a:p>
                <a:r>
                  <a:rPr lang="he-IL">
                    <a:noFill/>
                  </a:rPr>
                  <a:t> </a:t>
                </a:r>
              </a:p>
            </p:txBody>
          </p:sp>
        </mc:Fallback>
      </mc:AlternateContent>
      <p:sp>
        <p:nvSpPr>
          <p:cNvPr id="4" name="Slide Number Placeholder 3">
            <a:extLst>
              <a:ext uri="{FF2B5EF4-FFF2-40B4-BE49-F238E27FC236}">
                <a16:creationId xmlns:a16="http://schemas.microsoft.com/office/drawing/2014/main" id="{C7B3B5ED-EEDE-4CE6-B2EA-5F46A6B9D546}"/>
              </a:ext>
            </a:extLst>
          </p:cNvPr>
          <p:cNvSpPr>
            <a:spLocks noGrp="1"/>
          </p:cNvSpPr>
          <p:nvPr>
            <p:ph type="sldNum" sz="quarter" idx="12"/>
          </p:nvPr>
        </p:nvSpPr>
        <p:spPr/>
        <p:txBody>
          <a:bodyPr/>
          <a:lstStyle/>
          <a:p>
            <a:fld id="{0CFEC368-1D7A-4F81-ABF6-AE0E36BAF64C}" type="slidenum">
              <a:rPr lang="en-US" smtClean="0"/>
              <a:pPr/>
              <a:t>22</a:t>
            </a:fld>
            <a:endParaRPr lang="en-US"/>
          </a:p>
        </p:txBody>
      </p:sp>
      <p:sp>
        <p:nvSpPr>
          <p:cNvPr id="3" name="Footer Placeholder 2">
            <a:extLst>
              <a:ext uri="{FF2B5EF4-FFF2-40B4-BE49-F238E27FC236}">
                <a16:creationId xmlns:a16="http://schemas.microsoft.com/office/drawing/2014/main" id="{1C16DAF2-884F-4D01-AEF5-7A973B0E5FF7}"/>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58372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8BAB75-4111-486C-AFFA-AD3BE3774235}"/>
              </a:ext>
            </a:extLst>
          </p:cNvPr>
          <p:cNvSpPr>
            <a:spLocks noGrp="1"/>
          </p:cNvSpPr>
          <p:nvPr>
            <p:ph type="title"/>
          </p:nvPr>
        </p:nvSpPr>
        <p:spPr>
          <a:xfrm>
            <a:off x="457200" y="533400"/>
            <a:ext cx="8229600" cy="1539240"/>
          </a:xfrm>
        </p:spPr>
        <p:txBody>
          <a:bodyPr>
            <a:normAutofit/>
          </a:bodyPr>
          <a:lstStyle/>
          <a:p>
            <a:r>
              <a:rPr lang="he-IL" altLang="en-US" dirty="0"/>
              <a:t>ניסיון 2#:</a:t>
            </a:r>
            <a:br>
              <a:rPr lang="en-US" altLang="en-US" dirty="0"/>
            </a:br>
            <a:r>
              <a:rPr lang="he-IL" altLang="en-US" dirty="0"/>
              <a:t>טבלת דפים היררכית</a:t>
            </a:r>
            <a:endParaRPr lang="en-US" dirty="0"/>
          </a:p>
        </p:txBody>
      </p:sp>
      <p:sp>
        <p:nvSpPr>
          <p:cNvPr id="8" name="Content Placeholder 7">
            <a:extLst>
              <a:ext uri="{FF2B5EF4-FFF2-40B4-BE49-F238E27FC236}">
                <a16:creationId xmlns:a16="http://schemas.microsoft.com/office/drawing/2014/main" id="{F4ED30D0-AEEB-4177-9777-FFD100212CAE}"/>
              </a:ext>
            </a:extLst>
          </p:cNvPr>
          <p:cNvSpPr>
            <a:spLocks noGrp="1"/>
          </p:cNvSpPr>
          <p:nvPr>
            <p:ph sz="half" idx="2"/>
          </p:nvPr>
        </p:nvSpPr>
        <p:spPr/>
        <p:txBody>
          <a:bodyPr/>
          <a:lstStyle/>
          <a:p>
            <a:endParaRPr lang="he-IL" dirty="0"/>
          </a:p>
          <a:p>
            <a:endParaRPr lang="he-IL" dirty="0"/>
          </a:p>
          <a:p>
            <a:r>
              <a:rPr lang="he-IL" dirty="0"/>
              <a:t>נניח כי תהליך מסוים </a:t>
            </a:r>
            <a:r>
              <a:rPr lang="en-US" dirty="0"/>
              <a:t>P</a:t>
            </a:r>
            <a:r>
              <a:rPr lang="he-IL" dirty="0"/>
              <a:t> ניגש לשני דפים בלבד.</a:t>
            </a:r>
          </a:p>
          <a:p>
            <a:r>
              <a:rPr lang="he-IL" dirty="0"/>
              <a:t>טבלת הדפים הליניארית של התהליך </a:t>
            </a:r>
            <a:r>
              <a:rPr lang="en-US" dirty="0"/>
              <a:t>P</a:t>
            </a:r>
            <a:r>
              <a:rPr lang="he-IL" dirty="0"/>
              <a:t> משתמשת בשתי כניסות בלבד, כפי שמראה התרשים:</a:t>
            </a:r>
          </a:p>
          <a:p>
            <a:endParaRPr lang="he-IL" dirty="0"/>
          </a:p>
          <a:p>
            <a:r>
              <a:rPr lang="he-IL" dirty="0"/>
              <a:t>קל לראות את בזבוז הזיכרון...</a:t>
            </a:r>
          </a:p>
        </p:txBody>
      </p:sp>
      <p:sp>
        <p:nvSpPr>
          <p:cNvPr id="4" name="Footer Placeholder 3">
            <a:extLst>
              <a:ext uri="{FF2B5EF4-FFF2-40B4-BE49-F238E27FC236}">
                <a16:creationId xmlns:a16="http://schemas.microsoft.com/office/drawing/2014/main" id="{D9B1A42A-1524-451C-8E91-2C008CF2BB8E}"/>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E6D11925-479A-46C9-8AC5-C6B58A35EE8E}"/>
              </a:ext>
            </a:extLst>
          </p:cNvPr>
          <p:cNvSpPr>
            <a:spLocks noGrp="1"/>
          </p:cNvSpPr>
          <p:nvPr>
            <p:ph type="sldNum" sz="quarter" idx="12"/>
          </p:nvPr>
        </p:nvSpPr>
        <p:spPr/>
        <p:txBody>
          <a:bodyPr/>
          <a:lstStyle/>
          <a:p>
            <a:fld id="{0CFEC368-1D7A-4F81-ABF6-AE0E36BAF64C}" type="slidenum">
              <a:rPr lang="en-US" smtClean="0"/>
              <a:pPr/>
              <a:t>23</a:t>
            </a:fld>
            <a:endParaRPr lang="en-US"/>
          </a:p>
        </p:txBody>
      </p:sp>
      <p:graphicFrame>
        <p:nvGraphicFramePr>
          <p:cNvPr id="15" name="Content Placeholder 14">
            <a:extLst>
              <a:ext uri="{FF2B5EF4-FFF2-40B4-BE49-F238E27FC236}">
                <a16:creationId xmlns:a16="http://schemas.microsoft.com/office/drawing/2014/main" id="{B3C4D9A1-428F-45AE-BA2B-DF3EAC1F1688}"/>
              </a:ext>
            </a:extLst>
          </p:cNvPr>
          <p:cNvGraphicFramePr>
            <a:graphicFrameLocks noGrp="1"/>
          </p:cNvGraphicFramePr>
          <p:nvPr>
            <p:ph sz="half" idx="1"/>
            <p:extLst>
              <p:ext uri="{D42A27DB-BD31-4B8C-83A1-F6EECF244321}">
                <p14:modId xmlns:p14="http://schemas.microsoft.com/office/powerpoint/2010/main" val="2473042376"/>
              </p:ext>
            </p:extLst>
          </p:nvPr>
        </p:nvGraphicFramePr>
        <p:xfrm>
          <a:off x="457200" y="533400"/>
          <a:ext cx="2286000" cy="5852160"/>
        </p:xfrm>
        <a:graphic>
          <a:graphicData uri="http://schemas.openxmlformats.org/drawingml/2006/table">
            <a:tbl>
              <a:tblPr>
                <a:noFill/>
                <a:tableStyleId>{3C2FFA5D-87B4-456A-9821-1D502468CF0F}</a:tableStyleId>
              </a:tblPr>
              <a:tblGrid>
                <a:gridCol w="772297">
                  <a:extLst>
                    <a:ext uri="{9D8B030D-6E8A-4147-A177-3AD203B41FA5}">
                      <a16:colId xmlns:a16="http://schemas.microsoft.com/office/drawing/2014/main" val="20000"/>
                    </a:ext>
                  </a:extLst>
                </a:gridCol>
                <a:gridCol w="1513703">
                  <a:extLst>
                    <a:ext uri="{9D8B030D-6E8A-4147-A177-3AD203B41FA5}">
                      <a16:colId xmlns:a16="http://schemas.microsoft.com/office/drawing/2014/main" val="20001"/>
                    </a:ext>
                  </a:extLst>
                </a:gridCol>
              </a:tblGrid>
              <a:tr h="360045">
                <a:tc>
                  <a:txBody>
                    <a:bodyPr/>
                    <a:lstStyle/>
                    <a:p>
                      <a:pPr algn="r"/>
                      <a:r>
                        <a:rPr lang="en-US" dirty="0"/>
                        <a:t>0</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45">
                <a:tc>
                  <a:txBody>
                    <a:bodyPr/>
                    <a:lstStyle/>
                    <a:p>
                      <a:pPr algn="r"/>
                      <a:r>
                        <a:rPr lang="en-US" dirty="0"/>
                        <a:t>1023</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45">
                <a:tc>
                  <a:txBody>
                    <a:bodyPr/>
                    <a:lstStyle/>
                    <a:p>
                      <a:pPr algn="r"/>
                      <a:r>
                        <a:rPr lang="en-US" dirty="0"/>
                        <a:t>1024</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2827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6188979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45">
                <a:tc>
                  <a:txBody>
                    <a:bodyPr/>
                    <a:lstStyle/>
                    <a:p>
                      <a:pPr algn="r"/>
                      <a:r>
                        <a:rPr lang="en-US" dirty="0"/>
                        <a:t>2047</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03087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92941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7436550"/>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373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0045">
                <a:tc>
                  <a:txBody>
                    <a:bodyPr/>
                    <a:lstStyle/>
                    <a:p>
                      <a:pPr algn="r"/>
                      <a:r>
                        <a:rPr lang="en-US" dirty="0"/>
                        <a:t>1M</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74191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8BAB75-4111-486C-AFFA-AD3BE3774235}"/>
              </a:ext>
            </a:extLst>
          </p:cNvPr>
          <p:cNvSpPr>
            <a:spLocks noGrp="1"/>
          </p:cNvSpPr>
          <p:nvPr>
            <p:ph type="title"/>
          </p:nvPr>
        </p:nvSpPr>
        <p:spPr>
          <a:xfrm>
            <a:off x="457200" y="533400"/>
            <a:ext cx="8229600" cy="1539240"/>
          </a:xfrm>
        </p:spPr>
        <p:txBody>
          <a:bodyPr>
            <a:normAutofit/>
          </a:bodyPr>
          <a:lstStyle/>
          <a:p>
            <a:r>
              <a:rPr lang="he-IL" altLang="en-US" dirty="0"/>
              <a:t>ניסיון 2#:</a:t>
            </a:r>
            <a:br>
              <a:rPr lang="en-US" altLang="en-US" dirty="0"/>
            </a:br>
            <a:r>
              <a:rPr lang="he-IL" altLang="en-US" dirty="0"/>
              <a:t>טבלת דפים היררכית</a:t>
            </a: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4ED30D0-AEEB-4177-9777-FFD100212CAE}"/>
                  </a:ext>
                </a:extLst>
              </p:cNvPr>
              <p:cNvSpPr>
                <a:spLocks noGrp="1"/>
              </p:cNvSpPr>
              <p:nvPr>
                <p:ph sz="half" idx="2"/>
              </p:nvPr>
            </p:nvSpPr>
            <p:spPr/>
            <p:txBody>
              <a:bodyPr>
                <a:normAutofit lnSpcReduction="10000"/>
              </a:bodyPr>
              <a:lstStyle/>
              <a:p>
                <a:endParaRPr lang="he-IL" dirty="0"/>
              </a:p>
              <a:p>
                <a:endParaRPr lang="he-IL" dirty="0"/>
              </a:p>
              <a:p>
                <a:r>
                  <a:rPr lang="he-IL" dirty="0"/>
                  <a:t>נחלק את הכניסות בטבלה לבלוקים בגודל מסגרת פיזית.</a:t>
                </a:r>
              </a:p>
              <a:p>
                <a:pPr lvl="1"/>
                <a:endParaRPr lang="he-IL" dirty="0"/>
              </a:p>
              <a:p>
                <a:r>
                  <a:rPr lang="he-IL" dirty="0"/>
                  <a:t>כמה כניסות יהיו בכל בלוק?</a:t>
                </a:r>
                <a:endParaRPr lang="en-US" dirty="0"/>
              </a:p>
              <a:p>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𝑓𝑟𝑎𝑚𝑒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num>
                      <m:den>
                        <m:r>
                          <a:rPr lang="en-US" altLang="en-US" b="0" i="1" smtClean="0">
                            <a:latin typeface="Cambria Math" panose="02040503050406030204" pitchFamily="18" charset="0"/>
                          </a:rPr>
                          <m:t>𝑒𝑛𝑡𝑟𝑦</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den>
                    </m:f>
                    <m:r>
                      <m:rPr>
                        <m:nor/>
                      </m:rPr>
                      <a:rPr lang="en-US" altLang="en-US" b="0" i="0" smtClean="0">
                        <a:latin typeface="Cambria Math" panose="02040503050406030204" pitchFamily="18" charset="0"/>
                      </a:rPr>
                      <m:t> </m:t>
                    </m:r>
                    <m:r>
                      <m:rPr>
                        <m:nor/>
                      </m:rPr>
                      <a:rPr lang="en-US" altLang="en-US">
                        <a:latin typeface="Cambria Math" panose="02040503050406030204" pitchFamily="18" charset="0"/>
                      </a:rPr>
                      <m:t>=</m:t>
                    </m:r>
                    <m:r>
                      <m:rPr>
                        <m:nor/>
                      </m:rPr>
                      <a:rPr lang="en-US" altLang="en-US" b="0" i="0" smtClean="0">
                        <a:latin typeface="Cambria Math" panose="02040503050406030204" pitchFamily="18" charset="0"/>
                      </a:rPr>
                      <m:t> </m:t>
                    </m:r>
                    <m:f>
                      <m:fPr>
                        <m:ctrlPr>
                          <a:rPr lang="en-US" altLang="en-US" i="1">
                            <a:latin typeface="Cambria Math" panose="02040503050406030204" pitchFamily="18" charset="0"/>
                          </a:rPr>
                        </m:ctrlPr>
                      </m:fPr>
                      <m:num>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KB</m:t>
                        </m:r>
                      </m:num>
                      <m:den>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B</m:t>
                        </m:r>
                      </m:den>
                    </m:f>
                    <m:r>
                      <m:rPr>
                        <m:nor/>
                      </m:rPr>
                      <a:rPr lang="en-US" altLang="en-US" b="0" i="0" smtClean="0">
                        <a:latin typeface="Cambria Math" panose="02040503050406030204" pitchFamily="18" charset="0"/>
                      </a:rPr>
                      <m:t> = </m:t>
                    </m:r>
                    <m:r>
                      <m:rPr>
                        <m:nor/>
                      </m:rPr>
                      <a:rPr lang="en-US" altLang="en-US" b="0" i="0" smtClean="0">
                        <a:latin typeface="Cambria Math" panose="02040503050406030204" pitchFamily="18" charset="0"/>
                      </a:rPr>
                      <m:t>1024</m:t>
                    </m:r>
                  </m:oMath>
                </a14:m>
                <a:endParaRPr lang="en-US" altLang="en-US" b="0" dirty="0"/>
              </a:p>
              <a:p>
                <a:pPr lvl="1"/>
                <a:endParaRPr lang="he-IL" dirty="0"/>
              </a:p>
              <a:p>
                <a:r>
                  <a:rPr lang="he-IL" dirty="0"/>
                  <a:t>כמה בלוקים יהיו?</a:t>
                </a:r>
              </a:p>
              <a:p>
                <a14:m>
                  <m:oMath xmlns:m="http://schemas.openxmlformats.org/officeDocument/2006/math">
                    <m:f>
                      <m:fPr>
                        <m:ctrlPr>
                          <a:rPr lang="en-US" altLang="en-US" i="1" smtClean="0">
                            <a:latin typeface="Cambria Math" panose="02040503050406030204" pitchFamily="18" charset="0"/>
                          </a:rPr>
                        </m:ctrlPr>
                      </m:fPr>
                      <m:num>
                        <m:r>
                          <m:rPr>
                            <m:nor/>
                          </m:rPr>
                          <a:rPr lang="en-US" altLang="en-US" b="0" i="0" smtClean="0">
                            <a:latin typeface="Cambria Math" panose="02040503050406030204" pitchFamily="18" charset="0"/>
                          </a:rPr>
                          <m:t>1</m:t>
                        </m:r>
                        <m:r>
                          <m:rPr>
                            <m:nor/>
                          </m:rPr>
                          <a:rPr lang="en-US" altLang="en-US" b="0" i="0" smtClean="0">
                            <a:latin typeface="Cambria Math" panose="02040503050406030204" pitchFamily="18" charset="0"/>
                          </a:rPr>
                          <m:t>M</m:t>
                        </m:r>
                      </m:num>
                      <m:den>
                        <m:r>
                          <m:rPr>
                            <m:nor/>
                          </m:rPr>
                          <a:rPr lang="en-US" altLang="en-US" b="0" i="0" smtClean="0">
                            <a:latin typeface="Cambria Math" panose="02040503050406030204" pitchFamily="18" charset="0"/>
                          </a:rPr>
                          <m:t>1024</m:t>
                        </m:r>
                      </m:den>
                    </m:f>
                    <m:r>
                      <m:rPr>
                        <m:nor/>
                      </m:rPr>
                      <a:rPr lang="en-US" altLang="en-US" b="0" i="0" smtClean="0">
                        <a:latin typeface="Cambria Math" panose="02040503050406030204" pitchFamily="18" charset="0"/>
                      </a:rPr>
                      <m:t> = </m:t>
                    </m:r>
                    <m:r>
                      <m:rPr>
                        <m:nor/>
                      </m:rPr>
                      <a:rPr lang="en-US" altLang="en-US" b="0" i="0" smtClean="0">
                        <a:latin typeface="Cambria Math" panose="02040503050406030204" pitchFamily="18" charset="0"/>
                      </a:rPr>
                      <m:t>1024</m:t>
                    </m:r>
                  </m:oMath>
                </a14:m>
                <a:endParaRPr lang="en-US" dirty="0"/>
              </a:p>
            </p:txBody>
          </p:sp>
        </mc:Choice>
        <mc:Fallback xmlns="">
          <p:sp>
            <p:nvSpPr>
              <p:cNvPr id="8" name="Content Placeholder 7">
                <a:extLst>
                  <a:ext uri="{FF2B5EF4-FFF2-40B4-BE49-F238E27FC236}">
                    <a16:creationId xmlns:a16="http://schemas.microsoft.com/office/drawing/2014/main" id="{F4ED30D0-AEEB-4177-9777-FFD100212CAE}"/>
                  </a:ext>
                </a:extLst>
              </p:cNvPr>
              <p:cNvSpPr>
                <a:spLocks noGrp="1" noRot="1" noChangeAspect="1" noMove="1" noResize="1" noEditPoints="1" noAdjustHandles="1" noChangeArrowheads="1" noChangeShapeType="1" noTextEdit="1"/>
              </p:cNvSpPr>
              <p:nvPr>
                <p:ph sz="half" idx="2"/>
              </p:nvPr>
            </p:nvSpPr>
            <p:spPr>
              <a:blipFill>
                <a:blip r:embed="rId2"/>
                <a:stretch>
                  <a:fillRect r="-136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9B1A42A-1524-451C-8E91-2C008CF2BB8E}"/>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E6D11925-479A-46C9-8AC5-C6B58A35EE8E}"/>
              </a:ext>
            </a:extLst>
          </p:cNvPr>
          <p:cNvSpPr>
            <a:spLocks noGrp="1"/>
          </p:cNvSpPr>
          <p:nvPr>
            <p:ph type="sldNum" sz="quarter" idx="12"/>
          </p:nvPr>
        </p:nvSpPr>
        <p:spPr/>
        <p:txBody>
          <a:bodyPr/>
          <a:lstStyle/>
          <a:p>
            <a:fld id="{0CFEC368-1D7A-4F81-ABF6-AE0E36BAF64C}" type="slidenum">
              <a:rPr lang="en-US" smtClean="0"/>
              <a:pPr/>
              <a:t>24</a:t>
            </a:fld>
            <a:endParaRPr lang="en-US"/>
          </a:p>
        </p:txBody>
      </p:sp>
      <p:graphicFrame>
        <p:nvGraphicFramePr>
          <p:cNvPr id="15" name="Content Placeholder 14">
            <a:extLst>
              <a:ext uri="{FF2B5EF4-FFF2-40B4-BE49-F238E27FC236}">
                <a16:creationId xmlns:a16="http://schemas.microsoft.com/office/drawing/2014/main" id="{B3C4D9A1-428F-45AE-BA2B-DF3EAC1F1688}"/>
              </a:ext>
            </a:extLst>
          </p:cNvPr>
          <p:cNvGraphicFramePr>
            <a:graphicFrameLocks noGrp="1"/>
          </p:cNvGraphicFramePr>
          <p:nvPr>
            <p:ph sz="half" idx="1"/>
            <p:extLst>
              <p:ext uri="{D42A27DB-BD31-4B8C-83A1-F6EECF244321}">
                <p14:modId xmlns:p14="http://schemas.microsoft.com/office/powerpoint/2010/main" val="3824021854"/>
              </p:ext>
            </p:extLst>
          </p:nvPr>
        </p:nvGraphicFramePr>
        <p:xfrm>
          <a:off x="457200" y="533400"/>
          <a:ext cx="2286000" cy="5852160"/>
        </p:xfrm>
        <a:graphic>
          <a:graphicData uri="http://schemas.openxmlformats.org/drawingml/2006/table">
            <a:tbl>
              <a:tblPr>
                <a:noFill/>
                <a:tableStyleId>{3C2FFA5D-87B4-456A-9821-1D502468CF0F}</a:tableStyleId>
              </a:tblPr>
              <a:tblGrid>
                <a:gridCol w="772297">
                  <a:extLst>
                    <a:ext uri="{9D8B030D-6E8A-4147-A177-3AD203B41FA5}">
                      <a16:colId xmlns:a16="http://schemas.microsoft.com/office/drawing/2014/main" val="20000"/>
                    </a:ext>
                  </a:extLst>
                </a:gridCol>
                <a:gridCol w="1513703">
                  <a:extLst>
                    <a:ext uri="{9D8B030D-6E8A-4147-A177-3AD203B41FA5}">
                      <a16:colId xmlns:a16="http://schemas.microsoft.com/office/drawing/2014/main" val="20001"/>
                    </a:ext>
                  </a:extLst>
                </a:gridCol>
              </a:tblGrid>
              <a:tr h="360045">
                <a:tc>
                  <a:txBody>
                    <a:bodyPr/>
                    <a:lstStyle/>
                    <a:p>
                      <a:pPr algn="r"/>
                      <a:r>
                        <a:rPr lang="en-US" dirty="0"/>
                        <a:t>0</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45">
                <a:tc>
                  <a:txBody>
                    <a:bodyPr/>
                    <a:lstStyle/>
                    <a:p>
                      <a:pPr algn="r"/>
                      <a:r>
                        <a:rPr lang="en-US" dirty="0"/>
                        <a:t>1023</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45">
                <a:tc>
                  <a:txBody>
                    <a:bodyPr/>
                    <a:lstStyle/>
                    <a:p>
                      <a:pPr algn="r"/>
                      <a:r>
                        <a:rPr lang="en-US" dirty="0"/>
                        <a:t>1024</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2827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6188979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45">
                <a:tc>
                  <a:txBody>
                    <a:bodyPr/>
                    <a:lstStyle/>
                    <a:p>
                      <a:pPr algn="r"/>
                      <a:r>
                        <a:rPr lang="en-US" dirty="0"/>
                        <a:t>2047</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03087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92941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7436550"/>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373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0045">
                <a:tc>
                  <a:txBody>
                    <a:bodyPr/>
                    <a:lstStyle/>
                    <a:p>
                      <a:pPr algn="r"/>
                      <a:r>
                        <a:rPr lang="en-US" dirty="0"/>
                        <a:t>1M</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Right Brace 6">
            <a:extLst>
              <a:ext uri="{FF2B5EF4-FFF2-40B4-BE49-F238E27FC236}">
                <a16:creationId xmlns:a16="http://schemas.microsoft.com/office/drawing/2014/main" id="{4B0B87C5-6FC5-48CF-9C58-BE6A59C78070}"/>
              </a:ext>
            </a:extLst>
          </p:cNvPr>
          <p:cNvSpPr/>
          <p:nvPr/>
        </p:nvSpPr>
        <p:spPr>
          <a:xfrm>
            <a:off x="2894681" y="202692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EDF4F1E-782B-4E7B-86C1-CC93256A17FD}"/>
              </a:ext>
            </a:extLst>
          </p:cNvPr>
          <p:cNvSpPr/>
          <p:nvPr/>
        </p:nvSpPr>
        <p:spPr>
          <a:xfrm>
            <a:off x="2894681" y="53340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9D1CF4DB-08C2-4B10-8C87-CE81DD004345}"/>
              </a:ext>
            </a:extLst>
          </p:cNvPr>
          <p:cNvSpPr/>
          <p:nvPr/>
        </p:nvSpPr>
        <p:spPr>
          <a:xfrm>
            <a:off x="2894681" y="501396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BBCB6A-85AD-40DA-8F9A-2A23D5F672B6}"/>
              </a:ext>
            </a:extLst>
          </p:cNvPr>
          <p:cNvSpPr/>
          <p:nvPr/>
        </p:nvSpPr>
        <p:spPr>
          <a:xfrm>
            <a:off x="2894681" y="352044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155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8BAB75-4111-486C-AFFA-AD3BE3774235}"/>
              </a:ext>
            </a:extLst>
          </p:cNvPr>
          <p:cNvSpPr>
            <a:spLocks noGrp="1"/>
          </p:cNvSpPr>
          <p:nvPr>
            <p:ph type="title"/>
          </p:nvPr>
        </p:nvSpPr>
        <p:spPr>
          <a:xfrm>
            <a:off x="457200" y="533400"/>
            <a:ext cx="8229600" cy="1539240"/>
          </a:xfrm>
        </p:spPr>
        <p:txBody>
          <a:bodyPr>
            <a:normAutofit/>
          </a:bodyPr>
          <a:lstStyle/>
          <a:p>
            <a:r>
              <a:rPr lang="he-IL" altLang="en-US" dirty="0"/>
              <a:t>ניסיון 2#:</a:t>
            </a:r>
            <a:br>
              <a:rPr lang="en-US" altLang="en-US" dirty="0"/>
            </a:br>
            <a:r>
              <a:rPr lang="he-IL" altLang="en-US" dirty="0"/>
              <a:t>טבלת דפים היררכית</a:t>
            </a:r>
            <a:endParaRPr lang="en-US" dirty="0"/>
          </a:p>
        </p:txBody>
      </p:sp>
      <p:sp>
        <p:nvSpPr>
          <p:cNvPr id="8" name="Content Placeholder 7">
            <a:extLst>
              <a:ext uri="{FF2B5EF4-FFF2-40B4-BE49-F238E27FC236}">
                <a16:creationId xmlns:a16="http://schemas.microsoft.com/office/drawing/2014/main" id="{F4ED30D0-AEEB-4177-9777-FFD100212CAE}"/>
              </a:ext>
            </a:extLst>
          </p:cNvPr>
          <p:cNvSpPr>
            <a:spLocks noGrp="1"/>
          </p:cNvSpPr>
          <p:nvPr>
            <p:ph sz="half" idx="2"/>
          </p:nvPr>
        </p:nvSpPr>
        <p:spPr/>
        <p:txBody>
          <a:bodyPr>
            <a:normAutofit/>
          </a:bodyPr>
          <a:lstStyle/>
          <a:p>
            <a:endParaRPr lang="he-IL" dirty="0"/>
          </a:p>
          <a:p>
            <a:endParaRPr lang="he-IL" dirty="0"/>
          </a:p>
          <a:p>
            <a:r>
              <a:rPr lang="he-IL" dirty="0"/>
              <a:t>נשים לב כי מרבית הבלוקים ריקים לגמרי...</a:t>
            </a:r>
          </a:p>
          <a:p>
            <a:r>
              <a:rPr lang="he-IL" dirty="0"/>
              <a:t>ולכן לא כדאי להקצות אותם.</a:t>
            </a:r>
          </a:p>
          <a:p>
            <a:endParaRPr lang="he-IL" dirty="0"/>
          </a:p>
          <a:p>
            <a:r>
              <a:rPr lang="he-IL" dirty="0"/>
              <a:t>נשמור טבלה נוספת עם 1024 כניסות אשר תצביע לבלוקים:</a:t>
            </a:r>
          </a:p>
          <a:p>
            <a:pPr lvl="1"/>
            <a:r>
              <a:rPr lang="en-US" dirty="0"/>
              <a:t>NULL</a:t>
            </a:r>
            <a:r>
              <a:rPr lang="he-IL" dirty="0"/>
              <a:t> עבור בלוק ריק.</a:t>
            </a:r>
          </a:p>
          <a:p>
            <a:pPr lvl="1"/>
            <a:r>
              <a:rPr lang="he-IL" dirty="0"/>
              <a:t>כתובת פיזית עבור בלוק מוקצה.</a:t>
            </a:r>
            <a:endParaRPr lang="en-US" dirty="0"/>
          </a:p>
        </p:txBody>
      </p:sp>
      <p:sp>
        <p:nvSpPr>
          <p:cNvPr id="4" name="Footer Placeholder 3">
            <a:extLst>
              <a:ext uri="{FF2B5EF4-FFF2-40B4-BE49-F238E27FC236}">
                <a16:creationId xmlns:a16="http://schemas.microsoft.com/office/drawing/2014/main" id="{D9B1A42A-1524-451C-8E91-2C008CF2BB8E}"/>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E6D11925-479A-46C9-8AC5-C6B58A35EE8E}"/>
              </a:ext>
            </a:extLst>
          </p:cNvPr>
          <p:cNvSpPr>
            <a:spLocks noGrp="1"/>
          </p:cNvSpPr>
          <p:nvPr>
            <p:ph type="sldNum" sz="quarter" idx="12"/>
          </p:nvPr>
        </p:nvSpPr>
        <p:spPr/>
        <p:txBody>
          <a:bodyPr/>
          <a:lstStyle/>
          <a:p>
            <a:fld id="{0CFEC368-1D7A-4F81-ABF6-AE0E36BAF64C}" type="slidenum">
              <a:rPr lang="en-US" smtClean="0"/>
              <a:pPr/>
              <a:t>25</a:t>
            </a:fld>
            <a:endParaRPr lang="en-US"/>
          </a:p>
        </p:txBody>
      </p:sp>
      <p:graphicFrame>
        <p:nvGraphicFramePr>
          <p:cNvPr id="15" name="Content Placeholder 14">
            <a:extLst>
              <a:ext uri="{FF2B5EF4-FFF2-40B4-BE49-F238E27FC236}">
                <a16:creationId xmlns:a16="http://schemas.microsoft.com/office/drawing/2014/main" id="{B3C4D9A1-428F-45AE-BA2B-DF3EAC1F1688}"/>
              </a:ext>
            </a:extLst>
          </p:cNvPr>
          <p:cNvGraphicFramePr>
            <a:graphicFrameLocks noGrp="1"/>
          </p:cNvGraphicFramePr>
          <p:nvPr>
            <p:ph sz="half" idx="1"/>
            <p:extLst>
              <p:ext uri="{D42A27DB-BD31-4B8C-83A1-F6EECF244321}">
                <p14:modId xmlns:p14="http://schemas.microsoft.com/office/powerpoint/2010/main" val="113858100"/>
              </p:ext>
            </p:extLst>
          </p:nvPr>
        </p:nvGraphicFramePr>
        <p:xfrm>
          <a:off x="457200" y="533400"/>
          <a:ext cx="2286000" cy="5852160"/>
        </p:xfrm>
        <a:graphic>
          <a:graphicData uri="http://schemas.openxmlformats.org/drawingml/2006/table">
            <a:tbl>
              <a:tblPr>
                <a:noFill/>
                <a:tableStyleId>{3C2FFA5D-87B4-456A-9821-1D502468CF0F}</a:tableStyleId>
              </a:tblPr>
              <a:tblGrid>
                <a:gridCol w="772297">
                  <a:extLst>
                    <a:ext uri="{9D8B030D-6E8A-4147-A177-3AD203B41FA5}">
                      <a16:colId xmlns:a16="http://schemas.microsoft.com/office/drawing/2014/main" val="20000"/>
                    </a:ext>
                  </a:extLst>
                </a:gridCol>
                <a:gridCol w="1513703">
                  <a:extLst>
                    <a:ext uri="{9D8B030D-6E8A-4147-A177-3AD203B41FA5}">
                      <a16:colId xmlns:a16="http://schemas.microsoft.com/office/drawing/2014/main" val="20001"/>
                    </a:ext>
                  </a:extLst>
                </a:gridCol>
              </a:tblGrid>
              <a:tr h="360045">
                <a:tc>
                  <a:txBody>
                    <a:bodyPr/>
                    <a:lstStyle/>
                    <a:p>
                      <a:pPr algn="r"/>
                      <a:r>
                        <a:rPr lang="en-US" dirty="0"/>
                        <a:t>0</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0"/>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1"/>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2"/>
                  </a:ext>
                </a:extLst>
              </a:tr>
              <a:tr h="360045">
                <a:tc>
                  <a:txBody>
                    <a:bodyPr/>
                    <a:lstStyle/>
                    <a:p>
                      <a:pPr algn="r"/>
                      <a:r>
                        <a:rPr lang="en-US" dirty="0"/>
                        <a:t>1023</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3"/>
                  </a:ext>
                </a:extLst>
              </a:tr>
              <a:tr h="360045">
                <a:tc>
                  <a:txBody>
                    <a:bodyPr/>
                    <a:lstStyle/>
                    <a:p>
                      <a:pPr algn="r"/>
                      <a:r>
                        <a:rPr lang="en-US" dirty="0"/>
                        <a:t>1024</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2827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6188979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45">
                <a:tc>
                  <a:txBody>
                    <a:bodyPr/>
                    <a:lstStyle/>
                    <a:p>
                      <a:pPr algn="r"/>
                      <a:r>
                        <a:rPr lang="en-US" dirty="0"/>
                        <a:t>2047</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03087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92941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7436550"/>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373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6"/>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7"/>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8"/>
                  </a:ext>
                </a:extLst>
              </a:tr>
              <a:tr h="360045">
                <a:tc>
                  <a:txBody>
                    <a:bodyPr/>
                    <a:lstStyle/>
                    <a:p>
                      <a:pPr algn="r"/>
                      <a:r>
                        <a:rPr lang="en-US" dirty="0"/>
                        <a:t>1M</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9"/>
                  </a:ext>
                </a:extLst>
              </a:tr>
            </a:tbl>
          </a:graphicData>
        </a:graphic>
      </p:graphicFrame>
      <p:sp>
        <p:nvSpPr>
          <p:cNvPr id="7" name="Right Brace 6">
            <a:extLst>
              <a:ext uri="{FF2B5EF4-FFF2-40B4-BE49-F238E27FC236}">
                <a16:creationId xmlns:a16="http://schemas.microsoft.com/office/drawing/2014/main" id="{4B0B87C5-6FC5-48CF-9C58-BE6A59C78070}"/>
              </a:ext>
            </a:extLst>
          </p:cNvPr>
          <p:cNvSpPr/>
          <p:nvPr/>
        </p:nvSpPr>
        <p:spPr>
          <a:xfrm>
            <a:off x="2894681" y="202692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EDF4F1E-782B-4E7B-86C1-CC93256A17FD}"/>
              </a:ext>
            </a:extLst>
          </p:cNvPr>
          <p:cNvSpPr/>
          <p:nvPr/>
        </p:nvSpPr>
        <p:spPr>
          <a:xfrm>
            <a:off x="2894681" y="53340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9D1CF4DB-08C2-4B10-8C87-CE81DD004345}"/>
              </a:ext>
            </a:extLst>
          </p:cNvPr>
          <p:cNvSpPr/>
          <p:nvPr/>
        </p:nvSpPr>
        <p:spPr>
          <a:xfrm>
            <a:off x="2894681" y="501396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BBCB6A-85AD-40DA-8F9A-2A23D5F672B6}"/>
              </a:ext>
            </a:extLst>
          </p:cNvPr>
          <p:cNvSpPr/>
          <p:nvPr/>
        </p:nvSpPr>
        <p:spPr>
          <a:xfrm>
            <a:off x="2894681" y="352044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70757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normAutofit/>
          </a:bodyPr>
          <a:lstStyle/>
          <a:p>
            <a:r>
              <a:rPr lang="he-IL" altLang="en-US" dirty="0"/>
              <a:t>ניסיון 2#: טבלת דפים היררכית</a:t>
            </a:r>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3158416369"/>
              </p:ext>
            </p:extLst>
          </p:nvPr>
        </p:nvGraphicFramePr>
        <p:xfrm>
          <a:off x="457200" y="1821180"/>
          <a:ext cx="2410056" cy="2951480"/>
        </p:xfrm>
        <a:graphic>
          <a:graphicData uri="http://schemas.openxmlformats.org/drawingml/2006/table">
            <a:tbl>
              <a:tblPr firstRow="1" lastRow="1" bandRow="1">
                <a:tableStyleId>{ED083AE6-46FA-4A59-8FB0-9F97EB10719F}</a:tableStyleId>
              </a:tblPr>
              <a:tblGrid>
                <a:gridCol w="2410056">
                  <a:extLst>
                    <a:ext uri="{9D8B030D-6E8A-4147-A177-3AD203B41FA5}">
                      <a16:colId xmlns:a16="http://schemas.microsoft.com/office/drawing/2014/main" val="20000"/>
                    </a:ext>
                  </a:extLst>
                </a:gridCol>
              </a:tblGrid>
              <a:tr h="0">
                <a:tc>
                  <a:txBody>
                    <a:bodyPr/>
                    <a:lstStyle/>
                    <a:p>
                      <a:pPr algn="ctr"/>
                      <a:r>
                        <a:rPr lang="en-US" sz="2000" dirty="0"/>
                        <a:t>PGD (page</a:t>
                      </a:r>
                      <a:br>
                        <a:rPr lang="en-US" sz="2000" baseline="0" dirty="0"/>
                      </a:br>
                      <a:r>
                        <a:rPr lang="en-US" sz="2000" baseline="0" dirty="0"/>
                        <a:t>global directory)</a:t>
                      </a:r>
                      <a:endParaRPr lang="en-US" sz="2000" dirty="0"/>
                    </a:p>
                  </a:txBody>
                  <a:tcPr/>
                </a:tc>
                <a:extLst>
                  <a:ext uri="{0D108BD9-81ED-4DB2-BD59-A6C34878D82A}">
                    <a16:rowId xmlns:a16="http://schemas.microsoft.com/office/drawing/2014/main" val="10000"/>
                  </a:ext>
                </a:extLst>
              </a:tr>
              <a:tr h="370840">
                <a:tc>
                  <a:txBody>
                    <a:bodyPr/>
                    <a:lstStyle/>
                    <a:p>
                      <a:pPr algn="ctr"/>
                      <a:r>
                        <a:rPr lang="en-US" sz="1800" dirty="0"/>
                        <a:t>NULL</a:t>
                      </a:r>
                    </a:p>
                  </a:txBody>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PDE #180</a:t>
                      </a:r>
                    </a:p>
                  </a:txBody>
                  <a:tcPr/>
                </a:tc>
                <a:extLst>
                  <a:ext uri="{0D108BD9-81ED-4DB2-BD59-A6C34878D82A}">
                    <a16:rowId xmlns:a16="http://schemas.microsoft.com/office/drawing/2014/main" val="10002"/>
                  </a:ext>
                </a:extLst>
              </a:tr>
              <a:tr h="370840">
                <a:tc>
                  <a:txBody>
                    <a:bodyPr/>
                    <a:lstStyle/>
                    <a:p>
                      <a:pPr algn="ctr"/>
                      <a:r>
                        <a:rPr lang="en-US" sz="1800" dirty="0"/>
                        <a:t>NULL</a:t>
                      </a:r>
                    </a:p>
                  </a:txBody>
                  <a:tcPr/>
                </a:tc>
                <a:extLst>
                  <a:ext uri="{0D108BD9-81ED-4DB2-BD59-A6C34878D82A}">
                    <a16:rowId xmlns:a16="http://schemas.microsoft.com/office/drawing/2014/main" val="10003"/>
                  </a:ext>
                </a:extLst>
              </a:tr>
              <a:tr h="370840">
                <a:tc>
                  <a:txBody>
                    <a:bodyPr/>
                    <a:lstStyle/>
                    <a:p>
                      <a:pPr algn="ctr"/>
                      <a:r>
                        <a:rPr lang="en-US" sz="1800" dirty="0"/>
                        <a:t>PDE</a:t>
                      </a:r>
                      <a:r>
                        <a:rPr lang="en-US" sz="1800" baseline="0" dirty="0"/>
                        <a:t> #1</a:t>
                      </a:r>
                      <a:endParaRPr lang="en-US" sz="1800" dirty="0"/>
                    </a:p>
                  </a:txBody>
                  <a:tcPr/>
                </a:tc>
                <a:extLst>
                  <a:ext uri="{0D108BD9-81ED-4DB2-BD59-A6C34878D82A}">
                    <a16:rowId xmlns:a16="http://schemas.microsoft.com/office/drawing/2014/main" val="10004"/>
                  </a:ext>
                </a:extLst>
              </a:tr>
              <a:tr h="370840">
                <a:tc>
                  <a:txBody>
                    <a:bodyPr/>
                    <a:lstStyle/>
                    <a:p>
                      <a:pPr algn="ctr"/>
                      <a:r>
                        <a:rPr lang="en-US" sz="1800" dirty="0"/>
                        <a:t>NULL</a:t>
                      </a:r>
                    </a:p>
                  </a:txBody>
                  <a:tcPr/>
                </a:tc>
                <a:extLst>
                  <a:ext uri="{0D108BD9-81ED-4DB2-BD59-A6C34878D82A}">
                    <a16:rowId xmlns:a16="http://schemas.microsoft.com/office/drawing/2014/main" val="10005"/>
                  </a:ext>
                </a:extLst>
              </a:tr>
              <a:tr h="370840">
                <a:tc>
                  <a:txBody>
                    <a:bodyPr/>
                    <a:lstStyle/>
                    <a:p>
                      <a:pPr algn="ctr"/>
                      <a:r>
                        <a:rPr lang="he-IL" sz="2000" dirty="0">
                          <a:solidFill>
                            <a:srgbClr val="FF0000"/>
                          </a:solidFill>
                        </a:rPr>
                        <a:t>מוקצה תמיד</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89692374"/>
              </p:ext>
            </p:extLst>
          </p:nvPr>
        </p:nvGraphicFramePr>
        <p:xfrm>
          <a:off x="4082183" y="1576294"/>
          <a:ext cx="2103120" cy="1905000"/>
        </p:xfrm>
        <a:graphic>
          <a:graphicData uri="http://schemas.openxmlformats.org/drawingml/2006/table">
            <a:tbl>
              <a:tblPr firstRow="1" lastRow="1" bandRow="1">
                <a:tableStyleId>{BC89EF96-8CEA-46FF-86C4-4CE0E7609802}</a:tableStyleId>
              </a:tblPr>
              <a:tblGrid>
                <a:gridCol w="2103120">
                  <a:extLst>
                    <a:ext uri="{9D8B030D-6E8A-4147-A177-3AD203B41FA5}">
                      <a16:colId xmlns:a16="http://schemas.microsoft.com/office/drawing/2014/main" val="20000"/>
                    </a:ext>
                  </a:extLst>
                </a:gridCol>
              </a:tblGrid>
              <a:tr h="0">
                <a:tc>
                  <a:txBody>
                    <a:bodyPr/>
                    <a:lstStyle/>
                    <a:p>
                      <a:pPr algn="ctr"/>
                      <a:r>
                        <a:rPr lang="en-US" sz="2000" dirty="0"/>
                        <a:t>page table </a:t>
                      </a:r>
                      <a:r>
                        <a:rPr lang="en-US" sz="2000" baseline="0" dirty="0"/>
                        <a:t>#180</a:t>
                      </a:r>
                      <a:endParaRPr lang="en-US" sz="2000" dirty="0"/>
                    </a:p>
                  </a:txBody>
                  <a:tcPr/>
                </a:tc>
                <a:extLst>
                  <a:ext uri="{0D108BD9-81ED-4DB2-BD59-A6C34878D82A}">
                    <a16:rowId xmlns:a16="http://schemas.microsoft.com/office/drawing/2014/main" val="10000"/>
                  </a:ext>
                </a:extLst>
              </a:tr>
              <a:tr h="370840">
                <a:tc>
                  <a:txBody>
                    <a:bodyPr/>
                    <a:lstStyle/>
                    <a:p>
                      <a:pPr algn="ctr"/>
                      <a:r>
                        <a:rPr lang="en-US" sz="1800" dirty="0"/>
                        <a:t>PTE #1023</a:t>
                      </a:r>
                    </a:p>
                  </a:txBody>
                  <a:tcPr/>
                </a:tc>
                <a:extLst>
                  <a:ext uri="{0D108BD9-81ED-4DB2-BD59-A6C34878D82A}">
                    <a16:rowId xmlns:a16="http://schemas.microsoft.com/office/drawing/2014/main" val="10001"/>
                  </a:ext>
                </a:extLst>
              </a:tr>
              <a:tr h="370840">
                <a:tc>
                  <a:txBody>
                    <a:bodyPr/>
                    <a:lstStyle/>
                    <a:p>
                      <a:pPr algn="ctr"/>
                      <a:r>
                        <a:rPr lang="en-US" sz="1800"/>
                        <a:t>…</a:t>
                      </a:r>
                    </a:p>
                  </a:txBody>
                  <a:tcPr/>
                </a:tc>
                <a:extLst>
                  <a:ext uri="{0D108BD9-81ED-4DB2-BD59-A6C34878D82A}">
                    <a16:rowId xmlns:a16="http://schemas.microsoft.com/office/drawing/2014/main" val="10002"/>
                  </a:ext>
                </a:extLst>
              </a:tr>
              <a:tr h="370840">
                <a:tc>
                  <a:txBody>
                    <a:bodyPr/>
                    <a:lstStyle/>
                    <a:p>
                      <a:pPr algn="ctr"/>
                      <a:r>
                        <a:rPr lang="en-US" sz="1800" dirty="0"/>
                        <a:t>PTE #0</a:t>
                      </a:r>
                    </a:p>
                  </a:txBody>
                  <a:tcPr/>
                </a:tc>
                <a:extLst>
                  <a:ext uri="{0D108BD9-81ED-4DB2-BD59-A6C34878D82A}">
                    <a16:rowId xmlns:a16="http://schemas.microsoft.com/office/drawing/2014/main" val="10003"/>
                  </a:ext>
                </a:extLst>
              </a:tr>
              <a:tr h="370840">
                <a:tc>
                  <a:txBody>
                    <a:bodyPr/>
                    <a:lstStyle/>
                    <a:p>
                      <a:pPr algn="ctr"/>
                      <a:r>
                        <a:rPr lang="he-IL" sz="2000" dirty="0">
                          <a:solidFill>
                            <a:srgbClr val="FF0000"/>
                          </a:solidFill>
                        </a:rPr>
                        <a:t>מוקצה לפי דרישה</a:t>
                      </a: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15708861"/>
              </p:ext>
            </p:extLst>
          </p:nvPr>
        </p:nvGraphicFramePr>
        <p:xfrm>
          <a:off x="4082183" y="4595906"/>
          <a:ext cx="2103120" cy="1905000"/>
        </p:xfrm>
        <a:graphic>
          <a:graphicData uri="http://schemas.openxmlformats.org/drawingml/2006/table">
            <a:tbl>
              <a:tblPr firstRow="1" lastRow="1" bandRow="1">
                <a:tableStyleId>{BC89EF96-8CEA-46FF-86C4-4CE0E7609802}</a:tableStyleId>
              </a:tblPr>
              <a:tblGrid>
                <a:gridCol w="2103120">
                  <a:extLst>
                    <a:ext uri="{9D8B030D-6E8A-4147-A177-3AD203B41FA5}">
                      <a16:colId xmlns:a16="http://schemas.microsoft.com/office/drawing/2014/main" val="20000"/>
                    </a:ext>
                  </a:extLst>
                </a:gridCol>
              </a:tblGrid>
              <a:tr h="0">
                <a:tc>
                  <a:txBody>
                    <a:bodyPr/>
                    <a:lstStyle/>
                    <a:p>
                      <a:pPr algn="ctr"/>
                      <a:r>
                        <a:rPr lang="en-US" sz="2000" dirty="0"/>
                        <a:t>page table</a:t>
                      </a:r>
                      <a:r>
                        <a:rPr lang="en-US" sz="2000" baseline="0" dirty="0"/>
                        <a:t> #1</a:t>
                      </a:r>
                      <a:endParaRPr lang="en-US" sz="2000" dirty="0"/>
                    </a:p>
                  </a:txBody>
                  <a:tcPr/>
                </a:tc>
                <a:extLst>
                  <a:ext uri="{0D108BD9-81ED-4DB2-BD59-A6C34878D82A}">
                    <a16:rowId xmlns:a16="http://schemas.microsoft.com/office/drawing/2014/main" val="10000"/>
                  </a:ext>
                </a:extLst>
              </a:tr>
              <a:tr h="370840">
                <a:tc>
                  <a:txBody>
                    <a:bodyPr/>
                    <a:lstStyle/>
                    <a:p>
                      <a:pPr algn="ctr"/>
                      <a:r>
                        <a:rPr lang="en-US" sz="1800" dirty="0"/>
                        <a:t>PTE #1023</a:t>
                      </a:r>
                    </a:p>
                  </a:txBody>
                  <a:tcPr/>
                </a:tc>
                <a:extLst>
                  <a:ext uri="{0D108BD9-81ED-4DB2-BD59-A6C34878D82A}">
                    <a16:rowId xmlns:a16="http://schemas.microsoft.com/office/drawing/2014/main" val="10001"/>
                  </a:ext>
                </a:extLst>
              </a:tr>
              <a:tr h="370840">
                <a:tc>
                  <a:txBody>
                    <a:bodyPr/>
                    <a:lstStyle/>
                    <a:p>
                      <a:pPr algn="ctr"/>
                      <a:r>
                        <a:rPr lang="en-US" sz="1800"/>
                        <a:t>…</a:t>
                      </a:r>
                    </a:p>
                  </a:txBody>
                  <a:tcPr/>
                </a:tc>
                <a:extLst>
                  <a:ext uri="{0D108BD9-81ED-4DB2-BD59-A6C34878D82A}">
                    <a16:rowId xmlns:a16="http://schemas.microsoft.com/office/drawing/2014/main" val="10002"/>
                  </a:ext>
                </a:extLst>
              </a:tr>
              <a:tr h="370840">
                <a:tc>
                  <a:txBody>
                    <a:bodyPr/>
                    <a:lstStyle/>
                    <a:p>
                      <a:pPr algn="ctr"/>
                      <a:r>
                        <a:rPr lang="en-US" sz="1800" dirty="0"/>
                        <a:t>PTE #0</a:t>
                      </a:r>
                    </a:p>
                  </a:txBody>
                  <a:tcPr/>
                </a:tc>
                <a:extLst>
                  <a:ext uri="{0D108BD9-81ED-4DB2-BD59-A6C34878D82A}">
                    <a16:rowId xmlns:a16="http://schemas.microsoft.com/office/drawing/2014/main" val="10003"/>
                  </a:ext>
                </a:extLst>
              </a:tr>
              <a:tr h="370840">
                <a:tc>
                  <a:txBody>
                    <a:bodyPr/>
                    <a:lstStyle/>
                    <a:p>
                      <a:pPr algn="ctr"/>
                      <a:r>
                        <a:rPr lang="he-IL" sz="2000" dirty="0">
                          <a:solidFill>
                            <a:srgbClr val="FF0000"/>
                          </a:solidFill>
                        </a:rPr>
                        <a:t>מוקצה לפי דרישה</a:t>
                      </a:r>
                    </a:p>
                  </a:txBody>
                  <a:tcPr/>
                </a:tc>
                <a:extLst>
                  <a:ext uri="{0D108BD9-81ED-4DB2-BD59-A6C34878D82A}">
                    <a16:rowId xmlns:a16="http://schemas.microsoft.com/office/drawing/2014/main" val="10004"/>
                  </a:ext>
                </a:extLst>
              </a:tr>
            </a:tbl>
          </a:graphicData>
        </a:graphic>
      </p:graphicFrame>
      <p:sp>
        <p:nvSpPr>
          <p:cNvPr id="11" name="Right Brace 10"/>
          <p:cNvSpPr/>
          <p:nvPr/>
        </p:nvSpPr>
        <p:spPr>
          <a:xfrm>
            <a:off x="6369218" y="1576294"/>
            <a:ext cx="457200" cy="4924612"/>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p:cNvSpPr txBox="1"/>
          <p:nvPr/>
        </p:nvSpPr>
        <p:spPr>
          <a:xfrm>
            <a:off x="6826418" y="3466054"/>
            <a:ext cx="1860382" cy="1200329"/>
          </a:xfrm>
          <a:prstGeom prst="rect">
            <a:avLst/>
          </a:prstGeom>
          <a:noFill/>
        </p:spPr>
        <p:txBody>
          <a:bodyPr wrap="square" rtlCol="0">
            <a:spAutoFit/>
          </a:bodyPr>
          <a:lstStyle/>
          <a:p>
            <a:pPr algn="ctr" rtl="1"/>
            <a:r>
              <a:rPr lang="he-IL" altLang="en-US" sz="2400" dirty="0">
                <a:sym typeface="Wingdings" panose="05000000000000000000" pitchFamily="2" charset="2"/>
              </a:rPr>
              <a:t>ייצוג חסכוני</a:t>
            </a:r>
            <a:br>
              <a:rPr lang="en-US" altLang="en-US" sz="2400" dirty="0">
                <a:sym typeface="Wingdings" panose="05000000000000000000" pitchFamily="2" charset="2"/>
              </a:rPr>
            </a:br>
            <a:r>
              <a:rPr lang="he-IL" altLang="en-US" sz="2400" dirty="0">
                <a:sym typeface="Wingdings" panose="05000000000000000000" pitchFamily="2" charset="2"/>
              </a:rPr>
              <a:t>של טבלת דפים ליניארית</a:t>
            </a:r>
            <a:endParaRPr lang="he-IL" altLang="en-US" sz="2400" dirty="0"/>
          </a:p>
        </p:txBody>
      </p:sp>
      <p:cxnSp>
        <p:nvCxnSpPr>
          <p:cNvPr id="18" name="Straight Arrow Connector 17">
            <a:extLst>
              <a:ext uri="{FF2B5EF4-FFF2-40B4-BE49-F238E27FC236}">
                <a16:creationId xmlns:a16="http://schemas.microsoft.com/office/drawing/2014/main" id="{87FD747E-F13C-42DC-9F9C-6D92093EAB3B}"/>
              </a:ext>
            </a:extLst>
          </p:cNvPr>
          <p:cNvCxnSpPr>
            <a:cxnSpLocks/>
          </p:cNvCxnSpPr>
          <p:nvPr/>
        </p:nvCxnSpPr>
        <p:spPr>
          <a:xfrm>
            <a:off x="2867255" y="3079974"/>
            <a:ext cx="11887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B595A623-747C-4078-9CB0-AC85D6849997}"/>
              </a:ext>
            </a:extLst>
          </p:cNvPr>
          <p:cNvCxnSpPr>
            <a:cxnSpLocks/>
          </p:cNvCxnSpPr>
          <p:nvPr/>
        </p:nvCxnSpPr>
        <p:spPr>
          <a:xfrm>
            <a:off x="2867255" y="3810000"/>
            <a:ext cx="1188720" cy="2286000"/>
          </a:xfrm>
          <a:prstGeom prst="bentConnector3">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CAE4BF2-A62F-4915-A514-123FAC5DE74C}"/>
              </a:ext>
            </a:extLst>
          </p:cNvPr>
          <p:cNvSpPr>
            <a:spLocks noGrp="1"/>
          </p:cNvSpPr>
          <p:nvPr>
            <p:ph type="sldNum" sz="quarter" idx="12"/>
          </p:nvPr>
        </p:nvSpPr>
        <p:spPr/>
        <p:txBody>
          <a:bodyPr/>
          <a:lstStyle/>
          <a:p>
            <a:fld id="{0CFEC368-1D7A-4F81-ABF6-AE0E36BAF64C}" type="slidenum">
              <a:rPr lang="en-US" smtClean="0"/>
              <a:pPr/>
              <a:t>26</a:t>
            </a:fld>
            <a:endParaRPr lang="en-US"/>
          </a:p>
        </p:txBody>
      </p:sp>
      <p:sp>
        <p:nvSpPr>
          <p:cNvPr id="3" name="Footer Placeholder 2">
            <a:extLst>
              <a:ext uri="{FF2B5EF4-FFF2-40B4-BE49-F238E27FC236}">
                <a16:creationId xmlns:a16="http://schemas.microsoft.com/office/drawing/2014/main" id="{78E44B23-AF75-4F4E-8AB2-23EA5BC6535D}"/>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903092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53DA0-F885-435E-B6D1-D355C9029F35}"/>
              </a:ext>
            </a:extLst>
          </p:cNvPr>
          <p:cNvSpPr>
            <a:spLocks noGrp="1"/>
          </p:cNvSpPr>
          <p:nvPr>
            <p:ph type="title"/>
          </p:nvPr>
        </p:nvSpPr>
        <p:spPr/>
        <p:txBody>
          <a:bodyPr/>
          <a:lstStyle/>
          <a:p>
            <a:r>
              <a:rPr lang="he-IL" altLang="en-US" dirty="0"/>
              <a:t>תהליך תרגום כתובת וירטואלית</a:t>
            </a:r>
            <a:endParaRPr lang="en-US" dirty="0"/>
          </a:p>
        </p:txBody>
      </p:sp>
      <p:sp>
        <p:nvSpPr>
          <p:cNvPr id="6" name="Content Placeholder 5">
            <a:extLst>
              <a:ext uri="{FF2B5EF4-FFF2-40B4-BE49-F238E27FC236}">
                <a16:creationId xmlns:a16="http://schemas.microsoft.com/office/drawing/2014/main" id="{0E47C871-25B0-4A3B-B7E2-8D86B5D113A6}"/>
              </a:ext>
            </a:extLst>
          </p:cNvPr>
          <p:cNvSpPr>
            <a:spLocks noGrp="1"/>
          </p:cNvSpPr>
          <p:nvPr>
            <p:ph idx="1"/>
          </p:nvPr>
        </p:nvSpPr>
        <p:spPr/>
        <p:txBody>
          <a:bodyPr>
            <a:normAutofit/>
          </a:bodyPr>
          <a:lstStyle/>
          <a:p>
            <a:r>
              <a:rPr lang="he-IL" dirty="0"/>
              <a:t>איך המעבד מתרגם כתובת וירטואלית </a:t>
            </a:r>
            <a:r>
              <a:rPr lang="en-US" dirty="0"/>
              <a:t>V</a:t>
            </a:r>
            <a:r>
              <a:rPr lang="he-IL" dirty="0"/>
              <a:t> לכתובת פיזית?</a:t>
            </a:r>
          </a:p>
          <a:p>
            <a:r>
              <a:rPr lang="he-IL" dirty="0"/>
              <a:t>בשלב הראשון, המעבד מחשב את מספר הדף הוירטואלי:</a:t>
            </a:r>
          </a:p>
          <a:p>
            <a:pPr marL="0" indent="0" algn="ctr">
              <a:buNone/>
            </a:pPr>
            <a:r>
              <a:rPr lang="en-US" b="1" dirty="0"/>
              <a:t>P = (V &gt;&gt; 12)</a:t>
            </a:r>
            <a:endParaRPr lang="he-IL" b="1" dirty="0"/>
          </a:p>
          <a:p>
            <a:pPr lvl="1"/>
            <a:endParaRPr lang="he-IL" dirty="0"/>
          </a:p>
          <a:p>
            <a:r>
              <a:rPr lang="he-IL" u="sng" dirty="0"/>
              <a:t>בטבלת דפים ליניארית:</a:t>
            </a:r>
          </a:p>
          <a:p>
            <a:pPr marL="457200" indent="-457200">
              <a:buFont typeface="+mj-lt"/>
              <a:buAutoNum type="arabicPeriod"/>
            </a:pPr>
            <a:r>
              <a:rPr lang="he-IL" dirty="0"/>
              <a:t>התרגום נמצא בכניסה </a:t>
            </a:r>
            <a:r>
              <a:rPr lang="en-US" b="1" dirty="0"/>
              <a:t>P</a:t>
            </a:r>
            <a:r>
              <a:rPr lang="he-IL" dirty="0"/>
              <a:t> במערך.</a:t>
            </a:r>
          </a:p>
          <a:p>
            <a:r>
              <a:rPr lang="he-IL" u="sng" dirty="0"/>
              <a:t>בטבלת דפים היררכית:</a:t>
            </a:r>
          </a:p>
          <a:p>
            <a:pPr marL="457200" indent="-457200">
              <a:buFont typeface="+mj-lt"/>
              <a:buAutoNum type="arabicPeriod"/>
            </a:pPr>
            <a:r>
              <a:rPr lang="he-IL" dirty="0"/>
              <a:t>המעבד קורא את הכניסה </a:t>
            </a:r>
            <a:r>
              <a:rPr lang="en-US" b="1" dirty="0"/>
              <a:t>P / 1024</a:t>
            </a:r>
            <a:r>
              <a:rPr lang="he-IL" dirty="0"/>
              <a:t> ברמה העליונה של העץ.</a:t>
            </a:r>
          </a:p>
          <a:p>
            <a:pPr marL="457200" indent="-457200">
              <a:buFont typeface="+mj-lt"/>
              <a:buAutoNum type="arabicPeriod"/>
            </a:pPr>
            <a:r>
              <a:rPr lang="he-IL" dirty="0"/>
              <a:t>אם הכניסה הזו == </a:t>
            </a:r>
            <a:r>
              <a:rPr lang="en-US" dirty="0"/>
              <a:t>NULL</a:t>
            </a:r>
            <a:r>
              <a:rPr lang="he-IL" dirty="0"/>
              <a:t>, אז אין תרגום (הדף לא בזיכרון).</a:t>
            </a:r>
          </a:p>
          <a:p>
            <a:pPr marL="457200" indent="-457200">
              <a:buFont typeface="+mj-lt"/>
              <a:buAutoNum type="arabicPeriod"/>
            </a:pPr>
            <a:r>
              <a:rPr lang="he-IL" dirty="0"/>
              <a:t>אחרת, התרגום נמצא בכניסה </a:t>
            </a:r>
            <a:r>
              <a:rPr lang="en-US" b="1" dirty="0"/>
              <a:t>P % 1024</a:t>
            </a:r>
            <a:r>
              <a:rPr lang="he-IL" dirty="0"/>
              <a:t> ברמה התחתונה של העץ.</a:t>
            </a:r>
          </a:p>
        </p:txBody>
      </p:sp>
      <p:sp>
        <p:nvSpPr>
          <p:cNvPr id="3" name="Footer Placeholder 2">
            <a:extLst>
              <a:ext uri="{FF2B5EF4-FFF2-40B4-BE49-F238E27FC236}">
                <a16:creationId xmlns:a16="http://schemas.microsoft.com/office/drawing/2014/main" id="{222AD7AB-81A8-437A-B42A-592F0F3C5D12}"/>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B722B412-2F2A-4144-9BE8-2BFAFF109AFE}"/>
              </a:ext>
            </a:extLst>
          </p:cNvPr>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1395452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he-IL" altLang="en-US" dirty="0"/>
              <a:t>פירוק כתובת וירטואלית לשדות</a:t>
            </a:r>
            <a:endParaRPr lang="en-US" dirty="0"/>
          </a:p>
        </p:txBody>
      </p:sp>
      <p:cxnSp>
        <p:nvCxnSpPr>
          <p:cNvPr id="11"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3426709" y="2861364"/>
            <a:ext cx="1737360" cy="640080"/>
          </a:xfrm>
          <a:prstGeom prst="bentConnector3">
            <a:avLst>
              <a:gd name="adj1" fmla="val 10008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549415" y="2998524"/>
            <a:ext cx="2103120" cy="73152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36">
            <a:extLst>
              <a:ext uri="{FF2B5EF4-FFF2-40B4-BE49-F238E27FC236}">
                <a16:creationId xmlns:a16="http://schemas.microsoft.com/office/drawing/2014/main" id="{540DE664-E95B-4A86-AC14-50A6CA26FFED}"/>
              </a:ext>
            </a:extLst>
          </p:cNvPr>
          <p:cNvSpPr txBox="1"/>
          <p:nvPr/>
        </p:nvSpPr>
        <p:spPr>
          <a:xfrm>
            <a:off x="7163867" y="2952517"/>
            <a:ext cx="1463040" cy="246888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endParaRPr lang="en-US" sz="2000" kern="1200" dirty="0">
              <a:solidFill>
                <a:srgbClr val="000000"/>
              </a:solidFill>
              <a:effectLst/>
              <a:ea typeface="Times New Roman" panose="02020603050405020304" pitchFamily="18" charset="0"/>
              <a:cs typeface="Arial" panose="020B0604020202020204" pitchFamily="34" charset="0"/>
            </a:endParaRPr>
          </a:p>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a:t>
            </a:r>
            <a:br>
              <a:rPr lang="en-US" sz="2000" kern="1200" dirty="0">
                <a:solidFill>
                  <a:srgbClr val="000000"/>
                </a:solidFill>
                <a:effectLst/>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data frame</a:t>
            </a:r>
          </a:p>
          <a:p>
            <a:pPr marL="0" marR="0" algn="ctr">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sp>
        <p:nvSpPr>
          <p:cNvPr id="17" name="Freeform 73">
            <a:extLst>
              <a:ext uri="{FF2B5EF4-FFF2-40B4-BE49-F238E27FC236}">
                <a16:creationId xmlns:a16="http://schemas.microsoft.com/office/drawing/2014/main" id="{CE45CD7C-5EE2-4FB6-8B06-E28C4DC07B9F}"/>
              </a:ext>
            </a:extLst>
          </p:cNvPr>
          <p:cNvSpPr>
            <a:spLocks/>
          </p:cNvSpPr>
          <p:nvPr/>
        </p:nvSpPr>
        <p:spPr>
          <a:xfrm>
            <a:off x="3423971" y="4429302"/>
            <a:ext cx="1188720" cy="100584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18" name="Straight Arrow Connector 17">
            <a:extLst>
              <a:ext uri="{FF2B5EF4-FFF2-40B4-BE49-F238E27FC236}">
                <a16:creationId xmlns:a16="http://schemas.microsoft.com/office/drawing/2014/main" id="{87FD747E-F13C-42DC-9F9C-6D92093EAB3B}"/>
              </a:ext>
            </a:extLst>
          </p:cNvPr>
          <p:cNvCxnSpPr/>
          <p:nvPr/>
        </p:nvCxnSpPr>
        <p:spPr>
          <a:xfrm>
            <a:off x="1326655" y="5421397"/>
            <a:ext cx="6400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36">
            <a:extLst>
              <a:ext uri="{FF2B5EF4-FFF2-40B4-BE49-F238E27FC236}">
                <a16:creationId xmlns:a16="http://schemas.microsoft.com/office/drawing/2014/main" id="{075D18E2-87CF-4DFA-BC2F-5FE4796F86BF}"/>
              </a:ext>
            </a:extLst>
          </p:cNvPr>
          <p:cNvSpPr txBox="1"/>
          <p:nvPr/>
        </p:nvSpPr>
        <p:spPr>
          <a:xfrm>
            <a:off x="589486" y="5192797"/>
            <a:ext cx="731520"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sp>
        <p:nvSpPr>
          <p:cNvPr id="21" name="Freeform 78">
            <a:extLst>
              <a:ext uri="{FF2B5EF4-FFF2-40B4-BE49-F238E27FC236}">
                <a16:creationId xmlns:a16="http://schemas.microsoft.com/office/drawing/2014/main" id="{3406A361-FF1A-40F3-A581-DAE4FB501271}"/>
              </a:ext>
            </a:extLst>
          </p:cNvPr>
          <p:cNvSpPr/>
          <p:nvPr/>
        </p:nvSpPr>
        <p:spPr>
          <a:xfrm>
            <a:off x="6087990" y="4051974"/>
            <a:ext cx="1065164" cy="137160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2" name="TextBox 36">
            <a:extLst>
              <a:ext uri="{FF2B5EF4-FFF2-40B4-BE49-F238E27FC236}">
                <a16:creationId xmlns:a16="http://schemas.microsoft.com/office/drawing/2014/main" id="{5262A272-D793-41ED-99ED-03A5F0760390}"/>
              </a:ext>
            </a:extLst>
          </p:cNvPr>
          <p:cNvSpPr txBox="1"/>
          <p:nvPr/>
        </p:nvSpPr>
        <p:spPr>
          <a:xfrm>
            <a:off x="2115239" y="6075698"/>
            <a:ext cx="3635566"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1519C668-66D9-4A54-B207-38AF343C13FC}"/>
              </a:ext>
            </a:extLst>
          </p:cNvPr>
          <p:cNvCxnSpPr>
            <a:cxnSpLocks/>
            <a:stCxn id="22" idx="0"/>
            <a:endCxn id="33" idx="2"/>
          </p:cNvCxnSpPr>
          <p:nvPr/>
        </p:nvCxnSpPr>
        <p:spPr>
          <a:xfrm flipH="1" flipV="1">
            <a:off x="2698255" y="5441782"/>
            <a:ext cx="1234767" cy="63391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C2D36FE-0C45-4616-BAB1-B379C94E4D03}"/>
              </a:ext>
            </a:extLst>
          </p:cNvPr>
          <p:cNvCxnSpPr>
            <a:cxnSpLocks/>
            <a:stCxn id="22" idx="0"/>
            <a:endCxn id="36" idx="2"/>
          </p:cNvCxnSpPr>
          <p:nvPr/>
        </p:nvCxnSpPr>
        <p:spPr>
          <a:xfrm flipV="1">
            <a:off x="3933022" y="5459173"/>
            <a:ext cx="1416838" cy="61652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1C9961CD-3AAC-404C-B6AE-8B2577741F39}"/>
              </a:ext>
            </a:extLst>
          </p:cNvPr>
          <p:cNvGraphicFramePr>
            <a:graphicFrameLocks noGrp="1"/>
          </p:cNvGraphicFramePr>
          <p:nvPr>
            <p:extLst>
              <p:ext uri="{D42A27DB-BD31-4B8C-83A1-F6EECF244321}">
                <p14:modId xmlns:p14="http://schemas.microsoft.com/office/powerpoint/2010/main" val="2746751980"/>
              </p:ext>
            </p:extLst>
          </p:nvPr>
        </p:nvGraphicFramePr>
        <p:xfrm>
          <a:off x="457200" y="1595968"/>
          <a:ext cx="7040879" cy="731520"/>
        </p:xfrm>
        <a:graphic>
          <a:graphicData uri="http://schemas.openxmlformats.org/drawingml/2006/table">
            <a:tbl>
              <a:tblPr firstRow="1" bandRow="1">
                <a:tableStyleId>{BC89EF96-8CEA-46FF-86C4-4CE0E7609802}</a:tableStyleId>
              </a:tblPr>
              <a:tblGrid>
                <a:gridCol w="2384305">
                  <a:extLst>
                    <a:ext uri="{9D8B030D-6E8A-4147-A177-3AD203B41FA5}">
                      <a16:colId xmlns:a16="http://schemas.microsoft.com/office/drawing/2014/main" val="3668831837"/>
                    </a:ext>
                  </a:extLst>
                </a:gridCol>
                <a:gridCol w="2384305">
                  <a:extLst>
                    <a:ext uri="{9D8B030D-6E8A-4147-A177-3AD203B41FA5}">
                      <a16:colId xmlns:a16="http://schemas.microsoft.com/office/drawing/2014/main" val="2659340973"/>
                    </a:ext>
                  </a:extLst>
                </a:gridCol>
                <a:gridCol w="2272269">
                  <a:extLst>
                    <a:ext uri="{9D8B030D-6E8A-4147-A177-3AD203B41FA5}">
                      <a16:colId xmlns:a16="http://schemas.microsoft.com/office/drawing/2014/main" val="3623138401"/>
                    </a:ext>
                  </a:extLst>
                </a:gridCol>
              </a:tblGrid>
              <a:tr h="365760">
                <a:tc>
                  <a:txBody>
                    <a:bodyPr/>
                    <a:lstStyle/>
                    <a:p>
                      <a:pPr marL="0" marR="0" algn="ctr">
                        <a:lnSpc>
                          <a:spcPct val="115000"/>
                        </a:lnSpc>
                        <a:spcBef>
                          <a:spcPts val="0"/>
                        </a:spcBef>
                        <a:spcAft>
                          <a:spcPts val="0"/>
                        </a:spcAft>
                      </a:pPr>
                      <a:r>
                        <a:rPr lang="en-US" sz="2000" kern="1200">
                          <a:effectLst/>
                        </a:rPr>
                        <a:t>31                       22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21                       12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11                         0</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365760">
                <a:tc>
                  <a:txBody>
                    <a:bodyPr/>
                    <a:lstStyle/>
                    <a:p>
                      <a:pPr marL="0" marR="0" algn="ctr">
                        <a:lnSpc>
                          <a:spcPct val="115000"/>
                        </a:lnSpc>
                        <a:spcBef>
                          <a:spcPts val="0"/>
                        </a:spcBef>
                        <a:spcAft>
                          <a:spcPts val="0"/>
                        </a:spcAft>
                      </a:pPr>
                      <a:r>
                        <a:rPr lang="en-US" sz="2000" kern="1200">
                          <a:effectLst/>
                        </a:rPr>
                        <a:t>index 2</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index 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offset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cxnSp>
        <p:nvCxnSpPr>
          <p:cNvPr id="32"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6105697" y="3007155"/>
            <a:ext cx="1737360" cy="36576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1560366277"/>
              </p:ext>
            </p:extLst>
          </p:nvPr>
        </p:nvGraphicFramePr>
        <p:xfrm>
          <a:off x="1966735" y="2972902"/>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PDE #1023</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algn="ctr"/>
                      <a:r>
                        <a:rPr lang="en-US"/>
                        <a:t>…</a:t>
                      </a:r>
                    </a:p>
                  </a:txBody>
                  <a:tcPr/>
                </a:tc>
                <a:extLst>
                  <a:ext uri="{0D108BD9-81ED-4DB2-BD59-A6C34878D82A}">
                    <a16:rowId xmlns:a16="http://schemas.microsoft.com/office/drawing/2014/main" val="10002"/>
                  </a:ext>
                </a:extLst>
              </a:tr>
              <a:tr h="411480">
                <a:tc>
                  <a:txBody>
                    <a:bodyPr/>
                    <a:lstStyle/>
                    <a:p>
                      <a:pPr algn="ctr"/>
                      <a:r>
                        <a:rPr lang="en-US"/>
                        <a:t>…</a:t>
                      </a:r>
                    </a:p>
                  </a:txBody>
                  <a:tcPr/>
                </a:tc>
                <a:extLst>
                  <a:ext uri="{0D108BD9-81ED-4DB2-BD59-A6C34878D82A}">
                    <a16:rowId xmlns:a16="http://schemas.microsoft.com/office/drawing/2014/main" val="10003"/>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PDE #1</a:t>
                      </a:r>
                    </a:p>
                  </a:txBody>
                  <a:tcPr/>
                </a:tc>
                <a:extLst>
                  <a:ext uri="{0D108BD9-81ED-4DB2-BD59-A6C34878D82A}">
                    <a16:rowId xmlns:a16="http://schemas.microsoft.com/office/drawing/2014/main" val="10004"/>
                  </a:ext>
                </a:extLst>
              </a:tr>
              <a:tr h="411480">
                <a:tc>
                  <a:txBody>
                    <a:bodyPr/>
                    <a:lstStyle/>
                    <a:p>
                      <a:pPr algn="ctr"/>
                      <a:r>
                        <a:rPr lang="en-US" dirty="0"/>
                        <a:t>PDE #0</a:t>
                      </a:r>
                    </a:p>
                  </a:txBody>
                  <a:tcPr/>
                </a:tc>
                <a:extLst>
                  <a:ext uri="{0D108BD9-81ED-4DB2-BD59-A6C34878D82A}">
                    <a16:rowId xmlns:a16="http://schemas.microsoft.com/office/drawing/2014/main" val="10005"/>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421253185"/>
              </p:ext>
            </p:extLst>
          </p:nvPr>
        </p:nvGraphicFramePr>
        <p:xfrm>
          <a:off x="4618340" y="2990293"/>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PTE #1023</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algn="ctr"/>
                      <a:r>
                        <a:rPr lang="en-US" dirty="0"/>
                        <a:t>…</a:t>
                      </a:r>
                    </a:p>
                  </a:txBody>
                  <a:tcPr/>
                </a:tc>
                <a:extLst>
                  <a:ext uri="{0D108BD9-81ED-4DB2-BD59-A6C34878D82A}">
                    <a16:rowId xmlns:a16="http://schemas.microsoft.com/office/drawing/2014/main" val="10002"/>
                  </a:ext>
                </a:extLst>
              </a:tr>
              <a:tr h="411480">
                <a:tc>
                  <a:txBody>
                    <a:bodyPr/>
                    <a:lstStyle/>
                    <a:p>
                      <a:pPr algn="ctr"/>
                      <a:r>
                        <a:rPr lang="en-US" dirty="0"/>
                        <a:t>…</a:t>
                      </a:r>
                    </a:p>
                  </a:txBody>
                  <a:tcPr/>
                </a:tc>
                <a:extLst>
                  <a:ext uri="{0D108BD9-81ED-4DB2-BD59-A6C34878D82A}">
                    <a16:rowId xmlns:a16="http://schemas.microsoft.com/office/drawing/2014/main" val="10003"/>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PTE #1</a:t>
                      </a:r>
                    </a:p>
                  </a:txBody>
                  <a:tcPr/>
                </a:tc>
                <a:extLst>
                  <a:ext uri="{0D108BD9-81ED-4DB2-BD59-A6C34878D82A}">
                    <a16:rowId xmlns:a16="http://schemas.microsoft.com/office/drawing/2014/main" val="10004"/>
                  </a:ext>
                </a:extLst>
              </a:tr>
              <a:tr h="411480">
                <a:tc>
                  <a:txBody>
                    <a:bodyPr/>
                    <a:lstStyle/>
                    <a:p>
                      <a:pPr algn="ctr"/>
                      <a:r>
                        <a:rPr lang="en-US" dirty="0"/>
                        <a:t>PTE #0</a:t>
                      </a:r>
                    </a:p>
                  </a:txBody>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4F982855-CE7C-46BB-A433-FF00B4F2B2C3}"/>
              </a:ext>
            </a:extLst>
          </p:cNvPr>
          <p:cNvSpPr>
            <a:spLocks noGrp="1"/>
          </p:cNvSpPr>
          <p:nvPr>
            <p:ph type="sldNum" sz="quarter" idx="12"/>
          </p:nvPr>
        </p:nvSpPr>
        <p:spPr/>
        <p:txBody>
          <a:bodyPr/>
          <a:lstStyle/>
          <a:p>
            <a:fld id="{0CFEC368-1D7A-4F81-ABF6-AE0E36BAF64C}" type="slidenum">
              <a:rPr lang="en-US" smtClean="0"/>
              <a:pPr/>
              <a:t>28</a:t>
            </a:fld>
            <a:endParaRPr lang="en-US"/>
          </a:p>
        </p:txBody>
      </p:sp>
      <p:sp>
        <p:nvSpPr>
          <p:cNvPr id="3" name="Footer Placeholder 2">
            <a:extLst>
              <a:ext uri="{FF2B5EF4-FFF2-40B4-BE49-F238E27FC236}">
                <a16:creationId xmlns:a16="http://schemas.microsoft.com/office/drawing/2014/main" id="{DA5786A8-94BD-4A20-A910-7B3346969C4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51918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D91A-1F2F-4F54-9E08-EDDEBCF7722A}"/>
              </a:ext>
            </a:extLst>
          </p:cNvPr>
          <p:cNvSpPr>
            <a:spLocks noGrp="1"/>
          </p:cNvSpPr>
          <p:nvPr>
            <p:ph type="title"/>
          </p:nvPr>
        </p:nvSpPr>
        <p:spPr/>
        <p:txBody>
          <a:bodyPr/>
          <a:lstStyle/>
          <a:p>
            <a:r>
              <a:rPr lang="he-IL" altLang="en-US" dirty="0"/>
              <a:t>דוגמה: פירוק כתובת וירטואלית לשדות</a:t>
            </a:r>
            <a:endParaRPr lang="en-US" dirty="0"/>
          </a:p>
        </p:txBody>
      </p:sp>
      <p:sp>
        <p:nvSpPr>
          <p:cNvPr id="5" name="Content Placeholder 4">
            <a:extLst>
              <a:ext uri="{FF2B5EF4-FFF2-40B4-BE49-F238E27FC236}">
                <a16:creationId xmlns:a16="http://schemas.microsoft.com/office/drawing/2014/main" id="{653B5083-E566-4DAD-B594-231AC9E43D7E}"/>
              </a:ext>
            </a:extLst>
          </p:cNvPr>
          <p:cNvSpPr>
            <a:spLocks noGrp="1"/>
          </p:cNvSpPr>
          <p:nvPr>
            <p:ph idx="1"/>
          </p:nvPr>
        </p:nvSpPr>
        <p:spPr/>
        <p:txBody>
          <a:bodyPr/>
          <a:lstStyle/>
          <a:p>
            <a:r>
              <a:rPr lang="he-IL" dirty="0"/>
              <a:t>ניקח לדוגמה את הכתובת </a:t>
            </a:r>
            <a:r>
              <a:rPr lang="en-US" dirty="0"/>
              <a:t>0x11111888</a:t>
            </a:r>
            <a:r>
              <a:rPr lang="he-IL" dirty="0"/>
              <a:t> .</a:t>
            </a:r>
            <a:endParaRPr lang="en-US" dirty="0"/>
          </a:p>
          <a:p>
            <a:r>
              <a:rPr lang="he-IL" dirty="0"/>
              <a:t>נכתוב את הכתובת בבסיס בינארי ונפרק אותה לשדות:</a:t>
            </a:r>
            <a:endParaRPr lang="en-US" dirty="0"/>
          </a:p>
        </p:txBody>
      </p:sp>
      <p:sp>
        <p:nvSpPr>
          <p:cNvPr id="3" name="Footer Placeholder 2">
            <a:extLst>
              <a:ext uri="{FF2B5EF4-FFF2-40B4-BE49-F238E27FC236}">
                <a16:creationId xmlns:a16="http://schemas.microsoft.com/office/drawing/2014/main" id="{6EEFAF9F-CACE-4BFD-973D-86B4C6CFD59E}"/>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6F7E36E7-0CBF-48E3-A1D8-327057AF54B7}"/>
              </a:ext>
            </a:extLst>
          </p:cNvPr>
          <p:cNvSpPr>
            <a:spLocks noGrp="1"/>
          </p:cNvSpPr>
          <p:nvPr>
            <p:ph type="sldNum" sz="quarter" idx="12"/>
          </p:nvPr>
        </p:nvSpPr>
        <p:spPr/>
        <p:txBody>
          <a:bodyPr/>
          <a:lstStyle/>
          <a:p>
            <a:fld id="{0CFEC368-1D7A-4F81-ABF6-AE0E36BAF64C}" type="slidenum">
              <a:rPr lang="en-US" smtClean="0"/>
              <a:pPr/>
              <a:t>29</a:t>
            </a:fld>
            <a:endParaRPr lang="en-US"/>
          </a:p>
        </p:txBody>
      </p:sp>
      <p:cxnSp>
        <p:nvCxnSpPr>
          <p:cNvPr id="7" name="Elbow Connector 31">
            <a:extLst>
              <a:ext uri="{FF2B5EF4-FFF2-40B4-BE49-F238E27FC236}">
                <a16:creationId xmlns:a16="http://schemas.microsoft.com/office/drawing/2014/main" id="{AFB586E3-DE5F-4802-A32E-F4F46D6D59C0}"/>
              </a:ext>
            </a:extLst>
          </p:cNvPr>
          <p:cNvCxnSpPr>
            <a:cxnSpLocks/>
            <a:stCxn id="14" idx="2"/>
            <a:endCxn id="17" idx="1"/>
          </p:cNvCxnSpPr>
          <p:nvPr/>
        </p:nvCxnSpPr>
        <p:spPr>
          <a:xfrm rot="16200000" flipH="1">
            <a:off x="3558917" y="3889209"/>
            <a:ext cx="1478145" cy="6407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16">
            <a:extLst>
              <a:ext uri="{FF2B5EF4-FFF2-40B4-BE49-F238E27FC236}">
                <a16:creationId xmlns:a16="http://schemas.microsoft.com/office/drawing/2014/main" id="{CFB6E103-6662-4DFA-A96B-78F3B3F3FA6B}"/>
              </a:ext>
            </a:extLst>
          </p:cNvPr>
          <p:cNvCxnSpPr>
            <a:cxnSpLocks/>
            <a:endCxn id="16" idx="1"/>
          </p:cNvCxnSpPr>
          <p:nvPr/>
        </p:nvCxnSpPr>
        <p:spPr>
          <a:xfrm rot="16200000" flipH="1">
            <a:off x="656095" y="3873136"/>
            <a:ext cx="1463040" cy="67056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36">
            <a:extLst>
              <a:ext uri="{FF2B5EF4-FFF2-40B4-BE49-F238E27FC236}">
                <a16:creationId xmlns:a16="http://schemas.microsoft.com/office/drawing/2014/main" id="{31973897-1649-46F1-9258-86051640DC0A}"/>
              </a:ext>
            </a:extLst>
          </p:cNvPr>
          <p:cNvSpPr txBox="1"/>
          <p:nvPr/>
        </p:nvSpPr>
        <p:spPr>
          <a:xfrm>
            <a:off x="7163867" y="3919933"/>
            <a:ext cx="1463040" cy="20574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endParaRPr lang="en-US" sz="2000" kern="1200" dirty="0">
              <a:solidFill>
                <a:srgbClr val="000000"/>
              </a:solidFill>
              <a:effectLst/>
              <a:ea typeface="Times New Roman" panose="02020603050405020304" pitchFamily="18" charset="0"/>
              <a:cs typeface="Arial" panose="020B0604020202020204" pitchFamily="34" charset="0"/>
            </a:endParaRPr>
          </a:p>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byte #2184 in the frame</a:t>
            </a:r>
          </a:p>
          <a:p>
            <a:pPr marL="0" marR="0" algn="ctr">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2D8E16D-D986-4932-A3A6-55AAACF7FCA9}"/>
              </a:ext>
            </a:extLst>
          </p:cNvPr>
          <p:cNvCxnSpPr>
            <a:cxnSpLocks/>
            <a:stCxn id="12" idx="3"/>
          </p:cNvCxnSpPr>
          <p:nvPr/>
        </p:nvCxnSpPr>
        <p:spPr>
          <a:xfrm>
            <a:off x="1248613" y="5959942"/>
            <a:ext cx="4876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36">
            <a:extLst>
              <a:ext uri="{FF2B5EF4-FFF2-40B4-BE49-F238E27FC236}">
                <a16:creationId xmlns:a16="http://schemas.microsoft.com/office/drawing/2014/main" id="{F4D8948A-7F24-4887-A86A-6BC357F1D6C3}"/>
              </a:ext>
            </a:extLst>
          </p:cNvPr>
          <p:cNvSpPr txBox="1"/>
          <p:nvPr/>
        </p:nvSpPr>
        <p:spPr>
          <a:xfrm>
            <a:off x="517093" y="5731342"/>
            <a:ext cx="731520"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graphicFrame>
        <p:nvGraphicFramePr>
          <p:cNvPr id="14" name="Table 13">
            <a:extLst>
              <a:ext uri="{FF2B5EF4-FFF2-40B4-BE49-F238E27FC236}">
                <a16:creationId xmlns:a16="http://schemas.microsoft.com/office/drawing/2014/main" id="{40E0EF68-0C9E-4734-8D4B-BD417E94EF8B}"/>
              </a:ext>
            </a:extLst>
          </p:cNvPr>
          <p:cNvGraphicFramePr>
            <a:graphicFrameLocks noGrp="1"/>
          </p:cNvGraphicFramePr>
          <p:nvPr>
            <p:extLst>
              <p:ext uri="{D42A27DB-BD31-4B8C-83A1-F6EECF244321}">
                <p14:modId xmlns:p14="http://schemas.microsoft.com/office/powerpoint/2010/main" val="3606650394"/>
              </p:ext>
            </p:extLst>
          </p:nvPr>
        </p:nvGraphicFramePr>
        <p:xfrm>
          <a:off x="457200" y="2738968"/>
          <a:ext cx="7040879" cy="731520"/>
        </p:xfrm>
        <a:graphic>
          <a:graphicData uri="http://schemas.openxmlformats.org/drawingml/2006/table">
            <a:tbl>
              <a:tblPr firstRow="1" bandRow="1">
                <a:tableStyleId>{BC89EF96-8CEA-46FF-86C4-4CE0E7609802}</a:tableStyleId>
              </a:tblPr>
              <a:tblGrid>
                <a:gridCol w="2384305">
                  <a:extLst>
                    <a:ext uri="{9D8B030D-6E8A-4147-A177-3AD203B41FA5}">
                      <a16:colId xmlns:a16="http://schemas.microsoft.com/office/drawing/2014/main" val="3668831837"/>
                    </a:ext>
                  </a:extLst>
                </a:gridCol>
                <a:gridCol w="2384305">
                  <a:extLst>
                    <a:ext uri="{9D8B030D-6E8A-4147-A177-3AD203B41FA5}">
                      <a16:colId xmlns:a16="http://schemas.microsoft.com/office/drawing/2014/main" val="2659340973"/>
                    </a:ext>
                  </a:extLst>
                </a:gridCol>
                <a:gridCol w="2272269">
                  <a:extLst>
                    <a:ext uri="{9D8B030D-6E8A-4147-A177-3AD203B41FA5}">
                      <a16:colId xmlns:a16="http://schemas.microsoft.com/office/drawing/2014/main" val="3623138401"/>
                    </a:ext>
                  </a:extLst>
                </a:gridCol>
              </a:tblGrid>
              <a:tr h="365760">
                <a:tc>
                  <a:txBody>
                    <a:bodyPr/>
                    <a:lstStyle/>
                    <a:p>
                      <a:pPr marL="0" marR="0" algn="ctr">
                        <a:lnSpc>
                          <a:spcPct val="115000"/>
                        </a:lnSpc>
                        <a:spcBef>
                          <a:spcPts val="0"/>
                        </a:spcBef>
                        <a:spcAft>
                          <a:spcPts val="0"/>
                        </a:spcAft>
                      </a:pPr>
                      <a:r>
                        <a:rPr lang="en-US" sz="2000" kern="1200">
                          <a:effectLst/>
                        </a:rPr>
                        <a:t>31                       22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21                       12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11                         0</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365760">
                <a:tc>
                  <a:txBody>
                    <a:bodyPr/>
                    <a:lstStyle/>
                    <a:p>
                      <a:pPr marL="0" marR="0" algn="ctr">
                        <a:lnSpc>
                          <a:spcPct val="115000"/>
                        </a:lnSpc>
                        <a:spcBef>
                          <a:spcPts val="0"/>
                        </a:spcBef>
                        <a:spcAft>
                          <a:spcPts val="0"/>
                        </a:spcAft>
                      </a:pPr>
                      <a:r>
                        <a:rPr lang="en-US" sz="2000" kern="1200" dirty="0">
                          <a:effectLst/>
                        </a:rPr>
                        <a:t>0001  0001  00</a:t>
                      </a:r>
                      <a:endParaRPr lang="en-US" sz="1600" dirty="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dirty="0">
                          <a:effectLst/>
                        </a:rPr>
                        <a:t>01  0001  0001</a:t>
                      </a:r>
                      <a:endParaRPr lang="en-US" sz="1600" dirty="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dirty="0">
                          <a:effectLst/>
                        </a:rPr>
                        <a:t>1000  1000  1000</a:t>
                      </a:r>
                      <a:endParaRPr lang="en-US" sz="1600" dirty="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cxnSp>
        <p:nvCxnSpPr>
          <p:cNvPr id="15" name="Elbow Connector 16">
            <a:extLst>
              <a:ext uri="{FF2B5EF4-FFF2-40B4-BE49-F238E27FC236}">
                <a16:creationId xmlns:a16="http://schemas.microsoft.com/office/drawing/2014/main" id="{79C02698-4EC9-4789-BC78-5E51E8BA386B}"/>
              </a:ext>
            </a:extLst>
          </p:cNvPr>
          <p:cNvCxnSpPr>
            <a:cxnSpLocks/>
            <a:endCxn id="9" idx="1"/>
          </p:cNvCxnSpPr>
          <p:nvPr/>
        </p:nvCxnSpPr>
        <p:spPr>
          <a:xfrm rot="16200000" flipH="1">
            <a:off x="6246162" y="4030928"/>
            <a:ext cx="1463040" cy="37237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E297864B-2E2B-410C-A48B-D252B116FD44}"/>
              </a:ext>
            </a:extLst>
          </p:cNvPr>
          <p:cNvGraphicFramePr>
            <a:graphicFrameLocks noGrp="1"/>
          </p:cNvGraphicFramePr>
          <p:nvPr>
            <p:extLst>
              <p:ext uri="{D42A27DB-BD31-4B8C-83A1-F6EECF244321}">
                <p14:modId xmlns:p14="http://schemas.microsoft.com/office/powerpoint/2010/main" val="1811876074"/>
              </p:ext>
            </p:extLst>
          </p:nvPr>
        </p:nvGraphicFramePr>
        <p:xfrm>
          <a:off x="1722895" y="3919932"/>
          <a:ext cx="1463040" cy="204001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08002">
                <a:tc>
                  <a:txBody>
                    <a:bodyPr/>
                    <a:lstStyle/>
                    <a:p>
                      <a:pPr algn="ctr"/>
                      <a:r>
                        <a:rPr lang="en-US" dirty="0"/>
                        <a:t>…</a:t>
                      </a:r>
                    </a:p>
                  </a:txBody>
                  <a:tcPr/>
                </a:tc>
                <a:extLst>
                  <a:ext uri="{0D108BD9-81ED-4DB2-BD59-A6C34878D82A}">
                    <a16:rowId xmlns:a16="http://schemas.microsoft.com/office/drawing/2014/main" val="10000"/>
                  </a:ext>
                </a:extLst>
              </a:tr>
              <a:tr h="408002">
                <a:tc>
                  <a:txBody>
                    <a:bodyPr/>
                    <a:lstStyle/>
                    <a:p>
                      <a:pPr algn="ctr"/>
                      <a:r>
                        <a:rPr lang="en-US" dirty="0"/>
                        <a:t>…</a:t>
                      </a:r>
                    </a:p>
                  </a:txBody>
                  <a:tcPr/>
                </a:tc>
                <a:extLst>
                  <a:ext uri="{0D108BD9-81ED-4DB2-BD59-A6C34878D82A}">
                    <a16:rowId xmlns:a16="http://schemas.microsoft.com/office/drawing/2014/main" val="10001"/>
                  </a:ext>
                </a:extLst>
              </a:tr>
              <a:tr h="408002">
                <a:tc>
                  <a:txBody>
                    <a:bodyPr/>
                    <a:lstStyle/>
                    <a:p>
                      <a:pPr algn="ctr"/>
                      <a:r>
                        <a:rPr lang="en-US" dirty="0"/>
                        <a:t>PDE #68</a:t>
                      </a:r>
                    </a:p>
                  </a:txBody>
                  <a:tcPr/>
                </a:tc>
                <a:extLst>
                  <a:ext uri="{0D108BD9-81ED-4DB2-BD59-A6C34878D82A}">
                    <a16:rowId xmlns:a16="http://schemas.microsoft.com/office/drawing/2014/main" val="10002"/>
                  </a:ext>
                </a:extLst>
              </a:tr>
              <a:tr h="408002">
                <a:tc>
                  <a:txBody>
                    <a:bodyPr/>
                    <a:lstStyle/>
                    <a:p>
                      <a:pPr algn="ctr"/>
                      <a:r>
                        <a:rPr lang="en-US" dirty="0"/>
                        <a:t>…</a:t>
                      </a:r>
                    </a:p>
                  </a:txBody>
                  <a:tcPr/>
                </a:tc>
                <a:extLst>
                  <a:ext uri="{0D108BD9-81ED-4DB2-BD59-A6C34878D82A}">
                    <a16:rowId xmlns:a16="http://schemas.microsoft.com/office/drawing/2014/main" val="10004"/>
                  </a:ext>
                </a:extLst>
              </a:tr>
              <a:tr h="408002">
                <a:tc>
                  <a:txBody>
                    <a:bodyPr/>
                    <a:lstStyle/>
                    <a:p>
                      <a:pPr algn="ctr"/>
                      <a:r>
                        <a:rPr lang="en-US" dirty="0"/>
                        <a:t>…</a:t>
                      </a:r>
                    </a:p>
                  </a:txBody>
                  <a:tcPr/>
                </a:tc>
                <a:extLst>
                  <a:ext uri="{0D108BD9-81ED-4DB2-BD59-A6C34878D82A}">
                    <a16:rowId xmlns:a16="http://schemas.microsoft.com/office/drawing/2014/main" val="10005"/>
                  </a:ext>
                </a:extLst>
              </a:tr>
            </a:tbl>
          </a:graphicData>
        </a:graphic>
      </p:graphicFrame>
      <p:graphicFrame>
        <p:nvGraphicFramePr>
          <p:cNvPr id="17" name="Table 16">
            <a:extLst>
              <a:ext uri="{FF2B5EF4-FFF2-40B4-BE49-F238E27FC236}">
                <a16:creationId xmlns:a16="http://schemas.microsoft.com/office/drawing/2014/main" id="{4F813F87-73B6-4602-99A8-520A70B3673D}"/>
              </a:ext>
            </a:extLst>
          </p:cNvPr>
          <p:cNvGraphicFramePr>
            <a:graphicFrameLocks noGrp="1"/>
          </p:cNvGraphicFramePr>
          <p:nvPr>
            <p:extLst>
              <p:ext uri="{D42A27DB-BD31-4B8C-83A1-F6EECF244321}">
                <p14:modId xmlns:p14="http://schemas.microsoft.com/office/powerpoint/2010/main" val="334854407"/>
              </p:ext>
            </p:extLst>
          </p:nvPr>
        </p:nvGraphicFramePr>
        <p:xfrm>
          <a:off x="4618340" y="3919933"/>
          <a:ext cx="1463040" cy="205740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algn="ctr"/>
                      <a:r>
                        <a:rPr lang="en-US" dirty="0"/>
                        <a:t>PTE #273</a:t>
                      </a:r>
                    </a:p>
                  </a:txBody>
                  <a:tcPr/>
                </a:tc>
                <a:extLst>
                  <a:ext uri="{0D108BD9-81ED-4DB2-BD59-A6C34878D82A}">
                    <a16:rowId xmlns:a16="http://schemas.microsoft.com/office/drawing/2014/main" val="10002"/>
                  </a:ext>
                </a:extLst>
              </a:tr>
              <a:tr h="411480">
                <a:tc>
                  <a:txBody>
                    <a:bodyPr/>
                    <a:lstStyle/>
                    <a:p>
                      <a:pPr algn="ctr"/>
                      <a:r>
                        <a:rPr lang="en-US" dirty="0"/>
                        <a:t>…</a:t>
                      </a:r>
                    </a:p>
                  </a:txBody>
                  <a:tcPr/>
                </a:tc>
                <a:extLst>
                  <a:ext uri="{0D108BD9-81ED-4DB2-BD59-A6C34878D82A}">
                    <a16:rowId xmlns:a16="http://schemas.microsoft.com/office/drawing/2014/main" val="10004"/>
                  </a:ext>
                </a:extLst>
              </a:tr>
              <a:tr h="411480">
                <a:tc>
                  <a:txBody>
                    <a:bodyPr/>
                    <a:lstStyle/>
                    <a:p>
                      <a:pPr algn="ctr"/>
                      <a:r>
                        <a:rPr lang="en-US" dirty="0"/>
                        <a:t>…</a:t>
                      </a:r>
                    </a:p>
                  </a:txBody>
                  <a:tcPr/>
                </a:tc>
                <a:extLst>
                  <a:ext uri="{0D108BD9-81ED-4DB2-BD59-A6C34878D82A}">
                    <a16:rowId xmlns:a16="http://schemas.microsoft.com/office/drawing/2014/main" val="10005"/>
                  </a:ext>
                </a:extLst>
              </a:tr>
            </a:tbl>
          </a:graphicData>
        </a:graphic>
      </p:graphicFrame>
      <p:cxnSp>
        <p:nvCxnSpPr>
          <p:cNvPr id="19" name="Elbow Connector 16">
            <a:extLst>
              <a:ext uri="{FF2B5EF4-FFF2-40B4-BE49-F238E27FC236}">
                <a16:creationId xmlns:a16="http://schemas.microsoft.com/office/drawing/2014/main" id="{FC36F10F-7745-4F6B-A2C1-F7747B7649F2}"/>
              </a:ext>
            </a:extLst>
          </p:cNvPr>
          <p:cNvCxnSpPr>
            <a:cxnSpLocks/>
            <a:stCxn id="16" idx="3"/>
          </p:cNvCxnSpPr>
          <p:nvPr/>
        </p:nvCxnSpPr>
        <p:spPr>
          <a:xfrm>
            <a:off x="3185935" y="4939937"/>
            <a:ext cx="1429494" cy="1037396"/>
          </a:xfrm>
          <a:prstGeom prst="bentConnector3">
            <a:avLst>
              <a:gd name="adj1" fmla="val 350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16">
            <a:extLst>
              <a:ext uri="{FF2B5EF4-FFF2-40B4-BE49-F238E27FC236}">
                <a16:creationId xmlns:a16="http://schemas.microsoft.com/office/drawing/2014/main" id="{36D28D18-6AFE-4052-BDD5-7BB671E8A99F}"/>
              </a:ext>
            </a:extLst>
          </p:cNvPr>
          <p:cNvCxnSpPr>
            <a:cxnSpLocks/>
            <a:stCxn id="17" idx="3"/>
          </p:cNvCxnSpPr>
          <p:nvPr/>
        </p:nvCxnSpPr>
        <p:spPr>
          <a:xfrm>
            <a:off x="6081380" y="4948633"/>
            <a:ext cx="1095885" cy="1046091"/>
          </a:xfrm>
          <a:prstGeom prst="bentConnector3">
            <a:avLst>
              <a:gd name="adj1" fmla="val 37484"/>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84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6A61-AB82-4284-AB9A-FA2609691D7F}"/>
              </a:ext>
            </a:extLst>
          </p:cNvPr>
          <p:cNvSpPr>
            <a:spLocks noGrp="1"/>
          </p:cNvSpPr>
          <p:nvPr>
            <p:ph type="title"/>
          </p:nvPr>
        </p:nvSpPr>
        <p:spPr/>
        <p:txBody>
          <a:bodyPr/>
          <a:lstStyle/>
          <a:p>
            <a:r>
              <a:rPr lang="he-IL"/>
              <a:t>למה צריך זיכרון וירטואלי?</a:t>
            </a:r>
            <a:endParaRPr lang="en-US"/>
          </a:p>
        </p:txBody>
      </p:sp>
      <p:sp>
        <p:nvSpPr>
          <p:cNvPr id="3" name="Text Placeholder 2">
            <a:extLst>
              <a:ext uri="{FF2B5EF4-FFF2-40B4-BE49-F238E27FC236}">
                <a16:creationId xmlns:a16="http://schemas.microsoft.com/office/drawing/2014/main" id="{9B298FC2-C6E4-4950-AD7D-27A378E3E640}"/>
              </a:ext>
            </a:extLst>
          </p:cNvPr>
          <p:cNvSpPr>
            <a:spLocks noGrp="1"/>
          </p:cNvSpPr>
          <p:nvPr>
            <p:ph type="body" idx="1"/>
          </p:nvPr>
        </p:nvSpPr>
        <p:spPr/>
        <p:txBody>
          <a:bodyPr/>
          <a:lstStyle/>
          <a:p>
            <a:r>
              <a:rPr lang="he-IL"/>
              <a:t>או: מדוע לא ניגשים ישירות לזיכרון הפיזי?</a:t>
            </a:r>
            <a:endParaRPr lang="en-US"/>
          </a:p>
        </p:txBody>
      </p:sp>
      <p:sp>
        <p:nvSpPr>
          <p:cNvPr id="6" name="Slide Number Placeholder 5">
            <a:extLst>
              <a:ext uri="{FF2B5EF4-FFF2-40B4-BE49-F238E27FC236}">
                <a16:creationId xmlns:a16="http://schemas.microsoft.com/office/drawing/2014/main" id="{8C82EDEA-D1D4-4EDF-AD9E-698BF934D5C3}"/>
              </a:ext>
            </a:extLst>
          </p:cNvPr>
          <p:cNvSpPr>
            <a:spLocks noGrp="1"/>
          </p:cNvSpPr>
          <p:nvPr>
            <p:ph type="sldNum" sz="quarter" idx="12"/>
          </p:nvPr>
        </p:nvSpPr>
        <p:spPr/>
        <p:txBody>
          <a:bodyPr/>
          <a:lstStyle/>
          <a:p>
            <a:fld id="{0CFEC368-1D7A-4F81-ABF6-AE0E36BAF64C}" type="slidenum">
              <a:rPr lang="en-US" smtClean="0"/>
              <a:pPr/>
              <a:t>3</a:t>
            </a:fld>
            <a:endParaRPr lang="en-US"/>
          </a:p>
        </p:txBody>
      </p:sp>
      <p:sp>
        <p:nvSpPr>
          <p:cNvPr id="5" name="Footer Placeholder 4">
            <a:extLst>
              <a:ext uri="{FF2B5EF4-FFF2-40B4-BE49-F238E27FC236}">
                <a16:creationId xmlns:a16="http://schemas.microsoft.com/office/drawing/2014/main" id="{F396F59B-0363-491F-A643-3F745B04D45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8248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טבלת הדפים בארכיטקטורת </a:t>
            </a:r>
            <a:r>
              <a:rPr lang="en-US" altLang="en-US" dirty="0"/>
              <a:t>IA-32</a:t>
            </a:r>
          </a:p>
        </p:txBody>
      </p:sp>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בגלל הבעיות בטבלת הדפים הליניארית, אינטל בחרה בטבלת דפים היררכית בצורת עץ (דליל) עם שתי רמות.</a:t>
            </a:r>
          </a:p>
          <a:p>
            <a:pPr lvl="1"/>
            <a:r>
              <a:rPr lang="he-IL" altLang="en-US" dirty="0"/>
              <a:t>מבנה הנתונים: </a:t>
            </a:r>
            <a:r>
              <a:rPr lang="en-US" altLang="en-US" dirty="0"/>
              <a:t>radix tree</a:t>
            </a:r>
            <a:r>
              <a:rPr lang="he-IL" altLang="en-US" dirty="0"/>
              <a:t> במקום מערך.</a:t>
            </a:r>
          </a:p>
          <a:p>
            <a:pPr lvl="1"/>
            <a:r>
              <a:rPr lang="he-IL" altLang="en-US" dirty="0"/>
              <a:t>הרמה התחתונה בעץ שומרת מיפויים בין דפים למסגרות---בדיוק כמו במערך.</a:t>
            </a:r>
          </a:p>
          <a:p>
            <a:pPr lvl="1"/>
            <a:r>
              <a:rPr lang="he-IL" altLang="en-US" dirty="0"/>
              <a:t>הרמה העליונה בטבלת הדפים מצביעה למסגרות של הרמה התחתונה.</a:t>
            </a:r>
          </a:p>
          <a:p>
            <a:pPr lvl="1"/>
            <a:r>
              <a:rPr lang="he-IL" altLang="en-US" dirty="0"/>
              <a:t>כל 1024 כניסות סמוכות ברמה התחתונה יישמרו במסגרת נפרדת (המסגרות לא בהכרח רציפות בזיכרון הפיזי, בניגוד למערך).</a:t>
            </a:r>
          </a:p>
          <a:p>
            <a:pPr lvl="1"/>
            <a:r>
              <a:rPr lang="he-IL" altLang="en-US" dirty="0"/>
              <a:t>במידה ואף אחת מהכניסות ברמה התחתונה לא ממפה דף, אין צורך להקצות מסגרת ברמה התחתונה.</a:t>
            </a:r>
          </a:p>
          <a:p>
            <a:pPr lvl="1"/>
            <a:r>
              <a:rPr lang="he-IL" altLang="en-US" dirty="0"/>
              <a:t>כאשר מוקצה דף חדש לשימוש התהליך, צריך להקצות, לפי הצורך, מסגרות עבור הרמות בהיררכיה עד (לא כולל) השורש.</a:t>
            </a:r>
          </a:p>
          <a:p>
            <a:pPr lvl="1"/>
            <a:r>
              <a:rPr lang="he-IL" altLang="en-US" dirty="0"/>
              <a:t>רגיסטר מיוחד בשם </a:t>
            </a:r>
            <a:r>
              <a:rPr lang="en-US" altLang="en-US" b="1" dirty="0">
                <a:solidFill>
                  <a:srgbClr val="0000FF"/>
                </a:solidFill>
              </a:rPr>
              <a:t>CR3</a:t>
            </a:r>
            <a:r>
              <a:rPr lang="he-IL" altLang="en-US" dirty="0"/>
              <a:t> מצביע לשורש טבלת הדפים של התהליך הנוכחי.</a:t>
            </a:r>
          </a:p>
        </p:txBody>
      </p:sp>
      <p:sp>
        <p:nvSpPr>
          <p:cNvPr id="4" name="Slide Number Placeholder 3">
            <a:extLst>
              <a:ext uri="{FF2B5EF4-FFF2-40B4-BE49-F238E27FC236}">
                <a16:creationId xmlns:a16="http://schemas.microsoft.com/office/drawing/2014/main" id="{E0FECC5C-A922-4D7A-B766-26126B2A88F8}"/>
              </a:ext>
            </a:extLst>
          </p:cNvPr>
          <p:cNvSpPr>
            <a:spLocks noGrp="1"/>
          </p:cNvSpPr>
          <p:nvPr>
            <p:ph type="sldNum" sz="quarter" idx="12"/>
          </p:nvPr>
        </p:nvSpPr>
        <p:spPr/>
        <p:txBody>
          <a:bodyPr/>
          <a:lstStyle/>
          <a:p>
            <a:fld id="{0CFEC368-1D7A-4F81-ABF6-AE0E36BAF64C}" type="slidenum">
              <a:rPr lang="en-US" smtClean="0"/>
              <a:pPr/>
              <a:t>30</a:t>
            </a:fld>
            <a:endParaRPr lang="en-US"/>
          </a:p>
        </p:txBody>
      </p:sp>
      <p:sp>
        <p:nvSpPr>
          <p:cNvPr id="3" name="Footer Placeholder 2">
            <a:extLst>
              <a:ext uri="{FF2B5EF4-FFF2-40B4-BE49-F238E27FC236}">
                <a16:creationId xmlns:a16="http://schemas.microsoft.com/office/drawing/2014/main" id="{FE542305-3E05-4097-8256-0AAAE5A3AF50}"/>
              </a:ext>
            </a:extLst>
          </p:cNvPr>
          <p:cNvSpPr>
            <a:spLocks noGrp="1"/>
          </p:cNvSpPr>
          <p:nvPr>
            <p:ph type="ftr" sz="quarter" idx="11"/>
          </p:nvPr>
        </p:nvSpPr>
        <p:spPr/>
        <p:txBody>
          <a:bodyPr/>
          <a:lstStyle/>
          <a:p>
            <a:pPr algn="r"/>
            <a:r>
              <a:rPr lang="he-IL"/>
              <a:t>מערכות הפעלה - תרגול 10</a:t>
            </a:r>
            <a:endParaRPr lang="en-US"/>
          </a:p>
        </p:txBody>
      </p:sp>
      <p:sp>
        <p:nvSpPr>
          <p:cNvPr id="6" name="Rounded Rectangular Callout 12">
            <a:extLst>
              <a:ext uri="{FF2B5EF4-FFF2-40B4-BE49-F238E27FC236}">
                <a16:creationId xmlns:a16="http://schemas.microsoft.com/office/drawing/2014/main" id="{487420AD-0649-4697-8DB1-F24B98C62AA1}"/>
              </a:ext>
            </a:extLst>
          </p:cNvPr>
          <p:cNvSpPr/>
          <p:nvPr/>
        </p:nvSpPr>
        <p:spPr>
          <a:xfrm>
            <a:off x="457200" y="6019800"/>
            <a:ext cx="4663440" cy="457200"/>
          </a:xfrm>
          <a:prstGeom prst="wedgeRoundRectCallout">
            <a:avLst>
              <a:gd name="adj1" fmla="val 69616"/>
              <a:gd name="adj2" fmla="val -4695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he-IL" sz="2000" dirty="0">
                <a:solidFill>
                  <a:srgbClr val="000000"/>
                </a:solidFill>
              </a:rPr>
              <a:t>האם </a:t>
            </a:r>
            <a:r>
              <a:rPr lang="en-US" sz="2000" dirty="0">
                <a:solidFill>
                  <a:srgbClr val="000000"/>
                </a:solidFill>
              </a:rPr>
              <a:t>CR3</a:t>
            </a:r>
            <a:r>
              <a:rPr lang="he-IL" sz="2000" dirty="0">
                <a:solidFill>
                  <a:srgbClr val="000000"/>
                </a:solidFill>
              </a:rPr>
              <a:t> מכיל כתובת וירטואלית או פיזית?</a:t>
            </a:r>
            <a:endParaRPr lang="en-US" sz="2000" dirty="0">
              <a:solidFill>
                <a:srgbClr val="000000"/>
              </a:solidFill>
            </a:endParaRPr>
          </a:p>
        </p:txBody>
      </p:sp>
    </p:spTree>
    <p:extLst>
      <p:ext uri="{BB962C8B-B14F-4D97-AF65-F5344CB8AC3E}">
        <p14:creationId xmlns:p14="http://schemas.microsoft.com/office/powerpoint/2010/main" val="151592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2402F9D2-79C3-423A-9BEE-1BA27A116BBF}"/>
              </a:ext>
            </a:extLst>
          </p:cNvPr>
          <p:cNvSpPr>
            <a:spLocks noGrp="1" noChangeArrowheads="1"/>
          </p:cNvSpPr>
          <p:nvPr>
            <p:ph type="title"/>
          </p:nvPr>
        </p:nvSpPr>
        <p:spPr/>
        <p:txBody>
          <a:bodyPr/>
          <a:lstStyle/>
          <a:p>
            <a:r>
              <a:rPr lang="he-IL" altLang="en-US"/>
              <a:t>מבנה כניסה בטבלת הדפים</a:t>
            </a:r>
            <a:endParaRPr lang="en-US" altLang="en-US"/>
          </a:p>
        </p:txBody>
      </p:sp>
      <p:sp>
        <p:nvSpPr>
          <p:cNvPr id="20486" name="Rectangle 3">
            <a:extLst>
              <a:ext uri="{FF2B5EF4-FFF2-40B4-BE49-F238E27FC236}">
                <a16:creationId xmlns:a16="http://schemas.microsoft.com/office/drawing/2014/main" id="{A8D4475E-D9B5-4A48-9008-94F66E8AA1D2}"/>
              </a:ext>
            </a:extLst>
          </p:cNvPr>
          <p:cNvSpPr>
            <a:spLocks noGrp="1" noChangeArrowheads="1"/>
          </p:cNvSpPr>
          <p:nvPr>
            <p:ph idx="1"/>
          </p:nvPr>
        </p:nvSpPr>
        <p:spPr/>
        <p:txBody>
          <a:bodyPr>
            <a:normAutofit/>
          </a:bodyPr>
          <a:lstStyle/>
          <a:p>
            <a:r>
              <a:rPr lang="he-IL" altLang="en-US" dirty="0"/>
              <a:t>כניסה ברמה הראשונה נקראת </a:t>
            </a:r>
            <a:r>
              <a:rPr lang="en-US" altLang="en-US" b="1" dirty="0">
                <a:solidFill>
                  <a:srgbClr val="0000FF"/>
                </a:solidFill>
              </a:rPr>
              <a:t>PDE</a:t>
            </a:r>
            <a:r>
              <a:rPr lang="en-US" altLang="en-US" dirty="0"/>
              <a:t> = page directory entry</a:t>
            </a:r>
            <a:r>
              <a:rPr lang="he-IL" altLang="en-US" dirty="0"/>
              <a:t>.</a:t>
            </a:r>
          </a:p>
          <a:p>
            <a:r>
              <a:rPr lang="he-IL" altLang="en-US" dirty="0"/>
              <a:t>כניסה ברמה </a:t>
            </a:r>
            <a:r>
              <a:rPr lang="he-IL" altLang="en-US" dirty="0" err="1"/>
              <a:t>השניה</a:t>
            </a:r>
            <a:r>
              <a:rPr lang="he-IL" altLang="en-US" dirty="0"/>
              <a:t> נקראת </a:t>
            </a:r>
            <a:r>
              <a:rPr lang="en-US" altLang="en-US" b="1" dirty="0">
                <a:solidFill>
                  <a:srgbClr val="0000FF"/>
                </a:solidFill>
              </a:rPr>
              <a:t>PTE</a:t>
            </a:r>
            <a:r>
              <a:rPr lang="en-US" altLang="en-US" dirty="0"/>
              <a:t> = page table entry</a:t>
            </a:r>
            <a:r>
              <a:rPr lang="he-IL" altLang="en-US" dirty="0"/>
              <a:t>.</a:t>
            </a:r>
          </a:p>
          <a:p>
            <a:pPr lvl="1"/>
            <a:r>
              <a:rPr lang="he-IL" altLang="en-US" dirty="0"/>
              <a:t>בפועל, קוראים לכל הכניסות בכל הרמות </a:t>
            </a:r>
            <a:r>
              <a:rPr lang="en-US" altLang="en-US" dirty="0"/>
              <a:t>PTE</a:t>
            </a:r>
            <a:r>
              <a:rPr lang="he-IL" altLang="en-US" dirty="0"/>
              <a:t>.</a:t>
            </a:r>
          </a:p>
          <a:p>
            <a:r>
              <a:rPr lang="he-IL" altLang="en-US" dirty="0"/>
              <a:t>כל כניסה בטבלת הדפים היא בגודל </a:t>
            </a:r>
            <a:r>
              <a:rPr lang="en-US" altLang="en-US" dirty="0"/>
              <a:t>bit</a:t>
            </a:r>
            <a:r>
              <a:rPr lang="he-IL" altLang="en-US" dirty="0"/>
              <a:t> 32.</a:t>
            </a:r>
          </a:p>
          <a:p>
            <a:endParaRPr lang="he-IL" altLang="en-US" dirty="0"/>
          </a:p>
          <a:p>
            <a:r>
              <a:rPr lang="he-IL" altLang="en-US" dirty="0"/>
              <a:t>המידע שכניסה מכילה תלוי בביט</a:t>
            </a:r>
            <a:r>
              <a:rPr lang="en-US" altLang="en-US" b="1" dirty="0">
                <a:solidFill>
                  <a:srgbClr val="0000FF"/>
                </a:solidFill>
              </a:rPr>
              <a:t>present</a:t>
            </a:r>
            <a:r>
              <a:rPr lang="en-US" altLang="en-US" dirty="0"/>
              <a:t> </a:t>
            </a:r>
            <a:r>
              <a:rPr lang="he-IL" altLang="en-US" dirty="0"/>
              <a:t> (ביט 0 של ה-</a:t>
            </a:r>
            <a:r>
              <a:rPr lang="en-US" altLang="en-US" dirty="0"/>
              <a:t>PTE</a:t>
            </a:r>
            <a:r>
              <a:rPr lang="he-IL" altLang="en-US" dirty="0"/>
              <a:t>), המציין האם הדף נמצא בזיכרון הראשי.</a:t>
            </a:r>
          </a:p>
          <a:p>
            <a:r>
              <a:rPr lang="en-US" altLang="en-US" dirty="0"/>
              <a:t>present == 1</a:t>
            </a:r>
            <a:r>
              <a:rPr lang="he-IL" altLang="en-US" dirty="0"/>
              <a:t>: הדף נמצא בזיכרון הפיזי.</a:t>
            </a:r>
          </a:p>
          <a:p>
            <a:r>
              <a:rPr lang="en-US" altLang="en-US" dirty="0"/>
              <a:t>present == 0</a:t>
            </a:r>
            <a:r>
              <a:rPr lang="he-IL" altLang="en-US" dirty="0"/>
              <a:t>: הדף לא נמצא בזיכרון הפיזי.</a:t>
            </a:r>
            <a:endParaRPr lang="en-US" altLang="en-US" dirty="0"/>
          </a:p>
        </p:txBody>
      </p:sp>
      <p:sp>
        <p:nvSpPr>
          <p:cNvPr id="4" name="Slide Number Placeholder 3">
            <a:extLst>
              <a:ext uri="{FF2B5EF4-FFF2-40B4-BE49-F238E27FC236}">
                <a16:creationId xmlns:a16="http://schemas.microsoft.com/office/drawing/2014/main" id="{C5601FA4-D28A-4FCB-AAB5-B6D2F67D3976}"/>
              </a:ext>
            </a:extLst>
          </p:cNvPr>
          <p:cNvSpPr>
            <a:spLocks noGrp="1"/>
          </p:cNvSpPr>
          <p:nvPr>
            <p:ph type="sldNum" sz="quarter" idx="12"/>
          </p:nvPr>
        </p:nvSpPr>
        <p:spPr/>
        <p:txBody>
          <a:bodyPr/>
          <a:lstStyle/>
          <a:p>
            <a:fld id="{0CFEC368-1D7A-4F81-ABF6-AE0E36BAF64C}" type="slidenum">
              <a:rPr lang="en-US" smtClean="0"/>
              <a:pPr/>
              <a:t>31</a:t>
            </a:fld>
            <a:endParaRPr lang="en-US"/>
          </a:p>
        </p:txBody>
      </p:sp>
      <p:sp>
        <p:nvSpPr>
          <p:cNvPr id="3" name="Footer Placeholder 2">
            <a:extLst>
              <a:ext uri="{FF2B5EF4-FFF2-40B4-BE49-F238E27FC236}">
                <a16:creationId xmlns:a16="http://schemas.microsoft.com/office/drawing/2014/main" id="{9486811A-43A3-4F81-BAE4-B4C328E6BED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458828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FEC368-1D7A-4F81-ABF6-AE0E36BAF64C}" type="slidenum">
              <a:rPr lang="en-US" smtClean="0"/>
              <a:pPr/>
              <a:t>32</a:t>
            </a:fld>
            <a:endParaRPr lang="en-US"/>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 b="-771"/>
          <a:stretch/>
        </p:blipFill>
        <p:spPr>
          <a:xfrm>
            <a:off x="1183450" y="1704879"/>
            <a:ext cx="6868350" cy="4101554"/>
          </a:xfrm>
          <a:prstGeom prst="rect">
            <a:avLst/>
          </a:prstGeom>
        </p:spPr>
      </p:pic>
      <p:sp>
        <p:nvSpPr>
          <p:cNvPr id="2" name="Footer Placeholder 1">
            <a:extLst>
              <a:ext uri="{FF2B5EF4-FFF2-40B4-BE49-F238E27FC236}">
                <a16:creationId xmlns:a16="http://schemas.microsoft.com/office/drawing/2014/main" id="{36D921CA-527F-43F3-907C-FF3A445E98E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103944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E0FD8757-BD60-4D99-8E80-0B2CBCE8ED92}"/>
              </a:ext>
            </a:extLst>
          </p:cNvPr>
          <p:cNvSpPr>
            <a:spLocks noGrp="1" noChangeArrowheads="1"/>
          </p:cNvSpPr>
          <p:nvPr>
            <p:ph type="title"/>
          </p:nvPr>
        </p:nvSpPr>
        <p:spPr/>
        <p:txBody>
          <a:bodyPr>
            <a:normAutofit/>
          </a:bodyPr>
          <a:lstStyle/>
          <a:p>
            <a:r>
              <a:rPr lang="he-IL" altLang="en-US"/>
              <a:t>כניסה בטבלת הדפים, כאשר </a:t>
            </a:r>
            <a:r>
              <a:rPr lang="en-US" altLang="en-US"/>
              <a:t>present==1</a:t>
            </a:r>
            <a:r>
              <a:rPr lang="he-IL" altLang="en-US"/>
              <a:t> </a:t>
            </a:r>
            <a:endParaRPr lang="en-US" altLang="en-US"/>
          </a:p>
        </p:txBody>
      </p:sp>
      <p:sp>
        <p:nvSpPr>
          <p:cNvPr id="21510" name="Rectangle 3">
            <a:extLst>
              <a:ext uri="{FF2B5EF4-FFF2-40B4-BE49-F238E27FC236}">
                <a16:creationId xmlns:a16="http://schemas.microsoft.com/office/drawing/2014/main" id="{474AD976-1FFB-43C8-9CBE-94CC48E6CFE9}"/>
              </a:ext>
            </a:extLst>
          </p:cNvPr>
          <p:cNvSpPr>
            <a:spLocks noGrp="1" noChangeArrowheads="1"/>
          </p:cNvSpPr>
          <p:nvPr>
            <p:ph idx="1"/>
          </p:nvPr>
        </p:nvSpPr>
        <p:spPr/>
        <p:txBody>
          <a:bodyPr>
            <a:normAutofit/>
          </a:bodyPr>
          <a:lstStyle/>
          <a:p>
            <a:r>
              <a:rPr lang="he-IL" altLang="en-US" b="1" dirty="0">
                <a:solidFill>
                  <a:schemeClr val="accent2"/>
                </a:solidFill>
              </a:rPr>
              <a:t>מספר</a:t>
            </a:r>
            <a:r>
              <a:rPr lang="he-IL" altLang="en-US" dirty="0">
                <a:solidFill>
                  <a:schemeClr val="accent2"/>
                </a:solidFill>
              </a:rPr>
              <a:t> </a:t>
            </a:r>
            <a:r>
              <a:rPr lang="he-IL" altLang="en-US" b="1" dirty="0">
                <a:solidFill>
                  <a:schemeClr val="accent2"/>
                </a:solidFill>
              </a:rPr>
              <a:t>המסגרת</a:t>
            </a:r>
            <a:r>
              <a:rPr lang="he-IL" altLang="en-US" dirty="0">
                <a:solidFill>
                  <a:schemeClr val="accent2"/>
                </a:solidFill>
              </a:rPr>
              <a:t> </a:t>
            </a:r>
            <a:r>
              <a:rPr lang="he-IL" altLang="en-US" dirty="0"/>
              <a:t>בה מאוחסן הדף.</a:t>
            </a:r>
          </a:p>
          <a:p>
            <a:pPr lvl="1"/>
            <a:r>
              <a:rPr lang="he-IL" altLang="en-US" dirty="0"/>
              <a:t>20 ביטים, כאשר כתובות זיכרון פיזי באורך 32 ביט.</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accessed</a:t>
            </a:r>
            <a:r>
              <a:rPr lang="he-IL" altLang="en-US" dirty="0">
                <a:solidFill>
                  <a:schemeClr val="accent2"/>
                </a:solidFill>
              </a:rPr>
              <a:t> </a:t>
            </a:r>
            <a:r>
              <a:rPr lang="he-IL" altLang="en-US" dirty="0"/>
              <a:t>(נקרא גם ביט </a:t>
            </a:r>
            <a:r>
              <a:rPr lang="en-US" altLang="en-US" dirty="0"/>
              <a:t>referenced</a:t>
            </a:r>
            <a:r>
              <a:rPr lang="he-IL" altLang="en-US" dirty="0"/>
              <a:t>): מודלק ע"י החומרה בכל פעם שמתבצעת גישה לכתובת בדף. ביט זה מכובה באופן מחזורי ומשמש למדיניות פינוי הדפים לדיסק. </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dirty</a:t>
            </a:r>
            <a:r>
              <a:rPr lang="he-IL" altLang="en-US" dirty="0">
                <a:solidFill>
                  <a:schemeClr val="accent2"/>
                </a:solidFill>
              </a:rPr>
              <a:t> </a:t>
            </a:r>
            <a:r>
              <a:rPr lang="he-IL" altLang="en-US" dirty="0"/>
              <a:t>(נקרא גם ביט </a:t>
            </a:r>
            <a:r>
              <a:rPr lang="en-US" altLang="en-US" dirty="0"/>
              <a:t>modified</a:t>
            </a:r>
            <a:r>
              <a:rPr lang="he-IL" altLang="en-US" dirty="0"/>
              <a:t>): מודלק ע"י החומרה בכל פעם שמתבצעת כתיבה לנתון בדף. במידה והדף שייך לקובץ (לדוגמה) </a:t>
            </a:r>
            <a:r>
              <a:rPr lang="he-IL" altLang="en-US" dirty="0" err="1"/>
              <a:t>נידע</a:t>
            </a:r>
            <a:r>
              <a:rPr lang="he-IL" altLang="en-US" dirty="0"/>
              <a:t> שיש לכתוב אותו </a:t>
            </a:r>
            <a:r>
              <a:rPr lang="he-IL" altLang="en-US" b="1" dirty="0"/>
              <a:t>חזרה לדיסק </a:t>
            </a:r>
            <a:r>
              <a:rPr lang="he-IL" altLang="en-US" dirty="0"/>
              <a:t>מתישהו. </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read/write</a:t>
            </a:r>
            <a:r>
              <a:rPr lang="he-IL" altLang="en-US" dirty="0"/>
              <a:t>: הרשאת גישה.</a:t>
            </a:r>
          </a:p>
          <a:p>
            <a:pPr lvl="1"/>
            <a:r>
              <a:rPr lang="he-IL" altLang="en-US" dirty="0"/>
              <a:t>0 = קריאה בלבד. 1 = קריאה וכתיבה.</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user/supervisor</a:t>
            </a:r>
            <a:r>
              <a:rPr lang="he-IL" altLang="en-US" dirty="0"/>
              <a:t>: גישה מיוחסת.</a:t>
            </a:r>
          </a:p>
          <a:p>
            <a:pPr lvl="1"/>
            <a:r>
              <a:rPr lang="he-IL" altLang="en-US" dirty="0"/>
              <a:t>0 =  גישה לקוד הגרעין בלבד. 1 = גישה לכל תהליך.</a:t>
            </a:r>
            <a:endParaRPr lang="en-US" altLang="en-US" dirty="0"/>
          </a:p>
        </p:txBody>
      </p:sp>
      <p:sp>
        <p:nvSpPr>
          <p:cNvPr id="4" name="Slide Number Placeholder 3">
            <a:extLst>
              <a:ext uri="{FF2B5EF4-FFF2-40B4-BE49-F238E27FC236}">
                <a16:creationId xmlns:a16="http://schemas.microsoft.com/office/drawing/2014/main" id="{8157ED2F-9E8D-4E7E-87BF-87423E3C7EEC}"/>
              </a:ext>
            </a:extLst>
          </p:cNvPr>
          <p:cNvSpPr>
            <a:spLocks noGrp="1"/>
          </p:cNvSpPr>
          <p:nvPr>
            <p:ph type="sldNum" sz="quarter" idx="12"/>
          </p:nvPr>
        </p:nvSpPr>
        <p:spPr/>
        <p:txBody>
          <a:bodyPr/>
          <a:lstStyle/>
          <a:p>
            <a:fld id="{0CFEC368-1D7A-4F81-ABF6-AE0E36BAF64C}" type="slidenum">
              <a:rPr lang="en-US" smtClean="0"/>
              <a:pPr/>
              <a:t>33</a:t>
            </a:fld>
            <a:endParaRPr lang="en-US"/>
          </a:p>
        </p:txBody>
      </p:sp>
      <p:sp>
        <p:nvSpPr>
          <p:cNvPr id="3" name="Footer Placeholder 2">
            <a:extLst>
              <a:ext uri="{FF2B5EF4-FFF2-40B4-BE49-F238E27FC236}">
                <a16:creationId xmlns:a16="http://schemas.microsoft.com/office/drawing/2014/main" id="{DA68993C-690F-454F-9CEC-42F44506FC3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245281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BC9F615E-F91F-43AA-97C3-5B3123CAD6B1}"/>
              </a:ext>
            </a:extLst>
          </p:cNvPr>
          <p:cNvSpPr>
            <a:spLocks noGrp="1" noChangeArrowheads="1"/>
          </p:cNvSpPr>
          <p:nvPr>
            <p:ph type="title"/>
          </p:nvPr>
        </p:nvSpPr>
        <p:spPr/>
        <p:txBody>
          <a:bodyPr/>
          <a:lstStyle/>
          <a:p>
            <a:r>
              <a:rPr lang="he-IL" altLang="en-US"/>
              <a:t>כניסה בטבלת הדפים, כאשר </a:t>
            </a:r>
            <a:r>
              <a:rPr lang="en-US" altLang="en-US"/>
              <a:t>present==0</a:t>
            </a:r>
          </a:p>
        </p:txBody>
      </p:sp>
      <p:sp>
        <p:nvSpPr>
          <p:cNvPr id="22534" name="Rectangle 3">
            <a:extLst>
              <a:ext uri="{FF2B5EF4-FFF2-40B4-BE49-F238E27FC236}">
                <a16:creationId xmlns:a16="http://schemas.microsoft.com/office/drawing/2014/main" id="{C0EE1412-FA65-4870-A397-A6D69569926C}"/>
              </a:ext>
            </a:extLst>
          </p:cNvPr>
          <p:cNvSpPr>
            <a:spLocks noGrp="1" noChangeArrowheads="1"/>
          </p:cNvSpPr>
          <p:nvPr>
            <p:ph idx="1"/>
          </p:nvPr>
        </p:nvSpPr>
        <p:spPr/>
        <p:txBody>
          <a:bodyPr/>
          <a:lstStyle/>
          <a:p>
            <a:r>
              <a:rPr lang="he-IL" altLang="en-US" dirty="0"/>
              <a:t>יש שתי אפשרויות:</a:t>
            </a:r>
          </a:p>
          <a:p>
            <a:pPr marL="457200" indent="-457200">
              <a:buFont typeface="+mj-lt"/>
              <a:buAutoNum type="arabicPeriod"/>
            </a:pPr>
            <a:r>
              <a:rPr lang="he-IL" altLang="en-US" dirty="0"/>
              <a:t>אם כל הביטים ב-</a:t>
            </a:r>
            <a:r>
              <a:rPr lang="en-US" altLang="en-US" dirty="0"/>
              <a:t>PTE</a:t>
            </a:r>
            <a:r>
              <a:rPr lang="he-IL" altLang="en-US" dirty="0"/>
              <a:t> הם אפס, אז הדף לא ממופה כלל במרחב הזיכרון של התהליך.</a:t>
            </a:r>
          </a:p>
          <a:p>
            <a:pPr marL="457200" indent="-457200">
              <a:buFont typeface="+mj-lt"/>
              <a:buAutoNum type="arabicPeriod"/>
            </a:pPr>
            <a:r>
              <a:rPr lang="he-IL" altLang="en-US" dirty="0"/>
              <a:t>אחרת, אם לפחות אחד מ-31 הביטים העליונים שונה מאפס, אז הדף נמצא במאגר דפדוף </a:t>
            </a:r>
            <a:r>
              <a:rPr lang="en-US" altLang="en-US" dirty="0"/>
              <a:t>(swap area)</a:t>
            </a:r>
            <a:r>
              <a:rPr lang="he-IL" altLang="en-US" dirty="0"/>
              <a:t> בדיסק, וב-</a:t>
            </a:r>
            <a:r>
              <a:rPr lang="en-US" altLang="en-US" dirty="0"/>
              <a:t>PTE</a:t>
            </a:r>
            <a:r>
              <a:rPr lang="he-IL" altLang="en-US" dirty="0"/>
              <a:t> נשמור את כתובתו ב-</a:t>
            </a:r>
            <a:r>
              <a:rPr lang="en-US" altLang="en-US" dirty="0"/>
              <a:t>swap area</a:t>
            </a:r>
            <a:r>
              <a:rPr lang="he-IL" altLang="en-US" dirty="0"/>
              <a:t>.</a:t>
            </a:r>
          </a:p>
        </p:txBody>
      </p:sp>
      <p:sp>
        <p:nvSpPr>
          <p:cNvPr id="5" name="Slide Number Placeholder 4">
            <a:extLst>
              <a:ext uri="{FF2B5EF4-FFF2-40B4-BE49-F238E27FC236}">
                <a16:creationId xmlns:a16="http://schemas.microsoft.com/office/drawing/2014/main" id="{4360EC80-156A-443D-A858-A66E5E5BB3E1}"/>
              </a:ext>
            </a:extLst>
          </p:cNvPr>
          <p:cNvSpPr>
            <a:spLocks noGrp="1"/>
          </p:cNvSpPr>
          <p:nvPr>
            <p:ph type="sldNum" sz="quarter" idx="12"/>
          </p:nvPr>
        </p:nvSpPr>
        <p:spPr/>
        <p:txBody>
          <a:bodyPr/>
          <a:lstStyle/>
          <a:p>
            <a:fld id="{0CFEC368-1D7A-4F81-ABF6-AE0E36BAF64C}" type="slidenum">
              <a:rPr lang="en-US" smtClean="0"/>
              <a:pPr/>
              <a:t>34</a:t>
            </a:fld>
            <a:endParaRPr lang="en-US"/>
          </a:p>
        </p:txBody>
      </p:sp>
      <p:sp>
        <p:nvSpPr>
          <p:cNvPr id="3" name="Footer Placeholder 2">
            <a:extLst>
              <a:ext uri="{FF2B5EF4-FFF2-40B4-BE49-F238E27FC236}">
                <a16:creationId xmlns:a16="http://schemas.microsoft.com/office/drawing/2014/main" id="{CF03B682-4DDA-4EC0-937E-45C8F219471F}"/>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070617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a:extLst>
              <a:ext uri="{FF2B5EF4-FFF2-40B4-BE49-F238E27FC236}">
                <a16:creationId xmlns:a16="http://schemas.microsoft.com/office/drawing/2014/main" id="{8BF0E50D-865C-474B-932B-15E129A483F2}"/>
              </a:ext>
            </a:extLst>
          </p:cNvPr>
          <p:cNvSpPr>
            <a:spLocks noGrp="1" noChangeArrowheads="1"/>
          </p:cNvSpPr>
          <p:nvPr>
            <p:ph type="title"/>
          </p:nvPr>
        </p:nvSpPr>
        <p:spPr/>
        <p:txBody>
          <a:bodyPr/>
          <a:lstStyle/>
          <a:p>
            <a:r>
              <a:rPr lang="en-US" altLang="en-US"/>
              <a:t>TLB - Translation Lookaside Buffer</a:t>
            </a:r>
          </a:p>
        </p:txBody>
      </p:sp>
      <p:sp>
        <p:nvSpPr>
          <p:cNvPr id="28678" name="Rectangle 5">
            <a:extLst>
              <a:ext uri="{FF2B5EF4-FFF2-40B4-BE49-F238E27FC236}">
                <a16:creationId xmlns:a16="http://schemas.microsoft.com/office/drawing/2014/main" id="{F93F9AD1-A915-4DF1-B5ED-5FAF3D0796FF}"/>
              </a:ext>
            </a:extLst>
          </p:cNvPr>
          <p:cNvSpPr>
            <a:spLocks noGrp="1" noChangeArrowheads="1"/>
          </p:cNvSpPr>
          <p:nvPr>
            <p:ph idx="1"/>
          </p:nvPr>
        </p:nvSpPr>
        <p:spPr/>
        <p:txBody>
          <a:bodyPr>
            <a:normAutofit/>
          </a:bodyPr>
          <a:lstStyle/>
          <a:p>
            <a:r>
              <a:rPr lang="he-IL" dirty="0"/>
              <a:t>תרגום כתובת וירטואלית ל</a:t>
            </a:r>
            <a:r>
              <a:rPr lang="he-IL" dirty="0">
                <a:sym typeface="Wingdings" panose="05000000000000000000" pitchFamily="2" charset="2"/>
              </a:rPr>
              <a:t>פיזית </a:t>
            </a:r>
            <a:r>
              <a:rPr lang="he-IL" dirty="0"/>
              <a:t>קורה כל גישה לזיכרון.</a:t>
            </a:r>
          </a:p>
          <a:p>
            <a:pPr lvl="1"/>
            <a:r>
              <a:rPr lang="he-IL" dirty="0"/>
              <a:t>30%--50% מהפקודות בתכנית ממוצעת ניגשות לזיכרון </a:t>
            </a:r>
            <a:r>
              <a:rPr lang="he-IL" dirty="0">
                <a:sym typeface="Wingdings" panose="05000000000000000000" pitchFamily="2" charset="2"/>
              </a:rPr>
              <a:t> תקורה גבוהה.</a:t>
            </a:r>
            <a:endParaRPr lang="he-IL" dirty="0"/>
          </a:p>
          <a:p>
            <a:r>
              <a:rPr lang="he-IL" dirty="0"/>
              <a:t>כדי לשפר את הביצועים, מעבדי אינטל מכילים מטמון (</a:t>
            </a:r>
            <a:r>
              <a:rPr lang="en-US" dirty="0"/>
              <a:t>cache</a:t>
            </a:r>
            <a:r>
              <a:rPr lang="he-IL" dirty="0"/>
              <a:t>) מיוחד, </a:t>
            </a:r>
            <a:r>
              <a:rPr lang="he-IL" altLang="en-US" dirty="0"/>
              <a:t>ה-</a:t>
            </a:r>
            <a:r>
              <a:rPr lang="en-US" altLang="en-US" b="1" dirty="0">
                <a:solidFill>
                  <a:srgbClr val="0000FF"/>
                </a:solidFill>
              </a:rPr>
              <a:t>TLB</a:t>
            </a:r>
            <a:r>
              <a:rPr lang="he-IL" altLang="en-US" dirty="0"/>
              <a:t>, אשר מכיל את התרגומים האחרונים בהם השתמשו.</a:t>
            </a:r>
          </a:p>
          <a:p>
            <a:pPr lvl="1"/>
            <a:r>
              <a:rPr lang="he-IL" altLang="en-US" dirty="0"/>
              <a:t>המעבד מחפש ב-</a:t>
            </a:r>
            <a:r>
              <a:rPr lang="en-US" altLang="en-US" dirty="0"/>
              <a:t>TLB</a:t>
            </a:r>
            <a:r>
              <a:rPr lang="he-IL" altLang="en-US" dirty="0"/>
              <a:t> לפני החיפוש בטבלת הדפים. אם התרגום המבוקש נמצא ב-</a:t>
            </a:r>
            <a:r>
              <a:rPr lang="en-US" altLang="en-US" dirty="0"/>
              <a:t>TLB</a:t>
            </a:r>
            <a:r>
              <a:rPr lang="he-IL" altLang="en-US" dirty="0"/>
              <a:t>, נחסכו גישות יקרות לזיכרון (כמספר הרמות בהיררכיה).</a:t>
            </a:r>
          </a:p>
          <a:p>
            <a:pPr lvl="1"/>
            <a:r>
              <a:rPr lang="he-IL" altLang="en-US" dirty="0"/>
              <a:t>אם התרגום המבוקש לא נמצא ב-</a:t>
            </a:r>
            <a:r>
              <a:rPr lang="en-US" altLang="en-US" dirty="0"/>
              <a:t>TLB</a:t>
            </a:r>
            <a:r>
              <a:rPr lang="he-IL" altLang="en-US" dirty="0"/>
              <a:t>, המעבד פונה לחפש בטבלת הדפים ואז מוסיף ל-</a:t>
            </a:r>
            <a:r>
              <a:rPr lang="en-US" altLang="en-US" dirty="0"/>
              <a:t>TLB</a:t>
            </a:r>
            <a:r>
              <a:rPr lang="he-IL" altLang="en-US" dirty="0"/>
              <a:t> את התרגום החדש (לטובת הגישות הבאות לזיכרון).</a:t>
            </a:r>
          </a:p>
        </p:txBody>
      </p:sp>
      <p:sp>
        <p:nvSpPr>
          <p:cNvPr id="4" name="Slide Number Placeholder 3">
            <a:extLst>
              <a:ext uri="{FF2B5EF4-FFF2-40B4-BE49-F238E27FC236}">
                <a16:creationId xmlns:a16="http://schemas.microsoft.com/office/drawing/2014/main" id="{1D9D4230-0E6E-4E29-B373-2C2A6228CC6E}"/>
              </a:ext>
            </a:extLst>
          </p:cNvPr>
          <p:cNvSpPr>
            <a:spLocks noGrp="1"/>
          </p:cNvSpPr>
          <p:nvPr>
            <p:ph type="sldNum" sz="quarter" idx="12"/>
          </p:nvPr>
        </p:nvSpPr>
        <p:spPr/>
        <p:txBody>
          <a:bodyPr/>
          <a:lstStyle/>
          <a:p>
            <a:fld id="{0CFEC368-1D7A-4F81-ABF6-AE0E36BAF64C}" type="slidenum">
              <a:rPr lang="en-US" smtClean="0"/>
              <a:pPr/>
              <a:t>35</a:t>
            </a:fld>
            <a:endParaRPr lang="en-US"/>
          </a:p>
        </p:txBody>
      </p:sp>
      <p:graphicFrame>
        <p:nvGraphicFramePr>
          <p:cNvPr id="9" name="Table 8">
            <a:extLst>
              <a:ext uri="{FF2B5EF4-FFF2-40B4-BE49-F238E27FC236}">
                <a16:creationId xmlns:a16="http://schemas.microsoft.com/office/drawing/2014/main" id="{EED0347B-F5E6-4750-9D27-C7C990D05450}"/>
              </a:ext>
            </a:extLst>
          </p:cNvPr>
          <p:cNvGraphicFramePr>
            <a:graphicFrameLocks noGrp="1"/>
          </p:cNvGraphicFramePr>
          <p:nvPr>
            <p:extLst>
              <p:ext uri="{D42A27DB-BD31-4B8C-83A1-F6EECF244321}">
                <p14:modId xmlns:p14="http://schemas.microsoft.com/office/powerpoint/2010/main" val="929153117"/>
              </p:ext>
            </p:extLst>
          </p:nvPr>
        </p:nvGraphicFramePr>
        <p:xfrm>
          <a:off x="1121979" y="4892040"/>
          <a:ext cx="7031421" cy="1584960"/>
        </p:xfrm>
        <a:graphic>
          <a:graphicData uri="http://schemas.openxmlformats.org/drawingml/2006/table">
            <a:tbl>
              <a:tblPr firstRow="1" bandRow="1">
                <a:tableStyleId>{B301B821-A1FF-4177-AEE7-76D212191A09}</a:tableStyleId>
              </a:tblPr>
              <a:tblGrid>
                <a:gridCol w="2175642">
                  <a:extLst>
                    <a:ext uri="{9D8B030D-6E8A-4147-A177-3AD203B41FA5}">
                      <a16:colId xmlns:a16="http://schemas.microsoft.com/office/drawing/2014/main" val="2738574778"/>
                    </a:ext>
                  </a:extLst>
                </a:gridCol>
                <a:gridCol w="2207172">
                  <a:extLst>
                    <a:ext uri="{9D8B030D-6E8A-4147-A177-3AD203B41FA5}">
                      <a16:colId xmlns:a16="http://schemas.microsoft.com/office/drawing/2014/main" val="2753178533"/>
                    </a:ext>
                  </a:extLst>
                </a:gridCol>
                <a:gridCol w="2648607">
                  <a:extLst>
                    <a:ext uri="{9D8B030D-6E8A-4147-A177-3AD203B41FA5}">
                      <a16:colId xmlns:a16="http://schemas.microsoft.com/office/drawing/2014/main" val="3467813470"/>
                    </a:ext>
                  </a:extLst>
                </a:gridCol>
              </a:tblGrid>
              <a:tr h="370840">
                <a:tc>
                  <a:txBody>
                    <a:bodyPr/>
                    <a:lstStyle/>
                    <a:p>
                      <a:pPr algn="ctr"/>
                      <a:r>
                        <a:rPr lang="en-US" sz="2000" dirty="0"/>
                        <a:t>page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frame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flags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15306"/>
                  </a:ext>
                </a:extLst>
              </a:tr>
              <a:tr h="370840">
                <a:tc>
                  <a:txBody>
                    <a:bodyPr/>
                    <a:lstStyle/>
                    <a:p>
                      <a:pPr algn="ctr"/>
                      <a:r>
                        <a:rPr lang="en-US" sz="2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r/w, accessed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69185"/>
                  </a:ext>
                </a:extLst>
              </a:tr>
              <a:tr h="370840">
                <a:tc>
                  <a:txBody>
                    <a:bodyPr/>
                    <a:lstStyle/>
                    <a:p>
                      <a:pPr algn="ctr"/>
                      <a:r>
                        <a:rPr lang="en-US" sz="20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accessed, dirty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089198"/>
                  </a:ext>
                </a:extLst>
              </a:tr>
              <a:tr h="370840">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917841"/>
                  </a:ext>
                </a:extLst>
              </a:tr>
            </a:tbl>
          </a:graphicData>
        </a:graphic>
      </p:graphicFrame>
      <p:sp>
        <p:nvSpPr>
          <p:cNvPr id="3" name="Footer Placeholder 2">
            <a:extLst>
              <a:ext uri="{FF2B5EF4-FFF2-40B4-BE49-F238E27FC236}">
                <a16:creationId xmlns:a16="http://schemas.microsoft.com/office/drawing/2014/main" id="{C2876A49-983B-4892-9364-2D08FCD5259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231914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B77F6C1A-9144-44F1-B58E-2F40BCE15EEE}"/>
              </a:ext>
            </a:extLst>
          </p:cNvPr>
          <p:cNvSpPr>
            <a:spLocks noGrp="1" noChangeArrowheads="1"/>
          </p:cNvSpPr>
          <p:nvPr>
            <p:ph type="title"/>
          </p:nvPr>
        </p:nvSpPr>
        <p:spPr/>
        <p:txBody>
          <a:bodyPr/>
          <a:lstStyle/>
          <a:p>
            <a:r>
              <a:rPr lang="he-IL" altLang="en-US" dirty="0"/>
              <a:t>פסילת תוכן ה-</a:t>
            </a:r>
            <a:r>
              <a:rPr lang="en-US" altLang="en-US" dirty="0"/>
              <a:t>TLB</a:t>
            </a:r>
          </a:p>
        </p:txBody>
      </p:sp>
      <p:sp>
        <p:nvSpPr>
          <p:cNvPr id="29702" name="Rectangle 5">
            <a:extLst>
              <a:ext uri="{FF2B5EF4-FFF2-40B4-BE49-F238E27FC236}">
                <a16:creationId xmlns:a16="http://schemas.microsoft.com/office/drawing/2014/main" id="{AA940270-2998-487E-AF54-FE920B12B39F}"/>
              </a:ext>
            </a:extLst>
          </p:cNvPr>
          <p:cNvSpPr>
            <a:spLocks noGrp="1" noChangeArrowheads="1"/>
          </p:cNvSpPr>
          <p:nvPr>
            <p:ph idx="1"/>
          </p:nvPr>
        </p:nvSpPr>
        <p:spPr/>
        <p:txBody>
          <a:bodyPr>
            <a:normAutofit/>
          </a:bodyPr>
          <a:lstStyle/>
          <a:p>
            <a:r>
              <a:rPr lang="he-IL" altLang="en-US" dirty="0"/>
              <a:t>ה-</a:t>
            </a:r>
            <a:r>
              <a:rPr lang="en-US" altLang="en-US" dirty="0"/>
              <a:t>TLB</a:t>
            </a:r>
            <a:r>
              <a:rPr lang="he-IL" altLang="en-US" dirty="0"/>
              <a:t> מכיל עותק חלקי של המידע הקיים בטבלת הדפים, ולכן מערכת ההפעלה אחראית לשמור על קוהרנטיות המידע ב-</a:t>
            </a:r>
            <a:r>
              <a:rPr lang="en-US" altLang="en-US" dirty="0"/>
              <a:t>TLB</a:t>
            </a:r>
            <a:r>
              <a:rPr lang="he-IL" altLang="en-US" dirty="0"/>
              <a:t>.</a:t>
            </a:r>
          </a:p>
          <a:p>
            <a:r>
              <a:rPr lang="he-IL" altLang="en-US" dirty="0"/>
              <a:t>הגרעין חייב לפסול (</a:t>
            </a:r>
            <a:r>
              <a:rPr lang="en-US" altLang="en-US" dirty="0"/>
              <a:t>invalidate</a:t>
            </a:r>
            <a:r>
              <a:rPr lang="he-IL" altLang="en-US" dirty="0"/>
              <a:t>) את תוכן ה-</a:t>
            </a:r>
            <a:r>
              <a:rPr lang="en-US" altLang="en-US" dirty="0"/>
              <a:t>TLB</a:t>
            </a:r>
            <a:r>
              <a:rPr lang="he-IL" altLang="en-US" dirty="0"/>
              <a:t> במקרים מסוימים, לדוגמה:</a:t>
            </a:r>
          </a:p>
          <a:p>
            <a:pPr marL="457200" indent="-457200">
              <a:buFont typeface="+mj-lt"/>
              <a:buAutoNum type="arabicPeriod"/>
            </a:pPr>
            <a:r>
              <a:rPr lang="he-IL" altLang="en-US" dirty="0"/>
              <a:t>כאשר הגרעין מוחק כניסה בטבלת הדפים (כדי לפנות מסגרת מהזיכרון לדיסק), הוא מוחק גם את הכניסה המתאימה ב-</a:t>
            </a:r>
            <a:r>
              <a:rPr lang="en-US" altLang="en-US" dirty="0"/>
              <a:t>TLB</a:t>
            </a:r>
            <a:r>
              <a:rPr lang="he-IL" altLang="en-US" dirty="0"/>
              <a:t>.</a:t>
            </a:r>
          </a:p>
          <a:p>
            <a:pPr lvl="1"/>
            <a:r>
              <a:rPr lang="he-IL" dirty="0"/>
              <a:t>אחרת, התהליך עלול לגשת למידע לא מעודכן, בגלל שה-</a:t>
            </a:r>
            <a:r>
              <a:rPr lang="en-US" dirty="0"/>
              <a:t>TLB</a:t>
            </a:r>
            <a:r>
              <a:rPr lang="he-IL" dirty="0"/>
              <a:t> עדיין מצביע למסגרת שכבר פונתה מהזיכרון.</a:t>
            </a:r>
            <a:endParaRPr lang="he-IL" altLang="en-US" dirty="0"/>
          </a:p>
          <a:p>
            <a:pPr marL="457200" indent="-457200">
              <a:buFont typeface="+mj-lt"/>
              <a:buAutoNum type="arabicPeriod"/>
            </a:pPr>
            <a:r>
              <a:rPr lang="he-IL" altLang="en-US" dirty="0"/>
              <a:t>בעת החלפת הקשר, הגרעין מוחק את תוכן ה-</a:t>
            </a:r>
            <a:r>
              <a:rPr lang="en-US" altLang="en-US" dirty="0"/>
              <a:t>TLB</a:t>
            </a:r>
            <a:r>
              <a:rPr lang="he-IL" altLang="en-US" dirty="0"/>
              <a:t> כולו.</a:t>
            </a:r>
          </a:p>
          <a:p>
            <a:pPr lvl="1"/>
            <a:r>
              <a:rPr lang="he-IL" altLang="en-US"/>
              <a:t>אחרת, התהליך </a:t>
            </a:r>
            <a:r>
              <a:rPr lang="he-IL" altLang="en-US" dirty="0"/>
              <a:t>הבא לביצוע ייגש למסגרות של התהליך שרץ לפניו.</a:t>
            </a:r>
          </a:p>
        </p:txBody>
      </p:sp>
      <p:sp>
        <p:nvSpPr>
          <p:cNvPr id="4" name="Slide Number Placeholder 3">
            <a:extLst>
              <a:ext uri="{FF2B5EF4-FFF2-40B4-BE49-F238E27FC236}">
                <a16:creationId xmlns:a16="http://schemas.microsoft.com/office/drawing/2014/main" id="{5C0F5365-6782-4E3D-AFDD-CE0E780DE6AD}"/>
              </a:ext>
            </a:extLst>
          </p:cNvPr>
          <p:cNvSpPr>
            <a:spLocks noGrp="1"/>
          </p:cNvSpPr>
          <p:nvPr>
            <p:ph type="sldNum" sz="quarter" idx="12"/>
          </p:nvPr>
        </p:nvSpPr>
        <p:spPr/>
        <p:txBody>
          <a:bodyPr/>
          <a:lstStyle/>
          <a:p>
            <a:fld id="{0CFEC368-1D7A-4F81-ABF6-AE0E36BAF64C}" type="slidenum">
              <a:rPr lang="en-US" smtClean="0"/>
              <a:pPr/>
              <a:t>36</a:t>
            </a:fld>
            <a:endParaRPr lang="en-US"/>
          </a:p>
        </p:txBody>
      </p:sp>
      <p:sp>
        <p:nvSpPr>
          <p:cNvPr id="3" name="Footer Placeholder 2">
            <a:extLst>
              <a:ext uri="{FF2B5EF4-FFF2-40B4-BE49-F238E27FC236}">
                <a16:creationId xmlns:a16="http://schemas.microsoft.com/office/drawing/2014/main" id="{22F81514-4B33-4D21-9D56-B001377E63F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72881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B77F6C1A-9144-44F1-B58E-2F40BCE15EEE}"/>
              </a:ext>
            </a:extLst>
          </p:cNvPr>
          <p:cNvSpPr>
            <a:spLocks noGrp="1" noChangeArrowheads="1"/>
          </p:cNvSpPr>
          <p:nvPr>
            <p:ph type="title"/>
          </p:nvPr>
        </p:nvSpPr>
        <p:spPr/>
        <p:txBody>
          <a:bodyPr/>
          <a:lstStyle/>
          <a:p>
            <a:r>
              <a:rPr lang="he-IL" altLang="en-US"/>
              <a:t>הימנעות מפסילת תוכן ה-</a:t>
            </a:r>
            <a:r>
              <a:rPr lang="en-US" altLang="en-US"/>
              <a:t>TLB</a:t>
            </a:r>
          </a:p>
        </p:txBody>
      </p:sp>
      <p:sp>
        <p:nvSpPr>
          <p:cNvPr id="29702" name="Rectangle 5">
            <a:extLst>
              <a:ext uri="{FF2B5EF4-FFF2-40B4-BE49-F238E27FC236}">
                <a16:creationId xmlns:a16="http://schemas.microsoft.com/office/drawing/2014/main" id="{AA940270-2998-487E-AF54-FE920B12B39F}"/>
              </a:ext>
            </a:extLst>
          </p:cNvPr>
          <p:cNvSpPr>
            <a:spLocks noGrp="1" noChangeArrowheads="1"/>
          </p:cNvSpPr>
          <p:nvPr>
            <p:ph idx="1"/>
          </p:nvPr>
        </p:nvSpPr>
        <p:spPr/>
        <p:txBody>
          <a:bodyPr>
            <a:normAutofit/>
          </a:bodyPr>
          <a:lstStyle/>
          <a:p>
            <a:r>
              <a:rPr lang="he-IL" altLang="en-US" b="1" u="sng" dirty="0"/>
              <a:t>שאלה:</a:t>
            </a:r>
            <a:r>
              <a:rPr lang="he-IL" altLang="en-US" b="1" dirty="0"/>
              <a:t> </a:t>
            </a:r>
            <a:r>
              <a:rPr lang="he-IL" altLang="en-US" dirty="0"/>
              <a:t>למה כדאי להימנע מפסילת תוכן ה-</a:t>
            </a:r>
            <a:r>
              <a:rPr lang="en-US" altLang="en-US" dirty="0"/>
              <a:t>TLB</a:t>
            </a:r>
            <a:r>
              <a:rPr lang="he-IL" altLang="en-US" dirty="0"/>
              <a:t>?</a:t>
            </a:r>
          </a:p>
          <a:p>
            <a:pPr marL="0" indent="0">
              <a:buNone/>
            </a:pPr>
            <a:endParaRPr lang="he-IL" altLang="en-US" dirty="0"/>
          </a:p>
          <a:p>
            <a:r>
              <a:rPr lang="he-IL" altLang="en-US" dirty="0"/>
              <a:t>לינוקס נמנעת מפסילת תוכן ה-</a:t>
            </a:r>
            <a:r>
              <a:rPr lang="en-US" altLang="en-US" dirty="0"/>
              <a:t>TLB</a:t>
            </a:r>
            <a:r>
              <a:rPr lang="he-IL" altLang="en-US" dirty="0"/>
              <a:t> בהחלפת הקשר אם:</a:t>
            </a:r>
          </a:p>
          <a:p>
            <a:pPr marL="457200" indent="-457200">
              <a:buFont typeface="+mj-lt"/>
              <a:buAutoNum type="arabicPeriod"/>
            </a:pPr>
            <a:r>
              <a:rPr lang="he-IL" altLang="en-US" dirty="0"/>
              <a:t>התהליך הבא לביצוע חולק את אותו מרחב זיכרון (אותן טבלאות דפים) יחד עם התהליך הקודם (שני חוטים של אותו תהליך).</a:t>
            </a:r>
          </a:p>
          <a:p>
            <a:pPr marL="457200" indent="-457200">
              <a:buFont typeface="+mj-lt"/>
              <a:buAutoNum type="arabicPeriod"/>
            </a:pPr>
            <a:r>
              <a:rPr lang="he-IL" altLang="en-US" dirty="0"/>
              <a:t>התהליך הבא לביצוע הוא תהליך גרעין (</a:t>
            </a:r>
            <a:r>
              <a:rPr lang="en-US" altLang="en-US" b="1" dirty="0">
                <a:solidFill>
                  <a:srgbClr val="0000FF"/>
                </a:solidFill>
              </a:rPr>
              <a:t>kernel thread</a:t>
            </a:r>
            <a:r>
              <a:rPr lang="he-IL" altLang="en-US" dirty="0"/>
              <a:t>).</a:t>
            </a:r>
          </a:p>
          <a:p>
            <a:pPr lvl="1"/>
            <a:r>
              <a:rPr lang="he-IL" altLang="en-US" dirty="0"/>
              <a:t>לתהליכי גרעין אין מרחב זיכרון משלהם, והם פועלים על מרחב הזיכרון של הגרעין. </a:t>
            </a:r>
          </a:p>
          <a:p>
            <a:pPr lvl="1"/>
            <a:r>
              <a:rPr lang="he-IL" altLang="en-US" dirty="0"/>
              <a:t>תהליך גרעין מנצל את טבלאות הדפים של תהליך המשתמש שרץ לפניו, מפני שאין לו טבלאות דפים משלו.</a:t>
            </a:r>
          </a:p>
          <a:p>
            <a:pPr lvl="1"/>
            <a:r>
              <a:rPr lang="he-IL" altLang="en-US" b="1" u="sng" dirty="0"/>
              <a:t>שאלה:</a:t>
            </a:r>
            <a:r>
              <a:rPr lang="he-IL" altLang="en-US" b="1" dirty="0"/>
              <a:t> </a:t>
            </a:r>
            <a:r>
              <a:rPr lang="he-IL" altLang="en-US" dirty="0"/>
              <a:t>האם הגרעין יכול לגשת למרחב הזיכרון של התהליך הקודם?</a:t>
            </a:r>
          </a:p>
          <a:p>
            <a:endParaRPr lang="he-IL" altLang="en-US" b="1" u="sng" dirty="0"/>
          </a:p>
          <a:p>
            <a:endParaRPr lang="he-IL" altLang="en-US" dirty="0"/>
          </a:p>
        </p:txBody>
      </p:sp>
      <p:sp>
        <p:nvSpPr>
          <p:cNvPr id="4" name="Slide Number Placeholder 3">
            <a:extLst>
              <a:ext uri="{FF2B5EF4-FFF2-40B4-BE49-F238E27FC236}">
                <a16:creationId xmlns:a16="http://schemas.microsoft.com/office/drawing/2014/main" id="{5C0F5365-6782-4E3D-AFDD-CE0E780DE6AD}"/>
              </a:ext>
            </a:extLst>
          </p:cNvPr>
          <p:cNvSpPr>
            <a:spLocks noGrp="1"/>
          </p:cNvSpPr>
          <p:nvPr>
            <p:ph type="sldNum" sz="quarter" idx="12"/>
          </p:nvPr>
        </p:nvSpPr>
        <p:spPr/>
        <p:txBody>
          <a:bodyPr/>
          <a:lstStyle/>
          <a:p>
            <a:fld id="{0CFEC368-1D7A-4F81-ABF6-AE0E36BAF64C}" type="slidenum">
              <a:rPr lang="en-US" smtClean="0"/>
              <a:pPr/>
              <a:t>37</a:t>
            </a:fld>
            <a:endParaRPr lang="en-US"/>
          </a:p>
        </p:txBody>
      </p:sp>
      <p:sp>
        <p:nvSpPr>
          <p:cNvPr id="3" name="Footer Placeholder 2">
            <a:extLst>
              <a:ext uri="{FF2B5EF4-FFF2-40B4-BE49-F238E27FC236}">
                <a16:creationId xmlns:a16="http://schemas.microsoft.com/office/drawing/2014/main" id="{7C03BDE7-3515-4625-88BD-9B79C2994E9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479955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normAutofit/>
          </a:bodyPr>
          <a:lstStyle/>
          <a:p>
            <a:r>
              <a:rPr lang="he-IL" dirty="0"/>
              <a:t>סיכום: תהליך התרגום במעבדי אינטל</a:t>
            </a:r>
            <a:endParaRPr lang="en-US" dirty="0"/>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pPr lvl="0"/>
            <a:fld id="{0CFEC368-1D7A-4F81-ABF6-AE0E36BAF64C}" type="slidenum">
              <a:rPr lang="en-US" noProof="0" smtClean="0"/>
              <a:pPr lvl="0"/>
              <a:t>38</a:t>
            </a:fld>
            <a:endParaRPr lang="en-US" noProof="0"/>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54" idx="0"/>
          </p:cNvCxnSpPr>
          <p:nvPr/>
        </p:nvCxnSpPr>
        <p:spPr>
          <a:xfrm rot="10800000" flipV="1">
            <a:off x="1605918" y="3416194"/>
            <a:ext cx="537201" cy="2166982"/>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39" idx="0"/>
          </p:cNvCxnSpPr>
          <p:nvPr/>
        </p:nvCxnSpPr>
        <p:spPr>
          <a:xfrm>
            <a:off x="4429118" y="3416194"/>
            <a:ext cx="759797" cy="79645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1589547" y="3050434"/>
            <a:ext cx="3596190" cy="731520"/>
            <a:chOff x="2050295" y="1600199"/>
            <a:chExt cx="3596190" cy="731520"/>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03866" y="1600199"/>
              <a:ext cx="2286000" cy="73152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the CPU searches the TLB</a:t>
              </a:r>
            </a:p>
          </p:txBody>
        </p:sp>
        <p:sp>
          <p:nvSpPr>
            <p:cNvPr id="15" name="TextBox 14">
              <a:extLst>
                <a:ext uri="{FF2B5EF4-FFF2-40B4-BE49-F238E27FC236}">
                  <a16:creationId xmlns:a16="http://schemas.microsoft.com/office/drawing/2014/main" id="{7F4C67E1-7865-41AA-96AC-ADDD8B225185}"/>
                </a:ext>
              </a:extLst>
            </p:cNvPr>
            <p:cNvSpPr txBox="1"/>
            <p:nvPr/>
          </p:nvSpPr>
          <p:spPr>
            <a:xfrm>
              <a:off x="2050295" y="1603658"/>
              <a:ext cx="548640"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hit</a:t>
              </a:r>
            </a:p>
          </p:txBody>
        </p:sp>
        <p:sp>
          <p:nvSpPr>
            <p:cNvPr id="31" name="TextBox 30">
              <a:extLst>
                <a:ext uri="{FF2B5EF4-FFF2-40B4-BE49-F238E27FC236}">
                  <a16:creationId xmlns:a16="http://schemas.microsoft.com/office/drawing/2014/main" id="{D52A96BE-6FEB-462B-9699-CF6D27AF8FE2}"/>
                </a:ext>
              </a:extLst>
            </p:cNvPr>
            <p:cNvSpPr txBox="1"/>
            <p:nvPr/>
          </p:nvSpPr>
          <p:spPr>
            <a:xfrm>
              <a:off x="4914965" y="1603658"/>
              <a:ext cx="731520"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miss</a:t>
              </a:r>
            </a:p>
          </p:txBody>
        </p:sp>
      </p:grpSp>
      <p:cxnSp>
        <p:nvCxnSpPr>
          <p:cNvPr id="36" name="Connector: Elbow 35">
            <a:extLst>
              <a:ext uri="{FF2B5EF4-FFF2-40B4-BE49-F238E27FC236}">
                <a16:creationId xmlns:a16="http://schemas.microsoft.com/office/drawing/2014/main" id="{9AC12752-FDBE-4167-A1AE-77E94CCA7B87}"/>
              </a:ext>
            </a:extLst>
          </p:cNvPr>
          <p:cNvCxnSpPr>
            <a:cxnSpLocks/>
            <a:stCxn id="39" idx="1"/>
            <a:endCxn id="54" idx="0"/>
          </p:cNvCxnSpPr>
          <p:nvPr/>
        </p:nvCxnSpPr>
        <p:spPr>
          <a:xfrm rot="10800000" flipV="1">
            <a:off x="1605917" y="4578412"/>
            <a:ext cx="2621728" cy="1004763"/>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DE2A86AA-F53D-47A3-B553-8150B871725B}"/>
              </a:ext>
            </a:extLst>
          </p:cNvPr>
          <p:cNvCxnSpPr>
            <a:cxnSpLocks/>
            <a:stCxn id="39" idx="3"/>
            <a:endCxn id="55" idx="0"/>
          </p:cNvCxnSpPr>
          <p:nvPr/>
        </p:nvCxnSpPr>
        <p:spPr>
          <a:xfrm>
            <a:off x="6150184" y="4578413"/>
            <a:ext cx="1465706" cy="82553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8" name="Group 37">
            <a:extLst>
              <a:ext uri="{FF2B5EF4-FFF2-40B4-BE49-F238E27FC236}">
                <a16:creationId xmlns:a16="http://schemas.microsoft.com/office/drawing/2014/main" id="{CC6A173A-4919-44BE-B034-BBFC0A5A13B4}"/>
              </a:ext>
            </a:extLst>
          </p:cNvPr>
          <p:cNvGrpSpPr/>
          <p:nvPr/>
        </p:nvGrpSpPr>
        <p:grpSpPr>
          <a:xfrm>
            <a:off x="2856982" y="4166933"/>
            <a:ext cx="4755305" cy="777240"/>
            <a:chOff x="321301" y="1554479"/>
            <a:chExt cx="6332825" cy="777240"/>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2146666" y="1600199"/>
              <a:ext cx="2560320" cy="73152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the CPU walks the page table</a:t>
              </a:r>
            </a:p>
          </p:txBody>
        </p:sp>
        <p:sp>
          <p:nvSpPr>
            <p:cNvPr id="40" name="TextBox 39">
              <a:extLst>
                <a:ext uri="{FF2B5EF4-FFF2-40B4-BE49-F238E27FC236}">
                  <a16:creationId xmlns:a16="http://schemas.microsoft.com/office/drawing/2014/main" id="{05652A24-4A87-4DBA-B736-2ECCAE03477D}"/>
                </a:ext>
              </a:extLst>
            </p:cNvPr>
            <p:cNvSpPr txBox="1"/>
            <p:nvPr/>
          </p:nvSpPr>
          <p:spPr>
            <a:xfrm>
              <a:off x="321301" y="1554479"/>
              <a:ext cx="1826613"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completed</a:t>
              </a:r>
            </a:p>
          </p:txBody>
        </p:sp>
        <p:sp>
          <p:nvSpPr>
            <p:cNvPr id="41" name="TextBox 40">
              <a:extLst>
                <a:ext uri="{FF2B5EF4-FFF2-40B4-BE49-F238E27FC236}">
                  <a16:creationId xmlns:a16="http://schemas.microsoft.com/office/drawing/2014/main" id="{950A2567-4BFA-479F-85E9-BD5B541C7EE7}"/>
                </a:ext>
              </a:extLst>
            </p:cNvPr>
            <p:cNvSpPr txBox="1"/>
            <p:nvPr/>
          </p:nvSpPr>
          <p:spPr>
            <a:xfrm>
              <a:off x="4705739" y="1569242"/>
              <a:ext cx="1948387" cy="707886"/>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page fault</a:t>
              </a:r>
            </a:p>
          </p:txBody>
        </p:sp>
      </p:grpSp>
      <p:sp>
        <p:nvSpPr>
          <p:cNvPr id="54" name="Rectangle: Rounded Corners 53">
            <a:extLst>
              <a:ext uri="{FF2B5EF4-FFF2-40B4-BE49-F238E27FC236}">
                <a16:creationId xmlns:a16="http://schemas.microsoft.com/office/drawing/2014/main" id="{26709399-1C2F-4EB2-82C0-748795829EA3}"/>
              </a:ext>
            </a:extLst>
          </p:cNvPr>
          <p:cNvSpPr/>
          <p:nvPr/>
        </p:nvSpPr>
        <p:spPr>
          <a:xfrm>
            <a:off x="600077" y="5583176"/>
            <a:ext cx="2011680" cy="73152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a:ea typeface="+mn-ea"/>
                <a:cs typeface="+mn-cs"/>
              </a:rPr>
              <a:t>physical address</a:t>
            </a:r>
            <a:endParaRPr kumimoji="0" lang="en-US"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Rectangle: Rounded Corners 23">
            <a:extLst>
              <a:ext uri="{FF2B5EF4-FFF2-40B4-BE49-F238E27FC236}">
                <a16:creationId xmlns:a16="http://schemas.microsoft.com/office/drawing/2014/main" id="{9C71AE63-8478-45DB-9A1C-EDB1A6337B1D}"/>
              </a:ext>
            </a:extLst>
          </p:cNvPr>
          <p:cNvSpPr/>
          <p:nvPr/>
        </p:nvSpPr>
        <p:spPr>
          <a:xfrm>
            <a:off x="2280278" y="1836102"/>
            <a:ext cx="2011680" cy="4572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a:ea typeface="+mn-ea"/>
                <a:cs typeface="+mn-cs"/>
              </a:rPr>
              <a:t>virtual address</a:t>
            </a:r>
            <a:endParaRPr kumimoji="0" lang="en-US" sz="2000" b="0" i="0" u="none" strike="noStrike" kern="1200" cap="none" spc="0" normalizeH="0" baseline="0" noProof="0" dirty="0">
              <a:ln>
                <a:noFill/>
              </a:ln>
              <a:solidFill>
                <a:prstClr val="black"/>
              </a:solidFill>
              <a:effectLst/>
              <a:uLnTx/>
              <a:uFillTx/>
              <a:latin typeface="Arial"/>
              <a:ea typeface="+mn-ea"/>
              <a:cs typeface="+mn-cs"/>
            </a:endParaRPr>
          </a:p>
        </p:txBody>
      </p:sp>
      <p:cxnSp>
        <p:nvCxnSpPr>
          <p:cNvPr id="21" name="Straight Arrow Connector 20">
            <a:extLst>
              <a:ext uri="{FF2B5EF4-FFF2-40B4-BE49-F238E27FC236}">
                <a16:creationId xmlns:a16="http://schemas.microsoft.com/office/drawing/2014/main" id="{DE5EB531-1CB9-4E76-9A07-5224010ED934}"/>
              </a:ext>
            </a:extLst>
          </p:cNvPr>
          <p:cNvCxnSpPr>
            <a:stCxn id="24" idx="2"/>
            <a:endCxn id="6" idx="0"/>
          </p:cNvCxnSpPr>
          <p:nvPr/>
        </p:nvCxnSpPr>
        <p:spPr>
          <a:xfrm>
            <a:off x="3286118" y="2293302"/>
            <a:ext cx="0" cy="75713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5" name="Rectangle: Rounded Corners 54">
            <a:extLst>
              <a:ext uri="{FF2B5EF4-FFF2-40B4-BE49-F238E27FC236}">
                <a16:creationId xmlns:a16="http://schemas.microsoft.com/office/drawing/2014/main" id="{52506C66-3441-40A8-83F5-4E543F42D3B4}"/>
              </a:ext>
            </a:extLst>
          </p:cNvPr>
          <p:cNvSpPr/>
          <p:nvPr/>
        </p:nvSpPr>
        <p:spPr>
          <a:xfrm>
            <a:off x="6610050" y="5403944"/>
            <a:ext cx="2011680" cy="731520"/>
          </a:xfrm>
          <a:prstGeom prst="roundRect">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the OS serves the page fault</a:t>
            </a:r>
          </a:p>
        </p:txBody>
      </p:sp>
      <p:sp>
        <p:nvSpPr>
          <p:cNvPr id="16" name="Footer Placeholder 15">
            <a:extLst>
              <a:ext uri="{FF2B5EF4-FFF2-40B4-BE49-F238E27FC236}">
                <a16:creationId xmlns:a16="http://schemas.microsoft.com/office/drawing/2014/main" id="{8C6CF863-933A-4637-9156-C21DDDF021D5}"/>
              </a:ext>
            </a:extLst>
          </p:cNvPr>
          <p:cNvSpPr>
            <a:spLocks noGrp="1"/>
          </p:cNvSpPr>
          <p:nvPr>
            <p:ph type="ftr" sz="quarter" idx="11"/>
          </p:nvPr>
        </p:nvSpPr>
        <p:spPr/>
        <p:txBody>
          <a:bodyPr/>
          <a:lstStyle/>
          <a:p>
            <a:pPr algn="r"/>
            <a:r>
              <a:rPr lang="he-IL"/>
              <a:t>מערכות הפעלה - תרגול 10</a:t>
            </a:r>
            <a:endParaRPr lang="en-US" dirty="0"/>
          </a:p>
        </p:txBody>
      </p:sp>
    </p:spTree>
    <p:extLst>
      <p:ext uri="{BB962C8B-B14F-4D97-AF65-F5344CB8AC3E}">
        <p14:creationId xmlns:p14="http://schemas.microsoft.com/office/powerpoint/2010/main" val="2530157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EA8-B6DD-4E97-8B91-95E57B9B7099}"/>
              </a:ext>
            </a:extLst>
          </p:cNvPr>
          <p:cNvSpPr>
            <a:spLocks noGrp="1"/>
          </p:cNvSpPr>
          <p:nvPr>
            <p:ph type="title"/>
          </p:nvPr>
        </p:nvSpPr>
        <p:spPr/>
        <p:txBody>
          <a:bodyPr/>
          <a:lstStyle/>
          <a:p>
            <a:r>
              <a:rPr lang="en-US" dirty="0"/>
              <a:t>Paging</a:t>
            </a:r>
            <a:r>
              <a:rPr lang="he-IL" dirty="0"/>
              <a:t> במעבדי אינטל 64-ביט</a:t>
            </a:r>
            <a:endParaRPr lang="en-US" dirty="0"/>
          </a:p>
        </p:txBody>
      </p:sp>
      <p:sp>
        <p:nvSpPr>
          <p:cNvPr id="3" name="Text Placeholder 2">
            <a:extLst>
              <a:ext uri="{FF2B5EF4-FFF2-40B4-BE49-F238E27FC236}">
                <a16:creationId xmlns:a16="http://schemas.microsoft.com/office/drawing/2014/main" id="{0C513094-EDF0-43FE-8572-F30DEE4BD879}"/>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0205FCD8-980D-479E-9AB2-3A19F3697CB8}"/>
              </a:ext>
            </a:extLst>
          </p:cNvPr>
          <p:cNvSpPr>
            <a:spLocks noGrp="1"/>
          </p:cNvSpPr>
          <p:nvPr>
            <p:ph type="ftr" sz="quarter" idx="11"/>
          </p:nvPr>
        </p:nvSpPr>
        <p:spPr/>
        <p:txBody>
          <a:bodyPr/>
          <a:lstStyle/>
          <a:p>
            <a:pPr algn="r"/>
            <a:r>
              <a:rPr lang="he-IL"/>
              <a:t>מערכות הפעלה - תרגול 10</a:t>
            </a:r>
            <a:endParaRPr lang="en-US" dirty="0"/>
          </a:p>
        </p:txBody>
      </p:sp>
      <p:sp>
        <p:nvSpPr>
          <p:cNvPr id="5" name="Slide Number Placeholder 4">
            <a:extLst>
              <a:ext uri="{FF2B5EF4-FFF2-40B4-BE49-F238E27FC236}">
                <a16:creationId xmlns:a16="http://schemas.microsoft.com/office/drawing/2014/main" id="{D6AFFFC7-5D17-4DEF-92C0-6C2266F63A81}"/>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118443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E2C9A00C-A412-42A1-BB16-5FFB191C138A}"/>
              </a:ext>
            </a:extLst>
          </p:cNvPr>
          <p:cNvSpPr>
            <a:spLocks noGrp="1" noChangeArrowheads="1"/>
          </p:cNvSpPr>
          <p:nvPr>
            <p:ph type="title"/>
          </p:nvPr>
        </p:nvSpPr>
        <p:spPr/>
        <p:txBody>
          <a:bodyPr/>
          <a:lstStyle/>
          <a:p>
            <a:r>
              <a:rPr lang="he-IL" altLang="en-US"/>
              <a:t>זיכרון פיזי</a:t>
            </a:r>
            <a:endParaRPr lang="en-US" altLang="en-US"/>
          </a:p>
        </p:txBody>
      </p:sp>
      <p:sp>
        <p:nvSpPr>
          <p:cNvPr id="312323" name="Rectangle 3">
            <a:extLst>
              <a:ext uri="{FF2B5EF4-FFF2-40B4-BE49-F238E27FC236}">
                <a16:creationId xmlns:a16="http://schemas.microsoft.com/office/drawing/2014/main" id="{EA87118B-E786-45BA-BB38-05E0432DBBDD}"/>
              </a:ext>
            </a:extLst>
          </p:cNvPr>
          <p:cNvSpPr>
            <a:spLocks noGrp="1" noChangeArrowheads="1"/>
          </p:cNvSpPr>
          <p:nvPr>
            <p:ph idx="1"/>
          </p:nvPr>
        </p:nvSpPr>
        <p:spPr/>
        <p:txBody>
          <a:bodyPr>
            <a:normAutofit lnSpcReduction="10000"/>
          </a:bodyPr>
          <a:lstStyle/>
          <a:p>
            <a:r>
              <a:rPr lang="he-IL" altLang="en-US" dirty="0"/>
              <a:t>התקני </a:t>
            </a:r>
            <a:r>
              <a:rPr lang="he-IL" altLang="en-US" dirty="0" err="1"/>
              <a:t>האיחסון</a:t>
            </a:r>
            <a:r>
              <a:rPr lang="he-IL" altLang="en-US" dirty="0"/>
              <a:t> במחשב נחלקים לשניים:</a:t>
            </a:r>
            <a:endParaRPr lang="en-US" altLang="en-US" dirty="0"/>
          </a:p>
          <a:p>
            <a:pPr lvl="1"/>
            <a:r>
              <a:rPr lang="he-IL" altLang="en-US" dirty="0"/>
              <a:t>זיכרון (</a:t>
            </a:r>
            <a:r>
              <a:rPr lang="en-US" altLang="en-US" dirty="0"/>
              <a:t>DRAM</a:t>
            </a:r>
            <a:r>
              <a:rPr lang="he-IL" altLang="en-US" dirty="0"/>
              <a:t>) – איחסון נדיף, קטן יותר ומהיר יותר (סדר גודל </a:t>
            </a:r>
            <a:r>
              <a:rPr lang="en-US" altLang="en-US" dirty="0"/>
              <a:t>100ns</a:t>
            </a:r>
            <a:r>
              <a:rPr lang="he-IL" altLang="en-US" dirty="0"/>
              <a:t>).</a:t>
            </a:r>
          </a:p>
          <a:p>
            <a:pPr lvl="1"/>
            <a:r>
              <a:rPr lang="he-IL" altLang="en-US" dirty="0"/>
              <a:t>דיסק קשיח – איחסון עמיד, גדול יותר ואיטי יותר (סדר גודל </a:t>
            </a:r>
            <a:r>
              <a:rPr lang="en-US" altLang="en-US" dirty="0"/>
              <a:t>1ms</a:t>
            </a:r>
            <a:r>
              <a:rPr lang="he-IL" altLang="en-US" dirty="0"/>
              <a:t>).</a:t>
            </a:r>
          </a:p>
          <a:p>
            <a:pPr lvl="1"/>
            <a:endParaRPr lang="he-IL" altLang="en-US" dirty="0"/>
          </a:p>
          <a:p>
            <a:r>
              <a:rPr lang="he-IL" altLang="en-US" dirty="0"/>
              <a:t>פקודות מכונה יכולות לפעול רק על רגיסטרים ו/או נתונים </a:t>
            </a:r>
            <a:r>
              <a:rPr lang="he-IL" altLang="en-US" b="1" u="sng" dirty="0"/>
              <a:t>בזיכרון</a:t>
            </a:r>
            <a:r>
              <a:rPr lang="he-IL" altLang="en-US" dirty="0"/>
              <a:t>.</a:t>
            </a:r>
          </a:p>
          <a:p>
            <a:pPr lvl="1"/>
            <a:r>
              <a:rPr lang="he-IL" altLang="en-US" dirty="0"/>
              <a:t>הקוד המבוצע ע"י המעבד והנתונים הדרושים לביצוע הקוד חייבים להיות בזיכרון בזמן הביצוע.</a:t>
            </a:r>
          </a:p>
          <a:p>
            <a:pPr lvl="1"/>
            <a:r>
              <a:rPr lang="he-IL" altLang="en-US" dirty="0"/>
              <a:t>אם רוצים לעבד מידע מהדיסק, יש להביא אותו לזיכרון, לעבד אותו, ולכתוב את התוצאה חזרה לדיסק.</a:t>
            </a:r>
          </a:p>
          <a:p>
            <a:r>
              <a:rPr lang="he-IL" altLang="en-US" dirty="0"/>
              <a:t>הגישה לזיכרון היא, בסופו של דבר, באמצעות </a:t>
            </a:r>
            <a:r>
              <a:rPr lang="he-IL" altLang="en-US" b="1" dirty="0">
                <a:solidFill>
                  <a:srgbClr val="0000FF"/>
                </a:solidFill>
              </a:rPr>
              <a:t>כתובות</a:t>
            </a:r>
            <a:r>
              <a:rPr lang="he-IL" altLang="en-US" dirty="0">
                <a:solidFill>
                  <a:srgbClr val="0000FF"/>
                </a:solidFill>
              </a:rPr>
              <a:t> </a:t>
            </a:r>
            <a:r>
              <a:rPr lang="he-IL" altLang="en-US" b="1" dirty="0">
                <a:solidFill>
                  <a:srgbClr val="0000FF"/>
                </a:solidFill>
              </a:rPr>
              <a:t>פיזיות</a:t>
            </a:r>
            <a:r>
              <a:rPr lang="he-IL" altLang="en-US" dirty="0">
                <a:solidFill>
                  <a:srgbClr val="0000FF"/>
                </a:solidFill>
              </a:rPr>
              <a:t> </a:t>
            </a:r>
            <a:r>
              <a:rPr lang="he-IL" altLang="en-US" dirty="0"/>
              <a:t>של בתים (</a:t>
            </a:r>
            <a:r>
              <a:rPr lang="en-US" altLang="en-US" dirty="0"/>
              <a:t>bytes</a:t>
            </a:r>
            <a:r>
              <a:rPr lang="he-IL" altLang="en-US" dirty="0"/>
              <a:t>). למשל, עבור זיכרון בגודל </a:t>
            </a:r>
            <a:r>
              <a:rPr lang="en-US" altLang="en-US" dirty="0"/>
              <a:t>8GB</a:t>
            </a:r>
            <a:r>
              <a:rPr lang="he-IL" altLang="en-US" dirty="0"/>
              <a:t> הכתובות הפיזיות הן מספרים שלמים בתחום </a:t>
            </a:r>
            <a:r>
              <a:rPr lang="en-US" altLang="en-US" dirty="0"/>
              <a:t>[0</a:t>
            </a:r>
            <a:r>
              <a:rPr lang="en-US" altLang="en-US"/>
              <a:t>, 8G </a:t>
            </a:r>
            <a:r>
              <a:rPr lang="en-US" altLang="en-US" dirty="0"/>
              <a:t>- 1]</a:t>
            </a:r>
            <a:r>
              <a:rPr lang="he-IL" altLang="en-US" dirty="0"/>
              <a:t>.</a:t>
            </a:r>
          </a:p>
          <a:p>
            <a:r>
              <a:rPr lang="he-IL" altLang="en-US" dirty="0"/>
              <a:t>עם זאת, יש חסרונות רבים לגישה ישירה באמצעות כתובות פיזיות.</a:t>
            </a:r>
            <a:endParaRPr lang="en-US" altLang="en-US" dirty="0"/>
          </a:p>
        </p:txBody>
      </p:sp>
      <p:sp>
        <p:nvSpPr>
          <p:cNvPr id="4" name="Slide Number Placeholder 3">
            <a:extLst>
              <a:ext uri="{FF2B5EF4-FFF2-40B4-BE49-F238E27FC236}">
                <a16:creationId xmlns:a16="http://schemas.microsoft.com/office/drawing/2014/main" id="{CE92780C-D0DE-43C3-A272-B98728F01EBA}"/>
              </a:ext>
            </a:extLst>
          </p:cNvPr>
          <p:cNvSpPr>
            <a:spLocks noGrp="1"/>
          </p:cNvSpPr>
          <p:nvPr>
            <p:ph type="sldNum" sz="quarter" idx="12"/>
          </p:nvPr>
        </p:nvSpPr>
        <p:spPr/>
        <p:txBody>
          <a:bodyPr/>
          <a:lstStyle/>
          <a:p>
            <a:fld id="{0CFEC368-1D7A-4F81-ABF6-AE0E36BAF64C}" type="slidenum">
              <a:rPr lang="en-US" smtClean="0"/>
              <a:pPr/>
              <a:t>4</a:t>
            </a:fld>
            <a:endParaRPr lang="en-US"/>
          </a:p>
        </p:txBody>
      </p:sp>
      <p:sp>
        <p:nvSpPr>
          <p:cNvPr id="3" name="Footer Placeholder 2">
            <a:extLst>
              <a:ext uri="{FF2B5EF4-FFF2-40B4-BE49-F238E27FC236}">
                <a16:creationId xmlns:a16="http://schemas.microsoft.com/office/drawing/2014/main" id="{BECA4F11-4075-42F6-B696-95FC43513EC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929906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4741-1154-4F5E-B507-638EB7B487CA}"/>
              </a:ext>
            </a:extLst>
          </p:cNvPr>
          <p:cNvSpPr>
            <a:spLocks noGrp="1"/>
          </p:cNvSpPr>
          <p:nvPr>
            <p:ph type="title"/>
          </p:nvPr>
        </p:nvSpPr>
        <p:spPr/>
        <p:txBody>
          <a:bodyPr/>
          <a:lstStyle/>
          <a:p>
            <a:r>
              <a:rPr lang="he-IL" dirty="0"/>
              <a:t>גודל מרחב הזיכרון</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BD2463-F2CB-4E67-82A0-0D3404659508}"/>
                  </a:ext>
                </a:extLst>
              </p:cNvPr>
              <p:cNvSpPr>
                <a:spLocks noGrp="1"/>
              </p:cNvSpPr>
              <p:nvPr>
                <p:ph idx="1"/>
              </p:nvPr>
            </p:nvSpPr>
            <p:spPr/>
            <p:txBody>
              <a:bodyPr>
                <a:normAutofit lnSpcReduction="10000"/>
              </a:bodyPr>
              <a:lstStyle/>
              <a:p>
                <a:pPr lvl="0"/>
                <a:r>
                  <a:rPr lang="he-IL" dirty="0"/>
                  <a:t>במעבדי 64 ביט של אינטל (ארכיטקטורת </a:t>
                </a:r>
                <a:r>
                  <a:rPr lang="en-US" dirty="0"/>
                  <a:t>x64</a:t>
                </a:r>
                <a:r>
                  <a:rPr lang="he-IL" dirty="0"/>
                  <a:t>), משתמשים בכתובות וירטואליות של 48 ביט בלבד (מתוך 64 אפשריים).</a:t>
                </a:r>
                <a:br>
                  <a:rPr lang="en-US" dirty="0"/>
                </a:br>
                <a:r>
                  <a:rPr lang="he-IL" dirty="0"/>
                  <a:t>מה גודל מרחב הזיכרון הווירטואלי?</a:t>
                </a:r>
              </a:p>
              <a:p>
                <a:pPr lvl="0"/>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smtClean="0">
                            <a:latin typeface="Cambria Math" panose="02040503050406030204" pitchFamily="18" charset="0"/>
                          </a:rPr>
                          <m:t>48</m:t>
                        </m:r>
                      </m:sup>
                    </m:sSup>
                    <m:r>
                      <a:rPr lang="en-US" smtClean="0">
                        <a:latin typeface="Cambria Math" panose="02040503050406030204" pitchFamily="18" charset="0"/>
                      </a:rPr>
                      <m:t> </m:t>
                    </m:r>
                    <m:r>
                      <a:rPr lang="en-US" smtClean="0">
                        <a:latin typeface="Cambria Math" panose="02040503050406030204" pitchFamily="18" charset="0"/>
                      </a:rPr>
                      <m:t>𝐵</m:t>
                    </m:r>
                    <m:r>
                      <a:rPr lang="en-US" smtClean="0">
                        <a:latin typeface="Cambria Math" panose="02040503050406030204" pitchFamily="18" charset="0"/>
                      </a:rPr>
                      <m:t>=</m:t>
                    </m:r>
                    <m:r>
                      <a:rPr lang="en-US" smtClean="0">
                        <a:latin typeface="Cambria Math" panose="02040503050406030204" pitchFamily="18" charset="0"/>
                      </a:rPr>
                      <m:t>256</m:t>
                    </m:r>
                    <m:r>
                      <a:rPr lang="en-US" smtClean="0">
                        <a:latin typeface="Cambria Math" panose="02040503050406030204" pitchFamily="18" charset="0"/>
                      </a:rPr>
                      <m:t> </m:t>
                    </m:r>
                    <m:r>
                      <a:rPr lang="en-US" smtClean="0">
                        <a:latin typeface="Cambria Math" panose="02040503050406030204" pitchFamily="18" charset="0"/>
                      </a:rPr>
                      <m:t>𝑇𝐵</m:t>
                    </m:r>
                  </m:oMath>
                </a14:m>
                <a:endParaRPr lang="he-IL" dirty="0"/>
              </a:p>
              <a:p>
                <a:pPr lvl="0"/>
                <a:endParaRPr lang="he-IL" dirty="0"/>
              </a:p>
              <a:p>
                <a:pPr lvl="0"/>
                <a:r>
                  <a:rPr lang="he-IL" dirty="0"/>
                  <a:t>מה היה גודל מרחב הזיכרון אם היו משתמשים בכל 64 הביטים לייצוג כתובות?</a:t>
                </a:r>
              </a:p>
              <a:p>
                <a:pPr lvl="0"/>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64</m:t>
                        </m:r>
                      </m:sup>
                    </m:sSup>
                    <m:r>
                      <a:rPr lang="en-US">
                        <a:latin typeface="Cambria Math" panose="02040503050406030204" pitchFamily="18" charset="0"/>
                      </a:rPr>
                      <m:t>=</m:t>
                    </m:r>
                    <m:r>
                      <a:rPr lang="en-US" b="1" i="1">
                        <a:latin typeface="Cambria Math" panose="02040503050406030204" pitchFamily="18" charset="0"/>
                      </a:rPr>
                      <m:t>𝟏𝟔</m:t>
                    </m:r>
                    <m:r>
                      <a:rPr lang="en-US" b="1">
                        <a:latin typeface="Cambria Math" panose="02040503050406030204" pitchFamily="18" charset="0"/>
                      </a:rPr>
                      <m:t> </m:t>
                    </m:r>
                    <m:r>
                      <a:rPr lang="en-US" b="1">
                        <a:latin typeface="Cambria Math" panose="02040503050406030204" pitchFamily="18" charset="0"/>
                      </a:rPr>
                      <m:t>𝐄𝐱𝐚𝐛𝐲𝐭𝐞</m:t>
                    </m:r>
                  </m:oMath>
                </a14:m>
                <a:endParaRPr lang="he-IL" dirty="0"/>
              </a:p>
              <a:p>
                <a:pPr lvl="0"/>
                <a:endParaRPr lang="he-IL" dirty="0"/>
              </a:p>
              <a:p>
                <a:pPr lvl="0"/>
                <a:r>
                  <a:rPr lang="he-IL" dirty="0"/>
                  <a:t>מדוע, אם כן, משתמשים רק ב-48 ביט?</a:t>
                </a:r>
              </a:p>
              <a:p>
                <a:pPr lvl="0"/>
                <a:r>
                  <a:rPr lang="he-IL" dirty="0"/>
                  <a:t>עבור האפליקציות הקיימות היום, אין צורך במרחב וירטואלי גדול כל כך.</a:t>
                </a:r>
              </a:p>
            </p:txBody>
          </p:sp>
        </mc:Choice>
        <mc:Fallback xmlns="">
          <p:sp>
            <p:nvSpPr>
              <p:cNvPr id="6" name="Content Placeholder 5">
                <a:extLst>
                  <a:ext uri="{FF2B5EF4-FFF2-40B4-BE49-F238E27FC236}">
                    <a16:creationId xmlns:a16="http://schemas.microsoft.com/office/drawing/2014/main" id="{06BD2463-F2CB-4E67-82A0-0D3404659508}"/>
                  </a:ext>
                </a:extLst>
              </p:cNvPr>
              <p:cNvSpPr>
                <a:spLocks noGrp="1" noRot="1" noChangeAspect="1" noMove="1" noResize="1" noEditPoints="1" noAdjustHandles="1" noChangeArrowheads="1" noChangeShapeType="1" noTextEdit="1"/>
              </p:cNvSpPr>
              <p:nvPr>
                <p:ph idx="1"/>
              </p:nvPr>
            </p:nvSpPr>
            <p:spPr>
              <a:blipFill>
                <a:blip r:embed="rId3"/>
                <a:stretch>
                  <a:fillRect l="-74" t="-1625" r="-74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993EF13-13F3-44E1-B8D2-AB0DAAE6886D}"/>
              </a:ext>
            </a:extLst>
          </p:cNvPr>
          <p:cNvSpPr>
            <a:spLocks noGrp="1"/>
          </p:cNvSpPr>
          <p:nvPr>
            <p:ph type="sldNum" sz="quarter" idx="12"/>
          </p:nvPr>
        </p:nvSpPr>
        <p:spPr/>
        <p:txBody>
          <a:bodyPr/>
          <a:lstStyle/>
          <a:p>
            <a:fld id="{0CFEC368-1D7A-4F81-ABF6-AE0E36BAF64C}" type="slidenum">
              <a:rPr lang="en-US" smtClean="0"/>
              <a:pPr/>
              <a:t>40</a:t>
            </a:fld>
            <a:endParaRPr lang="en-US"/>
          </a:p>
        </p:txBody>
      </p:sp>
      <p:sp>
        <p:nvSpPr>
          <p:cNvPr id="5" name="Footer Placeholder 4">
            <a:extLst>
              <a:ext uri="{FF2B5EF4-FFF2-40B4-BE49-F238E27FC236}">
                <a16:creationId xmlns:a16="http://schemas.microsoft.com/office/drawing/2014/main" id="{DA7D1C72-7694-4B59-8AA6-B556E8BCDBC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67339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4741-1154-4F5E-B507-638EB7B487CA}"/>
              </a:ext>
            </a:extLst>
          </p:cNvPr>
          <p:cNvSpPr>
            <a:spLocks noGrp="1"/>
          </p:cNvSpPr>
          <p:nvPr>
            <p:ph type="title"/>
          </p:nvPr>
        </p:nvSpPr>
        <p:spPr/>
        <p:txBody>
          <a:bodyPr/>
          <a:lstStyle/>
          <a:p>
            <a:r>
              <a:rPr lang="he-IL" dirty="0"/>
              <a:t>אינדקסים לטבלת הדפים</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BD2463-F2CB-4E67-82A0-0D3404659508}"/>
                  </a:ext>
                </a:extLst>
              </p:cNvPr>
              <p:cNvSpPr>
                <a:spLocks noGrp="1"/>
              </p:cNvSpPr>
              <p:nvPr>
                <p:ph idx="1"/>
              </p:nvPr>
            </p:nvSpPr>
            <p:spPr/>
            <p:txBody>
              <a:bodyPr>
                <a:normAutofit fontScale="92500" lnSpcReduction="20000"/>
              </a:bodyPr>
              <a:lstStyle/>
              <a:p>
                <a:r>
                  <a:rPr lang="he-IL" dirty="0"/>
                  <a:t>גם בארכיטקטורת </a:t>
                </a:r>
                <a:r>
                  <a:rPr lang="en-US" dirty="0"/>
                  <a:t>x64</a:t>
                </a:r>
                <a:r>
                  <a:rPr lang="he-IL" dirty="0"/>
                  <a:t> גודל הדף הסטנדרטי הוא </a:t>
                </a:r>
                <a:r>
                  <a:rPr lang="en-US" dirty="0"/>
                  <a:t>4KB</a:t>
                </a:r>
                <a:r>
                  <a:rPr lang="he-IL" dirty="0"/>
                  <a:t>.</a:t>
                </a:r>
              </a:p>
              <a:p>
                <a:r>
                  <a:rPr lang="he-IL" dirty="0"/>
                  <a:t>גודל כניסה בטבלת הדפים הוא 8 בתים.</a:t>
                </a:r>
              </a:p>
              <a:p>
                <a:pPr lvl="1"/>
                <a:r>
                  <a:rPr lang="he-IL" dirty="0"/>
                  <a:t>ארכיטקטורת </a:t>
                </a:r>
                <a:r>
                  <a:rPr lang="en-US" dirty="0"/>
                  <a:t>x64</a:t>
                </a:r>
                <a:r>
                  <a:rPr lang="he-IL" dirty="0"/>
                  <a:t> תומכת בכתובות זיכרון פיזיות של עד </a:t>
                </a:r>
                <a:r>
                  <a:rPr lang="he-IL" b="1" dirty="0"/>
                  <a:t>52</a:t>
                </a:r>
                <a:r>
                  <a:rPr lang="he-IL" dirty="0"/>
                  <a:t> ביטים</a:t>
                </a:r>
                <a:r>
                  <a:rPr lang="en-US" dirty="0"/>
                  <a:t> </a:t>
                </a:r>
                <a:r>
                  <a:rPr lang="he-IL" dirty="0"/>
                  <a:t>(שימו לב:</a:t>
                </a:r>
                <a:r>
                  <a:rPr lang="en-US" dirty="0"/>
                  <a:t> </a:t>
                </a:r>
                <a:r>
                  <a:rPr lang="he-IL" dirty="0"/>
                  <a:t>מרחב הזיכרון הפיזי גדול יותר ממרחב הזיכרון הוירטואלי).</a:t>
                </a:r>
              </a:p>
              <a:p>
                <a:pPr lvl="1"/>
                <a:r>
                  <a:rPr lang="he-IL" dirty="0"/>
                  <a:t>לכן מספר המסגרת מכיל </a:t>
                </a:r>
                <a14:m>
                  <m:oMath xmlns:m="http://schemas.openxmlformats.org/officeDocument/2006/math">
                    <m:r>
                      <a:rPr lang="en-US" smtClean="0">
                        <a:latin typeface="Cambria Math" panose="02040503050406030204" pitchFamily="18" charset="0"/>
                      </a:rPr>
                      <m:t>52</m:t>
                    </m:r>
                    <m:r>
                      <a:rPr lang="en-US" smtClean="0">
                        <a:latin typeface="Cambria Math" panose="02040503050406030204" pitchFamily="18" charset="0"/>
                      </a:rPr>
                      <m:t>−</m:t>
                    </m:r>
                    <m:r>
                      <a:rPr lang="en-US" smtClean="0">
                        <a:latin typeface="Cambria Math" panose="02040503050406030204" pitchFamily="18" charset="0"/>
                      </a:rPr>
                      <m:t>12</m:t>
                    </m:r>
                    <m:r>
                      <a:rPr lang="en-US" smtClean="0">
                        <a:latin typeface="Cambria Math" panose="02040503050406030204" pitchFamily="18" charset="0"/>
                      </a:rPr>
                      <m:t>=</m:t>
                    </m:r>
                    <m:r>
                      <a:rPr lang="en-US" smtClean="0">
                        <a:latin typeface="Cambria Math" panose="02040503050406030204" pitchFamily="18" charset="0"/>
                      </a:rPr>
                      <m:t>40</m:t>
                    </m:r>
                    <m:r>
                      <a:rPr lang="en-US" smtClean="0">
                        <a:latin typeface="Cambria Math" panose="02040503050406030204" pitchFamily="18" charset="0"/>
                      </a:rPr>
                      <m:t> </m:t>
                    </m:r>
                    <m:r>
                      <a:rPr lang="en-US" smtClean="0">
                        <a:latin typeface="Cambria Math" panose="02040503050406030204" pitchFamily="18" charset="0"/>
                      </a:rPr>
                      <m:t>𝑏𝑖𝑡𝑠</m:t>
                    </m:r>
                  </m:oMath>
                </a14:m>
                <a:r>
                  <a:rPr lang="he-IL" dirty="0"/>
                  <a:t>.</a:t>
                </a:r>
              </a:p>
              <a:p>
                <a:pPr lvl="1"/>
                <a:r>
                  <a:rPr lang="he-IL" dirty="0"/>
                  <a:t>בתוספת 12 הביטים של הדגלים והרשאות הגישה יש לנו 52 ביטים.</a:t>
                </a:r>
              </a:p>
              <a:p>
                <a:pPr lvl="1"/>
                <a:r>
                  <a:rPr lang="he-IL" dirty="0"/>
                  <a:t>גודל כניסה בטבלת הדפים הוא תמיד חזקה של 2,</a:t>
                </a:r>
                <a:br>
                  <a:rPr lang="en-US" dirty="0"/>
                </a:br>
                <a:r>
                  <a:rPr lang="he-IL" dirty="0"/>
                  <a:t>ולכן צריכים 64 ביטים, או 8 בתים.</a:t>
                </a:r>
              </a:p>
              <a:p>
                <a:pPr lvl="1"/>
                <a:endParaRPr lang="he-IL" dirty="0"/>
              </a:p>
              <a:p>
                <a:r>
                  <a:rPr lang="he-IL" dirty="0"/>
                  <a:t>כמה כניסות (</a:t>
                </a:r>
                <a:r>
                  <a:rPr lang="en-US" dirty="0"/>
                  <a:t>PTEs</a:t>
                </a:r>
                <a:r>
                  <a:rPr lang="he-IL" dirty="0"/>
                  <a:t>) מוכלות במסגרת (בגודל </a:t>
                </a:r>
                <a:r>
                  <a:rPr lang="en-US" dirty="0"/>
                  <a:t>4KB</a:t>
                </a:r>
                <a:r>
                  <a:rPr lang="he-IL" dirty="0"/>
                  <a:t>)?</a:t>
                </a:r>
              </a:p>
              <a:p>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4</m:t>
                        </m:r>
                        <m:r>
                          <a:rPr lang="en-US" smtClean="0">
                            <a:latin typeface="Cambria Math" panose="02040503050406030204" pitchFamily="18" charset="0"/>
                          </a:rPr>
                          <m:t>𝐾𝐵</m:t>
                        </m:r>
                      </m:num>
                      <m:den>
                        <m:r>
                          <a:rPr lang="en-US" smtClean="0">
                            <a:latin typeface="Cambria Math" panose="02040503050406030204" pitchFamily="18" charset="0"/>
                          </a:rPr>
                          <m:t>8</m:t>
                        </m:r>
                        <m:r>
                          <a:rPr lang="en-US" smtClean="0">
                            <a:latin typeface="Cambria Math" panose="02040503050406030204" pitchFamily="18" charset="0"/>
                          </a:rPr>
                          <m:t>𝐵</m:t>
                        </m:r>
                      </m:den>
                    </m:f>
                    <m:r>
                      <a:rPr lang="en-US" smtClean="0">
                        <a:latin typeface="Cambria Math" panose="02040503050406030204" pitchFamily="18" charset="0"/>
                      </a:rPr>
                      <m:t>=</m:t>
                    </m:r>
                    <m:r>
                      <a:rPr lang="en-US" smtClean="0">
                        <a:latin typeface="Cambria Math" panose="02040503050406030204" pitchFamily="18" charset="0"/>
                      </a:rPr>
                      <m:t>512</m:t>
                    </m:r>
                  </m:oMath>
                </a14:m>
                <a:endParaRPr lang="he-IL" dirty="0"/>
              </a:p>
              <a:p>
                <a:endParaRPr lang="en-US" dirty="0"/>
              </a:p>
              <a:p>
                <a:r>
                  <a:rPr lang="he-IL" dirty="0"/>
                  <a:t>כמה ביטים צריך כדי לאנדקס אותם?</a:t>
                </a:r>
                <a:endParaRPr lang="en-US" dirty="0"/>
              </a:p>
              <a:p>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smtClean="0">
                                <a:latin typeface="Cambria Math" panose="02040503050406030204" pitchFamily="18" charset="0"/>
                              </a:rPr>
                              <m:t>2</m:t>
                            </m:r>
                          </m:sub>
                        </m:sSub>
                      </m:fName>
                      <m:e>
                        <m:r>
                          <a:rPr lang="en-US" smtClean="0">
                            <a:latin typeface="Cambria Math" panose="02040503050406030204" pitchFamily="18" charset="0"/>
                          </a:rPr>
                          <m:t>512</m:t>
                        </m:r>
                        <m:r>
                          <a:rPr lang="en-US" smtClean="0">
                            <a:latin typeface="Cambria Math" panose="02040503050406030204" pitchFamily="18" charset="0"/>
                          </a:rPr>
                          <m:t>=</m:t>
                        </m:r>
                        <m:r>
                          <a:rPr lang="en-US" smtClean="0">
                            <a:latin typeface="Cambria Math" panose="02040503050406030204" pitchFamily="18" charset="0"/>
                          </a:rPr>
                          <m:t>9</m:t>
                        </m:r>
                      </m:e>
                    </m:func>
                  </m:oMath>
                </a14:m>
                <a:endParaRPr lang="he-IL" dirty="0"/>
              </a:p>
            </p:txBody>
          </p:sp>
        </mc:Choice>
        <mc:Fallback xmlns="">
          <p:sp>
            <p:nvSpPr>
              <p:cNvPr id="6" name="Content Placeholder 5">
                <a:extLst>
                  <a:ext uri="{FF2B5EF4-FFF2-40B4-BE49-F238E27FC236}">
                    <a16:creationId xmlns:a16="http://schemas.microsoft.com/office/drawing/2014/main" id="{06BD2463-F2CB-4E67-82A0-0D3404659508}"/>
                  </a:ext>
                </a:extLst>
              </p:cNvPr>
              <p:cNvSpPr>
                <a:spLocks noGrp="1" noRot="1" noChangeAspect="1" noMove="1" noResize="1" noEditPoints="1" noAdjustHandles="1" noChangeArrowheads="1" noChangeShapeType="1" noTextEdit="1"/>
              </p:cNvSpPr>
              <p:nvPr>
                <p:ph idx="1"/>
              </p:nvPr>
            </p:nvSpPr>
            <p:spPr>
              <a:blipFill>
                <a:blip r:embed="rId2"/>
                <a:stretch>
                  <a:fillRect l="-1037" t="-2125" r="-593"/>
                </a:stretch>
              </a:blipFill>
            </p:spPr>
            <p:txBody>
              <a:bodyPr/>
              <a:lstStyle/>
              <a:p>
                <a:r>
                  <a:rPr lang="he-IL">
                    <a:noFill/>
                  </a:rPr>
                  <a:t> </a:t>
                </a:r>
              </a:p>
            </p:txBody>
          </p:sp>
        </mc:Fallback>
      </mc:AlternateContent>
      <p:sp>
        <p:nvSpPr>
          <p:cNvPr id="3" name="Slide Number Placeholder 2">
            <a:extLst>
              <a:ext uri="{FF2B5EF4-FFF2-40B4-BE49-F238E27FC236}">
                <a16:creationId xmlns:a16="http://schemas.microsoft.com/office/drawing/2014/main" id="{8BC815AE-718A-41E5-BE16-A8B4B0973614}"/>
              </a:ext>
            </a:extLst>
          </p:cNvPr>
          <p:cNvSpPr>
            <a:spLocks noGrp="1"/>
          </p:cNvSpPr>
          <p:nvPr>
            <p:ph type="sldNum" sz="quarter" idx="12"/>
          </p:nvPr>
        </p:nvSpPr>
        <p:spPr/>
        <p:txBody>
          <a:bodyPr/>
          <a:lstStyle/>
          <a:p>
            <a:fld id="{0CFEC368-1D7A-4F81-ABF6-AE0E36BAF64C}" type="slidenum">
              <a:rPr lang="en-US" smtClean="0"/>
              <a:pPr/>
              <a:t>41</a:t>
            </a:fld>
            <a:endParaRPr lang="en-US"/>
          </a:p>
        </p:txBody>
      </p:sp>
      <p:sp>
        <p:nvSpPr>
          <p:cNvPr id="5" name="Footer Placeholder 4">
            <a:extLst>
              <a:ext uri="{FF2B5EF4-FFF2-40B4-BE49-F238E27FC236}">
                <a16:creationId xmlns:a16="http://schemas.microsoft.com/office/drawing/2014/main" id="{800DAF74-1F70-422E-8020-138172E5353F}"/>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8971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en-US" dirty="0"/>
              <a:t>page table walk</a:t>
            </a:r>
          </a:p>
        </p:txBody>
      </p:sp>
      <p:sp>
        <p:nvSpPr>
          <p:cNvPr id="3" name="Content Placeholder 2">
            <a:extLst>
              <a:ext uri="{FF2B5EF4-FFF2-40B4-BE49-F238E27FC236}">
                <a16:creationId xmlns:a16="http://schemas.microsoft.com/office/drawing/2014/main" id="{667621A3-1E31-4100-8C45-C57CCBF7DC00}"/>
              </a:ext>
            </a:extLst>
          </p:cNvPr>
          <p:cNvSpPr>
            <a:spLocks noGrp="1"/>
          </p:cNvSpPr>
          <p:nvPr>
            <p:ph idx="1"/>
          </p:nvPr>
        </p:nvSpPr>
        <p:spPr/>
        <p:txBody>
          <a:bodyPr/>
          <a:lstStyle/>
          <a:p>
            <a:r>
              <a:rPr lang="he-IL" dirty="0"/>
              <a:t>מעבדי </a:t>
            </a:r>
            <a:r>
              <a:rPr lang="en-US" dirty="0"/>
              <a:t>x64</a:t>
            </a:r>
            <a:r>
              <a:rPr lang="he-IL" dirty="0"/>
              <a:t> משתמשים בטבלאות דפים עם ארבע רמות תרגום במקום שתיים.</a:t>
            </a:r>
          </a:p>
          <a:p>
            <a:r>
              <a:rPr lang="he-IL" dirty="0"/>
              <a:t>לצורך הפשטות, נקרא בשם </a:t>
            </a:r>
            <a:r>
              <a:rPr lang="en-US" dirty="0"/>
              <a:t>PTE</a:t>
            </a:r>
            <a:r>
              <a:rPr lang="he-IL" dirty="0"/>
              <a:t> עבור כניסות בכל הרמות של הטבלה.</a:t>
            </a:r>
          </a:p>
          <a:p>
            <a:r>
              <a:rPr lang="he-IL" dirty="0"/>
              <a:t>גודל מסגרת בכל הרמות של טבלת הדפים הוא </a:t>
            </a:r>
            <a:r>
              <a:rPr lang="en-US" dirty="0"/>
              <a:t>4KB</a:t>
            </a:r>
            <a:r>
              <a:rPr lang="he-IL" dirty="0"/>
              <a:t>.</a:t>
            </a:r>
          </a:p>
          <a:p>
            <a:endParaRPr lang="he-IL" dirty="0"/>
          </a:p>
          <a:p>
            <a:r>
              <a:rPr lang="he-IL" dirty="0"/>
              <a:t>תרגום כתובת וירטואלית לפיזית נקרא </a:t>
            </a:r>
            <a:r>
              <a:rPr lang="en-US" dirty="0"/>
              <a:t>page table walk</a:t>
            </a:r>
            <a:r>
              <a:rPr lang="he-IL" dirty="0"/>
              <a:t> כי הוא "הולך" לאורך טבלת הדפים ההיררכית.</a:t>
            </a:r>
          </a:p>
          <a:p>
            <a:r>
              <a:rPr lang="he-IL" dirty="0"/>
              <a:t>השלימו את הסכימה הבאה:</a:t>
            </a:r>
            <a:endParaRPr lang="en-US" dirty="0"/>
          </a:p>
        </p:txBody>
      </p:sp>
      <p:sp>
        <p:nvSpPr>
          <p:cNvPr id="6" name="Slide Number Placeholder 5">
            <a:extLst>
              <a:ext uri="{FF2B5EF4-FFF2-40B4-BE49-F238E27FC236}">
                <a16:creationId xmlns:a16="http://schemas.microsoft.com/office/drawing/2014/main" id="{0CFB060D-24D6-400F-A487-9A70C43D77A8}"/>
              </a:ext>
            </a:extLst>
          </p:cNvPr>
          <p:cNvSpPr>
            <a:spLocks noGrp="1"/>
          </p:cNvSpPr>
          <p:nvPr>
            <p:ph type="sldNum" sz="quarter" idx="12"/>
          </p:nvPr>
        </p:nvSpPr>
        <p:spPr/>
        <p:txBody>
          <a:bodyPr/>
          <a:lstStyle/>
          <a:p>
            <a:fld id="{0CFEC368-1D7A-4F81-ABF6-AE0E36BAF64C}" type="slidenum">
              <a:rPr lang="en-US" smtClean="0"/>
              <a:pPr/>
              <a:t>42</a:t>
            </a:fld>
            <a:endParaRPr lang="en-US"/>
          </a:p>
        </p:txBody>
      </p:sp>
      <p:sp>
        <p:nvSpPr>
          <p:cNvPr id="5" name="Footer Placeholder 4">
            <a:extLst>
              <a:ext uri="{FF2B5EF4-FFF2-40B4-BE49-F238E27FC236}">
                <a16:creationId xmlns:a16="http://schemas.microsoft.com/office/drawing/2014/main" id="{E0DB56E5-B548-42D9-AE59-3C1ED91304A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29910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en-US" dirty="0"/>
              <a:t>page table walk</a:t>
            </a:r>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pic>
        <p:nvPicPr>
          <p:cNvPr id="11" name="table">
            <a:extLst>
              <a:ext uri="{FF2B5EF4-FFF2-40B4-BE49-F238E27FC236}">
                <a16:creationId xmlns:a16="http://schemas.microsoft.com/office/drawing/2014/main" id="{2575936E-994B-400A-963C-7723722DC434}"/>
              </a:ext>
            </a:extLst>
          </p:cNvPr>
          <p:cNvPicPr>
            <a:picLocks/>
          </p:cNvPicPr>
          <p:nvPr/>
        </p:nvPicPr>
        <p:blipFill>
          <a:blip r:embed="rId5"/>
          <a:stretch>
            <a:fillRect/>
          </a:stretch>
        </p:blipFill>
        <p:spPr>
          <a:xfrm>
            <a:off x="6426749" y="2917080"/>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45">
            <a:extLst>
              <a:ext uri="{FF2B5EF4-FFF2-40B4-BE49-F238E27FC236}">
                <a16:creationId xmlns:a16="http://schemas.microsoft.com/office/drawing/2014/main" id="{DFCF27B9-FEE7-4222-B576-AF0346AABE77}"/>
              </a:ext>
            </a:extLst>
          </p:cNvPr>
          <p:cNvCxnSpPr>
            <a:cxnSpLocks/>
          </p:cNvCxnSpPr>
          <p:nvPr/>
        </p:nvCxnSpPr>
        <p:spPr>
          <a:xfrm rot="16200000" flipH="1">
            <a:off x="5831027" y="2755687"/>
            <a:ext cx="822960" cy="36576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Freeform 78">
            <a:extLst>
              <a:ext uri="{FF2B5EF4-FFF2-40B4-BE49-F238E27FC236}">
                <a16:creationId xmlns:a16="http://schemas.microsoft.com/office/drawing/2014/main" id="{ADB040C6-1AA5-416D-95AC-904D8635A0C2}"/>
              </a:ext>
            </a:extLst>
          </p:cNvPr>
          <p:cNvSpPr>
            <a:spLocks/>
          </p:cNvSpPr>
          <p:nvPr/>
        </p:nvSpPr>
        <p:spPr>
          <a:xfrm>
            <a:off x="5783983" y="3951296"/>
            <a:ext cx="640080" cy="138538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28275"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 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7123645" y="2756702"/>
            <a:ext cx="731520" cy="272291"/>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a:off x="7099288" y="3420766"/>
            <a:ext cx="544583" cy="343957"/>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B8A6E0D-DF1E-4D93-B460-FAEF550D1520}"/>
              </a:ext>
            </a:extLst>
          </p:cNvPr>
          <p:cNvCxnSpPr>
            <a:cxnSpLocks/>
            <a:stCxn id="28" idx="0"/>
            <a:endCxn id="11" idx="2"/>
          </p:cNvCxnSpPr>
          <p:nvPr/>
        </p:nvCxnSpPr>
        <p:spPr>
          <a:xfrm flipV="1">
            <a:off x="4782284" y="5362994"/>
            <a:ext cx="1998444"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154923852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1367402">
                  <a:extLst>
                    <a:ext uri="{9D8B030D-6E8A-4147-A177-3AD203B41FA5}">
                      <a16:colId xmlns:a16="http://schemas.microsoft.com/office/drawing/2014/main" val="2659340973"/>
                    </a:ext>
                  </a:extLst>
                </a:gridCol>
                <a:gridCol w="1303149">
                  <a:extLst>
                    <a:ext uri="{9D8B030D-6E8A-4147-A177-3AD203B41FA5}">
                      <a16:colId xmlns:a16="http://schemas.microsoft.com/office/drawing/2014/main" val="3623138401"/>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1</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5E2168F4-928B-4232-B7AB-1CFB9653E088}"/>
              </a:ext>
            </a:extLst>
          </p:cNvPr>
          <p:cNvSpPr>
            <a:spLocks noGrp="1"/>
          </p:cNvSpPr>
          <p:nvPr>
            <p:ph type="sldNum" sz="quarter" idx="12"/>
          </p:nvPr>
        </p:nvSpPr>
        <p:spPr/>
        <p:txBody>
          <a:bodyPr/>
          <a:lstStyle/>
          <a:p>
            <a:fld id="{0CFEC368-1D7A-4F81-ABF6-AE0E36BAF64C}" type="slidenum">
              <a:rPr lang="en-US" smtClean="0"/>
              <a:pPr/>
              <a:t>43</a:t>
            </a:fld>
            <a:endParaRPr lang="en-US"/>
          </a:p>
        </p:txBody>
      </p:sp>
      <p:sp>
        <p:nvSpPr>
          <p:cNvPr id="5" name="Footer Placeholder 4">
            <a:extLst>
              <a:ext uri="{FF2B5EF4-FFF2-40B4-BE49-F238E27FC236}">
                <a16:creationId xmlns:a16="http://schemas.microsoft.com/office/drawing/2014/main" id="{37176A48-6E83-4DB8-AE3B-B3650464D48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126391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en-US" dirty="0"/>
              <a:t>page table walk</a:t>
            </a:r>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pic>
        <p:nvPicPr>
          <p:cNvPr id="11" name="table">
            <a:extLst>
              <a:ext uri="{FF2B5EF4-FFF2-40B4-BE49-F238E27FC236}">
                <a16:creationId xmlns:a16="http://schemas.microsoft.com/office/drawing/2014/main" id="{2575936E-994B-400A-963C-7723722DC434}"/>
              </a:ext>
            </a:extLst>
          </p:cNvPr>
          <p:cNvPicPr>
            <a:picLocks/>
          </p:cNvPicPr>
          <p:nvPr/>
        </p:nvPicPr>
        <p:blipFill>
          <a:blip r:embed="rId5"/>
          <a:stretch>
            <a:fillRect/>
          </a:stretch>
        </p:blipFill>
        <p:spPr>
          <a:xfrm>
            <a:off x="6426749" y="2917080"/>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45">
            <a:extLst>
              <a:ext uri="{FF2B5EF4-FFF2-40B4-BE49-F238E27FC236}">
                <a16:creationId xmlns:a16="http://schemas.microsoft.com/office/drawing/2014/main" id="{DFCF27B9-FEE7-4222-B576-AF0346AABE77}"/>
              </a:ext>
            </a:extLst>
          </p:cNvPr>
          <p:cNvCxnSpPr>
            <a:cxnSpLocks/>
          </p:cNvCxnSpPr>
          <p:nvPr/>
        </p:nvCxnSpPr>
        <p:spPr>
          <a:xfrm rot="16200000" flipH="1">
            <a:off x="5831027" y="2755687"/>
            <a:ext cx="822960" cy="36576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Freeform 78">
            <a:extLst>
              <a:ext uri="{FF2B5EF4-FFF2-40B4-BE49-F238E27FC236}">
                <a16:creationId xmlns:a16="http://schemas.microsoft.com/office/drawing/2014/main" id="{ADB040C6-1AA5-416D-95AC-904D8635A0C2}"/>
              </a:ext>
            </a:extLst>
          </p:cNvPr>
          <p:cNvSpPr>
            <a:spLocks/>
          </p:cNvSpPr>
          <p:nvPr/>
        </p:nvSpPr>
        <p:spPr>
          <a:xfrm>
            <a:off x="5783983" y="3951296"/>
            <a:ext cx="640080" cy="138538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28275"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 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7123645" y="2756702"/>
            <a:ext cx="731520" cy="272291"/>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a:off x="7099288" y="3420766"/>
            <a:ext cx="544583" cy="343957"/>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B8A6E0D-DF1E-4D93-B460-FAEF550D1520}"/>
              </a:ext>
            </a:extLst>
          </p:cNvPr>
          <p:cNvCxnSpPr>
            <a:cxnSpLocks/>
            <a:stCxn id="28" idx="0"/>
            <a:endCxn id="11" idx="2"/>
          </p:cNvCxnSpPr>
          <p:nvPr/>
        </p:nvCxnSpPr>
        <p:spPr>
          <a:xfrm flipV="1">
            <a:off x="4782284" y="5362994"/>
            <a:ext cx="1998444"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Table 30">
            <a:extLst>
              <a:ext uri="{FF2B5EF4-FFF2-40B4-BE49-F238E27FC236}">
                <a16:creationId xmlns:a16="http://schemas.microsoft.com/office/drawing/2014/main" id="{1C9961CD-3AAC-404C-B6AE-8B2577741F39}"/>
              </a:ext>
            </a:extLst>
          </p:cNvPr>
          <p:cNvGraphicFramePr>
            <a:graphicFrameLocks noGrp="1"/>
          </p:cNvGraphicFramePr>
          <p:nvPr>
            <p:extLst>
              <p:ext uri="{D42A27DB-BD31-4B8C-83A1-F6EECF244321}">
                <p14:modId xmlns:p14="http://schemas.microsoft.com/office/powerpoint/2010/main" val="109941107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1367402">
                  <a:extLst>
                    <a:ext uri="{9D8B030D-6E8A-4147-A177-3AD203B41FA5}">
                      <a16:colId xmlns:a16="http://schemas.microsoft.com/office/drawing/2014/main" val="2659340973"/>
                    </a:ext>
                  </a:extLst>
                </a:gridCol>
                <a:gridCol w="1303149">
                  <a:extLst>
                    <a:ext uri="{9D8B030D-6E8A-4147-A177-3AD203B41FA5}">
                      <a16:colId xmlns:a16="http://schemas.microsoft.com/office/drawing/2014/main" val="3623138401"/>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29          21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20           12</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11            0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1</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B82CDD85-705E-44ED-BB2F-A0537A597554}"/>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5" name="Footer Placeholder 4">
            <a:extLst>
              <a:ext uri="{FF2B5EF4-FFF2-40B4-BE49-F238E27FC236}">
                <a16:creationId xmlns:a16="http://schemas.microsoft.com/office/drawing/2014/main" id="{5C444693-5455-4D88-AB1C-2CA9E8C8964B}"/>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368451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sp>
        <p:nvSpPr>
          <p:cNvPr id="3" name="Content Placeholder 2">
            <a:extLst>
              <a:ext uri="{FF2B5EF4-FFF2-40B4-BE49-F238E27FC236}">
                <a16:creationId xmlns:a16="http://schemas.microsoft.com/office/drawing/2014/main" id="{667621A3-1E31-4100-8C45-C57CCBF7DC00}"/>
              </a:ext>
            </a:extLst>
          </p:cNvPr>
          <p:cNvSpPr>
            <a:spLocks noGrp="1"/>
          </p:cNvSpPr>
          <p:nvPr>
            <p:ph idx="1"/>
          </p:nvPr>
        </p:nvSpPr>
        <p:spPr/>
        <p:txBody>
          <a:bodyPr/>
          <a:lstStyle/>
          <a:p>
            <a:r>
              <a:rPr lang="he-IL" dirty="0"/>
              <a:t>מעבדי </a:t>
            </a:r>
            <a:r>
              <a:rPr lang="en-US" dirty="0"/>
              <a:t>x64</a:t>
            </a:r>
            <a:r>
              <a:rPr lang="he-IL" dirty="0"/>
              <a:t> תומכים גם בדפים גדולים (</a:t>
            </a:r>
            <a:r>
              <a:rPr lang="en-US" dirty="0"/>
              <a:t>huge pages</a:t>
            </a:r>
            <a:r>
              <a:rPr lang="he-IL" dirty="0"/>
              <a:t>).</a:t>
            </a:r>
          </a:p>
          <a:p>
            <a:r>
              <a:rPr lang="he-IL" dirty="0"/>
              <a:t>תרגום של דפים גדולים "הולך" רק דרך 2 או 3 רמות של טבלת הדפים ההיררכית.</a:t>
            </a:r>
          </a:p>
          <a:p>
            <a:r>
              <a:rPr lang="he-IL" dirty="0"/>
              <a:t>הביטים של האינדקסים שנזרקו מצטרפים לשדה </a:t>
            </a:r>
            <a:r>
              <a:rPr lang="en-US" dirty="0"/>
              <a:t>offset</a:t>
            </a:r>
            <a:r>
              <a:rPr lang="he-IL" dirty="0"/>
              <a:t>.</a:t>
            </a:r>
          </a:p>
          <a:p>
            <a:endParaRPr lang="he-IL" dirty="0"/>
          </a:p>
          <a:p>
            <a:r>
              <a:rPr lang="he-IL" dirty="0"/>
              <a:t>השלימו את </a:t>
            </a:r>
            <a:r>
              <a:rPr lang="he-IL" dirty="0" err="1"/>
              <a:t>הסכימות</a:t>
            </a:r>
            <a:r>
              <a:rPr lang="he-IL" dirty="0"/>
              <a:t> הבאות ומצאו את גודל הדפים הגדולים:</a:t>
            </a:r>
            <a:endParaRPr lang="en-US" dirty="0"/>
          </a:p>
        </p:txBody>
      </p:sp>
      <p:sp>
        <p:nvSpPr>
          <p:cNvPr id="6" name="Slide Number Placeholder 5">
            <a:extLst>
              <a:ext uri="{FF2B5EF4-FFF2-40B4-BE49-F238E27FC236}">
                <a16:creationId xmlns:a16="http://schemas.microsoft.com/office/drawing/2014/main" id="{6705696D-1C86-4162-AA15-5EAC4AD6DDC3}"/>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5" name="Footer Placeholder 4">
            <a:extLst>
              <a:ext uri="{FF2B5EF4-FFF2-40B4-BE49-F238E27FC236}">
                <a16:creationId xmlns:a16="http://schemas.microsoft.com/office/drawing/2014/main" id="{A91649F6-DD63-4DAC-B013-5A1E6A17BF9D}"/>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782698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highlight>
                  <a:srgbClr val="FFFF00"/>
                </a:highlight>
                <a:ea typeface="Times New Roman" panose="02020603050405020304" pitchFamily="18" charset="0"/>
                <a:cs typeface="Arial" panose="020B0604020202020204" pitchFamily="34" charset="0"/>
              </a:rPr>
              <a:t>???</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5783833" y="3762467"/>
            <a:ext cx="1828800" cy="18288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4115335459"/>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2670551">
                  <a:extLst>
                    <a:ext uri="{9D8B030D-6E8A-4147-A177-3AD203B41FA5}">
                      <a16:colId xmlns:a16="http://schemas.microsoft.com/office/drawing/2014/main" val="2659340973"/>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3ADD9B8B-33C7-41F1-A3E9-2D2DDCB81BD3}"/>
              </a:ext>
            </a:extLst>
          </p:cNvPr>
          <p:cNvSpPr>
            <a:spLocks noGrp="1"/>
          </p:cNvSpPr>
          <p:nvPr>
            <p:ph type="sldNum" sz="quarter" idx="12"/>
          </p:nvPr>
        </p:nvSpPr>
        <p:spPr/>
        <p:txBody>
          <a:bodyPr/>
          <a:lstStyle/>
          <a:p>
            <a:fld id="{0CFEC368-1D7A-4F81-ABF6-AE0E36BAF64C}" type="slidenum">
              <a:rPr lang="en-US" smtClean="0"/>
              <a:pPr/>
              <a:t>46</a:t>
            </a:fld>
            <a:endParaRPr lang="en-US"/>
          </a:p>
        </p:txBody>
      </p:sp>
      <p:sp>
        <p:nvSpPr>
          <p:cNvPr id="5" name="Footer Placeholder 4">
            <a:extLst>
              <a:ext uri="{FF2B5EF4-FFF2-40B4-BE49-F238E27FC236}">
                <a16:creationId xmlns:a16="http://schemas.microsoft.com/office/drawing/2014/main" id="{9A64872D-EFCE-444E-B0B2-A05C4D43C1A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236878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ea typeface="Times New Roman" panose="02020603050405020304" pitchFamily="18" charset="0"/>
                <a:cs typeface="Arial" panose="020B0604020202020204" pitchFamily="34" charset="0"/>
              </a:rPr>
              <a:t>2MB</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5783833" y="3762467"/>
            <a:ext cx="1828800" cy="18288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1703324540"/>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2670551">
                  <a:extLst>
                    <a:ext uri="{9D8B030D-6E8A-4147-A177-3AD203B41FA5}">
                      <a16:colId xmlns:a16="http://schemas.microsoft.com/office/drawing/2014/main" val="2659340973"/>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29          21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20                                0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B173C61F-466B-49B4-A6B4-56327320D17D}"/>
              </a:ext>
            </a:extLst>
          </p:cNvPr>
          <p:cNvSpPr>
            <a:spLocks noGrp="1"/>
          </p:cNvSpPr>
          <p:nvPr>
            <p:ph type="sldNum" sz="quarter" idx="12"/>
          </p:nvPr>
        </p:nvSpPr>
        <p:spPr/>
        <p:txBody>
          <a:bodyPr/>
          <a:lstStyle/>
          <a:p>
            <a:fld id="{0CFEC368-1D7A-4F81-ABF6-AE0E36BAF64C}" type="slidenum">
              <a:rPr lang="en-US" smtClean="0"/>
              <a:pPr/>
              <a:t>47</a:t>
            </a:fld>
            <a:endParaRPr lang="en-US"/>
          </a:p>
        </p:txBody>
      </p:sp>
      <p:sp>
        <p:nvSpPr>
          <p:cNvPr id="5" name="Footer Placeholder 4">
            <a:extLst>
              <a:ext uri="{FF2B5EF4-FFF2-40B4-BE49-F238E27FC236}">
                <a16:creationId xmlns:a16="http://schemas.microsoft.com/office/drawing/2014/main" id="{6BF23A92-1AC6-450A-BA4F-D3387BA67A85}"/>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5616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a:t>דפים </a:t>
            </a:r>
            <a:r>
              <a:rPr lang="he-IL" dirty="0"/>
              <a:t>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highlight>
                  <a:srgbClr val="FFFF00"/>
                </a:highlight>
                <a:ea typeface="Times New Roman" panose="02020603050405020304" pitchFamily="18" charset="0"/>
                <a:cs typeface="Arial" panose="020B0604020202020204" pitchFamily="34" charset="0"/>
              </a:rPr>
              <a:t>???</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4452730" y="3762464"/>
            <a:ext cx="3159903" cy="49486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4287125382"/>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4037953">
                  <a:extLst>
                    <a:ext uri="{9D8B030D-6E8A-4147-A177-3AD203B41FA5}">
                      <a16:colId xmlns:a16="http://schemas.microsoft.com/office/drawing/2014/main" val="3668831837"/>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96FEA8A9-69F2-4E95-977F-35C0D658FF1C}"/>
              </a:ext>
            </a:extLst>
          </p:cNvPr>
          <p:cNvSpPr>
            <a:spLocks noGrp="1"/>
          </p:cNvSpPr>
          <p:nvPr>
            <p:ph type="sldNum" sz="quarter" idx="12"/>
          </p:nvPr>
        </p:nvSpPr>
        <p:spPr/>
        <p:txBody>
          <a:bodyPr/>
          <a:lstStyle/>
          <a:p>
            <a:fld id="{0CFEC368-1D7A-4F81-ABF6-AE0E36BAF64C}" type="slidenum">
              <a:rPr lang="en-US" smtClean="0"/>
              <a:pPr/>
              <a:t>48</a:t>
            </a:fld>
            <a:endParaRPr lang="en-US"/>
          </a:p>
        </p:txBody>
      </p:sp>
      <p:sp>
        <p:nvSpPr>
          <p:cNvPr id="5" name="Footer Placeholder 4">
            <a:extLst>
              <a:ext uri="{FF2B5EF4-FFF2-40B4-BE49-F238E27FC236}">
                <a16:creationId xmlns:a16="http://schemas.microsoft.com/office/drawing/2014/main" id="{EBD4614C-DC70-479C-846E-F01C18F951A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876873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ea typeface="Times New Roman" panose="02020603050405020304" pitchFamily="18" charset="0"/>
                <a:cs typeface="Arial" panose="020B0604020202020204" pitchFamily="34" charset="0"/>
              </a:rPr>
              <a:t>1GB</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4452730" y="3762464"/>
            <a:ext cx="3159903" cy="49486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209796066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4037953">
                  <a:extLst>
                    <a:ext uri="{9D8B030D-6E8A-4147-A177-3AD203B41FA5}">
                      <a16:colId xmlns:a16="http://schemas.microsoft.com/office/drawing/2014/main" val="3668831837"/>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CAA5200B-DA6E-44FD-A751-142EAACBB95C}"/>
              </a:ext>
            </a:extLst>
          </p:cNvPr>
          <p:cNvSpPr>
            <a:spLocks noGrp="1"/>
          </p:cNvSpPr>
          <p:nvPr>
            <p:ph type="sldNum" sz="quarter" idx="12"/>
          </p:nvPr>
        </p:nvSpPr>
        <p:spPr/>
        <p:txBody>
          <a:bodyPr/>
          <a:lstStyle/>
          <a:p>
            <a:fld id="{0CFEC368-1D7A-4F81-ABF6-AE0E36BAF64C}" type="slidenum">
              <a:rPr lang="en-US" smtClean="0"/>
              <a:pPr/>
              <a:t>49</a:t>
            </a:fld>
            <a:endParaRPr lang="en-US"/>
          </a:p>
        </p:txBody>
      </p:sp>
      <p:sp>
        <p:nvSpPr>
          <p:cNvPr id="5" name="Footer Placeholder 4">
            <a:extLst>
              <a:ext uri="{FF2B5EF4-FFF2-40B4-BE49-F238E27FC236}">
                <a16:creationId xmlns:a16="http://schemas.microsoft.com/office/drawing/2014/main" id="{12A057EE-34DF-4061-9E7B-ED0F155B0ED4}"/>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78480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חסרון 1#: היעדר בידוד/הגנה בין תהליכים</a:t>
            </a:r>
            <a:endParaRPr lang="en-US"/>
          </a:p>
        </p:txBody>
      </p:sp>
      <p:sp>
        <p:nvSpPr>
          <p:cNvPr id="16" name="Content Placeholder 15">
            <a:extLst>
              <a:ext uri="{FF2B5EF4-FFF2-40B4-BE49-F238E27FC236}">
                <a16:creationId xmlns:a16="http://schemas.microsoft.com/office/drawing/2014/main" id="{2DBFC7BC-4AF0-416E-B256-6B7FC1FF8BC5}"/>
              </a:ext>
            </a:extLst>
          </p:cNvPr>
          <p:cNvSpPr>
            <a:spLocks noGrp="1"/>
          </p:cNvSpPr>
          <p:nvPr>
            <p:ph idx="1"/>
          </p:nvPr>
        </p:nvSpPr>
        <p:spPr/>
        <p:txBody>
          <a:bodyPr>
            <a:normAutofit/>
          </a:bodyPr>
          <a:lstStyle/>
          <a:p>
            <a:endParaRPr lang="he-IL"/>
          </a:p>
          <a:p>
            <a:endParaRPr lang="he-IL"/>
          </a:p>
          <a:p>
            <a:endParaRPr lang="he-IL"/>
          </a:p>
          <a:p>
            <a:endParaRPr lang="he-IL"/>
          </a:p>
          <a:p>
            <a:endParaRPr lang="he-IL"/>
          </a:p>
          <a:p>
            <a:endParaRPr lang="he-IL"/>
          </a:p>
          <a:p>
            <a:endParaRPr lang="he-IL"/>
          </a:p>
          <a:p>
            <a:endParaRPr lang="he-IL"/>
          </a:p>
          <a:p>
            <a:endParaRPr lang="he-IL"/>
          </a:p>
          <a:p>
            <a:r>
              <a:rPr lang="he-IL"/>
              <a:t>אין הגנה על המידע – תהליך א' יכול לגשת לזיכרון של תהליך ב'.</a:t>
            </a:r>
            <a:endParaRPr lang="en-US"/>
          </a:p>
        </p:txBody>
      </p:sp>
      <p:grpSp>
        <p:nvGrpSpPr>
          <p:cNvPr id="8" name="Group 7"/>
          <p:cNvGrpSpPr/>
          <p:nvPr/>
        </p:nvGrpSpPr>
        <p:grpSpPr>
          <a:xfrm>
            <a:off x="5709347" y="1876613"/>
            <a:ext cx="1290543" cy="3109009"/>
            <a:chOff x="5986063" y="797085"/>
            <a:chExt cx="1290543" cy="310900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30158" y="2235712"/>
              <a:ext cx="2609244" cy="731520"/>
            </a:xfrm>
            <a:prstGeom prst="rect">
              <a:avLst/>
            </a:prstGeom>
          </p:spPr>
        </p:pic>
        <p:sp>
          <p:nvSpPr>
            <p:cNvPr id="7" name="TextBox 6"/>
            <p:cNvSpPr txBox="1"/>
            <p:nvPr/>
          </p:nvSpPr>
          <p:spPr>
            <a:xfrm>
              <a:off x="5986063" y="797085"/>
              <a:ext cx="1290543" cy="461665"/>
            </a:xfrm>
            <a:prstGeom prst="rect">
              <a:avLst/>
            </a:prstGeom>
            <a:noFill/>
          </p:spPr>
          <p:txBody>
            <a:bodyPr wrap="square" rtlCol="0">
              <a:spAutoFit/>
            </a:bodyPr>
            <a:lstStyle/>
            <a:p>
              <a:r>
                <a:rPr lang="en-US" sz="2400" dirty="0"/>
                <a:t>memory</a:t>
              </a:r>
            </a:p>
          </p:txBody>
        </p:sp>
      </p:grpSp>
      <p:cxnSp>
        <p:nvCxnSpPr>
          <p:cNvPr id="10" name="Straight Arrow Connector 9"/>
          <p:cNvCxnSpPr/>
          <p:nvPr/>
        </p:nvCxnSpPr>
        <p:spPr>
          <a:xfrm flipV="1">
            <a:off x="3489752" y="2716326"/>
            <a:ext cx="2217650" cy="1324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89752" y="4295916"/>
            <a:ext cx="2162688" cy="128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19536" y="3496369"/>
            <a:ext cx="2132904" cy="5382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89752" y="3033465"/>
            <a:ext cx="2162688" cy="462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317356" y="2476189"/>
            <a:ext cx="1932533" cy="745220"/>
            <a:chOff x="1040620" y="1324471"/>
            <a:chExt cx="1932533" cy="74522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633" y="1324471"/>
              <a:ext cx="731520" cy="745220"/>
            </a:xfrm>
            <a:prstGeom prst="rect">
              <a:avLst/>
            </a:prstGeom>
          </p:spPr>
        </p:pic>
        <p:sp>
          <p:nvSpPr>
            <p:cNvPr id="17" name="TextBox 16"/>
            <p:cNvSpPr txBox="1"/>
            <p:nvPr/>
          </p:nvSpPr>
          <p:spPr>
            <a:xfrm>
              <a:off x="1040620" y="1512415"/>
              <a:ext cx="1201013" cy="461665"/>
            </a:xfrm>
            <a:prstGeom prst="rect">
              <a:avLst/>
            </a:prstGeom>
            <a:noFill/>
          </p:spPr>
          <p:txBody>
            <a:bodyPr wrap="square" rtlCol="0">
              <a:spAutoFit/>
            </a:bodyPr>
            <a:lstStyle/>
            <a:p>
              <a:r>
                <a:rPr lang="en-US" sz="2400"/>
                <a:t>app 1</a:t>
              </a:r>
            </a:p>
          </p:txBody>
        </p:sp>
      </p:grpSp>
      <p:grpSp>
        <p:nvGrpSpPr>
          <p:cNvPr id="14" name="Group 13"/>
          <p:cNvGrpSpPr/>
          <p:nvPr/>
        </p:nvGrpSpPr>
        <p:grpSpPr>
          <a:xfrm>
            <a:off x="1317356" y="3829621"/>
            <a:ext cx="1932533" cy="718196"/>
            <a:chOff x="1040620" y="2677903"/>
            <a:chExt cx="1932533" cy="718196"/>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1633" y="2677903"/>
              <a:ext cx="731520" cy="718196"/>
            </a:xfrm>
            <a:prstGeom prst="rect">
              <a:avLst/>
            </a:prstGeom>
          </p:spPr>
        </p:pic>
        <p:sp>
          <p:nvSpPr>
            <p:cNvPr id="18" name="TextBox 17"/>
            <p:cNvSpPr txBox="1"/>
            <p:nvPr/>
          </p:nvSpPr>
          <p:spPr>
            <a:xfrm>
              <a:off x="1040620" y="2840773"/>
              <a:ext cx="1201013" cy="461665"/>
            </a:xfrm>
            <a:prstGeom prst="rect">
              <a:avLst/>
            </a:prstGeom>
            <a:noFill/>
          </p:spPr>
          <p:txBody>
            <a:bodyPr wrap="square" rtlCol="0">
              <a:spAutoFit/>
            </a:bodyPr>
            <a:lstStyle/>
            <a:p>
              <a:r>
                <a:rPr lang="en-US" sz="2400"/>
                <a:t>app 2</a:t>
              </a:r>
            </a:p>
          </p:txBody>
        </p:sp>
      </p:grpSp>
      <p:sp>
        <p:nvSpPr>
          <p:cNvPr id="23" name="TextBox 22"/>
          <p:cNvSpPr txBox="1"/>
          <p:nvPr/>
        </p:nvSpPr>
        <p:spPr>
          <a:xfrm>
            <a:off x="3771484" y="1856922"/>
            <a:ext cx="1387157" cy="830997"/>
          </a:xfrm>
          <a:prstGeom prst="rect">
            <a:avLst/>
          </a:prstGeom>
          <a:noFill/>
        </p:spPr>
        <p:txBody>
          <a:bodyPr wrap="square" rtlCol="0">
            <a:spAutoFit/>
          </a:bodyPr>
          <a:lstStyle/>
          <a:p>
            <a:pPr algn="ctr"/>
            <a:r>
              <a:rPr lang="en-US" sz="2400"/>
              <a:t>physical address</a:t>
            </a:r>
          </a:p>
        </p:txBody>
      </p:sp>
      <p:sp>
        <p:nvSpPr>
          <p:cNvPr id="19" name="Slide Number Placeholder 18">
            <a:extLst>
              <a:ext uri="{FF2B5EF4-FFF2-40B4-BE49-F238E27FC236}">
                <a16:creationId xmlns:a16="http://schemas.microsoft.com/office/drawing/2014/main" id="{A7E43D6A-6AEE-443E-8075-46501285CDB2}"/>
              </a:ext>
            </a:extLst>
          </p:cNvPr>
          <p:cNvSpPr>
            <a:spLocks noGrp="1"/>
          </p:cNvSpPr>
          <p:nvPr>
            <p:ph type="sldNum" sz="quarter" idx="12"/>
          </p:nvPr>
        </p:nvSpPr>
        <p:spPr/>
        <p:txBody>
          <a:bodyPr/>
          <a:lstStyle/>
          <a:p>
            <a:fld id="{0CFEC368-1D7A-4F81-ABF6-AE0E36BAF64C}" type="slidenum">
              <a:rPr lang="en-US" smtClean="0"/>
              <a:pPr/>
              <a:t>5</a:t>
            </a:fld>
            <a:endParaRPr lang="en-US"/>
          </a:p>
        </p:txBody>
      </p:sp>
      <p:sp>
        <p:nvSpPr>
          <p:cNvPr id="9" name="Footer Placeholder 8">
            <a:extLst>
              <a:ext uri="{FF2B5EF4-FFF2-40B4-BE49-F238E27FC236}">
                <a16:creationId xmlns:a16="http://schemas.microsoft.com/office/drawing/2014/main" id="{50E493E7-8A66-42DD-A442-FD946D5B8C2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511460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D8F4-A264-42BA-8109-855C403A2986}"/>
              </a:ext>
            </a:extLst>
          </p:cNvPr>
          <p:cNvSpPr>
            <a:spLocks noGrp="1"/>
          </p:cNvSpPr>
          <p:nvPr>
            <p:ph type="title"/>
          </p:nvPr>
        </p:nvSpPr>
        <p:spPr/>
        <p:txBody>
          <a:bodyPr/>
          <a:lstStyle/>
          <a:p>
            <a:r>
              <a:rPr lang="he-IL" dirty="0"/>
              <a:t>יתרונות וחסרונות דפים גדולים</a:t>
            </a:r>
            <a:endParaRPr lang="en-US" dirty="0"/>
          </a:p>
        </p:txBody>
      </p:sp>
      <p:sp>
        <p:nvSpPr>
          <p:cNvPr id="3" name="Text Placeholder 2">
            <a:extLst>
              <a:ext uri="{FF2B5EF4-FFF2-40B4-BE49-F238E27FC236}">
                <a16:creationId xmlns:a16="http://schemas.microsoft.com/office/drawing/2014/main" id="{AEA7CAC0-D4E3-41C9-B7CA-39A60FB8BC9D}"/>
              </a:ext>
            </a:extLst>
          </p:cNvPr>
          <p:cNvSpPr>
            <a:spLocks noGrp="1"/>
          </p:cNvSpPr>
          <p:nvPr>
            <p:ph type="body" idx="1"/>
          </p:nvPr>
        </p:nvSpPr>
        <p:spPr>
          <a:xfrm>
            <a:off x="457200" y="1524000"/>
            <a:ext cx="3931920" cy="609600"/>
          </a:xfrm>
        </p:spPr>
        <p:txBody>
          <a:bodyPr/>
          <a:lstStyle/>
          <a:p>
            <a:r>
              <a:rPr lang="he-IL" dirty="0"/>
              <a:t>יתרונות</a:t>
            </a:r>
            <a:endParaRPr lang="en-US" dirty="0"/>
          </a:p>
        </p:txBody>
      </p:sp>
      <p:sp>
        <p:nvSpPr>
          <p:cNvPr id="4" name="Content Placeholder 3">
            <a:extLst>
              <a:ext uri="{FF2B5EF4-FFF2-40B4-BE49-F238E27FC236}">
                <a16:creationId xmlns:a16="http://schemas.microsoft.com/office/drawing/2014/main" id="{CE11F856-E177-41B2-877D-F58E01A36C5A}"/>
              </a:ext>
            </a:extLst>
          </p:cNvPr>
          <p:cNvSpPr>
            <a:spLocks noGrp="1"/>
          </p:cNvSpPr>
          <p:nvPr>
            <p:ph sz="half" idx="2"/>
          </p:nvPr>
        </p:nvSpPr>
        <p:spPr>
          <a:xfrm>
            <a:off x="457200" y="2133600"/>
            <a:ext cx="3931920" cy="4419600"/>
          </a:xfrm>
        </p:spPr>
        <p:txBody>
          <a:bodyPr>
            <a:normAutofit fontScale="92500" lnSpcReduction="20000"/>
          </a:bodyPr>
          <a:lstStyle/>
          <a:p>
            <a:r>
              <a:rPr lang="he-IL" dirty="0"/>
              <a:t>משפרים ביצועים (מבחינת </a:t>
            </a:r>
            <a:r>
              <a:rPr lang="en-US" dirty="0"/>
              <a:t>throughput</a:t>
            </a:r>
            <a:r>
              <a:rPr lang="he-IL" dirty="0"/>
              <a:t>) כי הם מקטינים את התקורה של תרגום כתובות.</a:t>
            </a:r>
          </a:p>
          <a:p>
            <a:pPr lvl="1"/>
            <a:r>
              <a:rPr lang="he-IL" dirty="0"/>
              <a:t>מגדילים את יעילות ה-</a:t>
            </a:r>
            <a:r>
              <a:rPr lang="en-US" dirty="0"/>
              <a:t>TLB</a:t>
            </a:r>
            <a:r>
              <a:rPr lang="he-IL" dirty="0"/>
              <a:t> (כל כניסה ב-</a:t>
            </a:r>
            <a:r>
              <a:rPr lang="en-US" dirty="0"/>
              <a:t>TLB</a:t>
            </a:r>
            <a:r>
              <a:rPr lang="he-IL" dirty="0"/>
              <a:t> מכסה אזור זיכרון רחב יותר).</a:t>
            </a:r>
            <a:endParaRPr lang="en-US" dirty="0"/>
          </a:p>
          <a:p>
            <a:pPr lvl="1"/>
            <a:r>
              <a:rPr lang="he-IL" dirty="0"/>
              <a:t>מקצרים את ה-</a:t>
            </a:r>
            <a:r>
              <a:rPr lang="en-US" dirty="0"/>
              <a:t>page table walk</a:t>
            </a:r>
            <a:r>
              <a:rPr lang="he-IL" dirty="0"/>
              <a:t>.</a:t>
            </a:r>
          </a:p>
          <a:p>
            <a:pPr lvl="1"/>
            <a:r>
              <a:rPr lang="he-IL" dirty="0"/>
              <a:t>בעקיפין, מגדילים את יעילות </a:t>
            </a:r>
            <a:r>
              <a:rPr lang="en-US" dirty="0"/>
              <a:t>L1/L2/L3 caches</a:t>
            </a:r>
            <a:r>
              <a:rPr lang="he-IL" dirty="0"/>
              <a:t> (המטמונים שומרים את ה-</a:t>
            </a:r>
            <a:r>
              <a:rPr lang="en-US" dirty="0"/>
              <a:t>PTEs</a:t>
            </a:r>
            <a:r>
              <a:rPr lang="he-IL" dirty="0"/>
              <a:t>, ועבור דפים גדולים יש פחות </a:t>
            </a:r>
            <a:r>
              <a:rPr lang="en-US" dirty="0"/>
              <a:t>PTEs</a:t>
            </a:r>
            <a:r>
              <a:rPr lang="he-IL" dirty="0"/>
              <a:t>).</a:t>
            </a:r>
          </a:p>
        </p:txBody>
      </p:sp>
      <p:sp>
        <p:nvSpPr>
          <p:cNvPr id="5" name="Text Placeholder 4">
            <a:extLst>
              <a:ext uri="{FF2B5EF4-FFF2-40B4-BE49-F238E27FC236}">
                <a16:creationId xmlns:a16="http://schemas.microsoft.com/office/drawing/2014/main" id="{47A97F61-F7D5-428F-951E-9A4E7709C294}"/>
              </a:ext>
            </a:extLst>
          </p:cNvPr>
          <p:cNvSpPr>
            <a:spLocks noGrp="1"/>
          </p:cNvSpPr>
          <p:nvPr>
            <p:ph type="body" sz="quarter" idx="3"/>
          </p:nvPr>
        </p:nvSpPr>
        <p:spPr>
          <a:xfrm>
            <a:off x="4754880" y="1524000"/>
            <a:ext cx="3931920" cy="609600"/>
          </a:xfrm>
        </p:spPr>
        <p:txBody>
          <a:bodyPr/>
          <a:lstStyle/>
          <a:p>
            <a:r>
              <a:rPr lang="he-IL" dirty="0"/>
              <a:t>חסרונות</a:t>
            </a:r>
            <a:endParaRPr lang="en-US" dirty="0"/>
          </a:p>
        </p:txBody>
      </p:sp>
      <p:sp>
        <p:nvSpPr>
          <p:cNvPr id="6" name="Content Placeholder 5">
            <a:extLst>
              <a:ext uri="{FF2B5EF4-FFF2-40B4-BE49-F238E27FC236}">
                <a16:creationId xmlns:a16="http://schemas.microsoft.com/office/drawing/2014/main" id="{ABBEB6AA-F7BE-4B73-BD55-607E0EC77110}"/>
              </a:ext>
            </a:extLst>
          </p:cNvPr>
          <p:cNvSpPr>
            <a:spLocks noGrp="1"/>
          </p:cNvSpPr>
          <p:nvPr>
            <p:ph sz="quarter" idx="4"/>
          </p:nvPr>
        </p:nvSpPr>
        <p:spPr>
          <a:xfrm>
            <a:off x="4754880" y="2133600"/>
            <a:ext cx="3931920" cy="4419600"/>
          </a:xfrm>
        </p:spPr>
        <p:txBody>
          <a:bodyPr>
            <a:normAutofit fontScale="92500" lnSpcReduction="20000"/>
          </a:bodyPr>
          <a:lstStyle/>
          <a:p>
            <a:r>
              <a:rPr lang="he-IL" dirty="0"/>
              <a:t>עלולים ליצור פרגמנטציה פנימית, כלומר לבזבז זיכרון בתוך הדפים.</a:t>
            </a:r>
          </a:p>
          <a:p>
            <a:pPr lvl="1"/>
            <a:r>
              <a:rPr lang="he-IL" dirty="0"/>
              <a:t>לדוגמה: תהליכים קטנים ידרשו </a:t>
            </a:r>
            <a:r>
              <a:rPr lang="en-US" dirty="0"/>
              <a:t>2MB+2MB</a:t>
            </a:r>
            <a:r>
              <a:rPr lang="he-IL" dirty="0"/>
              <a:t> במקום רק </a:t>
            </a:r>
            <a:r>
              <a:rPr lang="en-US" dirty="0"/>
              <a:t>4KB+4KB</a:t>
            </a:r>
            <a:r>
              <a:rPr lang="he-IL" dirty="0"/>
              <a:t> למחסנית ולערימה.</a:t>
            </a:r>
          </a:p>
          <a:p>
            <a:r>
              <a:rPr lang="he-IL" dirty="0"/>
              <a:t>שימוש בדפים גדולים לצד דפים קטנים יוצר פרגמנטציה חיצונית, כלומר מחסור בזיכרון רציף.</a:t>
            </a:r>
          </a:p>
          <a:p>
            <a:pPr lvl="1"/>
            <a:r>
              <a:rPr lang="he-IL" dirty="0"/>
              <a:t>מערכת ההפעלה תתקשה למצוא "חורים" לדפים הגדולים.</a:t>
            </a:r>
          </a:p>
          <a:p>
            <a:r>
              <a:rPr lang="he-IL" dirty="0"/>
              <a:t>פוגעים בביצועים (מבחינת </a:t>
            </a:r>
            <a:r>
              <a:rPr lang="en-US" dirty="0"/>
              <a:t>latency</a:t>
            </a:r>
            <a:r>
              <a:rPr lang="he-IL" dirty="0"/>
              <a:t>).</a:t>
            </a:r>
          </a:p>
          <a:p>
            <a:pPr lvl="1"/>
            <a:r>
              <a:rPr lang="he-IL" dirty="0"/>
              <a:t>לדוגמה: </a:t>
            </a:r>
            <a:r>
              <a:rPr lang="en-US" dirty="0"/>
              <a:t>page fault</a:t>
            </a:r>
            <a:r>
              <a:rPr lang="he-IL" dirty="0"/>
              <a:t> יהיה ארוך יותר (יעתיק דף גדול יותר מהדיסק למטמון הדפים).</a:t>
            </a:r>
          </a:p>
        </p:txBody>
      </p:sp>
      <p:sp>
        <p:nvSpPr>
          <p:cNvPr id="8" name="Footer Placeholder 7">
            <a:extLst>
              <a:ext uri="{FF2B5EF4-FFF2-40B4-BE49-F238E27FC236}">
                <a16:creationId xmlns:a16="http://schemas.microsoft.com/office/drawing/2014/main" id="{54D61562-CF93-472A-893A-51EB69D7C21A}"/>
              </a:ext>
            </a:extLst>
          </p:cNvPr>
          <p:cNvSpPr>
            <a:spLocks noGrp="1"/>
          </p:cNvSpPr>
          <p:nvPr>
            <p:ph type="ftr" sz="quarter" idx="11"/>
          </p:nvPr>
        </p:nvSpPr>
        <p:spPr/>
        <p:txBody>
          <a:bodyPr/>
          <a:lstStyle/>
          <a:p>
            <a:r>
              <a:rPr lang="he-IL"/>
              <a:t>מערכות הפעלה - תרגול 10</a:t>
            </a:r>
            <a:endParaRPr lang="en-US"/>
          </a:p>
        </p:txBody>
      </p:sp>
      <p:sp>
        <p:nvSpPr>
          <p:cNvPr id="9" name="Slide Number Placeholder 8">
            <a:extLst>
              <a:ext uri="{FF2B5EF4-FFF2-40B4-BE49-F238E27FC236}">
                <a16:creationId xmlns:a16="http://schemas.microsoft.com/office/drawing/2014/main" id="{6EBAE6E0-47B6-4553-BEDE-DB37155B5258}"/>
              </a:ext>
            </a:extLst>
          </p:cNvPr>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169242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B93-E603-40F1-9B67-4543BB1633A2}"/>
              </a:ext>
            </a:extLst>
          </p:cNvPr>
          <p:cNvSpPr>
            <a:spLocks noGrp="1"/>
          </p:cNvSpPr>
          <p:nvPr>
            <p:ph type="title"/>
          </p:nvPr>
        </p:nvSpPr>
        <p:spPr/>
        <p:txBody>
          <a:bodyPr/>
          <a:lstStyle/>
          <a:p>
            <a:r>
              <a:rPr lang="he-IL"/>
              <a:t>חסרון 2#: מחסור בזיכרון רציף</a:t>
            </a:r>
            <a:endParaRPr lang="en-US"/>
          </a:p>
        </p:txBody>
      </p:sp>
      <p:sp>
        <p:nvSpPr>
          <p:cNvPr id="7" name="Content Placeholder 6">
            <a:extLst>
              <a:ext uri="{FF2B5EF4-FFF2-40B4-BE49-F238E27FC236}">
                <a16:creationId xmlns:a16="http://schemas.microsoft.com/office/drawing/2014/main" id="{5672A494-B1FE-4502-A8CA-F67E15856C89}"/>
              </a:ext>
            </a:extLst>
          </p:cNvPr>
          <p:cNvSpPr>
            <a:spLocks noGrp="1"/>
          </p:cNvSpPr>
          <p:nvPr>
            <p:ph idx="1"/>
          </p:nvPr>
        </p:nvSpPr>
        <p:spPr/>
        <p:txBody>
          <a:bodyPr>
            <a:normAutofit/>
          </a:bodyPr>
          <a:lstStyle/>
          <a:p>
            <a:r>
              <a:rPr lang="he-IL"/>
              <a:t>במערכת </a:t>
            </a:r>
            <a:r>
              <a:rPr lang="he-IL" err="1"/>
              <a:t>אמיתית</a:t>
            </a:r>
            <a:r>
              <a:rPr lang="he-IL"/>
              <a:t>, הזיכרון עובר קיטוע (</a:t>
            </a:r>
            <a:r>
              <a:rPr lang="en-US"/>
              <a:t>fragmentation</a:t>
            </a:r>
            <a:r>
              <a:rPr lang="he-IL"/>
              <a:t>):</a:t>
            </a:r>
          </a:p>
          <a:p>
            <a:endParaRPr lang="he-IL"/>
          </a:p>
          <a:p>
            <a:endParaRPr lang="he-IL"/>
          </a:p>
          <a:p>
            <a:endParaRPr lang="he-IL"/>
          </a:p>
          <a:p>
            <a:endParaRPr lang="he-IL"/>
          </a:p>
          <a:p>
            <a:endParaRPr lang="he-IL"/>
          </a:p>
          <a:p>
            <a:endParaRPr lang="he-IL"/>
          </a:p>
          <a:p>
            <a:endParaRPr lang="he-IL"/>
          </a:p>
          <a:p>
            <a:pPr marL="0" indent="0">
              <a:buNone/>
            </a:pPr>
            <a:endParaRPr lang="he-IL"/>
          </a:p>
          <a:p>
            <a:r>
              <a:rPr lang="he-IL"/>
              <a:t>גם כאשר יש מספיק זיכרון במערכת, הוא "שבור" לרסיסים.</a:t>
            </a:r>
          </a:p>
        </p:txBody>
      </p:sp>
      <p:pic>
        <p:nvPicPr>
          <p:cNvPr id="1030" name="Picture 6" descr="https://harmony.imgix.net/https%3A%2F%2Fcollectiveidea.harmonycms.com%2Fassets%2Fmalloc_memory_fragmentation.png?auto=compress&amp;s=d9f34b5fb9c6ca1deb539ea5f63f5da0">
            <a:extLst>
              <a:ext uri="{FF2B5EF4-FFF2-40B4-BE49-F238E27FC236}">
                <a16:creationId xmlns:a16="http://schemas.microsoft.com/office/drawing/2014/main" id="{4866DA4D-8C9B-4DDF-AD5C-15EFAF61A1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047" b="3898"/>
          <a:stretch/>
        </p:blipFill>
        <p:spPr bwMode="auto">
          <a:xfrm>
            <a:off x="0" y="2153896"/>
            <a:ext cx="9144000" cy="33321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4060986-58BE-4DD5-8472-17E931E9C8EC}"/>
              </a:ext>
            </a:extLst>
          </p:cNvPr>
          <p:cNvSpPr>
            <a:spLocks noGrp="1"/>
          </p:cNvSpPr>
          <p:nvPr>
            <p:ph type="sldNum" sz="quarter" idx="12"/>
          </p:nvPr>
        </p:nvSpPr>
        <p:spPr/>
        <p:txBody>
          <a:bodyPr/>
          <a:lstStyle/>
          <a:p>
            <a:fld id="{0CFEC368-1D7A-4F81-ABF6-AE0E36BAF64C}" type="slidenum">
              <a:rPr lang="en-US" smtClean="0"/>
              <a:pPr/>
              <a:t>6</a:t>
            </a:fld>
            <a:endParaRPr lang="en-US"/>
          </a:p>
        </p:txBody>
      </p:sp>
      <p:sp>
        <p:nvSpPr>
          <p:cNvPr id="5" name="Footer Placeholder 4">
            <a:extLst>
              <a:ext uri="{FF2B5EF4-FFF2-40B4-BE49-F238E27FC236}">
                <a16:creationId xmlns:a16="http://schemas.microsoft.com/office/drawing/2014/main" id="{31442D63-503B-4FC5-855F-44B5761C3FF7}"/>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098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he-IL" altLang="he-IL"/>
              <a:t>פרגמנטציה (</a:t>
            </a:r>
            <a:r>
              <a:rPr lang="en-US" altLang="he-IL"/>
              <a:t>fragmentation</a:t>
            </a:r>
            <a:r>
              <a:rPr lang="he-IL" altLang="he-IL"/>
              <a:t>)</a:t>
            </a:r>
            <a:endParaRPr lang="en-US" altLang="he-IL"/>
          </a:p>
        </p:txBody>
      </p:sp>
      <p:sp>
        <p:nvSpPr>
          <p:cNvPr id="35844" name="Rectangle 3"/>
          <p:cNvSpPr>
            <a:spLocks noGrp="1" noChangeArrowheads="1"/>
          </p:cNvSpPr>
          <p:nvPr>
            <p:ph type="body" idx="1"/>
          </p:nvPr>
        </p:nvSpPr>
        <p:spPr/>
        <p:txBody>
          <a:bodyPr>
            <a:normAutofit/>
          </a:bodyPr>
          <a:lstStyle/>
          <a:p>
            <a:r>
              <a:rPr lang="he-IL" altLang="he-IL"/>
              <a:t>בזבוז זיכרון כתוצאה מאופן שימוש לא יעיל.</a:t>
            </a:r>
          </a:p>
          <a:p>
            <a:r>
              <a:rPr lang="he-IL" altLang="he-IL"/>
              <a:t>יש שני סוגי פרגמנטציה:</a:t>
            </a:r>
          </a:p>
          <a:p>
            <a:r>
              <a:rPr lang="he-IL" altLang="he-IL"/>
              <a:t>פרגמנטציה </a:t>
            </a:r>
            <a:r>
              <a:rPr lang="he-IL" altLang="he-IL" b="1">
                <a:solidFill>
                  <a:srgbClr val="0000FF"/>
                </a:solidFill>
              </a:rPr>
              <a:t>חיצונית</a:t>
            </a:r>
            <a:r>
              <a:rPr lang="he-IL" altLang="he-IL"/>
              <a:t> (</a:t>
            </a:r>
            <a:r>
              <a:rPr lang="en-US" altLang="he-IL"/>
              <a:t>external fragmentation</a:t>
            </a:r>
            <a:r>
              <a:rPr lang="he-IL" altLang="he-IL"/>
              <a:t>) – בזבוז </a:t>
            </a:r>
            <a:r>
              <a:rPr lang="he-IL" altLang="he-IL" b="1"/>
              <a:t>מחוץ </a:t>
            </a:r>
            <a:r>
              <a:rPr lang="he-IL" altLang="he-IL"/>
              <a:t>למקטעי הזיכרון בגלל שהם מפוזרים במרחב.</a:t>
            </a:r>
          </a:p>
          <a:p>
            <a:pPr lvl="1"/>
            <a:r>
              <a:rPr lang="he-IL" altLang="he-IL"/>
              <a:t>לדוגמה: </a:t>
            </a:r>
            <a:r>
              <a:rPr lang="he-IL"/>
              <a:t>מערך </a:t>
            </a:r>
            <a:r>
              <a:rPr lang="en-US"/>
              <a:t>C</a:t>
            </a:r>
            <a:r>
              <a:rPr lang="he-IL"/>
              <a:t> חייב להיות מוקצה בצורה רציפה בזיכרון. </a:t>
            </a:r>
          </a:p>
          <a:p>
            <a:pPr lvl="1"/>
            <a:r>
              <a:rPr lang="he-IL"/>
              <a:t>ייתכן כי לא נצליח להקצות מערך בגודל נתון למרות שיש מספיק זיכרון – סכום כל החורים במרחב גדול מספיק, </a:t>
            </a:r>
            <a:r>
              <a:rPr lang="he-IL" altLang="he-IL"/>
              <a:t>אבל החורים לא מאורגנים באופן רציף.</a:t>
            </a:r>
          </a:p>
          <a:p>
            <a:r>
              <a:rPr lang="he-IL" altLang="he-IL"/>
              <a:t>פרגמנטציה </a:t>
            </a:r>
            <a:r>
              <a:rPr lang="he-IL" altLang="he-IL" b="1">
                <a:solidFill>
                  <a:srgbClr val="0000FF"/>
                </a:solidFill>
              </a:rPr>
              <a:t>פנימית</a:t>
            </a:r>
            <a:r>
              <a:rPr lang="he-IL" altLang="he-IL"/>
              <a:t> (</a:t>
            </a:r>
            <a:r>
              <a:rPr lang="en-US" altLang="he-IL"/>
              <a:t>internal fragmentation</a:t>
            </a:r>
            <a:r>
              <a:rPr lang="he-IL" altLang="he-IL"/>
              <a:t>) – בזבוז </a:t>
            </a:r>
            <a:r>
              <a:rPr lang="he-IL" altLang="he-IL" b="1"/>
              <a:t>בתוך </a:t>
            </a:r>
            <a:r>
              <a:rPr lang="he-IL" altLang="he-IL"/>
              <a:t>מקטעי הזיכרון כתוצאה מהקצאת יתר.</a:t>
            </a:r>
          </a:p>
          <a:p>
            <a:pPr lvl="1"/>
            <a:r>
              <a:rPr lang="he-IL" altLang="he-IL"/>
              <a:t>לדוגמה: מהדר מסוים מיישר כל הקצאת זיכרון לכפולה של בלוק בגודל </a:t>
            </a:r>
            <a:r>
              <a:rPr lang="en-US" altLang="he-IL"/>
              <a:t>N</a:t>
            </a:r>
            <a:r>
              <a:rPr lang="he-IL" altLang="he-IL"/>
              <a:t>.</a:t>
            </a:r>
          </a:p>
          <a:p>
            <a:pPr lvl="1"/>
            <a:r>
              <a:rPr lang="he-IL" altLang="he-IL"/>
              <a:t>אם המשתמש מבקש זיכרון בגודל &lt; </a:t>
            </a:r>
            <a:r>
              <a:rPr lang="en-US" altLang="he-IL"/>
              <a:t>N</a:t>
            </a:r>
            <a:r>
              <a:rPr lang="he-IL" altLang="he-IL"/>
              <a:t>, שאר הזיכרון יתבזבז.</a:t>
            </a:r>
          </a:p>
        </p:txBody>
      </p:sp>
      <p:sp>
        <p:nvSpPr>
          <p:cNvPr id="3" name="Slide Number Placeholder 2">
            <a:extLst>
              <a:ext uri="{FF2B5EF4-FFF2-40B4-BE49-F238E27FC236}">
                <a16:creationId xmlns:a16="http://schemas.microsoft.com/office/drawing/2014/main" id="{03E707B3-16CF-4C85-814F-FD2DD9A469C6}"/>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4" name="Footer Placeholder 3">
            <a:extLst>
              <a:ext uri="{FF2B5EF4-FFF2-40B4-BE49-F238E27FC236}">
                <a16:creationId xmlns:a16="http://schemas.microsoft.com/office/drawing/2014/main" id="{A2F50ED5-E80B-4FE5-90CB-ADA00E09434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09775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חסרון 3#: מגבלת זיכרון </a:t>
            </a:r>
            <a:endParaRPr lang="en-US"/>
          </a:p>
        </p:txBody>
      </p:sp>
      <p:sp>
        <p:nvSpPr>
          <p:cNvPr id="9" name="Content Placeholder 8">
            <a:extLst>
              <a:ext uri="{FF2B5EF4-FFF2-40B4-BE49-F238E27FC236}">
                <a16:creationId xmlns:a16="http://schemas.microsoft.com/office/drawing/2014/main" id="{7C4DD655-6A77-40B4-BE72-803F553D2B0F}"/>
              </a:ext>
            </a:extLst>
          </p:cNvPr>
          <p:cNvSpPr>
            <a:spLocks noGrp="1"/>
          </p:cNvSpPr>
          <p:nvPr>
            <p:ph idx="1"/>
          </p:nvPr>
        </p:nvSpPr>
        <p:spPr/>
        <p:txBody>
          <a:bodyPr>
            <a:normAutofit/>
          </a:bodyPr>
          <a:lstStyle/>
          <a:p>
            <a:endParaRPr lang="he-IL"/>
          </a:p>
          <a:p>
            <a:endParaRPr lang="he-IL"/>
          </a:p>
          <a:p>
            <a:endParaRPr lang="he-IL"/>
          </a:p>
          <a:p>
            <a:endParaRPr lang="he-IL"/>
          </a:p>
          <a:p>
            <a:endParaRPr lang="he-IL"/>
          </a:p>
          <a:p>
            <a:endParaRPr lang="he-IL"/>
          </a:p>
          <a:p>
            <a:endParaRPr lang="he-IL"/>
          </a:p>
          <a:p>
            <a:endParaRPr lang="he-IL"/>
          </a:p>
          <a:p>
            <a:endParaRPr lang="he-IL"/>
          </a:p>
          <a:p>
            <a:r>
              <a:rPr lang="he-IL"/>
              <a:t>היינו רוצים להשתמש גם בשטח האיחסון שקיים בדיסק,</a:t>
            </a:r>
            <a:br>
              <a:rPr lang="en-US"/>
            </a:br>
            <a:r>
              <a:rPr lang="he-IL" b="1"/>
              <a:t>בצורה שקופה לקוד האפליקציה</a:t>
            </a:r>
            <a:r>
              <a:rPr lang="he-IL"/>
              <a:t>.</a:t>
            </a:r>
            <a:endParaRPr lang="en-US"/>
          </a:p>
        </p:txBody>
      </p:sp>
      <p:grpSp>
        <p:nvGrpSpPr>
          <p:cNvPr id="8" name="Group 7"/>
          <p:cNvGrpSpPr/>
          <p:nvPr/>
        </p:nvGrpSpPr>
        <p:grpSpPr>
          <a:xfrm>
            <a:off x="5403500" y="1630941"/>
            <a:ext cx="1431253" cy="3060213"/>
            <a:chOff x="5956952" y="845881"/>
            <a:chExt cx="1431253" cy="3060213"/>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30158" y="2235712"/>
              <a:ext cx="2609244" cy="731520"/>
            </a:xfrm>
            <a:prstGeom prst="rect">
              <a:avLst/>
            </a:prstGeom>
          </p:spPr>
        </p:pic>
        <p:sp>
          <p:nvSpPr>
            <p:cNvPr id="7" name="TextBox 6"/>
            <p:cNvSpPr txBox="1"/>
            <p:nvPr/>
          </p:nvSpPr>
          <p:spPr>
            <a:xfrm>
              <a:off x="5956952" y="845881"/>
              <a:ext cx="1431253" cy="461665"/>
            </a:xfrm>
            <a:prstGeom prst="rect">
              <a:avLst/>
            </a:prstGeom>
            <a:noFill/>
          </p:spPr>
          <p:txBody>
            <a:bodyPr wrap="square" rtlCol="0">
              <a:spAutoFit/>
            </a:bodyPr>
            <a:lstStyle/>
            <a:p>
              <a:r>
                <a:rPr lang="en-US" sz="2400" dirty="0"/>
                <a:t>memory</a:t>
              </a:r>
            </a:p>
          </p:txBody>
        </p:sp>
      </p:grpSp>
      <p:cxnSp>
        <p:nvCxnSpPr>
          <p:cNvPr id="10" name="Straight Arrow Connector 9"/>
          <p:cNvCxnSpPr/>
          <p:nvPr/>
        </p:nvCxnSpPr>
        <p:spPr>
          <a:xfrm flipV="1">
            <a:off x="3213016" y="2421858"/>
            <a:ext cx="2217650" cy="1324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13016" y="2738997"/>
            <a:ext cx="2162688" cy="462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38576" y="2181721"/>
            <a:ext cx="1834577" cy="745220"/>
            <a:chOff x="1138576" y="1324471"/>
            <a:chExt cx="1834577" cy="74522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633" y="1324471"/>
              <a:ext cx="731520" cy="745220"/>
            </a:xfrm>
            <a:prstGeom prst="rect">
              <a:avLst/>
            </a:prstGeom>
          </p:spPr>
        </p:pic>
        <p:sp>
          <p:nvSpPr>
            <p:cNvPr id="17" name="TextBox 16"/>
            <p:cNvSpPr txBox="1"/>
            <p:nvPr/>
          </p:nvSpPr>
          <p:spPr>
            <a:xfrm>
              <a:off x="1138576" y="1512415"/>
              <a:ext cx="1103057" cy="461665"/>
            </a:xfrm>
            <a:prstGeom prst="rect">
              <a:avLst/>
            </a:prstGeom>
            <a:noFill/>
          </p:spPr>
          <p:txBody>
            <a:bodyPr wrap="square" rtlCol="0">
              <a:spAutoFit/>
            </a:bodyPr>
            <a:lstStyle/>
            <a:p>
              <a:r>
                <a:rPr lang="en-US" sz="2400"/>
                <a:t>app 1</a:t>
              </a:r>
            </a:p>
          </p:txBody>
        </p:sp>
      </p:grpSp>
      <p:sp>
        <p:nvSpPr>
          <p:cNvPr id="23" name="TextBox 22"/>
          <p:cNvSpPr txBox="1"/>
          <p:nvPr/>
        </p:nvSpPr>
        <p:spPr>
          <a:xfrm>
            <a:off x="3494748" y="1577952"/>
            <a:ext cx="1387157" cy="830997"/>
          </a:xfrm>
          <a:prstGeom prst="rect">
            <a:avLst/>
          </a:prstGeom>
          <a:noFill/>
        </p:spPr>
        <p:txBody>
          <a:bodyPr wrap="square" rtlCol="0">
            <a:spAutoFit/>
          </a:bodyPr>
          <a:lstStyle/>
          <a:p>
            <a:pPr algn="ctr"/>
            <a:r>
              <a:rPr lang="en-US" sz="2400"/>
              <a:t>physical address</a:t>
            </a:r>
          </a:p>
        </p:txBody>
      </p:sp>
      <p:cxnSp>
        <p:nvCxnSpPr>
          <p:cNvPr id="16" name="Straight Arrow Connector 15"/>
          <p:cNvCxnSpPr/>
          <p:nvPr/>
        </p:nvCxnSpPr>
        <p:spPr>
          <a:xfrm>
            <a:off x="3158054" y="2926941"/>
            <a:ext cx="2217650" cy="8164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119764" y="4038600"/>
            <a:ext cx="2137123" cy="1191372"/>
            <a:chOff x="3554046" y="3533678"/>
            <a:chExt cx="2137123" cy="1191372"/>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046" y="3533678"/>
              <a:ext cx="1556230" cy="1191372"/>
            </a:xfrm>
            <a:prstGeom prst="rect">
              <a:avLst/>
            </a:prstGeom>
          </p:spPr>
        </p:pic>
        <p:sp>
          <p:nvSpPr>
            <p:cNvPr id="22" name="TextBox 21"/>
            <p:cNvSpPr txBox="1"/>
            <p:nvPr/>
          </p:nvSpPr>
          <p:spPr>
            <a:xfrm>
              <a:off x="4914662" y="4170969"/>
              <a:ext cx="776507" cy="461665"/>
            </a:xfrm>
            <a:prstGeom prst="rect">
              <a:avLst/>
            </a:prstGeom>
            <a:noFill/>
          </p:spPr>
          <p:txBody>
            <a:bodyPr wrap="square" rtlCol="0">
              <a:spAutoFit/>
            </a:bodyPr>
            <a:lstStyle/>
            <a:p>
              <a:r>
                <a:rPr lang="en-US" sz="2400"/>
                <a:t>disk</a:t>
              </a:r>
            </a:p>
          </p:txBody>
        </p:sp>
      </p:grpSp>
      <p:cxnSp>
        <p:nvCxnSpPr>
          <p:cNvPr id="20" name="Straight Arrow Connector 19"/>
          <p:cNvCxnSpPr>
            <a:cxnSpLocks/>
          </p:cNvCxnSpPr>
          <p:nvPr/>
        </p:nvCxnSpPr>
        <p:spPr>
          <a:xfrm>
            <a:off x="2743200" y="3095058"/>
            <a:ext cx="810847" cy="10894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472577B8-E0A2-4580-9ADF-FAA333D72E1D}"/>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13" name="Footer Placeholder 12">
            <a:extLst>
              <a:ext uri="{FF2B5EF4-FFF2-40B4-BE49-F238E27FC236}">
                <a16:creationId xmlns:a16="http://schemas.microsoft.com/office/drawing/2014/main" id="{993D514A-C0E8-4844-8490-D63B0794328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0912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הפתרון: זיכרון וירטואלי</a:t>
            </a:r>
            <a:endParaRPr lang="en-US"/>
          </a:p>
        </p:txBody>
      </p:sp>
      <p:sp>
        <p:nvSpPr>
          <p:cNvPr id="3" name="Content Placeholder 2">
            <a:extLst>
              <a:ext uri="{FF2B5EF4-FFF2-40B4-BE49-F238E27FC236}">
                <a16:creationId xmlns:a16="http://schemas.microsoft.com/office/drawing/2014/main" id="{68EE10E8-FF47-48BC-9273-B08D20CA425C}"/>
              </a:ext>
            </a:extLst>
          </p:cNvPr>
          <p:cNvSpPr>
            <a:spLocks noGrp="1"/>
          </p:cNvSpPr>
          <p:nvPr>
            <p:ph idx="1"/>
          </p:nvPr>
        </p:nvSpPr>
        <p:spPr/>
        <p:txBody>
          <a:bodyPr/>
          <a:lstStyle/>
          <a:p>
            <a:r>
              <a:rPr lang="he-IL" dirty="0"/>
              <a:t>פקודות המכונה ייגשו אך ורק לכתובות זיכרון וירטואליות.</a:t>
            </a:r>
          </a:p>
          <a:p>
            <a:r>
              <a:rPr lang="he-IL" dirty="0"/>
              <a:t>מערכת ההפעלה תגדיר מיפוי (== פונקציה) בין כתובות וירטואליות לפיזיות: לכל כתובת וירטואלית מתאימה בדיוק כתובת פיזית אחת.</a:t>
            </a:r>
          </a:p>
          <a:p>
            <a:r>
              <a:rPr lang="he-IL" dirty="0"/>
              <a:t>המעבד יתרגם כתובת וירטואלית </a:t>
            </a:r>
            <a:r>
              <a:rPr lang="he-IL" dirty="0">
                <a:sym typeface="Wingdings" panose="05000000000000000000" pitchFamily="2" charset="2"/>
              </a:rPr>
              <a:t> פיזית</a:t>
            </a:r>
            <a:r>
              <a:rPr lang="he-IL" dirty="0"/>
              <a:t> בזמן הגישה.</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59" y="4935615"/>
            <a:ext cx="731520" cy="745220"/>
          </a:xfrm>
          <a:prstGeom prst="rect">
            <a:avLst/>
          </a:prstGeom>
        </p:spPr>
      </p:pic>
      <p:grpSp>
        <p:nvGrpSpPr>
          <p:cNvPr id="8" name="Group 7"/>
          <p:cNvGrpSpPr/>
          <p:nvPr/>
        </p:nvGrpSpPr>
        <p:grpSpPr>
          <a:xfrm>
            <a:off x="7403510" y="3413558"/>
            <a:ext cx="1387157" cy="3070909"/>
            <a:chOff x="6053917" y="1212156"/>
            <a:chExt cx="1387157" cy="3070909"/>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354132" y="2612683"/>
              <a:ext cx="2609244" cy="731520"/>
            </a:xfrm>
            <a:prstGeom prst="rect">
              <a:avLst/>
            </a:prstGeom>
          </p:spPr>
        </p:pic>
        <p:sp>
          <p:nvSpPr>
            <p:cNvPr id="7" name="TextBox 6"/>
            <p:cNvSpPr txBox="1"/>
            <p:nvPr/>
          </p:nvSpPr>
          <p:spPr>
            <a:xfrm>
              <a:off x="6053917" y="1212156"/>
              <a:ext cx="1387157" cy="461665"/>
            </a:xfrm>
            <a:prstGeom prst="rect">
              <a:avLst/>
            </a:prstGeom>
            <a:noFill/>
          </p:spPr>
          <p:txBody>
            <a:bodyPr wrap="square" rtlCol="0">
              <a:spAutoFit/>
            </a:bodyPr>
            <a:lstStyle/>
            <a:p>
              <a:r>
                <a:rPr lang="en-US" sz="2400" dirty="0"/>
                <a:t>memory</a:t>
              </a:r>
            </a:p>
          </p:txBody>
        </p:sp>
      </p:grpSp>
      <p:cxnSp>
        <p:nvCxnSpPr>
          <p:cNvPr id="20" name="Straight Arrow Connector 19"/>
          <p:cNvCxnSpPr>
            <a:cxnSpLocks/>
          </p:cNvCxnSpPr>
          <p:nvPr/>
        </p:nvCxnSpPr>
        <p:spPr>
          <a:xfrm>
            <a:off x="5488953" y="5069362"/>
            <a:ext cx="18447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488953" y="5495243"/>
            <a:ext cx="1840942" cy="4311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78254" y="4967193"/>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78254" y="5458232"/>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68871" y="4105193"/>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703422" y="4127380"/>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2643271075"/>
              </p:ext>
            </p:extLst>
          </p:nvPr>
        </p:nvGraphicFramePr>
        <p:xfrm>
          <a:off x="3579372" y="4609829"/>
          <a:ext cx="1600706" cy="1215713"/>
        </p:xfrm>
        <a:graphic>
          <a:graphicData uri="http://schemas.openxmlformats.org/drawingml/2006/table">
            <a:tbl>
              <a:tblPr firstRow="1" bandRow="1">
                <a:tableStyleId>{BDBED569-4797-4DF1-A0F4-6AAB3CD982D8}</a:tableStyleId>
              </a:tblPr>
              <a:tblGrid>
                <a:gridCol w="1600706">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a:t>
                      </a:r>
                      <a:endParaRPr lang="en-US" sz="2400"/>
                    </a:p>
                  </a:txBody>
                  <a:tcPr anchor="ctr"/>
                </a:tc>
                <a:extLst>
                  <a:ext uri="{0D108BD9-81ED-4DB2-BD59-A6C34878D82A}">
                    <a16:rowId xmlns:a16="http://schemas.microsoft.com/office/drawing/2014/main" val="10000"/>
                  </a:ext>
                </a:extLst>
              </a:tr>
            </a:tbl>
          </a:graphicData>
        </a:graphic>
      </p:graphicFrame>
      <p:sp>
        <p:nvSpPr>
          <p:cNvPr id="10" name="Slide Number Placeholder 9">
            <a:extLst>
              <a:ext uri="{FF2B5EF4-FFF2-40B4-BE49-F238E27FC236}">
                <a16:creationId xmlns:a16="http://schemas.microsoft.com/office/drawing/2014/main" id="{B531CABF-1DDF-49BD-BEBB-9B3E8E1BA500}"/>
              </a:ext>
            </a:extLst>
          </p:cNvPr>
          <p:cNvSpPr>
            <a:spLocks noGrp="1"/>
          </p:cNvSpPr>
          <p:nvPr>
            <p:ph type="sldNum" sz="quarter" idx="12"/>
          </p:nvPr>
        </p:nvSpPr>
        <p:spPr/>
        <p:txBody>
          <a:bodyPr/>
          <a:lstStyle/>
          <a:p>
            <a:fld id="{0CFEC368-1D7A-4F81-ABF6-AE0E36BAF64C}" type="slidenum">
              <a:rPr lang="en-US" smtClean="0"/>
              <a:pPr/>
              <a:t>9</a:t>
            </a:fld>
            <a:endParaRPr lang="en-US"/>
          </a:p>
        </p:txBody>
      </p:sp>
      <p:sp>
        <p:nvSpPr>
          <p:cNvPr id="9" name="Footer Placeholder 8">
            <a:extLst>
              <a:ext uri="{FF2B5EF4-FFF2-40B4-BE49-F238E27FC236}">
                <a16:creationId xmlns:a16="http://schemas.microsoft.com/office/drawing/2014/main" id="{4B54B023-E3A2-45D2-90A7-F878FD1F07B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724881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err="1"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3140</TotalTime>
  <Words>4243</Words>
  <Application>Microsoft Office PowerPoint</Application>
  <PresentationFormat>On-screen Show (4:3)</PresentationFormat>
  <Paragraphs>783</Paragraphs>
  <Slides>50</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50</vt:i4>
      </vt:variant>
    </vt:vector>
  </HeadingPairs>
  <TitlesOfParts>
    <vt:vector size="60" baseType="lpstr">
      <vt:lpstr>Arial</vt:lpstr>
      <vt:lpstr>Arial</vt:lpstr>
      <vt:lpstr>Calibri</vt:lpstr>
      <vt:lpstr>Cambria Math</vt:lpstr>
      <vt:lpstr>Lucida Sans</vt:lpstr>
      <vt:lpstr>Times New Roman</vt:lpstr>
      <vt:lpstr>Wingdings</vt:lpstr>
      <vt:lpstr>Clarity</vt:lpstr>
      <vt:lpstr>1_Clarity</vt:lpstr>
      <vt:lpstr>2_Clarity</vt:lpstr>
      <vt:lpstr>תרגול 7</vt:lpstr>
      <vt:lpstr>TL;DR</vt:lpstr>
      <vt:lpstr>למה צריך זיכרון וירטואלי?</vt:lpstr>
      <vt:lpstr>זיכרון פיזי</vt:lpstr>
      <vt:lpstr>חסרון 1#: היעדר בידוד/הגנה בין תהליכים</vt:lpstr>
      <vt:lpstr>חסרון 2#: מחסור בזיכרון רציף</vt:lpstr>
      <vt:lpstr>פרגמנטציה (fragmentation)</vt:lpstr>
      <vt:lpstr>חסרון 3#: מגבלת זיכרון </vt:lpstr>
      <vt:lpstr>הפתרון: זיכרון וירטואלי</vt:lpstr>
      <vt:lpstr>זיכרון וירטואלי נותן בידוד/הגנה</vt:lpstr>
      <vt:lpstr>זיכרון וירטואלי מספק רציפות</vt:lpstr>
      <vt:lpstr>זיכרון וירטואלי מאפשר swapping</vt:lpstr>
      <vt:lpstr>זיכרון וירטואלי מציע יתרונות נוספים</vt:lpstr>
      <vt:lpstr>Paging במעבדי אינטל 32-ביט</vt:lpstr>
      <vt:lpstr>דפים ומסגרות</vt:lpstr>
      <vt:lpstr>לא כל הדפים ממופים למסגרות פיזיות!</vt:lpstr>
      <vt:lpstr>דפים ומסגרות בארכיטקטורת IA-32</vt:lpstr>
      <vt:lpstr>מיפוי דפים למסגרות</vt:lpstr>
      <vt:lpstr>טבלת הדפים (page table)</vt:lpstr>
      <vt:lpstr>ניסיון 1#: טבלת דפים ליניארית</vt:lpstr>
      <vt:lpstr>ניסיון 1#: טבלת דפים ליניארית</vt:lpstr>
      <vt:lpstr>ניסיון 1#: טבלת דפים ליניארית</vt:lpstr>
      <vt:lpstr>ניסיון 2#: טבלת דפים היררכית</vt:lpstr>
      <vt:lpstr>ניסיון 2#: טבלת דפים היררכית</vt:lpstr>
      <vt:lpstr>ניסיון 2#: טבלת דפים היררכית</vt:lpstr>
      <vt:lpstr>ניסיון 2#: טבלת דפים היררכית</vt:lpstr>
      <vt:lpstr>תהליך תרגום כתובת וירטואלית</vt:lpstr>
      <vt:lpstr>פירוק כתובת וירטואלית לשדות</vt:lpstr>
      <vt:lpstr>דוגמה: פירוק כתובת וירטואלית לשדות</vt:lpstr>
      <vt:lpstr>טבלת הדפים בארכיטקטורת IA-32</vt:lpstr>
      <vt:lpstr>מבנה כניסה בטבלת הדפים</vt:lpstr>
      <vt:lpstr>PowerPoint Presentation</vt:lpstr>
      <vt:lpstr>כניסה בטבלת הדפים, כאשר present==1 </vt:lpstr>
      <vt:lpstr>כניסה בטבלת הדפים, כאשר present==0</vt:lpstr>
      <vt:lpstr>TLB - Translation Lookaside Buffer</vt:lpstr>
      <vt:lpstr>פסילת תוכן ה-TLB</vt:lpstr>
      <vt:lpstr>הימנעות מפסילת תוכן ה-TLB</vt:lpstr>
      <vt:lpstr>סיכום: תהליך התרגום במעבדי אינטל</vt:lpstr>
      <vt:lpstr>Paging במעבדי אינטל 64-ביט</vt:lpstr>
      <vt:lpstr>גודל מרחב הזיכרון</vt:lpstr>
      <vt:lpstr>אינדקסים לטבלת הדפים</vt:lpstr>
      <vt:lpstr>page table walk</vt:lpstr>
      <vt:lpstr>page table walk</vt:lpstr>
      <vt:lpstr>page table walk</vt:lpstr>
      <vt:lpstr>דפים גדולים</vt:lpstr>
      <vt:lpstr>דפים גדולים</vt:lpstr>
      <vt:lpstr>דפים גדולים</vt:lpstr>
      <vt:lpstr>דפים גדולים</vt:lpstr>
      <vt:lpstr>דפים גדולים</vt:lpstr>
      <vt:lpstr>יתרונות וחסרונות דפים גדולים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Safa Shehadi</cp:lastModifiedBy>
  <cp:revision>66</cp:revision>
  <cp:lastPrinted>2023-04-29T09:28:33Z</cp:lastPrinted>
  <dcterms:created xsi:type="dcterms:W3CDTF">2014-09-16T21:32:26Z</dcterms:created>
  <dcterms:modified xsi:type="dcterms:W3CDTF">2023-04-30T10:40:27Z</dcterms:modified>
</cp:coreProperties>
</file>