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54"/>
  </p:notesMasterIdLst>
  <p:sldIdLst>
    <p:sldId id="256" r:id="rId3"/>
    <p:sldId id="257" r:id="rId4"/>
    <p:sldId id="313" r:id="rId5"/>
    <p:sldId id="318" r:id="rId6"/>
    <p:sldId id="364" r:id="rId7"/>
    <p:sldId id="314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4" r:id="rId19"/>
    <p:sldId id="338" r:id="rId20"/>
    <p:sldId id="337" r:id="rId21"/>
    <p:sldId id="339" r:id="rId22"/>
    <p:sldId id="331" r:id="rId23"/>
    <p:sldId id="333" r:id="rId24"/>
    <p:sldId id="316" r:id="rId25"/>
    <p:sldId id="353" r:id="rId26"/>
    <p:sldId id="354" r:id="rId27"/>
    <p:sldId id="355" r:id="rId28"/>
    <p:sldId id="365" r:id="rId29"/>
    <p:sldId id="340" r:id="rId30"/>
    <p:sldId id="315" r:id="rId31"/>
    <p:sldId id="369" r:id="rId32"/>
    <p:sldId id="371" r:id="rId33"/>
    <p:sldId id="370" r:id="rId34"/>
    <p:sldId id="348" r:id="rId35"/>
    <p:sldId id="336" r:id="rId36"/>
    <p:sldId id="290" r:id="rId37"/>
    <p:sldId id="293" r:id="rId38"/>
    <p:sldId id="351" r:id="rId39"/>
    <p:sldId id="303" r:id="rId40"/>
    <p:sldId id="341" r:id="rId41"/>
    <p:sldId id="366" r:id="rId42"/>
    <p:sldId id="352" r:id="rId43"/>
    <p:sldId id="356" r:id="rId44"/>
    <p:sldId id="373" r:id="rId45"/>
    <p:sldId id="357" r:id="rId46"/>
    <p:sldId id="358" r:id="rId47"/>
    <p:sldId id="374" r:id="rId48"/>
    <p:sldId id="359" r:id="rId49"/>
    <p:sldId id="360" r:id="rId50"/>
    <p:sldId id="361" r:id="rId51"/>
    <p:sldId id="362" r:id="rId52"/>
    <p:sldId id="36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81067" autoAdjust="0"/>
  </p:normalViewPr>
  <p:slideViewPr>
    <p:cSldViewPr snapToGrid="0">
      <p:cViewPr varScale="1">
        <p:scale>
          <a:sx n="52" d="100"/>
          <a:sy n="52" d="100"/>
        </p:scale>
        <p:origin x="1668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E8986-9AA9-4981-8D96-7A0FE335115C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98D45E-8A06-4687-96A8-6DAEC9A1AEDD}">
      <dgm:prSet phldrT="[Text]"/>
      <dgm:spPr/>
      <dgm:t>
        <a:bodyPr/>
        <a:lstStyle/>
        <a:p>
          <a:pPr algn="r" rtl="1"/>
          <a:r>
            <a:rPr lang="he-IL" dirty="0"/>
            <a:t>אלגוריתם הזימון של גרסה 2.4 – נלמד בהרצאה.</a:t>
          </a:r>
        </a:p>
        <a:p>
          <a:pPr algn="r" rtl="1"/>
          <a:r>
            <a:rPr lang="he-IL" dirty="0"/>
            <a:t>פועל בסיבוכיות ליניארית </a:t>
          </a:r>
          <a:r>
            <a:rPr lang="en-US" dirty="0"/>
            <a:t>O(N)</a:t>
          </a:r>
          <a:r>
            <a:rPr lang="he-IL" dirty="0"/>
            <a:t> ולכן </a:t>
          </a:r>
          <a:r>
            <a:rPr lang="he-IL" b="1" dirty="0">
              <a:solidFill>
                <a:srgbClr val="C00000"/>
              </a:solidFill>
            </a:rPr>
            <a:t>לא סקלבילי</a:t>
          </a:r>
          <a:r>
            <a:rPr lang="he-IL" dirty="0"/>
            <a:t>.</a:t>
          </a:r>
          <a:endParaRPr lang="en-US" dirty="0"/>
        </a:p>
      </dgm:t>
    </dgm:pt>
    <dgm:pt modelId="{C9F18143-C699-4E0C-AF15-8C9690F2828D}" type="parTrans" cxnId="{D84A795A-EBBB-4C8D-A316-8ACF30F438BD}">
      <dgm:prSet/>
      <dgm:spPr/>
      <dgm:t>
        <a:bodyPr/>
        <a:lstStyle/>
        <a:p>
          <a:pPr algn="r" rtl="1"/>
          <a:endParaRPr lang="en-US"/>
        </a:p>
      </dgm:t>
    </dgm:pt>
    <dgm:pt modelId="{F26127DD-9A7D-41BA-A5DE-854E2DC82909}" type="sibTrans" cxnId="{D84A795A-EBBB-4C8D-A316-8ACF30F438BD}">
      <dgm:prSet/>
      <dgm:spPr/>
      <dgm:t>
        <a:bodyPr/>
        <a:lstStyle/>
        <a:p>
          <a:pPr algn="r" rtl="1"/>
          <a:endParaRPr lang="en-US"/>
        </a:p>
      </dgm:t>
    </dgm:pt>
    <dgm:pt modelId="{9A76D5BD-1C30-4281-9C98-A33CB8356B6F}">
      <dgm:prSet phldrT="[Text]"/>
      <dgm:spPr/>
      <dgm:t>
        <a:bodyPr/>
        <a:lstStyle/>
        <a:p>
          <a:pPr algn="r" rtl="1"/>
          <a:r>
            <a:rPr lang="he-IL" dirty="0"/>
            <a:t>אלגוריתם הזימון של גרסה 2.6 – לא נלמד בקורס.</a:t>
          </a:r>
        </a:p>
        <a:p>
          <a:pPr algn="r" rtl="1"/>
          <a:r>
            <a:rPr lang="he-IL" dirty="0"/>
            <a:t>פועל בסיבוכיות קבועה </a:t>
          </a:r>
          <a:r>
            <a:rPr lang="en-US" dirty="0"/>
            <a:t>O(1)</a:t>
          </a:r>
          <a:r>
            <a:rPr lang="he-IL" dirty="0"/>
            <a:t>, אבל בפועל </a:t>
          </a:r>
          <a:r>
            <a:rPr lang="he-IL" b="1" dirty="0">
              <a:solidFill>
                <a:srgbClr val="C00000"/>
              </a:solidFill>
            </a:rPr>
            <a:t>איטי מאוד </a:t>
          </a:r>
          <a:r>
            <a:rPr lang="he-IL" dirty="0"/>
            <a:t>בגלל חישובים </a:t>
          </a:r>
          <a:r>
            <a:rPr lang="he-IL"/>
            <a:t>מורכבים שמנסים לסווג </a:t>
          </a:r>
          <a:r>
            <a:rPr lang="he-IL" dirty="0"/>
            <a:t>בין תהליכים אינטראקטיביים לתהליכים חישוביים.</a:t>
          </a:r>
          <a:endParaRPr lang="en-US" dirty="0"/>
        </a:p>
      </dgm:t>
    </dgm:pt>
    <dgm:pt modelId="{76A403F9-429F-4B46-8C2D-B20061ADB9A9}" type="parTrans" cxnId="{ABB2624C-9A23-4FC7-B63C-177F50B00A32}">
      <dgm:prSet/>
      <dgm:spPr/>
      <dgm:t>
        <a:bodyPr/>
        <a:lstStyle/>
        <a:p>
          <a:pPr algn="r" rtl="1"/>
          <a:endParaRPr lang="en-US"/>
        </a:p>
      </dgm:t>
    </dgm:pt>
    <dgm:pt modelId="{98D03DC4-5959-4F0C-93CB-13106907D17D}" type="sibTrans" cxnId="{ABB2624C-9A23-4FC7-B63C-177F50B00A32}">
      <dgm:prSet/>
      <dgm:spPr/>
      <dgm:t>
        <a:bodyPr/>
        <a:lstStyle/>
        <a:p>
          <a:pPr algn="r" rtl="1"/>
          <a:endParaRPr lang="en-US"/>
        </a:p>
      </dgm:t>
    </dgm:pt>
    <dgm:pt modelId="{0A71F32B-CA13-4507-82F4-EEE8F9F28DA9}">
      <dgm:prSet phldrT="[Text]"/>
      <dgm:spPr/>
      <dgm:t>
        <a:bodyPr/>
        <a:lstStyle/>
        <a:p>
          <a:pPr algn="r" rtl="1"/>
          <a:r>
            <a:rPr lang="he-IL" dirty="0"/>
            <a:t>אלגוריתם הזימון החל מגרסה 2.6.23 – נלמד בתרגולים.</a:t>
          </a:r>
        </a:p>
        <a:p>
          <a:pPr algn="r" rtl="1"/>
          <a:r>
            <a:rPr lang="he-IL" dirty="0"/>
            <a:t>פועל בסיבוכיות לוגריתמית </a:t>
          </a:r>
          <a:r>
            <a:rPr lang="en-US" dirty="0"/>
            <a:t>O(</a:t>
          </a:r>
          <a:r>
            <a:rPr lang="en-US" dirty="0" err="1"/>
            <a:t>logN</a:t>
          </a:r>
          <a:r>
            <a:rPr lang="en-US" dirty="0"/>
            <a:t>)</a:t>
          </a:r>
          <a:r>
            <a:rPr lang="he-IL" dirty="0"/>
            <a:t> וגם </a:t>
          </a:r>
          <a:r>
            <a:rPr lang="he-IL" b="1" dirty="0">
              <a:solidFill>
                <a:schemeClr val="accent3">
                  <a:lumMod val="50000"/>
                </a:schemeClr>
              </a:solidFill>
            </a:rPr>
            <a:t>מהיר בפועל</a:t>
          </a:r>
          <a:r>
            <a:rPr lang="he-IL" dirty="0"/>
            <a:t>.</a:t>
          </a:r>
        </a:p>
      </dgm:t>
    </dgm:pt>
    <dgm:pt modelId="{9A782AF4-703E-47D8-80D9-B6CB4CAE01A1}" type="parTrans" cxnId="{29980CBC-3E3B-4BAB-82F2-F22E2252866F}">
      <dgm:prSet/>
      <dgm:spPr/>
      <dgm:t>
        <a:bodyPr/>
        <a:lstStyle/>
        <a:p>
          <a:pPr algn="r" rtl="1"/>
          <a:endParaRPr lang="en-US"/>
        </a:p>
      </dgm:t>
    </dgm:pt>
    <dgm:pt modelId="{2D9064E1-EEDB-4502-92E8-D993A4411C02}" type="sibTrans" cxnId="{29980CBC-3E3B-4BAB-82F2-F22E2252866F}">
      <dgm:prSet/>
      <dgm:spPr/>
      <dgm:t>
        <a:bodyPr/>
        <a:lstStyle/>
        <a:p>
          <a:pPr algn="r" rtl="1"/>
          <a:endParaRPr lang="en-US"/>
        </a:p>
      </dgm:t>
    </dgm:pt>
    <dgm:pt modelId="{76C48007-E29F-4396-BA9A-B73F01A7678B}" type="pres">
      <dgm:prSet presAssocID="{FBBE8986-9AA9-4981-8D96-7A0FE335115C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BA1412B4-0426-4C24-8FFD-FA0516466B2A}" type="pres">
      <dgm:prSet presAssocID="{FBBE8986-9AA9-4981-8D96-7A0FE335115C}" presName="dummyMaxCanvas" presStyleCnt="0">
        <dgm:presLayoutVars/>
      </dgm:prSet>
      <dgm:spPr/>
    </dgm:pt>
    <dgm:pt modelId="{19C2E4E4-49E7-4A12-84CF-51439F0D4966}" type="pres">
      <dgm:prSet presAssocID="{FBBE8986-9AA9-4981-8D96-7A0FE335115C}" presName="ThreeNodes_1" presStyleLbl="node1" presStyleIdx="0" presStyleCnt="3" custScaleY="69620">
        <dgm:presLayoutVars>
          <dgm:bulletEnabled val="1"/>
        </dgm:presLayoutVars>
      </dgm:prSet>
      <dgm:spPr/>
    </dgm:pt>
    <dgm:pt modelId="{39A5F2FA-D086-4E85-AAC8-9BDEA543B214}" type="pres">
      <dgm:prSet presAssocID="{FBBE8986-9AA9-4981-8D96-7A0FE335115C}" presName="ThreeNodes_2" presStyleLbl="node1" presStyleIdx="1" presStyleCnt="3" custScaleY="122610" custLinFactNeighborY="-10278">
        <dgm:presLayoutVars>
          <dgm:bulletEnabled val="1"/>
        </dgm:presLayoutVars>
      </dgm:prSet>
      <dgm:spPr/>
    </dgm:pt>
    <dgm:pt modelId="{9A28BEB1-B923-472D-821E-B09BC95457CF}" type="pres">
      <dgm:prSet presAssocID="{FBBE8986-9AA9-4981-8D96-7A0FE335115C}" presName="ThreeNodes_3" presStyleLbl="node1" presStyleIdx="2" presStyleCnt="3">
        <dgm:presLayoutVars>
          <dgm:bulletEnabled val="1"/>
        </dgm:presLayoutVars>
      </dgm:prSet>
      <dgm:spPr/>
    </dgm:pt>
    <dgm:pt modelId="{D2F870EE-FA7F-4297-B165-FACEB59CC861}" type="pres">
      <dgm:prSet presAssocID="{FBBE8986-9AA9-4981-8D96-7A0FE335115C}" presName="ThreeConn_1-2" presStyleLbl="fgAccFollowNode1" presStyleIdx="0" presStyleCnt="2">
        <dgm:presLayoutVars>
          <dgm:bulletEnabled val="1"/>
        </dgm:presLayoutVars>
      </dgm:prSet>
      <dgm:spPr/>
    </dgm:pt>
    <dgm:pt modelId="{95B313EA-4A69-46F5-B234-A3D64C6640A9}" type="pres">
      <dgm:prSet presAssocID="{FBBE8986-9AA9-4981-8D96-7A0FE335115C}" presName="ThreeConn_2-3" presStyleLbl="fgAccFollowNode1" presStyleIdx="1" presStyleCnt="2">
        <dgm:presLayoutVars>
          <dgm:bulletEnabled val="1"/>
        </dgm:presLayoutVars>
      </dgm:prSet>
      <dgm:spPr/>
    </dgm:pt>
    <dgm:pt modelId="{856FED37-5FC9-493C-805C-0D14A7EE2623}" type="pres">
      <dgm:prSet presAssocID="{FBBE8986-9AA9-4981-8D96-7A0FE335115C}" presName="ThreeNodes_1_text" presStyleLbl="node1" presStyleIdx="2" presStyleCnt="3">
        <dgm:presLayoutVars>
          <dgm:bulletEnabled val="1"/>
        </dgm:presLayoutVars>
      </dgm:prSet>
      <dgm:spPr/>
    </dgm:pt>
    <dgm:pt modelId="{6B96779A-3CFA-4DF7-975C-28457A116325}" type="pres">
      <dgm:prSet presAssocID="{FBBE8986-9AA9-4981-8D96-7A0FE335115C}" presName="ThreeNodes_2_text" presStyleLbl="node1" presStyleIdx="2" presStyleCnt="3">
        <dgm:presLayoutVars>
          <dgm:bulletEnabled val="1"/>
        </dgm:presLayoutVars>
      </dgm:prSet>
      <dgm:spPr/>
    </dgm:pt>
    <dgm:pt modelId="{AFA042F7-520F-411E-A658-77C9ABFA8BF1}" type="pres">
      <dgm:prSet presAssocID="{FBBE8986-9AA9-4981-8D96-7A0FE33511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70C414-6B0B-405D-B5BD-B9AA745660D9}" type="presOf" srcId="{0C98D45E-8A06-4687-96A8-6DAEC9A1AEDD}" destId="{19C2E4E4-49E7-4A12-84CF-51439F0D4966}" srcOrd="0" destOrd="0" presId="urn:microsoft.com/office/officeart/2005/8/layout/vProcess5"/>
    <dgm:cxn modelId="{5F97462E-13E5-4C07-85C7-226FBFFBC183}" type="presOf" srcId="{9A76D5BD-1C30-4281-9C98-A33CB8356B6F}" destId="{6B96779A-3CFA-4DF7-975C-28457A116325}" srcOrd="1" destOrd="0" presId="urn:microsoft.com/office/officeart/2005/8/layout/vProcess5"/>
    <dgm:cxn modelId="{ABB2624C-9A23-4FC7-B63C-177F50B00A32}" srcId="{FBBE8986-9AA9-4981-8D96-7A0FE335115C}" destId="{9A76D5BD-1C30-4281-9C98-A33CB8356B6F}" srcOrd="1" destOrd="0" parTransId="{76A403F9-429F-4B46-8C2D-B20061ADB9A9}" sibTransId="{98D03DC4-5959-4F0C-93CB-13106907D17D}"/>
    <dgm:cxn modelId="{563B1977-6740-4966-9CCF-E626C3C543AC}" type="presOf" srcId="{98D03DC4-5959-4F0C-93CB-13106907D17D}" destId="{95B313EA-4A69-46F5-B234-A3D64C6640A9}" srcOrd="0" destOrd="0" presId="urn:microsoft.com/office/officeart/2005/8/layout/vProcess5"/>
    <dgm:cxn modelId="{D84A795A-EBBB-4C8D-A316-8ACF30F438BD}" srcId="{FBBE8986-9AA9-4981-8D96-7A0FE335115C}" destId="{0C98D45E-8A06-4687-96A8-6DAEC9A1AEDD}" srcOrd="0" destOrd="0" parTransId="{C9F18143-C699-4E0C-AF15-8C9690F2828D}" sibTransId="{F26127DD-9A7D-41BA-A5DE-854E2DC82909}"/>
    <dgm:cxn modelId="{3B797E92-9122-4FB0-A997-606A6E7ABA2E}" type="presOf" srcId="{0A71F32B-CA13-4507-82F4-EEE8F9F28DA9}" destId="{AFA042F7-520F-411E-A658-77C9ABFA8BF1}" srcOrd="1" destOrd="0" presId="urn:microsoft.com/office/officeart/2005/8/layout/vProcess5"/>
    <dgm:cxn modelId="{FD014697-B177-4313-A219-7EFE120FB01F}" type="presOf" srcId="{0C98D45E-8A06-4687-96A8-6DAEC9A1AEDD}" destId="{856FED37-5FC9-493C-805C-0D14A7EE2623}" srcOrd="1" destOrd="0" presId="urn:microsoft.com/office/officeart/2005/8/layout/vProcess5"/>
    <dgm:cxn modelId="{79A4B99B-293A-4599-90D7-05C759679787}" type="presOf" srcId="{9A76D5BD-1C30-4281-9C98-A33CB8356B6F}" destId="{39A5F2FA-D086-4E85-AAC8-9BDEA543B214}" srcOrd="0" destOrd="0" presId="urn:microsoft.com/office/officeart/2005/8/layout/vProcess5"/>
    <dgm:cxn modelId="{BECBDFA1-7C36-43C2-8D5A-393883E1B1B0}" type="presOf" srcId="{0A71F32B-CA13-4507-82F4-EEE8F9F28DA9}" destId="{9A28BEB1-B923-472D-821E-B09BC95457CF}" srcOrd="0" destOrd="0" presId="urn:microsoft.com/office/officeart/2005/8/layout/vProcess5"/>
    <dgm:cxn modelId="{7EF571A3-4372-4D74-9245-5AA871F8F689}" type="presOf" srcId="{F26127DD-9A7D-41BA-A5DE-854E2DC82909}" destId="{D2F870EE-FA7F-4297-B165-FACEB59CC861}" srcOrd="0" destOrd="0" presId="urn:microsoft.com/office/officeart/2005/8/layout/vProcess5"/>
    <dgm:cxn modelId="{CBDB5BB0-65B8-48EF-83CB-32343F39BD8D}" type="presOf" srcId="{FBBE8986-9AA9-4981-8D96-7A0FE335115C}" destId="{76C48007-E29F-4396-BA9A-B73F01A7678B}" srcOrd="0" destOrd="0" presId="urn:microsoft.com/office/officeart/2005/8/layout/vProcess5"/>
    <dgm:cxn modelId="{29980CBC-3E3B-4BAB-82F2-F22E2252866F}" srcId="{FBBE8986-9AA9-4981-8D96-7A0FE335115C}" destId="{0A71F32B-CA13-4507-82F4-EEE8F9F28DA9}" srcOrd="2" destOrd="0" parTransId="{9A782AF4-703E-47D8-80D9-B6CB4CAE01A1}" sibTransId="{2D9064E1-EEDB-4502-92E8-D993A4411C02}"/>
    <dgm:cxn modelId="{5FBF6EA0-5D24-4508-9BDD-1BA6700F7FF0}" type="presParOf" srcId="{76C48007-E29F-4396-BA9A-B73F01A7678B}" destId="{BA1412B4-0426-4C24-8FFD-FA0516466B2A}" srcOrd="0" destOrd="0" presId="urn:microsoft.com/office/officeart/2005/8/layout/vProcess5"/>
    <dgm:cxn modelId="{B43C5D8A-24E8-4483-9FD0-D38BD03EFFC1}" type="presParOf" srcId="{76C48007-E29F-4396-BA9A-B73F01A7678B}" destId="{19C2E4E4-49E7-4A12-84CF-51439F0D4966}" srcOrd="1" destOrd="0" presId="urn:microsoft.com/office/officeart/2005/8/layout/vProcess5"/>
    <dgm:cxn modelId="{91087257-CE64-441E-BCFA-EF037662BA68}" type="presParOf" srcId="{76C48007-E29F-4396-BA9A-B73F01A7678B}" destId="{39A5F2FA-D086-4E85-AAC8-9BDEA543B214}" srcOrd="2" destOrd="0" presId="urn:microsoft.com/office/officeart/2005/8/layout/vProcess5"/>
    <dgm:cxn modelId="{7C1A36CC-F2A6-4697-A1F6-CB179EB8509B}" type="presParOf" srcId="{76C48007-E29F-4396-BA9A-B73F01A7678B}" destId="{9A28BEB1-B923-472D-821E-B09BC95457CF}" srcOrd="3" destOrd="0" presId="urn:microsoft.com/office/officeart/2005/8/layout/vProcess5"/>
    <dgm:cxn modelId="{25B0B63D-98B3-4734-9408-FCC926E16C96}" type="presParOf" srcId="{76C48007-E29F-4396-BA9A-B73F01A7678B}" destId="{D2F870EE-FA7F-4297-B165-FACEB59CC861}" srcOrd="4" destOrd="0" presId="urn:microsoft.com/office/officeart/2005/8/layout/vProcess5"/>
    <dgm:cxn modelId="{BB77EA53-232E-452D-93E0-C8FE2838167F}" type="presParOf" srcId="{76C48007-E29F-4396-BA9A-B73F01A7678B}" destId="{95B313EA-4A69-46F5-B234-A3D64C6640A9}" srcOrd="5" destOrd="0" presId="urn:microsoft.com/office/officeart/2005/8/layout/vProcess5"/>
    <dgm:cxn modelId="{1EF22BE7-7104-4F13-8D59-A920D3F76D0A}" type="presParOf" srcId="{76C48007-E29F-4396-BA9A-B73F01A7678B}" destId="{856FED37-5FC9-493C-805C-0D14A7EE2623}" srcOrd="6" destOrd="0" presId="urn:microsoft.com/office/officeart/2005/8/layout/vProcess5"/>
    <dgm:cxn modelId="{7CC9CFEB-4A9E-4352-B80D-D30FC4B34BE9}" type="presParOf" srcId="{76C48007-E29F-4396-BA9A-B73F01A7678B}" destId="{6B96779A-3CFA-4DF7-975C-28457A116325}" srcOrd="7" destOrd="0" presId="urn:microsoft.com/office/officeart/2005/8/layout/vProcess5"/>
    <dgm:cxn modelId="{80C7B47A-B8AB-45B7-84B6-D7ADDEB212F9}" type="presParOf" srcId="{76C48007-E29F-4396-BA9A-B73F01A7678B}" destId="{AFA042F7-520F-411E-A658-77C9ABFA8B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2E4E4-49E7-4A12-84CF-51439F0D4966}">
      <dsp:nvSpPr>
        <dsp:cNvPr id="0" name=""/>
        <dsp:cNvSpPr/>
      </dsp:nvSpPr>
      <dsp:spPr>
        <a:xfrm>
          <a:off x="1234439" y="217235"/>
          <a:ext cx="6995160" cy="995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אלגוריתם הזימון של גרסה 2.4 – נלמד בהרצאה.</a:t>
          </a: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פועל בסיבוכיות ליניארית </a:t>
          </a:r>
          <a:r>
            <a:rPr lang="en-US" sz="2000" kern="1200" dirty="0"/>
            <a:t>O(N)</a:t>
          </a:r>
          <a:r>
            <a:rPr lang="he-IL" sz="2000" kern="1200" dirty="0"/>
            <a:t> ולכן </a:t>
          </a:r>
          <a:r>
            <a:rPr lang="he-IL" sz="2000" b="1" kern="1200" dirty="0">
              <a:solidFill>
                <a:srgbClr val="C00000"/>
              </a:solidFill>
            </a:rPr>
            <a:t>לא סקלבילי</a:t>
          </a:r>
          <a:r>
            <a:rPr lang="he-IL" sz="2000" kern="1200" dirty="0"/>
            <a:t>.</a:t>
          </a:r>
          <a:endParaRPr lang="en-US" sz="2000" kern="1200" dirty="0"/>
        </a:p>
      </dsp:txBody>
      <dsp:txXfrm>
        <a:off x="2704449" y="246397"/>
        <a:ext cx="5495988" cy="937326"/>
      </dsp:txXfrm>
    </dsp:sp>
    <dsp:sp modelId="{39A5F2FA-D086-4E85-AAC8-9BDEA543B214}">
      <dsp:nvSpPr>
        <dsp:cNvPr id="0" name=""/>
        <dsp:cNvSpPr/>
      </dsp:nvSpPr>
      <dsp:spPr>
        <a:xfrm>
          <a:off x="617219" y="1359812"/>
          <a:ext cx="6995160" cy="17534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אלגוריתם הזימון של גרסה 2.6 – לא נלמד בקורס.</a:t>
          </a: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פועל בסיבוכיות קבועה </a:t>
          </a:r>
          <a:r>
            <a:rPr lang="en-US" sz="2000" kern="1200" dirty="0"/>
            <a:t>O(1)</a:t>
          </a:r>
          <a:r>
            <a:rPr lang="he-IL" sz="2000" kern="1200" dirty="0"/>
            <a:t>, אבל בפועל </a:t>
          </a:r>
          <a:r>
            <a:rPr lang="he-IL" sz="2000" b="1" kern="1200" dirty="0">
              <a:solidFill>
                <a:srgbClr val="C00000"/>
              </a:solidFill>
            </a:rPr>
            <a:t>איטי מאוד </a:t>
          </a:r>
          <a:r>
            <a:rPr lang="he-IL" sz="2000" kern="1200" dirty="0"/>
            <a:t>בגלל חישובים </a:t>
          </a:r>
          <a:r>
            <a:rPr lang="he-IL" sz="2000" kern="1200"/>
            <a:t>מורכבים שמנסים לסווג </a:t>
          </a:r>
          <a:r>
            <a:rPr lang="he-IL" sz="2000" kern="1200" dirty="0"/>
            <a:t>בין תהליכים אינטראקטיביים לתהליכים חישוביים.</a:t>
          </a:r>
          <a:endParaRPr lang="en-US" sz="2000" kern="1200" dirty="0"/>
        </a:p>
      </dsp:txBody>
      <dsp:txXfrm>
        <a:off x="2215376" y="1411169"/>
        <a:ext cx="5345646" cy="1650758"/>
      </dsp:txXfrm>
    </dsp:sp>
    <dsp:sp modelId="{9A28BEB1-B923-472D-821E-B09BC95457CF}">
      <dsp:nvSpPr>
        <dsp:cNvPr id="0" name=""/>
        <dsp:cNvSpPr/>
      </dsp:nvSpPr>
      <dsp:spPr>
        <a:xfrm>
          <a:off x="0" y="3336950"/>
          <a:ext cx="6995160" cy="14301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אלגוריתם הזימון החל מגרסה 2.6.23 – נלמד בתרגולים.</a:t>
          </a: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פועל בסיבוכיות לוגריתמית </a:t>
          </a:r>
          <a:r>
            <a:rPr lang="en-US" sz="2000" kern="1200" dirty="0"/>
            <a:t>O(</a:t>
          </a:r>
          <a:r>
            <a:rPr lang="en-US" sz="2000" kern="1200" dirty="0" err="1"/>
            <a:t>logN</a:t>
          </a:r>
          <a:r>
            <a:rPr lang="en-US" sz="2000" kern="1200" dirty="0"/>
            <a:t>)</a:t>
          </a:r>
          <a:r>
            <a:rPr lang="he-IL" sz="2000" kern="1200" dirty="0"/>
            <a:t> וגם </a:t>
          </a:r>
          <a:r>
            <a:rPr lang="he-IL" sz="2000" b="1" kern="1200" dirty="0">
              <a:solidFill>
                <a:schemeClr val="accent3">
                  <a:lumMod val="50000"/>
                </a:schemeClr>
              </a:solidFill>
            </a:rPr>
            <a:t>מהיר בפועל</a:t>
          </a:r>
          <a:r>
            <a:rPr lang="he-IL" sz="2000" kern="1200" dirty="0"/>
            <a:t>.</a:t>
          </a:r>
        </a:p>
      </dsp:txBody>
      <dsp:txXfrm>
        <a:off x="1588686" y="3378837"/>
        <a:ext cx="5364586" cy="1346347"/>
      </dsp:txXfrm>
    </dsp:sp>
    <dsp:sp modelId="{D2F870EE-FA7F-4297-B165-FACEB59CC861}">
      <dsp:nvSpPr>
        <dsp:cNvPr id="0" name=""/>
        <dsp:cNvSpPr/>
      </dsp:nvSpPr>
      <dsp:spPr>
        <a:xfrm>
          <a:off x="1234439" y="1084508"/>
          <a:ext cx="929579" cy="92957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443594" y="1084508"/>
        <a:ext cx="511269" cy="699508"/>
      </dsp:txXfrm>
    </dsp:sp>
    <dsp:sp modelId="{95B313EA-4A69-46F5-B234-A3D64C6640A9}">
      <dsp:nvSpPr>
        <dsp:cNvPr id="0" name=""/>
        <dsp:cNvSpPr/>
      </dsp:nvSpPr>
      <dsp:spPr>
        <a:xfrm>
          <a:off x="617219" y="2743449"/>
          <a:ext cx="929579" cy="92957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6374" y="2743449"/>
        <a:ext cx="511269" cy="69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בדוגמה המופיעה בשקף אלגוריתם </a:t>
            </a:r>
            <a:r>
              <a:rPr lang="en-US" dirty="0"/>
              <a:t>SRTF</a:t>
            </a:r>
            <a:r>
              <a:rPr lang="he-IL" dirty="0"/>
              <a:t> אופטימלי גם מבחינת אינטראקטיביות:</a:t>
            </a:r>
          </a:p>
          <a:p>
            <a:pPr algn="r" rtl="1"/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(שהוא אינטראקטיבי כי הוא ממתין להתקני </a:t>
            </a:r>
            <a:r>
              <a:rPr lang="en-US" dirty="0"/>
              <a:t>I/O</a:t>
            </a:r>
            <a:r>
              <a:rPr lang="he-IL" dirty="0"/>
              <a:t> כמו מקלדת או עכבר) מקבל עדיפות על פני תהליך </a:t>
            </a:r>
            <a:r>
              <a:rPr lang="en-US" dirty="0"/>
              <a:t>B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המשתמש ישתדל להעריך את זמן הריצה בצורה מדויקת כי הערכה גבוהה או נמוכה מדי עלולה לפגוע בו.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מצד אחד, זמן ריצה גדול יבטיח שהעבודה תסתיים בצורה תקינה.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מצד שני, זמן ריצה קצר ייתן לו עדיפות ברוב אלגוריתמי הזימון (למשל </a:t>
            </a:r>
            <a:r>
              <a:rPr lang="en-US" dirty="0"/>
              <a:t>SJF,SRTF</a:t>
            </a:r>
            <a:r>
              <a:rPr lang="he-IL" dirty="0"/>
              <a:t>) שמעדיפים עבודות קצרות.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(ברוב המקרים תוכנות חישוב מדעיות מתוכנתות לשמור את תוצאות הביניים במהלך הריצה, כך שאם הריצה נקטעת ניתן להמשיך אותה מקבצי הביניים כדי לחסוך זמן.)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D032DF-E1E1-45E5-9C05-4F911511DB43}" type="slidenum">
              <a:rPr lang="ar-SA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5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10% מזמן המעבד מתבזבז על החלפות הקשר.</a:t>
            </a:r>
          </a:p>
          <a:p>
            <a:pPr algn="r" rtl="1"/>
            <a:r>
              <a:rPr lang="he-IL" dirty="0"/>
              <a:t>תקורה = משאבים הנחוצים כדי לבצע משימה אך אינם תורמים באופן ישיר לביצוע המשימה. במערכות מחשבים, המטרה היא להפחית את התקורה ככל שניתן.</a:t>
            </a:r>
          </a:p>
          <a:p>
            <a:pPr algn="r" rtl="1"/>
            <a:r>
              <a:rPr lang="he-IL" dirty="0"/>
              <a:t>לדוגמה: שמירת רגיסטרים על המחסנית במהלך קריאה לפונקציה היא תקורה על זמן המעבד (וגם קצת על הזיכרון של המחסנית).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7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Reached to </a:t>
            </a:r>
            <a:r>
              <a:rPr lang="en-US"/>
              <a:t>this slide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2AED7-0C8B-41F6-9ACE-03190BE7F76B}" type="slidenum">
              <a:rPr lang="ar-SA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 of a real-time process that runs on every Ubuntu system: the “migration” process, which distributes processes across CPU cores (a.k.a. load balancing).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There is one migration process per processor core: migration/1, migration/2, migration/3, …</a:t>
            </a:r>
          </a:p>
        </p:txBody>
      </p:sp>
    </p:spTree>
    <p:extLst>
      <p:ext uri="{BB962C8B-B14F-4D97-AF65-F5344CB8AC3E}">
        <p14:creationId xmlns:p14="http://schemas.microsoft.com/office/powerpoint/2010/main" val="2639225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2AED7-0C8B-41F6-9ACE-03190BE7F76B}" type="slidenum">
              <a:rPr lang="ar-SA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8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9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928C8A-0D1B-44EF-BFD6-DA66B80B495A}" type="slidenum">
              <a:rPr lang="ar-SA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9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תהליכים בעדיפות זהה לא יכולים להפקיע את המעבד מתהליך </a:t>
            </a:r>
            <a:r>
              <a:rPr lang="en-US" dirty="0"/>
              <a:t>FIFO</a:t>
            </a:r>
            <a:r>
              <a:rPr lang="he-IL" dirty="0"/>
              <a:t>, ולכן אם הוא לא מוותר על המעבד בעצמו הוא פשוט ירוץ לנצח.</a:t>
            </a:r>
          </a:p>
          <a:p>
            <a:pPr algn="r" rtl="1"/>
            <a:r>
              <a:rPr lang="he-IL" dirty="0"/>
              <a:t>לעומת זאת, תהליכי </a:t>
            </a:r>
            <a:r>
              <a:rPr lang="en-US" dirty="0"/>
              <a:t>RR</a:t>
            </a:r>
            <a:r>
              <a:rPr lang="he-IL" dirty="0"/>
              <a:t> מקבלים פיסת זמן כלשהי שבסיומה מפקיעים מהם את המעבד.</a:t>
            </a:r>
          </a:p>
          <a:p>
            <a:pPr algn="r" rtl="1"/>
            <a:r>
              <a:rPr lang="he-IL" dirty="0"/>
              <a:t>לכן אם יש קבוצת תהליכי </a:t>
            </a:r>
            <a:r>
              <a:rPr lang="en-US" dirty="0"/>
              <a:t>RR</a:t>
            </a:r>
            <a:r>
              <a:rPr lang="he-IL" dirty="0"/>
              <a:t> באותה עדיפות כמו של תהליך </a:t>
            </a:r>
            <a:r>
              <a:rPr lang="en-US" dirty="0"/>
              <a:t>FIFO</a:t>
            </a:r>
            <a:r>
              <a:rPr lang="he-IL" dirty="0"/>
              <a:t>, הם עלולים להיתקע אחריו עד שהוא יוותר על המעבד.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9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1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clock interrupt comes every 10ms =&gt;  HZ=100 =&gt; RR_TIMESLICE=10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3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החומר בפרק זה מבוסס על פרק 9.7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Linux Completely Fair Scheduler (CFS)</a:t>
            </a:r>
            <a:r>
              <a:rPr lang="he-IL" dirty="0"/>
              <a:t>) מהספר </a:t>
            </a:r>
            <a:r>
              <a:rPr lang="en-US" dirty="0"/>
              <a:t>OSTEP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8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56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הקוונטום המחושב באלגוריתם </a:t>
            </a:r>
            <a:r>
              <a:rPr lang="en-US" dirty="0"/>
              <a:t>CFS</a:t>
            </a:r>
            <a:r>
              <a:rPr lang="he-IL" dirty="0"/>
              <a:t> אינו בהכרח יוצא כפולה שלמה של תדירות פסיקות השעון.</a:t>
            </a:r>
          </a:p>
          <a:p>
            <a:pPr algn="r" rtl="1"/>
            <a:r>
              <a:rPr lang="he-IL" dirty="0"/>
              <a:t>זאת לא בעיה כי </a:t>
            </a:r>
            <a:r>
              <a:rPr lang="en-US" dirty="0"/>
              <a:t>CFS</a:t>
            </a:r>
            <a:r>
              <a:rPr lang="he-IL" dirty="0"/>
              <a:t> סופר את זמן הריצה של תהליכים בצורה מדויקת (רזולוציה עדינה של ננו-שניות) באמצעות השעון הפנימי של המעבד.</a:t>
            </a:r>
          </a:p>
          <a:p>
            <a:pPr algn="r" rtl="1"/>
            <a:r>
              <a:rPr lang="he-IL" dirty="0"/>
              <a:t>גם אם תהליך ירוויח כמה מילי-שניות בטווח הקצר, האלגוריתם יחלק את זמן המעבד בצורה הוגנת בטווח הארוך.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8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החומר בפרק </a:t>
            </a:r>
            <a:r>
              <a:rPr lang="he-IL" dirty="0"/>
              <a:t>זה מבוסס על פרק 7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Introduction</a:t>
            </a:r>
            <a:r>
              <a:rPr lang="he-IL" dirty="0"/>
              <a:t>) מהספר </a:t>
            </a:r>
            <a:r>
              <a:rPr lang="en-US" dirty="0"/>
              <a:t>OSTEP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2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1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0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אותה תשובה לשאלה "מדוע מכניסים תהליכים חדשים בסוף התור?"</a:t>
            </a:r>
          </a:p>
          <a:p>
            <a:pPr algn="r" rtl="1"/>
            <a:r>
              <a:rPr lang="he-IL" dirty="0"/>
              <a:t>1. כדי לשמור על הוגנות מבחינת סדר הגעה.</a:t>
            </a:r>
          </a:p>
          <a:p>
            <a:pPr algn="r" rtl="1"/>
            <a:r>
              <a:rPr lang="he-IL" dirty="0"/>
              <a:t>2. כדי למנוע מתהליכים חדשים להרעיב את התהליכים הקיימים.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1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</a:t>
            </a:r>
            <a:r>
              <a:rPr lang="en-US" dirty="0"/>
              <a:t>CFS</a:t>
            </a:r>
            <a:r>
              <a:rPr lang="he-IL" dirty="0"/>
              <a:t> </a:t>
            </a:r>
            <a:r>
              <a:rPr lang="he-IL" dirty="0" err="1"/>
              <a:t>מתעדף</a:t>
            </a:r>
            <a:r>
              <a:rPr lang="he-IL" dirty="0"/>
              <a:t> תהליכים אינטראקטיביים בגלל שהם ממתינים הרבה ושומרים על </a:t>
            </a:r>
            <a:r>
              <a:rPr lang="en-US" dirty="0" err="1"/>
              <a:t>vruntime</a:t>
            </a:r>
            <a:r>
              <a:rPr lang="he-IL" dirty="0"/>
              <a:t> נמוך.</a:t>
            </a:r>
          </a:p>
          <a:p>
            <a:pPr algn="r" rtl="1"/>
            <a:r>
              <a:rPr lang="he-IL" dirty="0"/>
              <a:t>במילים אחרות, תהליכים אינטראקטיביים יישארו בצידו השמאלי של העץ ולכן הם יזומנו באופן תכוף יותר לריצה ויצמצמו את זמן ההמתנה שלהם.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1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שימו לב: זמן הריצה הוירטואלי נצבר רק כאשר התהליך רץ (ולא כאשר הוא בתור המתנה ו/או ממתין לרוץ בתור הריצה).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0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>
              <a:lnSpc>
                <a:spcPct val="110000"/>
              </a:lnSpc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הנחה מובלעת (נדבר עליה שוב בהמשך): כל תהליך רץ על ליבת מעבד אחת, כלומר התהליכים לא מקביליים.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e-IL" altLang="en-US"/>
              <a:t>מערכות הפעלה - תרגול 5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ED239-7C16-4899-B3E0-459D371844D3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ארז חדד 2003</a:t>
            </a:r>
          </a:p>
        </p:txBody>
      </p:sp>
    </p:spTree>
    <p:extLst>
      <p:ext uri="{BB962C8B-B14F-4D97-AF65-F5344CB8AC3E}">
        <p14:creationId xmlns:p14="http://schemas.microsoft.com/office/powerpoint/2010/main" val="410283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5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8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7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8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3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4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ארז חדד 2003</a:t>
            </a:r>
          </a:p>
        </p:txBody>
      </p:sp>
    </p:spTree>
    <p:extLst>
      <p:ext uri="{BB962C8B-B14F-4D97-AF65-F5344CB8AC3E}">
        <p14:creationId xmlns:p14="http://schemas.microsoft.com/office/powerpoint/2010/main" val="40278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(c) ארז חדד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מבוא לזימון תהליכים</a:t>
            </a:r>
          </a:p>
          <a:p>
            <a:r>
              <a:rPr lang="he-IL" altLang="en-US" dirty="0"/>
              <a:t>זימון תהליכי זמן אמת בלינוקס</a:t>
            </a:r>
          </a:p>
          <a:p>
            <a:r>
              <a:rPr lang="he-IL" altLang="en-US" dirty="0"/>
              <a:t>זימון תהליכים רגילים בלינוקס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302D58-D64F-4CC3-82A2-088EFE9A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אפקט השיירה (</a:t>
            </a:r>
            <a:r>
              <a:rPr lang="en-US" dirty="0"/>
              <a:t>convoy effect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2E737-0E12-4E57-AAC9-CD500ECA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(100 + 110 + 120) / 3 = 110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אלגוריתם </a:t>
            </a:r>
            <a:r>
              <a:rPr lang="en-US" dirty="0"/>
              <a:t>FCFS</a:t>
            </a:r>
            <a:r>
              <a:rPr lang="he-IL" dirty="0"/>
              <a:t> עלול לסבול מ"אפקט השיירה": מצב שבו תהליך אחד ארוך מעכב הרבה תהליכים קצרים. 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717CEE-6C9F-474A-B115-616482E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FAF39FA-58C1-4F66-807B-19AD473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D9E1972-13DC-4328-87A6-0142FC7B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99" y="2225774"/>
            <a:ext cx="6609601" cy="25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5BEA-F9BF-4183-A41F-FB9773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SJF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54F63-CDFD-42F7-B5CD-1DCEE2C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SJF = shortest job first</a:t>
            </a:r>
            <a:endParaRPr lang="he-IL" dirty="0"/>
          </a:p>
          <a:p>
            <a:r>
              <a:rPr lang="he-IL" dirty="0"/>
              <a:t>אופן פעולה: השם אומר הכול.</a:t>
            </a:r>
          </a:p>
          <a:p>
            <a:endParaRPr lang="he-IL" dirty="0"/>
          </a:p>
          <a:p>
            <a:r>
              <a:rPr lang="he-IL" dirty="0"/>
              <a:t>בדוגמה האחרונה נקבל:</a:t>
            </a:r>
          </a:p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 + 20 + 120) / 3 = 50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CEF12-3849-4DE8-A3B7-9524583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C059D-FBE8-45F2-A4EE-A97621D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9A3A220-2BF2-49BE-B717-711E3493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99" y="3948200"/>
            <a:ext cx="6548401" cy="2528800"/>
          </a:xfrm>
          <a:prstGeom prst="rect">
            <a:avLst/>
          </a:prstGeom>
        </p:spPr>
      </p:pic>
      <p:sp>
        <p:nvSpPr>
          <p:cNvPr id="9" name="תיבת טקסט 5">
            <a:extLst>
              <a:ext uri="{FF2B5EF4-FFF2-40B4-BE49-F238E27FC236}">
                <a16:creationId xmlns:a16="http://schemas.microsoft.com/office/drawing/2014/main" id="{6C0CDE34-1216-40CE-AC60-91D6588F8091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39021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67A50-EC7F-4522-A620-CD72C809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אופטימליות של </a:t>
            </a:r>
            <a:r>
              <a:rPr lang="en-US" dirty="0"/>
              <a:t>SJF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1A671C-2741-4E4B-A22F-48990A68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e-IL" dirty="0"/>
          </a:p>
          <a:p>
            <a:r>
              <a:rPr lang="he-IL" dirty="0"/>
              <a:t>תחת ההנחות שהגדרנו בהתחלה (פחות הנחה 1 עליה כבר וויתרנו) ניתן להוכיח כי </a:t>
            </a:r>
            <a:r>
              <a:rPr lang="en-US" dirty="0"/>
              <a:t>SJF</a:t>
            </a:r>
            <a:r>
              <a:rPr lang="he-IL" dirty="0"/>
              <a:t> הוא האלגוריתם האופטימלי במדד זמן תגובה ממוצע.</a:t>
            </a:r>
          </a:p>
          <a:p>
            <a:pPr lvl="1"/>
            <a:r>
              <a:rPr lang="he-IL" dirty="0"/>
              <a:t>ההוכחה – בהרצאה.</a:t>
            </a:r>
          </a:p>
          <a:p>
            <a:pPr lvl="1"/>
            <a:endParaRPr lang="he-IL" dirty="0"/>
          </a:p>
          <a:p>
            <a:r>
              <a:rPr lang="he-IL" dirty="0"/>
              <a:t>האינטואיציה מאחורי </a:t>
            </a:r>
            <a:r>
              <a:rPr lang="en-US" dirty="0"/>
              <a:t>SJF</a:t>
            </a:r>
            <a:r>
              <a:rPr lang="he-IL" dirty="0"/>
              <a:t> היא לתת עדיפות ללקוחות (== תהליכים) קטנים כדי שיהיו מרוצים (== זמן תגובה נמוך).</a:t>
            </a:r>
          </a:p>
          <a:p>
            <a:pPr lvl="1"/>
            <a:r>
              <a:rPr lang="he-IL" dirty="0"/>
              <a:t>אנלוגיה לקופת "עד 10 פריטים" בסופר.</a:t>
            </a:r>
          </a:p>
          <a:p>
            <a:pPr lvl="1"/>
            <a:endParaRPr lang="he-IL" dirty="0"/>
          </a:p>
          <a:p>
            <a:r>
              <a:rPr lang="he-IL" dirty="0"/>
              <a:t>כעת נסיר את הנחה 2 ("</a:t>
            </a:r>
            <a:r>
              <a:rPr lang="he-IL" altLang="en-US" dirty="0"/>
              <a:t>כל התהליכים מגיעים באותו זמן </a:t>
            </a:r>
            <a:r>
              <a:rPr lang="en-US" altLang="en-US" dirty="0"/>
              <a:t>t=0</a:t>
            </a:r>
            <a:r>
              <a:rPr lang="he-IL" altLang="en-US" dirty="0"/>
              <a:t>").</a:t>
            </a:r>
            <a:br>
              <a:rPr lang="en-US" altLang="en-US" dirty="0"/>
            </a:br>
            <a:r>
              <a:rPr lang="he-IL" dirty="0">
                <a:sym typeface="Wingdings" panose="05000000000000000000" pitchFamily="2" charset="2"/>
              </a:rPr>
              <a:t> תהליכים יכולים להגיע בכל זמן </a:t>
            </a:r>
            <a:r>
              <a:rPr lang="en-US" dirty="0">
                <a:sym typeface="Wingdings" panose="05000000000000000000" pitchFamily="2" charset="2"/>
              </a:rPr>
              <a:t>t&gt;0</a:t>
            </a:r>
            <a:r>
              <a:rPr lang="he-IL" dirty="0">
                <a:sym typeface="Wingdings" panose="05000000000000000000" pitchFamily="2" charset="2"/>
              </a:rPr>
              <a:t>.</a:t>
            </a:r>
          </a:p>
          <a:p>
            <a:r>
              <a:rPr lang="he-IL" dirty="0">
                <a:sym typeface="Wingdings" panose="05000000000000000000" pitchFamily="2" charset="2"/>
              </a:rPr>
              <a:t>תוכלו לחשוב על דוגמה שבה </a:t>
            </a:r>
            <a:r>
              <a:rPr lang="en-US" dirty="0"/>
              <a:t>SJF</a:t>
            </a:r>
            <a:r>
              <a:rPr lang="he-IL" dirty="0">
                <a:sym typeface="Wingdings" panose="05000000000000000000" pitchFamily="2" charset="2"/>
              </a:rPr>
              <a:t> אינו יעיל?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22F82C-6C89-47E2-B9F1-9D70AFC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7A4349-EF6B-4245-806B-798D5603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תיבת טקסט 5">
            <a:extLst>
              <a:ext uri="{FF2B5EF4-FFF2-40B4-BE49-F238E27FC236}">
                <a16:creationId xmlns:a16="http://schemas.microsoft.com/office/drawing/2014/main" id="{2FDFAE57-3189-4347-9DAD-3B9E635042E9}"/>
              </a:ext>
            </a:extLst>
          </p:cNvPr>
          <p:cNvSpPr txBox="1"/>
          <p:nvPr/>
        </p:nvSpPr>
        <p:spPr>
          <a:xfrm>
            <a:off x="0" y="363801"/>
            <a:ext cx="4363345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6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88591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70DEE-1D7B-4FC7-9C83-8EC924B5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שוב אפקט השיירה...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49B502-7472-43F4-9FEE-9F5A775D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מגיע בזמן </a:t>
            </a:r>
            <a:r>
              <a:rPr lang="en-US" dirty="0"/>
              <a:t>t=0</a:t>
            </a:r>
            <a:r>
              <a:rPr lang="he-IL" dirty="0"/>
              <a:t> ורץ למשך 100 שניות.</a:t>
            </a:r>
          </a:p>
          <a:p>
            <a:r>
              <a:rPr lang="he-IL" dirty="0"/>
              <a:t>תהליכים </a:t>
            </a:r>
            <a:r>
              <a:rPr lang="en-US" dirty="0"/>
              <a:t>B,C</a:t>
            </a:r>
            <a:r>
              <a:rPr lang="he-IL" dirty="0"/>
              <a:t> מגיעים בזמן </a:t>
            </a:r>
            <a:r>
              <a:rPr lang="en-US" dirty="0"/>
              <a:t>t=10</a:t>
            </a:r>
            <a:r>
              <a:rPr lang="he-IL" dirty="0"/>
              <a:t> ומבקשים לרוץ 10 שניות כל אחד.</a:t>
            </a:r>
          </a:p>
          <a:p>
            <a:r>
              <a:rPr lang="he-IL" dirty="0"/>
              <a:t>שוב תהליכים קצרים מתעכבים מאחורי תהליך ארוך.</a:t>
            </a:r>
          </a:p>
          <a:p>
            <a:pPr lvl="1"/>
            <a:endParaRPr lang="he-IL" dirty="0"/>
          </a:p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(100 + 100 + 110) / 3 = 103.33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759E49-4C52-4102-AFF5-BA88DF39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205A90-7DC7-4A8F-BC4C-840425BC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34D0C78-F598-4770-A352-9818F835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81" y="4338796"/>
            <a:ext cx="6110438" cy="2138203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FC50E4F9-3FB8-421C-BB70-E9EA57338AA0}"/>
              </a:ext>
            </a:extLst>
          </p:cNvPr>
          <p:cNvSpPr txBox="1"/>
          <p:nvPr/>
        </p:nvSpPr>
        <p:spPr>
          <a:xfrm>
            <a:off x="0" y="363801"/>
            <a:ext cx="3980985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118171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D8AF5-C320-4C9E-A24C-6525755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הפתרון: הפקעה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334401-6919-4BB9-AAAA-89D994C7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לפתור את הבעיה, נסיר את הנחה 3 ("</a:t>
            </a:r>
            <a:r>
              <a:rPr lang="he-IL" altLang="en-US" dirty="0"/>
              <a:t>אם תהליך התחיל לרוץ, אז הוא ירוץ עד לסיומו ללא הפסקות").</a:t>
            </a:r>
            <a:br>
              <a:rPr lang="en-US" altLang="en-US" dirty="0"/>
            </a:br>
            <a:r>
              <a:rPr lang="he-IL" dirty="0">
                <a:sym typeface="Wingdings" panose="05000000000000000000" pitchFamily="2" charset="2"/>
              </a:rPr>
              <a:t> מערכת ההפעלה יכולה להפקיע את המעבד מתהליך רץ, כלומר: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e-IL" dirty="0">
                <a:sym typeface="Wingdings" panose="05000000000000000000" pitchFamily="2" charset="2"/>
              </a:rPr>
              <a:t>לעצור את התהליך הנוכחי ולקרוא לתהליך אחר במקומו.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המעבר בין התהליכים נקרא "החלפת הקשר".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תזכורת: המנגנון שמאפשר הפקעה הוא פסיקות שעון.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325F1B-B2FA-4F83-AF97-09A4858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53F44E-85EC-45B5-B6C4-981E65BF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תיבת טקסט 5">
            <a:extLst>
              <a:ext uri="{FF2B5EF4-FFF2-40B4-BE49-F238E27FC236}">
                <a16:creationId xmlns:a16="http://schemas.microsoft.com/office/drawing/2014/main" id="{90417D9E-EA57-4450-BAD3-171868559D0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100501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5BEA-F9BF-4183-A41F-FB9773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SRTF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54F63-CDFD-42F7-B5CD-1DCEE2C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SRTF = shortest remaining time first</a:t>
            </a:r>
            <a:endParaRPr lang="he-IL" dirty="0"/>
          </a:p>
          <a:p>
            <a:r>
              <a:rPr lang="he-IL" dirty="0"/>
              <a:t>נקרא גם:   </a:t>
            </a:r>
            <a:r>
              <a:rPr lang="en-US" dirty="0"/>
              <a:t>STCF = shortest time to completion first</a:t>
            </a:r>
            <a:endParaRPr lang="he-IL" dirty="0"/>
          </a:p>
          <a:p>
            <a:endParaRPr lang="he-IL" dirty="0"/>
          </a:p>
          <a:p>
            <a:r>
              <a:rPr lang="he-IL" dirty="0"/>
              <a:t>אופן פעולה: כמו </a:t>
            </a:r>
            <a:r>
              <a:rPr lang="en-US" dirty="0"/>
              <a:t>SJF</a:t>
            </a:r>
            <a:r>
              <a:rPr lang="he-IL" dirty="0"/>
              <a:t>, אבל עם הפקעות.</a:t>
            </a:r>
          </a:p>
          <a:p>
            <a:r>
              <a:rPr lang="he-IL" dirty="0"/>
              <a:t>בכל פעם שתהליך חדש מגיע למערכת, </a:t>
            </a:r>
            <a:r>
              <a:rPr lang="en-US" dirty="0"/>
              <a:t>SRTF</a:t>
            </a:r>
            <a:r>
              <a:rPr lang="he-IL" dirty="0"/>
              <a:t> מחשב למי מבין התהליכים (כולל התהליך החדש) נותר הכי פחות זמן לרוץ, ובוחר את התהליך הזה לריצה.</a:t>
            </a:r>
          </a:p>
          <a:p>
            <a:endParaRPr lang="he-IL" dirty="0"/>
          </a:p>
          <a:p>
            <a:r>
              <a:rPr lang="he-IL" dirty="0"/>
              <a:t>תחת ההנחות החדשות, ניתן להוכיח כי </a:t>
            </a:r>
            <a:r>
              <a:rPr lang="en-US" dirty="0"/>
              <a:t>SRTF</a:t>
            </a:r>
            <a:r>
              <a:rPr lang="he-IL" dirty="0"/>
              <a:t> אופטימלי במדד זמן התגובה הממוצע.</a:t>
            </a:r>
          </a:p>
          <a:p>
            <a:pPr lvl="1"/>
            <a:r>
              <a:rPr lang="he-IL" dirty="0"/>
              <a:t>בתוספת הנחה כי זמן החלפת הקשר הוא אפסי.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CEF12-3849-4DE8-A3B7-9524583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C059D-FBE8-45F2-A4EE-A97621D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תיבת טקסט 5">
            <a:extLst>
              <a:ext uri="{FF2B5EF4-FFF2-40B4-BE49-F238E27FC236}">
                <a16:creationId xmlns:a16="http://schemas.microsoft.com/office/drawing/2014/main" id="{55AC3C8E-8B67-4F92-9449-DDF47C06937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70322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5BEA-F9BF-4183-A41F-FB9773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</a:t>
            </a:r>
            <a:r>
              <a:rPr lang="en-US" dirty="0"/>
              <a:t>SRTF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54F63-CDFD-42F7-B5CD-1DCEE2C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מגיע בזמן </a:t>
            </a:r>
            <a:r>
              <a:rPr lang="en-US" dirty="0"/>
              <a:t>t=0</a:t>
            </a:r>
            <a:r>
              <a:rPr lang="he-IL" dirty="0"/>
              <a:t> ורץ למשך 100 שניות.</a:t>
            </a:r>
          </a:p>
          <a:p>
            <a:r>
              <a:rPr lang="he-IL" dirty="0"/>
              <a:t>תהליכים </a:t>
            </a:r>
            <a:r>
              <a:rPr lang="en-US" dirty="0"/>
              <a:t>B,C</a:t>
            </a:r>
            <a:r>
              <a:rPr lang="he-IL" dirty="0"/>
              <a:t> מגיעים בזמן </a:t>
            </a:r>
            <a:r>
              <a:rPr lang="en-US" dirty="0"/>
              <a:t>t=10</a:t>
            </a:r>
            <a:r>
              <a:rPr lang="he-IL" dirty="0"/>
              <a:t> ומבקשים לרוץ 10 שניות כל אחד.</a:t>
            </a:r>
          </a:p>
          <a:p>
            <a:endParaRPr lang="en-US" dirty="0"/>
          </a:p>
          <a:p>
            <a:endParaRPr lang="he-IL" dirty="0"/>
          </a:p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 + 20 + 120) / 3 = 50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CEF12-3849-4DE8-A3B7-9524583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C059D-FBE8-45F2-A4EE-A97621D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476F707-AF51-4F71-A05E-3CC752F5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37" y="3845250"/>
            <a:ext cx="6139126" cy="2631750"/>
          </a:xfrm>
          <a:prstGeom prst="rect">
            <a:avLst/>
          </a:prstGeom>
        </p:spPr>
      </p:pic>
      <p:sp>
        <p:nvSpPr>
          <p:cNvPr id="9" name="תיבת טקסט 5">
            <a:extLst>
              <a:ext uri="{FF2B5EF4-FFF2-40B4-BE49-F238E27FC236}">
                <a16:creationId xmlns:a16="http://schemas.microsoft.com/office/drawing/2014/main" id="{6E5693B0-083B-4BC9-80D6-1444B9013721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28607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358A0F-8F9A-4CB1-9223-160148F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שילוב התקני </a:t>
            </a:r>
            <a:r>
              <a:rPr lang="en-US" dirty="0"/>
              <a:t>I/O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982686-D111-4607-9E92-62A2F5C9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כעת נסיר גם את הנחה 4 ("</a:t>
            </a:r>
            <a:r>
              <a:rPr lang="he-IL" altLang="en-US" dirty="0"/>
              <a:t> התהליכים משתמשים רק במעבד ולא מבצעים </a:t>
            </a:r>
            <a:r>
              <a:rPr lang="en-US" altLang="en-US" dirty="0"/>
              <a:t>I/O</a:t>
            </a:r>
            <a:r>
              <a:rPr lang="he-IL" altLang="en-US" dirty="0"/>
              <a:t>").</a:t>
            </a:r>
            <a:br>
              <a:rPr lang="en-US" altLang="en-US" dirty="0"/>
            </a:br>
            <a:r>
              <a:rPr lang="he-IL" altLang="en-US" dirty="0">
                <a:sym typeface="Wingdings" panose="05000000000000000000" pitchFamily="2" charset="2"/>
              </a:rPr>
              <a:t> התהליכים ניגשים להתקני </a:t>
            </a:r>
            <a:r>
              <a:rPr lang="en-US" altLang="en-US" dirty="0">
                <a:sym typeface="Wingdings" panose="05000000000000000000" pitchFamily="2" charset="2"/>
              </a:rPr>
              <a:t>I/O</a:t>
            </a:r>
            <a:r>
              <a:rPr lang="he-IL" altLang="en-US" dirty="0">
                <a:sym typeface="Wingdings" panose="05000000000000000000" pitchFamily="2" charset="2"/>
              </a:rPr>
              <a:t>, לדוגמה דיסק או כרטיס רשת.</a:t>
            </a:r>
            <a:endParaRPr lang="he-IL" altLang="en-US" dirty="0"/>
          </a:p>
          <a:p>
            <a:pPr lvl="1"/>
            <a:r>
              <a:rPr lang="he-IL" dirty="0"/>
              <a:t>גישה להתקני </a:t>
            </a:r>
            <a:r>
              <a:rPr lang="en-US" dirty="0"/>
              <a:t>I/O</a:t>
            </a:r>
            <a:r>
              <a:rPr lang="he-IL" dirty="0"/>
              <a:t> אורכת זמן רב (במונחי מעבד) – מספר מילישניות או יותר.</a:t>
            </a:r>
          </a:p>
          <a:p>
            <a:pPr lvl="1"/>
            <a:endParaRPr lang="he-IL" dirty="0"/>
          </a:p>
          <a:p>
            <a:r>
              <a:rPr lang="he-IL" dirty="0"/>
              <a:t>תהליך שממתין ל-</a:t>
            </a:r>
            <a:r>
              <a:rPr lang="en-US" dirty="0"/>
              <a:t>I/O</a:t>
            </a:r>
            <a:r>
              <a:rPr lang="he-IL" dirty="0"/>
              <a:t> לא משתמש במעבד – בעיית יעילות.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8C839FD-010A-469B-B4C7-68DF8840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1418774-AC42-4B81-B1DA-4DA39EB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F26B8D-78A7-41AE-BD94-38C243ED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91749"/>
            <a:ext cx="5479313" cy="2385251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475FED4C-486D-4C47-8F34-FDD19B6AF50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266225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358A0F-8F9A-4CB1-9223-160148F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ניצול טוב יותר של המשאבים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982686-D111-4607-9E92-62A2F5C9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כאשר התהליך הנוכחי מבקש </a:t>
            </a:r>
            <a:r>
              <a:rPr lang="en-US" dirty="0"/>
              <a:t>I/O</a:t>
            </a:r>
            <a:r>
              <a:rPr lang="he-IL" dirty="0"/>
              <a:t> – אלגוריתם הזימון יעביר אותו למצב המתנה ויזמן תהליך אחר במקומו.</a:t>
            </a:r>
          </a:p>
          <a:p>
            <a:r>
              <a:rPr lang="he-IL" dirty="0"/>
              <a:t>כאשר ההתקן מסיים את פעולתו ושולח פסיקה למעבד – אלגוריתם הזימון יחזיר את התהליך למצב מוכן לריצה (לא בהכרח יריץ אותו).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8C839FD-010A-469B-B4C7-68DF8840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1418774-AC42-4B81-B1DA-4DA39EB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4C3E00F3-A4EB-4BFD-8078-9073E1145FA7}"/>
              </a:ext>
            </a:extLst>
          </p:cNvPr>
          <p:cNvSpPr/>
          <p:nvPr/>
        </p:nvSpPr>
        <p:spPr>
          <a:xfrm>
            <a:off x="1788562" y="3805730"/>
            <a:ext cx="1871821" cy="7199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</a:rPr>
              <a:t>running</a:t>
            </a: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4FEBDEE1-06EB-43E8-8A0C-30CE35F3A5AF}"/>
              </a:ext>
            </a:extLst>
          </p:cNvPr>
          <p:cNvSpPr/>
          <p:nvPr/>
        </p:nvSpPr>
        <p:spPr>
          <a:xfrm>
            <a:off x="5460109" y="3818102"/>
            <a:ext cx="1871821" cy="7199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</a:rPr>
              <a:t>ready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D2FDB6E4-18A7-4E4F-B469-2B991A7395E0}"/>
              </a:ext>
            </a:extLst>
          </p:cNvPr>
          <p:cNvSpPr/>
          <p:nvPr/>
        </p:nvSpPr>
        <p:spPr>
          <a:xfrm>
            <a:off x="3643630" y="5757069"/>
            <a:ext cx="1871821" cy="7199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</a:rPr>
              <a:t>waiting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8878523-2497-49D2-8738-8F99CA3BE356}"/>
              </a:ext>
            </a:extLst>
          </p:cNvPr>
          <p:cNvSpPr txBox="1"/>
          <p:nvPr/>
        </p:nvSpPr>
        <p:spPr>
          <a:xfrm rot="2875373">
            <a:off x="2345291" y="5066302"/>
            <a:ext cx="1439863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issued I/O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EDD5695-D0AD-47ED-9BEF-ABFC3DAF5911}"/>
              </a:ext>
            </a:extLst>
          </p:cNvPr>
          <p:cNvSpPr txBox="1"/>
          <p:nvPr/>
        </p:nvSpPr>
        <p:spPr>
          <a:xfrm flipH="1">
            <a:off x="3732325" y="3512757"/>
            <a:ext cx="1655842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err="1"/>
              <a:t>descheduled</a:t>
            </a:r>
            <a:endParaRPr lang="en-US" sz="2000" dirty="0"/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667C9744-9512-49C0-A5B1-3DAC0248A1FA}"/>
              </a:ext>
            </a:extLst>
          </p:cNvPr>
          <p:cNvSpPr txBox="1"/>
          <p:nvPr/>
        </p:nvSpPr>
        <p:spPr>
          <a:xfrm flipH="1">
            <a:off x="3859609" y="4475429"/>
            <a:ext cx="1439863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scheduled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605E2E6A-72E4-487C-9672-5F2757AE273B}"/>
              </a:ext>
            </a:extLst>
          </p:cNvPr>
          <p:cNvSpPr txBox="1"/>
          <p:nvPr/>
        </p:nvSpPr>
        <p:spPr>
          <a:xfrm rot="18696971">
            <a:off x="5370773" y="5122239"/>
            <a:ext cx="1439863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I/O done</a:t>
            </a:r>
          </a:p>
        </p:txBody>
      </p: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32976241-4EF7-4D64-A6B8-55A480BFE0C8}"/>
              </a:ext>
            </a:extLst>
          </p:cNvPr>
          <p:cNvCxnSpPr>
            <a:stCxn id="17" idx="7"/>
            <a:endCxn id="18" idx="1"/>
          </p:cNvCxnSpPr>
          <p:nvPr/>
        </p:nvCxnSpPr>
        <p:spPr>
          <a:xfrm>
            <a:off x="3386261" y="3911161"/>
            <a:ext cx="2347969" cy="123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620C9C13-305F-4119-A2FD-7F911F03DB2F}"/>
              </a:ext>
            </a:extLst>
          </p:cNvPr>
          <p:cNvCxnSpPr>
            <a:cxnSpLocks/>
            <a:stCxn id="18" idx="3"/>
            <a:endCxn id="17" idx="5"/>
          </p:cNvCxnSpPr>
          <p:nvPr/>
        </p:nvCxnSpPr>
        <p:spPr>
          <a:xfrm flipH="1" flipV="1">
            <a:off x="3386261" y="4420229"/>
            <a:ext cx="2347969" cy="123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13169614-D7C4-4258-8DE7-DF95134137CC}"/>
              </a:ext>
            </a:extLst>
          </p:cNvPr>
          <p:cNvCxnSpPr>
            <a:cxnSpLocks/>
            <a:stCxn id="17" idx="4"/>
            <a:endCxn id="19" idx="1"/>
          </p:cNvCxnSpPr>
          <p:nvPr/>
        </p:nvCxnSpPr>
        <p:spPr>
          <a:xfrm>
            <a:off x="2724472" y="4525661"/>
            <a:ext cx="1193280" cy="13368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33">
            <a:extLst>
              <a:ext uri="{FF2B5EF4-FFF2-40B4-BE49-F238E27FC236}">
                <a16:creationId xmlns:a16="http://schemas.microsoft.com/office/drawing/2014/main" id="{F1E9E7DB-1612-42F7-A2EE-341C23CD8912}"/>
              </a:ext>
            </a:extLst>
          </p:cNvPr>
          <p:cNvCxnSpPr>
            <a:cxnSpLocks/>
            <a:stCxn id="19" idx="7"/>
            <a:endCxn id="18" idx="4"/>
          </p:cNvCxnSpPr>
          <p:nvPr/>
        </p:nvCxnSpPr>
        <p:spPr>
          <a:xfrm flipV="1">
            <a:off x="5241329" y="4538033"/>
            <a:ext cx="1154690" cy="1324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3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5FF12A-7283-417B-9133-54E89CA5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נוספת של </a:t>
            </a:r>
            <a:r>
              <a:rPr lang="en-US" dirty="0"/>
              <a:t>SRTF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23CDBD-A96E-40A3-9E52-AD1B9A1C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רץ </a:t>
            </a:r>
            <a:r>
              <a:rPr lang="en-US" dirty="0"/>
              <a:t>50ms</a:t>
            </a:r>
            <a:r>
              <a:rPr lang="he-IL" dirty="0"/>
              <a:t> בסך </a:t>
            </a:r>
            <a:r>
              <a:rPr lang="he-IL" dirty="0" err="1"/>
              <a:t>הכל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בכל </a:t>
            </a:r>
            <a:r>
              <a:rPr lang="en-US" dirty="0"/>
              <a:t>10ms</a:t>
            </a:r>
            <a:r>
              <a:rPr lang="he-IL" dirty="0"/>
              <a:t> הוא מבצע </a:t>
            </a:r>
            <a:r>
              <a:rPr lang="en-US" dirty="0"/>
              <a:t>I/O</a:t>
            </a:r>
            <a:r>
              <a:rPr lang="he-IL" dirty="0"/>
              <a:t> שאורך גם כן </a:t>
            </a:r>
            <a:r>
              <a:rPr lang="en-US" dirty="0"/>
              <a:t>10ms</a:t>
            </a:r>
            <a:r>
              <a:rPr lang="he-IL" dirty="0"/>
              <a:t>.</a:t>
            </a:r>
          </a:p>
          <a:p>
            <a:r>
              <a:rPr lang="he-IL" dirty="0"/>
              <a:t>תהליך </a:t>
            </a:r>
            <a:r>
              <a:rPr lang="en-US" dirty="0"/>
              <a:t>B</a:t>
            </a:r>
            <a:r>
              <a:rPr lang="he-IL" dirty="0"/>
              <a:t> גם רץ </a:t>
            </a:r>
            <a:r>
              <a:rPr lang="en-US" dirty="0"/>
              <a:t>50ms</a:t>
            </a:r>
            <a:r>
              <a:rPr lang="he-IL" dirty="0"/>
              <a:t> בסך </a:t>
            </a:r>
            <a:r>
              <a:rPr lang="he-IL" dirty="0" err="1"/>
              <a:t>הכל</a:t>
            </a:r>
            <a:r>
              <a:rPr lang="he-IL" dirty="0"/>
              <a:t>, אבל לא מבצע </a:t>
            </a:r>
            <a:r>
              <a:rPr lang="en-US" dirty="0"/>
              <a:t>I/O</a:t>
            </a:r>
            <a:r>
              <a:rPr lang="he-IL" dirty="0"/>
              <a:t> בכלל.</a:t>
            </a:r>
          </a:p>
          <a:p>
            <a:r>
              <a:rPr lang="he-IL" dirty="0"/>
              <a:t>הגישה המקובלת היא להתייחס לכל תת-משימה של </a:t>
            </a:r>
            <a:r>
              <a:rPr lang="en-US" dirty="0"/>
              <a:t>A</a:t>
            </a:r>
            <a:r>
              <a:rPr lang="he-IL" dirty="0"/>
              <a:t> כאל תהליך עצמאי באורך </a:t>
            </a:r>
            <a:r>
              <a:rPr lang="en-US" dirty="0"/>
              <a:t>10ms</a:t>
            </a:r>
            <a:r>
              <a:rPr lang="he-IL" dirty="0"/>
              <a:t>. איך ייראה זימון תחת אלגוריתם </a:t>
            </a:r>
            <a:r>
              <a:rPr lang="en-US" dirty="0"/>
              <a:t>SRTF</a:t>
            </a:r>
            <a:r>
              <a:rPr lang="he-IL" dirty="0"/>
              <a:t>?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618A05-B9A5-4E5B-9F51-54E47B3B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9153757-15BD-49D5-94CD-656111C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DE8564A-1C89-4475-AB9C-F3589634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99" y="4091749"/>
            <a:ext cx="5508001" cy="2385251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21BC6A72-B695-4CA4-9920-5BFF1D25FDC1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23371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TL;DR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8DC7-2E68-4F33-8DDF-BECFE995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זַמָּן התהליכים (</a:t>
            </a:r>
            <a:r>
              <a:rPr lang="ru-RU" altLang="en-US" dirty="0"/>
              <a:t>(</a:t>
            </a:r>
            <a:r>
              <a:rPr lang="en-US" altLang="en-US" dirty="0"/>
              <a:t>scheduler</a:t>
            </a:r>
            <a:r>
              <a:rPr lang="he-IL" altLang="en-US" dirty="0"/>
              <a:t> הוא הרכיב במערכת ההפעלה שאחראי על בחירת התהליך הבא שירוץ על המעבד.</a:t>
            </a:r>
          </a:p>
          <a:p>
            <a:pPr lvl="2"/>
            <a:endParaRPr lang="he-IL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אנחנו נלמד, בתור דוגמה, את אלגוריתם הזימון של לינוקס.</a:t>
            </a:r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אבל לפני שנלמד דוגמה "אמיתית" ומורכבת, נרצה להבין את הגישות הבסיסיות בזימון תהליכים כדי לפתח אינטואיציה.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1590A1-2C2F-4AA8-A29A-B8BF9CFCA990}"/>
              </a:ext>
            </a:extLst>
          </p:cNvPr>
          <p:cNvSpPr/>
          <p:nvPr/>
        </p:nvSpPr>
        <p:spPr>
          <a:xfrm>
            <a:off x="460028" y="3209920"/>
            <a:ext cx="8223942" cy="548640"/>
          </a:xfrm>
          <a:custGeom>
            <a:avLst/>
            <a:gdLst>
              <a:gd name="connsiteX0" fmla="*/ 0 w 8223942"/>
              <a:gd name="connsiteY0" fmla="*/ 72330 h 723302"/>
              <a:gd name="connsiteX1" fmla="*/ 72330 w 8223942"/>
              <a:gd name="connsiteY1" fmla="*/ 0 h 723302"/>
              <a:gd name="connsiteX2" fmla="*/ 8151612 w 8223942"/>
              <a:gd name="connsiteY2" fmla="*/ 0 h 723302"/>
              <a:gd name="connsiteX3" fmla="*/ 8223942 w 8223942"/>
              <a:gd name="connsiteY3" fmla="*/ 72330 h 723302"/>
              <a:gd name="connsiteX4" fmla="*/ 8223942 w 8223942"/>
              <a:gd name="connsiteY4" fmla="*/ 650972 h 723302"/>
              <a:gd name="connsiteX5" fmla="*/ 8151612 w 8223942"/>
              <a:gd name="connsiteY5" fmla="*/ 723302 h 723302"/>
              <a:gd name="connsiteX6" fmla="*/ 72330 w 8223942"/>
              <a:gd name="connsiteY6" fmla="*/ 723302 h 723302"/>
              <a:gd name="connsiteX7" fmla="*/ 0 w 8223942"/>
              <a:gd name="connsiteY7" fmla="*/ 650972 h 723302"/>
              <a:gd name="connsiteX8" fmla="*/ 0 w 8223942"/>
              <a:gd name="connsiteY8" fmla="*/ 72330 h 72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23942" h="723302">
                <a:moveTo>
                  <a:pt x="0" y="72330"/>
                </a:moveTo>
                <a:cubicBezTo>
                  <a:pt x="0" y="32383"/>
                  <a:pt x="32383" y="0"/>
                  <a:pt x="72330" y="0"/>
                </a:cubicBezTo>
                <a:lnTo>
                  <a:pt x="8151612" y="0"/>
                </a:lnTo>
                <a:cubicBezTo>
                  <a:pt x="8191559" y="0"/>
                  <a:pt x="8223942" y="32383"/>
                  <a:pt x="8223942" y="72330"/>
                </a:cubicBezTo>
                <a:lnTo>
                  <a:pt x="8223942" y="650972"/>
                </a:lnTo>
                <a:cubicBezTo>
                  <a:pt x="8223942" y="690919"/>
                  <a:pt x="8191559" y="723302"/>
                  <a:pt x="8151612" y="723302"/>
                </a:cubicBezTo>
                <a:lnTo>
                  <a:pt x="72330" y="723302"/>
                </a:lnTo>
                <a:cubicBezTo>
                  <a:pt x="32383" y="723302"/>
                  <a:pt x="0" y="690919"/>
                  <a:pt x="0" y="650972"/>
                </a:cubicBezTo>
                <a:lnTo>
                  <a:pt x="0" y="7233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27865" tIns="127865" rIns="127865" bIns="127865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800" kern="1200" dirty="0"/>
              <a:t>זימון תהליכים בלינוקס</a:t>
            </a:r>
            <a:endParaRPr lang="en-US" sz="28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AB0B8E-7248-4AC9-AA4E-33E6D1DC33C8}"/>
              </a:ext>
            </a:extLst>
          </p:cNvPr>
          <p:cNvSpPr/>
          <p:nvPr/>
        </p:nvSpPr>
        <p:spPr>
          <a:xfrm>
            <a:off x="460027" y="4429367"/>
            <a:ext cx="4206240" cy="914400"/>
          </a:xfrm>
          <a:custGeom>
            <a:avLst/>
            <a:gdLst>
              <a:gd name="connsiteX0" fmla="*/ 0 w 4111971"/>
              <a:gd name="connsiteY0" fmla="*/ 108969 h 1089687"/>
              <a:gd name="connsiteX1" fmla="*/ 108969 w 4111971"/>
              <a:gd name="connsiteY1" fmla="*/ 0 h 1089687"/>
              <a:gd name="connsiteX2" fmla="*/ 4003002 w 4111971"/>
              <a:gd name="connsiteY2" fmla="*/ 0 h 1089687"/>
              <a:gd name="connsiteX3" fmla="*/ 4111971 w 4111971"/>
              <a:gd name="connsiteY3" fmla="*/ 108969 h 1089687"/>
              <a:gd name="connsiteX4" fmla="*/ 4111971 w 4111971"/>
              <a:gd name="connsiteY4" fmla="*/ 980718 h 1089687"/>
              <a:gd name="connsiteX5" fmla="*/ 4003002 w 4111971"/>
              <a:gd name="connsiteY5" fmla="*/ 1089687 h 1089687"/>
              <a:gd name="connsiteX6" fmla="*/ 108969 w 4111971"/>
              <a:gd name="connsiteY6" fmla="*/ 1089687 h 1089687"/>
              <a:gd name="connsiteX7" fmla="*/ 0 w 4111971"/>
              <a:gd name="connsiteY7" fmla="*/ 980718 h 1089687"/>
              <a:gd name="connsiteX8" fmla="*/ 0 w 4111971"/>
              <a:gd name="connsiteY8" fmla="*/ 108969 h 108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1971" h="1089687">
                <a:moveTo>
                  <a:pt x="0" y="108969"/>
                </a:moveTo>
                <a:cubicBezTo>
                  <a:pt x="0" y="48787"/>
                  <a:pt x="48787" y="0"/>
                  <a:pt x="108969" y="0"/>
                </a:cubicBezTo>
                <a:lnTo>
                  <a:pt x="4003002" y="0"/>
                </a:lnTo>
                <a:cubicBezTo>
                  <a:pt x="4063184" y="0"/>
                  <a:pt x="4111971" y="48787"/>
                  <a:pt x="4111971" y="108969"/>
                </a:cubicBezTo>
                <a:lnTo>
                  <a:pt x="4111971" y="980718"/>
                </a:lnTo>
                <a:cubicBezTo>
                  <a:pt x="4111971" y="1040900"/>
                  <a:pt x="4063184" y="1089687"/>
                  <a:pt x="4003002" y="1089687"/>
                </a:cubicBezTo>
                <a:lnTo>
                  <a:pt x="108969" y="1089687"/>
                </a:lnTo>
                <a:cubicBezTo>
                  <a:pt x="48787" y="1089687"/>
                  <a:pt x="0" y="1040900"/>
                  <a:pt x="0" y="980718"/>
                </a:cubicBezTo>
                <a:lnTo>
                  <a:pt x="0" y="10896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08116" tIns="108116" rIns="108116" bIns="108116" numCol="1" spcCol="1270" anchor="ctr" anchorCtr="0">
            <a:noAutofit/>
          </a:bodyPr>
          <a:lstStyle/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kern="1200" dirty="0"/>
              <a:t>CFS = completely fair scheduler</a:t>
            </a:r>
            <a:endParaRPr lang="he-IL" sz="2000" kern="1200" dirty="0"/>
          </a:p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000" kern="1200" dirty="0"/>
              <a:t>אלגוריתם זימון של תהליכים רגילים</a:t>
            </a:r>
            <a:endParaRPr lang="en-US" sz="20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383E27-BD6F-4EA8-B704-1CE1EA23DC00}"/>
              </a:ext>
            </a:extLst>
          </p:cNvPr>
          <p:cNvSpPr/>
          <p:nvPr/>
        </p:nvSpPr>
        <p:spPr>
          <a:xfrm>
            <a:off x="4843490" y="3866499"/>
            <a:ext cx="3840480" cy="914400"/>
          </a:xfrm>
          <a:custGeom>
            <a:avLst/>
            <a:gdLst>
              <a:gd name="connsiteX0" fmla="*/ 0 w 3793331"/>
              <a:gd name="connsiteY0" fmla="*/ 100155 h 1001554"/>
              <a:gd name="connsiteX1" fmla="*/ 100155 w 3793331"/>
              <a:gd name="connsiteY1" fmla="*/ 0 h 1001554"/>
              <a:gd name="connsiteX2" fmla="*/ 3693176 w 3793331"/>
              <a:gd name="connsiteY2" fmla="*/ 0 h 1001554"/>
              <a:gd name="connsiteX3" fmla="*/ 3793331 w 3793331"/>
              <a:gd name="connsiteY3" fmla="*/ 100155 h 1001554"/>
              <a:gd name="connsiteX4" fmla="*/ 3793331 w 3793331"/>
              <a:gd name="connsiteY4" fmla="*/ 901399 h 1001554"/>
              <a:gd name="connsiteX5" fmla="*/ 3693176 w 3793331"/>
              <a:gd name="connsiteY5" fmla="*/ 1001554 h 1001554"/>
              <a:gd name="connsiteX6" fmla="*/ 100155 w 3793331"/>
              <a:gd name="connsiteY6" fmla="*/ 1001554 h 1001554"/>
              <a:gd name="connsiteX7" fmla="*/ 0 w 3793331"/>
              <a:gd name="connsiteY7" fmla="*/ 901399 h 1001554"/>
              <a:gd name="connsiteX8" fmla="*/ 0 w 3793331"/>
              <a:gd name="connsiteY8" fmla="*/ 100155 h 100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3331" h="1001554">
                <a:moveTo>
                  <a:pt x="0" y="100155"/>
                </a:moveTo>
                <a:cubicBezTo>
                  <a:pt x="0" y="44841"/>
                  <a:pt x="44841" y="0"/>
                  <a:pt x="100155" y="0"/>
                </a:cubicBezTo>
                <a:lnTo>
                  <a:pt x="3693176" y="0"/>
                </a:lnTo>
                <a:cubicBezTo>
                  <a:pt x="3748490" y="0"/>
                  <a:pt x="3793331" y="44841"/>
                  <a:pt x="3793331" y="100155"/>
                </a:cubicBezTo>
                <a:lnTo>
                  <a:pt x="3793331" y="901399"/>
                </a:lnTo>
                <a:cubicBezTo>
                  <a:pt x="3793331" y="956713"/>
                  <a:pt x="3748490" y="1001554"/>
                  <a:pt x="3693176" y="1001554"/>
                </a:cubicBezTo>
                <a:lnTo>
                  <a:pt x="100155" y="1001554"/>
                </a:lnTo>
                <a:cubicBezTo>
                  <a:pt x="44841" y="1001554"/>
                  <a:pt x="0" y="956713"/>
                  <a:pt x="0" y="901399"/>
                </a:cubicBezTo>
                <a:lnTo>
                  <a:pt x="0" y="10015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05535" tIns="105535" rIns="105535" bIns="105535" numCol="1" spcCol="1270" anchor="ctr" anchorCtr="0">
            <a:noAutofit/>
          </a:bodyPr>
          <a:lstStyle/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SCHED_FIFO, SCHED_RR</a:t>
            </a:r>
            <a:endParaRPr lang="he-IL" sz="2000" kern="1200" dirty="0"/>
          </a:p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000" kern="1200" dirty="0"/>
              <a:t>אלגוריתם זימון של תהליכי זמן אמת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39394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C68BA-F2B9-4109-8807-B6CD1EAD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נשארנו רק עם הנחה 5...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3CA86D-3160-4240-AD20-E6AE6D1C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"</a:t>
            </a:r>
            <a:r>
              <a:rPr lang="he-IL" altLang="en-US" dirty="0"/>
              <a:t>זמן הריצה של כל התהליכים ידוע מראש."</a:t>
            </a:r>
          </a:p>
          <a:p>
            <a:endParaRPr lang="he-IL" altLang="en-US" dirty="0"/>
          </a:p>
          <a:p>
            <a:r>
              <a:rPr lang="he-IL" altLang="en-US" dirty="0"/>
              <a:t>ההנחה הזו הגיונית במקרים מסוימים.</a:t>
            </a:r>
          </a:p>
          <a:p>
            <a:r>
              <a:rPr lang="he-IL" altLang="en-US" dirty="0"/>
              <a:t>למשל,</a:t>
            </a:r>
            <a:r>
              <a:rPr lang="he-IL" dirty="0"/>
              <a:t> במקרה של </a:t>
            </a:r>
            <a:r>
              <a:rPr lang="en-US" dirty="0"/>
              <a:t>batch scheduling</a:t>
            </a:r>
            <a:r>
              <a:rPr lang="he-IL" dirty="0"/>
              <a:t> כפי שלמדתם בהרצאה:</a:t>
            </a:r>
          </a:p>
          <a:p>
            <a:pPr lvl="1"/>
            <a:r>
              <a:rPr lang="he-IL" dirty="0"/>
              <a:t>הרבה משתמשים עובדים על מחשב-על (</a:t>
            </a:r>
            <a:r>
              <a:rPr lang="en-US" dirty="0"/>
              <a:t>supercomputer</a:t>
            </a:r>
            <a:r>
              <a:rPr lang="he-IL" dirty="0"/>
              <a:t>) בעל הרבה ליבות.</a:t>
            </a:r>
          </a:p>
          <a:p>
            <a:pPr lvl="1"/>
            <a:r>
              <a:rPr lang="he-IL" dirty="0"/>
              <a:t>המשתמשים שולחים "עבודות" (</a:t>
            </a:r>
            <a:r>
              <a:rPr lang="en-US" dirty="0"/>
              <a:t>jobs</a:t>
            </a:r>
            <a:r>
              <a:rPr lang="he-IL" dirty="0"/>
              <a:t>) לתור הריצה.</a:t>
            </a:r>
          </a:p>
          <a:p>
            <a:pPr lvl="1"/>
            <a:r>
              <a:rPr lang="he-IL" dirty="0"/>
              <a:t>אלגוריתם הזימון משבץ את העבודות על הליבות הפנויות.</a:t>
            </a:r>
          </a:p>
          <a:p>
            <a:pPr lvl="1"/>
            <a:r>
              <a:rPr lang="he-IL" dirty="0"/>
              <a:t>המשתמשים נדרשים לספק הערכה לזמן הריצה של העבודות שהם שולחים.</a:t>
            </a:r>
          </a:p>
          <a:p>
            <a:pPr lvl="1"/>
            <a:r>
              <a:rPr lang="he-IL" dirty="0"/>
              <a:t>עבודה שחורגת מזמן הריצה שהוגדר לה – נעצרת ע"י אלגוריתם הזימון.</a:t>
            </a:r>
          </a:p>
          <a:p>
            <a:endParaRPr lang="he-IL" altLang="en-US" dirty="0"/>
          </a:p>
          <a:p>
            <a:endParaRPr lang="he-IL" alt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AA70CC5-118D-40F6-AB7E-2BD50FD3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385ECCA-9E79-4DC7-86AC-FED907F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AutoShape 106">
            <a:extLst>
              <a:ext uri="{FF2B5EF4-FFF2-40B4-BE49-F238E27FC236}">
                <a16:creationId xmlns:a16="http://schemas.microsoft.com/office/drawing/2014/main" id="{6BBEA332-6231-421B-B538-D1426728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800" y="5757000"/>
            <a:ext cx="5040000" cy="720000"/>
          </a:xfrm>
          <a:prstGeom prst="wedgeRoundRectCallout">
            <a:avLst>
              <a:gd name="adj1" fmla="val -64532"/>
              <a:gd name="adj2" fmla="val -127101"/>
              <a:gd name="adj3" fmla="val 16667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2000" dirty="0"/>
              <a:t>האם כדאי למשתמש לספק הערכה גבוהה כדי להבטיח שהעבודה שלו תסתיים בצורה תקינה?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67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4244D-773C-46E3-B70F-E1DF04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scheduling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B71BAE-B9EE-4E6E-95B7-1F008277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אלגוריתמי </a:t>
            </a:r>
            <a:r>
              <a:rPr lang="en-US" dirty="0"/>
              <a:t>batch scheduling</a:t>
            </a:r>
            <a:r>
              <a:rPr lang="he-IL" dirty="0"/>
              <a:t> מניחים את הנחות 3,4,5 שראינו:</a:t>
            </a:r>
          </a:p>
          <a:p>
            <a:pPr marL="731520" lvl="1" indent="-457200">
              <a:buFont typeface="+mj-lt"/>
              <a:buAutoNum type="arabicPeriod" startAt="3"/>
            </a:pPr>
            <a:r>
              <a:rPr lang="he-IL" altLang="en-US" dirty="0"/>
              <a:t>אם תהליך התחיל לרוץ, אז הוא ירוץ עד לסיומו ללא הפסקות.</a:t>
            </a:r>
          </a:p>
          <a:p>
            <a:pPr marL="731520" lvl="1" indent="-457200">
              <a:buFont typeface="+mj-lt"/>
              <a:buAutoNum type="arabicPeriod" startAt="3"/>
            </a:pPr>
            <a:r>
              <a:rPr lang="he-IL" altLang="en-US" dirty="0"/>
              <a:t>התהליכים משתמשים רק במעבד ולא מבצעים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 startAt="3"/>
            </a:pPr>
            <a:r>
              <a:rPr lang="he-IL" altLang="en-US" dirty="0"/>
              <a:t>זמן הריצה של כל התהליכים ידוע מראש.</a:t>
            </a:r>
          </a:p>
          <a:p>
            <a:endParaRPr lang="he-IL" dirty="0"/>
          </a:p>
          <a:p>
            <a:r>
              <a:rPr lang="he-IL" dirty="0"/>
              <a:t>שימו לב: אנחנו הנחנו עבודות סדרתיות, אבל בהרצאה מטפלים גם בעבודות מקביליות (== רצות על מספר ליבות במקביל).</a:t>
            </a:r>
          </a:p>
          <a:p>
            <a:r>
              <a:rPr lang="he-IL" dirty="0"/>
              <a:t>רוב התוצאות התיאורטיות כבר לא תקפות לעבודות מקביליות.</a:t>
            </a:r>
          </a:p>
          <a:p>
            <a:pPr lvl="1"/>
            <a:r>
              <a:rPr lang="he-IL" dirty="0"/>
              <a:t>למשל, </a:t>
            </a:r>
            <a:r>
              <a:rPr lang="en-US" dirty="0"/>
              <a:t>SJF</a:t>
            </a:r>
            <a:r>
              <a:rPr lang="he-IL" dirty="0"/>
              <a:t> כבר לא אופטימלי במדד זמן המתנה ממוצע.</a:t>
            </a:r>
          </a:p>
          <a:p>
            <a:r>
              <a:rPr lang="he-IL" dirty="0"/>
              <a:t>אבל האינטואיציה שקיבלנו בעבודות סדרתיות בדרך כלל נשמרת.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A092471-A6E3-45B5-895D-3B911940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4B61CF-477B-4BCA-B1D0-2405988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26EEE0-CD79-4FFE-BB8A-BD9BB2BA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מדד חדש: זמן המתנה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AFB7F8-B32F-4079-B639-B2D9808A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עד כה למדנו מספר אלגוריתמי זימון והשווינו ביניהם לפי מדד "זמן התגובה":</a:t>
            </a:r>
          </a:p>
          <a:p>
            <a:pPr marL="0" indent="0" algn="ctr">
              <a:buNone/>
            </a:pPr>
            <a:r>
              <a:rPr lang="en-US" dirty="0" err="1"/>
              <a:t>responseTime</a:t>
            </a:r>
            <a:r>
              <a:rPr lang="en-US" dirty="0"/>
              <a:t> = </a:t>
            </a:r>
            <a:r>
              <a:rPr lang="en-US" b="1" dirty="0" err="1"/>
              <a:t>terminationTime</a:t>
            </a:r>
            <a:r>
              <a:rPr lang="en-US" dirty="0"/>
              <a:t> - </a:t>
            </a:r>
            <a:r>
              <a:rPr lang="en-US" dirty="0" err="1"/>
              <a:t>arrivalTime</a:t>
            </a:r>
            <a:endParaRPr lang="he-IL" dirty="0"/>
          </a:p>
          <a:p>
            <a:endParaRPr lang="en-US" dirty="0"/>
          </a:p>
          <a:p>
            <a:r>
              <a:rPr lang="he-IL" dirty="0"/>
              <a:t>כעת נציג מדד חדש – "זמן ההמתנה":</a:t>
            </a:r>
          </a:p>
          <a:p>
            <a:pPr marL="0" indent="0" algn="ctr">
              <a:buNone/>
            </a:pPr>
            <a:r>
              <a:rPr lang="en-US" dirty="0" err="1"/>
              <a:t>waitTime</a:t>
            </a:r>
            <a:r>
              <a:rPr lang="en-US" dirty="0"/>
              <a:t> = </a:t>
            </a:r>
            <a:r>
              <a:rPr lang="en-US" b="1" dirty="0" err="1"/>
              <a:t>startTime</a:t>
            </a:r>
            <a:r>
              <a:rPr lang="en-US" dirty="0"/>
              <a:t> - </a:t>
            </a:r>
            <a:r>
              <a:rPr lang="en-US" dirty="0" err="1"/>
              <a:t>arrivalTime</a:t>
            </a:r>
            <a:endParaRPr lang="he-IL" dirty="0"/>
          </a:p>
          <a:p>
            <a:pPr lvl="1"/>
            <a:r>
              <a:rPr lang="he-IL" dirty="0"/>
              <a:t>כמו קודם, המדד יהיה זמן ההמתנה הממוצע על פני כל התהליכים.</a:t>
            </a:r>
          </a:p>
          <a:p>
            <a:endParaRPr lang="he-IL" dirty="0"/>
          </a:p>
          <a:p>
            <a:r>
              <a:rPr lang="he-IL" dirty="0"/>
              <a:t>איזה מדד קובע את הביצועים?</a:t>
            </a:r>
          </a:p>
          <a:p>
            <a:r>
              <a:rPr lang="he-IL" dirty="0"/>
              <a:t>התשובה תלויה בעומס...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6E9D8A-3DEF-43ED-BF21-854B32AE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3853A5-9DC2-4B5A-BCE5-D18E4E02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נהוג לסווג תהליכים לשני סוגים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altLang="en-US" dirty="0"/>
              <a:t>תהליך אינטראקטיבי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I/O Bound</a:t>
            </a:r>
            <a:endParaRPr lang="en-US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he-IL" altLang="en-US" dirty="0"/>
              <a:t>מעוניין בזמן </a:t>
            </a:r>
            <a:r>
              <a:rPr lang="he-IL" altLang="en-US" b="1" dirty="0"/>
              <a:t>המתנה</a:t>
            </a:r>
            <a:r>
              <a:rPr lang="he-IL" altLang="en-US" dirty="0"/>
              <a:t> נמוך.</a:t>
            </a:r>
          </a:p>
          <a:p>
            <a:pPr lvl="1"/>
            <a:r>
              <a:rPr lang="en-US" altLang="en-US" dirty="0"/>
              <a:t>latency sensitive</a:t>
            </a:r>
            <a:r>
              <a:rPr lang="he-IL" altLang="en-US" dirty="0"/>
              <a:t>.</a:t>
            </a:r>
            <a:endParaRPr lang="en-US" altLang="en-US" dirty="0"/>
          </a:p>
          <a:p>
            <a:pPr lvl="1"/>
            <a:r>
              <a:rPr lang="he-IL" altLang="en-US" dirty="0"/>
              <a:t>דוגמה: נגן סרטים שמחליף 60 </a:t>
            </a:r>
            <a:r>
              <a:rPr lang="he-IL" altLang="en-US" dirty="0" err="1"/>
              <a:t>פריימים</a:t>
            </a:r>
            <a:r>
              <a:rPr lang="he-IL" altLang="en-US" dirty="0"/>
              <a:t> בשנייה.</a:t>
            </a:r>
          </a:p>
          <a:p>
            <a:endParaRPr lang="he-IL" altLang="en-US" dirty="0"/>
          </a:p>
          <a:p>
            <a:r>
              <a:rPr lang="he-IL" altLang="en-US" dirty="0"/>
              <a:t>בדרך-כלל מוותר על המעבד מרצונו אחרי פרק זמן קצר בגלל המתנה לפעולות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altLang="en-US" dirty="0"/>
              <a:t>תהליך חישובי</a:t>
            </a:r>
            <a:br>
              <a:rPr lang="en-US" altLang="en-US" dirty="0"/>
            </a:br>
            <a:r>
              <a:rPr lang="en-US" altLang="en-US" dirty="0"/>
              <a:t>CPU Bound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e-IL" altLang="en-US" dirty="0"/>
              <a:t>מעוניין בזמן </a:t>
            </a:r>
            <a:r>
              <a:rPr lang="he-IL" altLang="en-US" b="1" dirty="0"/>
              <a:t>תגובה</a:t>
            </a:r>
            <a:r>
              <a:rPr lang="he-IL" altLang="en-US" dirty="0"/>
              <a:t> נמוך.</a:t>
            </a:r>
          </a:p>
          <a:p>
            <a:pPr lvl="1"/>
            <a:r>
              <a:rPr lang="en-US" altLang="en-US" dirty="0"/>
              <a:t>throughput sensitive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דוגמה: סקריפט </a:t>
            </a:r>
            <a:r>
              <a:rPr lang="en-US" altLang="en-US" dirty="0"/>
              <a:t>python</a:t>
            </a:r>
            <a:r>
              <a:rPr lang="he-IL" altLang="en-US" dirty="0"/>
              <a:t> שמנתח נתונים ע"י חישובים אלגבריים.</a:t>
            </a:r>
          </a:p>
          <a:p>
            <a:endParaRPr lang="he-IL" altLang="en-US" dirty="0"/>
          </a:p>
          <a:p>
            <a:r>
              <a:rPr lang="he-IL" altLang="en-US" dirty="0"/>
              <a:t>בדרך-כלל לא מוותר על המעבד מרצונו אלא מופקע.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810636-E2ED-41D3-97B4-1D70F6B8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/ SRTF</a:t>
            </a:r>
            <a:r>
              <a:rPr lang="he-IL" dirty="0"/>
              <a:t> לא מצטיינים בזמן ההמתנה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BD632-301A-4419-A41A-3A2B3977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שלושה תהליכים </a:t>
            </a:r>
            <a:r>
              <a:rPr lang="en-US" dirty="0"/>
              <a:t>A,B,C</a:t>
            </a:r>
            <a:r>
              <a:rPr lang="he-IL" dirty="0"/>
              <a:t> מגיעים באותו הזמן.</a:t>
            </a:r>
          </a:p>
          <a:p>
            <a:r>
              <a:rPr lang="he-IL" dirty="0"/>
              <a:t>כל תהליך רץ למשך 5 שניות.</a:t>
            </a:r>
          </a:p>
          <a:p>
            <a:r>
              <a:rPr lang="he-IL" dirty="0"/>
              <a:t>מה יהיה זמן ההמתנה תחת אלגוריתם </a:t>
            </a:r>
            <a:r>
              <a:rPr lang="en-US" dirty="0"/>
              <a:t>SJF</a:t>
            </a:r>
            <a:r>
              <a:rPr lang="he-IL" dirty="0"/>
              <a:t> או </a:t>
            </a:r>
            <a:r>
              <a:rPr lang="en-US" dirty="0"/>
              <a:t>SRTF</a:t>
            </a:r>
            <a:r>
              <a:rPr lang="he-IL" dirty="0"/>
              <a:t>?</a:t>
            </a:r>
          </a:p>
          <a:p>
            <a:endParaRPr lang="he-IL" dirty="0"/>
          </a:p>
          <a:p>
            <a:pPr marL="0" indent="0" algn="ctr">
              <a:buNone/>
            </a:pPr>
            <a:r>
              <a:rPr lang="en-US" dirty="0" err="1"/>
              <a:t>averageWaitTime</a:t>
            </a:r>
            <a:r>
              <a:rPr lang="en-US" dirty="0"/>
              <a:t> = (0 + 5 + 10) / 3 = 5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DA649E-EFCF-4B63-B730-8EEC6FF1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2DE2C23-AA4B-43C9-9C2F-9DEC4E3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A372432-F18E-4A2C-A50B-796EF332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8" y="4026499"/>
            <a:ext cx="6053063" cy="24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0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D796C4-F6D4-444D-95D8-CD91869D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Round Robin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F778A6-0DE6-423C-87F1-B5E2E7CB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במקום להריץ תהליכים עד לסיומם, האלגוריתם מריץ כל תהליך במשך פיסת זמן מסוימת (</a:t>
            </a:r>
            <a:r>
              <a:rPr lang="en-US" dirty="0"/>
              <a:t>time slice</a:t>
            </a:r>
            <a:r>
              <a:rPr lang="he-IL" dirty="0"/>
              <a:t> או </a:t>
            </a:r>
            <a:r>
              <a:rPr lang="en-US" dirty="0"/>
              <a:t>quantum</a:t>
            </a:r>
            <a:r>
              <a:rPr lang="he-IL" dirty="0"/>
              <a:t>),</a:t>
            </a:r>
            <a:br>
              <a:rPr lang="en-US" dirty="0"/>
            </a:br>
            <a:r>
              <a:rPr lang="he-IL" dirty="0"/>
              <a:t>ואז עובר להריץ תהליך אחר למשך אותה פיסת זמן, וכן הלאה...</a:t>
            </a:r>
            <a:endParaRPr lang="en-US" dirty="0"/>
          </a:p>
          <a:p>
            <a:r>
              <a:rPr lang="he-IL" dirty="0"/>
              <a:t>אם נניח כי הקוונטום הוא </a:t>
            </a:r>
            <a:r>
              <a:rPr lang="en-US" dirty="0"/>
              <a:t>1s</a:t>
            </a:r>
            <a:r>
              <a:rPr lang="he-IL" dirty="0"/>
              <a:t> , אז:   </a:t>
            </a:r>
            <a:r>
              <a:rPr lang="en-US" dirty="0" err="1"/>
              <a:t>averageWaitTime</a:t>
            </a:r>
            <a:r>
              <a:rPr lang="en-US" dirty="0"/>
              <a:t> ≈ 2s</a:t>
            </a:r>
            <a:r>
              <a:rPr lang="he-IL" dirty="0"/>
              <a:t> .</a:t>
            </a:r>
          </a:p>
          <a:p>
            <a:pPr lvl="1"/>
            <a:r>
              <a:rPr lang="he-IL" dirty="0"/>
              <a:t>לצורך חישוב </a:t>
            </a:r>
            <a:r>
              <a:rPr lang="he-IL"/>
              <a:t>זמן ההמתנה, </a:t>
            </a:r>
            <a:r>
              <a:rPr lang="he-IL" dirty="0"/>
              <a:t>נתייחס לכל פיסת זמן כאל תהליך עצמאי באורך </a:t>
            </a:r>
            <a:r>
              <a:rPr lang="en-US" dirty="0"/>
              <a:t>1s</a:t>
            </a:r>
            <a:r>
              <a:rPr lang="he-IL" dirty="0"/>
              <a:t> אשר מגיע ברגע שפיסת הזמן הקודם הסתיימה.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C8D4ED-78C8-40F3-A3B6-D666726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07D6E0F-7771-45FC-96E3-9F5A705C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2F4E67A-D7D8-4B0D-A62B-A4602343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68" y="4033750"/>
            <a:ext cx="6053063" cy="24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2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84C4D4-F6A5-4D7C-BFBF-45A59A5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שיקולים בבחירת הקוונטום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E5C7C4-928A-4AE1-902F-748FFF55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הקוונטום חייב להיות כפולה של הזמן בין פסיקות שעון.</a:t>
            </a:r>
          </a:p>
          <a:p>
            <a:pPr lvl="1"/>
            <a:r>
              <a:rPr lang="he-IL" dirty="0"/>
              <a:t>למשל, אם פסיקות שעון מגיעות כל </a:t>
            </a:r>
            <a:r>
              <a:rPr lang="en-US" dirty="0"/>
              <a:t>10ms</a:t>
            </a:r>
            <a:r>
              <a:rPr lang="he-IL" dirty="0"/>
              <a:t>,</a:t>
            </a:r>
            <a:br>
              <a:rPr lang="en-US" dirty="0"/>
            </a:br>
            <a:r>
              <a:rPr lang="he-IL" dirty="0"/>
              <a:t>אז הקוונטום יכול להיות </a:t>
            </a:r>
            <a:r>
              <a:rPr lang="en-US" dirty="0"/>
              <a:t>10ms, 20ms, 30ms</a:t>
            </a:r>
            <a:r>
              <a:rPr lang="he-IL" dirty="0"/>
              <a:t> ...</a:t>
            </a:r>
          </a:p>
          <a:p>
            <a:pPr lvl="1"/>
            <a:endParaRPr lang="he-IL" dirty="0"/>
          </a:p>
          <a:p>
            <a:r>
              <a:rPr lang="he-IL" dirty="0"/>
              <a:t>למה עדיף קוונטום נמוך?</a:t>
            </a:r>
          </a:p>
          <a:p>
            <a:pPr lvl="1"/>
            <a:r>
              <a:rPr lang="he-IL" dirty="0"/>
              <a:t>זמן המתנה נמוך </a:t>
            </a:r>
            <a:r>
              <a:rPr lang="he-IL" dirty="0">
                <a:sym typeface="Wingdings" panose="05000000000000000000" pitchFamily="2" charset="2"/>
              </a:rPr>
              <a:t> יותר אינטראקטיביות.</a:t>
            </a:r>
          </a:p>
          <a:p>
            <a:r>
              <a:rPr lang="he-IL" dirty="0"/>
              <a:t>למה עדיף קוונטום גבוה?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פחות החלפות הקשר  ביצועים טובים יותר.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למשל נניח כי </a:t>
            </a:r>
            <a:r>
              <a:rPr lang="he-IL" dirty="0"/>
              <a:t>הקוונטום הוא </a:t>
            </a:r>
            <a:r>
              <a:rPr lang="en-US" dirty="0"/>
              <a:t>10ms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וזמן החלפת הקשר הוא </a:t>
            </a:r>
            <a:r>
              <a:rPr lang="en-US" dirty="0">
                <a:sym typeface="Wingdings" panose="05000000000000000000" pitchFamily="2" charset="2"/>
              </a:rPr>
              <a:t>1ms</a:t>
            </a:r>
            <a:r>
              <a:rPr lang="he-IL" dirty="0">
                <a:sym typeface="Wingdings" panose="05000000000000000000" pitchFamily="2" charset="2"/>
              </a:rPr>
              <a:t>.</a:t>
            </a:r>
          </a:p>
          <a:p>
            <a:r>
              <a:rPr lang="he-IL" dirty="0">
                <a:sym typeface="Wingdings" panose="05000000000000000000" pitchFamily="2" charset="2"/>
              </a:rPr>
              <a:t>מה התקורה של אלגוריתם </a:t>
            </a:r>
            <a:r>
              <a:rPr lang="en-US" dirty="0">
                <a:sym typeface="Wingdings" panose="05000000000000000000" pitchFamily="2" charset="2"/>
              </a:rPr>
              <a:t>RR</a:t>
            </a:r>
            <a:r>
              <a:rPr lang="he-IL" dirty="0">
                <a:sym typeface="Wingdings" panose="05000000000000000000" pitchFamily="2" charset="2"/>
              </a:rPr>
              <a:t> במקרה הזה?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F774C0-4DAB-4E1E-87A3-F96ED39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E5B122-C302-4111-AB2A-F592DAB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F690A-6C73-48F9-96FF-D594ECB4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פשרה בין זמן תגובה לזמן המתנה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2A7CC-366F-4E80-971B-8C695D6C7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BF34CE-F969-4F5E-AC0F-CE7AD0AD5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מנסה להביא למינימום את זמן ההמתנה הממוצע.</a:t>
            </a:r>
          </a:p>
          <a:p>
            <a:r>
              <a:rPr lang="he-IL" dirty="0"/>
              <a:t>אבל משיג זמן תגובה גרוע.</a:t>
            </a:r>
          </a:p>
          <a:p>
            <a:endParaRPr lang="he-IL" dirty="0"/>
          </a:p>
          <a:p>
            <a:pPr lvl="1"/>
            <a:r>
              <a:rPr lang="he-IL" dirty="0"/>
              <a:t>האלגוריתם אינו צריך לדעת מראש את זמן הריצה של כל התהליכים.</a:t>
            </a:r>
          </a:p>
          <a:p>
            <a:pPr lvl="1"/>
            <a:endParaRPr lang="he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A094E6-E5A8-49F5-A63B-46C21FB4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SJF, SRTF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633EE4-90F3-42B9-A259-821B32CBC4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e-IL" dirty="0"/>
              <a:t>מנסים להביא למינימום את זמן התגובה הממוצע.</a:t>
            </a:r>
          </a:p>
          <a:p>
            <a:r>
              <a:rPr lang="he-IL" dirty="0"/>
              <a:t>אבל משיגים זמן המתנה גרוע.</a:t>
            </a:r>
          </a:p>
          <a:p>
            <a:endParaRPr lang="he-IL" dirty="0"/>
          </a:p>
          <a:p>
            <a:pPr lvl="1"/>
            <a:r>
              <a:rPr lang="he-IL" dirty="0"/>
              <a:t>האלגוריתמים האלו מניחים כי </a:t>
            </a:r>
            <a:r>
              <a:rPr lang="he-IL" altLang="en-US" dirty="0"/>
              <a:t>זמן הריצה של כל התהליכים ידוע מראש.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C5EFE7-190F-4DBD-9E84-7578B19F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AF5001E-2A01-42F0-BE37-141D1E1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FCBCB9BC-435C-4CA6-89A7-2DE363F22650}"/>
              </a:ext>
            </a:extLst>
          </p:cNvPr>
          <p:cNvSpPr/>
          <p:nvPr/>
        </p:nvSpPr>
        <p:spPr>
          <a:xfrm>
            <a:off x="457201" y="5577840"/>
            <a:ext cx="8229599" cy="822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אלגוריתמי זימון של מערכות אמיתיות (למשל </a:t>
            </a:r>
            <a:r>
              <a:rPr lang="en-US" sz="2400" dirty="0"/>
              <a:t>CFS</a:t>
            </a:r>
            <a:r>
              <a:rPr lang="he-IL" sz="2400" dirty="0"/>
              <a:t> של לינוקס) ינסו לשלב בין שני הסוגים לעיל.</a:t>
            </a:r>
          </a:p>
        </p:txBody>
      </p:sp>
    </p:spTree>
    <p:extLst>
      <p:ext uri="{BB962C8B-B14F-4D97-AF65-F5344CB8AC3E}">
        <p14:creationId xmlns:p14="http://schemas.microsoft.com/office/powerpoint/2010/main" val="36592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זימון תהליכים בלינוקס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/>
              <a:t>שני סוגי תהליכים בלינוקס</a:t>
            </a:r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DAA0-116C-4F59-8715-BA830477A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תהליכים "רגילים" (</a:t>
            </a:r>
            <a:r>
              <a:rPr lang="en-US" altLang="en-US" dirty="0"/>
              <a:t>conventional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אינם רגישים לזמן התגובה</a:t>
            </a:r>
            <a:r>
              <a:rPr lang="he-IL" altLang="en-US" dirty="0"/>
              <a:t> ו</a:t>
            </a:r>
            <a:r>
              <a:rPr lang="he-IL" altLang="en-US" sz="2400" dirty="0"/>
              <a:t>יכולים לספוג עיכובים במידה והמערכת עמוסה (כלומר אם רצים עוד הרבה תהליכים במקביל).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דוגמה: תהליך שמנתח את המידע שנאסף בטיסה לאחר הטיסה.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דוגמה: תוכנית ה-</a:t>
            </a:r>
            <a:r>
              <a:rPr lang="en-US" altLang="en-US" dirty="0" err="1"/>
              <a:t>Powerpoint</a:t>
            </a:r>
            <a:r>
              <a:rPr lang="he-IL" altLang="en-US" dirty="0"/>
              <a:t> בה אתה רואים שקופית זו.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CC536-B0E2-4091-913C-B08FF85E9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 dirty="0"/>
              <a:t>תהליכי זמן-אמת (</a:t>
            </a:r>
            <a:r>
              <a:rPr lang="en-US" altLang="en-US" dirty="0"/>
              <a:t>real-time</a:t>
            </a:r>
            <a:r>
              <a:rPr lang="he-IL" alt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2DA0-F644-44D2-AA9A-6495880AE7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נדרשים לעמוד באילוצים קשיחים על זמן התגובה, ללא תלות בעומס על המערכת.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דוגמה: תוכנת הטייס האוטומטי במטוסים.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רק משתמש-על (</a:t>
            </a:r>
            <a:r>
              <a:rPr lang="en-US" altLang="en-US" dirty="0"/>
              <a:t>root</a:t>
            </a:r>
            <a:r>
              <a:rPr lang="he-IL" altLang="en-US" dirty="0"/>
              <a:t>) יכול להגדיר תהליך כזמן-אמת ע"י שינוי העדיפות שלו.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מבוא לזימון תהליכים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9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שני סוגי תהליכים בלינוקס</a:t>
            </a:r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2DA0-F644-44D2-AA9A-6495880A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לכל אחד מסוגי התהליכים אלגוריתם זימון שונה.</a:t>
            </a:r>
          </a:p>
          <a:p>
            <a:r>
              <a:rPr lang="he-IL" altLang="en-US" dirty="0"/>
              <a:t>תהליכים רגילים אינם זוכים לרוץ אם יש תהליכי זמן-אמת מוכנים לריצה (כלומר הנמצאים במצב </a:t>
            </a:r>
            <a:r>
              <a:rPr lang="en-US" altLang="en-US" dirty="0"/>
              <a:t>TASK_RUNNING</a:t>
            </a:r>
            <a:r>
              <a:rPr lang="he-IL" altLang="en-US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2607F11-21A4-4CB0-A3F8-28591D8E8376}"/>
              </a:ext>
            </a:extLst>
          </p:cNvPr>
          <p:cNvSpPr/>
          <p:nvPr/>
        </p:nvSpPr>
        <p:spPr>
          <a:xfrm>
            <a:off x="3156856" y="3200401"/>
            <a:ext cx="2830287" cy="12736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/>
              <a:t>יש תהליכי זמן-אמת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5DBD8-C5EF-4481-B3BB-9621191C8AB1}"/>
              </a:ext>
            </a:extLst>
          </p:cNvPr>
          <p:cNvSpPr/>
          <p:nvPr/>
        </p:nvSpPr>
        <p:spPr>
          <a:xfrm>
            <a:off x="5943600" y="556260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/>
              <a:t>אלגוריתם הזימון של תהליכי זמן-אמת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8F6356-282A-4CE9-8CC4-593532B16C4C}"/>
              </a:ext>
            </a:extLst>
          </p:cNvPr>
          <p:cNvSpPr/>
          <p:nvPr/>
        </p:nvSpPr>
        <p:spPr>
          <a:xfrm>
            <a:off x="457200" y="5562599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/>
              <a:t>אלגוריתם הזימון של תהליכים רגילים</a:t>
            </a:r>
            <a:endParaRPr lang="en-US" sz="2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C69773D-02D6-49AF-9C15-DDF42F8A6459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5987143" y="3837215"/>
            <a:ext cx="1328057" cy="172538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48FF87-EBEF-4424-93E6-698C758C0F2E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828800" y="3837215"/>
            <a:ext cx="1328056" cy="172538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DB8900-F01E-4CE6-85AE-BE4A58A93710}"/>
              </a:ext>
            </a:extLst>
          </p:cNvPr>
          <p:cNvSpPr txBox="1"/>
          <p:nvPr/>
        </p:nvSpPr>
        <p:spPr>
          <a:xfrm>
            <a:off x="2320098" y="3311162"/>
            <a:ext cx="5486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לא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BDC57-37F8-436E-9663-606A6EE80080}"/>
              </a:ext>
            </a:extLst>
          </p:cNvPr>
          <p:cNvSpPr txBox="1"/>
          <p:nvPr/>
        </p:nvSpPr>
        <p:spPr>
          <a:xfrm>
            <a:off x="6275261" y="3307080"/>
            <a:ext cx="5486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715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תזכורת: תורי ריצה ותורי המתנה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F12F4E-C03A-4872-8C28-8335ACA0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התהליכים המוכנים לריצה (מצב </a:t>
            </a:r>
            <a:r>
              <a:rPr lang="en-US" altLang="en-US" dirty="0"/>
              <a:t>TASK_RUNNING</a:t>
            </a:r>
            <a:r>
              <a:rPr lang="he-IL" altLang="en-US" dirty="0"/>
              <a:t>) נשמרים במבנה נתונים הקרוי </a:t>
            </a:r>
            <a:r>
              <a:rPr lang="en-US" altLang="en-US" b="1" dirty="0" err="1">
                <a:solidFill>
                  <a:srgbClr val="0000FF"/>
                </a:solidFill>
              </a:rPr>
              <a:t>runqueue</a:t>
            </a:r>
            <a:r>
              <a:rPr lang="he-IL" altLang="en-US" dirty="0"/>
              <a:t> (תור ריצה).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לכל ליבת מעבד יש תור ריצה (מבנה </a:t>
            </a:r>
            <a:r>
              <a:rPr lang="en-US" altLang="en-US" dirty="0" err="1"/>
              <a:t>runqueue</a:t>
            </a:r>
            <a:r>
              <a:rPr lang="he-IL" altLang="en-US" dirty="0"/>
              <a:t>) משלה.</a:t>
            </a:r>
          </a:p>
          <a:p>
            <a:r>
              <a:rPr lang="he-IL" altLang="en-US" dirty="0"/>
              <a:t>בכל רגע נתון, תהליך יכול להימצא בתור ריצה אחד לכל היותר.</a:t>
            </a:r>
          </a:p>
          <a:p>
            <a:r>
              <a:rPr lang="he-IL" altLang="en-US" b="0" dirty="0"/>
              <a:t>אלגוריתם הזימון בוחר את התהליך הבא לריצה על המעבד מתוך תור הריצה של אותו מעבד.</a:t>
            </a:r>
          </a:p>
          <a:p>
            <a:pPr lvl="1"/>
            <a:r>
              <a:rPr lang="he-IL" altLang="en-US" dirty="0"/>
              <a:t>לינוקס מעבירה תהליכים בין תורי ריצה כדי לאזן עומסים אם היא מזהה שיש הרבה תהליכים במעבד אחד לעומת מעבד שני. </a:t>
            </a:r>
            <a:r>
              <a:rPr lang="he-IL" altLang="en-US"/>
              <a:t>נושא זה </a:t>
            </a:r>
            <a:r>
              <a:rPr lang="he-IL" altLang="en-US" dirty="0"/>
              <a:t>מעבר לחומר הקורס.</a:t>
            </a:r>
            <a:endParaRPr lang="he-IL" altLang="en-US" b="0" dirty="0"/>
          </a:p>
          <a:p>
            <a:pPr lvl="1"/>
            <a:endParaRPr lang="he-IL" altLang="en-US" dirty="0"/>
          </a:p>
          <a:p>
            <a:r>
              <a:rPr lang="he-IL" altLang="en-US" dirty="0"/>
              <a:t>שימו לב: תהליכים במצבי המתנה (== נמצאים בתורי המתנה) אינם נמצאים בתורי הריצה ואינם קיימים מבחינת אלגוריתם הזימון.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זימון תהליכי זמן אמת בלינוקס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הזימון של תהליכי זמן-אמת</a:t>
            </a:r>
            <a:endParaRPr lang="en-US" dirty="0"/>
          </a:p>
        </p:txBody>
      </p:sp>
      <p:sp>
        <p:nvSpPr>
          <p:cNvPr id="141" name="Content Placeholder 14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כל התהליכים המוכנים לריצה (מצב </a:t>
            </a:r>
            <a:r>
              <a:rPr lang="en-US" altLang="en-US" dirty="0"/>
              <a:t>TASK_RUNNING</a:t>
            </a:r>
            <a:r>
              <a:rPr lang="he-IL" altLang="en-US" dirty="0"/>
              <a:t>) נשמרים בתור הריצה: מערך תורים באורך 100, תור לכל עדיפות מספרית.</a:t>
            </a:r>
          </a:p>
          <a:p>
            <a:pPr lvl="1"/>
            <a:r>
              <a:rPr lang="he-IL" altLang="en-US" dirty="0"/>
              <a:t>כל תהליך נמצא בתור אחד בלבד.</a:t>
            </a:r>
          </a:p>
          <a:p>
            <a:r>
              <a:rPr lang="he-IL" dirty="0"/>
              <a:t>התהליכים מזומנים לפי </a:t>
            </a:r>
            <a:r>
              <a:rPr lang="he-IL" b="1" u="sng" dirty="0"/>
              <a:t>עדיפות</a:t>
            </a:r>
            <a:r>
              <a:rPr lang="he-IL" dirty="0"/>
              <a:t> – תהליכים בעדיפות נמוכה יזומנו רק אחרי שהסתיימו כל התהליכים בעדיפות הגבוהה.</a:t>
            </a:r>
            <a:endParaRPr lang="en-US" dirty="0"/>
          </a:p>
          <a:p>
            <a:pPr lvl="1"/>
            <a:r>
              <a:rPr lang="he-IL" dirty="0"/>
              <a:t>מספר גבוה == עדיפות נמוכה.</a:t>
            </a:r>
          </a:p>
          <a:p>
            <a:endParaRPr lang="he-IL" dirty="0"/>
          </a:p>
          <a:p>
            <a:r>
              <a:rPr lang="he-IL" altLang="en-US" dirty="0"/>
              <a:t>האלגוריתם תמיד בוחר</a:t>
            </a:r>
            <a:br>
              <a:rPr lang="en-US" altLang="en-US" dirty="0"/>
            </a:br>
            <a:r>
              <a:rPr lang="he-IL" altLang="en-US" dirty="0"/>
              <a:t>לריצה את התהליך שנמצא</a:t>
            </a:r>
            <a:br>
              <a:rPr lang="en-US" altLang="en-US" dirty="0"/>
            </a:br>
            <a:r>
              <a:rPr lang="he-IL" altLang="en-US" dirty="0"/>
              <a:t>בראש התור עם העדיפות</a:t>
            </a:r>
            <a:br>
              <a:rPr lang="en-US" altLang="en-US" dirty="0"/>
            </a:br>
            <a:r>
              <a:rPr lang="he-IL" altLang="en-US" dirty="0"/>
              <a:t>הגבוהה ביותר.</a:t>
            </a:r>
            <a:endParaRPr lang="he-I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8" name="Content Placeholder 20">
            <a:extLst>
              <a:ext uri="{FF2B5EF4-FFF2-40B4-BE49-F238E27FC236}">
                <a16:creationId xmlns:a16="http://schemas.microsoft.com/office/drawing/2014/main" id="{F8C292F3-CE04-41E7-97B6-08684FF94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471253"/>
              </p:ext>
            </p:extLst>
          </p:nvPr>
        </p:nvGraphicFramePr>
        <p:xfrm>
          <a:off x="1437501" y="3814101"/>
          <a:ext cx="1463040" cy="257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87">
                  <a:extLst>
                    <a:ext uri="{9D8B030D-6E8A-4147-A177-3AD203B41FA5}">
                      <a16:colId xmlns:a16="http://schemas.microsoft.com/office/drawing/2014/main" val="625692712"/>
                    </a:ext>
                  </a:extLst>
                </a:gridCol>
                <a:gridCol w="816653">
                  <a:extLst>
                    <a:ext uri="{9D8B030D-6E8A-4147-A177-3AD203B41FA5}">
                      <a16:colId xmlns:a16="http://schemas.microsoft.com/office/drawing/2014/main" val="2282006468"/>
                    </a:ext>
                  </a:extLst>
                </a:gridCol>
              </a:tblGrid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list_t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85230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218185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20619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59131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4527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51706"/>
                  </a:ext>
                </a:extLst>
              </a:tr>
            </a:tbl>
          </a:graphicData>
        </a:graphic>
      </p:graphicFrame>
      <p:sp>
        <p:nvSpPr>
          <p:cNvPr id="99" name="Left Brace 98">
            <a:extLst>
              <a:ext uri="{FF2B5EF4-FFF2-40B4-BE49-F238E27FC236}">
                <a16:creationId xmlns:a16="http://schemas.microsoft.com/office/drawing/2014/main" id="{52AF76B9-60FA-4DA0-955D-081376381050}"/>
              </a:ext>
            </a:extLst>
          </p:cNvPr>
          <p:cNvSpPr/>
          <p:nvPr/>
        </p:nvSpPr>
        <p:spPr>
          <a:xfrm>
            <a:off x="1027496" y="4326134"/>
            <a:ext cx="293031" cy="20045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real-time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05E4EC-E09C-4DF6-910D-B9A89EB1B310}"/>
              </a:ext>
            </a:extLst>
          </p:cNvPr>
          <p:cNvGrpSpPr/>
          <p:nvPr/>
        </p:nvGrpSpPr>
        <p:grpSpPr>
          <a:xfrm>
            <a:off x="2878342" y="4320483"/>
            <a:ext cx="1660205" cy="2010178"/>
            <a:chOff x="2548932" y="2179610"/>
            <a:chExt cx="1660205" cy="2010178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5122CB9D-2BA3-4450-BE52-A49A3C5853D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565019" y="3902451"/>
              <a:ext cx="576263" cy="287337"/>
              <a:chOff x="1202" y="2750"/>
              <a:chExt cx="363" cy="181"/>
            </a:xfrm>
          </p:grpSpPr>
          <p:sp>
            <p:nvSpPr>
              <p:cNvPr id="117" name="Line 30">
                <a:extLst>
                  <a:ext uri="{FF2B5EF4-FFF2-40B4-BE49-F238E27FC236}">
                    <a16:creationId xmlns:a16="http://schemas.microsoft.com/office/drawing/2014/main" id="{8DFEC4C3-C187-4BFD-9064-F1664E71D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oval" w="med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31">
                <a:extLst>
                  <a:ext uri="{FF2B5EF4-FFF2-40B4-BE49-F238E27FC236}">
                    <a16:creationId xmlns:a16="http://schemas.microsoft.com/office/drawing/2014/main" id="{324A8569-4EA1-4D6C-B3C8-0154D622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750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32">
                <a:extLst>
                  <a:ext uri="{FF2B5EF4-FFF2-40B4-BE49-F238E27FC236}">
                    <a16:creationId xmlns:a16="http://schemas.microsoft.com/office/drawing/2014/main" id="{67F396B2-C7D1-4381-806F-A6EFCCB44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795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" name="Rectangle 38" descr="Light vertical">
              <a:extLst>
                <a:ext uri="{FF2B5EF4-FFF2-40B4-BE49-F238E27FC236}">
                  <a16:creationId xmlns:a16="http://schemas.microsoft.com/office/drawing/2014/main" id="{E3B7D8CD-C8DA-4628-A8D3-C23D958048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56611" y="254155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39" descr="Light vertical">
              <a:extLst>
                <a:ext uri="{FF2B5EF4-FFF2-40B4-BE49-F238E27FC236}">
                  <a16:creationId xmlns:a16="http://schemas.microsoft.com/office/drawing/2014/main" id="{2E548C89-5FC3-4193-8E04-8FA078C0AF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48774" y="254155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Rectangle 46" descr="Light vertical">
              <a:extLst>
                <a:ext uri="{FF2B5EF4-FFF2-40B4-BE49-F238E27FC236}">
                  <a16:creationId xmlns:a16="http://schemas.microsoft.com/office/drawing/2014/main" id="{EE29F17C-8FA8-4688-B768-39BDE81BD2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53757" y="340359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Rectangle 47" descr="Light vertical">
              <a:extLst>
                <a:ext uri="{FF2B5EF4-FFF2-40B4-BE49-F238E27FC236}">
                  <a16:creationId xmlns:a16="http://schemas.microsoft.com/office/drawing/2014/main" id="{5008EA92-27E1-4889-9AD2-29D3E795C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45920" y="340359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Line 55">
              <a:extLst>
                <a:ext uri="{FF2B5EF4-FFF2-40B4-BE49-F238E27FC236}">
                  <a16:creationId xmlns:a16="http://schemas.microsoft.com/office/drawing/2014/main" id="{686107DA-FC36-41E9-AFC1-0419F84492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272512" y="2757459"/>
              <a:ext cx="7207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56">
              <a:extLst>
                <a:ext uri="{FF2B5EF4-FFF2-40B4-BE49-F238E27FC236}">
                  <a16:creationId xmlns:a16="http://schemas.microsoft.com/office/drawing/2014/main" id="{A097FF5A-FA4C-48A0-B27E-7837947E6A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269658" y="3617912"/>
              <a:ext cx="7207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7">
              <a:extLst>
                <a:ext uri="{FF2B5EF4-FFF2-40B4-BE49-F238E27FC236}">
                  <a16:creationId xmlns:a16="http://schemas.microsoft.com/office/drawing/2014/main" id="{8516E1FA-9733-44FA-8750-9DC309DA91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51786" y="2757459"/>
              <a:ext cx="649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8">
              <a:extLst>
                <a:ext uri="{FF2B5EF4-FFF2-40B4-BE49-F238E27FC236}">
                  <a16:creationId xmlns:a16="http://schemas.microsoft.com/office/drawing/2014/main" id="{A41F5F75-B659-4972-B625-6F81E955DF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48932" y="3617912"/>
              <a:ext cx="649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59">
              <a:extLst>
                <a:ext uri="{FF2B5EF4-FFF2-40B4-BE49-F238E27FC236}">
                  <a16:creationId xmlns:a16="http://schemas.microsoft.com/office/drawing/2014/main" id="{DF167D06-9EC1-48C7-8E76-037DBED83B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24812" y="2828897"/>
              <a:ext cx="1295400" cy="300037"/>
            </a:xfrm>
            <a:custGeom>
              <a:avLst/>
              <a:gdLst>
                <a:gd name="T0" fmla="*/ 0 w 816"/>
                <a:gd name="T1" fmla="*/ 144 h 189"/>
                <a:gd name="T2" fmla="*/ 272 w 816"/>
                <a:gd name="T3" fmla="*/ 7 h 189"/>
                <a:gd name="T4" fmla="*/ 816 w 816"/>
                <a:gd name="T5" fmla="*/ 189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189">
                  <a:moveTo>
                    <a:pt x="0" y="144"/>
                  </a:moveTo>
                  <a:cubicBezTo>
                    <a:pt x="68" y="72"/>
                    <a:pt x="136" y="0"/>
                    <a:pt x="272" y="7"/>
                  </a:cubicBezTo>
                  <a:cubicBezTo>
                    <a:pt x="408" y="14"/>
                    <a:pt x="740" y="166"/>
                    <a:pt x="816" y="189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60">
              <a:extLst>
                <a:ext uri="{FF2B5EF4-FFF2-40B4-BE49-F238E27FC236}">
                  <a16:creationId xmlns:a16="http://schemas.microsoft.com/office/drawing/2014/main" id="{803667C3-E250-4751-AB12-BB844FC400A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621958" y="3244850"/>
              <a:ext cx="1295400" cy="300037"/>
            </a:xfrm>
            <a:custGeom>
              <a:avLst/>
              <a:gdLst>
                <a:gd name="T0" fmla="*/ 0 w 816"/>
                <a:gd name="T1" fmla="*/ 144 h 189"/>
                <a:gd name="T2" fmla="*/ 272 w 816"/>
                <a:gd name="T3" fmla="*/ 7 h 189"/>
                <a:gd name="T4" fmla="*/ 816 w 816"/>
                <a:gd name="T5" fmla="*/ 189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189">
                  <a:moveTo>
                    <a:pt x="0" y="144"/>
                  </a:moveTo>
                  <a:cubicBezTo>
                    <a:pt x="68" y="72"/>
                    <a:pt x="136" y="0"/>
                    <a:pt x="272" y="7"/>
                  </a:cubicBezTo>
                  <a:cubicBezTo>
                    <a:pt x="408" y="14"/>
                    <a:pt x="740" y="166"/>
                    <a:pt x="816" y="189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29">
              <a:extLst>
                <a:ext uri="{FF2B5EF4-FFF2-40B4-BE49-F238E27FC236}">
                  <a16:creationId xmlns:a16="http://schemas.microsoft.com/office/drawing/2014/main" id="{8C6253AC-E2DC-4B05-AAE0-5C4BD316E0A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571131" y="2179610"/>
              <a:ext cx="576263" cy="287337"/>
              <a:chOff x="1202" y="2750"/>
              <a:chExt cx="363" cy="181"/>
            </a:xfrm>
          </p:grpSpPr>
          <p:sp>
            <p:nvSpPr>
              <p:cNvPr id="114" name="Line 30">
                <a:extLst>
                  <a:ext uri="{FF2B5EF4-FFF2-40B4-BE49-F238E27FC236}">
                    <a16:creationId xmlns:a16="http://schemas.microsoft.com/office/drawing/2014/main" id="{B209FC4D-0902-40FE-8872-644D8D853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oval" w="med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31">
                <a:extLst>
                  <a:ext uri="{FF2B5EF4-FFF2-40B4-BE49-F238E27FC236}">
                    <a16:creationId xmlns:a16="http://schemas.microsoft.com/office/drawing/2014/main" id="{28541448-998C-4DFE-9547-69F597CE4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750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32">
                <a:extLst>
                  <a:ext uri="{FF2B5EF4-FFF2-40B4-BE49-F238E27FC236}">
                    <a16:creationId xmlns:a16="http://schemas.microsoft.com/office/drawing/2014/main" id="{B76EE847-9867-476F-BDD3-0648D2BBC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795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9" name="Down Arrow 138"/>
          <p:cNvSpPr/>
          <p:nvPr/>
        </p:nvSpPr>
        <p:spPr>
          <a:xfrm>
            <a:off x="2237961" y="4320483"/>
            <a:ext cx="481448" cy="201017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מדיניות זימון של תהליך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לכל תהליך זמן-אמת יש מדיניות זימון (</a:t>
            </a:r>
            <a:r>
              <a:rPr lang="en-US" dirty="0"/>
              <a:t>scheduling policy</a:t>
            </a:r>
            <a:r>
              <a:rPr lang="he-IL" dirty="0"/>
              <a:t>):</a:t>
            </a:r>
            <a:br>
              <a:rPr lang="en-US" dirty="0"/>
            </a:br>
            <a:r>
              <a:rPr lang="en-US" dirty="0"/>
              <a:t>SCHED_FIFO</a:t>
            </a:r>
            <a:r>
              <a:rPr lang="he-IL" dirty="0"/>
              <a:t> או </a:t>
            </a:r>
            <a:r>
              <a:rPr lang="en-US" dirty="0"/>
              <a:t>SCHED_RR</a:t>
            </a:r>
            <a:r>
              <a:rPr lang="he-IL" dirty="0"/>
              <a:t> .</a:t>
            </a:r>
          </a:p>
          <a:p>
            <a:endParaRPr lang="he-IL" dirty="0"/>
          </a:p>
          <a:p>
            <a:r>
              <a:rPr lang="he-IL" dirty="0"/>
              <a:t>נקבעת ע"י המשתמש באמצעות קריאות מערכת </a:t>
            </a:r>
            <a:r>
              <a:rPr lang="en-US" dirty="0" err="1"/>
              <a:t>sched_setscheduler</a:t>
            </a:r>
            <a:r>
              <a:rPr lang="en-US" dirty="0"/>
              <a:t>()</a:t>
            </a:r>
            <a:r>
              <a:rPr lang="he-IL" dirty="0"/>
              <a:t> .</a:t>
            </a:r>
          </a:p>
          <a:p>
            <a:endParaRPr lang="he-IL" dirty="0"/>
          </a:p>
          <a:p>
            <a:r>
              <a:rPr lang="he-IL" b="1" dirty="0">
                <a:solidFill>
                  <a:srgbClr val="0000FF"/>
                </a:solidFill>
              </a:rPr>
              <a:t>מדיניות הזימון </a:t>
            </a:r>
            <a:r>
              <a:rPr lang="he-IL" dirty="0"/>
              <a:t>– תשפיע על כמה זמן ריצה כל תהליך יקבל ואופן עבודת התור.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מדיניויות זימון של תהליכי זמן-אמת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en-US" altLang="en-US" dirty="0"/>
              <a:t>SCHED_RR</a:t>
            </a:r>
            <a:endParaRPr lang="he-IL" altLang="en-US" dirty="0"/>
          </a:p>
          <a:p>
            <a:r>
              <a:rPr lang="en-US" altLang="en-US" dirty="0"/>
              <a:t>Round Robin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231594"/>
          </a:xfrm>
        </p:spPr>
        <p:txBody>
          <a:bodyPr>
            <a:normAutofit/>
          </a:bodyPr>
          <a:lstStyle/>
          <a:p>
            <a:r>
              <a:rPr lang="he-IL" altLang="en-US" dirty="0"/>
              <a:t>חלוקת זמן בין כל התהליכים המוכנים לריצה בעלי העדיפות הטובה ביותר.</a:t>
            </a:r>
          </a:p>
          <a:p>
            <a:pPr lvl="1"/>
            <a:r>
              <a:rPr lang="he-IL" dirty="0"/>
              <a:t>כל תהליך מקבל קוונטום (פיסת זמן) בתורו</a:t>
            </a:r>
            <a:r>
              <a:rPr lang="he-IL" altLang="en-US" dirty="0"/>
              <a:t>, לפי סדר מעגלי</a:t>
            </a:r>
            <a:r>
              <a:rPr lang="he-IL" dirty="0"/>
              <a:t>.</a:t>
            </a:r>
          </a:p>
          <a:p>
            <a:r>
              <a:rPr lang="he-IL" b="1" u="sng" dirty="0"/>
              <a:t>שימו לב:</a:t>
            </a:r>
            <a:r>
              <a:rPr lang="he-IL" dirty="0"/>
              <a:t> תהליכים במדיניות זימון </a:t>
            </a:r>
            <a:r>
              <a:rPr lang="en-US" dirty="0"/>
              <a:t>SCHED_RR</a:t>
            </a:r>
            <a:r>
              <a:rPr lang="he-IL" dirty="0"/>
              <a:t> עלולים "להיתקע" בתור אחרי תהליכים במדיניות זימון </a:t>
            </a:r>
            <a:r>
              <a:rPr lang="en-US" dirty="0"/>
              <a:t>SCHED_FIFO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en-US" altLang="en-US" dirty="0"/>
              <a:t>SCHED_FIFO</a:t>
            </a:r>
            <a:endParaRPr lang="he-IL" altLang="en-US" dirty="0"/>
          </a:p>
          <a:p>
            <a:r>
              <a:rPr lang="en-US" altLang="en-US" dirty="0"/>
              <a:t>First in First Out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54880" y="2316161"/>
            <a:ext cx="3931920" cy="4231595"/>
          </a:xfrm>
        </p:spPr>
        <p:txBody>
          <a:bodyPr>
            <a:normAutofit/>
          </a:bodyPr>
          <a:lstStyle/>
          <a:p>
            <a:r>
              <a:rPr lang="he-IL" altLang="en-US" dirty="0"/>
              <a:t>זימון לפי סדר הגעה. </a:t>
            </a:r>
          </a:p>
          <a:p>
            <a:r>
              <a:rPr lang="he-IL" altLang="en-US" dirty="0"/>
              <a:t>תהליך </a:t>
            </a:r>
            <a:r>
              <a:rPr lang="en-US" altLang="en-US" dirty="0"/>
              <a:t>FIFO</a:t>
            </a:r>
            <a:r>
              <a:rPr lang="he-IL" altLang="en-US" dirty="0"/>
              <a:t> </a:t>
            </a:r>
            <a:r>
              <a:rPr lang="he-IL" altLang="en-US" b="1" dirty="0"/>
              <a:t>מוותר</a:t>
            </a:r>
            <a:r>
              <a:rPr lang="he-IL" altLang="en-US" dirty="0"/>
              <a:t> על המעבד רק אם:</a:t>
            </a:r>
          </a:p>
          <a:p>
            <a:pPr lvl="1"/>
            <a:r>
              <a:rPr lang="he-IL" altLang="en-US" dirty="0"/>
              <a:t>הוא יוצא להמתנה (למשל בגלל </a:t>
            </a:r>
            <a:r>
              <a:rPr lang="en-US" altLang="en-US" dirty="0"/>
              <a:t>I/O</a:t>
            </a:r>
            <a:r>
              <a:rPr lang="he-IL" altLang="en-US" dirty="0"/>
              <a:t>) – בעתיד יחזור לסוף התור.</a:t>
            </a:r>
          </a:p>
          <a:p>
            <a:pPr lvl="1"/>
            <a:r>
              <a:rPr lang="he-IL" altLang="en-US" dirty="0"/>
              <a:t>הוא קורא לקריאת המערכת </a:t>
            </a:r>
            <a:r>
              <a:rPr lang="en-US" altLang="en-US" dirty="0" err="1"/>
              <a:t>sched_yield</a:t>
            </a:r>
            <a:r>
              <a:rPr lang="he-IL" altLang="en-US" dirty="0"/>
              <a:t> – עובר מיד לסוף התור (נשאר בתור הריצה).</a:t>
            </a:r>
          </a:p>
          <a:p>
            <a:r>
              <a:rPr lang="he-IL" altLang="en-US" dirty="0"/>
              <a:t>תהליך </a:t>
            </a:r>
            <a:r>
              <a:rPr lang="en-US" altLang="en-US" dirty="0"/>
              <a:t>FIFO</a:t>
            </a:r>
            <a:r>
              <a:rPr lang="he-IL" altLang="en-US" dirty="0"/>
              <a:t> </a:t>
            </a:r>
            <a:r>
              <a:rPr lang="he-IL" altLang="en-US" b="1" dirty="0"/>
              <a:t>מופקע</a:t>
            </a:r>
            <a:r>
              <a:rPr lang="he-IL" altLang="en-US" dirty="0"/>
              <a:t> רק ע"י תהליך זמן-אמת אחר עדיף יותר.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3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דוגמה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he-IL" dirty="0"/>
                  <a:t>אם כל התהליכים במדיניות </a:t>
                </a:r>
                <a:r>
                  <a:rPr lang="en-US" dirty="0"/>
                  <a:t>SCHED_FIFO</a:t>
                </a:r>
                <a:r>
                  <a:rPr lang="he-I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until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finished</m:t>
                          </m:r>
                        </m:lim>
                      </m:limLow>
                      <m:r>
                        <m:rPr>
                          <m:nor/>
                        </m:rPr>
                        <a:rPr lang="en-US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until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finished</m:t>
                          </m:r>
                        </m:lim>
                      </m:limLow>
                      <m:r>
                        <m:rPr>
                          <m:nor/>
                        </m:rPr>
                        <a:rPr lang="en-US"/>
                        <m:t>,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until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finished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r>
                        <m:rPr>
                          <m:nor/>
                        </m:rPr>
                        <a:rPr lang="en-US" b="0" i="0" smtClean="0"/>
                        <m:t>B</m:t>
                      </m:r>
                      <m:r>
                        <m:rPr>
                          <m:nor/>
                        </m:rPr>
                        <a:rPr lang="en-US" smtClean="0"/>
                        <m:t>…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אם כל התהליכים במדיניות </a:t>
                </a:r>
                <a:r>
                  <a:rPr lang="en-US" dirty="0"/>
                  <a:t>SCHED_RR</a:t>
                </a:r>
                <a:r>
                  <a:rPr lang="he-I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q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he-IL" dirty="0"/>
                  <a:t>ללא קשר למדיניות הזימון, תהליך </a:t>
                </a:r>
                <a:r>
                  <a:rPr lang="en-US" dirty="0"/>
                  <a:t>B</a:t>
                </a:r>
                <a:r>
                  <a:rPr lang="he-IL" dirty="0"/>
                  <a:t> ירוץ רק כאשר שלושת התהליכים </a:t>
                </a:r>
                <a:r>
                  <a:rPr lang="en-US" dirty="0"/>
                  <a:t>A,C,D</a:t>
                </a:r>
                <a:r>
                  <a:rPr lang="he-IL" dirty="0"/>
                  <a:t> יסתיימו ו/או לא יהיו מוכנים לריצה.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4004" y="533400"/>
          <a:ext cx="50833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32">
                  <a:extLst>
                    <a:ext uri="{9D8B030D-6E8A-4147-A177-3AD203B41FA5}">
                      <a16:colId xmlns:a16="http://schemas.microsoft.com/office/drawing/2014/main" val="1083795236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337851705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664463100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265959838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64091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sz="2000" dirty="0"/>
                        <a:t>תהליך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sz="2000" dirty="0"/>
                        <a:t>זמן הגעה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4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sz="2000" dirty="0"/>
                        <a:t>עדיפות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8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הוספת תהליכים לתור הריצה</a:t>
            </a:r>
            <a:endParaRPr lang="en-US" dirty="0"/>
          </a:p>
        </p:txBody>
      </p:sp>
      <p:sp>
        <p:nvSpPr>
          <p:cNvPr id="141" name="Content Placeholder 14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תהליכים חדשים ותהליכים שחזרו מהמתנה יכנסו לסוף התור המתאים לעדיפותם.</a:t>
            </a:r>
          </a:p>
          <a:p>
            <a:endParaRPr lang="he-IL" dirty="0"/>
          </a:p>
          <a:p>
            <a:r>
              <a:rPr lang="he-IL" dirty="0"/>
              <a:t>שאלה: מה היתרונות בלהכניס לסוף התור לעומת תחילת התור? </a:t>
            </a:r>
            <a:endParaRPr lang="en-US" dirty="0"/>
          </a:p>
          <a:p>
            <a:pPr lvl="1"/>
            <a:r>
              <a:rPr lang="he-IL" dirty="0"/>
              <a:t>אם המערכת לא עמוסה (כלומר מעט תהליכים) – זה כמובן לא משנה.</a:t>
            </a:r>
          </a:p>
          <a:p>
            <a:r>
              <a:rPr lang="he-IL" dirty="0"/>
              <a:t>תשובה: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הוספת תהליכים בסוף התור שומרת על הוגנות כי תהליכים שהגיעו קודם ירוצו קודם.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הוספת תהליכים בתחילת התור הייתה עלולה ליצור הרעבה אם תהליכים חדשים ממשיכים להגיע ותהליכים בסוף התור לא זוכים לרוץ.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1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חישוב ה-</a:t>
            </a:r>
            <a:r>
              <a:rPr lang="en-US" altLang="en-US" dirty="0"/>
              <a:t>time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כאמור, לכל תהליך במדיניות </a:t>
            </a:r>
            <a:r>
              <a:rPr lang="en-US" dirty="0"/>
              <a:t>SCHED_RR</a:t>
            </a:r>
            <a:r>
              <a:rPr lang="he-IL" dirty="0"/>
              <a:t> מוקצב פרק זמן לשימוש במעבד – </a:t>
            </a:r>
            <a:r>
              <a:rPr lang="en-US" dirty="0"/>
              <a:t>time slice</a:t>
            </a:r>
            <a:r>
              <a:rPr lang="he-IL" dirty="0"/>
              <a:t> או </a:t>
            </a:r>
            <a:r>
              <a:rPr lang="en-US" dirty="0"/>
              <a:t>quantum</a:t>
            </a:r>
            <a:r>
              <a:rPr lang="he-IL" dirty="0"/>
              <a:t>.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ה-</a:t>
            </a:r>
            <a:r>
              <a:rPr lang="en-US" dirty="0"/>
              <a:t>time slice</a:t>
            </a:r>
            <a:r>
              <a:rPr lang="he-IL" dirty="0"/>
              <a:t> מוגדר ביחידות של פסיקות שעון.</a:t>
            </a:r>
          </a:p>
          <a:p>
            <a:pPr lvl="1"/>
            <a:r>
              <a:rPr lang="he-IL" dirty="0"/>
              <a:t>בכל פסיקת שעון ערכו קטן ב-1.</a:t>
            </a:r>
          </a:p>
          <a:p>
            <a:pPr lvl="1"/>
            <a:r>
              <a:rPr lang="he-IL" dirty="0"/>
              <a:t>כאשר הוא מגיע ל-0, התהליך סיים את הזמן שהוקצב לו.</a:t>
            </a:r>
          </a:p>
          <a:p>
            <a:pPr lvl="1"/>
            <a:endParaRPr lang="he-IL" dirty="0"/>
          </a:p>
          <a:p>
            <a:r>
              <a:rPr lang="en-US" dirty="0"/>
              <a:t>time slice</a:t>
            </a:r>
            <a:r>
              <a:rPr lang="he-IL" dirty="0"/>
              <a:t> מוקצה לתהליך במאקרו </a:t>
            </a:r>
            <a:r>
              <a:rPr lang="en-US" dirty="0"/>
              <a:t>TASK_TIMESLICE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החישוב עובר מיחידות של מילי-שניות ליחידות של מספר פסיקות שעון.</a:t>
            </a:r>
            <a:endParaRPr lang="en-US" dirty="0"/>
          </a:p>
          <a:p>
            <a:pPr lvl="1"/>
            <a:r>
              <a:rPr lang="en-US" dirty="0"/>
              <a:t>HZ</a:t>
            </a:r>
            <a:r>
              <a:rPr lang="he-IL" dirty="0"/>
              <a:t> </a:t>
            </a:r>
            <a:r>
              <a:rPr lang="en-US" dirty="0"/>
              <a:t>=</a:t>
            </a:r>
            <a:r>
              <a:rPr lang="he-IL" dirty="0"/>
              <a:t> מספר פסיקות השעון בשניה.</a:t>
            </a:r>
            <a:br>
              <a:rPr lang="en-US" dirty="0"/>
            </a:br>
            <a:endParaRPr lang="he-IL" dirty="0"/>
          </a:p>
          <a:p>
            <a:pPr algn="l" rtl="0">
              <a:lnSpc>
                <a:spcPct val="90000"/>
              </a:lnSpc>
              <a:buClr>
                <a:schemeClr val="bg2"/>
              </a:buClr>
              <a:buSzPct val="7500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RR_TIMESLICE	   (100 * HZ / 1000)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4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זימון תהליכים רגילים בלינוקס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e-IL" altLang="en-US" dirty="0"/>
              <a:t>במערכות מחשבים אמיתיות, השמיכה קצרה מדי: בכל רגע מחכים לרוץ יותר תהליכים ממספר המעבדים שיכולים להריץ אותם.</a:t>
            </a:r>
          </a:p>
          <a:p>
            <a:pPr>
              <a:lnSpc>
                <a:spcPct val="90000"/>
              </a:lnSpc>
            </a:pPr>
            <a:r>
              <a:rPr lang="he-IL" altLang="en-US" dirty="0"/>
              <a:t>אין ברירה: מערכת ההפעלה צריכה לחלק את זמן המעבדים בין התהליכים.</a:t>
            </a:r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r>
              <a:rPr lang="he-IL" altLang="en-US" dirty="0"/>
              <a:t>איך כדאי לבחור, בכל נקודת זמן, את התהליך הבא שירוץ על המעבד? וכמה זמן לתת לתהליך הזה?</a:t>
            </a:r>
          </a:p>
          <a:p>
            <a:r>
              <a:rPr lang="he-IL" altLang="en-US" dirty="0"/>
              <a:t>אין תשובה "נכונה". צריך למצוא פשרה בין מספר דרישות הנדסיות: הוגנות, אינטראקטיביות ויעילות.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3D36ABF-3F83-4FAB-9580-3F59C092E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84086"/>
              </p:ext>
            </p:extLst>
          </p:nvPr>
        </p:nvGraphicFramePr>
        <p:xfrm>
          <a:off x="457200" y="3214438"/>
          <a:ext cx="82296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36171">
                  <a:extLst>
                    <a:ext uri="{9D8B030D-6E8A-4147-A177-3AD203B41FA5}">
                      <a16:colId xmlns:a16="http://schemas.microsoft.com/office/drawing/2014/main" val="11096876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39547348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385412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15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12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237176">
                <a:tc rowSpan="2"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time</a:t>
                      </a:r>
                      <a:endParaRPr lang="he-IL" sz="2000" dirty="0"/>
                    </a:p>
                  </a:txBody>
                  <a:tcPr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915162"/>
                  </a:ext>
                </a:extLst>
              </a:tr>
              <a:tr h="385412">
                <a:tc vMerge="1"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P3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B7E6B78-983F-49F8-922D-9C3785242633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457200" y="3732598"/>
            <a:ext cx="8229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83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C40B8-066D-4AF3-853E-AA2EAE4D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האבולוציה של זימון תהליכים בלינוקס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B2196-C213-4FEA-9980-1495D99E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  <a:p>
            <a:pPr lvl="1"/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EC5108F-F52C-46B4-92D2-6ADFCEE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417C14-3CD0-4383-8F57-678B007C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5DD34A-CF97-43FC-983A-5FD756DB3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866180"/>
              </p:ext>
            </p:extLst>
          </p:nvPr>
        </p:nvGraphicFramePr>
        <p:xfrm>
          <a:off x="457199" y="1709928"/>
          <a:ext cx="8229600" cy="476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057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C40B8-066D-4AF3-853E-AA2EAE4D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DA6253-F371-4510-AE75-62401D64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אלגוריתם הזימון של גרעין לינוקס החל מגרסה 2.6.23 הוא </a:t>
            </a:r>
            <a:r>
              <a:rPr lang="en-US" dirty="0"/>
              <a:t>CFS</a:t>
            </a:r>
            <a:r>
              <a:rPr lang="he-IL" dirty="0"/>
              <a:t>.</a:t>
            </a:r>
          </a:p>
          <a:p>
            <a:r>
              <a:rPr lang="he-IL" dirty="0"/>
              <a:t>פותח כדי להשיג:</a:t>
            </a:r>
          </a:p>
          <a:p>
            <a:pPr lvl="1"/>
            <a:r>
              <a:rPr lang="he-IL" dirty="0"/>
              <a:t>יעילות – האלגוריתם מבזבז מעט זמן על קבלת החלטות.</a:t>
            </a:r>
          </a:p>
          <a:p>
            <a:pPr lvl="1"/>
            <a:r>
              <a:rPr lang="he-IL" dirty="0"/>
              <a:t>מדרגיות (</a:t>
            </a:r>
            <a:r>
              <a:rPr lang="en-US" dirty="0"/>
              <a:t>scalability</a:t>
            </a:r>
            <a:r>
              <a:rPr lang="he-IL" dirty="0"/>
              <a:t>) – הביצועים מדרדרים בצורה מתונה יחסית כאשר מספר התהליכים גדל.</a:t>
            </a:r>
          </a:p>
          <a:p>
            <a:pPr lvl="1"/>
            <a:endParaRPr lang="he-IL" dirty="0"/>
          </a:p>
          <a:p>
            <a:r>
              <a:rPr lang="he-IL" dirty="0"/>
              <a:t>במקום לנסות להקטין את זמן התגובה או זמן ההמתנה, </a:t>
            </a:r>
            <a:r>
              <a:rPr lang="en-US" dirty="0"/>
              <a:t>CFS</a:t>
            </a:r>
            <a:r>
              <a:rPr lang="he-IL" dirty="0"/>
              <a:t> פשוט מנסה להיות הוגן ולתת לכל תהליך נתח שווה של זמן המעבד.</a:t>
            </a:r>
          </a:p>
          <a:p>
            <a:pPr lvl="1"/>
            <a:r>
              <a:rPr lang="he-IL" dirty="0"/>
              <a:t>עד כדי עדיפויות: תהליכים בעדיפות גבוהה יותר יקבלו נתח גדול יותר.</a:t>
            </a:r>
          </a:p>
          <a:p>
            <a:pPr lvl="1"/>
            <a:endParaRPr lang="he-IL" dirty="0"/>
          </a:p>
          <a:p>
            <a:r>
              <a:rPr lang="he-IL" dirty="0"/>
              <a:t>לצורך פעולתו, אלגוריתם </a:t>
            </a:r>
            <a:r>
              <a:rPr lang="en-US" dirty="0"/>
              <a:t>CFS</a:t>
            </a:r>
            <a:r>
              <a:rPr lang="he-IL" dirty="0"/>
              <a:t> מגדיר מושג חדש:</a:t>
            </a:r>
            <a:br>
              <a:rPr lang="en-US" dirty="0"/>
            </a:br>
            <a:r>
              <a:rPr lang="he-IL" b="1" dirty="0">
                <a:solidFill>
                  <a:srgbClr val="0000FF"/>
                </a:solidFill>
              </a:rPr>
              <a:t>זמן ריצה וירטואלי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EC5108F-F52C-46B4-92D2-6ADFCEE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417C14-3CD0-4383-8F57-678B007C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1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5DE8C-3E3E-4500-A06A-EB3E64D0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זמן ריצה וירטואלי (</a:t>
            </a:r>
            <a:r>
              <a:rPr lang="en-US" dirty="0" err="1"/>
              <a:t>vruntime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D43316-F0CA-46FB-9AF9-33605938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כאשר תהליך רץ, הוא צובר לעצמו זמן ריצה וירטואלי.</a:t>
            </a:r>
          </a:p>
          <a:p>
            <a:r>
              <a:rPr lang="he-IL" dirty="0"/>
              <a:t>באופן אידיאלי, זמן הריצה הווירטואלי שווה בין כל התהליכים בכל נקודת זמן.</a:t>
            </a:r>
          </a:p>
          <a:p>
            <a:r>
              <a:rPr lang="he-IL" dirty="0"/>
              <a:t>אבל באופן מעשי, רק תהליך אחד יכול לרוץ על המעבד בכל רגע נתון, ולכן יהיו הפרשים בין תהליכים שונים.</a:t>
            </a:r>
          </a:p>
          <a:p>
            <a:endParaRPr lang="he-IL" dirty="0"/>
          </a:p>
          <a:p>
            <a:r>
              <a:rPr lang="he-IL" dirty="0"/>
              <a:t>כאשר </a:t>
            </a:r>
            <a:r>
              <a:rPr lang="en-US" dirty="0"/>
              <a:t>CFS</a:t>
            </a:r>
            <a:r>
              <a:rPr lang="he-IL" dirty="0"/>
              <a:t> מזמן תהליך לריצה הוא יבחר את התהליך בעל זמן הריצה הווירטואלי הנמוך ביותר (כדי להיות הוגן).</a:t>
            </a:r>
          </a:p>
          <a:p>
            <a:endParaRPr lang="he-IL" dirty="0"/>
          </a:p>
          <a:p>
            <a:r>
              <a:rPr lang="he-IL" dirty="0"/>
              <a:t>האלגוריתם שומר בכל רגע את המקסימום והמינימום של זמן הריצה הווירטואלי על-פני כל התהליכים המוכנים לריצה – מיד נבין למה.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DCDD79-4A80-4AAF-B088-826F1824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11857F-6186-4CCA-8053-93BBAC4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8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8E42-BDF3-43EE-A53F-76F62A1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פעולת </a:t>
            </a:r>
            <a:r>
              <a:rPr lang="en-US" dirty="0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192B-A91C-4BD7-81BB-DA8695C5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האלגוריתם קובע טווח זמן שבמהלכו הוא ינסה להריץ את כל התהליכים (בדומה ל-</a:t>
            </a:r>
            <a:r>
              <a:rPr lang="en-US" dirty="0"/>
              <a:t> epoch </a:t>
            </a:r>
            <a:r>
              <a:rPr lang="he-IL" dirty="0"/>
              <a:t> של אלגוריתם </a:t>
            </a:r>
            <a:r>
              <a:rPr lang="en-US" dirty="0"/>
              <a:t>RR</a:t>
            </a:r>
            <a:r>
              <a:rPr lang="he-IL" dirty="0"/>
              <a:t>):</a:t>
            </a:r>
          </a:p>
          <a:p>
            <a:pPr marL="0" indent="0" algn="ctr">
              <a:buNone/>
            </a:pPr>
            <a:r>
              <a:rPr lang="en-US" dirty="0" err="1"/>
              <a:t>sched_latency</a:t>
            </a:r>
            <a:r>
              <a:rPr lang="en-US" dirty="0"/>
              <a:t> = 48 </a:t>
            </a:r>
            <a:r>
              <a:rPr lang="en-US" dirty="0" err="1"/>
              <a:t>ms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האלגוריתם מקצה לכל תהליך פיסת זמן (בדומה לקוונטום של אלגוריתם </a:t>
            </a:r>
            <a:r>
              <a:rPr lang="en-US" dirty="0"/>
              <a:t>RR</a:t>
            </a:r>
            <a:r>
              <a:rPr lang="he-IL" dirty="0"/>
              <a:t>) שבו הוא מקבל את המעבד. אם יש </a:t>
            </a:r>
            <a:r>
              <a:rPr lang="en-US" dirty="0"/>
              <a:t>N</a:t>
            </a:r>
            <a:r>
              <a:rPr lang="he-IL" dirty="0"/>
              <a:t> תהליכים במערכת וכולם באותה עדיפות, הקוונטום של כל תהליך יהיה:</a:t>
            </a:r>
          </a:p>
          <a:p>
            <a:pPr marL="0" indent="0" algn="ctr">
              <a:buNone/>
            </a:pPr>
            <a:r>
              <a:rPr lang="en-US" dirty="0"/>
              <a:t>Qi = </a:t>
            </a:r>
            <a:r>
              <a:rPr lang="en-US" dirty="0" err="1"/>
              <a:t>sched_latency</a:t>
            </a:r>
            <a:r>
              <a:rPr lang="en-US" dirty="0"/>
              <a:t> / N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כאשר תהליך מסיים את הקוונטום שלו, האלגוריתם בוחר לריצה את התהליך בעל זמן הריצה הוירטואלי הנמוך ביותר בעץ.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53664-93D2-451D-A372-53A8E60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8B11-EA22-46FD-AA82-682E94CF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0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46A93C-D5E1-412B-88E1-B4ED3367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הרצה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EEDBC9-4D6B-4410-A228-17CF9841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נניח כי במערכת יש ארבעה תהליכים </a:t>
            </a:r>
            <a:r>
              <a:rPr lang="en-US" dirty="0"/>
              <a:t>A,B,C,D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אז הקוונטום של כל תהליך יהיה </a:t>
            </a:r>
            <a:r>
              <a:rPr lang="en-US" dirty="0"/>
              <a:t>12ms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כעת נניח כי לאחר שני </a:t>
            </a:r>
            <a:r>
              <a:rPr lang="en-US" dirty="0"/>
              <a:t>epochs</a:t>
            </a:r>
            <a:r>
              <a:rPr lang="he-IL" dirty="0"/>
              <a:t> התהליכים </a:t>
            </a:r>
            <a:r>
              <a:rPr lang="en-US" dirty="0"/>
              <a:t>C,D</a:t>
            </a:r>
            <a:r>
              <a:rPr lang="he-IL" dirty="0"/>
              <a:t> מסתיימים.</a:t>
            </a:r>
          </a:p>
          <a:p>
            <a:pPr algn="r" rtl="1"/>
            <a:r>
              <a:rPr lang="he-IL" dirty="0"/>
              <a:t>אז התהליכים הנותרים </a:t>
            </a:r>
            <a:r>
              <a:rPr lang="en-US" dirty="0"/>
              <a:t>A,B</a:t>
            </a:r>
            <a:r>
              <a:rPr lang="he-IL" dirty="0"/>
              <a:t> ממשיכים לרוץ עם קוונטום של </a:t>
            </a:r>
            <a:r>
              <a:rPr lang="en-US" dirty="0"/>
              <a:t>24ms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pPr algn="r" rtl="1"/>
            <a:r>
              <a:rPr lang="he-IL" dirty="0"/>
              <a:t>הזימון של </a:t>
            </a:r>
            <a:r>
              <a:rPr lang="en-US" dirty="0"/>
              <a:t>CFS</a:t>
            </a:r>
            <a:r>
              <a:rPr lang="he-IL" dirty="0"/>
              <a:t> נראה כמו </a:t>
            </a:r>
            <a:r>
              <a:rPr lang="en-US" dirty="0"/>
              <a:t>RR</a:t>
            </a:r>
            <a:r>
              <a:rPr lang="he-IL" dirty="0"/>
              <a:t> עם קוונטום דינמי:</a:t>
            </a: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62A0C61-BC51-49EB-938E-2CA184F9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FB141B-89B4-4340-8F6A-53C46448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16093F-22AF-4190-AC4E-F48C0463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99" y="4432500"/>
            <a:ext cx="5508001" cy="20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3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C8FA67-2675-44D1-847E-B673B518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קורה במערכת עמוסה?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96FA43-E711-4EEB-95C3-ED385F0A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מספר התהליכים </a:t>
            </a:r>
            <a:r>
              <a:rPr lang="en-US" dirty="0"/>
              <a:t>N</a:t>
            </a:r>
            <a:r>
              <a:rPr lang="he-IL" dirty="0"/>
              <a:t> במערכת גבוה, המערכת עלולה לסבול מהחלפות הקשר תכופות ופגיעה בביצועים.</a:t>
            </a:r>
          </a:p>
          <a:p>
            <a:r>
              <a:rPr lang="he-IL" dirty="0"/>
              <a:t>לכן מוגדר גם זמן מינימום על הקוונטום:</a:t>
            </a:r>
          </a:p>
          <a:p>
            <a:pPr marL="0" indent="0" algn="ctr" rtl="0">
              <a:buNone/>
            </a:pPr>
            <a:r>
              <a:rPr lang="en-US" dirty="0"/>
              <a:t>Qi ≥ </a:t>
            </a:r>
            <a:r>
              <a:rPr lang="en-US" dirty="0" err="1"/>
              <a:t>min_granularity</a:t>
            </a:r>
            <a:r>
              <a:rPr lang="en-US" dirty="0"/>
              <a:t> = 6 </a:t>
            </a:r>
            <a:r>
              <a:rPr lang="en-US" dirty="0" err="1"/>
              <a:t>ms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לדוגמה, אם יש 10 תהליכים במערכת, אז הקוונטום של כל אחד אמור להיות:</a:t>
            </a:r>
          </a:p>
          <a:p>
            <a:pPr marL="0" indent="0" algn="ctr" rtl="0">
              <a:buNone/>
            </a:pPr>
            <a:r>
              <a:rPr lang="en-US" dirty="0"/>
              <a:t>Qi = 48 </a:t>
            </a:r>
            <a:r>
              <a:rPr lang="en-US" dirty="0" err="1"/>
              <a:t>ms</a:t>
            </a:r>
            <a:r>
              <a:rPr lang="en-US" dirty="0"/>
              <a:t> / 10 = 4.8 </a:t>
            </a:r>
            <a:r>
              <a:rPr lang="en-US" dirty="0" err="1"/>
              <a:t>ms</a:t>
            </a:r>
            <a:endParaRPr lang="he-IL" dirty="0"/>
          </a:p>
          <a:p>
            <a:r>
              <a:rPr lang="he-IL" dirty="0"/>
              <a:t>בפועל, כל תהליך יקבל </a:t>
            </a:r>
            <a:r>
              <a:rPr lang="en-US" dirty="0"/>
              <a:t>6 </a:t>
            </a:r>
            <a:r>
              <a:rPr lang="en-US" dirty="0" err="1"/>
              <a:t>ms</a:t>
            </a:r>
            <a:r>
              <a:rPr lang="he-IL" dirty="0"/>
              <a:t> ולכן משך הסיבוב שבו כל התהליכים ירוצו יהיה:</a:t>
            </a:r>
          </a:p>
          <a:p>
            <a:pPr marL="0" indent="0" algn="ctr" rtl="0">
              <a:buNone/>
            </a:pPr>
            <a:r>
              <a:rPr lang="en-US" dirty="0"/>
              <a:t>epoch = 60 </a:t>
            </a:r>
            <a:r>
              <a:rPr lang="en-US" dirty="0" err="1"/>
              <a:t>ms</a:t>
            </a:r>
            <a:r>
              <a:rPr lang="en-US" dirty="0"/>
              <a:t> ≥ </a:t>
            </a:r>
            <a:r>
              <a:rPr lang="en-US" dirty="0" err="1"/>
              <a:t>sched_latency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63D6A2-8454-4C35-8C0F-E8776AE6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D04CD5-47C4-4D6B-9E25-078BB80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9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8E42-BDF3-43EE-A53F-76F62A1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הבדלים בין </a:t>
            </a:r>
            <a:r>
              <a:rPr lang="en-US" dirty="0"/>
              <a:t>CFS</a:t>
            </a:r>
            <a:r>
              <a:rPr lang="he-IL" dirty="0"/>
              <a:t> ו-</a:t>
            </a:r>
            <a:r>
              <a:rPr lang="en-US" dirty="0"/>
              <a:t>RR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ED1FB-95E6-4F6A-9672-9AE054A5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en-US" dirty="0"/>
              <a:t>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192B-A91C-4BD7-81BB-DA8695C5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כאשר תהליך מסיים את הקוונטום שלו, </a:t>
            </a:r>
            <a:r>
              <a:rPr lang="en-US" dirty="0"/>
              <a:t>RR</a:t>
            </a:r>
            <a:r>
              <a:rPr lang="he-IL" dirty="0"/>
              <a:t> בוחר לריצה את התהליך הבא ברשימה המעגלית.</a:t>
            </a:r>
            <a:br>
              <a:rPr lang="en-US" dirty="0"/>
            </a:br>
            <a:endParaRPr lang="he-IL" dirty="0"/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הקוונטום סטטי ואינו תלוי במספר התהליכים במערכת.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C55EE-6FD1-4DBF-AE65-AD86A5178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en-US" dirty="0"/>
              <a:t>CFS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6C9042-C2B9-4CB9-AB03-46A19EC7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כאשר תהליך מסיים את הקוונטום שלו, </a:t>
            </a:r>
            <a:r>
              <a:rPr lang="en-US" dirty="0"/>
              <a:t>CFS</a:t>
            </a:r>
            <a:r>
              <a:rPr lang="he-IL" dirty="0"/>
              <a:t> בוחר לריצה את התהליך בעל זמן הריצה הוירטואלי הנמוך ביותר בעץ.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הקוונטום משתנה באופן דינמי בהתאם למספר התהליכים במערכת.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53664-93D2-451D-A372-53A8E60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8B11-EA22-46FD-AA82-682E94CF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281C-7387-443C-9983-8777BEE6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הנתונים של </a:t>
            </a:r>
            <a:r>
              <a:rPr lang="en-US" dirty="0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4515-0663-4BFC-BA13-0B5ACC1F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עץ אדום-שחור – עץ חיפוש בינארי מאוזן עם סיבוכיות חיפוש, הכנסה, ומחיקה לוגריתמיות.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he-IL" dirty="0"/>
              <a:t> כאשר </a:t>
            </a:r>
            <a:r>
              <a:rPr lang="en-US" dirty="0"/>
              <a:t>N</a:t>
            </a:r>
            <a:r>
              <a:rPr lang="he-IL" dirty="0"/>
              <a:t> הוא מספר התהליכים.</a:t>
            </a:r>
          </a:p>
          <a:p>
            <a:r>
              <a:rPr lang="he-IL" dirty="0"/>
              <a:t>מפתח החיפוש בעץ הוא זמן ריצה הווירטואלי (</a:t>
            </a:r>
            <a:r>
              <a:rPr lang="en-US" dirty="0" err="1"/>
              <a:t>vruntime</a:t>
            </a:r>
            <a:r>
              <a:rPr lang="he-IL" dirty="0"/>
              <a:t>).</a:t>
            </a:r>
          </a:p>
          <a:p>
            <a:r>
              <a:rPr lang="he-IL" dirty="0"/>
              <a:t>תהליכים חדשים מאותחלים עם </a:t>
            </a:r>
            <a:r>
              <a:rPr lang="en-US" dirty="0" err="1"/>
              <a:t>vruntime</a:t>
            </a:r>
            <a:r>
              <a:rPr lang="en-US" dirty="0"/>
              <a:t> = </a:t>
            </a:r>
            <a:r>
              <a:rPr lang="en-US" dirty="0" err="1"/>
              <a:t>max_vruntime</a:t>
            </a:r>
            <a:r>
              <a:rPr lang="he-IL" dirty="0"/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9A09-4E17-4142-803F-57DC802A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2AEF-6F63-4B8A-ACE7-D215E1F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0D39-5F42-489D-ADD0-8AF23BDD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4" y="3874400"/>
            <a:ext cx="4629151" cy="2602600"/>
          </a:xfrm>
          <a:prstGeom prst="rect">
            <a:avLst/>
          </a:prstGeom>
        </p:spPr>
      </p:pic>
      <p:sp>
        <p:nvSpPr>
          <p:cNvPr id="7" name="AutoShape 106">
            <a:extLst>
              <a:ext uri="{FF2B5EF4-FFF2-40B4-BE49-F238E27FC236}">
                <a16:creationId xmlns:a16="http://schemas.microsoft.com/office/drawing/2014/main" id="{7BA04DBF-AA9B-4B94-8288-A983B0D7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4038600"/>
            <a:ext cx="936000" cy="468000"/>
          </a:xfrm>
          <a:prstGeom prst="wedgeRoundRectCallout">
            <a:avLst>
              <a:gd name="adj1" fmla="val 208409"/>
              <a:gd name="adj2" fmla="val -129387"/>
              <a:gd name="adj3" fmla="val 16667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2000" dirty="0"/>
              <a:t>למה?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10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071E-EB14-448B-9077-EE2E95EA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יציאה וחזרה מהמתנה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0A3C-A46F-4E95-A72C-DE031057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רק תהליכים מוכנים לריצה נשמרים בעץ.</a:t>
            </a:r>
          </a:p>
          <a:p>
            <a:r>
              <a:rPr lang="he-IL" dirty="0"/>
              <a:t>תהליכים שמבצעים </a:t>
            </a:r>
            <a:r>
              <a:rPr lang="en-US" dirty="0"/>
              <a:t>I/O</a:t>
            </a:r>
            <a:r>
              <a:rPr lang="he-IL" dirty="0"/>
              <a:t> יוצאים מהעץ ועוברים לתור המתנה.</a:t>
            </a:r>
          </a:p>
          <a:p>
            <a:pPr lvl="1"/>
            <a:endParaRPr lang="he-IL" dirty="0"/>
          </a:p>
          <a:p>
            <a:r>
              <a:rPr lang="he-IL" dirty="0"/>
              <a:t>תרחיש בעייתי:</a:t>
            </a:r>
          </a:p>
          <a:p>
            <a:pPr lvl="1"/>
            <a:r>
              <a:rPr lang="he-IL" dirty="0"/>
              <a:t>שני תהליכים </a:t>
            </a:r>
            <a:r>
              <a:rPr lang="en-US" dirty="0"/>
              <a:t>A,B</a:t>
            </a:r>
            <a:r>
              <a:rPr lang="he-IL" dirty="0"/>
              <a:t> רצים זה לצד זה.</a:t>
            </a:r>
          </a:p>
          <a:p>
            <a:pPr lvl="1"/>
            <a:r>
              <a:rPr lang="he-IL" dirty="0"/>
              <a:t>תהליך </a:t>
            </a:r>
            <a:r>
              <a:rPr lang="en-US" dirty="0"/>
              <a:t>B</a:t>
            </a:r>
            <a:r>
              <a:rPr lang="he-IL" dirty="0"/>
              <a:t> יוצא להמתנה ארוכה של 10 שניות.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B</a:t>
            </a:r>
            <a:r>
              <a:rPr lang="he-IL" dirty="0"/>
              <a:t> מתעורר, הוא נכנס לעץ עם </a:t>
            </a:r>
            <a:r>
              <a:rPr lang="en-US" dirty="0" err="1"/>
              <a:t>vruntime</a:t>
            </a:r>
            <a:r>
              <a:rPr lang="he-IL" dirty="0"/>
              <a:t> קטן ב-10 שניות מזה של 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לפי </a:t>
            </a:r>
            <a:r>
              <a:rPr lang="en-US" dirty="0"/>
              <a:t>CFS</a:t>
            </a:r>
            <a:r>
              <a:rPr lang="he-IL" dirty="0"/>
              <a:t>, תהליך </a:t>
            </a:r>
            <a:r>
              <a:rPr lang="en-US" dirty="0"/>
              <a:t>B</a:t>
            </a:r>
            <a:r>
              <a:rPr lang="he-IL" dirty="0"/>
              <a:t> יהיה זה שירוץ ב-10 השניות הבאות.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 הרעבה של </a:t>
            </a:r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כדי למנוע את התרחיש הבעייתי הנ"ל, </a:t>
            </a:r>
            <a:r>
              <a:rPr lang="en-US" dirty="0"/>
              <a:t>CFS</a:t>
            </a:r>
            <a:r>
              <a:rPr lang="he-IL" dirty="0"/>
              <a:t> מוסיף תהליכים שחזרו מהמתנה ארוכה עם </a:t>
            </a:r>
            <a:r>
              <a:rPr lang="en-US" dirty="0" err="1"/>
              <a:t>vruntime</a:t>
            </a:r>
            <a:r>
              <a:rPr lang="en-US" dirty="0"/>
              <a:t> = </a:t>
            </a:r>
            <a:r>
              <a:rPr lang="en-US" dirty="0" err="1"/>
              <a:t>min_vruntime</a:t>
            </a:r>
            <a:r>
              <a:rPr lang="he-IL" dirty="0"/>
              <a:t> 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C847F-AADE-4494-8D39-9C092A75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D7A5-C03D-4D67-865E-A1E5F9E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6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0E3D-DD04-451B-BDA2-1E74A561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עדיפויות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0BF3-9E68-49DD-B409-B74D039F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</a:t>
            </a:r>
            <a:r>
              <a:rPr lang="he-IL" dirty="0"/>
              <a:t> מאפשר למשתמש להגדיר עדיפויות לתהליכים וכך לחלק את זמן המעבד בצורה שונה בין התהליכים.</a:t>
            </a:r>
          </a:p>
          <a:p>
            <a:r>
              <a:rPr lang="he-IL" dirty="0"/>
              <a:t>העדיפות של התהליך מיוצגת ע"י הערך</a:t>
            </a:r>
            <a:r>
              <a:rPr lang="he-IL" altLang="en-US" dirty="0"/>
              <a:t> </a:t>
            </a:r>
            <a:r>
              <a:rPr lang="en-US" altLang="en-US" dirty="0"/>
              <a:t>-20 ≤ nice ≤ +19</a:t>
            </a:r>
            <a:r>
              <a:rPr lang="he-IL" altLang="en-US" dirty="0"/>
              <a:t> .</a:t>
            </a:r>
          </a:p>
          <a:p>
            <a:pPr lvl="1"/>
            <a:r>
              <a:rPr lang="he-IL" altLang="en-US" dirty="0"/>
              <a:t>ברירת המחדל היא </a:t>
            </a:r>
            <a:r>
              <a:rPr lang="en-US" altLang="en-US" dirty="0"/>
              <a:t>nice=0</a:t>
            </a:r>
            <a:r>
              <a:rPr lang="he-IL" altLang="en-US" dirty="0"/>
              <a:t> .</a:t>
            </a:r>
            <a:endParaRPr lang="he-IL" dirty="0"/>
          </a:p>
          <a:p>
            <a:pPr lvl="1"/>
            <a:r>
              <a:rPr lang="he-IL" dirty="0"/>
              <a:t>תהליך "נחמד" יותר יהיה בעדיפות נמוכה יותר.</a:t>
            </a:r>
          </a:p>
          <a:p>
            <a:r>
              <a:rPr lang="he-IL" dirty="0"/>
              <a:t>לכל עדיפות יש משקל: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A2D50-28D0-491C-8D3B-A7684D86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54E1-C916-491E-B53B-EC2B4DF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F270B9-7D01-486B-A930-9C4AF33F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42912" y="4110349"/>
            <a:ext cx="8258176" cy="23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DC3F81-67FC-4805-9415-71914BDA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יעילות, אינטראקטיביות, והוגנות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A74E11-5805-418B-BA1C-FB450ECD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b="1" dirty="0"/>
              <a:t>יעילות</a:t>
            </a:r>
            <a:r>
              <a:rPr lang="he-IL" altLang="en-US" dirty="0"/>
              <a:t> – תהליכים מסתיימים מהר ככל הניתן.</a:t>
            </a:r>
          </a:p>
          <a:p>
            <a:pPr lvl="1"/>
            <a:r>
              <a:rPr lang="he-IL" altLang="en-US" dirty="0"/>
              <a:t>בדרך כלל יעילות מוגדרת באמצעות מדד זמן ההמתנה הממוצע.</a:t>
            </a:r>
          </a:p>
          <a:p>
            <a:pPr lvl="1"/>
            <a:endParaRPr lang="he-IL" altLang="en-US" dirty="0"/>
          </a:p>
          <a:p>
            <a:r>
              <a:rPr lang="he-IL" altLang="en-US" b="1" dirty="0"/>
              <a:t>אינטראקטיביות</a:t>
            </a:r>
            <a:r>
              <a:rPr lang="he-IL" altLang="en-US" dirty="0"/>
              <a:t> – תהליכים מגיבים מהר לפעולות </a:t>
            </a:r>
            <a:r>
              <a:rPr lang="en-US" altLang="en-US"/>
              <a:t>I/O</a:t>
            </a:r>
            <a:r>
              <a:rPr lang="he-IL" altLang="en-US"/>
              <a:t>.</a:t>
            </a:r>
            <a:endParaRPr lang="he-IL" altLang="en-US" dirty="0"/>
          </a:p>
          <a:p>
            <a:pPr lvl="1"/>
            <a:r>
              <a:rPr lang="he-IL" altLang="en-US" dirty="0"/>
              <a:t>לא היינו רוצים ששיחת טלפון תהיה מקוטעת כי תהליך חיפוש קבצים רץ ברקע.</a:t>
            </a:r>
          </a:p>
          <a:p>
            <a:pPr lvl="2"/>
            <a:endParaRPr lang="he-IL" altLang="en-US" dirty="0"/>
          </a:p>
          <a:p>
            <a:r>
              <a:rPr lang="he-IL" altLang="en-US" b="1" dirty="0"/>
              <a:t>הוגנות</a:t>
            </a:r>
            <a:r>
              <a:rPr lang="he-IL" altLang="en-US" dirty="0"/>
              <a:t> – אין הגדרה חד-משמעית, אלא יש כמה גישות.</a:t>
            </a:r>
          </a:p>
          <a:p>
            <a:pPr lvl="1"/>
            <a:r>
              <a:rPr lang="he-IL" altLang="en-US" dirty="0"/>
              <a:t>למשל: תהליך שהגיע ראשון, ירוץ ראשון על המעבד.</a:t>
            </a:r>
          </a:p>
          <a:p>
            <a:pPr lvl="1"/>
            <a:r>
              <a:rPr lang="he-IL" altLang="en-US" dirty="0"/>
              <a:t>למשל: כל התהליכים מקבלים את אותו זמן מעבד.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שלושת הדרישות סותרות אחת את השנייה, ולכן יש למצוא איזון ביניהן.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F8D3AE6-4A0F-48EA-BE9F-CA796147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41569FA-09FE-482D-A078-10B66E6D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F130-2832-4DD4-AB1A-3B7B5710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נוסחאות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C849-C4CB-40C7-9652-678768BC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נניח שיש במערכת </a:t>
            </a:r>
            <a:r>
              <a:rPr lang="en-US" dirty="0"/>
              <a:t>n</a:t>
            </a:r>
            <a:r>
              <a:rPr lang="he-IL" dirty="0"/>
              <a:t> תהליכים עם עדיפויות:  </a:t>
            </a:r>
            <a:r>
              <a:rPr lang="en-US" dirty="0"/>
              <a:t>P1, P2, …, </a:t>
            </a:r>
            <a:r>
              <a:rPr lang="en-US" dirty="0" err="1"/>
              <a:t>Pn</a:t>
            </a:r>
            <a:br>
              <a:rPr lang="en-US" dirty="0"/>
            </a:br>
            <a:r>
              <a:rPr lang="he-IL" dirty="0"/>
              <a:t>ומשקלים:  </a:t>
            </a:r>
            <a:r>
              <a:rPr lang="en-US" dirty="0"/>
              <a:t>W1, W2, …, </a:t>
            </a:r>
            <a:r>
              <a:rPr lang="en-US" dirty="0" err="1"/>
              <a:t>Wn</a:t>
            </a:r>
            <a:r>
              <a:rPr lang="he-IL" dirty="0"/>
              <a:t> .</a:t>
            </a:r>
          </a:p>
          <a:p>
            <a:r>
              <a:rPr lang="he-IL" dirty="0"/>
              <a:t>נניח כי </a:t>
            </a:r>
            <a:r>
              <a:rPr lang="en-US" dirty="0"/>
              <a:t>W0</a:t>
            </a:r>
            <a:r>
              <a:rPr lang="he-IL" dirty="0"/>
              <a:t> הוא המשקל המתאים לעדיפות </a:t>
            </a:r>
            <a:r>
              <a:rPr lang="en-US" dirty="0"/>
              <a:t>nice=0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אז זמן הריצה הווירטואלי של התהליך ה-</a:t>
            </a:r>
            <a:r>
              <a:rPr lang="en-US" dirty="0" err="1"/>
              <a:t>i</a:t>
            </a:r>
            <a:r>
              <a:rPr lang="he-IL" dirty="0"/>
              <a:t> מתקדם לפי:</a:t>
            </a:r>
          </a:p>
          <a:p>
            <a:pPr marL="0" indent="0" algn="ctr">
              <a:buNone/>
            </a:pPr>
            <a:r>
              <a:rPr lang="en-US" dirty="0" err="1"/>
              <a:t>VRi</a:t>
            </a:r>
            <a:r>
              <a:rPr lang="en-US" dirty="0"/>
              <a:t> += (W0 / Wi) ∙ ∆T</a:t>
            </a:r>
            <a:endParaRPr lang="he-IL" dirty="0"/>
          </a:p>
          <a:p>
            <a:r>
              <a:rPr lang="he-IL" dirty="0"/>
              <a:t>כאשר </a:t>
            </a:r>
            <a:r>
              <a:rPr lang="en-US" dirty="0"/>
              <a:t>∆T</a:t>
            </a:r>
            <a:r>
              <a:rPr lang="he-IL" dirty="0"/>
              <a:t> הוא זמן הריצה לפי שעון אמיתי.</a:t>
            </a:r>
          </a:p>
          <a:p>
            <a:pPr lvl="1"/>
            <a:r>
              <a:rPr lang="he-IL" dirty="0"/>
              <a:t>זמן הריצה הווירטואלי זהה לזמן הריצה האמיתי עבור ברירת המחדל </a:t>
            </a:r>
            <a:r>
              <a:rPr lang="en-US" dirty="0"/>
              <a:t>nice=0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ניתן להוכיח כי הקוונטום של התהליך ה-</a:t>
            </a:r>
            <a:r>
              <a:rPr lang="en-US" dirty="0" err="1"/>
              <a:t>i</a:t>
            </a:r>
            <a:r>
              <a:rPr lang="he-IL" dirty="0"/>
              <a:t> הוא: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Qi = (Wi / </a:t>
            </a:r>
            <a:r>
              <a:rPr lang="el-GR" dirty="0"/>
              <a:t>Σ</a:t>
            </a:r>
            <a:r>
              <a:rPr lang="en-US" dirty="0"/>
              <a:t>Wi) ∙ </a:t>
            </a:r>
            <a:r>
              <a:rPr lang="en-US" dirty="0" err="1"/>
              <a:t>sched_latency</a:t>
            </a:r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CAEE-B5C0-4A63-A8AD-4F16BD0F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ED863-2227-4579-99CB-0656486D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1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7A2F-A7F9-475E-9931-5A259440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חישוב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5CFA-8476-4F40-B616-F05F993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נניח כי יש שני תהליכים:</a:t>
            </a:r>
          </a:p>
          <a:p>
            <a:r>
              <a:rPr lang="en-US" dirty="0"/>
              <a:t>P1</a:t>
            </a:r>
            <a:r>
              <a:rPr lang="he-IL" dirty="0"/>
              <a:t> עם ערך </a:t>
            </a:r>
            <a:r>
              <a:rPr lang="en-US" dirty="0"/>
              <a:t>nice = -5</a:t>
            </a:r>
            <a:r>
              <a:rPr lang="he-IL" dirty="0"/>
              <a:t>   </a:t>
            </a:r>
            <a:r>
              <a:rPr lang="he-IL" dirty="0">
                <a:sym typeface="Wingdings" panose="05000000000000000000" pitchFamily="2" charset="2"/>
              </a:rPr>
              <a:t>   משקל </a:t>
            </a:r>
            <a:r>
              <a:rPr lang="en-US" dirty="0">
                <a:sym typeface="Wingdings" panose="05000000000000000000" pitchFamily="2" charset="2"/>
              </a:rPr>
              <a:t>W1 = 3121</a:t>
            </a:r>
            <a:r>
              <a:rPr lang="he-IL" dirty="0">
                <a:sym typeface="Wingdings" panose="05000000000000000000" pitchFamily="2" charset="2"/>
              </a:rPr>
              <a:t> .</a:t>
            </a:r>
            <a:endParaRPr lang="he-IL" dirty="0"/>
          </a:p>
          <a:p>
            <a:r>
              <a:rPr lang="en-US" dirty="0"/>
              <a:t>P2</a:t>
            </a:r>
            <a:r>
              <a:rPr lang="he-IL" dirty="0"/>
              <a:t> עם ערך </a:t>
            </a:r>
            <a:r>
              <a:rPr lang="en-US" dirty="0"/>
              <a:t>nice = 0</a:t>
            </a:r>
            <a:r>
              <a:rPr lang="he-IL" dirty="0"/>
              <a:t>   </a:t>
            </a:r>
            <a:r>
              <a:rPr lang="he-IL" dirty="0">
                <a:sym typeface="Wingdings" panose="05000000000000000000" pitchFamily="2" charset="2"/>
              </a:rPr>
              <a:t>   משקל </a:t>
            </a:r>
            <a:r>
              <a:rPr lang="en-US" dirty="0">
                <a:sym typeface="Wingdings" panose="05000000000000000000" pitchFamily="2" charset="2"/>
              </a:rPr>
              <a:t>W2 = 1024</a:t>
            </a:r>
            <a:r>
              <a:rPr lang="he-IL" dirty="0">
                <a:sym typeface="Wingdings" panose="05000000000000000000" pitchFamily="2" charset="2"/>
              </a:rPr>
              <a:t> .</a:t>
            </a:r>
          </a:p>
          <a:p>
            <a:pPr lvl="1"/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נקבל כי </a:t>
            </a:r>
            <a:r>
              <a:rPr lang="he-IL" dirty="0"/>
              <a:t>תהליך </a:t>
            </a:r>
            <a:r>
              <a:rPr lang="en-US" dirty="0"/>
              <a:t>P2</a:t>
            </a:r>
            <a:r>
              <a:rPr lang="he-IL"/>
              <a:t> מתקדם (בערך) </a:t>
            </a:r>
            <a:r>
              <a:rPr lang="he-IL" dirty="0"/>
              <a:t>פי 3 יותר מהר מתהליך </a:t>
            </a:r>
            <a:r>
              <a:rPr lang="en-US" dirty="0"/>
              <a:t>P1</a:t>
            </a:r>
            <a:r>
              <a:rPr lang="he-IL" dirty="0">
                <a:sym typeface="Wingdings" panose="05000000000000000000" pitchFamily="2" charset="2"/>
              </a:rPr>
              <a:t>:</a:t>
            </a:r>
          </a:p>
          <a:p>
            <a:pPr marL="0" indent="0" algn="ctr">
              <a:buNone/>
            </a:pPr>
            <a:r>
              <a:rPr lang="en-US" dirty="0"/>
              <a:t>VR1 += 1/3 ∙ ∆T</a:t>
            </a:r>
          </a:p>
          <a:p>
            <a:pPr marL="0" indent="0" algn="ctr">
              <a:buNone/>
            </a:pPr>
            <a:r>
              <a:rPr lang="en-US" dirty="0"/>
              <a:t>VR2 += ∆T</a:t>
            </a:r>
          </a:p>
          <a:p>
            <a:pPr lvl="1"/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ואכן: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Q1 = ¾ </a:t>
            </a:r>
            <a:r>
              <a:rPr lang="en-US" dirty="0"/>
              <a:t>∙ </a:t>
            </a:r>
            <a:r>
              <a:rPr lang="en-US" dirty="0" err="1">
                <a:sym typeface="Wingdings" panose="05000000000000000000" pitchFamily="2" charset="2"/>
              </a:rPr>
              <a:t>sched_latency</a:t>
            </a:r>
            <a:endParaRPr lang="he-I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/>
              <a:t>Q2 = ¼ ∙ </a:t>
            </a:r>
            <a:r>
              <a:rPr lang="en-US" dirty="0" err="1"/>
              <a:t>sched_latency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0955-2F06-4E7E-98EA-45E5D6AC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D6DC-A31B-465F-A4FB-40A89C2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D3EFA-D29A-470C-933F-BE5EDB6E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5 הנחות על העומס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C4093C-DA62-41FB-96A9-2E996117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נרצה לפתח אלגוריתם זימון בסיסי.</a:t>
            </a:r>
          </a:p>
          <a:p>
            <a:r>
              <a:rPr lang="he-IL" altLang="en-US" dirty="0"/>
              <a:t>לשם כך נניח 5 הנחות מפשטות ולא ריאליסטיות על העומס (</a:t>
            </a:r>
            <a:r>
              <a:rPr lang="en-US" altLang="en-US" dirty="0"/>
              <a:t>workload</a:t>
            </a:r>
            <a:r>
              <a:rPr lang="he-IL" altLang="en-US" dirty="0"/>
              <a:t>) במערכת: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כל התהליכים רצים למשך אותו זמן.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כל התהליכים מגיעים באותו זמן (</a:t>
            </a:r>
            <a:r>
              <a:rPr lang="en-US" altLang="en-US" dirty="0"/>
              <a:t>t=0</a:t>
            </a:r>
            <a:r>
              <a:rPr lang="he-IL" alt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תהליך התחיל לרוץ, אז הוא ירוץ עד לסיומו ללא הפסקות.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התהליכים משתמשים רק במעבד ולא מבצעים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זמן הריצה של כל התהליכים ידוע מראש.</a:t>
            </a:r>
          </a:p>
          <a:p>
            <a:endParaRPr lang="he-IL" dirty="0"/>
          </a:p>
          <a:p>
            <a:r>
              <a:rPr lang="he-IL" dirty="0"/>
              <a:t>בהמשך נסיר לאט </a:t>
            </a:r>
            <a:r>
              <a:rPr lang="he-IL" dirty="0" err="1"/>
              <a:t>לאט</a:t>
            </a:r>
            <a:r>
              <a:rPr lang="he-IL" dirty="0"/>
              <a:t> את ההנחות האלו כדי לפתח אלגוריתם "אמיתי".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3909C9-2328-4190-9F83-387490A2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5573CCB-596B-42BD-B009-21A4350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B3FC98-7F94-4DC2-ABAB-D16469E2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מדדי ביצועים (מטריקות)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58818B-CFE3-4F3E-8669-E291B6AB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להשוות בין אלגוריתמי זימון שונים באופן כמותי, נגדיר מספר מדדי ביצועים.</a:t>
            </a:r>
          </a:p>
          <a:p>
            <a:r>
              <a:rPr lang="he-IL" dirty="0"/>
              <a:t>המדד הראשון יהיה: "זמן התגובה הממוצע".</a:t>
            </a:r>
          </a:p>
          <a:p>
            <a:r>
              <a:rPr lang="he-IL" dirty="0"/>
              <a:t>לכל תהליך נגדיר את "זמן התגובה":</a:t>
            </a:r>
          </a:p>
          <a:p>
            <a:pPr marL="0" indent="0" algn="ctr">
              <a:buNone/>
            </a:pPr>
            <a:r>
              <a:rPr lang="en-US" dirty="0" err="1"/>
              <a:t>responseTime</a:t>
            </a:r>
            <a:r>
              <a:rPr lang="en-US" dirty="0"/>
              <a:t> = </a:t>
            </a:r>
            <a:r>
              <a:rPr lang="en-US" dirty="0" err="1"/>
              <a:t>terminationTime</a:t>
            </a:r>
            <a:r>
              <a:rPr lang="en-US" dirty="0"/>
              <a:t> - </a:t>
            </a:r>
            <a:r>
              <a:rPr lang="en-US" dirty="0" err="1"/>
              <a:t>arrivalTime</a:t>
            </a:r>
            <a:endParaRPr lang="he-IL" dirty="0"/>
          </a:p>
          <a:p>
            <a:r>
              <a:rPr lang="he-IL" dirty="0"/>
              <a:t>מכיוון שיש הרבה תהליכים, נמצע את זמן התגובה על פני כולם.</a:t>
            </a:r>
          </a:p>
          <a:p>
            <a:endParaRPr lang="he-IL" dirty="0"/>
          </a:p>
          <a:p>
            <a:r>
              <a:rPr lang="he-IL" dirty="0"/>
              <a:t>כרגע, תחת ההנחות שהגדרנו, כל התהליכים מגיעים בזמן 0.</a:t>
            </a:r>
          </a:p>
          <a:p>
            <a:r>
              <a:rPr lang="he-IL" dirty="0">
                <a:sym typeface="Wingdings" panose="05000000000000000000" pitchFamily="2" charset="2"/>
              </a:rPr>
              <a:t></a:t>
            </a:r>
            <a:r>
              <a:rPr lang="he-IL" dirty="0"/>
              <a:t> זמן התגובה == זמן הסיום.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D19E74-0DEC-48A6-A8BF-B454F40B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4F36BB-593D-4E5E-945D-4F1769A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9E417-54A9-44E9-A396-BEA6B2E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FCFS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E42326-F9DE-489E-94E9-9E678DC7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FCFS = first come, first served</a:t>
            </a:r>
          </a:p>
          <a:p>
            <a:r>
              <a:rPr lang="he-IL" dirty="0"/>
              <a:t>נקרא גם:   </a:t>
            </a:r>
            <a:r>
              <a:rPr lang="en-US" dirty="0"/>
              <a:t>FIFO = first in, first out</a:t>
            </a:r>
            <a:endParaRPr lang="he-IL" dirty="0"/>
          </a:p>
          <a:p>
            <a:r>
              <a:rPr lang="he-IL" dirty="0"/>
              <a:t>אופן פעולה: תור הוגן.</a:t>
            </a:r>
          </a:p>
          <a:p>
            <a:endParaRPr lang="he-IL" dirty="0"/>
          </a:p>
          <a:p>
            <a:r>
              <a:rPr lang="he-IL" dirty="0"/>
              <a:t>לדוגמה:</a:t>
            </a:r>
          </a:p>
          <a:p>
            <a:r>
              <a:rPr lang="he-IL" dirty="0"/>
              <a:t>נניח כי 3 תהליכים </a:t>
            </a:r>
            <a:r>
              <a:rPr lang="en-US" dirty="0"/>
              <a:t>A,B,C</a:t>
            </a:r>
            <a:r>
              <a:rPr lang="he-IL" dirty="0"/>
              <a:t> הגיעו בזמן </a:t>
            </a:r>
            <a:r>
              <a:rPr lang="en-US" dirty="0"/>
              <a:t>t=0</a:t>
            </a:r>
            <a:r>
              <a:rPr lang="he-IL" dirty="0"/>
              <a:t> למערכת.</a:t>
            </a:r>
          </a:p>
          <a:p>
            <a:pPr lvl="1"/>
            <a:r>
              <a:rPr lang="he-IL" dirty="0"/>
              <a:t>נניח ש-</a:t>
            </a:r>
            <a:r>
              <a:rPr lang="en-US" dirty="0"/>
              <a:t>A</a:t>
            </a:r>
            <a:r>
              <a:rPr lang="he-IL" dirty="0"/>
              <a:t> הגיע טיפה לפני </a:t>
            </a:r>
            <a:r>
              <a:rPr lang="en-US" dirty="0"/>
              <a:t>B</a:t>
            </a:r>
            <a:r>
              <a:rPr lang="he-IL" dirty="0"/>
              <a:t>, שהגיע טיפה לפני 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r>
              <a:rPr lang="he-IL" dirty="0"/>
              <a:t>בנוסף נניח כי זמן הריצה של כל אחד מהתהליכים הוא 10 שניות.</a:t>
            </a:r>
          </a:p>
          <a:p>
            <a:endParaRPr lang="he-IL" dirty="0"/>
          </a:p>
          <a:p>
            <a:r>
              <a:rPr lang="he-IL" dirty="0"/>
              <a:t>איך נראה הזימון? מה זמן התגובה הממוצע?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0E3CF2-8DB3-47DA-9A7F-56600F1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18D364-B7E6-4A8D-85C7-21BE491C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B07AC62-F7F5-45B8-8C37-88A1CEE35C17}"/>
              </a:ext>
            </a:extLst>
          </p:cNvPr>
          <p:cNvSpPr txBox="1"/>
          <p:nvPr/>
        </p:nvSpPr>
        <p:spPr>
          <a:xfrm>
            <a:off x="0" y="363801"/>
            <a:ext cx="3980985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0145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9E417-54A9-44E9-A396-BEA6B2E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</a:t>
            </a:r>
            <a:r>
              <a:rPr lang="en-US" dirty="0"/>
              <a:t>FCFS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E42326-F9DE-489E-94E9-9E678DC7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9928"/>
            <a:ext cx="8229600" cy="47670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 + 20 + 30) / 3 = 20</a:t>
            </a:r>
          </a:p>
          <a:p>
            <a:endParaRPr lang="en-US" dirty="0"/>
          </a:p>
          <a:p>
            <a:endParaRPr lang="he-I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r>
              <a:rPr lang="he-IL" dirty="0"/>
              <a:t>כעת נסיר את הנחה 1 ("</a:t>
            </a:r>
            <a:r>
              <a:rPr lang="he-IL" altLang="en-US" dirty="0"/>
              <a:t>כל התהליכים רצים למשך אותו זמן").</a:t>
            </a:r>
            <a:br>
              <a:rPr lang="en-US" altLang="en-US" dirty="0"/>
            </a:br>
            <a:r>
              <a:rPr lang="he-IL" dirty="0">
                <a:sym typeface="Wingdings" panose="05000000000000000000" pitchFamily="2" charset="2"/>
              </a:rPr>
              <a:t> לכל תהליך זמן ריצה משלו.</a:t>
            </a:r>
          </a:p>
          <a:p>
            <a:r>
              <a:rPr lang="he-IL" dirty="0">
                <a:sym typeface="Wingdings" panose="05000000000000000000" pitchFamily="2" charset="2"/>
              </a:rPr>
              <a:t>תוכלו לחשוב על דוגמה שבה </a:t>
            </a:r>
            <a:r>
              <a:rPr lang="en-US" dirty="0">
                <a:sym typeface="Wingdings" panose="05000000000000000000" pitchFamily="2" charset="2"/>
              </a:rPr>
              <a:t>FCFS</a:t>
            </a:r>
            <a:r>
              <a:rPr lang="he-IL" dirty="0">
                <a:sym typeface="Wingdings" panose="05000000000000000000" pitchFamily="2" charset="2"/>
              </a:rPr>
              <a:t> אינו יעיל?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0E3CF2-8DB3-47DA-9A7F-56600F1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18D364-B7E6-4A8D-85C7-21BE491C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B558682-F4FC-48B3-94DB-7175B0FE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99" y="2192252"/>
            <a:ext cx="6548401" cy="2567467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1A563054-1DC3-4E9B-AC3F-11E370CE9BFB}"/>
              </a:ext>
            </a:extLst>
          </p:cNvPr>
          <p:cNvSpPr txBox="1"/>
          <p:nvPr/>
        </p:nvSpPr>
        <p:spPr>
          <a:xfrm>
            <a:off x="0" y="363801"/>
            <a:ext cx="4491567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103511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8365</TotalTime>
  <Words>4820</Words>
  <Application>Microsoft Office PowerPoint</Application>
  <PresentationFormat>On-screen Show (4:3)</PresentationFormat>
  <Paragraphs>674</Paragraphs>
  <Slides>51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Clarity</vt:lpstr>
      <vt:lpstr>1_Clarity</vt:lpstr>
      <vt:lpstr>תרגול 4</vt:lpstr>
      <vt:lpstr>TL;DR</vt:lpstr>
      <vt:lpstr>מבוא לזימון תהליכים</vt:lpstr>
      <vt:lpstr>הגדרת הבעיה</vt:lpstr>
      <vt:lpstr>יעילות, אינטראקטיביות, והוגנות</vt:lpstr>
      <vt:lpstr>5 הנחות על העומס</vt:lpstr>
      <vt:lpstr>מדדי ביצועים (מטריקות)</vt:lpstr>
      <vt:lpstr>אלגוריתם FCFS</vt:lpstr>
      <vt:lpstr>דוגמת FCFS</vt:lpstr>
      <vt:lpstr>אפקט השיירה (convoy effect)</vt:lpstr>
      <vt:lpstr>אלגוריתם SJF</vt:lpstr>
      <vt:lpstr>אופטימליות של SJF</vt:lpstr>
      <vt:lpstr>שוב אפקט השיירה...</vt:lpstr>
      <vt:lpstr>הפתרון: הפקעה</vt:lpstr>
      <vt:lpstr>אלגוריתם SRTF</vt:lpstr>
      <vt:lpstr>דוגמת SRTF</vt:lpstr>
      <vt:lpstr>שילוב התקני I/O</vt:lpstr>
      <vt:lpstr>ניצול טוב יותר של המשאבים</vt:lpstr>
      <vt:lpstr>דוגמה נוספת של SRTF</vt:lpstr>
      <vt:lpstr>נשארנו רק עם הנחה 5...</vt:lpstr>
      <vt:lpstr>Batch scheduling</vt:lpstr>
      <vt:lpstr>מדד חדש: זמן המתנה</vt:lpstr>
      <vt:lpstr>נהוג לסווג תהליכים לשני סוגים</vt:lpstr>
      <vt:lpstr>SJF / SRTF לא מצטיינים בזמן ההמתנה</vt:lpstr>
      <vt:lpstr>אלגוריתם Round Robin</vt:lpstr>
      <vt:lpstr>שיקולים בבחירת הקוונטום</vt:lpstr>
      <vt:lpstr>פשרה בין זמן תגובה לזמן המתנה</vt:lpstr>
      <vt:lpstr>זימון תהליכים בלינוקס</vt:lpstr>
      <vt:lpstr>שני סוגי תהליכים בלינוקס</vt:lpstr>
      <vt:lpstr>שני סוגי תהליכים בלינוקס</vt:lpstr>
      <vt:lpstr>תזכורת: תורי ריצה ותורי המתנה</vt:lpstr>
      <vt:lpstr>זימון תהליכי זמן אמת בלינוקס</vt:lpstr>
      <vt:lpstr>אלגוריתם הזימון של תהליכי זמן-אמת</vt:lpstr>
      <vt:lpstr>מדיניות זימון של תהליך</vt:lpstr>
      <vt:lpstr>מדיניויות זימון של תהליכי זמן-אמת</vt:lpstr>
      <vt:lpstr>דוגמה</vt:lpstr>
      <vt:lpstr>הוספת תהליכים לתור הריצה</vt:lpstr>
      <vt:lpstr>חישוב ה-time slice</vt:lpstr>
      <vt:lpstr>זימון תהליכים רגילים בלינוקס</vt:lpstr>
      <vt:lpstr>האבולוציה של זימון תהליכים בלינוקס</vt:lpstr>
      <vt:lpstr>Completely Fair Scheduler (CFS)</vt:lpstr>
      <vt:lpstr>זמן ריצה וירטואלי (vruntime)</vt:lpstr>
      <vt:lpstr>אופן פעולת CFS</vt:lpstr>
      <vt:lpstr>דוגמת הרצה</vt:lpstr>
      <vt:lpstr>מה קורה במערכת עמוסה?</vt:lpstr>
      <vt:lpstr>הבדלים בין CFS ו-RR</vt:lpstr>
      <vt:lpstr>מבנה הנתונים של CFS</vt:lpstr>
      <vt:lpstr>יציאה וחזרה מהמתנה</vt:lpstr>
      <vt:lpstr>עדיפויות</vt:lpstr>
      <vt:lpstr>קצת נוסחאות</vt:lpstr>
      <vt:lpstr>דוגמת חישוב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Safa Shehadi</cp:lastModifiedBy>
  <cp:revision>427</cp:revision>
  <dcterms:created xsi:type="dcterms:W3CDTF">2014-09-16T21:32:26Z</dcterms:created>
  <dcterms:modified xsi:type="dcterms:W3CDTF">2023-03-13T09:33:33Z</dcterms:modified>
</cp:coreProperties>
</file>