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972" r:id="rId2"/>
  </p:sldMasterIdLst>
  <p:notesMasterIdLst>
    <p:notesMasterId r:id="rId60"/>
  </p:notesMasterIdLst>
  <p:sldIdLst>
    <p:sldId id="256" r:id="rId3"/>
    <p:sldId id="301" r:id="rId4"/>
    <p:sldId id="299" r:id="rId5"/>
    <p:sldId id="368" r:id="rId6"/>
    <p:sldId id="367" r:id="rId7"/>
    <p:sldId id="360" r:id="rId8"/>
    <p:sldId id="321" r:id="rId9"/>
    <p:sldId id="369" r:id="rId10"/>
    <p:sldId id="308" r:id="rId11"/>
    <p:sldId id="340" r:id="rId12"/>
    <p:sldId id="272" r:id="rId13"/>
    <p:sldId id="274" r:id="rId14"/>
    <p:sldId id="310" r:id="rId15"/>
    <p:sldId id="337" r:id="rId16"/>
    <p:sldId id="350" r:id="rId17"/>
    <p:sldId id="341" r:id="rId18"/>
    <p:sldId id="342" r:id="rId19"/>
    <p:sldId id="281" r:id="rId20"/>
    <p:sldId id="282" r:id="rId21"/>
    <p:sldId id="314" r:id="rId22"/>
    <p:sldId id="315" r:id="rId23"/>
    <p:sldId id="351" r:id="rId24"/>
    <p:sldId id="316" r:id="rId25"/>
    <p:sldId id="336" r:id="rId26"/>
    <p:sldId id="344" r:id="rId27"/>
    <p:sldId id="370" r:id="rId28"/>
    <p:sldId id="300" r:id="rId29"/>
    <p:sldId id="283" r:id="rId30"/>
    <p:sldId id="361" r:id="rId31"/>
    <p:sldId id="362" r:id="rId32"/>
    <p:sldId id="284" r:id="rId33"/>
    <p:sldId id="285" r:id="rId34"/>
    <p:sldId id="286" r:id="rId35"/>
    <p:sldId id="324" r:id="rId36"/>
    <p:sldId id="357" r:id="rId37"/>
    <p:sldId id="325" r:id="rId38"/>
    <p:sldId id="326" r:id="rId39"/>
    <p:sldId id="363" r:id="rId40"/>
    <p:sldId id="327" r:id="rId41"/>
    <p:sldId id="364" r:id="rId42"/>
    <p:sldId id="365" r:id="rId43"/>
    <p:sldId id="366" r:id="rId44"/>
    <p:sldId id="288" r:id="rId45"/>
    <p:sldId id="332" r:id="rId46"/>
    <p:sldId id="378" r:id="rId47"/>
    <p:sldId id="354" r:id="rId48"/>
    <p:sldId id="372" r:id="rId49"/>
    <p:sldId id="373" r:id="rId50"/>
    <p:sldId id="289" r:id="rId51"/>
    <p:sldId id="376" r:id="rId52"/>
    <p:sldId id="379" r:id="rId53"/>
    <p:sldId id="294" r:id="rId54"/>
    <p:sldId id="356" r:id="rId55"/>
    <p:sldId id="377" r:id="rId56"/>
    <p:sldId id="296" r:id="rId57"/>
    <p:sldId id="333" r:id="rId58"/>
    <p:sldId id="29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2C6D61-B22F-45FA-A07D-83304D43DBFB}" v="4749" dt="2018-12-14T14:13:41.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13" autoAdjust="0"/>
  </p:normalViewPr>
  <p:slideViewPr>
    <p:cSldViewPr snapToGrid="0">
      <p:cViewPr varScale="1">
        <p:scale>
          <a:sx n="50" d="100"/>
          <a:sy n="50" d="100"/>
        </p:scale>
        <p:origin x="1744"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9A386-374F-46B8-905A-6C0BF92B68B0}" type="datetimeFigureOut">
              <a:rPr lang="en-US" smtClean="0"/>
              <a:t>5/11/2023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25A9A-2399-4ACF-975E-77FD324B061A}" type="slidenum">
              <a:rPr lang="en-US" smtClean="0"/>
              <a:t>‹#›</a:t>
            </a:fld>
            <a:endParaRPr lang="en-US"/>
          </a:p>
        </p:txBody>
      </p:sp>
    </p:spTree>
    <p:extLst>
      <p:ext uri="{BB962C8B-B14F-4D97-AF65-F5344CB8AC3E}">
        <p14:creationId xmlns:p14="http://schemas.microsoft.com/office/powerpoint/2010/main" val="2087020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Futex"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stackoverflow.com/questions/45764378/how-are-threads-processes-parked-and-woken-in-linux-prior-to-futex"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Readers%E2%80%93writers_proble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ממשק </a:t>
            </a:r>
            <a:r>
              <a:rPr lang="en-US" dirty="0" err="1"/>
              <a:t>pthreads</a:t>
            </a:r>
            <a:r>
              <a:rPr lang="he-IL" dirty="0"/>
              <a:t> מספק גם מנגנוני סנכרון נוספים ומתוחכמים יותר שנראה בתרגול זה ובשיעורי הבית, לדוגמה: </a:t>
            </a:r>
            <a:r>
              <a:rPr lang="en-US" dirty="0"/>
              <a:t>barriers, reader-writer locks, …</a:t>
            </a:r>
            <a:endParaRPr lang="he-IL" dirty="0"/>
          </a:p>
          <a:p>
            <a:pPr algn="r" rtl="1"/>
            <a:endParaRPr lang="he-IL" dirty="0"/>
          </a:p>
          <a:p>
            <a:r>
              <a:rPr lang="en-US" sz="1200" kern="1200" dirty="0">
                <a:solidFill>
                  <a:schemeClr val="tx1"/>
                </a:solidFill>
                <a:effectLst/>
                <a:latin typeface="+mn-lt"/>
                <a:ea typeface="+mn-ea"/>
                <a:cs typeface="+mn-cs"/>
              </a:rPr>
              <a:t>Question: How are the </a:t>
            </a:r>
            <a:r>
              <a:rPr lang="en-US" sz="1200" kern="1200" dirty="0" err="1">
                <a:solidFill>
                  <a:schemeClr val="tx1"/>
                </a:solidFill>
                <a:effectLst/>
                <a:latin typeface="+mn-lt"/>
                <a:ea typeface="+mn-ea"/>
                <a:cs typeface="+mn-cs"/>
              </a:rPr>
              <a:t>pthreads</a:t>
            </a:r>
            <a:r>
              <a:rPr lang="en-US" sz="1200" kern="1200" dirty="0">
                <a:solidFill>
                  <a:schemeClr val="tx1"/>
                </a:solidFill>
                <a:effectLst/>
                <a:latin typeface="+mn-lt"/>
                <a:ea typeface="+mn-ea"/>
                <a:cs typeface="+mn-cs"/>
              </a:rPr>
              <a:t> primitives (mutex, condition variables, …) implemented?</a:t>
            </a:r>
          </a:p>
          <a:p>
            <a:r>
              <a:rPr lang="en-US" sz="1200" kern="1200" dirty="0">
                <a:solidFill>
                  <a:schemeClr val="tx1"/>
                </a:solidFill>
                <a:effectLst/>
                <a:latin typeface="+mn-lt"/>
                <a:ea typeface="+mn-ea"/>
                <a:cs typeface="+mn-cs"/>
              </a:rPr>
              <a:t>Answer: </a:t>
            </a:r>
            <a:r>
              <a:rPr lang="en-US" sz="1200" kern="1200" dirty="0" err="1">
                <a:solidFill>
                  <a:schemeClr val="tx1"/>
                </a:solidFill>
                <a:effectLst/>
                <a:latin typeface="+mn-lt"/>
                <a:ea typeface="+mn-ea"/>
                <a:cs typeface="+mn-cs"/>
              </a:rPr>
              <a:t>LinuxThreads</a:t>
            </a:r>
            <a:r>
              <a:rPr lang="en-US" sz="1200" kern="1200" dirty="0">
                <a:solidFill>
                  <a:schemeClr val="tx1"/>
                </a:solidFill>
                <a:effectLst/>
                <a:latin typeface="+mn-lt"/>
                <a:ea typeface="+mn-ea"/>
                <a:cs typeface="+mn-cs"/>
              </a:rPr>
              <a:t> uses user-space signals (specifically SIGUSR1, SIGUSR2), whereas NPTL leverages the </a:t>
            </a:r>
            <a:r>
              <a:rPr lang="en-US" sz="1200" kern="1200" dirty="0" err="1">
                <a:solidFill>
                  <a:schemeClr val="tx1"/>
                </a:solidFill>
                <a:effectLst/>
                <a:latin typeface="+mn-lt"/>
                <a:ea typeface="+mn-ea"/>
                <a:cs typeface="+mn-cs"/>
              </a:rPr>
              <a:t>futex</a:t>
            </a:r>
            <a:r>
              <a:rPr lang="en-US" sz="1200" kern="1200" dirty="0">
                <a:solidFill>
                  <a:schemeClr val="tx1"/>
                </a:solidFill>
                <a:effectLst/>
                <a:latin typeface="+mn-lt"/>
                <a:ea typeface="+mn-ea"/>
                <a:cs typeface="+mn-cs"/>
              </a:rPr>
              <a:t>() system call, which was added on kernel version 2.6 and allows processes to add/remove themselves to/from a kernel wait queue.</a:t>
            </a:r>
          </a:p>
          <a:p>
            <a:r>
              <a:rPr lang="en-US" sz="1200" kern="1200" dirty="0">
                <a:solidFill>
                  <a:schemeClr val="tx1"/>
                </a:solidFill>
                <a:effectLst/>
                <a:latin typeface="+mn-lt"/>
                <a:ea typeface="+mn-ea"/>
                <a:cs typeface="+mn-cs"/>
              </a:rPr>
              <a:t>Read more at:</a:t>
            </a:r>
          </a:p>
          <a:p>
            <a:r>
              <a:rPr lang="en-US" sz="1200" u="sng" kern="1200" dirty="0">
                <a:solidFill>
                  <a:schemeClr val="tx1"/>
                </a:solidFill>
                <a:effectLst/>
                <a:latin typeface="+mn-lt"/>
                <a:ea typeface="+mn-ea"/>
                <a:cs typeface="+mn-cs"/>
                <a:hlinkClick r:id="rId3"/>
              </a:rPr>
              <a:t>https://en.wikipedia.org/wiki/Futex</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hlinkClick r:id="rId4"/>
              </a:rPr>
              <a:t>https://stackoverflow.com/questions/45764378/how-are-threads-processes-parked-and-woken-in-linux-prior-to-futex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pPr/>
              <a:t>2</a:t>
            </a:fld>
            <a:endParaRPr lang="en-US"/>
          </a:p>
        </p:txBody>
      </p:sp>
    </p:spTree>
    <p:extLst>
      <p:ext uri="{BB962C8B-B14F-4D97-AF65-F5344CB8AC3E}">
        <p14:creationId xmlns:p14="http://schemas.microsoft.com/office/powerpoint/2010/main" val="2606197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a:t>הבעיה במימוש הזה היא שלא משתמשים במשתנה מצב (כמו </a:t>
            </a:r>
            <a:r>
              <a:rPr lang="en-US" sz="12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he-IL" sz="1200" baseline="0"/>
              <a:t> במימוש התקין).</a:t>
            </a:r>
            <a:endParaRPr lang="he-IL" sz="1200"/>
          </a:p>
        </p:txBody>
      </p:sp>
      <p:sp>
        <p:nvSpPr>
          <p:cNvPr id="4" name="Slide Number Placeholder 3"/>
          <p:cNvSpPr>
            <a:spLocks noGrp="1"/>
          </p:cNvSpPr>
          <p:nvPr>
            <p:ph type="sldNum" sz="quarter" idx="10"/>
          </p:nvPr>
        </p:nvSpPr>
        <p:spPr/>
        <p:txBody>
          <a:bodyPr/>
          <a:lstStyle/>
          <a:p>
            <a:fld id="{94525A9A-2399-4ACF-975E-77FD324B061A}" type="slidenum">
              <a:rPr lang="en-US" smtClean="0"/>
              <a:t>13</a:t>
            </a:fld>
            <a:endParaRPr lang="en-US"/>
          </a:p>
        </p:txBody>
      </p:sp>
    </p:spTree>
    <p:extLst>
      <p:ext uri="{BB962C8B-B14F-4D97-AF65-F5344CB8AC3E}">
        <p14:creationId xmlns:p14="http://schemas.microsoft.com/office/powerpoint/2010/main" val="786700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dirty="0"/>
              <a:t>הבעיה במימוש הזה היא גישה לא מוגנת למשתנה המשותף </a:t>
            </a:r>
            <a:r>
              <a:rPr lang="en-US" sz="12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he-IL" sz="1200" dirty="0"/>
              <a:t>. לכן יש לעדכן אותו רק תחת נעילה של</a:t>
            </a:r>
            <a:r>
              <a:rPr lang="he-IL" sz="1200" baseline="0" dirty="0"/>
              <a:t> ה-</a:t>
            </a:r>
            <a:r>
              <a:rPr lang="en-US" sz="1200" baseline="0" dirty="0"/>
              <a:t>mutex</a:t>
            </a:r>
            <a:r>
              <a:rPr lang="he-IL" sz="1200" dirty="0"/>
              <a:t>.</a:t>
            </a:r>
          </a:p>
        </p:txBody>
      </p:sp>
      <p:sp>
        <p:nvSpPr>
          <p:cNvPr id="4" name="Slide Number Placeholder 3"/>
          <p:cNvSpPr>
            <a:spLocks noGrp="1"/>
          </p:cNvSpPr>
          <p:nvPr>
            <p:ph type="sldNum" sz="quarter" idx="10"/>
          </p:nvPr>
        </p:nvSpPr>
        <p:spPr/>
        <p:txBody>
          <a:bodyPr/>
          <a:lstStyle/>
          <a:p>
            <a:fld id="{94525A9A-2399-4ACF-975E-77FD324B061A}" type="slidenum">
              <a:rPr lang="en-US" smtClean="0"/>
              <a:t>14</a:t>
            </a:fld>
            <a:endParaRPr lang="en-US"/>
          </a:p>
        </p:txBody>
      </p:sp>
    </p:spTree>
    <p:extLst>
      <p:ext uri="{BB962C8B-B14F-4D97-AF65-F5344CB8AC3E}">
        <p14:creationId xmlns:p14="http://schemas.microsoft.com/office/powerpoint/2010/main" val="2269143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dirty="0"/>
              <a:t>זאת</a:t>
            </a:r>
            <a:r>
              <a:rPr lang="he-IL" sz="1200" baseline="0" dirty="0"/>
              <a:t> אחת הטעויות הנפוצות של סטודנטים: שליחת הסיגנל בלולאה כדי שלא ילך לאיבוד.</a:t>
            </a:r>
          </a:p>
          <a:p>
            <a:pPr algn="r" rtl="1"/>
            <a:endParaRPr lang="he-IL" sz="1200" baseline="0" dirty="0"/>
          </a:p>
          <a:p>
            <a:pPr algn="r" rtl="1"/>
            <a:r>
              <a:rPr lang="he-IL" sz="1200" baseline="0" dirty="0"/>
              <a:t>שימו לב: הפתרון המופיע בשקף שגוי גם כי הוא לא תומך בהכנסה והוצאה רב פעמיים.</a:t>
            </a:r>
          </a:p>
          <a:p>
            <a:pPr algn="r" rtl="1"/>
            <a:r>
              <a:rPr lang="he-IL" sz="1200" baseline="0" dirty="0"/>
              <a:t>תרחיש בעייתי לדוגמה:</a:t>
            </a:r>
          </a:p>
          <a:p>
            <a:pPr algn="r" rtl="1"/>
            <a:r>
              <a:rPr lang="en-US" sz="1200" baseline="0" dirty="0"/>
              <a:t>enqueue (until unsetting </a:t>
            </a:r>
            <a:r>
              <a:rPr lang="en-US" sz="1200" baseline="0" dirty="0" err="1"/>
              <a:t>is_signal_caught</a:t>
            </a:r>
            <a:r>
              <a:rPr lang="en-US" sz="1200" baseline="0" dirty="0"/>
              <a:t>) </a:t>
            </a:r>
            <a:r>
              <a:rPr lang="en-US" sz="1200" baseline="0" dirty="0">
                <a:sym typeface="Wingdings" panose="05000000000000000000" pitchFamily="2" charset="2"/>
              </a:rPr>
              <a:t> dequeue (until the end)  dequeue (until </a:t>
            </a:r>
            <a:r>
              <a:rPr lang="en-US" sz="1200" baseline="0" dirty="0" err="1">
                <a:sym typeface="Wingdings" panose="05000000000000000000" pitchFamily="2" charset="2"/>
              </a:rPr>
              <a:t>cond_wait</a:t>
            </a:r>
            <a:r>
              <a:rPr lang="en-US" sz="1200" baseline="0" dirty="0">
                <a:sym typeface="Wingdings" panose="05000000000000000000" pitchFamily="2" charset="2"/>
              </a:rPr>
              <a:t>)  enqueue (until the end)</a:t>
            </a:r>
            <a:r>
              <a:rPr lang="he-IL" sz="1200" baseline="0" dirty="0">
                <a:sym typeface="Wingdings" panose="05000000000000000000" pitchFamily="2" charset="2"/>
              </a:rPr>
              <a:t> .</a:t>
            </a:r>
          </a:p>
          <a:p>
            <a:pPr algn="r" rtl="1"/>
            <a:r>
              <a:rPr lang="he-IL" sz="1200" baseline="0" dirty="0">
                <a:sym typeface="Wingdings" panose="05000000000000000000" pitchFamily="2" charset="2"/>
              </a:rPr>
              <a:t>החוט האחרון שינסה להוציא ייתקע בהמתנה לנצח.</a:t>
            </a:r>
          </a:p>
        </p:txBody>
      </p:sp>
      <p:sp>
        <p:nvSpPr>
          <p:cNvPr id="4" name="Slide Number Placeholder 3"/>
          <p:cNvSpPr>
            <a:spLocks noGrp="1"/>
          </p:cNvSpPr>
          <p:nvPr>
            <p:ph type="sldNum" sz="quarter" idx="10"/>
          </p:nvPr>
        </p:nvSpPr>
        <p:spPr/>
        <p:txBody>
          <a:bodyPr/>
          <a:lstStyle/>
          <a:p>
            <a:fld id="{94525A9A-2399-4ACF-975E-77FD324B061A}" type="slidenum">
              <a:rPr lang="en-US" smtClean="0"/>
              <a:t>15</a:t>
            </a:fld>
            <a:endParaRPr lang="en-US"/>
          </a:p>
        </p:txBody>
      </p:sp>
    </p:spTree>
    <p:extLst>
      <p:ext uri="{BB962C8B-B14F-4D97-AF65-F5344CB8AC3E}">
        <p14:creationId xmlns:p14="http://schemas.microsoft.com/office/powerpoint/2010/main" val="1185460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baseline="0"/>
          </a:p>
        </p:txBody>
      </p:sp>
      <p:sp>
        <p:nvSpPr>
          <p:cNvPr id="4" name="Slide Number Placeholder 3"/>
          <p:cNvSpPr>
            <a:spLocks noGrp="1"/>
          </p:cNvSpPr>
          <p:nvPr>
            <p:ph type="sldNum" sz="quarter" idx="10"/>
          </p:nvPr>
        </p:nvSpPr>
        <p:spPr/>
        <p:txBody>
          <a:bodyPr/>
          <a:lstStyle/>
          <a:p>
            <a:fld id="{94525A9A-2399-4ACF-975E-77FD324B061A}" type="slidenum">
              <a:rPr lang="en-US" smtClean="0"/>
              <a:t>16</a:t>
            </a:fld>
            <a:endParaRPr lang="en-US"/>
          </a:p>
        </p:txBody>
      </p:sp>
    </p:spTree>
    <p:extLst>
      <p:ext uri="{BB962C8B-B14F-4D97-AF65-F5344CB8AC3E}">
        <p14:creationId xmlns:p14="http://schemas.microsoft.com/office/powerpoint/2010/main" val="1580501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17</a:t>
            </a:fld>
            <a:endParaRPr lang="en-US"/>
          </a:p>
        </p:txBody>
      </p:sp>
    </p:spTree>
    <p:extLst>
      <p:ext uri="{BB962C8B-B14F-4D97-AF65-F5344CB8AC3E}">
        <p14:creationId xmlns:p14="http://schemas.microsoft.com/office/powerpoint/2010/main" val="134646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753CA3-0639-488F-8C8D-DC4EB0147005}"/>
              </a:ext>
            </a:extLst>
          </p:cNvPr>
          <p:cNvSpPr>
            <a:spLocks noGrp="1" noChangeArrowheads="1"/>
          </p:cNvSpPr>
          <p:nvPr>
            <p:ph type="sldNum" sz="quarter" idx="5"/>
          </p:nvPr>
        </p:nvSpPr>
        <p:spPr>
          <a:ln/>
        </p:spPr>
        <p:txBody>
          <a:bodyPr/>
          <a:lstStyle/>
          <a:p>
            <a:fld id="{592D9453-19F8-49BB-BB28-29C23CA17EDF}" type="slidenum">
              <a:rPr lang="he-IL" altLang="en-US"/>
              <a:pPr/>
              <a:t>18</a:t>
            </a:fld>
            <a:endParaRPr lang="en-US" altLang="en-US"/>
          </a:p>
        </p:txBody>
      </p:sp>
      <p:sp>
        <p:nvSpPr>
          <p:cNvPr id="359426" name="Rectangle 2">
            <a:extLst>
              <a:ext uri="{FF2B5EF4-FFF2-40B4-BE49-F238E27FC236}">
                <a16:creationId xmlns:a16="http://schemas.microsoft.com/office/drawing/2014/main" id="{67519E12-0F12-403D-8A68-B2377E95A8AC}"/>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E5127CEE-CFE0-45D7-8DF8-16504DE372D6}"/>
              </a:ext>
            </a:extLst>
          </p:cNvPr>
          <p:cNvSpPr>
            <a:spLocks noGrp="1" noChangeArrowheads="1"/>
          </p:cNvSpPr>
          <p:nvPr>
            <p:ph type="body" idx="1"/>
          </p:nvPr>
        </p:nvSpPr>
        <p:spPr/>
        <p:txBody>
          <a:bodyPr/>
          <a:lstStyle/>
          <a:p>
            <a:pPr algn="r" rtl="1"/>
            <a:r>
              <a:rPr lang="he-IL" altLang="en-US" dirty="0"/>
              <a:t>השאלה היא האם הבעיה יכלה לקרות גם אם המנעול היה הוגן (כלומר, אם חוטים תופסים את המנעול לפי סדר הגעתם - </a:t>
            </a:r>
            <a:r>
              <a:rPr lang="en-US" altLang="en-US" dirty="0"/>
              <a:t>FIFO</a:t>
            </a:r>
            <a:r>
              <a:rPr lang="he-IL" altLang="en-US" dirty="0"/>
              <a:t>)?</a:t>
            </a:r>
          </a:p>
          <a:p>
            <a:pPr algn="r" rtl="1"/>
            <a:r>
              <a:rPr lang="he-IL" altLang="en-US" b="1" dirty="0"/>
              <a:t>תשובה: </a:t>
            </a:r>
            <a:r>
              <a:rPr lang="he-IL" altLang="en-US" dirty="0"/>
              <a:t>כן, עדיין הייתה בעיה! אם </a:t>
            </a:r>
            <a:r>
              <a:rPr lang="en-US" altLang="en-US" dirty="0"/>
              <a:t>t3</a:t>
            </a:r>
            <a:r>
              <a:rPr lang="he-IL" altLang="en-US" dirty="0"/>
              <a:t> היה קורא ל-</a:t>
            </a:r>
            <a:r>
              <a:rPr lang="en-US" altLang="en-US" dirty="0"/>
              <a:t>dequeue()</a:t>
            </a:r>
            <a:r>
              <a:rPr lang="he-IL" altLang="en-US" dirty="0"/>
              <a:t> ומחכה למנעול לפני ש-</a:t>
            </a:r>
            <a:r>
              <a:rPr lang="en-US" altLang="en-US" dirty="0"/>
              <a:t>t2</a:t>
            </a:r>
            <a:r>
              <a:rPr lang="he-IL" altLang="en-US" dirty="0"/>
              <a:t> הגיע ל-</a:t>
            </a:r>
            <a:r>
              <a:rPr lang="en-US" altLang="en-US" dirty="0"/>
              <a:t>signal</a:t>
            </a:r>
            <a:r>
              <a:rPr lang="he-IL" altLang="en-US" dirty="0"/>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1" dirty="0"/>
              <a:t>באופן עקרוני,</a:t>
            </a:r>
            <a:r>
              <a:rPr lang="he-IL" altLang="en-US" b="1" baseline="0" dirty="0"/>
              <a:t> ה-</a:t>
            </a:r>
            <a:r>
              <a:rPr lang="en-US" altLang="en-US" b="1" baseline="0" dirty="0"/>
              <a:t>while</a:t>
            </a:r>
            <a:r>
              <a:rPr lang="he-IL" altLang="en-US" b="1" baseline="0" dirty="0"/>
              <a:t> דרוש תמיד גם בגלל תופעה של </a:t>
            </a:r>
            <a:r>
              <a:rPr lang="he-IL" altLang="en-US" b="1" baseline="0"/>
              <a:t>התעוררות שווא </a:t>
            </a:r>
            <a:r>
              <a:rPr lang="he-IL" altLang="en-US" b="1" baseline="0" dirty="0"/>
              <a:t>מהמתנה (</a:t>
            </a:r>
            <a:r>
              <a:rPr lang="en-US" altLang="en-US" b="1" baseline="0" dirty="0"/>
              <a:t>Spurious Wakeups</a:t>
            </a:r>
            <a:r>
              <a:rPr lang="he-IL" altLang="en-US" b="1" baseline="0" dirty="0"/>
              <a:t>) – מעבר לחומר הקורס.</a:t>
            </a:r>
          </a:p>
          <a:p>
            <a:pPr algn="r" rtl="1"/>
            <a:endParaRPr lang="en-US" altLang="en-US" dirty="0"/>
          </a:p>
        </p:txBody>
      </p:sp>
    </p:spTree>
    <p:extLst>
      <p:ext uri="{BB962C8B-B14F-4D97-AF65-F5344CB8AC3E}">
        <p14:creationId xmlns:p14="http://schemas.microsoft.com/office/powerpoint/2010/main" val="2559449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b="0" i="0" kern="1200">
                <a:solidFill>
                  <a:schemeClr val="tx1"/>
                </a:solidFill>
                <a:effectLst/>
                <a:latin typeface="+mn-lt"/>
                <a:ea typeface="+mn-ea"/>
                <a:cs typeface="+mn-cs"/>
              </a:rPr>
              <a:t>דייקסטרה (ממציא הסמפור) היה הולנדי, ובהולנדית סמפור זה "האיש שמכוון את הספינות בים".</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20</a:t>
            </a:fld>
            <a:endParaRPr lang="en-US"/>
          </a:p>
        </p:txBody>
      </p:sp>
    </p:spTree>
    <p:extLst>
      <p:ext uri="{BB962C8B-B14F-4D97-AF65-F5344CB8AC3E}">
        <p14:creationId xmlns:p14="http://schemas.microsoft.com/office/powerpoint/2010/main" val="2632372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t>הערה: בהרצאה </a:t>
            </a:r>
            <a:r>
              <a:rPr lang="he-IL" err="1"/>
              <a:t>סמפור</a:t>
            </a:r>
            <a:r>
              <a:rPr lang="he-IL" baseline="0"/>
              <a:t> מוגדר אחרת, כאשר </a:t>
            </a:r>
            <a:r>
              <a:rPr lang="he-IL" altLang="en-US"/>
              <a:t>המונה יכול לקטון גם מתחת ל-0.</a:t>
            </a:r>
          </a:p>
          <a:p>
            <a:pPr algn="r" rtl="1"/>
            <a:r>
              <a:rPr lang="he-IL"/>
              <a:t>כמו כן, פעולת </a:t>
            </a:r>
            <a:r>
              <a:rPr lang="en-US"/>
              <a:t>post()</a:t>
            </a:r>
            <a:r>
              <a:rPr lang="he-IL" baseline="0"/>
              <a:t> נקראת </a:t>
            </a:r>
            <a:r>
              <a:rPr lang="en-US" baseline="0"/>
              <a:t>signal()</a:t>
            </a:r>
            <a:r>
              <a:rPr lang="he-IL" baseline="0"/>
              <a:t>.</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21</a:t>
            </a:fld>
            <a:endParaRPr lang="en-US"/>
          </a:p>
        </p:txBody>
      </p:sp>
    </p:spTree>
    <p:extLst>
      <p:ext uri="{BB962C8B-B14F-4D97-AF65-F5344CB8AC3E}">
        <p14:creationId xmlns:p14="http://schemas.microsoft.com/office/powerpoint/2010/main" val="2516319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22</a:t>
            </a:fld>
            <a:endParaRPr lang="en-US"/>
          </a:p>
        </p:txBody>
      </p:sp>
    </p:spTree>
    <p:extLst>
      <p:ext uri="{BB962C8B-B14F-4D97-AF65-F5344CB8AC3E}">
        <p14:creationId xmlns:p14="http://schemas.microsoft.com/office/powerpoint/2010/main" val="597403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226892-5162-4087-8CAD-2DDDF6929E6D}"/>
              </a:ext>
            </a:extLst>
          </p:cNvPr>
          <p:cNvSpPr>
            <a:spLocks noGrp="1" noChangeArrowheads="1"/>
          </p:cNvSpPr>
          <p:nvPr>
            <p:ph type="sldNum" sz="quarter" idx="5"/>
          </p:nvPr>
        </p:nvSpPr>
        <p:spPr>
          <a:ln/>
        </p:spPr>
        <p:txBody>
          <a:bodyPr/>
          <a:lstStyle/>
          <a:p>
            <a:fld id="{D604B30A-5F9C-44C8-9916-A5B339006322}" type="slidenum">
              <a:rPr lang="he-IL" altLang="en-US"/>
              <a:pPr/>
              <a:t>28</a:t>
            </a:fld>
            <a:endParaRPr lang="en-US" altLang="en-US"/>
          </a:p>
        </p:txBody>
      </p:sp>
      <p:sp>
        <p:nvSpPr>
          <p:cNvPr id="365570" name="Rectangle 2">
            <a:extLst>
              <a:ext uri="{FF2B5EF4-FFF2-40B4-BE49-F238E27FC236}">
                <a16:creationId xmlns:a16="http://schemas.microsoft.com/office/drawing/2014/main" id="{3F3C3001-2D5D-49DB-ABF1-925EB65C802D}"/>
              </a:ext>
            </a:extLst>
          </p:cNvPr>
          <p:cNvSpPr>
            <a:spLocks noGrp="1" noRot="1" noChangeAspect="1" noChangeArrowheads="1" noTextEdit="1"/>
          </p:cNvSpPr>
          <p:nvPr>
            <p:ph type="sldImg"/>
          </p:nvPr>
        </p:nvSpPr>
        <p:spPr>
          <a:ln/>
        </p:spPr>
      </p:sp>
      <p:sp>
        <p:nvSpPr>
          <p:cNvPr id="365571" name="Rectangle 3">
            <a:extLst>
              <a:ext uri="{FF2B5EF4-FFF2-40B4-BE49-F238E27FC236}">
                <a16:creationId xmlns:a16="http://schemas.microsoft.com/office/drawing/2014/main" id="{08978369-E476-4DEF-9B77-5F17C4A717B7}"/>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19349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תור מקבילי הוא </a:t>
            </a:r>
            <a:r>
              <a:rPr lang="he-IL" altLang="en-US" dirty="0"/>
              <a:t>מבנה נתונים לפתרון בעיית יצרן-צרכן (</a:t>
            </a:r>
            <a:r>
              <a:rPr lang="en-US" altLang="en-US" dirty="0"/>
              <a:t>producer-consumer</a:t>
            </a:r>
            <a:r>
              <a:rPr lang="he-IL" altLang="en-US" dirty="0"/>
              <a:t>).</a:t>
            </a:r>
            <a:endParaRPr lang="he-IL" dirty="0"/>
          </a:p>
          <a:p>
            <a:pPr algn="r" rtl="1"/>
            <a:r>
              <a:rPr lang="he-IL" dirty="0"/>
              <a:t>בהרצאה ראינו פתרון לבעיה באמצעות </a:t>
            </a:r>
            <a:r>
              <a:rPr lang="he-IL" dirty="0" err="1"/>
              <a:t>סמפורים</a:t>
            </a:r>
            <a:r>
              <a:rPr lang="he-IL" dirty="0"/>
              <a:t>; כאן נראה פתרון בעזרת משתני תנאי.</a:t>
            </a:r>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4</a:t>
            </a:fld>
            <a:endParaRPr lang="en-US"/>
          </a:p>
        </p:txBody>
      </p:sp>
    </p:spTree>
    <p:extLst>
      <p:ext uri="{BB962C8B-B14F-4D97-AF65-F5344CB8AC3E}">
        <p14:creationId xmlns:p14="http://schemas.microsoft.com/office/powerpoint/2010/main" val="1801770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226892-5162-4087-8CAD-2DDDF6929E6D}"/>
              </a:ext>
            </a:extLst>
          </p:cNvPr>
          <p:cNvSpPr>
            <a:spLocks noGrp="1" noChangeArrowheads="1"/>
          </p:cNvSpPr>
          <p:nvPr>
            <p:ph type="sldNum" sz="quarter" idx="5"/>
          </p:nvPr>
        </p:nvSpPr>
        <p:spPr>
          <a:ln/>
        </p:spPr>
        <p:txBody>
          <a:bodyPr/>
          <a:lstStyle/>
          <a:p>
            <a:fld id="{D604B30A-5F9C-44C8-9916-A5B339006322}" type="slidenum">
              <a:rPr lang="he-IL" altLang="en-US"/>
              <a:pPr/>
              <a:t>30</a:t>
            </a:fld>
            <a:endParaRPr lang="en-US" altLang="en-US"/>
          </a:p>
        </p:txBody>
      </p:sp>
      <p:sp>
        <p:nvSpPr>
          <p:cNvPr id="365570" name="Rectangle 2">
            <a:extLst>
              <a:ext uri="{FF2B5EF4-FFF2-40B4-BE49-F238E27FC236}">
                <a16:creationId xmlns:a16="http://schemas.microsoft.com/office/drawing/2014/main" id="{3F3C3001-2D5D-49DB-ABF1-925EB65C802D}"/>
              </a:ext>
            </a:extLst>
          </p:cNvPr>
          <p:cNvSpPr>
            <a:spLocks noGrp="1" noRot="1" noChangeAspect="1" noChangeArrowheads="1" noTextEdit="1"/>
          </p:cNvSpPr>
          <p:nvPr>
            <p:ph type="sldImg"/>
          </p:nvPr>
        </p:nvSpPr>
        <p:spPr>
          <a:ln/>
        </p:spPr>
      </p:sp>
      <p:sp>
        <p:nvSpPr>
          <p:cNvPr id="365571" name="Rectangle 3">
            <a:extLst>
              <a:ext uri="{FF2B5EF4-FFF2-40B4-BE49-F238E27FC236}">
                <a16:creationId xmlns:a16="http://schemas.microsoft.com/office/drawing/2014/main" id="{08978369-E476-4DEF-9B77-5F17C4A717B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88500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t>תשובה:</a:t>
            </a:r>
            <a:r>
              <a:rPr lang="he-IL" baseline="0"/>
              <a:t> </a:t>
            </a:r>
            <a:r>
              <a:rPr lang="he-IL" altLang="en-US" sz="1200">
                <a:solidFill>
                  <a:schemeClr val="tx1"/>
                </a:solidFill>
              </a:rPr>
              <a:t>צריך לבדוק את התנאי גם לאחר </a:t>
            </a:r>
            <a:r>
              <a:rPr lang="en-US" altLang="en-US" sz="1200">
                <a:solidFill>
                  <a:schemeClr val="tx1"/>
                </a:solidFill>
              </a:rPr>
              <a:t>wait()</a:t>
            </a:r>
            <a:r>
              <a:rPr lang="he-IL" altLang="en-US" sz="1200" baseline="0">
                <a:solidFill>
                  <a:schemeClr val="tx1"/>
                </a:solidFill>
              </a:rPr>
              <a:t> כפי שראינו קודם.</a:t>
            </a:r>
            <a:endParaRPr lang="en-US" altLang="en-US" sz="1200">
              <a:solidFill>
                <a:schemeClr val="tx1"/>
              </a:solidFill>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t>32</a:t>
            </a:fld>
            <a:endParaRPr lang="en-US"/>
          </a:p>
        </p:txBody>
      </p:sp>
    </p:spTree>
    <p:extLst>
      <p:ext uri="{BB962C8B-B14F-4D97-AF65-F5344CB8AC3E}">
        <p14:creationId xmlns:p14="http://schemas.microsoft.com/office/powerpoint/2010/main" val="2507939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תשובה 1#:</a:t>
            </a:r>
            <a:r>
              <a:rPr lang="he-IL" baseline="0"/>
              <a:t> לא, אין צורך ב-</a:t>
            </a:r>
            <a:r>
              <a:rPr lang="en-US" baseline="0"/>
              <a:t>if</a:t>
            </a:r>
            <a:r>
              <a:rPr lang="he-IL" baseline="0"/>
              <a:t> כי התנאי בהכרח מתקיים.</a:t>
            </a:r>
            <a:endParaRPr lang="he-IL"/>
          </a:p>
          <a:p>
            <a:pPr algn="r" rtl="1"/>
            <a:r>
              <a:rPr lang="he-IL"/>
              <a:t>תשובה</a:t>
            </a:r>
            <a:r>
              <a:rPr lang="he-IL" baseline="0"/>
              <a:t> 2#</a:t>
            </a:r>
            <a:r>
              <a:rPr lang="he-IL"/>
              <a:t>: כי לפי ההגדרה רק כותב אחד יכול להיות בקטע הקריטי. אם נעיר את כולם, לכל היותר כותב אחד יתקדם והשאר יחזרו להמתין.</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33</a:t>
            </a:fld>
            <a:endParaRPr lang="en-US"/>
          </a:p>
        </p:txBody>
      </p:sp>
    </p:spTree>
    <p:extLst>
      <p:ext uri="{BB962C8B-B14F-4D97-AF65-F5344CB8AC3E}">
        <p14:creationId xmlns:p14="http://schemas.microsoft.com/office/powerpoint/2010/main" val="4104720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https://en.wikipedia.org/wiki/Readers%E2%80%93writers_problem</a:t>
            </a:r>
            <a:r>
              <a:rPr lang="en-US" sz="1200" dirty="0"/>
              <a:t>	</a:t>
            </a:r>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34</a:t>
            </a:fld>
            <a:endParaRPr lang="en-US"/>
          </a:p>
        </p:txBody>
      </p:sp>
    </p:spTree>
    <p:extLst>
      <p:ext uri="{BB962C8B-B14F-4D97-AF65-F5344CB8AC3E}">
        <p14:creationId xmlns:p14="http://schemas.microsoft.com/office/powerpoint/2010/main" val="3701615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הערה לגבי שתי הנקודות האחרונות: הניסוח לא מספיק ברור, כי המינוח "הגיע אחרי"</a:t>
            </a:r>
            <a:r>
              <a:rPr lang="en-US" dirty="0"/>
              <a:t> </a:t>
            </a:r>
            <a:r>
              <a:rPr lang="he-IL" dirty="0"/>
              <a:t>לא מוגדר חד-משמעית.</a:t>
            </a:r>
          </a:p>
          <a:p>
            <a:pPr algn="r" rtl="1"/>
            <a:r>
              <a:rPr lang="he-IL" dirty="0"/>
              <a:t>הניסוח המדויק הוא כפי שהוגדר בתחילת השאלה, כלומר אם יש גם קוראים ממתינים וגם כותבים ממתינים, אז הכותבים מקבלים עדיפות.</a:t>
            </a:r>
          </a:p>
          <a:p>
            <a:pPr algn="r" rtl="1"/>
            <a:r>
              <a:rPr lang="he-IL" dirty="0"/>
              <a:t>לדוגמה: נניח כי כרגע יש כותב יחיד שסיים את </a:t>
            </a:r>
            <a:r>
              <a:rPr lang="en-US" dirty="0" err="1"/>
              <a:t>write_lock</a:t>
            </a:r>
            <a:r>
              <a:rPr lang="en-US" dirty="0"/>
              <a:t>()</a:t>
            </a:r>
            <a:r>
              <a:rPr lang="he-IL" dirty="0"/>
              <a:t>, אבל עוד לא התחיל את </a:t>
            </a:r>
            <a:r>
              <a:rPr lang="en-US" dirty="0" err="1"/>
              <a:t>write_unlock</a:t>
            </a:r>
            <a:r>
              <a:rPr lang="en-US" dirty="0"/>
              <a:t>()</a:t>
            </a:r>
            <a:r>
              <a:rPr lang="he-IL" dirty="0"/>
              <a:t>.</a:t>
            </a:r>
          </a:p>
          <a:p>
            <a:pPr algn="r" rtl="1"/>
            <a:r>
              <a:rPr lang="he-IL" dirty="0"/>
              <a:t>כעת הגיע קורא ויצא להמתנה ב-</a:t>
            </a:r>
            <a:r>
              <a:rPr lang="en-US" dirty="0" err="1"/>
              <a:t>read_lock</a:t>
            </a:r>
            <a:r>
              <a:rPr lang="en-US" dirty="0"/>
              <a:t>()</a:t>
            </a:r>
            <a:r>
              <a:rPr lang="he-IL" dirty="0"/>
              <a:t>. לאחר מכן הגיע כותב נוסף וגם יצא להמתנה ב-</a:t>
            </a:r>
            <a:r>
              <a:rPr lang="en-US" dirty="0" err="1"/>
              <a:t>write_lock</a:t>
            </a:r>
            <a:r>
              <a:rPr lang="en-US" dirty="0"/>
              <a:t>()</a:t>
            </a:r>
            <a:r>
              <a:rPr lang="he-IL" dirty="0"/>
              <a:t>.</a:t>
            </a:r>
          </a:p>
          <a:p>
            <a:pPr algn="r" rtl="1"/>
            <a:r>
              <a:rPr lang="he-IL" dirty="0"/>
              <a:t>לאחר שהכותב הראשון יעזוב, נרצה שהכותב השני ייכנס למרות שהוא הגיע אחרי הקורא.</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36</a:t>
            </a:fld>
            <a:endParaRPr lang="en-US"/>
          </a:p>
        </p:txBody>
      </p:sp>
    </p:spTree>
    <p:extLst>
      <p:ext uri="{BB962C8B-B14F-4D97-AF65-F5344CB8AC3E}">
        <p14:creationId xmlns:p14="http://schemas.microsoft.com/office/powerpoint/2010/main" val="2250873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US" altLang="en-US" sz="1200">
              <a:solidFill>
                <a:schemeClr val="tx1"/>
              </a:solidFill>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t>41</a:t>
            </a:fld>
            <a:endParaRPr lang="en-US"/>
          </a:p>
        </p:txBody>
      </p:sp>
    </p:spTree>
    <p:extLst>
      <p:ext uri="{BB962C8B-B14F-4D97-AF65-F5344CB8AC3E}">
        <p14:creationId xmlns:p14="http://schemas.microsoft.com/office/powerpoint/2010/main" val="17853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42</a:t>
            </a:fld>
            <a:endParaRPr lang="en-US"/>
          </a:p>
        </p:txBody>
      </p:sp>
    </p:spTree>
    <p:extLst>
      <p:ext uri="{BB962C8B-B14F-4D97-AF65-F5344CB8AC3E}">
        <p14:creationId xmlns:p14="http://schemas.microsoft.com/office/powerpoint/2010/main" val="28612723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r" rtl="1">
              <a:buFont typeface="Arial" panose="020B0604020202020204" pitchFamily="34" charset="0"/>
              <a:buNone/>
            </a:pPr>
            <a:r>
              <a:rPr lang="he-IL" altLang="en-US" dirty="0"/>
              <a:t>מלצר יחיד יכול לטפל במספר לקוחות "בו-זמנית", למשל: להתחיל לטפל בלקוח רגיל, לעבור ללקוח </a:t>
            </a:r>
            <a:r>
              <a:rPr lang="en-US" altLang="en-US" dirty="0"/>
              <a:t>VIP</a:t>
            </a:r>
            <a:r>
              <a:rPr lang="he-IL" altLang="en-US" dirty="0"/>
              <a:t> שהגיע פתאום, ואחר-כך לחזור ללקוח הרגיל.</a:t>
            </a:r>
          </a:p>
          <a:p>
            <a:pPr marL="0" lvl="0" indent="0" algn="r" rtl="1">
              <a:buFont typeface="Arial" panose="020B0604020202020204" pitchFamily="34" charset="0"/>
              <a:buNone/>
            </a:pPr>
            <a:r>
              <a:rPr lang="he-IL" altLang="en-US" dirty="0"/>
              <a:t>כאשר יש כמה מלצרים, כל אחד מהם יכול לטפל בלקוח אחר.</a:t>
            </a:r>
          </a:p>
        </p:txBody>
      </p:sp>
      <p:sp>
        <p:nvSpPr>
          <p:cNvPr id="4" name="Slide Number Placeholder 3"/>
          <p:cNvSpPr>
            <a:spLocks noGrp="1"/>
          </p:cNvSpPr>
          <p:nvPr>
            <p:ph type="sldNum" sz="quarter" idx="10"/>
          </p:nvPr>
        </p:nvSpPr>
        <p:spPr/>
        <p:txBody>
          <a:bodyPr/>
          <a:lstStyle/>
          <a:p>
            <a:fld id="{94525A9A-2399-4ACF-975E-77FD324B061A}" type="slidenum">
              <a:rPr lang="en-US" smtClean="0"/>
              <a:t>44</a:t>
            </a:fld>
            <a:endParaRPr lang="en-US"/>
          </a:p>
        </p:txBody>
      </p:sp>
    </p:spTree>
    <p:extLst>
      <p:ext uri="{BB962C8B-B14F-4D97-AF65-F5344CB8AC3E}">
        <p14:creationId xmlns:p14="http://schemas.microsoft.com/office/powerpoint/2010/main" val="200601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בהקבלה למשל המסעדה: מלצר פנוי == המעבד נמצא במצב משתמש.</a:t>
            </a:r>
          </a:p>
          <a:p>
            <a:pPr lvl="0" algn="r" rtl="1"/>
            <a:r>
              <a:rPr lang="he-IL" altLang="en-US" dirty="0"/>
              <a:t>מעבד יחיד יכול לטפל במספר פסיקות "בו-זמנית", למשל:</a:t>
            </a:r>
            <a:r>
              <a:rPr lang="en-US" altLang="en-US" dirty="0"/>
              <a:t> </a:t>
            </a:r>
            <a:r>
              <a:rPr lang="he-IL" altLang="en-US" dirty="0"/>
              <a:t>להתחיל לטפל בקריאת מערכת, ואז לעבור לטפל בפסיקת שעון שהגיעה פתאום.</a:t>
            </a:r>
          </a:p>
          <a:p>
            <a:pPr lvl="0" algn="r" rtl="1"/>
            <a:r>
              <a:rPr lang="he-IL" altLang="en-US" dirty="0"/>
              <a:t>במערכת עם מספר מעבדים, כל מעבד יכול לטפל בפסיקה שונה.</a:t>
            </a:r>
          </a:p>
        </p:txBody>
      </p:sp>
      <p:sp>
        <p:nvSpPr>
          <p:cNvPr id="4" name="Slide Number Placeholder 3"/>
          <p:cNvSpPr>
            <a:spLocks noGrp="1"/>
          </p:cNvSpPr>
          <p:nvPr>
            <p:ph type="sldNum" sz="quarter" idx="10"/>
          </p:nvPr>
        </p:nvSpPr>
        <p:spPr/>
        <p:txBody>
          <a:bodyPr/>
          <a:lstStyle/>
          <a:p>
            <a:fld id="{94525A9A-2399-4ACF-975E-77FD324B061A}" type="slidenum">
              <a:rPr lang="en-US" smtClean="0"/>
              <a:t>45</a:t>
            </a:fld>
            <a:endParaRPr lang="en-US"/>
          </a:p>
        </p:txBody>
      </p:sp>
    </p:spTree>
    <p:extLst>
      <p:ext uri="{BB962C8B-B14F-4D97-AF65-F5344CB8AC3E}">
        <p14:creationId xmlns:p14="http://schemas.microsoft.com/office/powerpoint/2010/main" val="3431641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טעות נפוצה של סטודנטים: קריאת מערכת חוסמת אינה חוסמת פסיקות.</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47</a:t>
            </a:fld>
            <a:endParaRPr lang="en-US"/>
          </a:p>
        </p:txBody>
      </p:sp>
    </p:spTree>
    <p:extLst>
      <p:ext uri="{BB962C8B-B14F-4D97-AF65-F5344CB8AC3E}">
        <p14:creationId xmlns:p14="http://schemas.microsoft.com/office/powerpoint/2010/main" val="252780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p>
        </p:txBody>
      </p:sp>
      <p:sp>
        <p:nvSpPr>
          <p:cNvPr id="4" name="Slide Number Placeholder 3"/>
          <p:cNvSpPr>
            <a:spLocks noGrp="1"/>
          </p:cNvSpPr>
          <p:nvPr>
            <p:ph type="sldNum" sz="quarter" idx="10"/>
          </p:nvPr>
        </p:nvSpPr>
        <p:spPr/>
        <p:txBody>
          <a:bodyPr/>
          <a:lstStyle/>
          <a:p>
            <a:fld id="{94525A9A-2399-4ACF-975E-77FD324B061A}" type="slidenum">
              <a:rPr lang="en-US" smtClean="0"/>
              <a:t>5</a:t>
            </a:fld>
            <a:endParaRPr lang="en-US"/>
          </a:p>
        </p:txBody>
      </p:sp>
    </p:spTree>
    <p:extLst>
      <p:ext uri="{BB962C8B-B14F-4D97-AF65-F5344CB8AC3E}">
        <p14:creationId xmlns:p14="http://schemas.microsoft.com/office/powerpoint/2010/main" val="1146548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שימו לב: החיתוך הוא בין מסלולי קוד בגרעין. אין משמעות לתהליכים המעורבים.</a:t>
            </a:r>
          </a:p>
        </p:txBody>
      </p:sp>
      <p:sp>
        <p:nvSpPr>
          <p:cNvPr id="4" name="Slide Number Placeholder 3"/>
          <p:cNvSpPr>
            <a:spLocks noGrp="1"/>
          </p:cNvSpPr>
          <p:nvPr>
            <p:ph type="sldNum" sz="quarter" idx="10"/>
          </p:nvPr>
        </p:nvSpPr>
        <p:spPr/>
        <p:txBody>
          <a:bodyPr/>
          <a:lstStyle/>
          <a:p>
            <a:fld id="{94525A9A-2399-4ACF-975E-77FD324B061A}" type="slidenum">
              <a:rPr lang="en-US" smtClean="0"/>
              <a:t>48</a:t>
            </a:fld>
            <a:endParaRPr lang="en-US"/>
          </a:p>
        </p:txBody>
      </p:sp>
    </p:spTree>
    <p:extLst>
      <p:ext uri="{BB962C8B-B14F-4D97-AF65-F5344CB8AC3E}">
        <p14:creationId xmlns:p14="http://schemas.microsoft.com/office/powerpoint/2010/main" val="3448847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ltLang="en-US" dirty="0"/>
              <a:t>שימו לב: קריאת מערכת/חריגה יכולה להיחתך ע"י קריאת מערכת/חריגה אחרת בגלל שהגרעין ניתן להפקעה (</a:t>
            </a:r>
            <a:r>
              <a:rPr lang="en-US" altLang="en-US" dirty="0"/>
              <a:t>preemptible kernel</a:t>
            </a:r>
            <a:r>
              <a:rPr lang="he-IL" altLang="en-US" dirty="0"/>
              <a:t>).</a:t>
            </a:r>
          </a:p>
        </p:txBody>
      </p:sp>
      <p:sp>
        <p:nvSpPr>
          <p:cNvPr id="4" name="Slide Number Placeholder 3"/>
          <p:cNvSpPr>
            <a:spLocks noGrp="1"/>
          </p:cNvSpPr>
          <p:nvPr>
            <p:ph type="sldNum" sz="quarter" idx="10"/>
          </p:nvPr>
        </p:nvSpPr>
        <p:spPr/>
        <p:txBody>
          <a:bodyPr/>
          <a:lstStyle/>
          <a:p>
            <a:fld id="{94525A9A-2399-4ACF-975E-77FD324B061A}" type="slidenum">
              <a:rPr lang="en-US" smtClean="0"/>
              <a:t>49</a:t>
            </a:fld>
            <a:endParaRPr lang="en-US"/>
          </a:p>
        </p:txBody>
      </p:sp>
    </p:spTree>
    <p:extLst>
      <p:ext uri="{BB962C8B-B14F-4D97-AF65-F5344CB8AC3E}">
        <p14:creationId xmlns:p14="http://schemas.microsoft.com/office/powerpoint/2010/main" val="42904004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50</a:t>
            </a:fld>
            <a:endParaRPr lang="en-US"/>
          </a:p>
        </p:txBody>
      </p:sp>
    </p:spTree>
    <p:extLst>
      <p:ext uri="{BB962C8B-B14F-4D97-AF65-F5344CB8AC3E}">
        <p14:creationId xmlns:p14="http://schemas.microsoft.com/office/powerpoint/2010/main" val="78002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51</a:t>
            </a:fld>
            <a:endParaRPr lang="en-US"/>
          </a:p>
        </p:txBody>
      </p:sp>
    </p:spTree>
    <p:extLst>
      <p:ext uri="{BB962C8B-B14F-4D97-AF65-F5344CB8AC3E}">
        <p14:creationId xmlns:p14="http://schemas.microsoft.com/office/powerpoint/2010/main" val="425188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52</a:t>
            </a:fld>
            <a:endParaRPr lang="en-US"/>
          </a:p>
        </p:txBody>
      </p:sp>
    </p:spTree>
    <p:extLst>
      <p:ext uri="{BB962C8B-B14F-4D97-AF65-F5344CB8AC3E}">
        <p14:creationId xmlns:p14="http://schemas.microsoft.com/office/powerpoint/2010/main" val="3747557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gn="r" rtl="1"/>
            <a:r>
              <a:rPr lang="he-IL" altLang="en-US"/>
              <a:t>נטרול פסיקות מקומית מתבצעת בצורה הבאה: לפני הקטע הקריטי שומרים את הדגל </a:t>
            </a:r>
            <a:r>
              <a:rPr lang="en-US" altLang="en-US"/>
              <a:t>IF</a:t>
            </a:r>
            <a:r>
              <a:rPr lang="he-IL" altLang="en-US"/>
              <a:t> ואז מציבים לו 0.</a:t>
            </a:r>
          </a:p>
          <a:p>
            <a:pPr algn="r" rtl="1"/>
            <a:r>
              <a:rPr lang="he-IL" altLang="en-US"/>
              <a:t>בסיום </a:t>
            </a:r>
            <a:r>
              <a:rPr lang="he-IL" altLang="en-US" dirty="0"/>
              <a:t>הקטע הקריטי משחזרים את הערך שנשמר.</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למה </a:t>
            </a:r>
            <a:r>
              <a:rPr lang="he-IL" altLang="en-US" dirty="0"/>
              <a:t>לא פשוט מכבים את </a:t>
            </a:r>
            <a:r>
              <a:rPr lang="en-US" altLang="en-US" dirty="0"/>
              <a:t>IF</a:t>
            </a:r>
            <a:r>
              <a:rPr lang="he-IL" altLang="en-US" dirty="0"/>
              <a:t> לפני הקטע הקריטי ומדליקים אותו לאחר הקטע הקריטי?</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 </a:t>
            </a:r>
            <a:r>
              <a:rPr lang="he-IL" altLang="en-US" sz="1200" dirty="0"/>
              <a:t>מפני שהדגל </a:t>
            </a:r>
            <a:r>
              <a:rPr lang="en-US" altLang="en-US" sz="1200" dirty="0"/>
              <a:t>IF</a:t>
            </a:r>
            <a:r>
              <a:rPr lang="he-IL" altLang="en-US" sz="1200" dirty="0"/>
              <a:t> לא דלק בהכרח לפני הכיבוי. חסימת פסיקות מתבצעת בכניסה לקטע קריטי וייתכן שקטעים קריטיים שונים מקוננים זה </a:t>
            </a:r>
            <a:r>
              <a:rPr lang="he-IL" altLang="en-US" sz="1200"/>
              <a:t>בזה.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a:t>לדוגמה, אם שגרת הטיפול בפסיקת חומרה צריכה לתפוס שני מנעולים, היא תקרא ל:</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spin</a:t>
            </a:r>
            <a:r>
              <a:rPr lang="en-US" altLang="en-US" sz="1200" dirty="0" err="1"/>
              <a:t>_lock_irq</a:t>
            </a:r>
            <a:r>
              <a:rPr lang="en-US" altLang="en-US" sz="1200" dirty="0"/>
              <a:t>(lock1);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err="1"/>
              <a:t>spin_lock_irq</a:t>
            </a:r>
            <a:r>
              <a:rPr lang="en-US" altLang="en-US" sz="1200" dirty="0"/>
              <a:t>(lock2);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 // starting nested critical section</a:t>
            </a:r>
            <a:endParaRPr lang="he-IL"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 // leaving nested critical section</a:t>
            </a:r>
            <a:endParaRPr lang="he-IL"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err="1"/>
              <a:t>spin_unlock_irq</a:t>
            </a:r>
            <a:r>
              <a:rPr lang="en-US" altLang="en-US" sz="1200" dirty="0"/>
              <a:t>(lock2);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err="1"/>
              <a:t>spin_unlock_irq</a:t>
            </a:r>
            <a:r>
              <a:rPr lang="en-US" altLang="en-US" sz="1200" dirty="0"/>
              <a:t>(lock1);</a:t>
            </a:r>
            <a:endParaRPr lang="he-IL" altLang="en-US" sz="12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dirty="0"/>
              <a:t>הנעילה הראשונה תחסום פסיקות, הנעילה השניה כבר לא משפיעה על הדגל </a:t>
            </a:r>
            <a:r>
              <a:rPr lang="en-US" altLang="en-US" sz="1200" dirty="0"/>
              <a:t>IF</a:t>
            </a:r>
            <a:r>
              <a:rPr lang="he-IL" altLang="en-US" sz="1200" dirty="0"/>
              <a:t>. בסיום הקטע הקריטי הפנימי, אסור להדליק את הדגל </a:t>
            </a:r>
            <a:r>
              <a:rPr lang="en-US" altLang="en-US" sz="1200" dirty="0"/>
              <a:t>IF</a:t>
            </a:r>
            <a:r>
              <a:rPr lang="he-IL" altLang="en-US" sz="1200" dirty="0"/>
              <a:t> כי אנחנו עדיין בתוך קטע קריטי שנעל </a:t>
            </a:r>
            <a:r>
              <a:rPr lang="he-IL" altLang="en-US" sz="1200"/>
              <a:t>אותו.</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“When the kernel enters a critical section, it disables interrupts by clearing the IF flag of the eflags register. But at the end of the critical section, often the kernel can’t simply set the flag again. </a:t>
            </a:r>
            <a:r>
              <a:rPr lang="en-US" altLang="en-US" sz="1200" b="1"/>
              <a:t>Interrupts can execute in nested fashion, so the kernel does not necessarily know what the IF flag was before the current control path executed. </a:t>
            </a:r>
            <a:r>
              <a:rPr lang="en-US" altLang="en-US" sz="1200"/>
              <a:t>In these cases, the control path must save the old setting of the flag and restore that setting at the end.”</a:t>
            </a:r>
            <a:endParaRPr lang="en-US" altLang="en-US" sz="1200" dirty="0"/>
          </a:p>
        </p:txBody>
      </p:sp>
      <p:sp>
        <p:nvSpPr>
          <p:cNvPr id="4" name="Slide Number Placeholder 3"/>
          <p:cNvSpPr>
            <a:spLocks noGrp="1"/>
          </p:cNvSpPr>
          <p:nvPr>
            <p:ph type="sldNum" sz="quarter" idx="10"/>
          </p:nvPr>
        </p:nvSpPr>
        <p:spPr/>
        <p:txBody>
          <a:bodyPr/>
          <a:lstStyle/>
          <a:p>
            <a:fld id="{94525A9A-2399-4ACF-975E-77FD324B061A}" type="slidenum">
              <a:rPr lang="en-US" smtClean="0"/>
              <a:t>53</a:t>
            </a:fld>
            <a:endParaRPr lang="en-US"/>
          </a:p>
        </p:txBody>
      </p:sp>
    </p:spTree>
    <p:extLst>
      <p:ext uri="{BB962C8B-B14F-4D97-AF65-F5344CB8AC3E}">
        <p14:creationId xmlns:p14="http://schemas.microsoft.com/office/powerpoint/2010/main" val="8428117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endParaRPr lang="he-IL" altLang="en-US" sz="1200" dirty="0"/>
          </a:p>
        </p:txBody>
      </p:sp>
      <p:sp>
        <p:nvSpPr>
          <p:cNvPr id="4" name="Slide Number Placeholder 3"/>
          <p:cNvSpPr>
            <a:spLocks noGrp="1"/>
          </p:cNvSpPr>
          <p:nvPr>
            <p:ph type="sldNum" sz="quarter" idx="10"/>
          </p:nvPr>
        </p:nvSpPr>
        <p:spPr/>
        <p:txBody>
          <a:bodyPr/>
          <a:lstStyle/>
          <a:p>
            <a:fld id="{94525A9A-2399-4ACF-975E-77FD324B061A}" type="slidenum">
              <a:rPr lang="en-US" smtClean="0"/>
              <a:t>54</a:t>
            </a:fld>
            <a:endParaRPr lang="en-US"/>
          </a:p>
        </p:txBody>
      </p:sp>
    </p:spTree>
    <p:extLst>
      <p:ext uri="{BB962C8B-B14F-4D97-AF65-F5344CB8AC3E}">
        <p14:creationId xmlns:p14="http://schemas.microsoft.com/office/powerpoint/2010/main" val="17348991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מוגדר ע"י טיפוס </a:t>
            </a:r>
            <a:r>
              <a:rPr lang="en-US" altLang="en-US" dirty="0" err="1"/>
              <a:t>spinlock_t</a:t>
            </a:r>
            <a:r>
              <a:rPr lang="he-IL" altLang="en-US" dirty="0"/>
              <a:t> בקובץ גרעין </a:t>
            </a:r>
            <a:r>
              <a:rPr lang="en-US" altLang="en-US" dirty="0"/>
              <a:t>include/</a:t>
            </a:r>
            <a:r>
              <a:rPr lang="en-US" altLang="en-US" dirty="0" err="1"/>
              <a:t>linux</a:t>
            </a:r>
            <a:r>
              <a:rPr lang="en-US" altLang="en-US" dirty="0"/>
              <a:t>/</a:t>
            </a:r>
            <a:r>
              <a:rPr lang="en-US" altLang="en-US" dirty="0" err="1"/>
              <a:t>spinlock.h</a:t>
            </a:r>
            <a:r>
              <a:rPr lang="he-IL" altLang="en-US" dirty="0"/>
              <a:t> .</a:t>
            </a:r>
          </a:p>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55</a:t>
            </a:fld>
            <a:endParaRPr lang="en-US"/>
          </a:p>
        </p:txBody>
      </p:sp>
    </p:spTree>
    <p:extLst>
      <p:ext uri="{BB962C8B-B14F-4D97-AF65-F5344CB8AC3E}">
        <p14:creationId xmlns:p14="http://schemas.microsoft.com/office/powerpoint/2010/main" val="37688682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From UTLK2, pages 213—214:</a:t>
            </a:r>
          </a:p>
          <a:p>
            <a:r>
              <a:rPr lang="en-US" sz="1200" b="1" i="0" u="none" strike="noStrike" kern="1200" baseline="0" dirty="0">
                <a:solidFill>
                  <a:schemeClr val="tx1"/>
                </a:solidFill>
                <a:latin typeface="+mn-lt"/>
                <a:ea typeface="+mn-ea"/>
                <a:cs typeface="+mn-cs"/>
              </a:rPr>
              <a:t>5.5.5 </a:t>
            </a:r>
            <a:r>
              <a:rPr lang="en-US" sz="1200" b="1" i="0" u="none" strike="noStrike" kern="1200" baseline="0" dirty="0" err="1">
                <a:solidFill>
                  <a:schemeClr val="tx1"/>
                </a:solidFill>
                <a:latin typeface="+mn-lt"/>
                <a:ea typeface="+mn-ea"/>
                <a:cs typeface="+mn-cs"/>
              </a:rPr>
              <a:t>Inode</a:t>
            </a:r>
            <a:r>
              <a:rPr lang="en-US" sz="1200" b="1" i="0" u="none" strike="noStrike" kern="1200" baseline="0" dirty="0">
                <a:solidFill>
                  <a:schemeClr val="tx1"/>
                </a:solidFill>
                <a:latin typeface="+mn-lt"/>
                <a:ea typeface="+mn-ea"/>
                <a:cs typeface="+mn-cs"/>
              </a:rPr>
              <a:t> Semaphore</a:t>
            </a:r>
          </a:p>
          <a:p>
            <a:r>
              <a:rPr lang="en-US" sz="1200" b="0" i="0" u="none" strike="noStrike" kern="1200" baseline="0" dirty="0">
                <a:solidFill>
                  <a:schemeClr val="tx1"/>
                </a:solidFill>
                <a:latin typeface="+mn-lt"/>
                <a:ea typeface="+mn-ea"/>
                <a:cs typeface="+mn-cs"/>
              </a:rPr>
              <a:t>As we shall see in Chapter 12, Linux stores the information on a disk file in a memory object called an </a:t>
            </a:r>
            <a:r>
              <a:rPr lang="en-US" sz="1200" b="0" i="1" u="none" strike="noStrike" kern="1200" baseline="0" dirty="0" err="1">
                <a:solidFill>
                  <a:schemeClr val="tx1"/>
                </a:solidFill>
                <a:latin typeface="+mn-lt"/>
                <a:ea typeface="+mn-ea"/>
                <a:cs typeface="+mn-cs"/>
              </a:rPr>
              <a:t>inode</a:t>
            </a:r>
            <a:r>
              <a:rPr lang="en-US" sz="1200" b="0" i="0" u="none" strike="noStrike" kern="1200" baseline="0" dirty="0">
                <a:solidFill>
                  <a:schemeClr val="tx1"/>
                </a:solidFill>
                <a:latin typeface="+mn-lt"/>
                <a:ea typeface="+mn-ea"/>
                <a:cs typeface="+mn-cs"/>
              </a:rPr>
              <a:t>. The corresponding data structure includes its own semaphore in the </a:t>
            </a:r>
            <a:r>
              <a:rPr lang="en-US" sz="1200" b="0" i="0" u="none" strike="noStrike" kern="1200" baseline="0" dirty="0" err="1">
                <a:solidFill>
                  <a:schemeClr val="tx1"/>
                </a:solidFill>
                <a:latin typeface="+mn-lt"/>
                <a:ea typeface="+mn-ea"/>
                <a:cs typeface="+mn-cs"/>
              </a:rPr>
              <a:t>i_sem</a:t>
            </a:r>
            <a:r>
              <a:rPr lang="en-US" sz="1200" b="0" i="0" u="none" strike="noStrike" kern="1200" baseline="0" dirty="0">
                <a:solidFill>
                  <a:schemeClr val="tx1"/>
                </a:solidFill>
                <a:latin typeface="+mn-lt"/>
                <a:ea typeface="+mn-ea"/>
                <a:cs typeface="+mn-cs"/>
              </a:rPr>
              <a:t> field.</a:t>
            </a:r>
          </a:p>
          <a:p>
            <a:r>
              <a:rPr lang="en-US" sz="1200" b="0" i="0" u="none" strike="noStrike" kern="1200" baseline="0" dirty="0">
                <a:solidFill>
                  <a:schemeClr val="tx1"/>
                </a:solidFill>
                <a:latin typeface="+mn-lt"/>
                <a:ea typeface="+mn-ea"/>
                <a:cs typeface="+mn-cs"/>
              </a:rPr>
              <a:t>A huge number of race conditions can occur during filesystem handling. Indeed, each file on disk is a resource held in common for all users, since all processes may (potentially) access the file content, change its name or location, destroy or duplicate it, and so on. For example, let's suppose that a process lists the files contained in some directory. Each disk operation is potentially blocking, and therefore even in uniprocessor systems, other processes could access the same directory and modify its content while the first process is in the middle of the listing operation. Or, again, two different processes could modify the same directory at the same time. All these race conditions are avoided by protecting the directory file with the </a:t>
            </a:r>
            <a:r>
              <a:rPr lang="en-US" sz="1200" b="0" i="0" u="none" strike="noStrike" kern="1200" baseline="0" dirty="0" err="1">
                <a:solidFill>
                  <a:schemeClr val="tx1"/>
                </a:solidFill>
                <a:latin typeface="+mn-lt"/>
                <a:ea typeface="+mn-ea"/>
                <a:cs typeface="+mn-cs"/>
              </a:rPr>
              <a:t>inode</a:t>
            </a:r>
            <a:r>
              <a:rPr lang="en-US" sz="1200" b="0" i="0" u="none" strike="noStrike" kern="1200" baseline="0" dirty="0">
                <a:solidFill>
                  <a:schemeClr val="tx1"/>
                </a:solidFill>
                <a:latin typeface="+mn-lt"/>
                <a:ea typeface="+mn-ea"/>
                <a:cs typeface="+mn-cs"/>
              </a:rPr>
              <a:t> semaphore.</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57</a:t>
            </a:fld>
            <a:endParaRPr lang="en-US"/>
          </a:p>
        </p:txBody>
      </p:sp>
    </p:spTree>
    <p:extLst>
      <p:ext uri="{BB962C8B-B14F-4D97-AF65-F5344CB8AC3E}">
        <p14:creationId xmlns:p14="http://schemas.microsoft.com/office/powerpoint/2010/main" val="1417367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a:p>
        </p:txBody>
      </p:sp>
      <p:sp>
        <p:nvSpPr>
          <p:cNvPr id="4" name="Slide Number Placeholder 3"/>
          <p:cNvSpPr>
            <a:spLocks noGrp="1"/>
          </p:cNvSpPr>
          <p:nvPr>
            <p:ph type="sldNum" sz="quarter" idx="10"/>
          </p:nvPr>
        </p:nvSpPr>
        <p:spPr/>
        <p:txBody>
          <a:bodyPr/>
          <a:lstStyle/>
          <a:p>
            <a:fld id="{94525A9A-2399-4ACF-975E-77FD324B061A}" type="slidenum">
              <a:rPr lang="en-US" smtClean="0"/>
              <a:t>6</a:t>
            </a:fld>
            <a:endParaRPr lang="en-US"/>
          </a:p>
        </p:txBody>
      </p:sp>
    </p:spTree>
    <p:extLst>
      <p:ext uri="{BB962C8B-B14F-4D97-AF65-F5344CB8AC3E}">
        <p14:creationId xmlns:p14="http://schemas.microsoft.com/office/powerpoint/2010/main" val="108674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aseline="0"/>
              <a:t>נענה על כך עוד כמה שקפים. </a:t>
            </a:r>
          </a:p>
        </p:txBody>
      </p:sp>
      <p:sp>
        <p:nvSpPr>
          <p:cNvPr id="4" name="Slide Number Placeholder 3"/>
          <p:cNvSpPr>
            <a:spLocks noGrp="1"/>
          </p:cNvSpPr>
          <p:nvPr>
            <p:ph type="sldNum" sz="quarter" idx="10"/>
          </p:nvPr>
        </p:nvSpPr>
        <p:spPr/>
        <p:txBody>
          <a:bodyPr/>
          <a:lstStyle/>
          <a:p>
            <a:fld id="{94525A9A-2399-4ACF-975E-77FD324B061A}" type="slidenum">
              <a:rPr lang="en-US" smtClean="0"/>
              <a:t>7</a:t>
            </a:fld>
            <a:endParaRPr lang="en-US"/>
          </a:p>
        </p:txBody>
      </p:sp>
    </p:spTree>
    <p:extLst>
      <p:ext uri="{BB962C8B-B14F-4D97-AF65-F5344CB8AC3E}">
        <p14:creationId xmlns:p14="http://schemas.microsoft.com/office/powerpoint/2010/main" val="392839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המימוש הימני שגוי מכיוון שאחרי יציאה לתור המתנה לא נעבור לשורה הבאה (כלומר עדיין נחזיק את המנעול).</a:t>
            </a:r>
          </a:p>
          <a:p>
            <a:pPr algn="r" rtl="1"/>
            <a:r>
              <a:rPr lang="he-IL" dirty="0"/>
              <a:t>המימוש השמאלי שגוי מכיוון שאחרי שחרור המנעול החוט השני יכול לרוץ ולשלוח סיגנל שילך לאיבוד.</a:t>
            </a:r>
          </a:p>
          <a:p>
            <a:pPr algn="r" rtl="1"/>
            <a:r>
              <a:rPr lang="he-IL" dirty="0"/>
              <a:t>לכן הממשק של </a:t>
            </a:r>
            <a:r>
              <a:rPr lang="en-US" dirty="0" err="1"/>
              <a:t>cond_wait</a:t>
            </a:r>
            <a:r>
              <a:rPr lang="en-US" dirty="0"/>
              <a:t>()</a:t>
            </a:r>
            <a:r>
              <a:rPr lang="he-IL" dirty="0"/>
              <a:t> שונה מזה שמוצג בשקף.</a:t>
            </a:r>
          </a:p>
          <a:p>
            <a:pPr algn="r" rtl="1"/>
            <a:r>
              <a:rPr lang="he-IL" dirty="0"/>
              <a:t>הפונקציה </a:t>
            </a:r>
            <a:r>
              <a:rPr lang="en-US" dirty="0" err="1"/>
              <a:t>cond_wait</a:t>
            </a:r>
            <a:r>
              <a:rPr lang="en-US" dirty="0"/>
              <a:t>()</a:t>
            </a:r>
            <a:r>
              <a:rPr lang="he-IL" dirty="0"/>
              <a:t> מקבלת שני פרמטרים – מנעול ומשתנה תנאי – ואז משחררת את המנעול ויוצאת להמתנה באופן אטומי.</a:t>
            </a:r>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8</a:t>
            </a:fld>
            <a:endParaRPr lang="en-US"/>
          </a:p>
        </p:txBody>
      </p:sp>
    </p:spTree>
    <p:extLst>
      <p:ext uri="{BB962C8B-B14F-4D97-AF65-F5344CB8AC3E}">
        <p14:creationId xmlns:p14="http://schemas.microsoft.com/office/powerpoint/2010/main" val="2952463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b="0" dirty="0"/>
              <a:t>שאלה: האם ניתן להוציא את </a:t>
            </a:r>
            <a:r>
              <a:rPr lang="en-US" sz="1200" b="0" dirty="0"/>
              <a:t>signal</a:t>
            </a:r>
            <a:r>
              <a:rPr lang="he-IL" sz="1200" b="0" dirty="0"/>
              <a:t> מחוץ לנעילה?</a:t>
            </a:r>
            <a:endParaRPr lang="he-IL" b="0" dirty="0"/>
          </a:p>
          <a:p>
            <a:pPr algn="r" rtl="1"/>
            <a:r>
              <a:rPr lang="he-IL" b="0" dirty="0"/>
              <a:t>תשובה:</a:t>
            </a:r>
            <a:r>
              <a:rPr lang="en-US" b="0" dirty="0"/>
              <a:t> </a:t>
            </a:r>
            <a:r>
              <a:rPr lang="he-IL" b="0" dirty="0"/>
              <a:t>כן, ניתן לקרוא ל-</a:t>
            </a:r>
            <a:r>
              <a:rPr lang="en-US" b="0" dirty="0"/>
              <a:t>signal()</a:t>
            </a:r>
            <a:r>
              <a:rPr lang="he-IL" b="0" dirty="0"/>
              <a:t> גם מחוץ לקטע הקריטי והקוד עדיין יעבוד כשורה.</a:t>
            </a:r>
          </a:p>
          <a:p>
            <a:pPr algn="r" rtl="1"/>
            <a:r>
              <a:rPr lang="he-IL" b="0" dirty="0"/>
              <a:t>אבל מבחינת ביצועים עדיף לקרוא ל-</a:t>
            </a:r>
            <a:r>
              <a:rPr lang="en-US" b="0" dirty="0"/>
              <a:t>signal()</a:t>
            </a:r>
            <a:r>
              <a:rPr lang="he-IL" b="0" dirty="0"/>
              <a:t> בתוך הקטע הקריטי, כי אין טעם לשחרר את המנעול לפני שהערנו את החוט השני שימתין למנעול גם כן.</a:t>
            </a:r>
          </a:p>
        </p:txBody>
      </p:sp>
      <p:sp>
        <p:nvSpPr>
          <p:cNvPr id="4" name="Slide Number Placeholder 3"/>
          <p:cNvSpPr>
            <a:spLocks noGrp="1"/>
          </p:cNvSpPr>
          <p:nvPr>
            <p:ph type="sldNum" sz="quarter" idx="10"/>
          </p:nvPr>
        </p:nvSpPr>
        <p:spPr/>
        <p:txBody>
          <a:bodyPr/>
          <a:lstStyle/>
          <a:p>
            <a:fld id="{94525A9A-2399-4ACF-975E-77FD324B061A}" type="slidenum">
              <a:rPr lang="en-US" smtClean="0"/>
              <a:t>9</a:t>
            </a:fld>
            <a:endParaRPr lang="en-US"/>
          </a:p>
        </p:txBody>
      </p:sp>
    </p:spTree>
    <p:extLst>
      <p:ext uri="{BB962C8B-B14F-4D97-AF65-F5344CB8AC3E}">
        <p14:creationId xmlns:p14="http://schemas.microsoft.com/office/powerpoint/2010/main" val="3638892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10</a:t>
            </a:fld>
            <a:endParaRPr lang="en-US"/>
          </a:p>
        </p:txBody>
      </p:sp>
    </p:spTree>
    <p:extLst>
      <p:ext uri="{BB962C8B-B14F-4D97-AF65-F5344CB8AC3E}">
        <p14:creationId xmlns:p14="http://schemas.microsoft.com/office/powerpoint/2010/main" val="2207269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זהו מימוש לפי </a:t>
            </a:r>
            <a:r>
              <a:rPr lang="he-IL" altLang="en-US" err="1"/>
              <a:t>סמנטיקת</a:t>
            </a:r>
            <a:r>
              <a:rPr lang="he-IL" altLang="en-US"/>
              <a:t> </a:t>
            </a:r>
            <a:r>
              <a:rPr lang="en-US" altLang="en-US"/>
              <a:t>Mesa</a:t>
            </a:r>
            <a:r>
              <a:rPr lang="he-IL" altLang="en-US"/>
              <a:t>. בהמשך נראה גם את </a:t>
            </a:r>
            <a:r>
              <a:rPr lang="he-IL" altLang="en-US" err="1"/>
              <a:t>סמנטיקת</a:t>
            </a:r>
            <a:r>
              <a:rPr lang="he-IL" altLang="en-US"/>
              <a:t> </a:t>
            </a:r>
            <a:r>
              <a:rPr lang="en-US" altLang="en-US"/>
              <a:t>Hoare</a:t>
            </a:r>
            <a:r>
              <a:rPr lang="he-IL" altLang="en-US"/>
              <a:t>.</a:t>
            </a:r>
          </a:p>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11</a:t>
            </a:fld>
            <a:endParaRPr lang="en-US"/>
          </a:p>
        </p:txBody>
      </p:sp>
    </p:spTree>
    <p:extLst>
      <p:ext uri="{BB962C8B-B14F-4D97-AF65-F5344CB8AC3E}">
        <p14:creationId xmlns:p14="http://schemas.microsoft.com/office/powerpoint/2010/main" val="6282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8</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8</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062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647601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90360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8</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54209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lgn="r"/>
            <a:r>
              <a:rPr lang="he-IL"/>
              <a:t>מערכות הפעלה - תרגול 8</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254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390830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lgn="r"/>
            <a:r>
              <a:rPr lang="he-IL"/>
              <a:t>מערכות הפעלה - תרגול 8</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616698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8</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37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a:lvl1pPr>
          </a:lstStyle>
          <a:p>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8</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237417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367801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543937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he-IL"/>
              <a:t>מערכות הפעלה - תרגול 8</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C3D4168-B19F-4812-8C24-2B04C8270799}" type="slidenum">
              <a:rPr lang="ar-SA"/>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8384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8</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lgn="r"/>
            <a:r>
              <a:rPr lang="he-IL"/>
              <a:t>מערכות הפעלה - תרגול 8</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lgn="r"/>
            <a:r>
              <a:rPr lang="he-IL"/>
              <a:t>מערכות הפעלה - תרגול 8</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8</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8</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8</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8</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95284251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t>תרגול 9</a:t>
            </a:r>
            <a:endParaRPr lang="en-US" dirty="0"/>
          </a:p>
        </p:txBody>
      </p:sp>
      <p:sp>
        <p:nvSpPr>
          <p:cNvPr id="3" name="Subtitle 2"/>
          <p:cNvSpPr>
            <a:spLocks noGrp="1"/>
          </p:cNvSpPr>
          <p:nvPr>
            <p:ph type="subTitle" idx="1"/>
          </p:nvPr>
        </p:nvSpPr>
        <p:spPr/>
        <p:txBody>
          <a:bodyPr>
            <a:normAutofit lnSpcReduction="10000"/>
          </a:bodyPr>
          <a:lstStyle/>
          <a:p>
            <a:r>
              <a:rPr lang="he-IL"/>
              <a:t>מנגנוני סנכרון: משתני תנאי</a:t>
            </a:r>
          </a:p>
          <a:p>
            <a:r>
              <a:rPr lang="he-IL"/>
              <a:t>מנגנוני סנכרון: סמפורים</a:t>
            </a:r>
          </a:p>
          <a:p>
            <a:r>
              <a:rPr lang="he-IL"/>
              <a:t>דוגמה: מימוש מנעול קוראים-כותבים</a:t>
            </a:r>
          </a:p>
          <a:p>
            <a:r>
              <a:rPr lang="he-IL"/>
              <a:t>סינכרון בגרעין לינוקס</a:t>
            </a:r>
            <a:endParaRPr lang="en-US"/>
          </a:p>
        </p:txBody>
      </p:sp>
      <p:sp>
        <p:nvSpPr>
          <p:cNvPr id="8" name="Slide Number Placeholder 7">
            <a:extLst>
              <a:ext uri="{FF2B5EF4-FFF2-40B4-BE49-F238E27FC236}">
                <a16:creationId xmlns:a16="http://schemas.microsoft.com/office/drawing/2014/main" id="{D43B45DE-56D0-46F8-802B-B7480519133A}"/>
              </a:ext>
            </a:extLst>
          </p:cNvPr>
          <p:cNvSpPr>
            <a:spLocks noGrp="1"/>
          </p:cNvSpPr>
          <p:nvPr>
            <p:ph type="sldNum" sz="quarter" idx="12"/>
          </p:nvPr>
        </p:nvSpPr>
        <p:spPr/>
        <p:txBody>
          <a:bodyPr/>
          <a:lstStyle/>
          <a:p>
            <a:fld id="{0CFEC368-1D7A-4F81-ABF6-AE0E36BAF64C}" type="slidenum">
              <a:rPr lang="en-US" smtClean="0"/>
              <a:pPr/>
              <a:t>1</a:t>
            </a:fld>
            <a:endParaRPr lang="en-US"/>
          </a:p>
        </p:txBody>
      </p:sp>
      <p:sp>
        <p:nvSpPr>
          <p:cNvPr id="4" name="Footer Placeholder 3">
            <a:extLst>
              <a:ext uri="{FF2B5EF4-FFF2-40B4-BE49-F238E27FC236}">
                <a16:creationId xmlns:a16="http://schemas.microsoft.com/office/drawing/2014/main" id="{62ABE325-3407-4D78-B3A3-05D8B1B40387}"/>
              </a:ext>
            </a:extLst>
          </p:cNvPr>
          <p:cNvSpPr>
            <a:spLocks noGrp="1"/>
          </p:cNvSpPr>
          <p:nvPr>
            <p:ph type="ftr" sz="quarter" idx="11"/>
          </p:nvPr>
        </p:nvSpPr>
        <p:spPr/>
        <p:txBody>
          <a:bodyPr/>
          <a:lstStyle/>
          <a:p>
            <a:r>
              <a:rPr lang="he-IL"/>
              <a:t>מערכות הפעלה - תרגול 8</a:t>
            </a:r>
            <a:endParaRPr lang="en-US"/>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148714AD-93DA-4F09-B999-F9ED6F439DB9}"/>
              </a:ext>
            </a:extLst>
          </p:cNvPr>
          <p:cNvSpPr>
            <a:spLocks noGrp="1" noChangeArrowheads="1"/>
          </p:cNvSpPr>
          <p:nvPr>
            <p:ph type="title"/>
          </p:nvPr>
        </p:nvSpPr>
        <p:spPr/>
        <p:txBody>
          <a:bodyPr/>
          <a:lstStyle/>
          <a:p>
            <a:r>
              <a:rPr lang="he-IL" altLang="en-US"/>
              <a:t>אתחול ופינוי משתני תנאי</a:t>
            </a:r>
            <a:endParaRPr lang="en-US" altLang="en-US"/>
          </a:p>
        </p:txBody>
      </p:sp>
      <p:sp>
        <p:nvSpPr>
          <p:cNvPr id="305155" name="Rectangle 3">
            <a:extLst>
              <a:ext uri="{FF2B5EF4-FFF2-40B4-BE49-F238E27FC236}">
                <a16:creationId xmlns:a16="http://schemas.microsoft.com/office/drawing/2014/main" id="{28EB8D19-C7E4-4CD2-9F64-17EA600D4CF4}"/>
              </a:ext>
            </a:extLst>
          </p:cNvPr>
          <p:cNvSpPr>
            <a:spLocks noGrp="1" noChangeArrowheads="1"/>
          </p:cNvSpPr>
          <p:nvPr>
            <p:ph idx="1"/>
          </p:nvPr>
        </p:nvSpPr>
        <p:spPr/>
        <p:txBody>
          <a:bodyPr>
            <a:normAutofit lnSpcReduction="10000"/>
          </a:bodyPr>
          <a:lstStyle/>
          <a:p>
            <a:pPr algn="l" rtl="0">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#include &lt;</a:t>
            </a:r>
            <a:r>
              <a:rPr lang="en-US" altLang="en-US" sz="2000" err="1">
                <a:latin typeface="Courier New" panose="02070309020205020404" pitchFamily="49" charset="0"/>
                <a:cs typeface="Courier New" panose="02070309020205020404" pitchFamily="49" charset="0"/>
              </a:rPr>
              <a:t>pthread.h</a:t>
            </a:r>
            <a:r>
              <a:rPr lang="en-US" altLang="en-US" sz="2000">
                <a:latin typeface="Courier New" panose="02070309020205020404" pitchFamily="49" charset="0"/>
                <a:cs typeface="Courier New" panose="02070309020205020404" pitchFamily="49" charset="0"/>
              </a:rPr>
              <a:t>&gt;</a:t>
            </a:r>
          </a:p>
          <a:p>
            <a:pPr algn="l" rtl="0">
              <a:buFont typeface="Wingdings" panose="05000000000000000000" pitchFamily="2" charset="2"/>
              <a:buNone/>
            </a:pPr>
            <a:endParaRPr lang="en-US" altLang="en-US" sz="2000">
              <a:latin typeface="Courier New" panose="02070309020205020404" pitchFamily="49" charset="0"/>
              <a:cs typeface="Courier New" panose="02070309020205020404" pitchFamily="49" charset="0"/>
            </a:endParaRPr>
          </a:p>
          <a:p>
            <a:pPr algn="l" rtl="0">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int </a:t>
            </a:r>
            <a:r>
              <a:rPr lang="en-US" altLang="en-US" sz="2000" b="1" err="1">
                <a:latin typeface="Courier New" panose="02070309020205020404" pitchFamily="49" charset="0"/>
                <a:cs typeface="Courier New" panose="02070309020205020404" pitchFamily="49" charset="0"/>
              </a:rPr>
              <a:t>pthread_cond_init</a:t>
            </a:r>
            <a:r>
              <a:rPr lang="en-US" altLang="en-US" sz="2000">
                <a:latin typeface="Courier New" panose="02070309020205020404" pitchFamily="49" charset="0"/>
                <a:cs typeface="Courier New" panose="02070309020205020404" pitchFamily="49" charset="0"/>
              </a:rPr>
              <a:t>(</a:t>
            </a:r>
            <a:r>
              <a:rPr lang="en-US" altLang="en-US" sz="2000" err="1">
                <a:latin typeface="Courier New" panose="02070309020205020404" pitchFamily="49" charset="0"/>
                <a:cs typeface="Courier New" panose="02070309020205020404" pitchFamily="49" charset="0"/>
              </a:rPr>
              <a:t>pthread_cond_t</a:t>
            </a: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cond</a:t>
            </a:r>
            <a:r>
              <a:rPr lang="en-US" altLang="en-US" sz="2000">
                <a:latin typeface="Courier New" panose="02070309020205020404" pitchFamily="49" charset="0"/>
                <a:cs typeface="Courier New" panose="02070309020205020404" pitchFamily="49" charset="0"/>
              </a:rPr>
              <a:t>, </a:t>
            </a:r>
            <a:endParaRPr lang="ru-RU" altLang="en-US" sz="2000">
              <a:latin typeface="Courier New" panose="02070309020205020404" pitchFamily="49" charset="0"/>
              <a:cs typeface="Courier New" panose="02070309020205020404" pitchFamily="49" charset="0"/>
            </a:endParaRPr>
          </a:p>
          <a:p>
            <a:pPr algn="l" rtl="0">
              <a:buFont typeface="Wingdings" panose="05000000000000000000" pitchFamily="2" charset="2"/>
              <a:buNone/>
            </a:pPr>
            <a:r>
              <a:rPr lang="ru-RU"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pthread_condattr_t</a:t>
            </a: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cond_attr</a:t>
            </a:r>
            <a:r>
              <a:rPr lang="en-US" altLang="en-US" sz="2000">
                <a:latin typeface="Courier New" panose="02070309020205020404" pitchFamily="49" charset="0"/>
                <a:cs typeface="Courier New" panose="02070309020205020404" pitchFamily="49" charset="0"/>
              </a:rPr>
              <a:t>);</a:t>
            </a:r>
            <a:endParaRPr lang="he-IL" altLang="en-US" sz="2000">
              <a:latin typeface="Courier New" panose="02070309020205020404" pitchFamily="49" charset="0"/>
              <a:cs typeface="Courier New" panose="02070309020205020404" pitchFamily="49" charset="0"/>
            </a:endParaRPr>
          </a:p>
          <a:p>
            <a:r>
              <a:rPr lang="he-IL" altLang="en-US" u="sng"/>
              <a:t>ערך מוחזר:</a:t>
            </a:r>
            <a:r>
              <a:rPr lang="he-IL" altLang="en-US"/>
              <a:t> הפעולה תמיד מצליחה ומחזירה 0.</a:t>
            </a:r>
          </a:p>
          <a:p>
            <a:pPr lvl="1"/>
            <a:endParaRPr lang="en-US" altLang="en-US" sz="1600">
              <a:latin typeface="Courier New" panose="02070309020205020404" pitchFamily="49" charset="0"/>
              <a:cs typeface="Courier New" panose="02070309020205020404" pitchFamily="49" charset="0"/>
            </a:endParaRPr>
          </a:p>
          <a:p>
            <a:pPr algn="l" rtl="0">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int </a:t>
            </a:r>
            <a:r>
              <a:rPr lang="en-US" altLang="en-US" sz="2000" b="1" err="1">
                <a:latin typeface="Courier New" panose="02070309020205020404" pitchFamily="49" charset="0"/>
                <a:cs typeface="Courier New" panose="02070309020205020404" pitchFamily="49" charset="0"/>
              </a:rPr>
              <a:t>pthread_cond_destroy</a:t>
            </a:r>
            <a:r>
              <a:rPr lang="en-US" altLang="en-US" sz="2000">
                <a:latin typeface="Courier New" panose="02070309020205020404" pitchFamily="49" charset="0"/>
                <a:cs typeface="Courier New" panose="02070309020205020404" pitchFamily="49" charset="0"/>
              </a:rPr>
              <a:t>(</a:t>
            </a:r>
            <a:r>
              <a:rPr lang="en-US" altLang="en-US" sz="2000" err="1">
                <a:latin typeface="Courier New" panose="02070309020205020404" pitchFamily="49" charset="0"/>
                <a:cs typeface="Courier New" panose="02070309020205020404" pitchFamily="49" charset="0"/>
              </a:rPr>
              <a:t>pthread_cond_t</a:t>
            </a: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cond</a:t>
            </a:r>
            <a:r>
              <a:rPr lang="en-US" altLang="en-US" sz="2000">
                <a:latin typeface="Courier New" panose="02070309020205020404" pitchFamily="49" charset="0"/>
                <a:cs typeface="Courier New" panose="02070309020205020404" pitchFamily="49" charset="0"/>
              </a:rPr>
              <a:t>);</a:t>
            </a:r>
          </a:p>
          <a:p>
            <a:r>
              <a:rPr lang="he-IL" altLang="en-US" u="sng"/>
              <a:t>ערך מוחזר:</a:t>
            </a:r>
            <a:r>
              <a:rPr lang="he-IL" altLang="en-US"/>
              <a:t> 0 בהצלחה, ערך שונה מ-0 בכישלון (למשל, אם יש עדיין חוטים הממתינים על משתנה התנאי).</a:t>
            </a:r>
          </a:p>
          <a:p>
            <a:pPr lvl="1"/>
            <a:endParaRPr lang="he-IL" altLang="en-US" u="sng"/>
          </a:p>
          <a:p>
            <a:r>
              <a:rPr lang="he-IL" altLang="en-US" u="sng"/>
              <a:t>פרמטרים:</a:t>
            </a:r>
          </a:p>
          <a:p>
            <a:pPr lvl="1"/>
            <a:r>
              <a:rPr lang="en-US" altLang="en-US" err="1"/>
              <a:t>cond</a:t>
            </a:r>
            <a:r>
              <a:rPr lang="he-IL" altLang="en-US"/>
              <a:t> – משתנה התנאי עליו מבוצעת הפעולה.</a:t>
            </a:r>
          </a:p>
          <a:p>
            <a:pPr lvl="1"/>
            <a:r>
              <a:rPr lang="en-US" altLang="en-US" err="1"/>
              <a:t>cond_attr</a:t>
            </a:r>
            <a:r>
              <a:rPr lang="he-IL" altLang="en-US"/>
              <a:t> – מגדיר את תכונות משתנה התנאי.</a:t>
            </a:r>
          </a:p>
          <a:p>
            <a:pPr lvl="2"/>
            <a:r>
              <a:rPr lang="he-IL" altLang="en-US"/>
              <a:t>תמיד נעביר ערך </a:t>
            </a:r>
            <a:r>
              <a:rPr lang="en-US" altLang="en-US"/>
              <a:t>NULL</a:t>
            </a:r>
            <a:r>
              <a:rPr lang="he-IL" altLang="en-US"/>
              <a:t> בקורס זה. </a:t>
            </a:r>
          </a:p>
        </p:txBody>
      </p:sp>
      <p:sp>
        <p:nvSpPr>
          <p:cNvPr id="3" name="Slide Number Placeholder 2">
            <a:extLst>
              <a:ext uri="{FF2B5EF4-FFF2-40B4-BE49-F238E27FC236}">
                <a16:creationId xmlns:a16="http://schemas.microsoft.com/office/drawing/2014/main" id="{FFCDEA22-DBB1-4C0A-9AE5-9AD133C6C036}"/>
              </a:ext>
            </a:extLst>
          </p:cNvPr>
          <p:cNvSpPr>
            <a:spLocks noGrp="1"/>
          </p:cNvSpPr>
          <p:nvPr>
            <p:ph type="sldNum" sz="quarter" idx="12"/>
          </p:nvPr>
        </p:nvSpPr>
        <p:spPr/>
        <p:txBody>
          <a:bodyPr/>
          <a:lstStyle/>
          <a:p>
            <a:fld id="{0CFEC368-1D7A-4F81-ABF6-AE0E36BAF64C}" type="slidenum">
              <a:rPr lang="en-US" smtClean="0"/>
              <a:pPr/>
              <a:t>10</a:t>
            </a:fld>
            <a:endParaRPr lang="en-US"/>
          </a:p>
        </p:txBody>
      </p:sp>
      <p:sp>
        <p:nvSpPr>
          <p:cNvPr id="4" name="Footer Placeholder 3">
            <a:extLst>
              <a:ext uri="{FF2B5EF4-FFF2-40B4-BE49-F238E27FC236}">
                <a16:creationId xmlns:a16="http://schemas.microsoft.com/office/drawing/2014/main" id="{2E8EF046-5BE5-4F38-9CB6-43EEA72C4C9A}"/>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123090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148714AD-93DA-4F09-B999-F9ED6F439DB9}"/>
              </a:ext>
            </a:extLst>
          </p:cNvPr>
          <p:cNvSpPr>
            <a:spLocks noGrp="1" noChangeArrowheads="1"/>
          </p:cNvSpPr>
          <p:nvPr>
            <p:ph type="title"/>
          </p:nvPr>
        </p:nvSpPr>
        <p:spPr/>
        <p:txBody>
          <a:bodyPr/>
          <a:lstStyle/>
          <a:p>
            <a:r>
              <a:rPr lang="he-IL" altLang="en-US"/>
              <a:t>המתנה על משתני תנאי</a:t>
            </a:r>
            <a:endParaRPr lang="en-US" altLang="en-US"/>
          </a:p>
        </p:txBody>
      </p:sp>
      <p:sp>
        <p:nvSpPr>
          <p:cNvPr id="305155" name="Rectangle 3">
            <a:extLst>
              <a:ext uri="{FF2B5EF4-FFF2-40B4-BE49-F238E27FC236}">
                <a16:creationId xmlns:a16="http://schemas.microsoft.com/office/drawing/2014/main" id="{28EB8D19-C7E4-4CD2-9F64-17EA600D4CF4}"/>
              </a:ext>
            </a:extLst>
          </p:cNvPr>
          <p:cNvSpPr>
            <a:spLocks noGrp="1" noChangeArrowheads="1"/>
          </p:cNvSpPr>
          <p:nvPr>
            <p:ph idx="1"/>
          </p:nvPr>
        </p:nvSpPr>
        <p:spPr/>
        <p:txBody>
          <a:bodyPr>
            <a:normAutofit/>
          </a:bodyPr>
          <a:lstStyle/>
          <a:p>
            <a:pPr algn="l" rtl="0">
              <a:lnSpc>
                <a:spcPct val="11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int </a:t>
            </a:r>
            <a:r>
              <a:rPr lang="en-US" altLang="en-US" sz="2000" b="1" err="1">
                <a:latin typeface="Courier New" panose="02070309020205020404" pitchFamily="49" charset="0"/>
                <a:cs typeface="Courier New" panose="02070309020205020404" pitchFamily="49" charset="0"/>
              </a:rPr>
              <a:t>pthread_cond_wait</a:t>
            </a:r>
            <a:r>
              <a:rPr lang="en-US" altLang="en-US" sz="2000">
                <a:latin typeface="Courier New" panose="02070309020205020404" pitchFamily="49" charset="0"/>
                <a:cs typeface="Courier New" panose="02070309020205020404" pitchFamily="49" charset="0"/>
              </a:rPr>
              <a:t>(</a:t>
            </a:r>
            <a:r>
              <a:rPr lang="en-US" altLang="en-US" sz="2000" err="1">
                <a:latin typeface="Courier New" panose="02070309020205020404" pitchFamily="49" charset="0"/>
                <a:cs typeface="Courier New" panose="02070309020205020404" pitchFamily="49" charset="0"/>
              </a:rPr>
              <a:t>pthread_cond_t</a:t>
            </a: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cond</a:t>
            </a:r>
            <a:r>
              <a:rPr lang="en-US" altLang="en-US" sz="2000">
                <a:latin typeface="Courier New" panose="02070309020205020404" pitchFamily="49" charset="0"/>
                <a:cs typeface="Courier New" panose="02070309020205020404" pitchFamily="49" charset="0"/>
              </a:rPr>
              <a:t>,</a:t>
            </a:r>
          </a:p>
          <a:p>
            <a:pPr algn="l" rtl="0">
              <a:lnSpc>
                <a:spcPct val="11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pthread_mutex_t</a:t>
            </a:r>
            <a:r>
              <a:rPr lang="en-US" altLang="en-US" sz="2000">
                <a:latin typeface="Courier New" panose="02070309020205020404" pitchFamily="49" charset="0"/>
                <a:cs typeface="Courier New" panose="02070309020205020404" pitchFamily="49" charset="0"/>
              </a:rPr>
              <a:t> *mutex);</a:t>
            </a:r>
          </a:p>
          <a:p>
            <a:pPr marL="0" indent="0">
              <a:lnSpc>
                <a:spcPct val="110000"/>
              </a:lnSpc>
              <a:buNone/>
            </a:pPr>
            <a:r>
              <a:rPr lang="he-IL" altLang="en-US" u="sng"/>
              <a:t>פעולה:</a:t>
            </a:r>
            <a:r>
              <a:rPr lang="he-IL" altLang="en-US"/>
              <a:t> </a:t>
            </a:r>
          </a:p>
          <a:p>
            <a:pPr marL="457200" indent="-457200">
              <a:lnSpc>
                <a:spcPct val="110000"/>
              </a:lnSpc>
              <a:buFont typeface="+mj-lt"/>
              <a:buAutoNum type="arabicPeriod"/>
            </a:pPr>
            <a:r>
              <a:rPr lang="he-IL" altLang="en-US"/>
              <a:t>משחררת את המנעול ומעבירה את החוט להמתין על משתנה התנאי</a:t>
            </a:r>
            <a:r>
              <a:rPr lang="he-IL" altLang="en-US" b="1"/>
              <a:t> באופן אטומי</a:t>
            </a:r>
            <a:r>
              <a:rPr lang="he-IL" altLang="en-US"/>
              <a:t> (ראינו קודם מדוע זה הכרחי).</a:t>
            </a:r>
          </a:p>
          <a:p>
            <a:pPr lvl="1">
              <a:lnSpc>
                <a:spcPct val="110000"/>
              </a:lnSpc>
            </a:pPr>
            <a:r>
              <a:rPr lang="he-IL" altLang="en-US"/>
              <a:t>החוט הממתין </a:t>
            </a:r>
            <a:r>
              <a:rPr lang="he-IL" altLang="en-US" b="1"/>
              <a:t>חייב</a:t>
            </a:r>
            <a:r>
              <a:rPr lang="he-IL" altLang="en-US"/>
              <a:t> להחזיק במנעול </a:t>
            </a:r>
            <a:r>
              <a:rPr lang="en-US" altLang="en-US"/>
              <a:t>mutex</a:t>
            </a:r>
            <a:r>
              <a:rPr lang="he-IL" altLang="en-US"/>
              <a:t> לפני הקריאה.</a:t>
            </a:r>
          </a:p>
          <a:p>
            <a:pPr marL="457200" indent="-457200">
              <a:lnSpc>
                <a:spcPct val="110000"/>
              </a:lnSpc>
              <a:buFont typeface="+mj-lt"/>
              <a:buAutoNum type="arabicPeriod"/>
            </a:pPr>
            <a:r>
              <a:rPr lang="he-IL" altLang="en-US"/>
              <a:t>בחזרה מהמתנה על משתנה התנאי, </a:t>
            </a:r>
            <a:r>
              <a:rPr lang="he-IL" altLang="en-US" b="1"/>
              <a:t>החוט עובר להמתין על המנעול</a:t>
            </a:r>
            <a:r>
              <a:rPr lang="he-IL" altLang="en-US"/>
              <a:t>. החוט יחזור מהקריאה ל-</a:t>
            </a:r>
            <a:r>
              <a:rPr lang="en-US" altLang="en-US" err="1"/>
              <a:t>pthread_cond_wait</a:t>
            </a:r>
            <a:r>
              <a:rPr lang="en-US" altLang="en-US"/>
              <a:t>()</a:t>
            </a:r>
            <a:r>
              <a:rPr lang="he-IL" altLang="en-US"/>
              <a:t> רק לאחר שינעל מחדש את ה-</a:t>
            </a:r>
            <a:r>
              <a:rPr lang="en-US" altLang="en-US"/>
              <a:t>mutex</a:t>
            </a:r>
            <a:r>
              <a:rPr lang="he-IL" altLang="en-US"/>
              <a:t>.</a:t>
            </a:r>
          </a:p>
          <a:p>
            <a:pPr lvl="1">
              <a:lnSpc>
                <a:spcPct val="110000"/>
              </a:lnSpc>
            </a:pPr>
            <a:endParaRPr lang="en-US" altLang="en-US"/>
          </a:p>
          <a:p>
            <a:pPr>
              <a:lnSpc>
                <a:spcPct val="110000"/>
              </a:lnSpc>
            </a:pPr>
            <a:r>
              <a:rPr lang="he-IL" altLang="en-US" u="sng"/>
              <a:t>ערך מוחזר:</a:t>
            </a:r>
            <a:r>
              <a:rPr lang="he-IL" altLang="en-US"/>
              <a:t> הפעולה תמיד מצליחה ומחזירה 0.</a:t>
            </a:r>
          </a:p>
        </p:txBody>
      </p:sp>
      <p:sp>
        <p:nvSpPr>
          <p:cNvPr id="3" name="Slide Number Placeholder 2">
            <a:extLst>
              <a:ext uri="{FF2B5EF4-FFF2-40B4-BE49-F238E27FC236}">
                <a16:creationId xmlns:a16="http://schemas.microsoft.com/office/drawing/2014/main" id="{FFCDEA22-DBB1-4C0A-9AE5-9AD133C6C036}"/>
              </a:ext>
            </a:extLst>
          </p:cNvPr>
          <p:cNvSpPr>
            <a:spLocks noGrp="1"/>
          </p:cNvSpPr>
          <p:nvPr>
            <p:ph type="sldNum" sz="quarter" idx="12"/>
          </p:nvPr>
        </p:nvSpPr>
        <p:spPr/>
        <p:txBody>
          <a:bodyPr/>
          <a:lstStyle/>
          <a:p>
            <a:fld id="{0CFEC368-1D7A-4F81-ABF6-AE0E36BAF64C}" type="slidenum">
              <a:rPr lang="en-US" smtClean="0"/>
              <a:pPr/>
              <a:t>11</a:t>
            </a:fld>
            <a:endParaRPr lang="en-US"/>
          </a:p>
        </p:txBody>
      </p:sp>
      <p:sp>
        <p:nvSpPr>
          <p:cNvPr id="4" name="Footer Placeholder 3">
            <a:extLst>
              <a:ext uri="{FF2B5EF4-FFF2-40B4-BE49-F238E27FC236}">
                <a16:creationId xmlns:a16="http://schemas.microsoft.com/office/drawing/2014/main" id="{2E8EF046-5BE5-4F38-9CB6-43EEA72C4C9A}"/>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246460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1364B2E8-2F08-46D7-A168-43B64D18A10D}"/>
              </a:ext>
            </a:extLst>
          </p:cNvPr>
          <p:cNvSpPr>
            <a:spLocks noGrp="1" noChangeArrowheads="1"/>
          </p:cNvSpPr>
          <p:nvPr>
            <p:ph type="title"/>
          </p:nvPr>
        </p:nvSpPr>
        <p:spPr/>
        <p:txBody>
          <a:bodyPr/>
          <a:lstStyle/>
          <a:p>
            <a:r>
              <a:rPr lang="he-IL" altLang="en-US"/>
              <a:t>שחרור חוטים ממתינים</a:t>
            </a:r>
            <a:endParaRPr lang="en-US" altLang="en-US"/>
          </a:p>
        </p:txBody>
      </p:sp>
      <p:sp>
        <p:nvSpPr>
          <p:cNvPr id="356355" name="Rectangle 3">
            <a:extLst>
              <a:ext uri="{FF2B5EF4-FFF2-40B4-BE49-F238E27FC236}">
                <a16:creationId xmlns:a16="http://schemas.microsoft.com/office/drawing/2014/main" id="{75EFBBCA-3B3B-47A8-B67E-CD748ED55D8A}"/>
              </a:ext>
            </a:extLst>
          </p:cNvPr>
          <p:cNvSpPr>
            <a:spLocks noGrp="1" noChangeArrowheads="1"/>
          </p:cNvSpPr>
          <p:nvPr>
            <p:ph idx="1"/>
          </p:nvPr>
        </p:nvSpPr>
        <p:spPr/>
        <p:txBody>
          <a:bodyPr>
            <a:normAutofit fontScale="92500"/>
          </a:bodyPr>
          <a:lstStyle/>
          <a:p>
            <a:pPr marL="0" indent="0" algn="l" rtl="0">
              <a:buNone/>
            </a:pPr>
            <a:r>
              <a:rPr lang="en-US" altLang="en-US" sz="2200" dirty="0">
                <a:latin typeface="Courier New" panose="02070309020205020404" pitchFamily="49" charset="0"/>
                <a:cs typeface="Courier New" panose="02070309020205020404" pitchFamily="49" charset="0"/>
              </a:rPr>
              <a:t>int </a:t>
            </a:r>
            <a:r>
              <a:rPr lang="en-US" altLang="en-US" sz="2200" b="1" dirty="0" err="1">
                <a:latin typeface="Courier New" panose="02070309020205020404" pitchFamily="49" charset="0"/>
                <a:cs typeface="Courier New" panose="02070309020205020404" pitchFamily="49" charset="0"/>
              </a:rPr>
              <a:t>pthread_cond_signal</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pthread_cond_t</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cond</a:t>
            </a:r>
            <a:r>
              <a:rPr lang="en-US" altLang="en-US" sz="2200" dirty="0">
                <a:latin typeface="Courier New" panose="02070309020205020404" pitchFamily="49" charset="0"/>
                <a:cs typeface="Courier New" panose="02070309020205020404" pitchFamily="49" charset="0"/>
              </a:rPr>
              <a:t>);</a:t>
            </a:r>
            <a:r>
              <a:rPr lang="he-IL" altLang="en-US" sz="2200" dirty="0">
                <a:latin typeface="Courier New" panose="02070309020205020404" pitchFamily="49" charset="0"/>
                <a:cs typeface="Courier New" panose="02070309020205020404" pitchFamily="49" charset="0"/>
              </a:rPr>
              <a:t> </a:t>
            </a:r>
          </a:p>
          <a:p>
            <a:r>
              <a:rPr lang="he-IL" altLang="en-US" dirty="0"/>
              <a:t>משחררת את </a:t>
            </a:r>
            <a:r>
              <a:rPr lang="he-IL" altLang="en-US" b="1" dirty="0"/>
              <a:t>אחד</a:t>
            </a:r>
            <a:r>
              <a:rPr lang="he-IL" altLang="en-US" dirty="0"/>
              <a:t> החוטים הממתינים (הגינות לא מובטחת).</a:t>
            </a:r>
          </a:p>
          <a:p>
            <a:pPr lvl="1"/>
            <a:endParaRPr lang="he-IL" altLang="en-US" dirty="0"/>
          </a:p>
          <a:p>
            <a:pPr marL="0" indent="0" algn="l" rtl="0">
              <a:buNone/>
            </a:pPr>
            <a:r>
              <a:rPr lang="en-US" altLang="en-US" sz="2200" dirty="0">
                <a:latin typeface="Courier New" panose="02070309020205020404" pitchFamily="49" charset="0"/>
                <a:cs typeface="Courier New" panose="02070309020205020404" pitchFamily="49" charset="0"/>
              </a:rPr>
              <a:t>int </a:t>
            </a:r>
            <a:r>
              <a:rPr lang="en-US" altLang="en-US" sz="2200" b="1" dirty="0" err="1">
                <a:latin typeface="Courier New" panose="02070309020205020404" pitchFamily="49" charset="0"/>
                <a:cs typeface="Courier New" panose="02070309020205020404" pitchFamily="49" charset="0"/>
              </a:rPr>
              <a:t>pthread_cond_broadcast</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pthread_cond_t</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cond</a:t>
            </a:r>
            <a:r>
              <a:rPr lang="en-US" altLang="en-US" sz="2200" dirty="0">
                <a:latin typeface="Courier New" panose="02070309020205020404" pitchFamily="49" charset="0"/>
                <a:cs typeface="Courier New" panose="02070309020205020404" pitchFamily="49" charset="0"/>
              </a:rPr>
              <a:t>);</a:t>
            </a:r>
          </a:p>
          <a:p>
            <a:r>
              <a:rPr lang="he-IL" altLang="en-US" dirty="0"/>
              <a:t>משחררת את </a:t>
            </a:r>
            <a:r>
              <a:rPr lang="he-IL" altLang="en-US" b="1" dirty="0"/>
              <a:t>כל</a:t>
            </a:r>
            <a:r>
              <a:rPr lang="he-IL" altLang="en-US" dirty="0"/>
              <a:t> החוטים הממתינים.</a:t>
            </a:r>
          </a:p>
          <a:p>
            <a:pPr lvl="1"/>
            <a:r>
              <a:rPr lang="he-IL" altLang="en-US" dirty="0"/>
              <a:t>כל החוטים מפסיקים להמתין על משתנה התנאי ועוברים להמתין על המנעול.</a:t>
            </a:r>
            <a:r>
              <a:rPr lang="en-US" altLang="en-US" dirty="0"/>
              <a:t> </a:t>
            </a:r>
            <a:r>
              <a:rPr lang="he-IL" altLang="en-US" dirty="0"/>
              <a:t>החוטים יחזרו לפעילות בזה אחר זה (בסדר כלשהו, לאו דווקא הוגן) לאחר שינעלו מחדש את ה-</a:t>
            </a:r>
            <a:r>
              <a:rPr lang="en-US" altLang="en-US" dirty="0"/>
              <a:t>mutex</a:t>
            </a:r>
            <a:r>
              <a:rPr lang="he-IL" altLang="en-US" dirty="0"/>
              <a:t>.</a:t>
            </a:r>
            <a:endParaRPr lang="en-US" altLang="en-US" dirty="0"/>
          </a:p>
          <a:p>
            <a:pPr lvl="1"/>
            <a:endParaRPr lang="he-IL" altLang="en-US" dirty="0"/>
          </a:p>
          <a:p>
            <a:r>
              <a:rPr lang="he-IL" altLang="en-US" b="1" u="sng" dirty="0">
                <a:solidFill>
                  <a:srgbClr val="FF0000"/>
                </a:solidFill>
              </a:rPr>
              <a:t>שימו לב</a:t>
            </a:r>
            <a:r>
              <a:rPr lang="he-IL" altLang="en-US" b="1" dirty="0">
                <a:solidFill>
                  <a:srgbClr val="FF0000"/>
                </a:solidFill>
              </a:rPr>
              <a:t>: </a:t>
            </a:r>
            <a:r>
              <a:rPr lang="he-IL" altLang="en-US" dirty="0"/>
              <a:t>אם אין אף חוט שממתין באותו רגע על משתנה התנאי </a:t>
            </a:r>
            <a:r>
              <a:rPr lang="en-US" altLang="en-US" dirty="0" err="1"/>
              <a:t>cond</a:t>
            </a:r>
            <a:r>
              <a:rPr lang="he-IL" altLang="en-US" dirty="0"/>
              <a:t>, </a:t>
            </a:r>
            <a:r>
              <a:rPr lang="he-IL" altLang="en-US" u="sng" dirty="0"/>
              <a:t>הפעולות חסרות השפעה</a:t>
            </a:r>
            <a:r>
              <a:rPr lang="he-IL" altLang="en-US" dirty="0"/>
              <a:t> (הסיגנל הולך לאיבוד ואינו נזכר הלאה)</a:t>
            </a:r>
            <a:r>
              <a:rPr lang="ru-RU" altLang="en-US" dirty="0"/>
              <a:t>.</a:t>
            </a:r>
            <a:endParaRPr lang="he-IL" altLang="en-US" dirty="0"/>
          </a:p>
          <a:p>
            <a:pPr lvl="1"/>
            <a:endParaRPr lang="he-IL" altLang="en-US" dirty="0"/>
          </a:p>
          <a:p>
            <a:r>
              <a:rPr lang="he-IL" altLang="en-US" u="sng" dirty="0"/>
              <a:t>ערך מוחזר:</a:t>
            </a:r>
            <a:r>
              <a:rPr lang="he-IL" altLang="en-US" dirty="0"/>
              <a:t> הפונקציות תמיד מצליחות ומחזירות 0.</a:t>
            </a:r>
            <a:endParaRPr lang="en-US" altLang="en-US" dirty="0"/>
          </a:p>
        </p:txBody>
      </p:sp>
      <p:sp>
        <p:nvSpPr>
          <p:cNvPr id="4" name="Footer Placeholder 3">
            <a:extLst>
              <a:ext uri="{FF2B5EF4-FFF2-40B4-BE49-F238E27FC236}">
                <a16:creationId xmlns:a16="http://schemas.microsoft.com/office/drawing/2014/main" id="{0E3813E1-EB6B-4144-80DA-749A947A7BD8}"/>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F89E1243-CFB9-41ED-866D-DD0F9EEE6244}"/>
              </a:ext>
            </a:extLst>
          </p:cNvPr>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576141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4000"/>
              <a:t>מימוש שגוי 1#</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a:xfrm>
            <a:off x="2971800" y="792079"/>
            <a:ext cx="5715000" cy="5892499"/>
          </a:xfrm>
        </p:spPr>
        <p:txBody>
          <a:bodyPr>
            <a:normAutofit/>
          </a:bodyPr>
          <a:lstStyle/>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add x to tail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b="1">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r>
              <a:rPr lang="he-IL" sz="2000"/>
              <a:t>הסבירו מדוע הקוד שגוי, כלומר תארו </a:t>
            </a:r>
            <a:r>
              <a:rPr lang="he-IL" sz="2000" u="sng"/>
              <a:t>במדויק</a:t>
            </a:r>
            <a:r>
              <a:rPr lang="he-IL" sz="2000"/>
              <a:t> תרחיש מסוים שבו הקוד לא יפעל כנדרש.</a:t>
            </a:r>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13</a:t>
            </a:fld>
            <a:endParaRPr lang="en-US"/>
          </a:p>
        </p:txBody>
      </p:sp>
      <p:sp>
        <p:nvSpPr>
          <p:cNvPr id="7" name="Speech Bubble: Rectangle 6">
            <a:extLst>
              <a:ext uri="{FF2B5EF4-FFF2-40B4-BE49-F238E27FC236}">
                <a16:creationId xmlns:a16="http://schemas.microsoft.com/office/drawing/2014/main" id="{91182359-75D1-436E-93C1-2622DE61298A}"/>
              </a:ext>
            </a:extLst>
          </p:cNvPr>
          <p:cNvSpPr/>
          <p:nvPr/>
        </p:nvSpPr>
        <p:spPr>
          <a:xfrm>
            <a:off x="457200" y="4650828"/>
            <a:ext cx="2017986" cy="1719092"/>
          </a:xfrm>
          <a:prstGeom prst="wedgeRectCallout">
            <a:avLst>
              <a:gd name="adj1" fmla="val 87741"/>
              <a:gd name="adj2" fmla="val -177164"/>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a:t>אם החוט הראשון יתבצע לפני השני, האיתות ילך לאיבוד והחוט השני ייתקע לנצח.</a:t>
            </a:r>
            <a:endParaRPr lang="en-US" sz="2000"/>
          </a:p>
        </p:txBody>
      </p:sp>
      <p:sp>
        <p:nvSpPr>
          <p:cNvPr id="8" name="Footer Placeholder 7">
            <a:extLst>
              <a:ext uri="{FF2B5EF4-FFF2-40B4-BE49-F238E27FC236}">
                <a16:creationId xmlns:a16="http://schemas.microsoft.com/office/drawing/2014/main" id="{FEC573AA-C6A3-4CE9-9F2D-0F14E7ECDF14}"/>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347618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4000"/>
              <a:t>מימוש שגוי 2#</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a:xfrm>
            <a:off x="2971800" y="792079"/>
            <a:ext cx="5715000" cy="5892499"/>
          </a:xfrm>
        </p:spPr>
        <p:txBody>
          <a:bodyPr>
            <a:normAutofit/>
          </a:bodyPr>
          <a:lstStyle/>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add x to tail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6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r>
              <a:rPr lang="he-IL" sz="2000"/>
              <a:t>הסבירו מדוע הקוד שגוי, כלומר תארו </a:t>
            </a:r>
            <a:r>
              <a:rPr lang="he-IL" sz="2000" u="sng"/>
              <a:t>במדויק</a:t>
            </a:r>
            <a:r>
              <a:rPr lang="he-IL" sz="2000"/>
              <a:t> תרחיש מסוים שבו הקוד לא יפעל כנדרש.</a:t>
            </a:r>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14</a:t>
            </a:fld>
            <a:endParaRPr lang="en-US"/>
          </a:p>
        </p:txBody>
      </p:sp>
      <p:sp>
        <p:nvSpPr>
          <p:cNvPr id="7" name="Speech Bubble: Rectangle 6">
            <a:extLst>
              <a:ext uri="{FF2B5EF4-FFF2-40B4-BE49-F238E27FC236}">
                <a16:creationId xmlns:a16="http://schemas.microsoft.com/office/drawing/2014/main" id="{91182359-75D1-436E-93C1-2622DE61298A}"/>
              </a:ext>
            </a:extLst>
          </p:cNvPr>
          <p:cNvSpPr/>
          <p:nvPr/>
        </p:nvSpPr>
        <p:spPr>
          <a:xfrm>
            <a:off x="457200" y="4985886"/>
            <a:ext cx="2139696" cy="1384034"/>
          </a:xfrm>
          <a:prstGeom prst="wedgeRectCallout">
            <a:avLst>
              <a:gd name="adj1" fmla="val 82583"/>
              <a:gd name="adj2" fmla="val -178458"/>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a:t>אם תתרחש החלפת הקשר בנקודה הזו, האיתות שוב ילך לאיבוד.</a:t>
            </a:r>
            <a:endParaRPr lang="en-US" sz="2000"/>
          </a:p>
        </p:txBody>
      </p:sp>
      <p:sp>
        <p:nvSpPr>
          <p:cNvPr id="8" name="Footer Placeholder 7">
            <a:extLst>
              <a:ext uri="{FF2B5EF4-FFF2-40B4-BE49-F238E27FC236}">
                <a16:creationId xmlns:a16="http://schemas.microsoft.com/office/drawing/2014/main" id="{FEC573AA-C6A3-4CE9-9F2D-0F14E7ECDF14}"/>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169168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4000"/>
              <a:t>מימוש שגוי 3#</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a:xfrm>
            <a:off x="2971800" y="792079"/>
            <a:ext cx="5715000" cy="5892499"/>
          </a:xfrm>
        </p:spPr>
        <p:txBody>
          <a:bodyPr>
            <a:normAutofit/>
          </a:bodyPr>
          <a:lstStyle/>
          <a:p>
            <a:pPr marL="0" marR="0" indent="0" algn="l" rtl="0">
              <a:lnSpc>
                <a:spcPct val="107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bool</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is_signal_caught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false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add x to tail */</a:t>
            </a: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is_signal_caught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600" b="1"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is_signal_caught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false</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dirty="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6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indent="0" algn="l" rtl="0">
              <a:lnSpc>
                <a:spcPct val="107000"/>
              </a:lnSpc>
              <a:spcBef>
                <a:spcPts val="0"/>
              </a:spcBef>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600" b="1"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is_signal_caught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true</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r>
              <a:rPr lang="he-IL" sz="2000"/>
              <a:t>מה הבעיה במימוש הזה?</a:t>
            </a:r>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15</a:t>
            </a:fld>
            <a:endParaRPr lang="en-US"/>
          </a:p>
        </p:txBody>
      </p:sp>
      <p:sp>
        <p:nvSpPr>
          <p:cNvPr id="7" name="Speech Bubble: Rectangle 6">
            <a:extLst>
              <a:ext uri="{FF2B5EF4-FFF2-40B4-BE49-F238E27FC236}">
                <a16:creationId xmlns:a16="http://schemas.microsoft.com/office/drawing/2014/main" id="{91182359-75D1-436E-93C1-2622DE61298A}"/>
              </a:ext>
            </a:extLst>
          </p:cNvPr>
          <p:cNvSpPr/>
          <p:nvPr/>
        </p:nvSpPr>
        <p:spPr>
          <a:xfrm>
            <a:off x="457200" y="5138056"/>
            <a:ext cx="2139696" cy="1231863"/>
          </a:xfrm>
          <a:prstGeom prst="wedgeRectCallout">
            <a:avLst>
              <a:gd name="adj1" fmla="val 79879"/>
              <a:gd name="adj2" fmla="val -242552"/>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a:t>הפתרון הזה בזבזני כמו ה- </a:t>
            </a:r>
            <a:r>
              <a:rPr lang="en-US" sz="2000"/>
              <a:t>busy-wait</a:t>
            </a:r>
            <a:r>
              <a:rPr lang="he-IL" sz="2000"/>
              <a:t> שראינו בהתחלה.</a:t>
            </a:r>
          </a:p>
        </p:txBody>
      </p:sp>
      <p:sp>
        <p:nvSpPr>
          <p:cNvPr id="8" name="Footer Placeholder 7">
            <a:extLst>
              <a:ext uri="{FF2B5EF4-FFF2-40B4-BE49-F238E27FC236}">
                <a16:creationId xmlns:a16="http://schemas.microsoft.com/office/drawing/2014/main" id="{FEC573AA-C6A3-4CE9-9F2D-0F14E7ECDF14}"/>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30965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a:t>מימוש שגוי 4#</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sz="half" idx="1"/>
          </p:nvPr>
        </p:nvSpPr>
        <p:spPr>
          <a:xfrm>
            <a:off x="457200" y="693174"/>
            <a:ext cx="4038600" cy="5698482"/>
          </a:xfrm>
        </p:spPr>
        <p:txBody>
          <a:bodyPr>
            <a:noAutofit/>
          </a:bodyPr>
          <a:lstStyle/>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add x to tail */</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8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sz="half" idx="2"/>
          </p:nvPr>
        </p:nvSpPr>
        <p:spPr/>
        <p:txBody>
          <a:bodyPr>
            <a:normAutofit/>
          </a:bodyPr>
          <a:lstStyle/>
          <a:p>
            <a:r>
              <a:rPr lang="he-IL"/>
              <a:t>אם נשתמש בתנאי </a:t>
            </a:r>
            <a:r>
              <a:rPr lang="en-US"/>
              <a:t>if</a:t>
            </a:r>
            <a:r>
              <a:rPr lang="he-IL"/>
              <a:t> במקום בלולאת </a:t>
            </a:r>
            <a:r>
              <a:rPr lang="en-US"/>
              <a:t>while</a:t>
            </a:r>
            <a:r>
              <a:rPr lang="he-IL"/>
              <a:t> ייתכן מצב של הוצאת איבר מתור ריק:</a:t>
            </a:r>
          </a:p>
          <a:p>
            <a:pPr marL="514350" indent="-514350" algn="r">
              <a:buFont typeface="+mj-lt"/>
              <a:buAutoNum type="arabicPeriod"/>
            </a:pPr>
            <a:r>
              <a:rPr lang="he-IL" altLang="en-US"/>
              <a:t>בהתחלה התור ריק.</a:t>
            </a:r>
          </a:p>
          <a:p>
            <a:pPr marL="514350" indent="-514350" algn="r">
              <a:buFont typeface="+mj-lt"/>
              <a:buAutoNum type="arabicPeriod"/>
            </a:pPr>
            <a:r>
              <a:rPr lang="he-IL" altLang="en-US"/>
              <a:t>חוט </a:t>
            </a:r>
            <a:r>
              <a:rPr lang="en-US" altLang="en-US"/>
              <a:t>t1</a:t>
            </a:r>
            <a:r>
              <a:rPr lang="he-IL" altLang="en-US"/>
              <a:t> קורא ל-</a:t>
            </a:r>
            <a:r>
              <a:rPr lang="en-US" altLang="en-US"/>
              <a:t>dequeue()</a:t>
            </a:r>
            <a:r>
              <a:rPr lang="he-IL" altLang="en-US"/>
              <a:t> ולכן משחרר את המנעול וממתין.</a:t>
            </a:r>
          </a:p>
          <a:p>
            <a:pPr marL="514350" indent="-514350" algn="r">
              <a:buFont typeface="+mj-lt"/>
              <a:buAutoNum type="arabicPeriod"/>
            </a:pPr>
            <a:r>
              <a:rPr lang="he-IL" altLang="en-US"/>
              <a:t>חוט </a:t>
            </a:r>
            <a:r>
              <a:rPr lang="en-US" altLang="en-US"/>
              <a:t>t2</a:t>
            </a:r>
            <a:r>
              <a:rPr lang="he-IL" altLang="en-US"/>
              <a:t> קורא ל-</a:t>
            </a:r>
            <a:r>
              <a:rPr lang="en-US" altLang="en-US"/>
              <a:t>enqueue()</a:t>
            </a:r>
            <a:r>
              <a:rPr lang="he-IL" altLang="en-US"/>
              <a:t>, מכניס איבר לתור ומבצע </a:t>
            </a:r>
            <a:r>
              <a:rPr lang="en-US" altLang="en-US" err="1"/>
              <a:t>cond_signal</a:t>
            </a:r>
            <a:r>
              <a:rPr lang="en-US" altLang="en-US"/>
              <a:t>()</a:t>
            </a:r>
            <a:r>
              <a:rPr lang="he-IL" altLang="en-US"/>
              <a:t>.</a:t>
            </a:r>
          </a:p>
          <a:p>
            <a:pPr lvl="1" algn="r"/>
            <a:r>
              <a:rPr lang="he-IL" altLang="en-US"/>
              <a:t>חוט </a:t>
            </a:r>
            <a:r>
              <a:rPr lang="en-US" altLang="en-US"/>
              <a:t>t1</a:t>
            </a:r>
            <a:r>
              <a:rPr lang="he-IL" altLang="en-US"/>
              <a:t> מתעורר ועובר להמתין לשחרור המנעול.</a:t>
            </a:r>
            <a:endParaRPr lang="en-US" altLang="en-US"/>
          </a:p>
        </p:txBody>
      </p:sp>
      <p:sp>
        <p:nvSpPr>
          <p:cNvPr id="7" name="Footer Placeholder 6">
            <a:extLst>
              <a:ext uri="{FF2B5EF4-FFF2-40B4-BE49-F238E27FC236}">
                <a16:creationId xmlns:a16="http://schemas.microsoft.com/office/drawing/2014/main" id="{C9259492-870F-4A8D-9DCE-5A322AAC0E28}"/>
              </a:ext>
            </a:extLst>
          </p:cNvPr>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16</a:t>
            </a:fld>
            <a:endParaRPr lang="en-US"/>
          </a:p>
        </p:txBody>
      </p:sp>
      <p:sp>
        <p:nvSpPr>
          <p:cNvPr id="5" name="Arrow: Right 4">
            <a:extLst>
              <a:ext uri="{FF2B5EF4-FFF2-40B4-BE49-F238E27FC236}">
                <a16:creationId xmlns:a16="http://schemas.microsoft.com/office/drawing/2014/main" id="{C19154CF-D123-457D-A889-A4C2E5E57E7E}"/>
              </a:ext>
            </a:extLst>
          </p:cNvPr>
          <p:cNvSpPr/>
          <p:nvPr/>
        </p:nvSpPr>
        <p:spPr>
          <a:xfrm>
            <a:off x="68179" y="4745454"/>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t1</a:t>
            </a:r>
          </a:p>
        </p:txBody>
      </p:sp>
      <p:sp>
        <p:nvSpPr>
          <p:cNvPr id="8" name="Arrow: Right 7">
            <a:extLst>
              <a:ext uri="{FF2B5EF4-FFF2-40B4-BE49-F238E27FC236}">
                <a16:creationId xmlns:a16="http://schemas.microsoft.com/office/drawing/2014/main" id="{6AC4A134-206B-4760-8FAD-BCBF6CB56BF4}"/>
              </a:ext>
            </a:extLst>
          </p:cNvPr>
          <p:cNvSpPr/>
          <p:nvPr/>
        </p:nvSpPr>
        <p:spPr>
          <a:xfrm>
            <a:off x="68179" y="2983504"/>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t2</a:t>
            </a:r>
          </a:p>
        </p:txBody>
      </p:sp>
    </p:spTree>
    <p:extLst>
      <p:ext uri="{BB962C8B-B14F-4D97-AF65-F5344CB8AC3E}">
        <p14:creationId xmlns:p14="http://schemas.microsoft.com/office/powerpoint/2010/main" val="412197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a:t>מימוש שגוי 4#</a:t>
            </a:r>
            <a:endParaRPr lang="en-US" sz="4000"/>
          </a:p>
        </p:txBody>
      </p:sp>
      <p:sp>
        <p:nvSpPr>
          <p:cNvPr id="4" name="Text Placeholder 3">
            <a:extLst>
              <a:ext uri="{FF2B5EF4-FFF2-40B4-BE49-F238E27FC236}">
                <a16:creationId xmlns:a16="http://schemas.microsoft.com/office/drawing/2014/main" id="{D6A8392A-CD4F-487A-B28D-71E7BE0769C9}"/>
              </a:ext>
            </a:extLst>
          </p:cNvPr>
          <p:cNvSpPr>
            <a:spLocks noGrp="1"/>
          </p:cNvSpPr>
          <p:nvPr>
            <p:ph sz="half" idx="2"/>
          </p:nvPr>
        </p:nvSpPr>
        <p:spPr/>
        <p:txBody>
          <a:bodyPr>
            <a:normAutofit/>
          </a:bodyPr>
          <a:lstStyle/>
          <a:p>
            <a:pPr marL="514350" indent="-514350">
              <a:buFont typeface="+mj-lt"/>
              <a:buAutoNum type="arabicPeriod" startAt="4"/>
            </a:pPr>
            <a:r>
              <a:rPr lang="he-IL" altLang="en-US"/>
              <a:t>חוט </a:t>
            </a:r>
            <a:r>
              <a:rPr lang="en-US" altLang="en-US"/>
              <a:t>t3</a:t>
            </a:r>
            <a:r>
              <a:rPr lang="he-IL" altLang="en-US"/>
              <a:t> קורא ל-</a:t>
            </a:r>
            <a:r>
              <a:rPr lang="en-US" altLang="en-US"/>
              <a:t>dequeue()</a:t>
            </a:r>
            <a:r>
              <a:rPr lang="he-IL" altLang="en-US"/>
              <a:t>, ונחסם בהמתנה למנעול בתחילת הקוד.</a:t>
            </a:r>
          </a:p>
          <a:p>
            <a:pPr marL="514350" indent="-514350">
              <a:buFont typeface="+mj-lt"/>
              <a:buAutoNum type="arabicPeriod" startAt="4"/>
            </a:pPr>
            <a:r>
              <a:rPr lang="he-IL" altLang="en-US"/>
              <a:t>חוט </a:t>
            </a:r>
            <a:r>
              <a:rPr lang="en-US" altLang="en-US"/>
              <a:t>t2</a:t>
            </a:r>
            <a:r>
              <a:rPr lang="he-IL" altLang="en-US"/>
              <a:t> משחרר את המנעול ומסיים את </a:t>
            </a:r>
            <a:r>
              <a:rPr lang="en-US" altLang="en-US"/>
              <a:t>enqueue()</a:t>
            </a:r>
            <a:r>
              <a:rPr lang="he-IL" altLang="en-US"/>
              <a:t>.</a:t>
            </a:r>
          </a:p>
          <a:p>
            <a:pPr marL="514350" indent="-514350">
              <a:buFont typeface="+mj-lt"/>
              <a:buAutoNum type="arabicPeriod" startAt="4"/>
            </a:pPr>
            <a:r>
              <a:rPr lang="he-IL" altLang="en-US"/>
              <a:t>חוט </a:t>
            </a:r>
            <a:r>
              <a:rPr lang="en-US" altLang="en-US"/>
              <a:t>t3</a:t>
            </a:r>
            <a:r>
              <a:rPr lang="he-IL" altLang="en-US"/>
              <a:t> מקבל את המנעול, נכנס, מוציא איבר ומסיים.</a:t>
            </a:r>
          </a:p>
          <a:p>
            <a:pPr lvl="1"/>
            <a:r>
              <a:rPr lang="he-IL" altLang="en-US"/>
              <a:t>כלומר חוט </a:t>
            </a:r>
            <a:r>
              <a:rPr lang="en-US" altLang="en-US"/>
              <a:t>t3</a:t>
            </a:r>
            <a:r>
              <a:rPr lang="he-IL" altLang="en-US"/>
              <a:t> משחרר את המנעול.</a:t>
            </a:r>
          </a:p>
          <a:p>
            <a:pPr marL="514350" indent="-514350">
              <a:buFont typeface="+mj-lt"/>
              <a:buAutoNum type="arabicPeriod" startAt="4"/>
            </a:pPr>
            <a:r>
              <a:rPr lang="he-IL" altLang="en-US"/>
              <a:t>חוט </a:t>
            </a:r>
            <a:r>
              <a:rPr lang="en-US" altLang="en-US"/>
              <a:t>t1</a:t>
            </a:r>
            <a:r>
              <a:rPr lang="he-IL" altLang="en-US"/>
              <a:t> מקבל את המנעול, ממשיך לבצע את הקוד ומנסה להוציא איבר מתור ריק!</a:t>
            </a:r>
            <a:endParaRPr lang="en-US" altLang="en-US"/>
          </a:p>
        </p:txBody>
      </p:sp>
      <p:sp>
        <p:nvSpPr>
          <p:cNvPr id="7" name="Footer Placeholder 6">
            <a:extLst>
              <a:ext uri="{FF2B5EF4-FFF2-40B4-BE49-F238E27FC236}">
                <a16:creationId xmlns:a16="http://schemas.microsoft.com/office/drawing/2014/main" id="{C9259492-870F-4A8D-9DCE-5A322AAC0E28}"/>
              </a:ext>
            </a:extLst>
          </p:cNvPr>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17</a:t>
            </a:fld>
            <a:endParaRPr lang="en-US"/>
          </a:p>
        </p:txBody>
      </p:sp>
      <p:sp>
        <p:nvSpPr>
          <p:cNvPr id="10" name="Arrow: Right 9">
            <a:extLst>
              <a:ext uri="{FF2B5EF4-FFF2-40B4-BE49-F238E27FC236}">
                <a16:creationId xmlns:a16="http://schemas.microsoft.com/office/drawing/2014/main" id="{6BA88B8E-8BB3-428A-BA8A-84F907A2505E}"/>
              </a:ext>
            </a:extLst>
          </p:cNvPr>
          <p:cNvSpPr/>
          <p:nvPr/>
        </p:nvSpPr>
        <p:spPr>
          <a:xfrm>
            <a:off x="68179" y="4178078"/>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t3</a:t>
            </a:r>
          </a:p>
        </p:txBody>
      </p:sp>
      <p:sp>
        <p:nvSpPr>
          <p:cNvPr id="12" name="Arrow: Right 11">
            <a:extLst>
              <a:ext uri="{FF2B5EF4-FFF2-40B4-BE49-F238E27FC236}">
                <a16:creationId xmlns:a16="http://schemas.microsoft.com/office/drawing/2014/main" id="{28329FFC-6E20-4EA5-BD9A-B615101FDED9}"/>
              </a:ext>
            </a:extLst>
          </p:cNvPr>
          <p:cNvSpPr/>
          <p:nvPr/>
        </p:nvSpPr>
        <p:spPr>
          <a:xfrm>
            <a:off x="68179" y="2983504"/>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t2</a:t>
            </a:r>
          </a:p>
        </p:txBody>
      </p:sp>
      <p:sp>
        <p:nvSpPr>
          <p:cNvPr id="14" name="Content Placeholder 2">
            <a:extLst>
              <a:ext uri="{FF2B5EF4-FFF2-40B4-BE49-F238E27FC236}">
                <a16:creationId xmlns:a16="http://schemas.microsoft.com/office/drawing/2014/main" id="{CA0FC9BC-ABC1-4FC0-9B0E-49F65801502C}"/>
              </a:ext>
            </a:extLst>
          </p:cNvPr>
          <p:cNvSpPr>
            <a:spLocks noGrp="1"/>
          </p:cNvSpPr>
          <p:nvPr>
            <p:ph sz="half" idx="1"/>
          </p:nvPr>
        </p:nvSpPr>
        <p:spPr>
          <a:xfrm>
            <a:off x="457200" y="693174"/>
            <a:ext cx="4038600" cy="5698482"/>
          </a:xfrm>
        </p:spPr>
        <p:txBody>
          <a:bodyPr>
            <a:noAutofit/>
          </a:bodyPr>
          <a:lstStyle/>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add x to tail */</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8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15" name="Arrow: Right 14">
            <a:extLst>
              <a:ext uri="{FF2B5EF4-FFF2-40B4-BE49-F238E27FC236}">
                <a16:creationId xmlns:a16="http://schemas.microsoft.com/office/drawing/2014/main" id="{FE7DAA42-E89C-4C55-9E0F-1F2DC2808048}"/>
              </a:ext>
            </a:extLst>
          </p:cNvPr>
          <p:cNvSpPr/>
          <p:nvPr/>
        </p:nvSpPr>
        <p:spPr>
          <a:xfrm>
            <a:off x="68179" y="4745454"/>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t1</a:t>
            </a:r>
          </a:p>
        </p:txBody>
      </p:sp>
    </p:spTree>
    <p:extLst>
      <p:ext uri="{BB962C8B-B14F-4D97-AF65-F5344CB8AC3E}">
        <p14:creationId xmlns:p14="http://schemas.microsoft.com/office/powerpoint/2010/main" val="256334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4E1017D1-607B-4AE9-8B45-3292EFE9BFD8}"/>
              </a:ext>
            </a:extLst>
          </p:cNvPr>
          <p:cNvSpPr>
            <a:spLocks noGrp="1" noChangeArrowheads="1"/>
          </p:cNvSpPr>
          <p:nvPr>
            <p:ph type="title"/>
          </p:nvPr>
        </p:nvSpPr>
        <p:spPr/>
        <p:txBody>
          <a:bodyPr/>
          <a:lstStyle/>
          <a:p>
            <a:r>
              <a:rPr lang="he-IL"/>
              <a:t>מימוש שגוי 4#</a:t>
            </a:r>
            <a:endParaRPr lang="en-US" altLang="en-US"/>
          </a:p>
        </p:txBody>
      </p:sp>
      <p:sp>
        <p:nvSpPr>
          <p:cNvPr id="335875" name="Rectangle 3">
            <a:extLst>
              <a:ext uri="{FF2B5EF4-FFF2-40B4-BE49-F238E27FC236}">
                <a16:creationId xmlns:a16="http://schemas.microsoft.com/office/drawing/2014/main" id="{3395DFE5-E529-4769-9B0D-C693E23D536B}"/>
              </a:ext>
            </a:extLst>
          </p:cNvPr>
          <p:cNvSpPr>
            <a:spLocks noGrp="1" noChangeArrowheads="1"/>
          </p:cNvSpPr>
          <p:nvPr>
            <p:ph idx="1"/>
          </p:nvPr>
        </p:nvSpPr>
        <p:spPr/>
        <p:txBody>
          <a:bodyPr>
            <a:normAutofit lnSpcReduction="10000"/>
          </a:bodyPr>
          <a:lstStyle/>
          <a:p>
            <a:r>
              <a:rPr lang="he-IL" altLang="en-US"/>
              <a:t>ממה נבעה הבעיה?</a:t>
            </a:r>
          </a:p>
          <a:p>
            <a:pPr lvl="1"/>
            <a:r>
              <a:rPr lang="he-IL" altLang="en-US"/>
              <a:t>בסמנטיקה הנוכחית (</a:t>
            </a:r>
            <a:r>
              <a:rPr lang="en-US" altLang="en-US"/>
              <a:t>Mesa</a:t>
            </a:r>
            <a:r>
              <a:rPr lang="he-IL" altLang="en-US"/>
              <a:t>) פעולת </a:t>
            </a:r>
            <a:r>
              <a:rPr lang="en-US" altLang="en-US" err="1"/>
              <a:t>cond_signal</a:t>
            </a:r>
            <a:r>
              <a:rPr lang="en-US" altLang="en-US"/>
              <a:t>()</a:t>
            </a:r>
            <a:r>
              <a:rPr lang="he-IL" altLang="en-US"/>
              <a:t> לא בהכרח גורמת לחוט הממתין להמשיך מיד, מפני שהחוט צריך לתפוס קודם את המנעול.</a:t>
            </a:r>
          </a:p>
          <a:p>
            <a:pPr lvl="1"/>
            <a:r>
              <a:rPr lang="he-IL" altLang="en-US"/>
              <a:t>אבל ייתכן שלפני שהחוט הממתין ינעל את ה-</a:t>
            </a:r>
            <a:r>
              <a:rPr lang="en-US" altLang="en-US"/>
              <a:t>mutex</a:t>
            </a:r>
            <a:r>
              <a:rPr lang="he-IL" altLang="en-US"/>
              <a:t> מחדש, חוט נוסף ירוץ וישנה את הנתונים כך שהמצב הרצוי כבר לא מתקיים.</a:t>
            </a:r>
          </a:p>
          <a:p>
            <a:pPr lvl="1"/>
            <a:endParaRPr lang="he-IL" altLang="en-US"/>
          </a:p>
          <a:p>
            <a:r>
              <a:rPr lang="he-IL" altLang="en-US" b="1" u="sng"/>
              <a:t>שאלה:</a:t>
            </a:r>
            <a:r>
              <a:rPr lang="he-IL" altLang="en-US"/>
              <a:t> האם עדיין הייתה בעיה אם המנעול היה </a:t>
            </a:r>
            <a:r>
              <a:rPr lang="he-IL" altLang="en-US" b="1"/>
              <a:t>הוגן</a:t>
            </a:r>
            <a:r>
              <a:rPr lang="he-IL" altLang="en-US"/>
              <a:t>? (סדר </a:t>
            </a:r>
            <a:r>
              <a:rPr lang="en-US" altLang="en-US"/>
              <a:t>FIFO</a:t>
            </a:r>
            <a:r>
              <a:rPr lang="he-IL" altLang="en-US"/>
              <a:t>)</a:t>
            </a:r>
            <a:endParaRPr lang="he-IL" altLang="en-US" b="1" u="sng"/>
          </a:p>
          <a:p>
            <a:endParaRPr lang="he-IL" altLang="en-US"/>
          </a:p>
          <a:p>
            <a:r>
              <a:rPr lang="he-IL" altLang="en-US"/>
              <a:t>כיצד ניתן לפתור את הבעיה?</a:t>
            </a:r>
          </a:p>
          <a:p>
            <a:pPr lvl="1"/>
            <a:r>
              <a:rPr lang="he-IL" altLang="en-US"/>
              <a:t>ע"י בדיקה נוספת של תנאי האירוע לאחר החזרה מ-</a:t>
            </a:r>
            <a:r>
              <a:rPr lang="en-US" altLang="en-US" err="1"/>
              <a:t>cond_wait</a:t>
            </a:r>
            <a:r>
              <a:rPr lang="he-IL" altLang="en-US"/>
              <a:t> והמתנה נוספת לפי הצורך. לדוגמה:</a:t>
            </a:r>
          </a:p>
          <a:p>
            <a:pPr marL="0" indent="0" algn="l" rtl="0">
              <a:buNone/>
            </a:pPr>
            <a:r>
              <a:rPr lang="en-US" altLang="en-US" b="1">
                <a:solidFill>
                  <a:srgbClr val="0000FF"/>
                </a:solidFill>
                <a:latin typeface="Courier New" panose="02070309020205020404" pitchFamily="49" charset="0"/>
                <a:cs typeface="Courier New" panose="02070309020205020404" pitchFamily="49" charset="0"/>
              </a:rPr>
              <a:t>while </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queue_size</a:t>
            </a:r>
            <a:r>
              <a:rPr lang="en-US" altLang="en-US">
                <a:latin typeface="Courier New" panose="02070309020205020404" pitchFamily="49" charset="0"/>
                <a:cs typeface="Courier New" panose="02070309020205020404" pitchFamily="49" charset="0"/>
              </a:rPr>
              <a:t> == 0)</a:t>
            </a:r>
          </a:p>
          <a:p>
            <a:pPr marL="0" indent="0" algn="l" rtl="0">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cond_wait</a:t>
            </a:r>
            <a:r>
              <a:rPr lang="en-US" altLang="en-US">
                <a:latin typeface="Courier New" panose="02070309020205020404" pitchFamily="49" charset="0"/>
                <a:cs typeface="Courier New" panose="02070309020205020404" pitchFamily="49" charset="0"/>
              </a:rPr>
              <a:t>(…)</a:t>
            </a:r>
          </a:p>
          <a:p>
            <a:pPr marL="0" indent="0" algn="l" rtl="0">
              <a:buNone/>
            </a:pPr>
            <a:endParaRPr lang="en-US" altLang="en-US">
              <a:latin typeface="Courier New" panose="02070309020205020404" pitchFamily="49" charset="0"/>
              <a:cs typeface="Courier New" panose="02070309020205020404" pitchFamily="49" charset="0"/>
            </a:endParaRPr>
          </a:p>
          <a:p>
            <a:pPr lvl="1"/>
            <a:endParaRPr lang="he-IL" altLang="en-US"/>
          </a:p>
        </p:txBody>
      </p:sp>
      <p:sp>
        <p:nvSpPr>
          <p:cNvPr id="4" name="Footer Placeholder 3">
            <a:extLst>
              <a:ext uri="{FF2B5EF4-FFF2-40B4-BE49-F238E27FC236}">
                <a16:creationId xmlns:a16="http://schemas.microsoft.com/office/drawing/2014/main" id="{2AD457AF-EB07-45DA-BAA0-E7DB327D6566}"/>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C8FF9AD1-E12B-447C-B13A-E1AFCCDC9FAF}"/>
              </a:ext>
            </a:extLst>
          </p:cNvPr>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4107311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F425B0EB-328B-44FC-8AAA-6F9B62F0B441}"/>
              </a:ext>
            </a:extLst>
          </p:cNvPr>
          <p:cNvSpPr>
            <a:spLocks noGrp="1" noChangeArrowheads="1"/>
          </p:cNvSpPr>
          <p:nvPr>
            <p:ph type="title"/>
          </p:nvPr>
        </p:nvSpPr>
        <p:spPr/>
        <p:txBody>
          <a:bodyPr/>
          <a:lstStyle/>
          <a:p>
            <a:r>
              <a:rPr lang="he-IL" altLang="en-US"/>
              <a:t>משתני תנאי בסמנטיקת </a:t>
            </a:r>
            <a:r>
              <a:rPr lang="en-US" altLang="en-US"/>
              <a:t>Hoare</a:t>
            </a:r>
            <a:r>
              <a:rPr lang="he-IL" altLang="en-US"/>
              <a:t> </a:t>
            </a:r>
            <a:endParaRPr lang="en-US" altLang="en-US"/>
          </a:p>
        </p:txBody>
      </p:sp>
      <p:sp>
        <p:nvSpPr>
          <p:cNvPr id="360451" name="Rectangle 3">
            <a:extLst>
              <a:ext uri="{FF2B5EF4-FFF2-40B4-BE49-F238E27FC236}">
                <a16:creationId xmlns:a16="http://schemas.microsoft.com/office/drawing/2014/main" id="{EDDC51FF-97E0-4982-88EF-7A2CF0B96E5E}"/>
              </a:ext>
            </a:extLst>
          </p:cNvPr>
          <p:cNvSpPr>
            <a:spLocks noGrp="1" noChangeArrowheads="1"/>
          </p:cNvSpPr>
          <p:nvPr>
            <p:ph idx="1"/>
          </p:nvPr>
        </p:nvSpPr>
        <p:spPr/>
        <p:txBody>
          <a:bodyPr>
            <a:normAutofit/>
          </a:bodyPr>
          <a:lstStyle/>
          <a:p>
            <a:r>
              <a:rPr lang="he-IL" altLang="en-US"/>
              <a:t>במימוש לפי סגנון </a:t>
            </a:r>
            <a:r>
              <a:rPr lang="en-US" altLang="en-US"/>
              <a:t>Hoare</a:t>
            </a:r>
            <a:r>
              <a:rPr lang="he-IL" altLang="en-US"/>
              <a:t>, החוט שמבצע </a:t>
            </a:r>
            <a:r>
              <a:rPr lang="en-US" altLang="en-US" err="1"/>
              <a:t>cond_signal</a:t>
            </a:r>
            <a:r>
              <a:rPr lang="en-US" altLang="en-US"/>
              <a:t>()</a:t>
            </a:r>
            <a:r>
              <a:rPr lang="he-IL" altLang="en-US"/>
              <a:t> גם מוותר על המנעול ומעביר אותו לחוט הממתין. </a:t>
            </a:r>
          </a:p>
          <a:p>
            <a:pPr lvl="1"/>
            <a:r>
              <a:rPr lang="he-IL" altLang="en-US"/>
              <a:t>יתרון: החוט הממתין ממשיך כאשר הוא יודע שתנאי ההמתנה אכן מתקיים.</a:t>
            </a:r>
          </a:p>
          <a:p>
            <a:pPr lvl="1"/>
            <a:r>
              <a:rPr lang="he-IL" altLang="en-US"/>
              <a:t>חסרון: החוט שביצע </a:t>
            </a:r>
            <a:r>
              <a:rPr lang="en-US" altLang="en-US" err="1"/>
              <a:t>cond_signal</a:t>
            </a:r>
            <a:r>
              <a:rPr lang="en-US" altLang="en-US"/>
              <a:t>()</a:t>
            </a:r>
            <a:r>
              <a:rPr lang="he-IL" altLang="en-US"/>
              <a:t> מוותר על ההתקדמות שלו וממתין עד שהמנעול משוחרר, כלומר הוא נענש על כך שסייע לחוט אחר להתקדם.</a:t>
            </a:r>
          </a:p>
          <a:p>
            <a:pPr lvl="1"/>
            <a:r>
              <a:rPr lang="he-IL" altLang="en-US"/>
              <a:t>חסרון נוסף: סמנטיקת </a:t>
            </a:r>
            <a:r>
              <a:rPr lang="en-US" altLang="en-US"/>
              <a:t>Hoare</a:t>
            </a:r>
            <a:r>
              <a:rPr lang="he-IL" altLang="en-US"/>
              <a:t> מסובכת יותר למימוש מסמנטיקת </a:t>
            </a:r>
            <a:r>
              <a:rPr lang="en-US" altLang="en-US"/>
              <a:t>Mesa</a:t>
            </a:r>
            <a:r>
              <a:rPr lang="he-IL" altLang="en-US"/>
              <a:t>, ולכן כמעט ולא נמצאת בשימוש.</a:t>
            </a:r>
          </a:p>
          <a:p>
            <a:pPr lvl="1"/>
            <a:endParaRPr lang="he-IL" altLang="en-US"/>
          </a:p>
          <a:p>
            <a:r>
              <a:rPr lang="he-IL" altLang="en-US"/>
              <a:t>שאלה: האם הבעיה שראינו בדוגמת התור המקבילי יכולה לקרות אם משתנה התנאי היה בסגנון </a:t>
            </a:r>
            <a:r>
              <a:rPr lang="en-US" altLang="en-US"/>
              <a:t>Hoare</a:t>
            </a:r>
            <a:r>
              <a:rPr lang="he-IL" altLang="en-US"/>
              <a:t>?</a:t>
            </a:r>
          </a:p>
          <a:p>
            <a:r>
              <a:rPr lang="he-IL" altLang="en-US"/>
              <a:t>תשובה: לא! כי </a:t>
            </a:r>
            <a:r>
              <a:rPr lang="en-US" altLang="en-US"/>
              <a:t>t1</a:t>
            </a:r>
            <a:r>
              <a:rPr lang="he-IL" altLang="en-US"/>
              <a:t> היה מקבל את המנעול ישירות מ-</a:t>
            </a:r>
            <a:r>
              <a:rPr lang="en-US" altLang="en-US"/>
              <a:t>t2</a:t>
            </a:r>
            <a:r>
              <a:rPr lang="he-IL" altLang="en-US"/>
              <a:t>, לפני שחוט </a:t>
            </a:r>
            <a:r>
              <a:rPr lang="en-US" altLang="en-US"/>
              <a:t>t3</a:t>
            </a:r>
            <a:r>
              <a:rPr lang="he-IL" altLang="en-US"/>
              <a:t> יכול היה לרוץ.</a:t>
            </a:r>
          </a:p>
        </p:txBody>
      </p:sp>
      <p:sp>
        <p:nvSpPr>
          <p:cNvPr id="4" name="Footer Placeholder 3">
            <a:extLst>
              <a:ext uri="{FF2B5EF4-FFF2-40B4-BE49-F238E27FC236}">
                <a16:creationId xmlns:a16="http://schemas.microsoft.com/office/drawing/2014/main" id="{B3DAE13B-8B01-481A-AB9B-F9EF7C329B83}"/>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8D88CE15-AE17-4346-9EF0-E2561DE06495}"/>
              </a:ext>
            </a:extLst>
          </p:cNvPr>
          <p:cNvSpPr>
            <a:spLocks noGrp="1"/>
          </p:cNvSpPr>
          <p:nvPr>
            <p:ph type="sldNum" sz="quarter" idx="12"/>
          </p:nvPr>
        </p:nvSpPr>
        <p:spPr/>
        <p:txBody>
          <a:bodyPr/>
          <a:lstStyle/>
          <a:p>
            <a:fld id="{0CFEC368-1D7A-4F81-ABF6-AE0E36BAF64C}" type="slidenum">
              <a:rPr lang="en-US" smtClean="0"/>
              <a:pPr/>
              <a:t>19</a:t>
            </a:fld>
            <a:endParaRPr lang="en-US"/>
          </a:p>
        </p:txBody>
      </p:sp>
      <p:pic>
        <p:nvPicPr>
          <p:cNvPr id="360452" name="Picture 4" descr="j0152015[1]">
            <a:extLst>
              <a:ext uri="{FF2B5EF4-FFF2-40B4-BE49-F238E27FC236}">
                <a16:creationId xmlns:a16="http://schemas.microsoft.com/office/drawing/2014/main" id="{05E498E1-C099-484E-A045-5CA1F50602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549275"/>
            <a:ext cx="1049337" cy="104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77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TL;DR</a:t>
            </a:r>
          </a:p>
        </p:txBody>
      </p:sp>
      <p:sp>
        <p:nvSpPr>
          <p:cNvPr id="3" name="Content Placeholder 2"/>
          <p:cNvSpPr>
            <a:spLocks noGrp="1"/>
          </p:cNvSpPr>
          <p:nvPr>
            <p:ph idx="1"/>
          </p:nvPr>
        </p:nvSpPr>
        <p:spPr/>
        <p:txBody>
          <a:bodyPr>
            <a:normAutofit/>
          </a:bodyPr>
          <a:lstStyle/>
          <a:p>
            <a:r>
              <a:rPr lang="he-IL"/>
              <a:t>בתרגול הקודם למדנו לכתוב קוד מקבילי באמצעות חוטים.</a:t>
            </a:r>
          </a:p>
          <a:p>
            <a:pPr lvl="1"/>
            <a:r>
              <a:rPr lang="he-IL" altLang="en-US"/>
              <a:t>ראינו שבכל בעיה לא טריוויאלית יש צורך </a:t>
            </a:r>
            <a:r>
              <a:rPr lang="he-IL" altLang="en-US" b="1"/>
              <a:t>בסנכרון</a:t>
            </a:r>
            <a:r>
              <a:rPr lang="he-IL" altLang="en-US"/>
              <a:t> בין החוטים.</a:t>
            </a:r>
          </a:p>
          <a:p>
            <a:pPr lvl="1"/>
            <a:endParaRPr lang="he-IL"/>
          </a:p>
          <a:p>
            <a:r>
              <a:rPr lang="he-IL"/>
              <a:t>היום נלמד על </a:t>
            </a:r>
            <a:r>
              <a:rPr lang="he-IL" altLang="en-US"/>
              <a:t>מנגנוני סנכרון נוספים של ממשק </a:t>
            </a:r>
            <a:r>
              <a:rPr lang="en-US" altLang="en-US" err="1"/>
              <a:t>pthreads</a:t>
            </a:r>
            <a:r>
              <a:rPr lang="he-IL" altLang="en-US"/>
              <a:t> :</a:t>
            </a:r>
          </a:p>
          <a:p>
            <a:endParaRPr lang="he-IL"/>
          </a:p>
          <a:p>
            <a:endParaRPr lang="he-IL"/>
          </a:p>
          <a:p>
            <a:endParaRPr lang="he-IL"/>
          </a:p>
          <a:p>
            <a:pPr lvl="1"/>
            <a:endParaRPr lang="he-IL"/>
          </a:p>
          <a:p>
            <a:pPr lvl="1"/>
            <a:endParaRPr lang="he-IL"/>
          </a:p>
          <a:p>
            <a:r>
              <a:rPr lang="he-IL"/>
              <a:t>לבסוף, נלמד דוגמה נוספת של קוד מקבילי חשוב: גרעין לינוקס.</a:t>
            </a:r>
          </a:p>
          <a:p>
            <a:pPr lvl="1"/>
            <a:r>
              <a:rPr lang="he-IL"/>
              <a:t>קוד הגרעין לא משתמש בחוטים, אבל </a:t>
            </a:r>
            <a:r>
              <a:rPr lang="he-IL" b="1"/>
              <a:t>ניגש לזיכרון משותף מתוך מספר מסלולי בקרה שרצים במקביל</a:t>
            </a:r>
            <a:r>
              <a:rPr lang="he-IL"/>
              <a:t>, ולכן העקרונות שלמדנו תקפים גם עבורו.</a:t>
            </a:r>
          </a:p>
        </p:txBody>
      </p:sp>
      <p:sp>
        <p:nvSpPr>
          <p:cNvPr id="5" name="Slide Number Placeholder 4"/>
          <p:cNvSpPr>
            <a:spLocks noGrp="1"/>
          </p:cNvSpPr>
          <p:nvPr>
            <p:ph type="sldNum" sz="quarter" idx="12"/>
          </p:nvPr>
        </p:nvSpPr>
        <p:spPr/>
        <p:txBody>
          <a:bodyPr/>
          <a:lstStyle/>
          <a:p>
            <a:fld id="{0CFEC368-1D7A-4F81-ABF6-AE0E36BAF64C}" type="slidenum">
              <a:rPr lang="en-US" smtClean="0"/>
              <a:pPr/>
              <a:t>2</a:t>
            </a:fld>
            <a:endParaRPr lang="en-US"/>
          </a:p>
        </p:txBody>
      </p:sp>
      <p:sp>
        <p:nvSpPr>
          <p:cNvPr id="6" name="Footer Placeholder 5">
            <a:extLst>
              <a:ext uri="{FF2B5EF4-FFF2-40B4-BE49-F238E27FC236}">
                <a16:creationId xmlns:a16="http://schemas.microsoft.com/office/drawing/2014/main" id="{C5BE884A-0A08-4AAA-AE9C-FCBD2D041D45}"/>
              </a:ext>
            </a:extLst>
          </p:cNvPr>
          <p:cNvSpPr>
            <a:spLocks noGrp="1"/>
          </p:cNvSpPr>
          <p:nvPr>
            <p:ph type="ftr" sz="quarter" idx="11"/>
          </p:nvPr>
        </p:nvSpPr>
        <p:spPr/>
        <p:txBody>
          <a:bodyPr/>
          <a:lstStyle/>
          <a:p>
            <a:pPr algn="r"/>
            <a:r>
              <a:rPr lang="he-IL"/>
              <a:t>מערכות הפעלה - תרגול 8</a:t>
            </a:r>
            <a:endParaRPr lang="en-US"/>
          </a:p>
        </p:txBody>
      </p:sp>
      <p:graphicFrame>
        <p:nvGraphicFramePr>
          <p:cNvPr id="8" name="Table 7">
            <a:extLst>
              <a:ext uri="{FF2B5EF4-FFF2-40B4-BE49-F238E27FC236}">
                <a16:creationId xmlns:a16="http://schemas.microsoft.com/office/drawing/2014/main" id="{05C341AE-68A5-4B44-A003-9382634EEB36}"/>
              </a:ext>
            </a:extLst>
          </p:cNvPr>
          <p:cNvGraphicFramePr>
            <a:graphicFrameLocks noGrp="1"/>
          </p:cNvGraphicFramePr>
          <p:nvPr>
            <p:extLst>
              <p:ext uri="{D42A27DB-BD31-4B8C-83A1-F6EECF244321}">
                <p14:modId xmlns:p14="http://schemas.microsoft.com/office/powerpoint/2010/main" val="2741673009"/>
              </p:ext>
            </p:extLst>
          </p:nvPr>
        </p:nvGraphicFramePr>
        <p:xfrm>
          <a:off x="1524000" y="3298566"/>
          <a:ext cx="6096000" cy="1737360"/>
        </p:xfrm>
        <a:graphic>
          <a:graphicData uri="http://schemas.openxmlformats.org/drawingml/2006/table">
            <a:tbl>
              <a:tblPr>
                <a:tableStyleId>{3C2FFA5D-87B4-456A-9821-1D502468CF0F}</a:tableStyleId>
              </a:tblPr>
              <a:tblGrid>
                <a:gridCol w="3048000">
                  <a:extLst>
                    <a:ext uri="{9D8B030D-6E8A-4147-A177-3AD203B41FA5}">
                      <a16:colId xmlns:a16="http://schemas.microsoft.com/office/drawing/2014/main" val="1064173206"/>
                    </a:ext>
                  </a:extLst>
                </a:gridCol>
                <a:gridCol w="3048000">
                  <a:extLst>
                    <a:ext uri="{9D8B030D-6E8A-4147-A177-3AD203B41FA5}">
                      <a16:colId xmlns:a16="http://schemas.microsoft.com/office/drawing/2014/main" val="4138164666"/>
                    </a:ext>
                  </a:extLst>
                </a:gridCol>
              </a:tblGrid>
              <a:tr h="370840">
                <a:tc>
                  <a:txBody>
                    <a:bodyPr/>
                    <a:lstStyle/>
                    <a:p>
                      <a:pPr algn="ctr" rtl="1"/>
                      <a:r>
                        <a:rPr lang="he-IL" sz="2400" b="1">
                          <a:solidFill>
                            <a:srgbClr val="0000FF"/>
                          </a:solidFill>
                        </a:rPr>
                        <a:t>להבטחת סדר</a:t>
                      </a:r>
                      <a:endParaRPr lang="en-US" sz="2400" b="1">
                        <a:solidFill>
                          <a:srgbClr val="0000FF"/>
                        </a:solidFill>
                      </a:endParaRPr>
                    </a:p>
                  </a:txBody>
                  <a:tcPr/>
                </a:tc>
                <a:tc>
                  <a:txBody>
                    <a:bodyPr/>
                    <a:lstStyle/>
                    <a:p>
                      <a:pPr algn="ctr" rtl="1"/>
                      <a:r>
                        <a:rPr lang="he-IL" sz="2400" b="1">
                          <a:solidFill>
                            <a:srgbClr val="0000FF"/>
                          </a:solidFill>
                        </a:rPr>
                        <a:t>להבטחת אטומיות</a:t>
                      </a:r>
                      <a:endParaRPr lang="en-US" sz="2400" b="1">
                        <a:solidFill>
                          <a:srgbClr val="0000FF"/>
                        </a:solidFill>
                      </a:endParaRPr>
                    </a:p>
                  </a:txBody>
                  <a:tcPr/>
                </a:tc>
                <a:extLst>
                  <a:ext uri="{0D108BD9-81ED-4DB2-BD59-A6C34878D82A}">
                    <a16:rowId xmlns:a16="http://schemas.microsoft.com/office/drawing/2014/main" val="3480374490"/>
                  </a:ext>
                </a:extLst>
              </a:tr>
              <a:tr h="370840">
                <a:tc>
                  <a:txBody>
                    <a:bodyPr/>
                    <a:lstStyle/>
                    <a:p>
                      <a:pPr algn="ctr" rtl="1"/>
                      <a:r>
                        <a:rPr lang="he-IL" sz="2400"/>
                        <a:t>משתני תנאי</a:t>
                      </a:r>
                      <a:br>
                        <a:rPr lang="en-US" sz="2400"/>
                      </a:br>
                      <a:r>
                        <a:rPr lang="en-US" sz="2400"/>
                        <a:t>(condition variables)</a:t>
                      </a:r>
                    </a:p>
                  </a:txBody>
                  <a:tcPr>
                    <a:solidFill>
                      <a:schemeClr val="bg1"/>
                    </a:solidFill>
                  </a:tcPr>
                </a:tc>
                <a:tc>
                  <a:txBody>
                    <a:bodyPr/>
                    <a:lstStyle/>
                    <a:p>
                      <a:pPr algn="ctr" rtl="1"/>
                      <a:r>
                        <a:rPr lang="he-IL" sz="2400"/>
                        <a:t>מנעולים</a:t>
                      </a:r>
                      <a:br>
                        <a:rPr lang="en-US" sz="2400"/>
                      </a:br>
                      <a:r>
                        <a:rPr lang="en-US" sz="2400"/>
                        <a:t>(mutexes)</a:t>
                      </a:r>
                    </a:p>
                  </a:txBody>
                  <a:tcPr>
                    <a:solidFill>
                      <a:schemeClr val="bg1"/>
                    </a:solidFill>
                  </a:tcPr>
                </a:tc>
                <a:extLst>
                  <a:ext uri="{0D108BD9-81ED-4DB2-BD59-A6C34878D82A}">
                    <a16:rowId xmlns:a16="http://schemas.microsoft.com/office/drawing/2014/main" val="2157509614"/>
                  </a:ext>
                </a:extLst>
              </a:tr>
              <a:tr h="370840">
                <a:tc gridSpan="2">
                  <a:txBody>
                    <a:bodyPr/>
                    <a:lstStyle/>
                    <a:p>
                      <a:pPr algn="ctr" rtl="1"/>
                      <a:r>
                        <a:rPr lang="he-IL" sz="2400"/>
                        <a:t>סמפורים (</a:t>
                      </a:r>
                      <a:r>
                        <a:rPr lang="en-US" sz="2400"/>
                        <a:t>semaphores</a:t>
                      </a:r>
                      <a:r>
                        <a:rPr lang="he-IL" sz="2400"/>
                        <a:t>)</a:t>
                      </a:r>
                      <a:endParaRPr lang="en-US" sz="2400"/>
                    </a:p>
                  </a:txBody>
                  <a:tcPr>
                    <a:solidFill>
                      <a:schemeClr val="bg1"/>
                    </a:solidFill>
                  </a:tcPr>
                </a:tc>
                <a:tc hMerge="1">
                  <a:txBody>
                    <a:bodyPr/>
                    <a:lstStyle/>
                    <a:p>
                      <a:pPr algn="r" rtl="1"/>
                      <a:endParaRPr lang="en-US"/>
                    </a:p>
                  </a:txBody>
                  <a:tcPr/>
                </a:tc>
                <a:extLst>
                  <a:ext uri="{0D108BD9-81ED-4DB2-BD59-A6C34878D82A}">
                    <a16:rowId xmlns:a16="http://schemas.microsoft.com/office/drawing/2014/main" val="3096510501"/>
                  </a:ext>
                </a:extLst>
              </a:tr>
            </a:tbl>
          </a:graphicData>
        </a:graphic>
      </p:graphicFrame>
    </p:spTree>
    <p:extLst>
      <p:ext uri="{BB962C8B-B14F-4D97-AF65-F5344CB8AC3E}">
        <p14:creationId xmlns:p14="http://schemas.microsoft.com/office/powerpoint/2010/main" val="3095730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E457-9990-409B-9F54-DC1358E22206}"/>
              </a:ext>
            </a:extLst>
          </p:cNvPr>
          <p:cNvSpPr>
            <a:spLocks noGrp="1"/>
          </p:cNvSpPr>
          <p:nvPr>
            <p:ph type="title"/>
          </p:nvPr>
        </p:nvSpPr>
        <p:spPr/>
        <p:txBody>
          <a:bodyPr/>
          <a:lstStyle/>
          <a:p>
            <a:r>
              <a:rPr lang="he-IL"/>
              <a:t>מנגנוני סנכרון: סמפורים</a:t>
            </a:r>
            <a:endParaRPr lang="en-US"/>
          </a:p>
        </p:txBody>
      </p:sp>
      <p:sp>
        <p:nvSpPr>
          <p:cNvPr id="3" name="Text Placeholder 2">
            <a:extLst>
              <a:ext uri="{FF2B5EF4-FFF2-40B4-BE49-F238E27FC236}">
                <a16:creationId xmlns:a16="http://schemas.microsoft.com/office/drawing/2014/main" id="{D6FC2AD9-BD3E-4E6C-B82F-B6ECD108B920}"/>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DDE53CA0-A097-496C-83AE-B5FEDC8DC4B3}"/>
              </a:ext>
            </a:extLst>
          </p:cNvPr>
          <p:cNvSpPr>
            <a:spLocks noGrp="1"/>
          </p:cNvSpPr>
          <p:nvPr>
            <p:ph type="sldNum" sz="quarter" idx="12"/>
          </p:nvPr>
        </p:nvSpPr>
        <p:spPr/>
        <p:txBody>
          <a:bodyPr/>
          <a:lstStyle/>
          <a:p>
            <a:fld id="{0CFEC368-1D7A-4F81-ABF6-AE0E36BAF64C}" type="slidenum">
              <a:rPr lang="en-US" smtClean="0"/>
              <a:pPr/>
              <a:t>20</a:t>
            </a:fld>
            <a:endParaRPr lang="en-US"/>
          </a:p>
        </p:txBody>
      </p:sp>
      <p:sp>
        <p:nvSpPr>
          <p:cNvPr id="6" name="Footer Placeholder 5">
            <a:extLst>
              <a:ext uri="{FF2B5EF4-FFF2-40B4-BE49-F238E27FC236}">
                <a16:creationId xmlns:a16="http://schemas.microsoft.com/office/drawing/2014/main" id="{FE5C52D5-C884-4520-BA54-4324CAF7C71B}"/>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121433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8" name="Rectangle 6">
            <a:extLst>
              <a:ext uri="{FF2B5EF4-FFF2-40B4-BE49-F238E27FC236}">
                <a16:creationId xmlns:a16="http://schemas.microsoft.com/office/drawing/2014/main" id="{54F0F925-B771-406B-AE07-33F197A6C577}"/>
              </a:ext>
            </a:extLst>
          </p:cNvPr>
          <p:cNvSpPr>
            <a:spLocks noGrp="1" noChangeArrowheads="1"/>
          </p:cNvSpPr>
          <p:nvPr>
            <p:ph type="title"/>
          </p:nvPr>
        </p:nvSpPr>
        <p:spPr/>
        <p:txBody>
          <a:bodyPr/>
          <a:lstStyle/>
          <a:p>
            <a:r>
              <a:rPr lang="he-IL" altLang="en-US"/>
              <a:t>סמפור (</a:t>
            </a:r>
            <a:r>
              <a:rPr lang="en-US" altLang="en-US"/>
              <a:t>Semaphore</a:t>
            </a:r>
            <a:r>
              <a:rPr lang="he-IL" altLang="en-US"/>
              <a:t>)</a:t>
            </a:r>
            <a:endParaRPr lang="en-US" altLang="en-US"/>
          </a:p>
        </p:txBody>
      </p:sp>
      <p:sp>
        <p:nvSpPr>
          <p:cNvPr id="351239" name="Rectangle 7">
            <a:extLst>
              <a:ext uri="{FF2B5EF4-FFF2-40B4-BE49-F238E27FC236}">
                <a16:creationId xmlns:a16="http://schemas.microsoft.com/office/drawing/2014/main" id="{E3763F40-A79D-4E14-B7E7-0DD36077CAE8}"/>
              </a:ext>
            </a:extLst>
          </p:cNvPr>
          <p:cNvSpPr>
            <a:spLocks noGrp="1" noChangeArrowheads="1"/>
          </p:cNvSpPr>
          <p:nvPr>
            <p:ph idx="1"/>
          </p:nvPr>
        </p:nvSpPr>
        <p:spPr/>
        <p:txBody>
          <a:bodyPr>
            <a:normAutofit/>
          </a:bodyPr>
          <a:lstStyle/>
          <a:p>
            <a:r>
              <a:rPr lang="he-IL" altLang="en-US" err="1"/>
              <a:t>סמפור</a:t>
            </a:r>
            <a:r>
              <a:rPr lang="he-IL" altLang="en-US"/>
              <a:t> הוא אמצעי סנכרון אשר מאפשר להבטיח אטומיות (כמו מנעול) או סדר (כמו משתנה תנאי) – בהתאם לערך ההתחלתי שלו.</a:t>
            </a:r>
          </a:p>
          <a:p>
            <a:pPr lvl="1"/>
            <a:r>
              <a:rPr lang="he-IL" altLang="en-US"/>
              <a:t>יכול לממש גם פעולות סנכרון אחרות – נראה בהמשך.</a:t>
            </a:r>
          </a:p>
          <a:p>
            <a:pPr lvl="1"/>
            <a:endParaRPr lang="he-IL" altLang="en-US"/>
          </a:p>
          <a:p>
            <a:r>
              <a:rPr lang="he-IL" altLang="en-US" err="1"/>
              <a:t>סמפור</a:t>
            </a:r>
            <a:r>
              <a:rPr lang="he-IL" altLang="en-US"/>
              <a:t> ממומש כמונה אי-שלילי עם שתי פעולות עליו:</a:t>
            </a:r>
          </a:p>
          <a:p>
            <a:pPr marL="0" indent="0" algn="l" rtl="0">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sem_wait</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sem_t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sem</a:t>
            </a:r>
            <a:r>
              <a:rPr lang="en-US" altLang="en-US">
                <a:latin typeface="Courier New" panose="02070309020205020404" pitchFamily="49" charset="0"/>
                <a:cs typeface="Courier New" panose="02070309020205020404" pitchFamily="49" charset="0"/>
              </a:rPr>
              <a:t>);</a:t>
            </a:r>
          </a:p>
          <a:p>
            <a:r>
              <a:rPr lang="he-IL" altLang="en-US" u="sng"/>
              <a:t>פעולה:</a:t>
            </a:r>
            <a:r>
              <a:rPr lang="he-IL" altLang="en-US"/>
              <a:t> אם המונה גדול מ-0, מקטינה אותו ב-1.</a:t>
            </a:r>
            <a:br>
              <a:rPr lang="en-US" altLang="en-US"/>
            </a:br>
            <a:r>
              <a:rPr lang="he-IL" altLang="en-US"/>
              <a:t>אחרת, מעבירה את החוט לתור המתנה.</a:t>
            </a:r>
          </a:p>
          <a:p>
            <a:pPr lvl="1"/>
            <a:endParaRPr lang="en-US" altLang="en-US"/>
          </a:p>
          <a:p>
            <a:pPr marL="0" indent="0" algn="l" rtl="0">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sem_post</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sem_t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sem</a:t>
            </a:r>
            <a:r>
              <a:rPr lang="en-US" altLang="en-US">
                <a:latin typeface="Courier New" panose="02070309020205020404" pitchFamily="49" charset="0"/>
                <a:cs typeface="Courier New" panose="02070309020205020404" pitchFamily="49" charset="0"/>
              </a:rPr>
              <a:t>);</a:t>
            </a:r>
          </a:p>
          <a:p>
            <a:r>
              <a:rPr lang="he-IL" altLang="en-US" u="sng"/>
              <a:t>פעולה:</a:t>
            </a:r>
            <a:r>
              <a:rPr lang="he-IL" altLang="en-US"/>
              <a:t> אם תור הממתינים לא ריק, מוציאה ומעירה את החוט הראשון בתור. אחרת, מגדילה את המונה ב-1.</a:t>
            </a:r>
          </a:p>
        </p:txBody>
      </p:sp>
      <p:sp>
        <p:nvSpPr>
          <p:cNvPr id="5" name="Footer Placeholder 4">
            <a:extLst>
              <a:ext uri="{FF2B5EF4-FFF2-40B4-BE49-F238E27FC236}">
                <a16:creationId xmlns:a16="http://schemas.microsoft.com/office/drawing/2014/main" id="{FFD60372-F8F8-4ECF-84D3-FFE244A770ED}"/>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893461DE-D4A3-4543-8E41-F1D9456A52EB}"/>
              </a:ext>
            </a:extLst>
          </p:cNvPr>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720685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8" name="Rectangle 6">
            <a:extLst>
              <a:ext uri="{FF2B5EF4-FFF2-40B4-BE49-F238E27FC236}">
                <a16:creationId xmlns:a16="http://schemas.microsoft.com/office/drawing/2014/main" id="{54F0F925-B771-406B-AE07-33F197A6C577}"/>
              </a:ext>
            </a:extLst>
          </p:cNvPr>
          <p:cNvSpPr>
            <a:spLocks noGrp="1" noChangeArrowheads="1"/>
          </p:cNvSpPr>
          <p:nvPr>
            <p:ph type="title"/>
          </p:nvPr>
        </p:nvSpPr>
        <p:spPr/>
        <p:txBody>
          <a:bodyPr/>
          <a:lstStyle/>
          <a:p>
            <a:r>
              <a:rPr lang="he-IL" altLang="en-US"/>
              <a:t>סמפור (</a:t>
            </a:r>
            <a:r>
              <a:rPr lang="en-US" altLang="en-US"/>
              <a:t>Semaphore</a:t>
            </a:r>
            <a:r>
              <a:rPr lang="he-IL" altLang="en-US"/>
              <a:t>)</a:t>
            </a:r>
            <a:endParaRPr lang="en-US" altLang="en-US"/>
          </a:p>
        </p:txBody>
      </p:sp>
      <p:sp>
        <p:nvSpPr>
          <p:cNvPr id="351239" name="Rectangle 7">
            <a:extLst>
              <a:ext uri="{FF2B5EF4-FFF2-40B4-BE49-F238E27FC236}">
                <a16:creationId xmlns:a16="http://schemas.microsoft.com/office/drawing/2014/main" id="{E3763F40-A79D-4E14-B7E7-0DD36077CAE8}"/>
              </a:ext>
            </a:extLst>
          </p:cNvPr>
          <p:cNvSpPr>
            <a:spLocks noGrp="1" noChangeArrowheads="1"/>
          </p:cNvSpPr>
          <p:nvPr>
            <p:ph idx="1"/>
          </p:nvPr>
        </p:nvSpPr>
        <p:spPr/>
        <p:txBody>
          <a:bodyPr/>
          <a:lstStyle/>
          <a:p>
            <a:r>
              <a:rPr lang="he-IL" altLang="en-US" u="sng" dirty="0"/>
              <a:t>פעולות נוספות על סמפורים:</a:t>
            </a:r>
          </a:p>
          <a:p>
            <a:pPr marL="0" indent="0" algn="l" rtl="0">
              <a:buNone/>
            </a:pPr>
            <a:r>
              <a:rPr lang="en-US" altLang="en-US" dirty="0">
                <a:latin typeface="Courier New" panose="02070309020205020404" pitchFamily="49" charset="0"/>
                <a:cs typeface="Courier New" panose="02070309020205020404" pitchFamily="49" charset="0"/>
              </a:rPr>
              <a:t>int </a:t>
            </a:r>
            <a:r>
              <a:rPr lang="en-US" altLang="en-US" b="1" dirty="0" err="1">
                <a:latin typeface="Courier New" panose="02070309020205020404" pitchFamily="49" charset="0"/>
                <a:cs typeface="Courier New" panose="02070309020205020404" pitchFamily="49" charset="0"/>
              </a:rPr>
              <a:t>sem_trywait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sem_t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sem</a:t>
            </a:r>
            <a:r>
              <a:rPr lang="en-US" altLang="en-US" dirty="0">
                <a:latin typeface="Courier New" panose="02070309020205020404" pitchFamily="49" charset="0"/>
                <a:cs typeface="Courier New" panose="02070309020205020404" pitchFamily="49" charset="0"/>
              </a:rPr>
              <a:t>);</a:t>
            </a:r>
          </a:p>
          <a:p>
            <a:r>
              <a:rPr lang="he-IL" altLang="en-US" dirty="0"/>
              <a:t>גרסה לא-חוסמת של </a:t>
            </a:r>
            <a:r>
              <a:rPr lang="en-US" altLang="en-US" dirty="0"/>
              <a:t>wait</a:t>
            </a:r>
            <a:r>
              <a:rPr lang="he-IL" altLang="en-US" dirty="0"/>
              <a:t>. אם המונה של הסמפור אינו גדול מ-0, חוזרת מיד ונכשלת.</a:t>
            </a:r>
            <a:endParaRPr lang="en-US" altLang="en-US" dirty="0"/>
          </a:p>
          <a:p>
            <a:pPr lvl="1"/>
            <a:endParaRPr lang="he-IL" altLang="en-US" dirty="0"/>
          </a:p>
          <a:p>
            <a:pPr marL="0" indent="0" algn="l" rtl="0">
              <a:buNone/>
            </a:pPr>
            <a:r>
              <a:rPr lang="en-US" altLang="en-US" dirty="0">
                <a:latin typeface="Courier New" panose="02070309020205020404" pitchFamily="49" charset="0"/>
                <a:cs typeface="Courier New" panose="02070309020205020404" pitchFamily="49" charset="0"/>
              </a:rPr>
              <a:t>int </a:t>
            </a:r>
            <a:r>
              <a:rPr lang="en-US" altLang="en-US" b="1" dirty="0" err="1">
                <a:latin typeface="Courier New" panose="02070309020205020404" pitchFamily="49" charset="0"/>
                <a:cs typeface="Courier New" panose="02070309020205020404" pitchFamily="49" charset="0"/>
              </a:rPr>
              <a:t>sem_getvalue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sem_t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sem</a:t>
            </a:r>
            <a:r>
              <a:rPr lang="en-US" altLang="en-US" dirty="0">
                <a:latin typeface="Courier New" panose="02070309020205020404" pitchFamily="49" charset="0"/>
                <a:cs typeface="Courier New" panose="02070309020205020404" pitchFamily="49" charset="0"/>
              </a:rPr>
              <a:t>, int *</a:t>
            </a:r>
            <a:r>
              <a:rPr lang="en-US" altLang="en-US" dirty="0" err="1">
                <a:latin typeface="Courier New" panose="02070309020205020404" pitchFamily="49" charset="0"/>
                <a:cs typeface="Courier New" panose="02070309020205020404" pitchFamily="49" charset="0"/>
              </a:rPr>
              <a:t>sval</a:t>
            </a:r>
            <a:r>
              <a:rPr lang="en-US" altLang="en-US" dirty="0">
                <a:latin typeface="Courier New" panose="02070309020205020404" pitchFamily="49" charset="0"/>
                <a:cs typeface="Courier New" panose="02070309020205020404" pitchFamily="49" charset="0"/>
              </a:rPr>
              <a:t>);</a:t>
            </a:r>
            <a:endParaRPr lang="he-IL" altLang="en-US" dirty="0">
              <a:latin typeface="Courier New" panose="02070309020205020404" pitchFamily="49" charset="0"/>
              <a:cs typeface="Courier New" panose="02070309020205020404" pitchFamily="49" charset="0"/>
            </a:endParaRPr>
          </a:p>
          <a:p>
            <a:r>
              <a:rPr lang="he-IL" altLang="en-US" dirty="0"/>
              <a:t>קוראת את ערך מונה הסמפור למקום אליו מצביע </a:t>
            </a:r>
            <a:r>
              <a:rPr lang="en-US" altLang="en-US" dirty="0" err="1"/>
              <a:t>sval</a:t>
            </a:r>
            <a:r>
              <a:rPr lang="he-IL" altLang="en-US" dirty="0"/>
              <a:t>.</a:t>
            </a:r>
          </a:p>
          <a:p>
            <a:pPr lvl="1"/>
            <a:r>
              <a:rPr lang="he-IL" altLang="en-US" dirty="0"/>
              <a:t>תמיד מצליחה ומחזירה 0.</a:t>
            </a:r>
          </a:p>
          <a:p>
            <a:endParaRPr lang="en-US" altLang="en-US" dirty="0"/>
          </a:p>
        </p:txBody>
      </p:sp>
      <p:sp>
        <p:nvSpPr>
          <p:cNvPr id="5" name="Footer Placeholder 4">
            <a:extLst>
              <a:ext uri="{FF2B5EF4-FFF2-40B4-BE49-F238E27FC236}">
                <a16:creationId xmlns:a16="http://schemas.microsoft.com/office/drawing/2014/main" id="{FFD60372-F8F8-4ECF-84D3-FFE244A770ED}"/>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893461DE-D4A3-4543-8E41-F1D9456A52EB}"/>
              </a:ext>
            </a:extLst>
          </p:cNvPr>
          <p:cNvSpPr>
            <a:spLocks noGrp="1"/>
          </p:cNvSpPr>
          <p:nvPr>
            <p:ph type="sldNum" sz="quarter" idx="12"/>
          </p:nvPr>
        </p:nvSpPr>
        <p:spPr/>
        <p:txBody>
          <a:bodyPr/>
          <a:lstStyle/>
          <a:p>
            <a:fld id="{0CFEC368-1D7A-4F81-ABF6-AE0E36BAF64C}" type="slidenum">
              <a:rPr lang="en-US" smtClean="0"/>
              <a:pPr/>
              <a:t>22</a:t>
            </a:fld>
            <a:endParaRPr lang="en-US"/>
          </a:p>
        </p:txBody>
      </p:sp>
      <p:pic>
        <p:nvPicPr>
          <p:cNvPr id="351236" name="Picture 4" descr="j0251687[1]">
            <a:extLst>
              <a:ext uri="{FF2B5EF4-FFF2-40B4-BE49-F238E27FC236}">
                <a16:creationId xmlns:a16="http://schemas.microsoft.com/office/drawing/2014/main" id="{DACEF1DF-68B0-46B6-A171-53650EA704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549275"/>
            <a:ext cx="1260475" cy="93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489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9B55ABAD-110B-453C-AA31-D829D78576F9}"/>
              </a:ext>
            </a:extLst>
          </p:cNvPr>
          <p:cNvSpPr>
            <a:spLocks noGrp="1" noChangeArrowheads="1"/>
          </p:cNvSpPr>
          <p:nvPr>
            <p:ph type="title"/>
          </p:nvPr>
        </p:nvSpPr>
        <p:spPr/>
        <p:txBody>
          <a:bodyPr/>
          <a:lstStyle/>
          <a:p>
            <a:r>
              <a:rPr lang="he-IL" altLang="en-US"/>
              <a:t>אתחול ופינוי סמפור</a:t>
            </a:r>
            <a:endParaRPr lang="en-US" altLang="en-US"/>
          </a:p>
        </p:txBody>
      </p:sp>
      <p:sp>
        <p:nvSpPr>
          <p:cNvPr id="352259" name="Rectangle 3">
            <a:extLst>
              <a:ext uri="{FF2B5EF4-FFF2-40B4-BE49-F238E27FC236}">
                <a16:creationId xmlns:a16="http://schemas.microsoft.com/office/drawing/2014/main" id="{276993DB-6DA3-46C5-97C6-6B0147055509}"/>
              </a:ext>
            </a:extLst>
          </p:cNvPr>
          <p:cNvSpPr>
            <a:spLocks noGrp="1" noChangeArrowheads="1"/>
          </p:cNvSpPr>
          <p:nvPr>
            <p:ph idx="1"/>
          </p:nvPr>
        </p:nvSpPr>
        <p:spPr/>
        <p:txBody>
          <a:bodyPr>
            <a:normAutofit fontScale="85000" lnSpcReduction="20000"/>
          </a:bodyPr>
          <a:lstStyle/>
          <a:p>
            <a:r>
              <a:rPr lang="he-IL" altLang="en-US"/>
              <a:t>יש לכלול קובץ </a:t>
            </a:r>
            <a:r>
              <a:rPr lang="en-US" altLang="en-US"/>
              <a:t>header</a:t>
            </a:r>
            <a:r>
              <a:rPr lang="he-IL" altLang="en-US"/>
              <a:t> נוסף מעבר ל- </a:t>
            </a:r>
            <a:r>
              <a:rPr lang="en-US" altLang="en-US" err="1"/>
              <a:t>pthread.h</a:t>
            </a:r>
            <a:r>
              <a:rPr lang="he-IL" altLang="en-US"/>
              <a:t> :</a:t>
            </a:r>
            <a:endParaRPr lang="en-US" altLang="en-US"/>
          </a:p>
          <a:p>
            <a:pPr marL="0" indent="0" algn="l" rtl="0">
              <a:buNone/>
            </a:pPr>
            <a:r>
              <a:rPr lang="en-US" altLang="en-US">
                <a:latin typeface="Courier New" panose="02070309020205020404" pitchFamily="49" charset="0"/>
                <a:cs typeface="Courier New" panose="02070309020205020404" pitchFamily="49" charset="0"/>
              </a:rPr>
              <a:t>#include &lt;</a:t>
            </a:r>
            <a:r>
              <a:rPr lang="en-US" altLang="en-US" err="1">
                <a:latin typeface="Courier New" panose="02070309020205020404" pitchFamily="49" charset="0"/>
                <a:cs typeface="Courier New" panose="02070309020205020404" pitchFamily="49" charset="0"/>
              </a:rPr>
              <a:t>semaphore.h</a:t>
            </a:r>
            <a:r>
              <a:rPr lang="en-US" altLang="en-US">
                <a:latin typeface="Courier New" panose="02070309020205020404" pitchFamily="49" charset="0"/>
                <a:cs typeface="Courier New" panose="02070309020205020404" pitchFamily="49" charset="0"/>
              </a:rPr>
              <a:t>&gt;</a:t>
            </a:r>
          </a:p>
          <a:p>
            <a:r>
              <a:rPr lang="he-IL" altLang="en-US"/>
              <a:t>וכמובן לקשר לספרייה </a:t>
            </a:r>
            <a:r>
              <a:rPr lang="en-US" altLang="en-US" err="1"/>
              <a:t>pthread</a:t>
            </a:r>
            <a:r>
              <a:rPr lang="he-IL" altLang="en-US"/>
              <a:t> עם דגל הקומפילציה </a:t>
            </a:r>
            <a:r>
              <a:rPr lang="en-US" altLang="en-US"/>
              <a:t>-</a:t>
            </a:r>
            <a:r>
              <a:rPr lang="en-US" altLang="en-US" err="1"/>
              <a:t>pthread</a:t>
            </a:r>
            <a:r>
              <a:rPr lang="he-IL" altLang="en-US"/>
              <a:t> .</a:t>
            </a:r>
          </a:p>
          <a:p>
            <a:pPr marL="0" indent="0">
              <a:buNone/>
            </a:pPr>
            <a:endParaRPr lang="en-US" altLang="en-US"/>
          </a:p>
          <a:p>
            <a:r>
              <a:rPr lang="he-IL" altLang="en-US"/>
              <a:t>אתחול סמפור לפני השימוש:</a:t>
            </a:r>
          </a:p>
          <a:p>
            <a:pPr marL="0" indent="0" algn="l" rtl="0">
              <a:buNone/>
            </a:pPr>
            <a:r>
              <a:rPr lang="en-US" altLang="en-US" sz="2300" err="1">
                <a:latin typeface="Courier New" panose="02070309020205020404" pitchFamily="49" charset="0"/>
                <a:cs typeface="Courier New" panose="02070309020205020404" pitchFamily="49" charset="0"/>
              </a:rPr>
              <a:t>int</a:t>
            </a:r>
            <a:r>
              <a:rPr lang="en-US" altLang="en-US" sz="2300">
                <a:latin typeface="Courier New" panose="02070309020205020404" pitchFamily="49" charset="0"/>
                <a:cs typeface="Courier New" panose="02070309020205020404" pitchFamily="49" charset="0"/>
              </a:rPr>
              <a:t> </a:t>
            </a:r>
            <a:r>
              <a:rPr lang="en-US" altLang="en-US" sz="2300" b="1" err="1">
                <a:latin typeface="Courier New" panose="02070309020205020404" pitchFamily="49" charset="0"/>
                <a:cs typeface="Courier New" panose="02070309020205020404" pitchFamily="49" charset="0"/>
              </a:rPr>
              <a:t>sem_init</a:t>
            </a:r>
            <a:r>
              <a:rPr lang="en-US" altLang="en-US" sz="2300">
                <a:latin typeface="Courier New" panose="02070309020205020404" pitchFamily="49" charset="0"/>
                <a:cs typeface="Courier New" panose="02070309020205020404" pitchFamily="49" charset="0"/>
              </a:rPr>
              <a:t>(</a:t>
            </a:r>
            <a:r>
              <a:rPr lang="en-US" altLang="en-US" sz="2300" err="1">
                <a:latin typeface="Courier New" panose="02070309020205020404" pitchFamily="49" charset="0"/>
                <a:cs typeface="Courier New" panose="02070309020205020404" pitchFamily="49" charset="0"/>
              </a:rPr>
              <a:t>sem_t</a:t>
            </a:r>
            <a:r>
              <a:rPr lang="en-US" altLang="en-US" sz="2300">
                <a:latin typeface="Courier New" panose="02070309020205020404" pitchFamily="49" charset="0"/>
                <a:cs typeface="Courier New" panose="02070309020205020404" pitchFamily="49" charset="0"/>
              </a:rPr>
              <a:t> *</a:t>
            </a:r>
            <a:r>
              <a:rPr lang="en-US" altLang="en-US" sz="2300" err="1">
                <a:latin typeface="Courier New" panose="02070309020205020404" pitchFamily="49" charset="0"/>
                <a:cs typeface="Courier New" panose="02070309020205020404" pitchFamily="49" charset="0"/>
              </a:rPr>
              <a:t>sem</a:t>
            </a:r>
            <a:r>
              <a:rPr lang="en-US" altLang="en-US" sz="2300">
                <a:latin typeface="Courier New" panose="02070309020205020404" pitchFamily="49" charset="0"/>
                <a:cs typeface="Courier New" panose="02070309020205020404" pitchFamily="49" charset="0"/>
              </a:rPr>
              <a:t>, </a:t>
            </a:r>
            <a:r>
              <a:rPr lang="en-US" altLang="en-US" sz="2300" err="1">
                <a:latin typeface="Courier New" panose="02070309020205020404" pitchFamily="49" charset="0"/>
                <a:cs typeface="Courier New" panose="02070309020205020404" pitchFamily="49" charset="0"/>
              </a:rPr>
              <a:t>int</a:t>
            </a:r>
            <a:r>
              <a:rPr lang="en-US" altLang="en-US" sz="2300">
                <a:latin typeface="Courier New" panose="02070309020205020404" pitchFamily="49" charset="0"/>
                <a:cs typeface="Courier New" panose="02070309020205020404" pitchFamily="49" charset="0"/>
              </a:rPr>
              <a:t> </a:t>
            </a:r>
            <a:r>
              <a:rPr lang="en-US" altLang="en-US" sz="2300" err="1">
                <a:latin typeface="Courier New" panose="02070309020205020404" pitchFamily="49" charset="0"/>
                <a:cs typeface="Courier New" panose="02070309020205020404" pitchFamily="49" charset="0"/>
              </a:rPr>
              <a:t>pshared</a:t>
            </a:r>
            <a:r>
              <a:rPr lang="en-US" altLang="en-US" sz="2300">
                <a:latin typeface="Courier New" panose="02070309020205020404" pitchFamily="49" charset="0"/>
                <a:cs typeface="Courier New" panose="02070309020205020404" pitchFamily="49" charset="0"/>
              </a:rPr>
              <a:t>,</a:t>
            </a:r>
            <a:endParaRPr lang="ru-RU" altLang="en-US" sz="2300">
              <a:latin typeface="Courier New" panose="02070309020205020404" pitchFamily="49" charset="0"/>
              <a:cs typeface="Courier New" panose="02070309020205020404" pitchFamily="49" charset="0"/>
            </a:endParaRPr>
          </a:p>
          <a:p>
            <a:pPr marL="0" indent="0" algn="l" rtl="0">
              <a:buNone/>
            </a:pPr>
            <a:r>
              <a:rPr lang="ru-RU" altLang="en-US" sz="2300">
                <a:latin typeface="Courier New" panose="02070309020205020404" pitchFamily="49" charset="0"/>
                <a:cs typeface="Courier New" panose="02070309020205020404" pitchFamily="49" charset="0"/>
              </a:rPr>
              <a:t>	</a:t>
            </a:r>
            <a:r>
              <a:rPr lang="en-US" altLang="en-US" sz="2300">
                <a:latin typeface="Courier New" panose="02070309020205020404" pitchFamily="49" charset="0"/>
                <a:cs typeface="Courier New" panose="02070309020205020404" pitchFamily="49" charset="0"/>
              </a:rPr>
              <a:t>unsigned </a:t>
            </a:r>
            <a:r>
              <a:rPr lang="en-US" altLang="en-US" sz="2300" err="1">
                <a:latin typeface="Courier New" panose="02070309020205020404" pitchFamily="49" charset="0"/>
                <a:cs typeface="Courier New" panose="02070309020205020404" pitchFamily="49" charset="0"/>
              </a:rPr>
              <a:t>int</a:t>
            </a:r>
            <a:r>
              <a:rPr lang="en-US" altLang="en-US" sz="2300">
                <a:latin typeface="Courier New" panose="02070309020205020404" pitchFamily="49" charset="0"/>
                <a:cs typeface="Courier New" panose="02070309020205020404" pitchFamily="49" charset="0"/>
              </a:rPr>
              <a:t> value);</a:t>
            </a:r>
          </a:p>
          <a:p>
            <a:r>
              <a:rPr lang="he-IL" altLang="en-US" u="sng"/>
              <a:t>פרמטרים:</a:t>
            </a:r>
          </a:p>
          <a:p>
            <a:pPr lvl="1"/>
            <a:r>
              <a:rPr lang="en-US" altLang="en-US" err="1"/>
              <a:t>sem</a:t>
            </a:r>
            <a:r>
              <a:rPr lang="he-IL" altLang="en-US"/>
              <a:t> – </a:t>
            </a:r>
            <a:r>
              <a:rPr lang="he-IL" altLang="en-US" err="1"/>
              <a:t>הסמפור</a:t>
            </a:r>
            <a:r>
              <a:rPr lang="he-IL" altLang="en-US"/>
              <a:t> עליו מבוצעות הפעולות</a:t>
            </a:r>
            <a:r>
              <a:rPr lang="ru-RU" altLang="en-US"/>
              <a:t>.</a:t>
            </a:r>
            <a:endParaRPr lang="he-IL" altLang="en-US"/>
          </a:p>
          <a:p>
            <a:pPr lvl="1"/>
            <a:r>
              <a:rPr lang="en-US" altLang="en-US" err="1"/>
              <a:t>pshared</a:t>
            </a:r>
            <a:r>
              <a:rPr lang="he-IL" altLang="en-US"/>
              <a:t> – אם ערכו גדול מ-0, מציין </a:t>
            </a:r>
            <a:r>
              <a:rPr lang="he-IL" altLang="en-US" err="1"/>
              <a:t>שהסמפור</a:t>
            </a:r>
            <a:r>
              <a:rPr lang="he-IL" altLang="en-US"/>
              <a:t> יכול להיות משותף למספר תהליכים. תכונה זו אינה נתמכת, ולכן תמיד נציב בו 0</a:t>
            </a:r>
            <a:r>
              <a:rPr lang="ru-RU" altLang="en-US"/>
              <a:t>.</a:t>
            </a:r>
            <a:endParaRPr lang="he-IL" altLang="en-US"/>
          </a:p>
          <a:p>
            <a:pPr lvl="1"/>
            <a:r>
              <a:rPr lang="en-US" altLang="en-US"/>
              <a:t>value</a:t>
            </a:r>
            <a:r>
              <a:rPr lang="he-IL" altLang="en-US"/>
              <a:t> – ערכו ההתחלתי של מונה </a:t>
            </a:r>
            <a:r>
              <a:rPr lang="he-IL" altLang="en-US" err="1"/>
              <a:t>הסמפור</a:t>
            </a:r>
            <a:r>
              <a:rPr lang="ru-RU" altLang="en-US"/>
              <a:t>.</a:t>
            </a:r>
            <a:endParaRPr lang="he-IL" altLang="en-US"/>
          </a:p>
          <a:p>
            <a:r>
              <a:rPr lang="he-IL" altLang="en-US" u="sng"/>
              <a:t>ערך מוחזר:</a:t>
            </a:r>
            <a:r>
              <a:rPr lang="he-IL" altLang="en-US"/>
              <a:t> 0 בהצלחה, (1-) בכישלון.</a:t>
            </a:r>
          </a:p>
          <a:p>
            <a:endParaRPr lang="en-US" altLang="en-US"/>
          </a:p>
          <a:p>
            <a:r>
              <a:rPr lang="he-IL" altLang="en-US"/>
              <a:t>פינוי סמפור בתום השימוש:</a:t>
            </a:r>
          </a:p>
          <a:p>
            <a:pPr marL="0" indent="0" algn="l" rtl="0">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sem_destroy</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sem_t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sem</a:t>
            </a:r>
            <a:r>
              <a:rPr lang="en-US" altLang="en-US">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636C8F7B-6F77-4F81-BB58-5AE601CE8371}"/>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35A42EF6-B3FF-464E-8D6E-091BAEFA79DF}"/>
              </a:ext>
            </a:extLst>
          </p:cNvPr>
          <p:cNvSpPr>
            <a:spLocks noGrp="1"/>
          </p:cNvSpPr>
          <p:nvPr>
            <p:ph type="sldNum" sz="quarter" idx="12"/>
          </p:nvPr>
        </p:nvSpPr>
        <p:spPr/>
        <p:txBody>
          <a:bodyPr/>
          <a:lstStyle/>
          <a:p>
            <a:fld id="{0CFEC368-1D7A-4F81-ABF6-AE0E36BAF64C}" type="slidenum">
              <a:rPr lang="en-US" smtClean="0"/>
              <a:pPr/>
              <a:t>23</a:t>
            </a:fld>
            <a:endParaRPr lang="en-US"/>
          </a:p>
        </p:txBody>
      </p:sp>
    </p:spTree>
    <p:extLst>
      <p:ext uri="{BB962C8B-B14F-4D97-AF65-F5344CB8AC3E}">
        <p14:creationId xmlns:p14="http://schemas.microsoft.com/office/powerpoint/2010/main" val="2455637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16A6-6180-4D2D-85D9-1FC0F65BFC1E}"/>
              </a:ext>
            </a:extLst>
          </p:cNvPr>
          <p:cNvSpPr>
            <a:spLocks noGrp="1"/>
          </p:cNvSpPr>
          <p:nvPr>
            <p:ph type="title"/>
          </p:nvPr>
        </p:nvSpPr>
        <p:spPr/>
        <p:txBody>
          <a:bodyPr/>
          <a:lstStyle/>
          <a:p>
            <a:r>
              <a:rPr lang="he-IL"/>
              <a:t>דוגמה: סמפור בתור מנעול</a:t>
            </a:r>
            <a:endParaRPr lang="en-US"/>
          </a:p>
        </p:txBody>
      </p:sp>
      <p:sp>
        <p:nvSpPr>
          <p:cNvPr id="3" name="Content Placeholder 2">
            <a:extLst>
              <a:ext uri="{FF2B5EF4-FFF2-40B4-BE49-F238E27FC236}">
                <a16:creationId xmlns:a16="http://schemas.microsoft.com/office/drawing/2014/main" id="{598AC9F8-9229-427D-99B3-E2C84C65FBE3}"/>
              </a:ext>
            </a:extLst>
          </p:cNvPr>
          <p:cNvSpPr>
            <a:spLocks noGrp="1"/>
          </p:cNvSpPr>
          <p:nvPr>
            <p:ph sz="half" idx="1"/>
          </p:nvPr>
        </p:nvSpPr>
        <p:spPr/>
        <p:txBody>
          <a:bodyPr>
            <a:normAutofit fontScale="92500"/>
          </a:bodyPr>
          <a:lstStyle/>
          <a:p>
            <a:pPr marL="0" indent="0" algn="l" rtl="0">
              <a:buNone/>
            </a:pPr>
            <a:r>
              <a:rPr lang="en-US" sz="2400" err="1">
                <a:latin typeface="Courier New" panose="02070309020205020404" pitchFamily="49" charset="0"/>
                <a:cs typeface="Courier New" panose="02070309020205020404" pitchFamily="49" charset="0"/>
              </a:rPr>
              <a:t>sem_t</a:t>
            </a: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err="1">
                <a:latin typeface="Courier New" panose="02070309020205020404" pitchFamily="49" charset="0"/>
                <a:cs typeface="Courier New" panose="02070309020205020404" pitchFamily="49" charset="0"/>
              </a:rPr>
              <a:t>sem_init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 0,</a:t>
            </a:r>
            <a:r>
              <a:rPr lang="en-US" sz="2400">
                <a:solidFill>
                  <a:srgbClr val="FF0000"/>
                </a:solidFill>
                <a:latin typeface="Courier New" panose="02070309020205020404" pitchFamily="49" charset="0"/>
                <a:cs typeface="Courier New" panose="02070309020205020404" pitchFamily="49" charset="0"/>
              </a:rPr>
              <a:t> </a:t>
            </a:r>
            <a:r>
              <a:rPr lang="en-US" sz="2400" b="1">
                <a:solidFill>
                  <a:srgbClr val="FF0000"/>
                </a:solidFill>
                <a:latin typeface="Courier New" panose="02070309020205020404" pitchFamily="49" charset="0"/>
                <a:cs typeface="Courier New" panose="02070309020205020404" pitchFamily="49" charset="0"/>
              </a:rPr>
              <a:t>1</a:t>
            </a:r>
            <a:r>
              <a:rPr lang="en-US" sz="2400">
                <a:latin typeface="Courier New" panose="02070309020205020404" pitchFamily="49" charset="0"/>
                <a:cs typeface="Courier New" panose="02070309020205020404" pitchFamily="49" charset="0"/>
              </a:rPr>
              <a:t>);</a:t>
            </a:r>
          </a:p>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b="1" err="1">
                <a:latin typeface="Courier New" panose="02070309020205020404" pitchFamily="49" charset="0"/>
                <a:cs typeface="Courier New" panose="02070309020205020404" pitchFamily="49" charset="0"/>
              </a:rPr>
              <a:t>sem_wait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a:p>
            <a:pPr marL="0" indent="0" algn="l" rtl="0">
              <a:buNone/>
            </a:pPr>
            <a:r>
              <a:rPr lang="en-US" sz="2400">
                <a:latin typeface="Courier New" panose="02070309020205020404" pitchFamily="49" charset="0"/>
                <a:cs typeface="Courier New" panose="02070309020205020404" pitchFamily="49" charset="0"/>
              </a:rPr>
              <a:t>// critical section</a:t>
            </a:r>
          </a:p>
          <a:p>
            <a:pPr marL="0" indent="0" algn="l" rtl="0">
              <a:buNone/>
            </a:pPr>
            <a:r>
              <a:rPr lang="en-US" sz="2400" b="1" err="1">
                <a:latin typeface="Courier New" panose="02070309020205020404" pitchFamily="49" charset="0"/>
                <a:cs typeface="Courier New" panose="02070309020205020404" pitchFamily="49" charset="0"/>
              </a:rPr>
              <a:t>sem_post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778AC48C-4C6F-4C32-AEFB-98DC36CDC633}"/>
              </a:ext>
            </a:extLst>
          </p:cNvPr>
          <p:cNvSpPr>
            <a:spLocks noGrp="1"/>
          </p:cNvSpPr>
          <p:nvPr>
            <p:ph sz="half" idx="2"/>
          </p:nvPr>
        </p:nvSpPr>
        <p:spPr/>
        <p:txBody>
          <a:bodyPr>
            <a:normAutofit fontScale="92500"/>
          </a:bodyPr>
          <a:lstStyle/>
          <a:p>
            <a:pPr>
              <a:lnSpc>
                <a:spcPct val="110000"/>
              </a:lnSpc>
            </a:pPr>
            <a:r>
              <a:rPr lang="he-IL" altLang="en-US"/>
              <a:t>סמפור עם ערך התחלתי 1 נקרא סמפור בינארי.</a:t>
            </a:r>
          </a:p>
          <a:p>
            <a:pPr>
              <a:lnSpc>
                <a:spcPct val="110000"/>
              </a:lnSpc>
            </a:pPr>
            <a:r>
              <a:rPr lang="he-IL" altLang="en-US"/>
              <a:t>סמפור בינארי יכול לשמש להגנה על קטע קריטי (ע"י מניעה הדדית בין החוטים הניגשים).</a:t>
            </a:r>
          </a:p>
          <a:p>
            <a:pPr>
              <a:lnSpc>
                <a:spcPct val="110000"/>
              </a:lnSpc>
            </a:pPr>
            <a:endParaRPr lang="he-IL" altLang="en-US"/>
          </a:p>
          <a:p>
            <a:pPr>
              <a:lnSpc>
                <a:spcPct val="110000"/>
              </a:lnSpc>
            </a:pPr>
            <a:r>
              <a:rPr lang="he-IL" altLang="en-US" b="1" u="sng"/>
              <a:t>דגש:</a:t>
            </a:r>
            <a:r>
              <a:rPr lang="he-IL" altLang="en-US" b="1"/>
              <a:t> </a:t>
            </a:r>
            <a:r>
              <a:rPr lang="he-IL" altLang="en-US" b="1" err="1"/>
              <a:t>סמפור</a:t>
            </a:r>
            <a:r>
              <a:rPr lang="he-IL" altLang="en-US" b="1"/>
              <a:t> בינארי שונה ממנעול </a:t>
            </a:r>
            <a:r>
              <a:rPr lang="en-US" altLang="en-US" b="1"/>
              <a:t>mutex</a:t>
            </a:r>
            <a:r>
              <a:rPr lang="he-IL" altLang="en-US"/>
              <a:t>, משום שכל חוט יכול לבצע </a:t>
            </a:r>
            <a:r>
              <a:rPr lang="en-US" altLang="en-US"/>
              <a:t>post</a:t>
            </a:r>
            <a:r>
              <a:rPr lang="he-IL" altLang="en-US"/>
              <a:t> על סמפור, גם אם לא ביצע </a:t>
            </a:r>
            <a:r>
              <a:rPr lang="en-US" altLang="en-US"/>
              <a:t>wait</a:t>
            </a:r>
            <a:r>
              <a:rPr lang="he-IL" altLang="en-US"/>
              <a:t> על הסמפור קודם לכן (אין "בעלות" על הסמפור).</a:t>
            </a:r>
          </a:p>
        </p:txBody>
      </p:sp>
      <p:sp>
        <p:nvSpPr>
          <p:cNvPr id="5" name="Footer Placeholder 4">
            <a:extLst>
              <a:ext uri="{FF2B5EF4-FFF2-40B4-BE49-F238E27FC236}">
                <a16:creationId xmlns:a16="http://schemas.microsoft.com/office/drawing/2014/main" id="{E2D64C76-8A77-4F28-AD8E-F9A19E382988}"/>
              </a:ext>
            </a:extLst>
          </p:cNvPr>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a:extLst>
              <a:ext uri="{FF2B5EF4-FFF2-40B4-BE49-F238E27FC236}">
                <a16:creationId xmlns:a16="http://schemas.microsoft.com/office/drawing/2014/main" id="{74A22D75-A555-483A-BB4E-AF1C1DB45D30}"/>
              </a:ext>
            </a:extLst>
          </p:cNvPr>
          <p:cNvSpPr>
            <a:spLocks noGrp="1"/>
          </p:cNvSpPr>
          <p:nvPr>
            <p:ph type="sldNum" sz="quarter" idx="12"/>
          </p:nvPr>
        </p:nvSpPr>
        <p:spPr/>
        <p:txBody>
          <a:bodyPr/>
          <a:lstStyle/>
          <a:p>
            <a:fld id="{0CFEC368-1D7A-4F81-ABF6-AE0E36BAF64C}" type="slidenum">
              <a:rPr lang="en-US" smtClean="0"/>
              <a:pPr/>
              <a:t>24</a:t>
            </a:fld>
            <a:endParaRPr lang="en-US"/>
          </a:p>
        </p:txBody>
      </p:sp>
    </p:spTree>
    <p:extLst>
      <p:ext uri="{BB962C8B-B14F-4D97-AF65-F5344CB8AC3E}">
        <p14:creationId xmlns:p14="http://schemas.microsoft.com/office/powerpoint/2010/main" val="1409949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16A6-6180-4D2D-85D9-1FC0F65BFC1E}"/>
              </a:ext>
            </a:extLst>
          </p:cNvPr>
          <p:cNvSpPr>
            <a:spLocks noGrp="1"/>
          </p:cNvSpPr>
          <p:nvPr>
            <p:ph type="title"/>
          </p:nvPr>
        </p:nvSpPr>
        <p:spPr/>
        <p:txBody>
          <a:bodyPr/>
          <a:lstStyle/>
          <a:p>
            <a:r>
              <a:rPr lang="he-IL" altLang="en-US"/>
              <a:t>דוגמה:</a:t>
            </a:r>
            <a:r>
              <a:rPr lang="en-US" altLang="en-US"/>
              <a:t> </a:t>
            </a:r>
            <a:r>
              <a:rPr lang="he-IL" altLang="en-US"/>
              <a:t>סמפור בתור מנעול "משוכלל"</a:t>
            </a:r>
            <a:endParaRPr lang="en-US"/>
          </a:p>
        </p:txBody>
      </p:sp>
      <p:sp>
        <p:nvSpPr>
          <p:cNvPr id="3" name="Content Placeholder 2">
            <a:extLst>
              <a:ext uri="{FF2B5EF4-FFF2-40B4-BE49-F238E27FC236}">
                <a16:creationId xmlns:a16="http://schemas.microsoft.com/office/drawing/2014/main" id="{598AC9F8-9229-427D-99B3-E2C84C65FBE3}"/>
              </a:ext>
            </a:extLst>
          </p:cNvPr>
          <p:cNvSpPr>
            <a:spLocks noGrp="1"/>
          </p:cNvSpPr>
          <p:nvPr>
            <p:ph sz="half" idx="1"/>
          </p:nvPr>
        </p:nvSpPr>
        <p:spPr/>
        <p:txBody>
          <a:bodyPr>
            <a:normAutofit fontScale="92500" lnSpcReduction="10000"/>
          </a:bodyPr>
          <a:lstStyle/>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err="1">
                <a:latin typeface="Courier New" panose="02070309020205020404" pitchFamily="49" charset="0"/>
                <a:cs typeface="Courier New" panose="02070309020205020404" pitchFamily="49" charset="0"/>
              </a:rPr>
              <a:t>sem_t</a:t>
            </a: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err="1">
                <a:latin typeface="Courier New" panose="02070309020205020404" pitchFamily="49" charset="0"/>
                <a:cs typeface="Courier New" panose="02070309020205020404" pitchFamily="49" charset="0"/>
              </a:rPr>
              <a:t>sem_init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 0, </a:t>
            </a:r>
            <a:r>
              <a:rPr lang="en-US" sz="2200" b="1">
                <a:solidFill>
                  <a:srgbClr val="FF0000"/>
                </a:solidFill>
                <a:latin typeface="Courier New" panose="02070309020205020404" pitchFamily="49" charset="0"/>
                <a:cs typeface="Courier New" panose="02070309020205020404" pitchFamily="49" charset="0"/>
              </a:rPr>
              <a:t>10</a:t>
            </a:r>
            <a:r>
              <a:rPr lang="en-US" sz="2400">
                <a:latin typeface="Courier New" panose="02070309020205020404" pitchFamily="49" charset="0"/>
                <a:cs typeface="Courier New" panose="02070309020205020404" pitchFamily="49" charset="0"/>
              </a:rPr>
              <a:t>);</a:t>
            </a:r>
          </a:p>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a:latin typeface="Courier New" panose="02070309020205020404" pitchFamily="49" charset="0"/>
                <a:cs typeface="Courier New" panose="02070309020205020404" pitchFamily="49" charset="0"/>
              </a:rPr>
              <a:t>void login() {</a:t>
            </a:r>
          </a:p>
          <a:p>
            <a:pPr marL="0" indent="0" algn="l" rtl="0">
              <a:buNone/>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sem_wait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a:p>
            <a:pPr marL="0" indent="0" algn="l" rtl="0">
              <a:buNone/>
            </a:pPr>
            <a:r>
              <a:rPr lang="en-US" sz="2400">
                <a:latin typeface="Courier New" panose="02070309020205020404" pitchFamily="49" charset="0"/>
                <a:cs typeface="Courier New" panose="02070309020205020404" pitchFamily="49" charset="0"/>
              </a:rPr>
              <a:t>}</a:t>
            </a:r>
          </a:p>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a:latin typeface="Courier New" panose="02070309020205020404" pitchFamily="49" charset="0"/>
                <a:cs typeface="Courier New" panose="02070309020205020404" pitchFamily="49" charset="0"/>
              </a:rPr>
              <a:t>void logout() {</a:t>
            </a:r>
          </a:p>
          <a:p>
            <a:pPr marL="0" indent="0" algn="l" rtl="0">
              <a:buNone/>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sem_post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a:p>
            <a:pPr marL="0" indent="0" algn="l" rtl="0">
              <a:buNone/>
            </a:pPr>
            <a:r>
              <a:rPr lang="en-US" sz="2400">
                <a:latin typeface="Courier New" panose="02070309020205020404" pitchFamily="49" charset="0"/>
                <a:cs typeface="Courier New" panose="02070309020205020404" pitchFamily="49" charset="0"/>
              </a:rPr>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78AC48C-4C6F-4C32-AEFB-98DC36CDC633}"/>
                  </a:ext>
                </a:extLst>
              </p:cNvPr>
              <p:cNvSpPr>
                <a:spLocks noGrp="1"/>
              </p:cNvSpPr>
              <p:nvPr>
                <p:ph sz="half" idx="2"/>
              </p:nvPr>
            </p:nvSpPr>
            <p:spPr/>
            <p:txBody>
              <a:bodyPr>
                <a:normAutofit fontScale="92500" lnSpcReduction="10000"/>
              </a:bodyPr>
              <a:lstStyle/>
              <a:p>
                <a:r>
                  <a:rPr lang="he-IL" altLang="en-US"/>
                  <a:t>סמפור יכול לממש הגנה על קטע קריטי מפני הרצה של יותר מ-</a:t>
                </a:r>
                <a14:m>
                  <m:oMath xmlns:m="http://schemas.openxmlformats.org/officeDocument/2006/math">
                    <m:r>
                      <a:rPr lang="en-US" altLang="en-US">
                        <a:latin typeface="Cambria Math" panose="02040503050406030204" pitchFamily="18" charset="0"/>
                      </a:rPr>
                      <m:t>𝑁</m:t>
                    </m:r>
                  </m:oMath>
                </a14:m>
                <a:r>
                  <a:rPr lang="he-IL" altLang="en-US"/>
                  <a:t> חוטים במקביל, אם נתאחל אותו לערך </a:t>
                </a:r>
                <a14:m>
                  <m:oMath xmlns:m="http://schemas.openxmlformats.org/officeDocument/2006/math">
                    <m:r>
                      <a:rPr lang="en-US" altLang="en-US">
                        <a:latin typeface="Cambria Math" panose="02040503050406030204" pitchFamily="18" charset="0"/>
                      </a:rPr>
                      <m:t>𝑁</m:t>
                    </m:r>
                    <m:r>
                      <a:rPr lang="en-US" altLang="en-US">
                        <a:latin typeface="Cambria Math" panose="02040503050406030204" pitchFamily="18" charset="0"/>
                      </a:rPr>
                      <m:t>&gt;</m:t>
                    </m:r>
                    <m:r>
                      <a:rPr lang="en-US" altLang="en-US">
                        <a:latin typeface="Cambria Math" panose="02040503050406030204" pitchFamily="18" charset="0"/>
                      </a:rPr>
                      <m:t>1</m:t>
                    </m:r>
                  </m:oMath>
                </a14:m>
                <a:r>
                  <a:rPr lang="he-IL" altLang="en-US"/>
                  <a:t>.</a:t>
                </a:r>
              </a:p>
              <a:p>
                <a:pPr>
                  <a:lnSpc>
                    <a:spcPct val="110000"/>
                  </a:lnSpc>
                </a:pPr>
                <a:endParaRPr lang="he-IL" altLang="en-US"/>
              </a:p>
              <a:p>
                <a:r>
                  <a:rPr lang="he-IL" altLang="en-US"/>
                  <a:t>דוגמה: שרת שיכול לשרת עד 10 משתמשים.</a:t>
                </a:r>
              </a:p>
              <a:p>
                <a:pPr lvl="1"/>
                <a:r>
                  <a:rPr lang="he-IL" altLang="en-US"/>
                  <a:t>במידה ויהיו 10 משתמשים במערכת, המשתמשים הבאים שינסו להתחבר יחכו בפקודה </a:t>
                </a:r>
                <a:r>
                  <a:rPr lang="en-US" altLang="en-US"/>
                  <a:t>wait()</a:t>
                </a:r>
                <a:r>
                  <a:rPr lang="he-IL" altLang="en-US"/>
                  <a:t>.</a:t>
                </a:r>
              </a:p>
              <a:p>
                <a:pPr lvl="1"/>
                <a:r>
                  <a:rPr lang="he-IL" altLang="en-US"/>
                  <a:t>רק לאחר שמשתמש כלשהו יתנתק, יורשה להיכנס המשתמש הבא.</a:t>
                </a:r>
              </a:p>
            </p:txBody>
          </p:sp>
        </mc:Choice>
        <mc:Fallback xmlns="">
          <p:sp>
            <p:nvSpPr>
              <p:cNvPr id="4" name="Content Placeholder 3">
                <a:extLst>
                  <a:ext uri="{FF2B5EF4-FFF2-40B4-BE49-F238E27FC236}">
                    <a16:creationId xmlns:a16="http://schemas.microsoft.com/office/drawing/2014/main" id="{778AC48C-4C6F-4C32-AEFB-98DC36CDC633}"/>
                  </a:ext>
                </a:extLst>
              </p:cNvPr>
              <p:cNvSpPr>
                <a:spLocks noGrp="1" noRot="1" noChangeAspect="1" noMove="1" noResize="1" noEditPoints="1" noAdjustHandles="1" noChangeArrowheads="1" noChangeShapeType="1" noTextEdit="1"/>
              </p:cNvSpPr>
              <p:nvPr>
                <p:ph sz="half" idx="2"/>
              </p:nvPr>
            </p:nvSpPr>
            <p:spPr>
              <a:blipFill>
                <a:blip r:embed="rId2"/>
                <a:stretch>
                  <a:fillRect l="-2266" t="-1550" r="-1057"/>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E2D64C76-8A77-4F28-AD8E-F9A19E382988}"/>
              </a:ext>
            </a:extLst>
          </p:cNvPr>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a:extLst>
              <a:ext uri="{FF2B5EF4-FFF2-40B4-BE49-F238E27FC236}">
                <a16:creationId xmlns:a16="http://schemas.microsoft.com/office/drawing/2014/main" id="{74A22D75-A555-483A-BB4E-AF1C1DB45D30}"/>
              </a:ext>
            </a:extLst>
          </p:cNvPr>
          <p:cNvSpPr>
            <a:spLocks noGrp="1"/>
          </p:cNvSpPr>
          <p:nvPr>
            <p:ph type="sldNum" sz="quarter" idx="12"/>
          </p:nvPr>
        </p:nvSpPr>
        <p:spPr/>
        <p:txBody>
          <a:bodyPr/>
          <a:lstStyle/>
          <a:p>
            <a:fld id="{0CFEC368-1D7A-4F81-ABF6-AE0E36BAF64C}" type="slidenum">
              <a:rPr lang="en-US" smtClean="0"/>
              <a:pPr/>
              <a:t>25</a:t>
            </a:fld>
            <a:endParaRPr lang="en-US"/>
          </a:p>
        </p:txBody>
      </p:sp>
    </p:spTree>
    <p:extLst>
      <p:ext uri="{BB962C8B-B14F-4D97-AF65-F5344CB8AC3E}">
        <p14:creationId xmlns:p14="http://schemas.microsoft.com/office/powerpoint/2010/main" val="510821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2800"/>
              <a:t>דוגמה: סמפור להבטחת סדר</a:t>
            </a:r>
            <a:endParaRPr lang="en-US" sz="28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p:txBody>
          <a:bodyPr>
            <a:normAutofit lnSpcReduction="10000"/>
          </a:bodyPr>
          <a:lstStyle/>
          <a:p>
            <a:pPr marL="0" marR="0" indent="0" algn="l" rtl="0">
              <a:lnSpc>
                <a:spcPct val="107000"/>
              </a:lnSpc>
              <a:spcBef>
                <a:spcPts val="0"/>
              </a:spcBef>
              <a:spcAft>
                <a:spcPts val="0"/>
              </a:spcAft>
              <a:buNone/>
            </a:pP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p>
          <a:p>
            <a:pPr marL="0" marR="0" indent="0" algn="l" rtl="0">
              <a:lnSpc>
                <a:spcPct val="107000"/>
              </a:lnSpc>
              <a:spcBef>
                <a:spcPts val="0"/>
              </a:spcBef>
              <a:spcAft>
                <a:spcPts val="0"/>
              </a:spcAft>
              <a:buNone/>
            </a:pP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FF0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20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add x to tail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200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20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endParaRPr lang="he-IL" sz="2000"/>
          </a:p>
          <a:p>
            <a:r>
              <a:rPr lang="he-IL" sz="2000"/>
              <a:t>אם נאתחל את הסמפור ל-0, החוט השני יחכה לראשון.</a:t>
            </a:r>
          </a:p>
          <a:p>
            <a:endParaRPr lang="en-US" sz="2000"/>
          </a:p>
          <a:p>
            <a:r>
              <a:rPr lang="he-IL" sz="2000"/>
              <a:t>השימוש בסמפור פשוט יותר מאשר במשתנה תנאי כי </a:t>
            </a:r>
            <a:r>
              <a:rPr lang="en-US" sz="2000"/>
              <a:t>post()</a:t>
            </a:r>
            <a:r>
              <a:rPr lang="he-IL" sz="2000"/>
              <a:t> של סמפור לא הולך לאיבוד.</a:t>
            </a:r>
          </a:p>
        </p:txBody>
      </p:sp>
      <p:sp>
        <p:nvSpPr>
          <p:cNvPr id="8" name="Footer Placeholder 7">
            <a:extLst>
              <a:ext uri="{FF2B5EF4-FFF2-40B4-BE49-F238E27FC236}">
                <a16:creationId xmlns:a16="http://schemas.microsoft.com/office/drawing/2014/main" id="{FEC573AA-C6A3-4CE9-9F2D-0F14E7ECDF14}"/>
              </a:ext>
            </a:extLst>
          </p:cNvPr>
          <p:cNvSpPr>
            <a:spLocks noGrp="1"/>
          </p:cNvSpPr>
          <p:nvPr>
            <p:ph type="ftr" sz="quarter" idx="11"/>
          </p:nvPr>
        </p:nvSpPr>
        <p:spPr/>
        <p:txBody>
          <a:bodyPr/>
          <a:lstStyle/>
          <a:p>
            <a:r>
              <a:rPr lang="he-IL"/>
              <a:t>מערכות הפעלה - תרגול 8</a:t>
            </a:r>
            <a:endParaRPr lang="en-US"/>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26</a:t>
            </a:fld>
            <a:endParaRPr lang="en-US"/>
          </a:p>
        </p:txBody>
      </p:sp>
    </p:spTree>
    <p:extLst>
      <p:ext uri="{BB962C8B-B14F-4D97-AF65-F5344CB8AC3E}">
        <p14:creationId xmlns:p14="http://schemas.microsoft.com/office/powerpoint/2010/main" val="3205754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8EB9-8F37-40CC-8DC2-133B9EE86654}"/>
              </a:ext>
            </a:extLst>
          </p:cNvPr>
          <p:cNvSpPr>
            <a:spLocks noGrp="1"/>
          </p:cNvSpPr>
          <p:nvPr>
            <p:ph type="title"/>
          </p:nvPr>
        </p:nvSpPr>
        <p:spPr/>
        <p:txBody>
          <a:bodyPr>
            <a:normAutofit/>
          </a:bodyPr>
          <a:lstStyle/>
          <a:p>
            <a:r>
              <a:rPr lang="he-IL"/>
              <a:t>דוגמה: מימוש מנעול</a:t>
            </a:r>
            <a:br>
              <a:rPr lang="he-IL"/>
            </a:br>
            <a:r>
              <a:rPr lang="he-IL"/>
              <a:t>קוראים-כותבים</a:t>
            </a:r>
            <a:endParaRPr lang="en-US"/>
          </a:p>
        </p:txBody>
      </p:sp>
      <p:sp>
        <p:nvSpPr>
          <p:cNvPr id="3" name="Text Placeholder 2">
            <a:extLst>
              <a:ext uri="{FF2B5EF4-FFF2-40B4-BE49-F238E27FC236}">
                <a16:creationId xmlns:a16="http://schemas.microsoft.com/office/drawing/2014/main" id="{F9D20ED5-868A-4D81-893A-8796D139EA50}"/>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8151F36F-6DD3-46D5-84BD-16813F607D0B}"/>
              </a:ext>
            </a:extLst>
          </p:cNvPr>
          <p:cNvSpPr>
            <a:spLocks noGrp="1"/>
          </p:cNvSpPr>
          <p:nvPr>
            <p:ph type="sldNum" sz="quarter" idx="12"/>
          </p:nvPr>
        </p:nvSpPr>
        <p:spPr/>
        <p:txBody>
          <a:bodyPr/>
          <a:lstStyle/>
          <a:p>
            <a:fld id="{0CFEC368-1D7A-4F81-ABF6-AE0E36BAF64C}" type="slidenum">
              <a:rPr lang="en-US" smtClean="0"/>
              <a:pPr/>
              <a:t>27</a:t>
            </a:fld>
            <a:endParaRPr lang="en-US"/>
          </a:p>
        </p:txBody>
      </p:sp>
      <p:sp>
        <p:nvSpPr>
          <p:cNvPr id="6" name="Footer Placeholder 5">
            <a:extLst>
              <a:ext uri="{FF2B5EF4-FFF2-40B4-BE49-F238E27FC236}">
                <a16:creationId xmlns:a16="http://schemas.microsoft.com/office/drawing/2014/main" id="{BBBDD1F3-BFA0-4AFA-ACEC-3B6E5AF649DF}"/>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2962390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487817D3-0B26-4BCA-8B28-6C607B2CD8DA}"/>
              </a:ext>
            </a:extLst>
          </p:cNvPr>
          <p:cNvSpPr>
            <a:spLocks noGrp="1" noChangeArrowheads="1"/>
          </p:cNvSpPr>
          <p:nvPr>
            <p:ph type="title"/>
          </p:nvPr>
        </p:nvSpPr>
        <p:spPr/>
        <p:txBody>
          <a:bodyPr/>
          <a:lstStyle/>
          <a:p>
            <a:r>
              <a:rPr lang="he-IL" altLang="en-US"/>
              <a:t>מנעול קוראים-כותבים</a:t>
            </a:r>
            <a:endParaRPr lang="en-US" altLang="en-US"/>
          </a:p>
        </p:txBody>
      </p:sp>
      <p:sp>
        <p:nvSpPr>
          <p:cNvPr id="309251" name="Rectangle 3">
            <a:extLst>
              <a:ext uri="{FF2B5EF4-FFF2-40B4-BE49-F238E27FC236}">
                <a16:creationId xmlns:a16="http://schemas.microsoft.com/office/drawing/2014/main" id="{AC9F8CD1-2E3C-495A-A4A5-E23A90660662}"/>
              </a:ext>
            </a:extLst>
          </p:cNvPr>
          <p:cNvSpPr>
            <a:spLocks noGrp="1" noChangeArrowheads="1"/>
          </p:cNvSpPr>
          <p:nvPr>
            <p:ph idx="1"/>
          </p:nvPr>
        </p:nvSpPr>
        <p:spPr/>
        <p:txBody>
          <a:bodyPr>
            <a:normAutofit/>
          </a:bodyPr>
          <a:lstStyle/>
          <a:p>
            <a:r>
              <a:rPr lang="he-IL" altLang="en-US" dirty="0"/>
              <a:t>מנגנון סנכרון המאפשר להגן על מבנה נתונים באופן הבא:</a:t>
            </a:r>
            <a:endParaRPr lang="he-IL" altLang="en-US" dirty="0">
              <a:solidFill>
                <a:srgbClr val="0000FF"/>
              </a:solidFill>
            </a:endParaRPr>
          </a:p>
          <a:p>
            <a:pPr lvl="1"/>
            <a:r>
              <a:rPr lang="he-IL" altLang="en-US" dirty="0"/>
              <a:t>מספר חוטים יכולים לקרוא את המידע (מבלי לשנות אותו)</a:t>
            </a:r>
            <a:r>
              <a:rPr lang="en-US" altLang="en-US" dirty="0"/>
              <a:t> </a:t>
            </a:r>
            <a:r>
              <a:rPr lang="he-IL" altLang="en-US" dirty="0"/>
              <a:t>בו-זמנית.</a:t>
            </a:r>
          </a:p>
          <a:p>
            <a:pPr lvl="1"/>
            <a:r>
              <a:rPr lang="he-IL" altLang="en-US" dirty="0"/>
              <a:t>כאשר חוט רוצה לעדכן את המידע, הוא צריך גישה בלעדית למבנה הנתונים.</a:t>
            </a:r>
          </a:p>
          <a:p>
            <a:pPr lvl="1"/>
            <a:endParaRPr lang="he-IL" altLang="en-US" dirty="0"/>
          </a:p>
          <a:p>
            <a:r>
              <a:rPr lang="he-IL" altLang="en-US" dirty="0"/>
              <a:t>לדוגמה, כדי להגן על משתנה </a:t>
            </a:r>
            <a:r>
              <a:rPr lang="en-US" altLang="en-US" dirty="0"/>
              <a:t>x</a:t>
            </a:r>
            <a:r>
              <a:rPr lang="he-IL" altLang="en-US" dirty="0"/>
              <a:t> הנגיש ממספר חוטים:</a:t>
            </a:r>
          </a:p>
          <a:p>
            <a:endParaRPr lang="en-US" altLang="en-US" dirty="0"/>
          </a:p>
          <a:p>
            <a:endParaRPr lang="en-US" altLang="en-US" dirty="0"/>
          </a:p>
          <a:p>
            <a:pPr lvl="1"/>
            <a:endParaRPr lang="he-IL" altLang="en-US" dirty="0"/>
          </a:p>
          <a:p>
            <a:pPr lvl="1"/>
            <a:endParaRPr lang="he-IL" altLang="en-US" dirty="0"/>
          </a:p>
          <a:p>
            <a:r>
              <a:rPr lang="he-IL" altLang="en-US" dirty="0"/>
              <a:t>בשקפים הבאים נדגים כיצד ניתן לממש מנעול קוראים-כותבים באמצעות משתני תנאי.</a:t>
            </a:r>
          </a:p>
          <a:p>
            <a:pPr lvl="1"/>
            <a:r>
              <a:rPr lang="he-IL" altLang="en-US" dirty="0"/>
              <a:t>בהרצאה ראיתם איך להשתמש בסמפור למטרה זו.</a:t>
            </a:r>
          </a:p>
        </p:txBody>
      </p:sp>
      <p:sp>
        <p:nvSpPr>
          <p:cNvPr id="3" name="Slide Number Placeholder 2">
            <a:extLst>
              <a:ext uri="{FF2B5EF4-FFF2-40B4-BE49-F238E27FC236}">
                <a16:creationId xmlns:a16="http://schemas.microsoft.com/office/drawing/2014/main" id="{C6BB30F0-1784-4911-8BA3-98A53CED178C}"/>
              </a:ext>
            </a:extLst>
          </p:cNvPr>
          <p:cNvSpPr>
            <a:spLocks noGrp="1"/>
          </p:cNvSpPr>
          <p:nvPr>
            <p:ph type="sldNum" sz="quarter" idx="12"/>
          </p:nvPr>
        </p:nvSpPr>
        <p:spPr/>
        <p:txBody>
          <a:bodyPr/>
          <a:lstStyle/>
          <a:p>
            <a:fld id="{0CFEC368-1D7A-4F81-ABF6-AE0E36BAF64C}" type="slidenum">
              <a:rPr lang="en-US" smtClean="0"/>
              <a:pPr/>
              <a:t>28</a:t>
            </a:fld>
            <a:endParaRPr lang="en-US"/>
          </a:p>
        </p:txBody>
      </p:sp>
      <p:sp>
        <p:nvSpPr>
          <p:cNvPr id="4" name="Footer Placeholder 3">
            <a:extLst>
              <a:ext uri="{FF2B5EF4-FFF2-40B4-BE49-F238E27FC236}">
                <a16:creationId xmlns:a16="http://schemas.microsoft.com/office/drawing/2014/main" id="{8BE365AB-8AD0-4210-BF41-AC9B217A5C62}"/>
              </a:ext>
            </a:extLst>
          </p:cNvPr>
          <p:cNvSpPr>
            <a:spLocks noGrp="1"/>
          </p:cNvSpPr>
          <p:nvPr>
            <p:ph type="ftr" sz="quarter" idx="11"/>
          </p:nvPr>
        </p:nvSpPr>
        <p:spPr/>
        <p:txBody>
          <a:bodyPr/>
          <a:lstStyle/>
          <a:p>
            <a:pPr algn="r"/>
            <a:r>
              <a:rPr lang="he-IL"/>
              <a:t>מערכות הפעלה - תרגול 8</a:t>
            </a:r>
            <a:endParaRPr lang="en-US"/>
          </a:p>
        </p:txBody>
      </p:sp>
      <p:graphicFrame>
        <p:nvGraphicFramePr>
          <p:cNvPr id="2" name="Table 1">
            <a:extLst>
              <a:ext uri="{FF2B5EF4-FFF2-40B4-BE49-F238E27FC236}">
                <a16:creationId xmlns:a16="http://schemas.microsoft.com/office/drawing/2014/main" id="{0EB8CDC0-D78E-48FA-9D0B-7B0B691C223C}"/>
              </a:ext>
            </a:extLst>
          </p:cNvPr>
          <p:cNvGraphicFramePr>
            <a:graphicFrameLocks noGrp="1"/>
          </p:cNvGraphicFramePr>
          <p:nvPr>
            <p:extLst>
              <p:ext uri="{D42A27DB-BD31-4B8C-83A1-F6EECF244321}">
                <p14:modId xmlns:p14="http://schemas.microsoft.com/office/powerpoint/2010/main" val="2387675980"/>
              </p:ext>
            </p:extLst>
          </p:nvPr>
        </p:nvGraphicFramePr>
        <p:xfrm>
          <a:off x="1524000" y="3667760"/>
          <a:ext cx="6096000" cy="1285240"/>
        </p:xfrm>
        <a:graphic>
          <a:graphicData uri="http://schemas.openxmlformats.org/drawingml/2006/table">
            <a:tbl>
              <a:tblPr firstRow="1" bandRow="1">
                <a:tableStyleId>{BC89EF96-8CEA-46FF-86C4-4CE0E7609802}</a:tableStyleId>
              </a:tblPr>
              <a:tblGrid>
                <a:gridCol w="3048000">
                  <a:extLst>
                    <a:ext uri="{9D8B030D-6E8A-4147-A177-3AD203B41FA5}">
                      <a16:colId xmlns:a16="http://schemas.microsoft.com/office/drawing/2014/main" val="2997735204"/>
                    </a:ext>
                  </a:extLst>
                </a:gridCol>
                <a:gridCol w="3048000">
                  <a:extLst>
                    <a:ext uri="{9D8B030D-6E8A-4147-A177-3AD203B41FA5}">
                      <a16:colId xmlns:a16="http://schemas.microsoft.com/office/drawing/2014/main" val="2739383942"/>
                    </a:ext>
                  </a:extLst>
                </a:gridCol>
              </a:tblGrid>
              <a:tr h="370840">
                <a:tc>
                  <a:txBody>
                    <a:bodyPr/>
                    <a:lstStyle/>
                    <a:p>
                      <a:pPr algn="ctr"/>
                      <a:r>
                        <a:rPr lang="en-US"/>
                        <a:t>reader thread</a:t>
                      </a:r>
                    </a:p>
                  </a:txBody>
                  <a:tcPr/>
                </a:tc>
                <a:tc>
                  <a:txBody>
                    <a:bodyPr/>
                    <a:lstStyle/>
                    <a:p>
                      <a:pPr algn="ctr"/>
                      <a:r>
                        <a:rPr lang="en-US"/>
                        <a:t>writer thread</a:t>
                      </a:r>
                    </a:p>
                  </a:txBody>
                  <a:tcPr/>
                </a:tc>
                <a:extLst>
                  <a:ext uri="{0D108BD9-81ED-4DB2-BD59-A6C34878D82A}">
                    <a16:rowId xmlns:a16="http://schemas.microsoft.com/office/drawing/2014/main" val="1681232491"/>
                  </a:ext>
                </a:extLst>
              </a:tr>
              <a:tr h="370840">
                <a:tc>
                  <a:txBody>
                    <a:bodyPr/>
                    <a:lstStyle/>
                    <a:p>
                      <a:r>
                        <a:rPr lang="en-US" altLang="en-US" err="1"/>
                        <a:t>read_lock</a:t>
                      </a:r>
                      <a:r>
                        <a:rPr lang="en-US" altLang="en-US"/>
                        <a:t>();</a:t>
                      </a:r>
                    </a:p>
                    <a:p>
                      <a:r>
                        <a:rPr lang="en-US" altLang="en-US"/>
                        <a:t>y = 2*x;</a:t>
                      </a:r>
                    </a:p>
                    <a:p>
                      <a:r>
                        <a:rPr lang="en-US" altLang="en-US" err="1"/>
                        <a:t>read_unlock</a:t>
                      </a:r>
                      <a:r>
                        <a:rPr lang="en-US" altLang="en-US"/>
                        <a:t>();</a:t>
                      </a:r>
                      <a:endParaRPr lang="en-US" altLang="en-US">
                        <a:latin typeface="Courier New" panose="02070309020205020404" pitchFamily="49" charset="0"/>
                        <a:cs typeface="Courier New" panose="02070309020205020404" pitchFamily="49" charset="0"/>
                      </a:endParaRPr>
                    </a:p>
                  </a:txBody>
                  <a:tcPr/>
                </a:tc>
                <a:tc>
                  <a:txBody>
                    <a:bodyPr/>
                    <a:lstStyle/>
                    <a:p>
                      <a:r>
                        <a:rPr lang="en-US" altLang="en-US" err="1"/>
                        <a:t>write_lock</a:t>
                      </a:r>
                      <a:r>
                        <a:rPr lang="en-US" altLang="en-US"/>
                        <a:t>();</a:t>
                      </a:r>
                    </a:p>
                    <a:p>
                      <a:r>
                        <a:rPr lang="en-US" altLang="en-US"/>
                        <a:t>x = 5*x + 1;</a:t>
                      </a:r>
                    </a:p>
                    <a:p>
                      <a:r>
                        <a:rPr lang="en-US" altLang="en-US" err="1"/>
                        <a:t>write_unlock</a:t>
                      </a:r>
                      <a:r>
                        <a:rPr lang="en-US" altLang="en-US"/>
                        <a:t>();</a:t>
                      </a:r>
                      <a:endParaRPr lang="en-US">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87901231"/>
                  </a:ext>
                </a:extLst>
              </a:tr>
            </a:tbl>
          </a:graphicData>
        </a:graphic>
      </p:graphicFrame>
    </p:spTree>
    <p:extLst>
      <p:ext uri="{BB962C8B-B14F-4D97-AF65-F5344CB8AC3E}">
        <p14:creationId xmlns:p14="http://schemas.microsoft.com/office/powerpoint/2010/main" val="1676139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29</a:t>
            </a:fld>
            <a:endParaRPr lang="en-US"/>
          </a:p>
        </p:txBody>
      </p:sp>
      <p:sp>
        <p:nvSpPr>
          <p:cNvPr id="8" name="Shape 70"/>
          <p:cNvSpPr txBox="1">
            <a:spLocks/>
          </p:cNvSpPr>
          <p:nvPr/>
        </p:nvSpPr>
        <p:spPr>
          <a:xfrm>
            <a:off x="1704340" y="2384749"/>
            <a:ext cx="5829300" cy="869850"/>
          </a:xfrm>
          <a:prstGeom prst="rect">
            <a:avLst/>
          </a:prstGeom>
        </p:spPr>
        <p:txBody>
          <a:bodyPr spcFirstLastPara="1" wrap="square" lIns="68569" tIns="68569" rIns="68569" bIns="68569" anchor="b" anchorCtr="0">
            <a:no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a:spcBef>
                <a:spcPts val="0"/>
              </a:spcBef>
            </a:pPr>
            <a:r>
              <a:rPr lang="en-US" sz="7200">
                <a:solidFill>
                  <a:schemeClr val="tx1"/>
                </a:solidFill>
                <a:latin typeface="Walter Turncoat"/>
                <a:cs typeface="Courier New" panose="02070309020205020404" pitchFamily="49" charset="0"/>
              </a:rPr>
              <a:t>1</a:t>
            </a:r>
          </a:p>
        </p:txBody>
      </p:sp>
      <p:sp>
        <p:nvSpPr>
          <p:cNvPr id="9" name="Shape 72"/>
          <p:cNvSpPr/>
          <p:nvPr/>
        </p:nvSpPr>
        <p:spPr>
          <a:xfrm>
            <a:off x="3723836" y="1777999"/>
            <a:ext cx="1810628" cy="1656629"/>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tx1"/>
          </a:solidFill>
          <a:ln>
            <a:solidFill>
              <a:schemeClr val="tx1"/>
            </a:solidFill>
          </a:ln>
        </p:spPr>
        <p:txBody>
          <a:bodyPr spcFirstLastPara="1" wrap="square" lIns="68569" tIns="68569" rIns="68569" bIns="68569" anchor="ctr" anchorCtr="0">
            <a:noAutofit/>
          </a:bodyPr>
          <a:lstStyle/>
          <a:p>
            <a:endParaRPr sz="1350"/>
          </a:p>
        </p:txBody>
      </p:sp>
      <p:sp>
        <p:nvSpPr>
          <p:cNvPr id="10" name="Shape 70"/>
          <p:cNvSpPr txBox="1">
            <a:spLocks/>
          </p:cNvSpPr>
          <p:nvPr/>
        </p:nvSpPr>
        <p:spPr>
          <a:xfrm>
            <a:off x="1704340" y="3434628"/>
            <a:ext cx="5829300" cy="86985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he-IL" sz="4400">
                <a:solidFill>
                  <a:schemeClr val="tx1"/>
                </a:solidFill>
                <a:latin typeface="Calibri" panose="020F0502020204030204" pitchFamily="34" charset="0"/>
                <a:cs typeface="Calibri" panose="020F0502020204030204" pitchFamily="34" charset="0"/>
              </a:rPr>
              <a:t>שאלה ממבחן</a:t>
            </a:r>
          </a:p>
        </p:txBody>
      </p:sp>
    </p:spTree>
    <p:extLst>
      <p:ext uri="{BB962C8B-B14F-4D97-AF65-F5344CB8AC3E}">
        <p14:creationId xmlns:p14="http://schemas.microsoft.com/office/powerpoint/2010/main" val="311916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6B63-0357-47B8-AE80-D7F4DE99705E}"/>
              </a:ext>
            </a:extLst>
          </p:cNvPr>
          <p:cNvSpPr>
            <a:spLocks noGrp="1"/>
          </p:cNvSpPr>
          <p:nvPr>
            <p:ph type="title"/>
          </p:nvPr>
        </p:nvSpPr>
        <p:spPr/>
        <p:txBody>
          <a:bodyPr/>
          <a:lstStyle/>
          <a:p>
            <a:r>
              <a:rPr lang="he-IL"/>
              <a:t>מנגנוני סנכרון: משתני תנאי</a:t>
            </a:r>
            <a:endParaRPr lang="en-US"/>
          </a:p>
        </p:txBody>
      </p:sp>
      <p:sp>
        <p:nvSpPr>
          <p:cNvPr id="3" name="Text Placeholder 2">
            <a:extLst>
              <a:ext uri="{FF2B5EF4-FFF2-40B4-BE49-F238E27FC236}">
                <a16:creationId xmlns:a16="http://schemas.microsoft.com/office/drawing/2014/main" id="{9AA23413-8413-4E53-919E-2882B93AD03E}"/>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19750816-4B5A-41D8-8E2F-78B8FD01FBC5}"/>
              </a:ext>
            </a:extLst>
          </p:cNvPr>
          <p:cNvSpPr>
            <a:spLocks noGrp="1"/>
          </p:cNvSpPr>
          <p:nvPr>
            <p:ph type="sldNum" sz="quarter" idx="12"/>
          </p:nvPr>
        </p:nvSpPr>
        <p:spPr/>
        <p:txBody>
          <a:bodyPr/>
          <a:lstStyle/>
          <a:p>
            <a:fld id="{0CFEC368-1D7A-4F81-ABF6-AE0E36BAF64C}" type="slidenum">
              <a:rPr lang="en-US" smtClean="0"/>
              <a:pPr/>
              <a:t>3</a:t>
            </a:fld>
            <a:endParaRPr lang="en-US"/>
          </a:p>
        </p:txBody>
      </p:sp>
      <p:sp>
        <p:nvSpPr>
          <p:cNvPr id="6" name="Footer Placeholder 5">
            <a:extLst>
              <a:ext uri="{FF2B5EF4-FFF2-40B4-BE49-F238E27FC236}">
                <a16:creationId xmlns:a16="http://schemas.microsoft.com/office/drawing/2014/main" id="{5E7AD2F6-37A6-4856-9ECA-6B480B80E99F}"/>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1602362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487817D3-0B26-4BCA-8B28-6C607B2CD8DA}"/>
              </a:ext>
            </a:extLst>
          </p:cNvPr>
          <p:cNvSpPr>
            <a:spLocks noGrp="1" noChangeArrowheads="1"/>
          </p:cNvSpPr>
          <p:nvPr>
            <p:ph type="title"/>
          </p:nvPr>
        </p:nvSpPr>
        <p:spPr/>
        <p:txBody>
          <a:bodyPr/>
          <a:lstStyle/>
          <a:p>
            <a:r>
              <a:rPr lang="he-IL" altLang="en-US"/>
              <a:t>מנעול קוראים-כותבים</a:t>
            </a:r>
            <a:endParaRPr lang="en-US" altLang="en-US"/>
          </a:p>
        </p:txBody>
      </p:sp>
      <p:sp>
        <p:nvSpPr>
          <p:cNvPr id="309251" name="Rectangle 3">
            <a:extLst>
              <a:ext uri="{FF2B5EF4-FFF2-40B4-BE49-F238E27FC236}">
                <a16:creationId xmlns:a16="http://schemas.microsoft.com/office/drawing/2014/main" id="{AC9F8CD1-2E3C-495A-A4A5-E23A90660662}"/>
              </a:ext>
            </a:extLst>
          </p:cNvPr>
          <p:cNvSpPr>
            <a:spLocks noGrp="1" noChangeArrowheads="1"/>
          </p:cNvSpPr>
          <p:nvPr>
            <p:ph idx="1"/>
          </p:nvPr>
        </p:nvSpPr>
        <p:spPr/>
        <p:txBody>
          <a:bodyPr>
            <a:normAutofit/>
          </a:bodyPr>
          <a:lstStyle/>
          <a:p>
            <a:r>
              <a:rPr lang="he-IL" altLang="en-US"/>
              <a:t>ממשו מנעול קוראים-כותבים בעזרת משתני תנאי ומנעולי </a:t>
            </a:r>
            <a:r>
              <a:rPr lang="en-US" altLang="en-US"/>
              <a:t>mutex</a:t>
            </a:r>
            <a:r>
              <a:rPr lang="he-IL" altLang="en-US"/>
              <a:t> </a:t>
            </a:r>
            <a:r>
              <a:rPr lang="he-IL" altLang="en-US" b="1"/>
              <a:t>בלבד</a:t>
            </a:r>
            <a:r>
              <a:rPr lang="he-IL" altLang="en-US"/>
              <a:t> (בשונה מהמימוש שראיתם בהרצאה באמצעות סמפורים).</a:t>
            </a:r>
            <a:endParaRPr lang="en-US" altLang="en-US"/>
          </a:p>
          <a:p>
            <a:pPr lvl="1"/>
            <a:endParaRPr lang="he-IL" altLang="en-US"/>
          </a:p>
          <a:p>
            <a:r>
              <a:rPr lang="he-IL" altLang="en-US"/>
              <a:t>יש לממש את 5 הפונקציות הבאות:</a:t>
            </a:r>
            <a:r>
              <a:rPr lang="en-US" altLang="en-US"/>
              <a:t> </a:t>
            </a:r>
            <a:endParaRPr lang="he-IL" altLang="en-US"/>
          </a:p>
          <a:p>
            <a:pPr marL="457200" indent="-457200">
              <a:buFont typeface="+mj-lt"/>
              <a:buAutoNum type="arabicPeriod"/>
            </a:pPr>
            <a:r>
              <a:rPr lang="en-US" altLang="en-US" err="1"/>
              <a:t>reader_lock</a:t>
            </a:r>
            <a:r>
              <a:rPr lang="en-US" altLang="en-US"/>
              <a:t>()</a:t>
            </a:r>
          </a:p>
          <a:p>
            <a:pPr marL="457200" indent="-457200">
              <a:buFont typeface="+mj-lt"/>
              <a:buAutoNum type="arabicPeriod"/>
            </a:pPr>
            <a:r>
              <a:rPr lang="en-US" altLang="en-US" err="1"/>
              <a:t>reader_unlock</a:t>
            </a:r>
            <a:r>
              <a:rPr lang="en-US" altLang="en-US"/>
              <a:t>()</a:t>
            </a:r>
          </a:p>
          <a:p>
            <a:pPr marL="457200" indent="-457200">
              <a:buFont typeface="+mj-lt"/>
              <a:buAutoNum type="arabicPeriod"/>
            </a:pPr>
            <a:r>
              <a:rPr lang="en-US" altLang="en-US" err="1"/>
              <a:t>writer_lock</a:t>
            </a:r>
            <a:r>
              <a:rPr lang="en-US" altLang="en-US"/>
              <a:t>()</a:t>
            </a:r>
          </a:p>
          <a:p>
            <a:pPr marL="457200" indent="-457200">
              <a:buFont typeface="+mj-lt"/>
              <a:buAutoNum type="arabicPeriod"/>
            </a:pPr>
            <a:r>
              <a:rPr lang="en-US" altLang="en-US" err="1"/>
              <a:t>writer_unlock</a:t>
            </a:r>
            <a:r>
              <a:rPr lang="en-US" altLang="en-US"/>
              <a:t>()</a:t>
            </a:r>
          </a:p>
          <a:p>
            <a:pPr marL="457200" indent="-457200">
              <a:buFont typeface="+mj-lt"/>
              <a:buAutoNum type="arabicPeriod"/>
            </a:pPr>
            <a:r>
              <a:rPr lang="en-US" altLang="en-US" err="1"/>
              <a:t>readers_writers_init</a:t>
            </a:r>
            <a:r>
              <a:rPr lang="en-US" altLang="en-US"/>
              <a:t>()</a:t>
            </a:r>
          </a:p>
          <a:p>
            <a:pPr marL="457200" indent="-457200">
              <a:buFont typeface="+mj-lt"/>
              <a:buAutoNum type="arabicPeriod"/>
            </a:pPr>
            <a:endParaRPr lang="he-IL" altLang="en-US"/>
          </a:p>
          <a:p>
            <a:endParaRPr lang="he-IL" altLang="en-US"/>
          </a:p>
        </p:txBody>
      </p:sp>
      <p:sp>
        <p:nvSpPr>
          <p:cNvPr id="3" name="Slide Number Placeholder 2">
            <a:extLst>
              <a:ext uri="{FF2B5EF4-FFF2-40B4-BE49-F238E27FC236}">
                <a16:creationId xmlns:a16="http://schemas.microsoft.com/office/drawing/2014/main" id="{C6BB30F0-1784-4911-8BA3-98A53CED178C}"/>
              </a:ext>
            </a:extLst>
          </p:cNvPr>
          <p:cNvSpPr>
            <a:spLocks noGrp="1"/>
          </p:cNvSpPr>
          <p:nvPr>
            <p:ph type="sldNum" sz="quarter" idx="12"/>
          </p:nvPr>
        </p:nvSpPr>
        <p:spPr/>
        <p:txBody>
          <a:bodyPr/>
          <a:lstStyle/>
          <a:p>
            <a:fld id="{0CFEC368-1D7A-4F81-ABF6-AE0E36BAF64C}" type="slidenum">
              <a:rPr lang="en-US" smtClean="0"/>
              <a:pPr/>
              <a:t>30</a:t>
            </a:fld>
            <a:endParaRPr lang="en-US"/>
          </a:p>
        </p:txBody>
      </p:sp>
      <p:sp>
        <p:nvSpPr>
          <p:cNvPr id="4" name="Footer Placeholder 3">
            <a:extLst>
              <a:ext uri="{FF2B5EF4-FFF2-40B4-BE49-F238E27FC236}">
                <a16:creationId xmlns:a16="http://schemas.microsoft.com/office/drawing/2014/main" id="{8BE365AB-8AD0-4210-BF41-AC9B217A5C62}"/>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3108622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E973C511-C0C6-471D-B84D-B256F5FB27F2}"/>
              </a:ext>
            </a:extLst>
          </p:cNvPr>
          <p:cNvSpPr>
            <a:spLocks noGrp="1" noChangeArrowheads="1"/>
          </p:cNvSpPr>
          <p:nvPr>
            <p:ph type="title"/>
          </p:nvPr>
        </p:nvSpPr>
        <p:spPr/>
        <p:txBody>
          <a:bodyPr/>
          <a:lstStyle/>
          <a:p>
            <a:r>
              <a:rPr lang="he-IL" altLang="en-US"/>
              <a:t>מימוש מנעול קוראים-כותבים (1)</a:t>
            </a:r>
            <a:endParaRPr lang="en-US" altLang="en-US"/>
          </a:p>
        </p:txBody>
      </p:sp>
      <p:sp>
        <p:nvSpPr>
          <p:cNvPr id="310275" name="Rectangle 3">
            <a:extLst>
              <a:ext uri="{FF2B5EF4-FFF2-40B4-BE49-F238E27FC236}">
                <a16:creationId xmlns:a16="http://schemas.microsoft.com/office/drawing/2014/main" id="{3512B6D2-6A39-46BB-B1A1-B0C9A1468E52}"/>
              </a:ext>
            </a:extLst>
          </p:cNvPr>
          <p:cNvSpPr>
            <a:spLocks noGrp="1" noChangeArrowheads="1"/>
          </p:cNvSpPr>
          <p:nvPr>
            <p:ph idx="1"/>
          </p:nvPr>
        </p:nvSpPr>
        <p:spPr/>
        <p:txBody>
          <a:bodyPr>
            <a:normAutofit/>
          </a:bodyPr>
          <a:lstStyle/>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readers_writers_init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effectLst/>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3" name="Slide Number Placeholder 2">
            <a:extLst>
              <a:ext uri="{FF2B5EF4-FFF2-40B4-BE49-F238E27FC236}">
                <a16:creationId xmlns:a16="http://schemas.microsoft.com/office/drawing/2014/main" id="{779E25C0-3890-4071-9FBE-020EEF08CADA}"/>
              </a:ext>
            </a:extLst>
          </p:cNvPr>
          <p:cNvSpPr>
            <a:spLocks noGrp="1"/>
          </p:cNvSpPr>
          <p:nvPr>
            <p:ph type="sldNum" sz="quarter" idx="12"/>
          </p:nvPr>
        </p:nvSpPr>
        <p:spPr/>
        <p:txBody>
          <a:bodyPr/>
          <a:lstStyle/>
          <a:p>
            <a:fld id="{0CFEC368-1D7A-4F81-ABF6-AE0E36BAF64C}" type="slidenum">
              <a:rPr lang="en-US" smtClean="0"/>
              <a:pPr/>
              <a:t>31</a:t>
            </a:fld>
            <a:endParaRPr lang="en-US"/>
          </a:p>
        </p:txBody>
      </p:sp>
      <p:sp>
        <p:nvSpPr>
          <p:cNvPr id="4" name="Footer Placeholder 3">
            <a:extLst>
              <a:ext uri="{FF2B5EF4-FFF2-40B4-BE49-F238E27FC236}">
                <a16:creationId xmlns:a16="http://schemas.microsoft.com/office/drawing/2014/main" id="{4528DD71-065F-4521-B7BC-BB7453EEF29C}"/>
              </a:ext>
            </a:extLst>
          </p:cNvPr>
          <p:cNvSpPr>
            <a:spLocks noGrp="1"/>
          </p:cNvSpPr>
          <p:nvPr>
            <p:ph type="ftr" sz="quarter" idx="11"/>
          </p:nvPr>
        </p:nvSpPr>
        <p:spPr/>
        <p:txBody>
          <a:bodyPr/>
          <a:lstStyle/>
          <a:p>
            <a:pPr algn="r"/>
            <a:r>
              <a:rPr lang="he-IL"/>
              <a:t>מערכות הפעלה - תרגול 8</a:t>
            </a:r>
            <a:endParaRPr lang="en-US"/>
          </a:p>
        </p:txBody>
      </p:sp>
      <p:sp>
        <p:nvSpPr>
          <p:cNvPr id="10" name="Text Box 9">
            <a:extLst>
              <a:ext uri="{FF2B5EF4-FFF2-40B4-BE49-F238E27FC236}">
                <a16:creationId xmlns:a16="http://schemas.microsoft.com/office/drawing/2014/main" id="{A71DFDAA-D9C1-4192-A2C6-023673C5AF8B}"/>
              </a:ext>
            </a:extLst>
          </p:cNvPr>
          <p:cNvSpPr txBox="1">
            <a:spLocks noChangeArrowheads="1"/>
          </p:cNvSpPr>
          <p:nvPr/>
        </p:nvSpPr>
        <p:spPr bwMode="auto">
          <a:xfrm>
            <a:off x="6074229" y="2415498"/>
            <a:ext cx="2612571" cy="783193"/>
          </a:xfrm>
          <a:prstGeom prst="wedgeRoundRectCallout">
            <a:avLst>
              <a:gd name="adj1" fmla="val -56397"/>
              <a:gd name="adj2" fmla="val -122045"/>
              <a:gd name="adj3" fmla="val 16667"/>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p>
            <a:pPr algn="r" rtl="1"/>
            <a:r>
              <a:rPr lang="he-IL" altLang="en-US" sz="2000">
                <a:solidFill>
                  <a:schemeClr val="tx1"/>
                </a:solidFill>
              </a:rPr>
              <a:t>מה ערכו המקסימלי של</a:t>
            </a:r>
          </a:p>
          <a:p>
            <a:pPr algn="r" rtl="1"/>
            <a:r>
              <a:rPr lang="he-IL" altLang="en-US" sz="2000">
                <a:solidFill>
                  <a:schemeClr val="tx1"/>
                </a:solidFill>
              </a:rPr>
              <a:t> </a:t>
            </a:r>
            <a:r>
              <a:rPr lang="en-US" altLang="en-US" sz="2000" err="1">
                <a:solidFill>
                  <a:schemeClr val="tx1"/>
                </a:solidFill>
              </a:rPr>
              <a:t>writers_inside</a:t>
            </a:r>
            <a:r>
              <a:rPr lang="he-IL" altLang="en-US" sz="2000">
                <a:solidFill>
                  <a:schemeClr val="tx1"/>
                </a:solidFill>
              </a:rPr>
              <a:t>?</a:t>
            </a:r>
            <a:endParaRPr lang="en-US" altLang="en-US" sz="2000">
              <a:solidFill>
                <a:schemeClr val="tx1"/>
              </a:solidFill>
            </a:endParaRPr>
          </a:p>
        </p:txBody>
      </p:sp>
    </p:spTree>
    <p:extLst>
      <p:ext uri="{BB962C8B-B14F-4D97-AF65-F5344CB8AC3E}">
        <p14:creationId xmlns:p14="http://schemas.microsoft.com/office/powerpoint/2010/main" val="46843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374258A9-C919-4E42-8B57-98452353FF04}"/>
              </a:ext>
            </a:extLst>
          </p:cNvPr>
          <p:cNvSpPr>
            <a:spLocks noGrp="1" noChangeArrowheads="1"/>
          </p:cNvSpPr>
          <p:nvPr>
            <p:ph type="title"/>
          </p:nvPr>
        </p:nvSpPr>
        <p:spPr/>
        <p:txBody>
          <a:bodyPr/>
          <a:lstStyle/>
          <a:p>
            <a:r>
              <a:rPr lang="he-IL" altLang="en-US"/>
              <a:t>מימוש מנעול קוראים-כותבים (2)</a:t>
            </a:r>
            <a:endParaRPr lang="en-US" altLang="en-US"/>
          </a:p>
        </p:txBody>
      </p:sp>
      <p:sp>
        <p:nvSpPr>
          <p:cNvPr id="312323" name="Rectangle 3">
            <a:extLst>
              <a:ext uri="{FF2B5EF4-FFF2-40B4-BE49-F238E27FC236}">
                <a16:creationId xmlns:a16="http://schemas.microsoft.com/office/drawing/2014/main" id="{873D2C35-49FC-4997-B4DE-A3EC60C3C56C}"/>
              </a:ext>
            </a:extLst>
          </p:cNvPr>
          <p:cNvSpPr>
            <a:spLocks noGrp="1" noChangeArrowheads="1"/>
          </p:cNvSpPr>
          <p:nvPr>
            <p:ph idx="1"/>
          </p:nvPr>
        </p:nvSpPr>
        <p:spPr/>
        <p:txBody>
          <a:bodyPr>
            <a:normAutofit fontScale="92500" lnSpcReduction="10000"/>
          </a:bodyPr>
          <a:lstStyle/>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indent="0">
              <a:lnSpc>
                <a:spcPct val="107000"/>
              </a:lnSpc>
              <a:spcBef>
                <a:spcPts val="0"/>
              </a:spcBef>
              <a:spcAft>
                <a:spcPts val="800"/>
              </a:spcAft>
              <a:buNone/>
            </a:pPr>
            <a:r>
              <a:rPr lang="en-US" sz="2000">
                <a:latin typeface="Taamey David CLM" panose="02000000000000000000" pitchFamily="2" charset="-79"/>
                <a:ea typeface="Calibri" panose="020F0502020204030204" pitchFamily="34" charset="0"/>
                <a:cs typeface="Taamey David CLM" panose="02000000000000000000" pitchFamily="2" charset="-79"/>
              </a:rPr>
              <a:t> </a:t>
            </a:r>
            <a:endParaRPr lang="en-US" sz="2000">
              <a:effectLst/>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3" name="Slide Number Placeholder 2">
            <a:extLst>
              <a:ext uri="{FF2B5EF4-FFF2-40B4-BE49-F238E27FC236}">
                <a16:creationId xmlns:a16="http://schemas.microsoft.com/office/drawing/2014/main" id="{F1D9A813-6211-4B02-B9CD-565E872C1A87}"/>
              </a:ext>
            </a:extLst>
          </p:cNvPr>
          <p:cNvSpPr>
            <a:spLocks noGrp="1"/>
          </p:cNvSpPr>
          <p:nvPr>
            <p:ph type="sldNum" sz="quarter" idx="12"/>
          </p:nvPr>
        </p:nvSpPr>
        <p:spPr/>
        <p:txBody>
          <a:bodyPr/>
          <a:lstStyle/>
          <a:p>
            <a:fld id="{0CFEC368-1D7A-4F81-ABF6-AE0E36BAF64C}" type="slidenum">
              <a:rPr lang="en-US" smtClean="0"/>
              <a:pPr/>
              <a:t>32</a:t>
            </a:fld>
            <a:endParaRPr lang="en-US"/>
          </a:p>
        </p:txBody>
      </p:sp>
      <p:sp>
        <p:nvSpPr>
          <p:cNvPr id="4" name="Footer Placeholder 3">
            <a:extLst>
              <a:ext uri="{FF2B5EF4-FFF2-40B4-BE49-F238E27FC236}">
                <a16:creationId xmlns:a16="http://schemas.microsoft.com/office/drawing/2014/main" id="{AAA92CF9-849F-4E3F-9CFF-A08CF0E6F8A1}"/>
              </a:ext>
            </a:extLst>
          </p:cNvPr>
          <p:cNvSpPr>
            <a:spLocks noGrp="1"/>
          </p:cNvSpPr>
          <p:nvPr>
            <p:ph type="ftr" sz="quarter" idx="11"/>
          </p:nvPr>
        </p:nvSpPr>
        <p:spPr/>
        <p:txBody>
          <a:bodyPr/>
          <a:lstStyle/>
          <a:p>
            <a:pPr algn="r"/>
            <a:r>
              <a:rPr lang="he-IL"/>
              <a:t>מערכות הפעלה - תרגול 8</a:t>
            </a:r>
            <a:endParaRPr lang="en-US"/>
          </a:p>
        </p:txBody>
      </p:sp>
      <p:sp>
        <p:nvSpPr>
          <p:cNvPr id="6" name="Text Box 9">
            <a:extLst>
              <a:ext uri="{FF2B5EF4-FFF2-40B4-BE49-F238E27FC236}">
                <a16:creationId xmlns:a16="http://schemas.microsoft.com/office/drawing/2014/main" id="{A71DFDAA-D9C1-4192-A2C6-023673C5AF8B}"/>
              </a:ext>
            </a:extLst>
          </p:cNvPr>
          <p:cNvSpPr txBox="1">
            <a:spLocks noChangeArrowheads="1"/>
          </p:cNvSpPr>
          <p:nvPr/>
        </p:nvSpPr>
        <p:spPr bwMode="auto">
          <a:xfrm>
            <a:off x="6074229" y="1524000"/>
            <a:ext cx="2612571" cy="707886"/>
          </a:xfrm>
          <a:prstGeom prst="wedgeRectCallout">
            <a:avLst>
              <a:gd name="adj1" fmla="val -93499"/>
              <a:gd name="adj2" fmla="val 66476"/>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p>
            <a:pPr algn="r" rtl="1"/>
            <a:r>
              <a:rPr lang="he-IL" altLang="en-US" sz="2000">
                <a:solidFill>
                  <a:schemeClr val="tx1"/>
                </a:solidFill>
              </a:rPr>
              <a:t>למה משתמשים בלולאת </a:t>
            </a:r>
            <a:r>
              <a:rPr lang="en-US" altLang="en-US" sz="2000">
                <a:solidFill>
                  <a:schemeClr val="tx1"/>
                </a:solidFill>
              </a:rPr>
              <a:t>while</a:t>
            </a:r>
            <a:r>
              <a:rPr lang="he-IL" altLang="en-US" sz="2000">
                <a:solidFill>
                  <a:schemeClr val="tx1"/>
                </a:solidFill>
              </a:rPr>
              <a:t> ולא תנאי </a:t>
            </a:r>
            <a:r>
              <a:rPr lang="en-US" altLang="en-US" sz="2000">
                <a:solidFill>
                  <a:schemeClr val="tx1"/>
                </a:solidFill>
              </a:rPr>
              <a:t>if</a:t>
            </a:r>
            <a:r>
              <a:rPr lang="he-IL" altLang="en-US" sz="2000">
                <a:solidFill>
                  <a:schemeClr val="tx1"/>
                </a:solidFill>
              </a:rPr>
              <a:t>?</a:t>
            </a:r>
            <a:endParaRPr lang="en-US" altLang="en-US" sz="2000">
              <a:solidFill>
                <a:schemeClr val="tx1"/>
              </a:solidFill>
            </a:endParaRPr>
          </a:p>
        </p:txBody>
      </p:sp>
    </p:spTree>
    <p:extLst>
      <p:ext uri="{BB962C8B-B14F-4D97-AF65-F5344CB8AC3E}">
        <p14:creationId xmlns:p14="http://schemas.microsoft.com/office/powerpoint/2010/main" val="262309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226AAE42-E843-40AA-8FF8-404D7542ECF8}"/>
              </a:ext>
            </a:extLst>
          </p:cNvPr>
          <p:cNvSpPr>
            <a:spLocks noGrp="1" noChangeArrowheads="1"/>
          </p:cNvSpPr>
          <p:nvPr>
            <p:ph type="title"/>
          </p:nvPr>
        </p:nvSpPr>
        <p:spPr/>
        <p:txBody>
          <a:bodyPr/>
          <a:lstStyle/>
          <a:p>
            <a:r>
              <a:rPr lang="he-IL" altLang="en-US"/>
              <a:t>מימוש מנעול קוראים-כותבים (3)</a:t>
            </a:r>
            <a:endParaRPr lang="en-US" altLang="en-US"/>
          </a:p>
        </p:txBody>
      </p:sp>
      <p:sp>
        <p:nvSpPr>
          <p:cNvPr id="313347" name="Rectangle 3">
            <a:extLst>
              <a:ext uri="{FF2B5EF4-FFF2-40B4-BE49-F238E27FC236}">
                <a16:creationId xmlns:a16="http://schemas.microsoft.com/office/drawing/2014/main" id="{229FE4E0-4D36-469E-B49A-AF111B3724B8}"/>
              </a:ext>
            </a:extLst>
          </p:cNvPr>
          <p:cNvSpPr>
            <a:spLocks noGrp="1" noChangeArrowheads="1"/>
          </p:cNvSpPr>
          <p:nvPr>
            <p:ph idx="1"/>
          </p:nvPr>
        </p:nvSpPr>
        <p:spPr/>
        <p:txBody>
          <a:bodyPr>
            <a:normAutofit fontScale="92500" lnSpcReduction="10000"/>
          </a:bodyPr>
          <a:lstStyle/>
          <a:p>
            <a:pPr marL="0" marR="0" indent="0" algn="l" rtl="0">
              <a:lnSpc>
                <a:spcPct val="107000"/>
              </a:lnSpc>
              <a:spcBef>
                <a:spcPts val="0"/>
              </a:spcBef>
              <a:spcAft>
                <a:spcPts val="0"/>
              </a:spcAft>
              <a:buNone/>
            </a:pP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b="1"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cond_broadcast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3" name="Slide Number Placeholder 2">
            <a:extLst>
              <a:ext uri="{FF2B5EF4-FFF2-40B4-BE49-F238E27FC236}">
                <a16:creationId xmlns:a16="http://schemas.microsoft.com/office/drawing/2014/main" id="{FB8AF469-608F-48A9-B0E2-F7D01957A348}"/>
              </a:ext>
            </a:extLst>
          </p:cNvPr>
          <p:cNvSpPr>
            <a:spLocks noGrp="1"/>
          </p:cNvSpPr>
          <p:nvPr>
            <p:ph type="sldNum" sz="quarter" idx="12"/>
          </p:nvPr>
        </p:nvSpPr>
        <p:spPr/>
        <p:txBody>
          <a:bodyPr/>
          <a:lstStyle/>
          <a:p>
            <a:fld id="{0CFEC368-1D7A-4F81-ABF6-AE0E36BAF64C}" type="slidenum">
              <a:rPr lang="en-US" smtClean="0"/>
              <a:pPr/>
              <a:t>33</a:t>
            </a:fld>
            <a:endParaRPr lang="en-US"/>
          </a:p>
        </p:txBody>
      </p:sp>
      <p:sp>
        <p:nvSpPr>
          <p:cNvPr id="313348" name="Text Box 4">
            <a:extLst>
              <a:ext uri="{FF2B5EF4-FFF2-40B4-BE49-F238E27FC236}">
                <a16:creationId xmlns:a16="http://schemas.microsoft.com/office/drawing/2014/main" id="{84A580D8-D912-49F0-B394-2FE15800DFA9}"/>
              </a:ext>
            </a:extLst>
          </p:cNvPr>
          <p:cNvSpPr txBox="1">
            <a:spLocks noChangeArrowheads="1"/>
          </p:cNvSpPr>
          <p:nvPr/>
        </p:nvSpPr>
        <p:spPr bwMode="auto">
          <a:xfrm>
            <a:off x="5703208" y="4101278"/>
            <a:ext cx="2103120" cy="400110"/>
          </a:xfrm>
          <a:prstGeom prst="wedgeRectCallout">
            <a:avLst>
              <a:gd name="adj1" fmla="val -86521"/>
              <a:gd name="adj2" fmla="val 129461"/>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p>
            <a:pPr algn="r" rtl="1"/>
            <a:r>
              <a:rPr lang="he-IL" altLang="en-US" sz="2000">
                <a:solidFill>
                  <a:schemeClr val="tx1"/>
                </a:solidFill>
              </a:rPr>
              <a:t>האם יש צורך ב-</a:t>
            </a:r>
            <a:r>
              <a:rPr lang="en-US" altLang="en-US" sz="2000">
                <a:solidFill>
                  <a:schemeClr val="tx1"/>
                </a:solidFill>
              </a:rPr>
              <a:t>if</a:t>
            </a:r>
            <a:r>
              <a:rPr lang="he-IL" altLang="en-US" sz="2000">
                <a:solidFill>
                  <a:schemeClr val="tx1"/>
                </a:solidFill>
              </a:rPr>
              <a:t>?</a:t>
            </a:r>
            <a:endParaRPr lang="en-US" altLang="en-US" sz="2000">
              <a:solidFill>
                <a:schemeClr val="tx1"/>
              </a:solidFill>
            </a:endParaRPr>
          </a:p>
        </p:txBody>
      </p:sp>
      <p:sp>
        <p:nvSpPr>
          <p:cNvPr id="4" name="Footer Placeholder 3">
            <a:extLst>
              <a:ext uri="{FF2B5EF4-FFF2-40B4-BE49-F238E27FC236}">
                <a16:creationId xmlns:a16="http://schemas.microsoft.com/office/drawing/2014/main" id="{283D4E5F-56A5-4F1E-A92F-A5D7AF5A7B79}"/>
              </a:ext>
            </a:extLst>
          </p:cNvPr>
          <p:cNvSpPr>
            <a:spLocks noGrp="1"/>
          </p:cNvSpPr>
          <p:nvPr>
            <p:ph type="ftr" sz="quarter" idx="11"/>
          </p:nvPr>
        </p:nvSpPr>
        <p:spPr/>
        <p:txBody>
          <a:bodyPr/>
          <a:lstStyle/>
          <a:p>
            <a:pPr algn="r"/>
            <a:r>
              <a:rPr lang="he-IL"/>
              <a:t>מערכות הפעלה - תרגול 8</a:t>
            </a:r>
            <a:endParaRPr lang="en-US"/>
          </a:p>
        </p:txBody>
      </p:sp>
      <p:sp>
        <p:nvSpPr>
          <p:cNvPr id="8" name="Text Box 9">
            <a:extLst>
              <a:ext uri="{FF2B5EF4-FFF2-40B4-BE49-F238E27FC236}">
                <a16:creationId xmlns:a16="http://schemas.microsoft.com/office/drawing/2014/main" id="{A71DFDAA-D9C1-4192-A2C6-023673C5AF8B}"/>
              </a:ext>
            </a:extLst>
          </p:cNvPr>
          <p:cNvSpPr txBox="1">
            <a:spLocks noChangeArrowheads="1"/>
          </p:cNvSpPr>
          <p:nvPr/>
        </p:nvSpPr>
        <p:spPr bwMode="auto">
          <a:xfrm>
            <a:off x="5170714" y="5769114"/>
            <a:ext cx="3516086" cy="707886"/>
          </a:xfrm>
          <a:prstGeom prst="wedgeRectCallout">
            <a:avLst>
              <a:gd name="adj1" fmla="val -43400"/>
              <a:gd name="adj2" fmla="val -75324"/>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p>
            <a:pPr algn="r" rtl="1"/>
            <a:r>
              <a:rPr lang="he-IL" sz="2000"/>
              <a:t>למה לא להשתמש ב-</a:t>
            </a:r>
            <a:r>
              <a:rPr lang="en-US" sz="2000"/>
              <a:t>broadcast</a:t>
            </a:r>
            <a:r>
              <a:rPr lang="he-IL" sz="2000"/>
              <a:t> כדי להעיר את כל הכותבים?</a:t>
            </a:r>
          </a:p>
        </p:txBody>
      </p:sp>
    </p:spTree>
    <p:extLst>
      <p:ext uri="{BB962C8B-B14F-4D97-AF65-F5344CB8AC3E}">
        <p14:creationId xmlns:p14="http://schemas.microsoft.com/office/powerpoint/2010/main" val="4808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8E63-2C0C-423B-8DF8-0571E3872FF9}"/>
              </a:ext>
            </a:extLst>
          </p:cNvPr>
          <p:cNvSpPr>
            <a:spLocks noGrp="1"/>
          </p:cNvSpPr>
          <p:nvPr>
            <p:ph type="title"/>
          </p:nvPr>
        </p:nvSpPr>
        <p:spPr/>
        <p:txBody>
          <a:bodyPr/>
          <a:lstStyle/>
          <a:p>
            <a:r>
              <a:rPr lang="he-IL" altLang="en-US"/>
              <a:t>חסרונות של המימוש</a:t>
            </a:r>
            <a:endParaRPr lang="en-US"/>
          </a:p>
        </p:txBody>
      </p:sp>
      <p:sp>
        <p:nvSpPr>
          <p:cNvPr id="3" name="Content Placeholder 2">
            <a:extLst>
              <a:ext uri="{FF2B5EF4-FFF2-40B4-BE49-F238E27FC236}">
                <a16:creationId xmlns:a16="http://schemas.microsoft.com/office/drawing/2014/main" id="{274E8EA1-6C13-4E27-B21E-E50BECFE6316}"/>
              </a:ext>
            </a:extLst>
          </p:cNvPr>
          <p:cNvSpPr>
            <a:spLocks noGrp="1"/>
          </p:cNvSpPr>
          <p:nvPr>
            <p:ph idx="1"/>
          </p:nvPr>
        </p:nvSpPr>
        <p:spPr/>
        <p:txBody>
          <a:bodyPr/>
          <a:lstStyle/>
          <a:p>
            <a:r>
              <a:rPr lang="he-IL" b="1" u="sng" dirty="0"/>
              <a:t>הרעבת כותבים וחוסר הוגנות:</a:t>
            </a:r>
            <a:r>
              <a:rPr lang="he-IL" dirty="0"/>
              <a:t> כל עוד המנעול אצל הקוראים, קורא חדש שמגיע יצליח להיכנס ויעקוף כותבים שהגיעו לפניו. </a:t>
            </a:r>
          </a:p>
          <a:p>
            <a:pPr lvl="1"/>
            <a:endParaRPr lang="he-IL" dirty="0"/>
          </a:p>
          <a:p>
            <a:r>
              <a:rPr lang="he-IL" b="1" u="sng" dirty="0"/>
              <a:t>חוסר סדר</a:t>
            </a:r>
            <a:r>
              <a:rPr lang="he-IL" dirty="0"/>
              <a:t>: לא ניתן לדעת האם הקוראים או הכותב יכנסו לקטע הקריטי.</a:t>
            </a:r>
          </a:p>
          <a:p>
            <a:pPr lvl="1"/>
            <a:r>
              <a:rPr lang="he-IL" dirty="0"/>
              <a:t>תלוי מי יצליח לתפוס ראשון את המנעול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he-IL" dirty="0"/>
              <a:t> שמשתחרר בסיום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dirty="0"/>
              <a:t>()</a:t>
            </a:r>
            <a:r>
              <a:rPr lang="he-IL" dirty="0"/>
              <a:t>.</a:t>
            </a:r>
          </a:p>
          <a:p>
            <a:endParaRPr lang="he-IL" dirty="0"/>
          </a:p>
          <a:p>
            <a:r>
              <a:rPr lang="he-IL" dirty="0"/>
              <a:t>איך אפשר לפתור בעיות אלו?</a:t>
            </a:r>
          </a:p>
        </p:txBody>
      </p:sp>
      <p:sp>
        <p:nvSpPr>
          <p:cNvPr id="5" name="Slide Number Placeholder 4">
            <a:extLst>
              <a:ext uri="{FF2B5EF4-FFF2-40B4-BE49-F238E27FC236}">
                <a16:creationId xmlns:a16="http://schemas.microsoft.com/office/drawing/2014/main" id="{A6CB68BF-06D4-4348-9801-D0A2501B2B01}"/>
              </a:ext>
            </a:extLst>
          </p:cNvPr>
          <p:cNvSpPr>
            <a:spLocks noGrp="1"/>
          </p:cNvSpPr>
          <p:nvPr>
            <p:ph type="sldNum" sz="quarter" idx="12"/>
          </p:nvPr>
        </p:nvSpPr>
        <p:spPr/>
        <p:txBody>
          <a:bodyPr/>
          <a:lstStyle/>
          <a:p>
            <a:fld id="{0CFEC368-1D7A-4F81-ABF6-AE0E36BAF64C}" type="slidenum">
              <a:rPr lang="en-US" smtClean="0"/>
              <a:pPr/>
              <a:t>34</a:t>
            </a:fld>
            <a:endParaRPr lang="en-US"/>
          </a:p>
        </p:txBody>
      </p:sp>
      <p:sp>
        <p:nvSpPr>
          <p:cNvPr id="6" name="Footer Placeholder 5">
            <a:extLst>
              <a:ext uri="{FF2B5EF4-FFF2-40B4-BE49-F238E27FC236}">
                <a16:creationId xmlns:a16="http://schemas.microsoft.com/office/drawing/2014/main" id="{91117DFD-F396-4EAC-B5F3-C151D40F7F99}"/>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3963157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35</a:t>
            </a:fld>
            <a:endParaRPr lang="en-US"/>
          </a:p>
        </p:txBody>
      </p:sp>
      <p:sp>
        <p:nvSpPr>
          <p:cNvPr id="8" name="Shape 70"/>
          <p:cNvSpPr txBox="1">
            <a:spLocks/>
          </p:cNvSpPr>
          <p:nvPr/>
        </p:nvSpPr>
        <p:spPr>
          <a:xfrm>
            <a:off x="1704340" y="2384749"/>
            <a:ext cx="5829300" cy="869850"/>
          </a:xfrm>
          <a:prstGeom prst="rect">
            <a:avLst/>
          </a:prstGeom>
        </p:spPr>
        <p:txBody>
          <a:bodyPr spcFirstLastPara="1" wrap="square" lIns="68569" tIns="68569" rIns="68569" bIns="68569" anchor="b" anchorCtr="0">
            <a:no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a:spcBef>
                <a:spcPts val="0"/>
              </a:spcBef>
            </a:pPr>
            <a:r>
              <a:rPr lang="en-US" sz="7200">
                <a:solidFill>
                  <a:schemeClr val="tx1"/>
                </a:solidFill>
                <a:latin typeface="Walter Turncoat"/>
                <a:cs typeface="Courier New" panose="02070309020205020404" pitchFamily="49" charset="0"/>
              </a:rPr>
              <a:t>2</a:t>
            </a:r>
          </a:p>
        </p:txBody>
      </p:sp>
      <p:sp>
        <p:nvSpPr>
          <p:cNvPr id="9" name="Shape 72"/>
          <p:cNvSpPr/>
          <p:nvPr/>
        </p:nvSpPr>
        <p:spPr>
          <a:xfrm>
            <a:off x="3723836" y="1777999"/>
            <a:ext cx="1810628" cy="1656629"/>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tx1"/>
          </a:solidFill>
          <a:ln>
            <a:solidFill>
              <a:schemeClr val="tx1"/>
            </a:solidFill>
          </a:ln>
        </p:spPr>
        <p:txBody>
          <a:bodyPr spcFirstLastPara="1" wrap="square" lIns="68569" tIns="68569" rIns="68569" bIns="68569" anchor="ctr" anchorCtr="0">
            <a:noAutofit/>
          </a:bodyPr>
          <a:lstStyle/>
          <a:p>
            <a:endParaRPr sz="1350"/>
          </a:p>
        </p:txBody>
      </p:sp>
      <p:sp>
        <p:nvSpPr>
          <p:cNvPr id="10" name="Shape 70"/>
          <p:cNvSpPr txBox="1">
            <a:spLocks/>
          </p:cNvSpPr>
          <p:nvPr/>
        </p:nvSpPr>
        <p:spPr>
          <a:xfrm>
            <a:off x="1704340" y="3434628"/>
            <a:ext cx="5829300" cy="86985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he-IL" sz="4400">
                <a:solidFill>
                  <a:schemeClr val="tx1"/>
                </a:solidFill>
                <a:latin typeface="Calibri" panose="020F0502020204030204" pitchFamily="34" charset="0"/>
                <a:cs typeface="Calibri" panose="020F0502020204030204" pitchFamily="34" charset="0"/>
              </a:rPr>
              <a:t>שאלה ממבחן</a:t>
            </a:r>
          </a:p>
        </p:txBody>
      </p:sp>
    </p:spTree>
    <p:extLst>
      <p:ext uri="{BB962C8B-B14F-4D97-AF65-F5344CB8AC3E}">
        <p14:creationId xmlns:p14="http://schemas.microsoft.com/office/powerpoint/2010/main" val="945820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D1F8-4CD0-4711-983B-507785CB1C44}"/>
              </a:ext>
            </a:extLst>
          </p:cNvPr>
          <p:cNvSpPr>
            <a:spLocks noGrp="1"/>
          </p:cNvSpPr>
          <p:nvPr>
            <p:ph type="title"/>
          </p:nvPr>
        </p:nvSpPr>
        <p:spPr/>
        <p:txBody>
          <a:bodyPr/>
          <a:lstStyle/>
          <a:p>
            <a:r>
              <a:rPr lang="he-IL"/>
              <a:t>מועד א', אביב 2008, שאלה 1</a:t>
            </a:r>
            <a:endParaRPr lang="en-US"/>
          </a:p>
        </p:txBody>
      </p:sp>
      <p:sp>
        <p:nvSpPr>
          <p:cNvPr id="3" name="Content Placeholder 2">
            <a:extLst>
              <a:ext uri="{FF2B5EF4-FFF2-40B4-BE49-F238E27FC236}">
                <a16:creationId xmlns:a16="http://schemas.microsoft.com/office/drawing/2014/main" id="{9187F45B-8E92-4CA3-8D24-C61C2409CBAE}"/>
              </a:ext>
            </a:extLst>
          </p:cNvPr>
          <p:cNvSpPr>
            <a:spLocks noGrp="1"/>
          </p:cNvSpPr>
          <p:nvPr>
            <p:ph idx="1"/>
          </p:nvPr>
        </p:nvSpPr>
        <p:spPr/>
        <p:txBody>
          <a:bodyPr>
            <a:normAutofit fontScale="92500" lnSpcReduction="20000"/>
          </a:bodyPr>
          <a:lstStyle/>
          <a:p>
            <a:r>
              <a:rPr lang="he-IL" dirty="0"/>
              <a:t>נרצה לממש מנעול קוראים/כותבים </a:t>
            </a:r>
            <a:r>
              <a:rPr lang="he-IL" b="1" dirty="0"/>
              <a:t>עם עדיפות לכותבים.</a:t>
            </a:r>
          </a:p>
          <a:p>
            <a:pPr lvl="1"/>
            <a:r>
              <a:rPr lang="he-IL" dirty="0"/>
              <a:t>בעדיפות לכותבים הכוונה שאם יש גם קוראים וגם כותבים המחכים להיכנס לקטע הקריטי, הכותבים מקבלים עדיפות – יכנסו </a:t>
            </a:r>
            <a:r>
              <a:rPr lang="he-IL" b="1" u="sng" dirty="0"/>
              <a:t>תמיד</a:t>
            </a:r>
            <a:r>
              <a:rPr lang="he-IL" dirty="0"/>
              <a:t> לפני הקוראים.</a:t>
            </a:r>
          </a:p>
          <a:p>
            <a:endParaRPr lang="en-US" dirty="0"/>
          </a:p>
          <a:p>
            <a:r>
              <a:rPr lang="he-IL" u="sng" dirty="0"/>
              <a:t>סעיף א:</a:t>
            </a:r>
            <a:r>
              <a:rPr lang="he-IL" dirty="0"/>
              <a:t> סמנו בעיגול את כל הדרישות מפתרון הבעיה החדשה.</a:t>
            </a:r>
            <a:br>
              <a:rPr lang="en-US" dirty="0"/>
            </a:br>
            <a:endParaRPr lang="he-IL" dirty="0"/>
          </a:p>
          <a:p>
            <a:endParaRPr lang="en-US" dirty="0"/>
          </a:p>
          <a:p>
            <a:pPr marL="274320" lvl="1" indent="0">
              <a:buNone/>
            </a:pPr>
            <a:r>
              <a:rPr lang="he-IL" dirty="0"/>
              <a:t>יכול להיות לכל היותר קורא אחד בקטע קריטי.</a:t>
            </a:r>
            <a:endParaRPr lang="en-US" dirty="0"/>
          </a:p>
          <a:p>
            <a:pPr marL="274320" lvl="1" indent="0">
              <a:buNone/>
            </a:pPr>
            <a:r>
              <a:rPr lang="he-IL" dirty="0"/>
              <a:t>יכול להיות לכל היותר כותב אחד בקטע קריטי.</a:t>
            </a:r>
            <a:endParaRPr lang="en-US" dirty="0"/>
          </a:p>
          <a:p>
            <a:pPr marL="274320" lvl="1" indent="0">
              <a:buNone/>
            </a:pPr>
            <a:r>
              <a:rPr lang="he-IL" dirty="0"/>
              <a:t>יכולים להיות מספר קוראים בקטע קריטי.</a:t>
            </a:r>
            <a:endParaRPr lang="en-US" dirty="0"/>
          </a:p>
          <a:p>
            <a:pPr marL="274320" lvl="1" indent="0">
              <a:buNone/>
            </a:pPr>
            <a:r>
              <a:rPr lang="he-IL" dirty="0"/>
              <a:t>יכולים להיות מספר כותבים בקטע קריטי.</a:t>
            </a:r>
            <a:endParaRPr lang="en-US" dirty="0"/>
          </a:p>
          <a:p>
            <a:pPr marL="274320" lvl="1" indent="0">
              <a:buNone/>
            </a:pPr>
            <a:r>
              <a:rPr lang="he-IL" dirty="0"/>
              <a:t>אסור לכותבים וקוראים להיות בקטע קריטי בו זמנית.</a:t>
            </a:r>
            <a:endParaRPr lang="en-US" dirty="0"/>
          </a:p>
          <a:p>
            <a:pPr marL="274320" lvl="1" indent="0">
              <a:buNone/>
            </a:pPr>
            <a:r>
              <a:rPr lang="he-IL" dirty="0"/>
              <a:t>אסור להרעיב קוראים שמנסים להיכנס לקטע קריטי.</a:t>
            </a:r>
            <a:endParaRPr lang="en-US" dirty="0"/>
          </a:p>
          <a:p>
            <a:pPr marL="274320" lvl="1" indent="0">
              <a:buNone/>
            </a:pPr>
            <a:r>
              <a:rPr lang="he-IL" dirty="0"/>
              <a:t>אסור להרעיב כותבים שמנסים להיכנס לקטע קריטי.</a:t>
            </a:r>
            <a:endParaRPr lang="en-US" dirty="0"/>
          </a:p>
          <a:p>
            <a:pPr marL="274320" lvl="1" indent="0">
              <a:buNone/>
            </a:pPr>
            <a:r>
              <a:rPr lang="he-IL" dirty="0"/>
              <a:t>יתכן מצב שקורא שהגיע אחרי כותב ייכנס לקטע הקריטי לפניו.</a:t>
            </a:r>
            <a:endParaRPr lang="en-US" dirty="0"/>
          </a:p>
          <a:p>
            <a:pPr marL="274320" lvl="1" indent="0">
              <a:buNone/>
            </a:pPr>
            <a:r>
              <a:rPr lang="he-IL" dirty="0"/>
              <a:t>יתכן מצב שכותב שהגיע אחרי קורא ייכנס לקטע הקריטי לפניו.</a:t>
            </a:r>
            <a:endParaRPr lang="en-US" dirty="0"/>
          </a:p>
        </p:txBody>
      </p:sp>
      <p:sp>
        <p:nvSpPr>
          <p:cNvPr id="5" name="Slide Number Placeholder 4">
            <a:extLst>
              <a:ext uri="{FF2B5EF4-FFF2-40B4-BE49-F238E27FC236}">
                <a16:creationId xmlns:a16="http://schemas.microsoft.com/office/drawing/2014/main" id="{518CB397-E640-4994-BE9E-AEC36B953960}"/>
              </a:ext>
            </a:extLst>
          </p:cNvPr>
          <p:cNvSpPr>
            <a:spLocks noGrp="1"/>
          </p:cNvSpPr>
          <p:nvPr>
            <p:ph type="sldNum" sz="quarter" idx="12"/>
          </p:nvPr>
        </p:nvSpPr>
        <p:spPr/>
        <p:txBody>
          <a:bodyPr/>
          <a:lstStyle/>
          <a:p>
            <a:fld id="{0CFEC368-1D7A-4F81-ABF6-AE0E36BAF64C}" type="slidenum">
              <a:rPr lang="en-US" smtClean="0"/>
              <a:pPr/>
              <a:t>36</a:t>
            </a:fld>
            <a:endParaRPr lang="en-US"/>
          </a:p>
        </p:txBody>
      </p:sp>
      <p:sp>
        <p:nvSpPr>
          <p:cNvPr id="6" name="Footer Placeholder 5">
            <a:extLst>
              <a:ext uri="{FF2B5EF4-FFF2-40B4-BE49-F238E27FC236}">
                <a16:creationId xmlns:a16="http://schemas.microsoft.com/office/drawing/2014/main" id="{62AA564A-A363-4F31-BDE4-3D0931E6F0B2}"/>
              </a:ext>
            </a:extLst>
          </p:cNvPr>
          <p:cNvSpPr>
            <a:spLocks noGrp="1"/>
          </p:cNvSpPr>
          <p:nvPr>
            <p:ph type="ftr" sz="quarter" idx="11"/>
          </p:nvPr>
        </p:nvSpPr>
        <p:spPr/>
        <p:txBody>
          <a:bodyPr/>
          <a:lstStyle/>
          <a:p>
            <a:pPr algn="r"/>
            <a:r>
              <a:rPr lang="he-IL"/>
              <a:t>מערכות הפעלה - תרגול 8</a:t>
            </a:r>
            <a:endParaRPr lang="en-US"/>
          </a:p>
        </p:txBody>
      </p:sp>
      <p:sp>
        <p:nvSpPr>
          <p:cNvPr id="7" name="TextBox 6">
            <a:extLst>
              <a:ext uri="{FF2B5EF4-FFF2-40B4-BE49-F238E27FC236}">
                <a16:creationId xmlns:a16="http://schemas.microsoft.com/office/drawing/2014/main" id="{109C979E-CFB4-4831-9EE1-970A66C92A1A}"/>
              </a:ext>
            </a:extLst>
          </p:cNvPr>
          <p:cNvSpPr txBox="1"/>
          <p:nvPr/>
        </p:nvSpPr>
        <p:spPr>
          <a:xfrm>
            <a:off x="8245642" y="3680987"/>
            <a:ext cx="529390" cy="2723823"/>
          </a:xfrm>
          <a:prstGeom prst="rect">
            <a:avLst/>
          </a:prstGeom>
          <a:noFill/>
        </p:spPr>
        <p:txBody>
          <a:bodyPr wrap="square" rtlCol="0">
            <a:spAutoFit/>
          </a:bodyPr>
          <a:lstStyle/>
          <a:p>
            <a:pPr algn="r" rtl="1"/>
            <a:r>
              <a:rPr lang="en-US" sz="1900" b="1">
                <a:solidFill>
                  <a:srgbClr val="FF0000"/>
                </a:solidFill>
              </a:rPr>
              <a:t>X</a:t>
            </a:r>
          </a:p>
          <a:p>
            <a:pPr algn="r" rtl="1"/>
            <a:r>
              <a:rPr lang="en-US" sz="1900" b="1">
                <a:solidFill>
                  <a:srgbClr val="006600"/>
                </a:solidFill>
              </a:rPr>
              <a:t>V</a:t>
            </a:r>
          </a:p>
          <a:p>
            <a:pPr algn="r" rtl="1"/>
            <a:r>
              <a:rPr lang="en-US" sz="1900" b="1">
                <a:solidFill>
                  <a:srgbClr val="006600"/>
                </a:solidFill>
              </a:rPr>
              <a:t>V</a:t>
            </a:r>
          </a:p>
          <a:p>
            <a:pPr algn="r" rtl="1"/>
            <a:r>
              <a:rPr lang="en-US" sz="1900" b="1">
                <a:solidFill>
                  <a:srgbClr val="FF0000"/>
                </a:solidFill>
              </a:rPr>
              <a:t>X</a:t>
            </a:r>
          </a:p>
          <a:p>
            <a:pPr algn="r" rtl="1"/>
            <a:r>
              <a:rPr lang="en-US" sz="1900" b="1">
                <a:solidFill>
                  <a:srgbClr val="006600"/>
                </a:solidFill>
              </a:rPr>
              <a:t>V</a:t>
            </a:r>
          </a:p>
          <a:p>
            <a:pPr algn="r" rtl="1"/>
            <a:r>
              <a:rPr lang="en-US" sz="1900" b="1">
                <a:solidFill>
                  <a:srgbClr val="FF0000"/>
                </a:solidFill>
              </a:rPr>
              <a:t>X</a:t>
            </a:r>
          </a:p>
          <a:p>
            <a:pPr algn="r" rtl="1"/>
            <a:r>
              <a:rPr lang="en-US" sz="1900" b="1">
                <a:solidFill>
                  <a:srgbClr val="006600"/>
                </a:solidFill>
              </a:rPr>
              <a:t>V</a:t>
            </a:r>
          </a:p>
          <a:p>
            <a:pPr algn="r" rtl="1"/>
            <a:r>
              <a:rPr lang="en-US" sz="1900" b="1">
                <a:solidFill>
                  <a:srgbClr val="FF0000"/>
                </a:solidFill>
              </a:rPr>
              <a:t>X</a:t>
            </a:r>
          </a:p>
          <a:p>
            <a:pPr algn="r" rtl="1"/>
            <a:r>
              <a:rPr lang="en-US" sz="1900" b="1">
                <a:solidFill>
                  <a:srgbClr val="006600"/>
                </a:solidFill>
              </a:rPr>
              <a:t>V</a:t>
            </a:r>
          </a:p>
        </p:txBody>
      </p:sp>
    </p:spTree>
    <p:extLst>
      <p:ext uri="{BB962C8B-B14F-4D97-AF65-F5344CB8AC3E}">
        <p14:creationId xmlns:p14="http://schemas.microsoft.com/office/powerpoint/2010/main" val="388753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172A-6F2B-4E10-B692-F1727ED03802}"/>
              </a:ext>
            </a:extLst>
          </p:cNvPr>
          <p:cNvSpPr>
            <a:spLocks noGrp="1"/>
          </p:cNvSpPr>
          <p:nvPr>
            <p:ph type="title"/>
          </p:nvPr>
        </p:nvSpPr>
        <p:spPr/>
        <p:txBody>
          <a:bodyPr/>
          <a:lstStyle/>
          <a:p>
            <a:r>
              <a:rPr lang="he-IL"/>
              <a:t>מועד א', אביב 2008, שאלה 1</a:t>
            </a:r>
            <a:endParaRPr lang="en-US"/>
          </a:p>
        </p:txBody>
      </p:sp>
      <p:sp>
        <p:nvSpPr>
          <p:cNvPr id="3" name="Content Placeholder 2">
            <a:extLst>
              <a:ext uri="{FF2B5EF4-FFF2-40B4-BE49-F238E27FC236}">
                <a16:creationId xmlns:a16="http://schemas.microsoft.com/office/drawing/2014/main" id="{714B1390-3FBB-430D-9A03-57484E0926A8}"/>
              </a:ext>
            </a:extLst>
          </p:cNvPr>
          <p:cNvSpPr>
            <a:spLocks noGrp="1"/>
          </p:cNvSpPr>
          <p:nvPr>
            <p:ph sz="half" idx="1"/>
          </p:nvPr>
        </p:nvSpPr>
        <p:spPr/>
        <p:txBody>
          <a:bodyPr>
            <a:normAutofit fontScale="92500" lnSpcReduction="10000"/>
          </a:bodyPr>
          <a:lstStyle/>
          <a:p>
            <a:pPr marL="0" marR="0" indent="0" algn="l" rtl="0">
              <a:lnSpc>
                <a:spcPct val="107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Global semaphore, with initial value 1</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sem_getvalue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he-IL"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&lt;=</a:t>
            </a:r>
            <a:r>
              <a:rPr lang="he-IL"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sleep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reader_unlock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7" name="Content Placeholder 6">
            <a:extLst>
              <a:ext uri="{FF2B5EF4-FFF2-40B4-BE49-F238E27FC236}">
                <a16:creationId xmlns:a16="http://schemas.microsoft.com/office/drawing/2014/main" id="{61CD32D2-2A77-46B3-B169-A0EBE2B76071}"/>
              </a:ext>
            </a:extLst>
          </p:cNvPr>
          <p:cNvSpPr>
            <a:spLocks noGrp="1"/>
          </p:cNvSpPr>
          <p:nvPr>
            <p:ph sz="half" idx="2"/>
          </p:nvPr>
        </p:nvSpPr>
        <p:spPr/>
        <p:txBody>
          <a:bodyPr>
            <a:noAutofit/>
          </a:bodyPr>
          <a:lstStyle/>
          <a:p>
            <a:r>
              <a:rPr lang="he-IL" u="sng"/>
              <a:t>סעיף ב:</a:t>
            </a:r>
            <a:r>
              <a:rPr lang="he-IL"/>
              <a:t> להלן הצעה לפתרון בעיית קוראים/כותבים עם עדיפות לכותבים, המשתמשת בסמפורים.</a:t>
            </a:r>
          </a:p>
          <a:p>
            <a:endParaRPr lang="he-IL"/>
          </a:p>
          <a:p>
            <a:r>
              <a:rPr lang="he-IL"/>
              <a:t>תארו 3 בעיות שונות של נכונות ו/או יעילות שיש בפתרון הנ"ל. הניחו כי הסמפור הינו הוגן.</a:t>
            </a:r>
          </a:p>
          <a:p>
            <a:endParaRPr lang="en-US"/>
          </a:p>
        </p:txBody>
      </p:sp>
      <p:sp>
        <p:nvSpPr>
          <p:cNvPr id="6" name="Footer Placeholder 5">
            <a:extLst>
              <a:ext uri="{FF2B5EF4-FFF2-40B4-BE49-F238E27FC236}">
                <a16:creationId xmlns:a16="http://schemas.microsoft.com/office/drawing/2014/main" id="{405C97E5-8EA9-44AF-90E6-F848E1544571}"/>
              </a:ext>
            </a:extLst>
          </p:cNvPr>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a:extLst>
              <a:ext uri="{FF2B5EF4-FFF2-40B4-BE49-F238E27FC236}">
                <a16:creationId xmlns:a16="http://schemas.microsoft.com/office/drawing/2014/main" id="{DB46D9DD-9225-418D-8ACD-B6AF0B64AF92}"/>
              </a:ext>
            </a:extLst>
          </p:cNvPr>
          <p:cNvSpPr>
            <a:spLocks noGrp="1"/>
          </p:cNvSpPr>
          <p:nvPr>
            <p:ph type="sldNum" sz="quarter" idx="12"/>
          </p:nvPr>
        </p:nvSpPr>
        <p:spPr/>
        <p:txBody>
          <a:bodyPr/>
          <a:lstStyle/>
          <a:p>
            <a:fld id="{0CFEC368-1D7A-4F81-ABF6-AE0E36BAF64C}" type="slidenum">
              <a:rPr lang="en-US" smtClean="0"/>
              <a:pPr/>
              <a:t>37</a:t>
            </a:fld>
            <a:endParaRPr lang="en-US"/>
          </a:p>
        </p:txBody>
      </p:sp>
    </p:spTree>
    <p:extLst>
      <p:ext uri="{BB962C8B-B14F-4D97-AF65-F5344CB8AC3E}">
        <p14:creationId xmlns:p14="http://schemas.microsoft.com/office/powerpoint/2010/main" val="3016547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172A-6F2B-4E10-B692-F1727ED03802}"/>
              </a:ext>
            </a:extLst>
          </p:cNvPr>
          <p:cNvSpPr>
            <a:spLocks noGrp="1"/>
          </p:cNvSpPr>
          <p:nvPr>
            <p:ph type="title"/>
          </p:nvPr>
        </p:nvSpPr>
        <p:spPr/>
        <p:txBody>
          <a:bodyPr/>
          <a:lstStyle/>
          <a:p>
            <a:r>
              <a:rPr lang="he-IL"/>
              <a:t>מועד א', אביב 2008, שאלה 1</a:t>
            </a:r>
            <a:endParaRPr lang="en-US"/>
          </a:p>
        </p:txBody>
      </p:sp>
      <p:sp>
        <p:nvSpPr>
          <p:cNvPr id="3" name="Content Placeholder 2">
            <a:extLst>
              <a:ext uri="{FF2B5EF4-FFF2-40B4-BE49-F238E27FC236}">
                <a16:creationId xmlns:a16="http://schemas.microsoft.com/office/drawing/2014/main" id="{714B1390-3FBB-430D-9A03-57484E0926A8}"/>
              </a:ext>
            </a:extLst>
          </p:cNvPr>
          <p:cNvSpPr>
            <a:spLocks noGrp="1"/>
          </p:cNvSpPr>
          <p:nvPr>
            <p:ph sz="half" idx="1"/>
          </p:nvPr>
        </p:nvSpPr>
        <p:spPr/>
        <p:txBody>
          <a:bodyPr>
            <a:normAutofit fontScale="92500" lnSpcReduction="10000"/>
          </a:bodyPr>
          <a:lstStyle/>
          <a:p>
            <a:pPr marL="0" marR="0" indent="0" algn="l" rtl="0">
              <a:lnSpc>
                <a:spcPct val="107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Global semaphore, with initial value 1</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sem_getvalue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he-IL"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&lt;=</a:t>
            </a:r>
            <a:r>
              <a:rPr lang="he-IL"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sleep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reader_unlock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7" name="Content Placeholder 6">
            <a:extLst>
              <a:ext uri="{FF2B5EF4-FFF2-40B4-BE49-F238E27FC236}">
                <a16:creationId xmlns:a16="http://schemas.microsoft.com/office/drawing/2014/main" id="{61CD32D2-2A77-46B3-B169-A0EBE2B76071}"/>
              </a:ext>
            </a:extLst>
          </p:cNvPr>
          <p:cNvSpPr>
            <a:spLocks noGrp="1"/>
          </p:cNvSpPr>
          <p:nvPr>
            <p:ph sz="half" idx="2"/>
          </p:nvPr>
        </p:nvSpPr>
        <p:spPr/>
        <p:txBody>
          <a:bodyPr>
            <a:noAutofit/>
          </a:bodyPr>
          <a:lstStyle/>
          <a:p>
            <a:pPr marL="514350" lvl="0" indent="-514350">
              <a:buClr>
                <a:srgbClr val="4F81BD"/>
              </a:buClr>
              <a:buFont typeface="+mj-lt"/>
              <a:buAutoNum type="arabicPeriod"/>
            </a:pPr>
            <a:r>
              <a:rPr lang="he-IL" sz="2400" b="1" dirty="0">
                <a:solidFill>
                  <a:prstClr val="black"/>
                </a:solidFill>
              </a:rPr>
              <a:t>בעיית נכונות: </a:t>
            </a:r>
            <a:r>
              <a:rPr lang="he-IL" sz="2400" dirty="0">
                <a:solidFill>
                  <a:prstClr val="black"/>
                </a:solidFill>
              </a:rPr>
              <a:t>הפתרון לא מאפשר ליותר מקורא אחד להיכנס לקטע קריטי.</a:t>
            </a:r>
            <a:endParaRPr lang="en-US" sz="2400" dirty="0">
              <a:solidFill>
                <a:prstClr val="black"/>
              </a:solidFill>
            </a:endParaRPr>
          </a:p>
          <a:p>
            <a:pPr marL="514350" lvl="0" indent="-514350">
              <a:buClr>
                <a:srgbClr val="4F81BD"/>
              </a:buClr>
              <a:buFont typeface="+mj-lt"/>
              <a:buAutoNum type="arabicPeriod"/>
            </a:pPr>
            <a:r>
              <a:rPr lang="he-IL" sz="2400" b="1" dirty="0">
                <a:solidFill>
                  <a:prstClr val="black"/>
                </a:solidFill>
              </a:rPr>
              <a:t>בעיית נכונות:</a:t>
            </a:r>
            <a:r>
              <a:rPr lang="he-IL" sz="2400" dirty="0">
                <a:solidFill>
                  <a:prstClr val="black"/>
                </a:solidFill>
              </a:rPr>
              <a:t> אם יש גם קוראים וגם כותבים, הכותבים לא בהכרח יקבלו עדיפות ועלולים להיות מורעבים בניגוד לדרישה.</a:t>
            </a:r>
            <a:endParaRPr lang="en-US" sz="2400" dirty="0">
              <a:solidFill>
                <a:prstClr val="black"/>
              </a:solidFill>
            </a:endParaRPr>
          </a:p>
          <a:p>
            <a:pPr marL="514350" lvl="0" indent="-514350">
              <a:buClr>
                <a:srgbClr val="4F81BD"/>
              </a:buClr>
              <a:buFont typeface="+mj-lt"/>
              <a:buAutoNum type="arabicPeriod"/>
            </a:pPr>
            <a:r>
              <a:rPr lang="he-IL" sz="2400" b="1" dirty="0">
                <a:solidFill>
                  <a:prstClr val="black"/>
                </a:solidFill>
              </a:rPr>
              <a:t>בעיית יעילות: </a:t>
            </a:r>
            <a:r>
              <a:rPr lang="he-IL" sz="2400" dirty="0">
                <a:solidFill>
                  <a:prstClr val="black"/>
                </a:solidFill>
              </a:rPr>
              <a:t>קוראים מבצעים </a:t>
            </a:r>
            <a:r>
              <a:rPr lang="en-US" sz="2400" dirty="0">
                <a:solidFill>
                  <a:prstClr val="black"/>
                </a:solidFill>
              </a:rPr>
              <a:t>busy wait</a:t>
            </a:r>
            <a:r>
              <a:rPr lang="he-IL" sz="2400" dirty="0">
                <a:solidFill>
                  <a:prstClr val="black"/>
                </a:solidFill>
              </a:rPr>
              <a:t>.</a:t>
            </a:r>
            <a:endParaRPr lang="he-IL" sz="2400" dirty="0"/>
          </a:p>
        </p:txBody>
      </p:sp>
      <p:sp>
        <p:nvSpPr>
          <p:cNvPr id="6" name="Footer Placeholder 5">
            <a:extLst>
              <a:ext uri="{FF2B5EF4-FFF2-40B4-BE49-F238E27FC236}">
                <a16:creationId xmlns:a16="http://schemas.microsoft.com/office/drawing/2014/main" id="{405C97E5-8EA9-44AF-90E6-F848E1544571}"/>
              </a:ext>
            </a:extLst>
          </p:cNvPr>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a:extLst>
              <a:ext uri="{FF2B5EF4-FFF2-40B4-BE49-F238E27FC236}">
                <a16:creationId xmlns:a16="http://schemas.microsoft.com/office/drawing/2014/main" id="{DB46D9DD-9225-418D-8ACD-B6AF0B64AF92}"/>
              </a:ext>
            </a:extLst>
          </p:cNvPr>
          <p:cNvSpPr>
            <a:spLocks noGrp="1"/>
          </p:cNvSpPr>
          <p:nvPr>
            <p:ph type="sldNum" sz="quarter" idx="12"/>
          </p:nvPr>
        </p:nvSpPr>
        <p:spPr/>
        <p:txBody>
          <a:bodyPr/>
          <a:lstStyle/>
          <a:p>
            <a:fld id="{0CFEC368-1D7A-4F81-ABF6-AE0E36BAF64C}" type="slidenum">
              <a:rPr lang="en-US" smtClean="0"/>
              <a:pPr/>
              <a:t>38</a:t>
            </a:fld>
            <a:endParaRPr lang="en-US"/>
          </a:p>
        </p:txBody>
      </p:sp>
    </p:spTree>
    <p:extLst>
      <p:ext uri="{BB962C8B-B14F-4D97-AF65-F5344CB8AC3E}">
        <p14:creationId xmlns:p14="http://schemas.microsoft.com/office/powerpoint/2010/main" val="2019078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9E7F-1988-4B57-8D6B-3CCC03E5E49F}"/>
              </a:ext>
            </a:extLst>
          </p:cNvPr>
          <p:cNvSpPr>
            <a:spLocks noGrp="1"/>
          </p:cNvSpPr>
          <p:nvPr>
            <p:ph type="title"/>
          </p:nvPr>
        </p:nvSpPr>
        <p:spPr/>
        <p:txBody>
          <a:bodyPr/>
          <a:lstStyle/>
          <a:p>
            <a:r>
              <a:rPr lang="he-IL"/>
              <a:t>מועד א', אביב 2008, שאלה 1</a:t>
            </a:r>
            <a:endParaRPr lang="en-US"/>
          </a:p>
        </p:txBody>
      </p:sp>
      <p:sp>
        <p:nvSpPr>
          <p:cNvPr id="3" name="Content Placeholder 2">
            <a:extLst>
              <a:ext uri="{FF2B5EF4-FFF2-40B4-BE49-F238E27FC236}">
                <a16:creationId xmlns:a16="http://schemas.microsoft.com/office/drawing/2014/main" id="{9B1433AD-CB9D-49B1-BCE6-1022EA709C58}"/>
              </a:ext>
            </a:extLst>
          </p:cNvPr>
          <p:cNvSpPr>
            <a:spLocks noGrp="1"/>
          </p:cNvSpPr>
          <p:nvPr>
            <p:ph idx="1"/>
          </p:nvPr>
        </p:nvSpPr>
        <p:spPr/>
        <p:txBody>
          <a:bodyPr/>
          <a:lstStyle/>
          <a:p>
            <a:pPr lvl="0"/>
            <a:r>
              <a:rPr lang="he-IL" u="sng"/>
              <a:t>סעיף ג:</a:t>
            </a:r>
            <a:r>
              <a:rPr lang="en-US"/>
              <a:t> </a:t>
            </a:r>
            <a:r>
              <a:rPr lang="he-IL"/>
              <a:t>כתבו קוד הפותר את בעיית קוראים/כותבים עם עדיפות לכותבים, המשתמש במנעולים ומשתני תנאי.</a:t>
            </a:r>
          </a:p>
          <a:p>
            <a:pPr lvl="0"/>
            <a:endParaRPr lang="he-IL"/>
          </a:p>
          <a:p>
            <a:pPr lvl="0"/>
            <a:r>
              <a:rPr lang="he-IL"/>
              <a:t>ניתן להגדיר משתנים גלובלים ואמצעי סנכרון כרצונכם, (מנעולים, ומשתני תנאי) אבל יש לזכור כי יעילות הפתרון מהווה חלק מהציון (כלומר מיעוט אמצעי הסנכרון עדיף וקטעים קריטיים קצרים עדיפים). ניתן להניח שעדיפות כל החוטים זהה ואמצעי הסנכרון הינם הוגנים.</a:t>
            </a:r>
            <a:endParaRPr lang="en-US"/>
          </a:p>
          <a:p>
            <a:endParaRPr lang="en-US"/>
          </a:p>
          <a:p>
            <a:r>
              <a:rPr lang="he-IL" b="1" u="sng"/>
              <a:t>רמז</a:t>
            </a:r>
            <a:r>
              <a:rPr lang="he-IL"/>
              <a:t>: מומלץ להיעזר בפתרון הבעיה של מנעול קוראים/כותבים עם עדיפות לקוראים, כפי שהוצגה בתרגול.</a:t>
            </a:r>
            <a:endParaRPr lang="en-US"/>
          </a:p>
          <a:p>
            <a:endParaRPr lang="en-US"/>
          </a:p>
        </p:txBody>
      </p:sp>
      <p:sp>
        <p:nvSpPr>
          <p:cNvPr id="6" name="Footer Placeholder 5">
            <a:extLst>
              <a:ext uri="{FF2B5EF4-FFF2-40B4-BE49-F238E27FC236}">
                <a16:creationId xmlns:a16="http://schemas.microsoft.com/office/drawing/2014/main" id="{092DD34C-7372-4979-BED4-C031817685F2}"/>
              </a:ext>
            </a:extLst>
          </p:cNvPr>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a:extLst>
              <a:ext uri="{FF2B5EF4-FFF2-40B4-BE49-F238E27FC236}">
                <a16:creationId xmlns:a16="http://schemas.microsoft.com/office/drawing/2014/main" id="{7F01B649-3D7A-4332-9772-B32A95DA72B6}"/>
              </a:ext>
            </a:extLst>
          </p:cNvPr>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val="164984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F825-0643-4D62-ABDD-9D77BDF26143}"/>
              </a:ext>
            </a:extLst>
          </p:cNvPr>
          <p:cNvSpPr>
            <a:spLocks noGrp="1"/>
          </p:cNvSpPr>
          <p:nvPr>
            <p:ph type="title"/>
          </p:nvPr>
        </p:nvSpPr>
        <p:spPr/>
        <p:txBody>
          <a:bodyPr/>
          <a:lstStyle/>
          <a:p>
            <a:r>
              <a:rPr lang="he-IL"/>
              <a:t>הצגת הבעיה: תור מקבילי</a:t>
            </a:r>
            <a:endParaRPr lang="en-US"/>
          </a:p>
        </p:txBody>
      </p:sp>
      <p:sp>
        <p:nvSpPr>
          <p:cNvPr id="6" name="Content Placeholder 5">
            <a:extLst>
              <a:ext uri="{FF2B5EF4-FFF2-40B4-BE49-F238E27FC236}">
                <a16:creationId xmlns:a16="http://schemas.microsoft.com/office/drawing/2014/main" id="{93C79697-92FD-4B34-A681-3CAB6043661A}"/>
              </a:ext>
            </a:extLst>
          </p:cNvPr>
          <p:cNvSpPr>
            <a:spLocks noGrp="1"/>
          </p:cNvSpPr>
          <p:nvPr>
            <p:ph sz="half" idx="2"/>
          </p:nvPr>
        </p:nvSpPr>
        <p:spPr/>
        <p:txBody>
          <a:bodyPr>
            <a:normAutofit/>
          </a:bodyPr>
          <a:lstStyle/>
          <a:p>
            <a:r>
              <a:rPr lang="he-IL" altLang="en-US"/>
              <a:t>מבנה נתונים עם שתי פעולות:</a:t>
            </a:r>
          </a:p>
          <a:p>
            <a:pPr lvl="1"/>
            <a:r>
              <a:rPr lang="en-US" altLang="en-US"/>
              <a:t>enqueue</a:t>
            </a:r>
            <a:r>
              <a:rPr lang="he-IL" altLang="en-US"/>
              <a:t> – הכנסת איבר לתור.</a:t>
            </a:r>
          </a:p>
          <a:p>
            <a:pPr lvl="1"/>
            <a:r>
              <a:rPr lang="en-US" altLang="en-US"/>
              <a:t>dequeue</a:t>
            </a:r>
            <a:r>
              <a:rPr lang="he-IL" altLang="en-US"/>
              <a:t> – הוצאת איבר מהתור. </a:t>
            </a:r>
            <a:r>
              <a:rPr lang="he-IL" altLang="en-US" b="1"/>
              <a:t>אם התור ריק, הפעולה תיחסם עד שיכנס איבר חדש.</a:t>
            </a:r>
          </a:p>
          <a:p>
            <a:pPr lvl="1"/>
            <a:endParaRPr lang="he-IL" altLang="en-US"/>
          </a:p>
          <a:p>
            <a:r>
              <a:rPr lang="he-IL" altLang="en-US"/>
              <a:t>יש להגן על התור ע"י מנעולים.</a:t>
            </a:r>
          </a:p>
          <a:p>
            <a:pPr lvl="1"/>
            <a:r>
              <a:rPr lang="he-IL" altLang="en-US"/>
              <a:t>כי חוטים שונים יכולים להכניס לתור או להוציא מהתור במקביל.</a:t>
            </a:r>
          </a:p>
          <a:p>
            <a:r>
              <a:rPr lang="he-IL" altLang="en-US"/>
              <a:t>בנוסף צריך להבטיח </a:t>
            </a:r>
            <a:r>
              <a:rPr lang="he-IL" altLang="en-US" b="1"/>
              <a:t>סדר</a:t>
            </a:r>
            <a:r>
              <a:rPr lang="he-IL" altLang="en-US"/>
              <a:t>.</a:t>
            </a:r>
          </a:p>
          <a:p>
            <a:pPr lvl="1"/>
            <a:r>
              <a:rPr lang="he-IL" altLang="en-US"/>
              <a:t>חוט שרוצה להוציא איבר יצטרך להמתין לתנאי "התור אינו ריק".</a:t>
            </a:r>
          </a:p>
        </p:txBody>
      </p:sp>
      <p:sp>
        <p:nvSpPr>
          <p:cNvPr id="4" name="Footer Placeholder 3">
            <a:extLst>
              <a:ext uri="{FF2B5EF4-FFF2-40B4-BE49-F238E27FC236}">
                <a16:creationId xmlns:a16="http://schemas.microsoft.com/office/drawing/2014/main" id="{46DBFC9D-CEC4-49C3-8F04-95200B2F1673}"/>
              </a:ext>
            </a:extLst>
          </p:cNvPr>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a:extLst>
              <a:ext uri="{FF2B5EF4-FFF2-40B4-BE49-F238E27FC236}">
                <a16:creationId xmlns:a16="http://schemas.microsoft.com/office/drawing/2014/main" id="{C9E57440-BF4B-4B1C-984A-4A335711C077}"/>
              </a:ext>
            </a:extLst>
          </p:cNvPr>
          <p:cNvSpPr>
            <a:spLocks noGrp="1"/>
          </p:cNvSpPr>
          <p:nvPr>
            <p:ph type="sldNum" sz="quarter" idx="12"/>
          </p:nvPr>
        </p:nvSpPr>
        <p:spPr/>
        <p:txBody>
          <a:bodyPr/>
          <a:lstStyle/>
          <a:p>
            <a:fld id="{0CFEC368-1D7A-4F81-ABF6-AE0E36BAF64C}" type="slidenum">
              <a:rPr lang="en-US" smtClean="0"/>
              <a:pPr/>
              <a:t>4</a:t>
            </a:fld>
            <a:endParaRPr lang="en-US"/>
          </a:p>
        </p:txBody>
      </p:sp>
      <p:pic>
        <p:nvPicPr>
          <p:cNvPr id="9" name="Picture 2" descr="https://upload.wikimedia.org/wikipedia/commons/thumb/3/34/Fifo_queue.svg/1112px-Fifo_queue.svg.png">
            <a:extLst>
              <a:ext uri="{FF2B5EF4-FFF2-40B4-BE49-F238E27FC236}">
                <a16:creationId xmlns:a16="http://schemas.microsoft.com/office/drawing/2014/main" id="{CC77C5D3-FAFB-4EA7-8C5A-10C21650808A}"/>
              </a:ext>
            </a:extLst>
          </p:cNvPr>
          <p:cNvPicPr>
            <a:picLocks noGrp="1" noChangeAspect="1" noChangeArrowheads="1"/>
          </p:cNvPicPr>
          <p:nvPr>
            <p:ph sz="half" idx="1"/>
          </p:nvPr>
        </p:nvPicPr>
        <p:blipFill rotWithShape="1">
          <a:blip r:embed="rId3" cstate="print">
            <a:extLst>
              <a:ext uri="{28A0092B-C50C-407E-A947-70E740481C1C}">
                <a14:useLocalDpi xmlns:a14="http://schemas.microsoft.com/office/drawing/2010/main" val="0"/>
              </a:ext>
            </a:extLst>
          </a:blip>
          <a:srcRect l="6157" r="2880"/>
          <a:stretch/>
        </p:blipFill>
        <p:spPr bwMode="auto">
          <a:xfrm>
            <a:off x="457200" y="1988013"/>
            <a:ext cx="4038600" cy="408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66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E973C511-C0C6-471D-B84D-B256F5FB27F2}"/>
              </a:ext>
            </a:extLst>
          </p:cNvPr>
          <p:cNvSpPr>
            <a:spLocks noGrp="1" noChangeArrowheads="1"/>
          </p:cNvSpPr>
          <p:nvPr>
            <p:ph type="title"/>
          </p:nvPr>
        </p:nvSpPr>
        <p:spPr/>
        <p:txBody>
          <a:bodyPr/>
          <a:lstStyle/>
          <a:p>
            <a:r>
              <a:rPr lang="he-IL" altLang="en-US"/>
              <a:t>מימוש מנעול קוראים-כותבים (1)</a:t>
            </a:r>
            <a:endParaRPr lang="en-US" altLang="en-US"/>
          </a:p>
        </p:txBody>
      </p:sp>
      <p:sp>
        <p:nvSpPr>
          <p:cNvPr id="310275" name="Rectangle 3">
            <a:extLst>
              <a:ext uri="{FF2B5EF4-FFF2-40B4-BE49-F238E27FC236}">
                <a16:creationId xmlns:a16="http://schemas.microsoft.com/office/drawing/2014/main" id="{3512B6D2-6A39-46BB-B1A1-B0C9A1468E52}"/>
              </a:ext>
            </a:extLst>
          </p:cNvPr>
          <p:cNvSpPr>
            <a:spLocks noGrp="1" noChangeArrowheads="1"/>
          </p:cNvSpPr>
          <p:nvPr>
            <p:ph idx="1"/>
          </p:nvPr>
        </p:nvSpPr>
        <p:spPr/>
        <p:txBody>
          <a:bodyPr>
            <a:normAutofit/>
          </a:bodyPr>
          <a:lstStyle/>
          <a:p>
            <a:pPr marL="0" marR="0" indent="0" algn="l" rtl="0">
              <a:lnSpc>
                <a:spcPct val="107000"/>
              </a:lnSpc>
              <a:spcBef>
                <a:spcPts val="0"/>
              </a:spcBef>
              <a:spcAft>
                <a:spcPts val="0"/>
              </a:spcAft>
              <a:buNone/>
            </a:pP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readers_writers_init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2000" b="1" dirty="0">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cond_init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cond_init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mutex_init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effectLst/>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a:extLst>
              <a:ext uri="{FF2B5EF4-FFF2-40B4-BE49-F238E27FC236}">
                <a16:creationId xmlns:a16="http://schemas.microsoft.com/office/drawing/2014/main" id="{4528DD71-065F-4521-B7BC-BB7453EEF29C}"/>
              </a:ext>
            </a:extLst>
          </p:cNvPr>
          <p:cNvSpPr>
            <a:spLocks noGrp="1"/>
          </p:cNvSpPr>
          <p:nvPr>
            <p:ph type="ftr" sz="quarter" idx="11"/>
          </p:nvPr>
        </p:nvSpPr>
        <p:spPr/>
        <p:txBody>
          <a:bodyPr/>
          <a:lstStyle/>
          <a:p>
            <a:pPr algn="r"/>
            <a:r>
              <a:rPr lang="he-IL"/>
              <a:t>מערכות הפעלה - תרגול 8</a:t>
            </a:r>
            <a:endParaRPr lang="en-US"/>
          </a:p>
        </p:txBody>
      </p:sp>
      <p:sp>
        <p:nvSpPr>
          <p:cNvPr id="3" name="Slide Number Placeholder 2">
            <a:extLst>
              <a:ext uri="{FF2B5EF4-FFF2-40B4-BE49-F238E27FC236}">
                <a16:creationId xmlns:a16="http://schemas.microsoft.com/office/drawing/2014/main" id="{779E25C0-3890-4071-9FBE-020EEF08CADA}"/>
              </a:ext>
            </a:extLst>
          </p:cNvPr>
          <p:cNvSpPr>
            <a:spLocks noGrp="1"/>
          </p:cNvSpPr>
          <p:nvPr>
            <p:ph type="sldNum" sz="quarter" idx="12"/>
          </p:nvPr>
        </p:nvSpPr>
        <p:spPr/>
        <p:txBody>
          <a:bodyPr/>
          <a:lstStyle/>
          <a:p>
            <a:fld id="{0CFEC368-1D7A-4F81-ABF6-AE0E36BAF64C}" type="slidenum">
              <a:rPr lang="en-US" smtClean="0"/>
              <a:pPr/>
              <a:t>40</a:t>
            </a:fld>
            <a:endParaRPr lang="en-US"/>
          </a:p>
        </p:txBody>
      </p:sp>
    </p:spTree>
    <p:extLst>
      <p:ext uri="{BB962C8B-B14F-4D97-AF65-F5344CB8AC3E}">
        <p14:creationId xmlns:p14="http://schemas.microsoft.com/office/powerpoint/2010/main" val="509827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374258A9-C919-4E42-8B57-98452353FF04}"/>
              </a:ext>
            </a:extLst>
          </p:cNvPr>
          <p:cNvSpPr>
            <a:spLocks noGrp="1" noChangeArrowheads="1"/>
          </p:cNvSpPr>
          <p:nvPr>
            <p:ph type="title"/>
          </p:nvPr>
        </p:nvSpPr>
        <p:spPr/>
        <p:txBody>
          <a:bodyPr/>
          <a:lstStyle/>
          <a:p>
            <a:r>
              <a:rPr lang="he-IL"/>
              <a:t>מועד א', אביב 2008, שאלה 1</a:t>
            </a:r>
            <a:endParaRPr lang="en-US" altLang="en-US"/>
          </a:p>
        </p:txBody>
      </p:sp>
      <p:sp>
        <p:nvSpPr>
          <p:cNvPr id="312323" name="Rectangle 3">
            <a:extLst>
              <a:ext uri="{FF2B5EF4-FFF2-40B4-BE49-F238E27FC236}">
                <a16:creationId xmlns:a16="http://schemas.microsoft.com/office/drawing/2014/main" id="{873D2C35-49FC-4997-B4DE-A3EC60C3C56C}"/>
              </a:ext>
            </a:extLst>
          </p:cNvPr>
          <p:cNvSpPr>
            <a:spLocks noGrp="1" noChangeArrowheads="1"/>
          </p:cNvSpPr>
          <p:nvPr>
            <p:ph idx="1"/>
          </p:nvPr>
        </p:nvSpPr>
        <p:spPr/>
        <p:txBody>
          <a:bodyPr>
            <a:normAutofit/>
          </a:bodyPr>
          <a:lstStyle/>
          <a:p>
            <a:pPr marL="0" marR="0" indent="0" algn="l" rtl="0">
              <a:lnSpc>
                <a:spcPct val="107000"/>
              </a:lnSpc>
              <a:spcBef>
                <a:spcPts val="0"/>
              </a:spcBef>
              <a:spcAft>
                <a:spcPts val="0"/>
              </a:spcAft>
              <a:buNone/>
            </a:pPr>
            <a:r>
              <a:rPr lang="en-US" sz="19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1900" dirty="0">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900" dirty="0">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reader_unlock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a:extLst>
              <a:ext uri="{FF2B5EF4-FFF2-40B4-BE49-F238E27FC236}">
                <a16:creationId xmlns:a16="http://schemas.microsoft.com/office/drawing/2014/main" id="{AAA92CF9-849F-4E3F-9CFF-A08CF0E6F8A1}"/>
              </a:ext>
            </a:extLst>
          </p:cNvPr>
          <p:cNvSpPr>
            <a:spLocks noGrp="1"/>
          </p:cNvSpPr>
          <p:nvPr>
            <p:ph type="ftr" sz="quarter" idx="11"/>
          </p:nvPr>
        </p:nvSpPr>
        <p:spPr/>
        <p:txBody>
          <a:bodyPr/>
          <a:lstStyle/>
          <a:p>
            <a:pPr algn="r"/>
            <a:r>
              <a:rPr lang="he-IL"/>
              <a:t>מערכות הפעלה - תרגול 8</a:t>
            </a:r>
            <a:endParaRPr lang="en-US"/>
          </a:p>
        </p:txBody>
      </p:sp>
      <p:sp>
        <p:nvSpPr>
          <p:cNvPr id="3" name="Slide Number Placeholder 2">
            <a:extLst>
              <a:ext uri="{FF2B5EF4-FFF2-40B4-BE49-F238E27FC236}">
                <a16:creationId xmlns:a16="http://schemas.microsoft.com/office/drawing/2014/main" id="{F1D9A813-6211-4B02-B9CD-565E872C1A87}"/>
              </a:ext>
            </a:extLst>
          </p:cNvPr>
          <p:cNvSpPr>
            <a:spLocks noGrp="1"/>
          </p:cNvSpPr>
          <p:nvPr>
            <p:ph type="sldNum" sz="quarter" idx="12"/>
          </p:nvPr>
        </p:nvSpPr>
        <p:spPr/>
        <p:txBody>
          <a:bodyPr/>
          <a:lstStyle/>
          <a:p>
            <a:fld id="{0CFEC368-1D7A-4F81-ABF6-AE0E36BAF64C}" type="slidenum">
              <a:rPr lang="en-US" smtClean="0"/>
              <a:pPr/>
              <a:t>41</a:t>
            </a:fld>
            <a:endParaRPr lang="en-US"/>
          </a:p>
        </p:txBody>
      </p:sp>
    </p:spTree>
    <p:extLst>
      <p:ext uri="{BB962C8B-B14F-4D97-AF65-F5344CB8AC3E}">
        <p14:creationId xmlns:p14="http://schemas.microsoft.com/office/powerpoint/2010/main" val="1718862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226AAE42-E843-40AA-8FF8-404D7542ECF8}"/>
              </a:ext>
            </a:extLst>
          </p:cNvPr>
          <p:cNvSpPr>
            <a:spLocks noGrp="1" noChangeArrowheads="1"/>
          </p:cNvSpPr>
          <p:nvPr>
            <p:ph type="title"/>
          </p:nvPr>
        </p:nvSpPr>
        <p:spPr/>
        <p:txBody>
          <a:bodyPr/>
          <a:lstStyle/>
          <a:p>
            <a:r>
              <a:rPr lang="he-IL"/>
              <a:t>מועד א', אביב 2008, שאלה 1</a:t>
            </a:r>
            <a:endParaRPr lang="en-US" altLang="en-US"/>
          </a:p>
        </p:txBody>
      </p:sp>
      <p:sp>
        <p:nvSpPr>
          <p:cNvPr id="313347" name="Rectangle 3">
            <a:extLst>
              <a:ext uri="{FF2B5EF4-FFF2-40B4-BE49-F238E27FC236}">
                <a16:creationId xmlns:a16="http://schemas.microsoft.com/office/drawing/2014/main" id="{229FE4E0-4D36-469E-B49A-AF111B3724B8}"/>
              </a:ext>
            </a:extLst>
          </p:cNvPr>
          <p:cNvSpPr>
            <a:spLocks noGrp="1" noChangeArrowheads="1"/>
          </p:cNvSpPr>
          <p:nvPr>
            <p:ph idx="1"/>
          </p:nvPr>
        </p:nvSpPr>
        <p:spPr/>
        <p:txBody>
          <a:bodyPr>
            <a:noAutofit/>
          </a:bodyPr>
          <a:lstStyle/>
          <a:p>
            <a:pPr marL="0" marR="0" indent="0" algn="l" rtl="0">
              <a:spcBef>
                <a:spcPts val="0"/>
              </a:spcBef>
              <a:spcAft>
                <a:spcPts val="0"/>
              </a:spcAft>
              <a:buNone/>
            </a:pPr>
            <a:r>
              <a:rPr lang="en-US" sz="17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r>
              <a:rPr lang="en-US" sz="1700" b="1" dirty="0">
                <a:solidFill>
                  <a:srgbClr val="000080"/>
                </a:solidFill>
                <a:latin typeface="Courier New" panose="02070309020205020404" pitchFamily="49" charset="0"/>
                <a:ea typeface="Calibri" panose="020F0502020204030204" pitchFamily="34" charset="0"/>
                <a:cs typeface="Taamey David CLM" panose="02000000000000000000" pitchFamily="2" charset="-79"/>
              </a:rPr>
              <a:t>    </a:t>
            </a:r>
            <a:r>
              <a:rPr lang="en-US" sz="1700" b="1" dirty="0"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1700" b="1" dirty="0">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1700" b="1" dirty="0">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endParaRPr lang="en-US" sz="1700" b="1"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cond_broadcast</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a:extLst>
              <a:ext uri="{FF2B5EF4-FFF2-40B4-BE49-F238E27FC236}">
                <a16:creationId xmlns:a16="http://schemas.microsoft.com/office/drawing/2014/main" id="{283D4E5F-56A5-4F1E-A92F-A5D7AF5A7B79}"/>
              </a:ext>
            </a:extLst>
          </p:cNvPr>
          <p:cNvSpPr>
            <a:spLocks noGrp="1"/>
          </p:cNvSpPr>
          <p:nvPr>
            <p:ph type="ftr" sz="quarter" idx="11"/>
          </p:nvPr>
        </p:nvSpPr>
        <p:spPr/>
        <p:txBody>
          <a:bodyPr/>
          <a:lstStyle/>
          <a:p>
            <a:pPr algn="r"/>
            <a:r>
              <a:rPr lang="he-IL"/>
              <a:t>מערכות הפעלה - תרגול 8</a:t>
            </a:r>
            <a:endParaRPr lang="en-US"/>
          </a:p>
        </p:txBody>
      </p:sp>
      <p:sp>
        <p:nvSpPr>
          <p:cNvPr id="3" name="Slide Number Placeholder 2">
            <a:extLst>
              <a:ext uri="{FF2B5EF4-FFF2-40B4-BE49-F238E27FC236}">
                <a16:creationId xmlns:a16="http://schemas.microsoft.com/office/drawing/2014/main" id="{FB8AF469-608F-48A9-B0E2-F7D01957A348}"/>
              </a:ext>
            </a:extLst>
          </p:cNvPr>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val="2475777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7A91-A1E6-4DCD-87DF-998E8B264C07}"/>
              </a:ext>
            </a:extLst>
          </p:cNvPr>
          <p:cNvSpPr>
            <a:spLocks noGrp="1"/>
          </p:cNvSpPr>
          <p:nvPr>
            <p:ph type="title"/>
          </p:nvPr>
        </p:nvSpPr>
        <p:spPr/>
        <p:txBody>
          <a:bodyPr/>
          <a:lstStyle/>
          <a:p>
            <a:r>
              <a:rPr lang="he-IL"/>
              <a:t>סינכרון בגרעין לינוקס</a:t>
            </a:r>
            <a:endParaRPr lang="en-US"/>
          </a:p>
        </p:txBody>
      </p:sp>
      <p:sp>
        <p:nvSpPr>
          <p:cNvPr id="3" name="Text Placeholder 2">
            <a:extLst>
              <a:ext uri="{FF2B5EF4-FFF2-40B4-BE49-F238E27FC236}">
                <a16:creationId xmlns:a16="http://schemas.microsoft.com/office/drawing/2014/main" id="{FBFDD799-8D8F-4A3A-9549-5334152BC595}"/>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72E2A802-EA82-4A06-9DE9-C0B0EDFE0586}"/>
              </a:ext>
            </a:extLst>
          </p:cNvPr>
          <p:cNvSpPr>
            <a:spLocks noGrp="1"/>
          </p:cNvSpPr>
          <p:nvPr>
            <p:ph type="sldNum" sz="quarter" idx="12"/>
          </p:nvPr>
        </p:nvSpPr>
        <p:spPr/>
        <p:txBody>
          <a:bodyPr/>
          <a:lstStyle/>
          <a:p>
            <a:fld id="{0CFEC368-1D7A-4F81-ABF6-AE0E36BAF64C}" type="slidenum">
              <a:rPr lang="en-US" smtClean="0"/>
              <a:pPr/>
              <a:t>43</a:t>
            </a:fld>
            <a:endParaRPr lang="en-US"/>
          </a:p>
        </p:txBody>
      </p:sp>
      <p:sp>
        <p:nvSpPr>
          <p:cNvPr id="6" name="Footer Placeholder 5">
            <a:extLst>
              <a:ext uri="{FF2B5EF4-FFF2-40B4-BE49-F238E27FC236}">
                <a16:creationId xmlns:a16="http://schemas.microsoft.com/office/drawing/2014/main" id="{4AD1B60D-9ED6-404F-933A-0FA675CA5FF4}"/>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1724466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293E-EF88-4614-A6D2-6C77B3C98B96}"/>
              </a:ext>
            </a:extLst>
          </p:cNvPr>
          <p:cNvSpPr>
            <a:spLocks noGrp="1"/>
          </p:cNvSpPr>
          <p:nvPr>
            <p:ph type="title"/>
          </p:nvPr>
        </p:nvSpPr>
        <p:spPr/>
        <p:txBody>
          <a:bodyPr/>
          <a:lstStyle/>
          <a:p>
            <a:r>
              <a:rPr lang="he-IL" dirty="0"/>
              <a:t>אנלוגיית המסעדה</a:t>
            </a:r>
            <a:endParaRPr lang="en-US" dirty="0"/>
          </a:p>
        </p:txBody>
      </p:sp>
      <p:sp>
        <p:nvSpPr>
          <p:cNvPr id="3" name="Content Placeholder 2">
            <a:extLst>
              <a:ext uri="{FF2B5EF4-FFF2-40B4-BE49-F238E27FC236}">
                <a16:creationId xmlns:a16="http://schemas.microsoft.com/office/drawing/2014/main" id="{55B25353-F80F-4DDC-B1D0-9D9C55130255}"/>
              </a:ext>
            </a:extLst>
          </p:cNvPr>
          <p:cNvSpPr>
            <a:spLocks noGrp="1"/>
          </p:cNvSpPr>
          <p:nvPr>
            <p:ph idx="1"/>
          </p:nvPr>
        </p:nvSpPr>
        <p:spPr/>
        <p:txBody>
          <a:bodyPr>
            <a:normAutofit/>
          </a:bodyPr>
          <a:lstStyle/>
          <a:p>
            <a:r>
              <a:rPr lang="he-IL" altLang="en-US" dirty="0"/>
              <a:t>דמיינו מסעדה ובה המלצר מטפל בשני סוגי לקוחות:</a:t>
            </a:r>
          </a:p>
          <a:p>
            <a:endParaRPr lang="he-IL" altLang="en-US" dirty="0"/>
          </a:p>
          <a:p>
            <a:endParaRPr lang="he-IL" altLang="en-US" dirty="0"/>
          </a:p>
          <a:p>
            <a:endParaRPr lang="he-IL" altLang="en-US" dirty="0"/>
          </a:p>
          <a:p>
            <a:endParaRPr lang="he-IL" altLang="en-US" dirty="0"/>
          </a:p>
          <a:p>
            <a:endParaRPr lang="he-IL" altLang="en-US" dirty="0"/>
          </a:p>
          <a:p>
            <a:endParaRPr lang="he-IL" altLang="en-US" dirty="0"/>
          </a:p>
          <a:p>
            <a:pPr lvl="1"/>
            <a:endParaRPr lang="he-IL" altLang="en-US" dirty="0"/>
          </a:p>
          <a:p>
            <a:pPr lvl="1"/>
            <a:endParaRPr lang="he-IL" altLang="en-US" dirty="0"/>
          </a:p>
        </p:txBody>
      </p:sp>
      <p:sp>
        <p:nvSpPr>
          <p:cNvPr id="5" name="Slide Number Placeholder 4">
            <a:extLst>
              <a:ext uri="{FF2B5EF4-FFF2-40B4-BE49-F238E27FC236}">
                <a16:creationId xmlns:a16="http://schemas.microsoft.com/office/drawing/2014/main" id="{70E9C544-6310-4262-8913-EA1471706728}"/>
              </a:ext>
            </a:extLst>
          </p:cNvPr>
          <p:cNvSpPr>
            <a:spLocks noGrp="1"/>
          </p:cNvSpPr>
          <p:nvPr>
            <p:ph type="sldNum" sz="quarter" idx="12"/>
          </p:nvPr>
        </p:nvSpPr>
        <p:spPr/>
        <p:txBody>
          <a:bodyPr/>
          <a:lstStyle/>
          <a:p>
            <a:fld id="{0CFEC368-1D7A-4F81-ABF6-AE0E36BAF64C}" type="slidenum">
              <a:rPr lang="en-US" smtClean="0"/>
              <a:pPr/>
              <a:t>44</a:t>
            </a:fld>
            <a:endParaRPr lang="en-US"/>
          </a:p>
        </p:txBody>
      </p:sp>
      <p:sp>
        <p:nvSpPr>
          <p:cNvPr id="6" name="Footer Placeholder 5">
            <a:extLst>
              <a:ext uri="{FF2B5EF4-FFF2-40B4-BE49-F238E27FC236}">
                <a16:creationId xmlns:a16="http://schemas.microsoft.com/office/drawing/2014/main" id="{DD010363-6407-4997-90C8-EE94A47C7FFE}"/>
              </a:ext>
            </a:extLst>
          </p:cNvPr>
          <p:cNvSpPr>
            <a:spLocks noGrp="1"/>
          </p:cNvSpPr>
          <p:nvPr>
            <p:ph type="ftr" sz="quarter" idx="11"/>
          </p:nvPr>
        </p:nvSpPr>
        <p:spPr/>
        <p:txBody>
          <a:bodyPr/>
          <a:lstStyle/>
          <a:p>
            <a:pPr algn="r"/>
            <a:r>
              <a:rPr lang="he-IL"/>
              <a:t>מערכות הפעלה - תרגול 8</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0222618"/>
              </p:ext>
            </p:extLst>
          </p:nvPr>
        </p:nvGraphicFramePr>
        <p:xfrm>
          <a:off x="457200" y="2118359"/>
          <a:ext cx="8229602" cy="3840481"/>
        </p:xfrm>
        <a:graphic>
          <a:graphicData uri="http://schemas.openxmlformats.org/drawingml/2006/table">
            <a:tbl>
              <a:tblPr firstRow="1" bandRow="1">
                <a:tableStyleId>{E8B1032C-EA38-4F05-BA0D-38AFFFC7BED3}</a:tableStyleId>
              </a:tblPr>
              <a:tblGrid>
                <a:gridCol w="3749040">
                  <a:extLst>
                    <a:ext uri="{9D8B030D-6E8A-4147-A177-3AD203B41FA5}">
                      <a16:colId xmlns:a16="http://schemas.microsoft.com/office/drawing/2014/main" val="20001"/>
                    </a:ext>
                  </a:extLst>
                </a:gridCol>
                <a:gridCol w="4480562">
                  <a:extLst>
                    <a:ext uri="{9D8B030D-6E8A-4147-A177-3AD203B41FA5}">
                      <a16:colId xmlns:a16="http://schemas.microsoft.com/office/drawing/2014/main" val="20000"/>
                    </a:ext>
                  </a:extLst>
                </a:gridCol>
              </a:tblGrid>
              <a:tr h="463488">
                <a:tc>
                  <a:txBody>
                    <a:bodyPr/>
                    <a:lstStyle/>
                    <a:p>
                      <a:pPr algn="ctr" rtl="1"/>
                      <a:r>
                        <a:rPr lang="he-IL" sz="2400"/>
                        <a:t>לקוחות </a:t>
                      </a:r>
                      <a:r>
                        <a:rPr lang="en-US" sz="2400"/>
                        <a:t>VIP</a:t>
                      </a:r>
                    </a:p>
                  </a:txBody>
                  <a:tcPr/>
                </a:tc>
                <a:tc>
                  <a:txBody>
                    <a:bodyPr/>
                    <a:lstStyle/>
                    <a:p>
                      <a:pPr algn="ctr" rtl="1"/>
                      <a:r>
                        <a:rPr lang="he-IL" sz="2400" dirty="0"/>
                        <a:t>לקוחות רגילים</a:t>
                      </a:r>
                      <a:endParaRPr lang="en-US" sz="2400" dirty="0"/>
                    </a:p>
                  </a:txBody>
                  <a:tcPr/>
                </a:tc>
                <a:extLst>
                  <a:ext uri="{0D108BD9-81ED-4DB2-BD59-A6C34878D82A}">
                    <a16:rowId xmlns:a16="http://schemas.microsoft.com/office/drawing/2014/main" val="10000"/>
                  </a:ext>
                </a:extLst>
              </a:tr>
              <a:tr h="1126972">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המלצר מטפל מיד בכל לקוח </a:t>
                      </a:r>
                      <a:r>
                        <a:rPr lang="en-US" sz="2000" dirty="0"/>
                        <a:t>VIP</a:t>
                      </a:r>
                      <a:r>
                        <a:rPr lang="he-IL" sz="2000" dirty="0"/>
                        <a:t> שמגיע, גם אם צריך לעזוב באמצע לקוח אחר (רגיל או </a:t>
                      </a:r>
                      <a:r>
                        <a:rPr lang="en-US" sz="2000" dirty="0"/>
                        <a:t>VIP</a:t>
                      </a:r>
                      <a:r>
                        <a:rPr lang="he-IL" sz="2000" dirty="0"/>
                        <a:t>).</a:t>
                      </a:r>
                    </a:p>
                  </a:txBody>
                  <a:tcPr/>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אם המלצר פנוי ומגיע לקוח רגיל, אז המלצר עובר לטפל בו.</a:t>
                      </a:r>
                    </a:p>
                  </a:txBody>
                  <a:tcPr/>
                </a:tc>
                <a:extLst>
                  <a:ext uri="{0D108BD9-81ED-4DB2-BD59-A6C34878D82A}">
                    <a16:rowId xmlns:a16="http://schemas.microsoft.com/office/drawing/2014/main" val="10001"/>
                  </a:ext>
                </a:extLst>
              </a:tr>
              <a:tr h="921356">
                <a:tc>
                  <a:txBody>
                    <a:bodyPr/>
                    <a:lstStyle/>
                    <a:p>
                      <a:pPr marL="0" indent="0" algn="r" rtl="1">
                        <a:buFont typeface="Arial" panose="020B0604020202020204" pitchFamily="34" charset="0"/>
                        <a:buNone/>
                      </a:pPr>
                      <a:r>
                        <a:rPr lang="he-IL" sz="2000" dirty="0"/>
                        <a:t>לקוח </a:t>
                      </a:r>
                      <a:r>
                        <a:rPr lang="en-US" sz="2000" dirty="0"/>
                        <a:t>VIP</a:t>
                      </a:r>
                      <a:r>
                        <a:rPr lang="he-IL" sz="2000" baseline="0" dirty="0"/>
                        <a:t> לעולם לא ישחרר את המלצר שמטפל בו כרגע.</a:t>
                      </a:r>
                      <a:endParaRPr lang="he-IL" sz="2000"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לקוח רגיל יכול לשחרר את המלצר שמטפל בו כרגע לטובת</a:t>
                      </a:r>
                      <a:r>
                        <a:rPr lang="he-IL" sz="2000" baseline="0" dirty="0"/>
                        <a:t> לקוח אחר</a:t>
                      </a:r>
                      <a:r>
                        <a:rPr lang="he-IL" sz="2000" dirty="0"/>
                        <a:t>.</a:t>
                      </a:r>
                    </a:p>
                  </a:txBody>
                  <a:tcPr/>
                </a:tc>
                <a:extLst>
                  <a:ext uri="{0D108BD9-81ED-4DB2-BD59-A6C34878D82A}">
                    <a16:rowId xmlns:a16="http://schemas.microsoft.com/office/drawing/2014/main" val="2697737194"/>
                  </a:ext>
                </a:extLst>
              </a:tr>
              <a:tr h="1328665">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המלצר לא יעזוב לקוח </a:t>
                      </a:r>
                      <a:r>
                        <a:rPr lang="en-US" sz="2000" dirty="0"/>
                        <a:t>VIP</a:t>
                      </a:r>
                      <a:r>
                        <a:rPr lang="he-IL" sz="2000" dirty="0"/>
                        <a:t> לטובת לקוח רגיל.</a:t>
                      </a:r>
                    </a:p>
                  </a:txBody>
                  <a:tcPr/>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המלצר יכול לעזוב לקוח רגיל לטובת לקוחות </a:t>
                      </a:r>
                      <a:r>
                        <a:rPr lang="en-US" sz="2000" dirty="0"/>
                        <a:t>VIP</a:t>
                      </a:r>
                      <a:r>
                        <a:rPr lang="he-IL" sz="2000" dirty="0"/>
                        <a:t> שמגיעים</a:t>
                      </a:r>
                      <a:r>
                        <a:rPr lang="he-IL" sz="2000" baseline="0" dirty="0"/>
                        <a:t>. לאחר הטיפול בלקוחות </a:t>
                      </a:r>
                      <a:r>
                        <a:rPr lang="en-US" sz="2000" baseline="0" dirty="0"/>
                        <a:t>VIP</a:t>
                      </a:r>
                      <a:r>
                        <a:rPr lang="he-IL" sz="2000" baseline="0" dirty="0"/>
                        <a:t>, המלצר יכול לחזור לטפל בלקוח רגיל אחר.</a:t>
                      </a:r>
                      <a:endParaRPr lang="he-IL"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6405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293E-EF88-4614-A6D2-6C77B3C98B96}"/>
              </a:ext>
            </a:extLst>
          </p:cNvPr>
          <p:cNvSpPr>
            <a:spLocks noGrp="1"/>
          </p:cNvSpPr>
          <p:nvPr>
            <p:ph type="title"/>
          </p:nvPr>
        </p:nvSpPr>
        <p:spPr/>
        <p:txBody>
          <a:bodyPr/>
          <a:lstStyle/>
          <a:p>
            <a:r>
              <a:rPr lang="he-IL" dirty="0"/>
              <a:t>הגרעין </a:t>
            </a:r>
            <a:r>
              <a:rPr lang="he-IL" dirty="0">
                <a:sym typeface="Wingdings" panose="05000000000000000000" pitchFamily="2" charset="2"/>
              </a:rPr>
              <a:t>הוא מלצר</a:t>
            </a:r>
            <a:endParaRPr lang="en-US" dirty="0"/>
          </a:p>
        </p:txBody>
      </p:sp>
      <p:sp>
        <p:nvSpPr>
          <p:cNvPr id="3" name="Content Placeholder 2">
            <a:extLst>
              <a:ext uri="{FF2B5EF4-FFF2-40B4-BE49-F238E27FC236}">
                <a16:creationId xmlns:a16="http://schemas.microsoft.com/office/drawing/2014/main" id="{55B25353-F80F-4DDC-B1D0-9D9C55130255}"/>
              </a:ext>
            </a:extLst>
          </p:cNvPr>
          <p:cNvSpPr>
            <a:spLocks noGrp="1"/>
          </p:cNvSpPr>
          <p:nvPr>
            <p:ph idx="1"/>
          </p:nvPr>
        </p:nvSpPr>
        <p:spPr/>
        <p:txBody>
          <a:bodyPr>
            <a:normAutofit/>
          </a:bodyPr>
          <a:lstStyle/>
          <a:p>
            <a:r>
              <a:rPr lang="he-IL" altLang="en-US" dirty="0"/>
              <a:t>הגרעין מטפל בשני סוגי בקשות (לקוחות</a:t>
            </a:r>
            <a:r>
              <a:rPr lang="he-IL" dirty="0"/>
              <a:t>)</a:t>
            </a:r>
            <a:r>
              <a:rPr lang="he-IL" altLang="en-US" dirty="0"/>
              <a:t>:</a:t>
            </a:r>
          </a:p>
          <a:p>
            <a:endParaRPr lang="he-IL" altLang="en-US" dirty="0"/>
          </a:p>
          <a:p>
            <a:endParaRPr lang="he-IL" altLang="en-US" dirty="0"/>
          </a:p>
          <a:p>
            <a:endParaRPr lang="he-IL" altLang="en-US" dirty="0"/>
          </a:p>
          <a:p>
            <a:endParaRPr lang="he-IL" altLang="en-US" dirty="0"/>
          </a:p>
          <a:p>
            <a:endParaRPr lang="he-IL" altLang="en-US" dirty="0"/>
          </a:p>
          <a:p>
            <a:endParaRPr lang="he-IL" altLang="en-US" dirty="0"/>
          </a:p>
          <a:p>
            <a:pPr lvl="1"/>
            <a:endParaRPr lang="he-IL" altLang="en-US" dirty="0"/>
          </a:p>
          <a:p>
            <a:pPr lvl="1"/>
            <a:endParaRPr lang="he-IL" altLang="en-US" dirty="0"/>
          </a:p>
        </p:txBody>
      </p:sp>
      <p:sp>
        <p:nvSpPr>
          <p:cNvPr id="5" name="Slide Number Placeholder 4">
            <a:extLst>
              <a:ext uri="{FF2B5EF4-FFF2-40B4-BE49-F238E27FC236}">
                <a16:creationId xmlns:a16="http://schemas.microsoft.com/office/drawing/2014/main" id="{70E9C544-6310-4262-8913-EA1471706728}"/>
              </a:ext>
            </a:extLst>
          </p:cNvPr>
          <p:cNvSpPr>
            <a:spLocks noGrp="1"/>
          </p:cNvSpPr>
          <p:nvPr>
            <p:ph type="sldNum" sz="quarter" idx="12"/>
          </p:nvPr>
        </p:nvSpPr>
        <p:spPr/>
        <p:txBody>
          <a:bodyPr/>
          <a:lstStyle/>
          <a:p>
            <a:fld id="{0CFEC368-1D7A-4F81-ABF6-AE0E36BAF64C}" type="slidenum">
              <a:rPr lang="en-US" smtClean="0"/>
              <a:pPr/>
              <a:t>45</a:t>
            </a:fld>
            <a:endParaRPr lang="en-US"/>
          </a:p>
        </p:txBody>
      </p:sp>
      <p:sp>
        <p:nvSpPr>
          <p:cNvPr id="6" name="Footer Placeholder 5">
            <a:extLst>
              <a:ext uri="{FF2B5EF4-FFF2-40B4-BE49-F238E27FC236}">
                <a16:creationId xmlns:a16="http://schemas.microsoft.com/office/drawing/2014/main" id="{DD010363-6407-4997-90C8-EE94A47C7FFE}"/>
              </a:ext>
            </a:extLst>
          </p:cNvPr>
          <p:cNvSpPr>
            <a:spLocks noGrp="1"/>
          </p:cNvSpPr>
          <p:nvPr>
            <p:ph type="ftr" sz="quarter" idx="11"/>
          </p:nvPr>
        </p:nvSpPr>
        <p:spPr/>
        <p:txBody>
          <a:bodyPr/>
          <a:lstStyle/>
          <a:p>
            <a:pPr algn="r"/>
            <a:r>
              <a:rPr lang="he-IL"/>
              <a:t>מערכות הפעלה - תרגול 8</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755675791"/>
              </p:ext>
            </p:extLst>
          </p:nvPr>
        </p:nvGraphicFramePr>
        <p:xfrm>
          <a:off x="457200" y="2118359"/>
          <a:ext cx="8229602" cy="4024149"/>
        </p:xfrm>
        <a:graphic>
          <a:graphicData uri="http://schemas.openxmlformats.org/drawingml/2006/table">
            <a:tbl>
              <a:tblPr firstRow="1" bandRow="1">
                <a:tableStyleId>{E8B1032C-EA38-4F05-BA0D-38AFFFC7BED3}</a:tableStyleId>
              </a:tblPr>
              <a:tblGrid>
                <a:gridCol w="3703320">
                  <a:extLst>
                    <a:ext uri="{9D8B030D-6E8A-4147-A177-3AD203B41FA5}">
                      <a16:colId xmlns:a16="http://schemas.microsoft.com/office/drawing/2014/main" val="20001"/>
                    </a:ext>
                  </a:extLst>
                </a:gridCol>
                <a:gridCol w="4526282">
                  <a:extLst>
                    <a:ext uri="{9D8B030D-6E8A-4147-A177-3AD203B41FA5}">
                      <a16:colId xmlns:a16="http://schemas.microsoft.com/office/drawing/2014/main" val="20000"/>
                    </a:ext>
                  </a:extLst>
                </a:gridCol>
              </a:tblGrid>
              <a:tr h="463488">
                <a:tc>
                  <a:txBody>
                    <a:bodyPr/>
                    <a:lstStyle/>
                    <a:p>
                      <a:pPr algn="ctr" rtl="1"/>
                      <a:r>
                        <a:rPr lang="he-IL" altLang="en-US" sz="2400" dirty="0">
                          <a:solidFill>
                            <a:schemeClr val="tx1"/>
                          </a:solidFill>
                        </a:rPr>
                        <a:t>פסיקות חומרה</a:t>
                      </a:r>
                    </a:p>
                  </a:txBody>
                  <a:tcPr/>
                </a:tc>
                <a:tc>
                  <a:txBody>
                    <a:bodyPr/>
                    <a:lstStyle/>
                    <a:p>
                      <a:pPr marL="0" algn="ctr" defTabSz="914400" rtl="1" eaLnBrk="1" latinLnBrk="0" hangingPunct="1"/>
                      <a:r>
                        <a:rPr lang="he-IL" sz="2400" b="1" kern="1200" dirty="0">
                          <a:solidFill>
                            <a:schemeClr val="tx1"/>
                          </a:solidFill>
                          <a:latin typeface="+mn-lt"/>
                          <a:ea typeface="+mn-ea"/>
                          <a:cs typeface="+mn-cs"/>
                        </a:rPr>
                        <a:t>קריאות מערכת / חריגות</a:t>
                      </a:r>
                    </a:p>
                  </a:txBody>
                  <a:tcPr/>
                </a:tc>
                <a:extLst>
                  <a:ext uri="{0D108BD9-81ED-4DB2-BD59-A6C34878D82A}">
                    <a16:rowId xmlns:a16="http://schemas.microsoft.com/office/drawing/2014/main" val="10000"/>
                  </a:ext>
                </a:extLst>
              </a:tr>
              <a:tr h="1126972">
                <a:tc>
                  <a:txBody>
                    <a:bodyPr/>
                    <a:lstStyle/>
                    <a:p>
                      <a:pPr marL="0" indent="0" algn="r" rtl="1">
                        <a:buFont typeface="Arial" panose="020B0604020202020204" pitchFamily="34" charset="0"/>
                        <a:buNone/>
                      </a:pPr>
                      <a:r>
                        <a:rPr lang="he-IL" sz="2000" kern="1200" dirty="0">
                          <a:solidFill>
                            <a:schemeClr val="tx1"/>
                          </a:solidFill>
                          <a:latin typeface="+mn-lt"/>
                          <a:ea typeface="+mn-ea"/>
                          <a:cs typeface="+mn-cs"/>
                        </a:rPr>
                        <a:t>הגרעין מטפל מיד בכל פסיקת חומרה שמגיעה, גם אם הוא באמצע טיפול בחריגה / קריאת מערכת / פסיקת חומרה אחרת.</a:t>
                      </a:r>
                    </a:p>
                  </a:txBody>
                  <a:tcPr/>
                </a:tc>
                <a:tc>
                  <a:txBody>
                    <a:bodyPr/>
                    <a:lstStyle/>
                    <a:p>
                      <a:pPr marL="0" lvl="0" indent="0" algn="r" rtl="1">
                        <a:buFont typeface="Arial" panose="020B0604020202020204" pitchFamily="34" charset="0"/>
                        <a:buNone/>
                      </a:pPr>
                      <a:r>
                        <a:rPr lang="he-IL" sz="2000" kern="1200" dirty="0">
                          <a:solidFill>
                            <a:schemeClr val="tx1"/>
                          </a:solidFill>
                          <a:latin typeface="+mn-lt"/>
                          <a:ea typeface="+mn-ea"/>
                          <a:cs typeface="+mn-cs"/>
                        </a:rPr>
                        <a:t>אם המעבד מריץ קוד משתמש ומגיעה קריאת מערכת / חריגה אז הגרעין עובר לטפל בה.</a:t>
                      </a:r>
                    </a:p>
                  </a:txBody>
                  <a:tcPr/>
                </a:tc>
                <a:extLst>
                  <a:ext uri="{0D108BD9-81ED-4DB2-BD59-A6C34878D82A}">
                    <a16:rowId xmlns:a16="http://schemas.microsoft.com/office/drawing/2014/main" val="10001"/>
                  </a:ext>
                </a:extLst>
              </a:tr>
              <a:tr h="921356">
                <a:tc>
                  <a:txBody>
                    <a:bodyPr/>
                    <a:lstStyle/>
                    <a:p>
                      <a:pPr marL="0" indent="0" algn="r" rtl="1">
                        <a:buFont typeface="Arial" panose="020B0604020202020204" pitchFamily="34" charset="0"/>
                        <a:buNone/>
                      </a:pPr>
                      <a:r>
                        <a:rPr lang="he-IL" sz="2000" kern="1200" dirty="0">
                          <a:solidFill>
                            <a:schemeClr val="tx1"/>
                          </a:solidFill>
                          <a:latin typeface="+mn-lt"/>
                          <a:ea typeface="+mn-ea"/>
                          <a:cs typeface="+mn-cs"/>
                        </a:rPr>
                        <a:t>שגרת</a:t>
                      </a:r>
                      <a:r>
                        <a:rPr lang="he-IL" sz="2000" kern="1200" baseline="0" dirty="0">
                          <a:solidFill>
                            <a:schemeClr val="tx1"/>
                          </a:solidFill>
                          <a:latin typeface="+mn-lt"/>
                          <a:ea typeface="+mn-ea"/>
                          <a:cs typeface="+mn-cs"/>
                        </a:rPr>
                        <a:t> טיפול בפסיקת חומרה לעולם לא תוותר על המעבד.</a:t>
                      </a:r>
                      <a:endParaRPr lang="he-IL" sz="2000" kern="1200" dirty="0">
                        <a:solidFill>
                          <a:schemeClr val="tx1"/>
                        </a:solidFill>
                        <a:latin typeface="+mn-lt"/>
                        <a:ea typeface="+mn-ea"/>
                        <a:cs typeface="+mn-cs"/>
                      </a:endParaRPr>
                    </a:p>
                  </a:txBody>
                  <a:tcPr/>
                </a:tc>
                <a:tc>
                  <a:txBody>
                    <a:bodyPr/>
                    <a:lstStyle/>
                    <a:p>
                      <a:pPr marL="0" lvl="0" indent="0" algn="r" rtl="1">
                        <a:buFont typeface="Arial" panose="020B0604020202020204" pitchFamily="34" charset="0"/>
                        <a:buNone/>
                      </a:pPr>
                      <a:r>
                        <a:rPr lang="he-IL" sz="2000" kern="1200" dirty="0">
                          <a:solidFill>
                            <a:schemeClr val="tx1"/>
                          </a:solidFill>
                          <a:latin typeface="+mn-lt"/>
                          <a:ea typeface="+mn-ea"/>
                          <a:cs typeface="+mn-cs"/>
                        </a:rPr>
                        <a:t>קריאות מערכת יכולות</a:t>
                      </a:r>
                      <a:r>
                        <a:rPr lang="he-IL" sz="2000" kern="1200" baseline="0" dirty="0">
                          <a:solidFill>
                            <a:schemeClr val="tx1"/>
                          </a:solidFill>
                          <a:latin typeface="+mn-lt"/>
                          <a:ea typeface="+mn-ea"/>
                          <a:cs typeface="+mn-cs"/>
                        </a:rPr>
                        <a:t> </a:t>
                      </a:r>
                      <a:r>
                        <a:rPr lang="he-IL" sz="2000" kern="1200" dirty="0">
                          <a:solidFill>
                            <a:schemeClr val="tx1"/>
                          </a:solidFill>
                          <a:latin typeface="+mn-lt"/>
                          <a:ea typeface="+mn-ea"/>
                          <a:cs typeface="+mn-cs"/>
                        </a:rPr>
                        <a:t>לוותר על המעבד, לדוגמה </a:t>
                      </a:r>
                      <a:r>
                        <a:rPr lang="en-US" sz="2000" kern="1200" dirty="0">
                          <a:solidFill>
                            <a:schemeClr val="tx1"/>
                          </a:solidFill>
                          <a:latin typeface="+mn-lt"/>
                          <a:ea typeface="+mn-ea"/>
                          <a:cs typeface="+mn-cs"/>
                        </a:rPr>
                        <a:t>read(), wait()</a:t>
                      </a:r>
                      <a:r>
                        <a:rPr lang="he-IL" sz="2000" kern="1200" dirty="0">
                          <a:solidFill>
                            <a:schemeClr val="tx1"/>
                          </a:solidFill>
                          <a:latin typeface="+mn-lt"/>
                          <a:ea typeface="+mn-ea"/>
                          <a:cs typeface="+mn-cs"/>
                        </a:rPr>
                        <a:t>.</a:t>
                      </a:r>
                    </a:p>
                  </a:txBody>
                  <a:tcPr/>
                </a:tc>
                <a:extLst>
                  <a:ext uri="{0D108BD9-81ED-4DB2-BD59-A6C34878D82A}">
                    <a16:rowId xmlns:a16="http://schemas.microsoft.com/office/drawing/2014/main" val="2697737194"/>
                  </a:ext>
                </a:extLst>
              </a:tr>
              <a:tr h="1328665">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kern="1200" dirty="0">
                          <a:solidFill>
                            <a:schemeClr val="tx1"/>
                          </a:solidFill>
                          <a:latin typeface="+mn-lt"/>
                          <a:ea typeface="+mn-ea"/>
                          <a:cs typeface="+mn-cs"/>
                        </a:rPr>
                        <a:t>שגרת</a:t>
                      </a:r>
                      <a:r>
                        <a:rPr lang="he-IL" sz="2000" kern="1200" baseline="0" dirty="0">
                          <a:solidFill>
                            <a:schemeClr val="tx1"/>
                          </a:solidFill>
                          <a:latin typeface="+mn-lt"/>
                          <a:ea typeface="+mn-ea"/>
                          <a:cs typeface="+mn-cs"/>
                        </a:rPr>
                        <a:t> טיפול בפסיקת חומרה לעולם לא תקרא לקריאת מערכת או תיצור חריגה (</a:t>
                      </a:r>
                      <a:r>
                        <a:rPr lang="he-IL" altLang="en-US" sz="2000" dirty="0"/>
                        <a:t>למעט חריגת דף -</a:t>
                      </a:r>
                      <a:r>
                        <a:rPr lang="en-US" altLang="en-US" sz="2000" dirty="0"/>
                        <a:t>page fault</a:t>
                      </a:r>
                      <a:r>
                        <a:rPr lang="he-IL" altLang="en-US" sz="2000" dirty="0"/>
                        <a:t>)</a:t>
                      </a:r>
                      <a:r>
                        <a:rPr lang="he-IL" sz="2000" kern="1200" baseline="0" dirty="0">
                          <a:solidFill>
                            <a:schemeClr val="tx1"/>
                          </a:solidFill>
                          <a:latin typeface="+mn-lt"/>
                          <a:ea typeface="+mn-ea"/>
                          <a:cs typeface="+mn-cs"/>
                        </a:rPr>
                        <a:t>.</a:t>
                      </a:r>
                      <a:endParaRPr lang="he-IL" sz="2000" kern="1200" dirty="0">
                        <a:solidFill>
                          <a:schemeClr val="tx1"/>
                        </a:solidFill>
                        <a:latin typeface="+mn-lt"/>
                        <a:ea typeface="+mn-ea"/>
                        <a:cs typeface="+mn-cs"/>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הגרעין יכול לקטוע טיפול בקריאת מערכת / חריגה לטובת פסיקות חומרה שמגיעות. לאחר הטיפול בפסיקות החומרה, הגרעין יכול לעבור לטפל בתהליך אחר מזה שרץ קודם.</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25821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איך זה קשור לבעיות סנכרון?</a:t>
            </a:r>
            <a:endParaRPr lang="en-US"/>
          </a:p>
        </p:txBody>
      </p:sp>
      <p:sp>
        <p:nvSpPr>
          <p:cNvPr id="3" name="Content Placeholder 2"/>
          <p:cNvSpPr>
            <a:spLocks noGrp="1"/>
          </p:cNvSpPr>
          <p:nvPr>
            <p:ph idx="1"/>
          </p:nvPr>
        </p:nvSpPr>
        <p:spPr/>
        <p:txBody>
          <a:bodyPr/>
          <a:lstStyle/>
          <a:p>
            <a:r>
              <a:rPr lang="he-IL" dirty="0"/>
              <a:t>נסתכל על התרחיש הבעייתי הבא:</a:t>
            </a:r>
          </a:p>
          <a:p>
            <a:pPr lvl="1"/>
            <a:r>
              <a:rPr lang="he-IL" dirty="0"/>
              <a:t>במסעדה יש ערכת תה אחת המורכבת ממספר חלקים (קנקן, כוסות, ...).</a:t>
            </a:r>
          </a:p>
          <a:p>
            <a:pPr lvl="1"/>
            <a:r>
              <a:rPr lang="he-IL" dirty="0"/>
              <a:t>לקוח רגיל נכנס למסעדה ומבקש תה.</a:t>
            </a:r>
          </a:p>
          <a:p>
            <a:pPr lvl="1"/>
            <a:r>
              <a:rPr lang="he-IL" dirty="0"/>
              <a:t>המלצר מתחיל לעבוד ומגיש ללקוח את הקנקן.</a:t>
            </a:r>
          </a:p>
          <a:p>
            <a:pPr lvl="1"/>
            <a:r>
              <a:rPr lang="he-IL" dirty="0"/>
              <a:t>לפתע נכנס לקוח </a:t>
            </a:r>
            <a:r>
              <a:rPr lang="en-US" dirty="0"/>
              <a:t>VIP</a:t>
            </a:r>
            <a:r>
              <a:rPr lang="he-IL" dirty="0"/>
              <a:t> וגם מבקש תה. המלצר כמובן ניגש לשרת אותו מיד.</a:t>
            </a:r>
          </a:p>
          <a:p>
            <a:pPr lvl="1"/>
            <a:r>
              <a:rPr lang="he-IL" dirty="0"/>
              <a:t>המלצר מעביר לו את הכוסות, אבל הקנקן עדיין אצל הלקוח הקודם.</a:t>
            </a:r>
          </a:p>
          <a:p>
            <a:pPr lvl="1"/>
            <a:r>
              <a:rPr lang="he-IL" dirty="0"/>
              <a:t>כל לקוח מחזיק חלק מהערכה בגלל שהמלצר לא הביא אותה </a:t>
            </a:r>
            <a:r>
              <a:rPr lang="he-IL" b="1" dirty="0"/>
              <a:t>בצורה אטומית</a:t>
            </a:r>
            <a:r>
              <a:rPr lang="he-IL" dirty="0"/>
              <a:t>.</a:t>
            </a:r>
            <a:endParaRPr lang="he-IL" dirty="0">
              <a:sym typeface="Wingdings" panose="05000000000000000000" pitchFamily="2" charset="2"/>
            </a:endParaRPr>
          </a:p>
          <a:p>
            <a:endParaRPr lang="he-IL" dirty="0">
              <a:sym typeface="Wingdings" panose="05000000000000000000" pitchFamily="2" charset="2"/>
            </a:endParaRPr>
          </a:p>
          <a:p>
            <a:r>
              <a:rPr lang="he-IL" dirty="0">
                <a:sym typeface="Wingdings" panose="05000000000000000000" pitchFamily="2" charset="2"/>
              </a:rPr>
              <a:t>ההקבלה לגרעין המשרת פסיקות: </a:t>
            </a:r>
            <a:r>
              <a:rPr lang="he-IL" b="1" dirty="0">
                <a:solidFill>
                  <a:srgbClr val="0000FF"/>
                </a:solidFill>
              </a:rPr>
              <a:t>בעיית אטומיות בגישה למשתנים משותפים.</a:t>
            </a:r>
            <a:endParaRPr lang="he-IL" b="1" dirty="0">
              <a:solidFill>
                <a:srgbClr val="0000FF"/>
              </a:solidFill>
              <a:sym typeface="Wingdings" panose="05000000000000000000" pitchFamily="2" charset="2"/>
            </a:endParaRPr>
          </a:p>
        </p:txBody>
      </p:sp>
      <p:sp>
        <p:nvSpPr>
          <p:cNvPr id="4" name="Footer Placeholder 3"/>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46</a:t>
            </a:fld>
            <a:endParaRPr lang="en-US"/>
          </a:p>
        </p:txBody>
      </p:sp>
    </p:spTree>
    <p:extLst>
      <p:ext uri="{BB962C8B-B14F-4D97-AF65-F5344CB8AC3E}">
        <p14:creationId xmlns:p14="http://schemas.microsoft.com/office/powerpoint/2010/main" val="4192310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he-IL" altLang="en-US"/>
              <a:t>מסלולי בקרה בגרעין</a:t>
            </a:r>
            <a:endParaRPr lang="en-US"/>
          </a:p>
        </p:txBody>
      </p:sp>
      <p:sp>
        <p:nvSpPr>
          <p:cNvPr id="3" name="Content Placeholder 2"/>
          <p:cNvSpPr>
            <a:spLocks noGrp="1"/>
          </p:cNvSpPr>
          <p:nvPr>
            <p:ph idx="1"/>
          </p:nvPr>
        </p:nvSpPr>
        <p:spPr>
          <a:xfrm>
            <a:off x="457200" y="1600200"/>
            <a:ext cx="8229600" cy="4876800"/>
          </a:xfrm>
        </p:spPr>
        <p:txBody>
          <a:bodyPr>
            <a:normAutofit/>
          </a:bodyPr>
          <a:lstStyle/>
          <a:p>
            <a:r>
              <a:rPr lang="he-IL" altLang="en-US" b="1" dirty="0">
                <a:solidFill>
                  <a:srgbClr val="0000FF"/>
                </a:solidFill>
              </a:rPr>
              <a:t>מסלול בקרה בגרעין </a:t>
            </a:r>
            <a:r>
              <a:rPr lang="he-IL" altLang="en-US" dirty="0"/>
              <a:t>(</a:t>
            </a:r>
            <a:r>
              <a:rPr lang="en-US" altLang="en-US" dirty="0"/>
              <a:t>kernel control path</a:t>
            </a:r>
            <a:r>
              <a:rPr lang="he-IL" altLang="en-US" dirty="0"/>
              <a:t>) הוא רצף פקודות שהגרעין מבצע כדי לטפל ב:</a:t>
            </a:r>
          </a:p>
          <a:p>
            <a:pPr marL="457200" indent="-457200">
              <a:buFont typeface="+mj-lt"/>
              <a:buAutoNum type="arabicPeriod"/>
            </a:pPr>
            <a:r>
              <a:rPr lang="he-IL" altLang="en-US" b="1" dirty="0"/>
              <a:t>קריאת מערכת </a:t>
            </a:r>
            <a:r>
              <a:rPr lang="he-IL" altLang="en-US" dirty="0"/>
              <a:t>– בקשת שירות מצד תהליך משתמש.</a:t>
            </a:r>
          </a:p>
          <a:p>
            <a:pPr lvl="1"/>
            <a:r>
              <a:rPr lang="he-IL" altLang="en-US" dirty="0"/>
              <a:t>למשל </a:t>
            </a:r>
            <a:r>
              <a:rPr lang="en-US" altLang="en-US" dirty="0"/>
              <a:t>fork()</a:t>
            </a:r>
            <a:r>
              <a:rPr lang="he-IL" altLang="en-US" dirty="0"/>
              <a:t> או </a:t>
            </a:r>
            <a:r>
              <a:rPr lang="en-US" altLang="en-US" dirty="0"/>
              <a:t> </a:t>
            </a:r>
            <a:r>
              <a:rPr lang="en-US" altLang="en-US" dirty="0" err="1"/>
              <a:t>getpid</a:t>
            </a:r>
            <a:r>
              <a:rPr lang="en-US" altLang="en-US" dirty="0"/>
              <a:t>()</a:t>
            </a:r>
            <a:r>
              <a:rPr lang="he-IL" altLang="en-US" dirty="0"/>
              <a:t>.</a:t>
            </a:r>
          </a:p>
          <a:p>
            <a:pPr lvl="1"/>
            <a:r>
              <a:rPr lang="he-IL" altLang="en-US" dirty="0"/>
              <a:t>שימו לב: חלק מקריאות המערכת הן חוסמות, כלומר יכולות לגרום לתהליך לוותר על המעבד ולצאת להמתנה. למשל, </a:t>
            </a:r>
            <a:r>
              <a:rPr lang="en-US" altLang="en-US" dirty="0"/>
              <a:t>wait()</a:t>
            </a:r>
            <a:r>
              <a:rPr lang="he-IL" altLang="en-US" dirty="0"/>
              <a:t> מעבירה את תהליך האב לתור המתנה עד לסיום של אחד מבניו.</a:t>
            </a:r>
          </a:p>
          <a:p>
            <a:pPr marL="457200" indent="-457200">
              <a:buFont typeface="+mj-lt"/>
              <a:buAutoNum type="arabicPeriod"/>
            </a:pPr>
            <a:r>
              <a:rPr lang="he-IL" altLang="en-US" b="1" dirty="0"/>
              <a:t>פסיקת תוכנה (חריגה) </a:t>
            </a:r>
            <a:r>
              <a:rPr lang="he-IL" altLang="en-US" dirty="0"/>
              <a:t>– שגיאה שנוצרת ע"י קוד משתמש.</a:t>
            </a:r>
          </a:p>
          <a:p>
            <a:pPr lvl="1"/>
            <a:r>
              <a:rPr lang="he-IL" altLang="en-US" dirty="0"/>
              <a:t>למשל חלוקה באפס.</a:t>
            </a:r>
          </a:p>
          <a:p>
            <a:pPr marL="457200" indent="-457200">
              <a:buFont typeface="+mj-lt"/>
              <a:buAutoNum type="arabicPeriod"/>
            </a:pPr>
            <a:r>
              <a:rPr lang="he-IL" altLang="en-US" b="1" dirty="0"/>
              <a:t>פסיקת חומרה </a:t>
            </a:r>
            <a:r>
              <a:rPr lang="he-IL" altLang="en-US" dirty="0"/>
              <a:t>– פסיקה אסינכרונית מהתקן חומרה חיצוני.</a:t>
            </a:r>
          </a:p>
          <a:p>
            <a:pPr lvl="1"/>
            <a:r>
              <a:rPr lang="he-IL" altLang="en-US" dirty="0"/>
              <a:t>למשל פסיקת שעון.</a:t>
            </a:r>
          </a:p>
        </p:txBody>
      </p:sp>
      <p:sp>
        <p:nvSpPr>
          <p:cNvPr id="4" name="Footer Placeholder 3"/>
          <p:cNvSpPr>
            <a:spLocks noGrp="1"/>
          </p:cNvSpPr>
          <p:nvPr>
            <p:ph type="ftr" sz="quarter" idx="11"/>
          </p:nvPr>
        </p:nvSpPr>
        <p:spPr>
          <a:xfrm>
            <a:off x="3429000" y="18288"/>
            <a:ext cx="4114800" cy="329184"/>
          </a:xfrm>
        </p:spPr>
        <p:txBody>
          <a:bodyPr/>
          <a:lstStyle/>
          <a:p>
            <a:r>
              <a:rPr lang="he-IL"/>
              <a:t>מערכות הפעלה - תרגול 8</a:t>
            </a:r>
            <a:endParaRPr lang="en-US"/>
          </a:p>
        </p:txBody>
      </p:sp>
      <p:sp>
        <p:nvSpPr>
          <p:cNvPr id="5" name="Slide Number Placeholder 4"/>
          <p:cNvSpPr>
            <a:spLocks noGrp="1"/>
          </p:cNvSpPr>
          <p:nvPr>
            <p:ph type="sldNum" sz="quarter" idx="12"/>
          </p:nvPr>
        </p:nvSpPr>
        <p:spPr>
          <a:xfrm>
            <a:off x="7620000" y="18288"/>
            <a:ext cx="1066800" cy="329184"/>
          </a:xfrm>
        </p:spPr>
        <p:txBody>
          <a:bodyPr/>
          <a:lstStyle/>
          <a:p>
            <a:fld id="{0CFEC368-1D7A-4F81-ABF6-AE0E36BAF64C}" type="slidenum">
              <a:rPr lang="en-US" smtClean="0"/>
              <a:pPr/>
              <a:t>47</a:t>
            </a:fld>
            <a:endParaRPr lang="en-US"/>
          </a:p>
        </p:txBody>
      </p:sp>
    </p:spTree>
    <p:extLst>
      <p:ext uri="{BB962C8B-B14F-4D97-AF65-F5344CB8AC3E}">
        <p14:creationId xmlns:p14="http://schemas.microsoft.com/office/powerpoint/2010/main" val="2868942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ltLang="en-US"/>
              <a:t>מסלולי בקרה נחתכים</a:t>
            </a:r>
            <a:endParaRPr lang="en-US"/>
          </a:p>
        </p:txBody>
      </p:sp>
      <p:sp>
        <p:nvSpPr>
          <p:cNvPr id="3" name="Content Placeholder 2"/>
          <p:cNvSpPr>
            <a:spLocks noGrp="1"/>
          </p:cNvSpPr>
          <p:nvPr>
            <p:ph idx="1"/>
          </p:nvPr>
        </p:nvSpPr>
        <p:spPr/>
        <p:txBody>
          <a:bodyPr>
            <a:normAutofit/>
          </a:bodyPr>
          <a:lstStyle/>
          <a:p>
            <a:r>
              <a:rPr lang="he-IL" altLang="en-US" dirty="0"/>
              <a:t>מסלולי בקרה עלולים לחתוך זה את זה או להשתלב </a:t>
            </a:r>
            <a:r>
              <a:rPr lang="en-US" altLang="en-US" dirty="0"/>
              <a:t>(interleave)</a:t>
            </a:r>
            <a:r>
              <a:rPr lang="he-IL" altLang="en-US" dirty="0"/>
              <a:t> זה בזה. לדוגמה:</a:t>
            </a:r>
          </a:p>
          <a:p>
            <a:pPr lvl="1"/>
            <a:r>
              <a:rPr lang="he-IL" altLang="en-US" dirty="0"/>
              <a:t>לפני סיום הביצוע של קריאת המערכת </a:t>
            </a:r>
            <a:r>
              <a:rPr lang="en-US" altLang="en-US" dirty="0"/>
              <a:t>fork()</a:t>
            </a:r>
            <a:r>
              <a:rPr lang="he-IL" altLang="en-US" dirty="0"/>
              <a:t>, התקבלה פסיקת שעון, אשר גרמה לביצוע של </a:t>
            </a:r>
            <a:r>
              <a:rPr lang="en-US" altLang="en-US" dirty="0" err="1"/>
              <a:t>scheduler_tick</a:t>
            </a:r>
            <a:r>
              <a:rPr lang="en-US" altLang="en-US" dirty="0"/>
              <a:t>()</a:t>
            </a:r>
            <a:r>
              <a:rPr lang="he-IL" altLang="en-US" dirty="0"/>
              <a:t> </a:t>
            </a:r>
            <a:r>
              <a:rPr lang="he-IL" altLang="en-US" dirty="0">
                <a:sym typeface="Wingdings" panose="05000000000000000000" pitchFamily="2" charset="2"/>
              </a:rPr>
              <a:t> פסיקת חומרה חתכה קריאת מערכת.</a:t>
            </a:r>
            <a:endParaRPr lang="he-IL" altLang="en-US" dirty="0"/>
          </a:p>
          <a:p>
            <a:pPr lvl="1"/>
            <a:r>
              <a:rPr lang="he-IL" altLang="en-US" dirty="0"/>
              <a:t>תהליך </a:t>
            </a:r>
            <a:r>
              <a:rPr lang="en-US" altLang="en-US" dirty="0"/>
              <a:t>A</a:t>
            </a:r>
            <a:r>
              <a:rPr lang="he-IL" altLang="en-US" dirty="0"/>
              <a:t> קרא לקריאת המערכת </a:t>
            </a:r>
            <a:r>
              <a:rPr lang="en-US" altLang="en-US" dirty="0"/>
              <a:t>wait()</a:t>
            </a:r>
            <a:r>
              <a:rPr lang="he-IL" altLang="en-US" dirty="0"/>
              <a:t>, יצא להמתנה והעביר את המעבד לתהליך </a:t>
            </a:r>
            <a:r>
              <a:rPr lang="en-US" altLang="en-US" dirty="0"/>
              <a:t>B</a:t>
            </a:r>
            <a:r>
              <a:rPr lang="he-IL" altLang="en-US" dirty="0"/>
              <a:t>. תהליך </a:t>
            </a:r>
            <a:r>
              <a:rPr lang="en-US" altLang="en-US" dirty="0"/>
              <a:t>B</a:t>
            </a:r>
            <a:r>
              <a:rPr lang="he-IL" altLang="en-US" dirty="0"/>
              <a:t> קורא בינתיים לקריאת המערכת </a:t>
            </a:r>
            <a:r>
              <a:rPr lang="en-US" altLang="en-US" dirty="0" err="1"/>
              <a:t>getpid</a:t>
            </a:r>
            <a:r>
              <a:rPr lang="en-US" altLang="en-US" dirty="0"/>
              <a:t>()</a:t>
            </a:r>
            <a:r>
              <a:rPr lang="he-IL" altLang="en-US" dirty="0"/>
              <a:t> </a:t>
            </a:r>
            <a:r>
              <a:rPr lang="he-IL" altLang="en-US" dirty="0">
                <a:sym typeface="Wingdings" panose="05000000000000000000" pitchFamily="2" charset="2"/>
              </a:rPr>
              <a:t> קריאת מערכת חתכה קריאת מערכת.</a:t>
            </a:r>
          </a:p>
          <a:p>
            <a:pPr lvl="1"/>
            <a:r>
              <a:rPr lang="he-IL" altLang="en-US" dirty="0">
                <a:sym typeface="Wingdings" panose="05000000000000000000" pitchFamily="2" charset="2"/>
              </a:rPr>
              <a:t>שני מעבדים שונים מטפלים בו-זמנית בשתי חריגות שיצרו התהליכים שרצו עליהם  חריגה חתכה חריגה.</a:t>
            </a:r>
          </a:p>
          <a:p>
            <a:pPr lvl="1"/>
            <a:endParaRPr lang="he-IL" altLang="en-US" b="1" u="sng" dirty="0">
              <a:sym typeface="Wingdings" panose="05000000000000000000" pitchFamily="2" charset="2"/>
            </a:endParaRPr>
          </a:p>
          <a:p>
            <a:r>
              <a:rPr lang="he-IL" altLang="en-US" b="1" dirty="0"/>
              <a:t>יש להגן על מבני נתונים בגרעין הנגישים למסלולי בקרה נחתכים.</a:t>
            </a:r>
          </a:p>
          <a:p>
            <a:pPr lvl="1"/>
            <a:r>
              <a:rPr lang="he-IL" altLang="en-US" dirty="0"/>
              <a:t>גישה למבני נתונים של הגרעין מהווה קטע קריטי שחייב להתבצע בשלמותו ע"י מסלול הבקרה שנכנס אליו לפני שמסלול בקרה אחר יוכל להיכנס אליו.</a:t>
            </a:r>
          </a:p>
        </p:txBody>
      </p:sp>
      <p:sp>
        <p:nvSpPr>
          <p:cNvPr id="4" name="Footer Placeholder 3"/>
          <p:cNvSpPr>
            <a:spLocks noGrp="1"/>
          </p:cNvSpPr>
          <p:nvPr>
            <p:ph type="ftr" sz="quarter" idx="11"/>
          </p:nvPr>
        </p:nvSpPr>
        <p:spPr/>
        <p:txBody>
          <a:bodyPr/>
          <a:lstStyle/>
          <a:p>
            <a:r>
              <a:rPr lang="he-IL"/>
              <a:t>מערכות הפעלה - תרגול 8</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48</a:t>
            </a:fld>
            <a:endParaRPr lang="en-US"/>
          </a:p>
        </p:txBody>
      </p:sp>
    </p:spTree>
    <p:extLst>
      <p:ext uri="{BB962C8B-B14F-4D97-AF65-F5344CB8AC3E}">
        <p14:creationId xmlns:p14="http://schemas.microsoft.com/office/powerpoint/2010/main" val="1605353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he-IL" altLang="en-US"/>
              <a:t>אילו חיתוכים אפשריים?</a:t>
            </a:r>
            <a:endParaRPr lang="en-US" altLang="en-US"/>
          </a:p>
        </p:txBody>
      </p:sp>
      <p:sp>
        <p:nvSpPr>
          <p:cNvPr id="319491" name="Rectangle 3"/>
          <p:cNvSpPr>
            <a:spLocks noGrp="1" noChangeArrowheads="1"/>
          </p:cNvSpPr>
          <p:nvPr>
            <p:ph idx="1"/>
          </p:nvPr>
        </p:nvSpPr>
        <p:spPr/>
        <p:txBody>
          <a:bodyPr>
            <a:normAutofit/>
          </a:bodyPr>
          <a:lstStyle/>
          <a:p>
            <a:r>
              <a:rPr lang="he-IL" altLang="en-US" b="1" u="sng" dirty="0"/>
              <a:t>במערכת מעבד יחיד:</a:t>
            </a:r>
            <a:endParaRPr lang="he-IL" altLang="en-US" dirty="0"/>
          </a:p>
          <a:p>
            <a:pPr lvl="1"/>
            <a:endParaRPr lang="he-IL" altLang="en-US" dirty="0"/>
          </a:p>
          <a:p>
            <a:pPr lvl="1"/>
            <a:endParaRPr lang="he-IL" altLang="en-US" dirty="0"/>
          </a:p>
          <a:p>
            <a:pPr lvl="1"/>
            <a:endParaRPr lang="he-IL" altLang="en-US" dirty="0"/>
          </a:p>
          <a:p>
            <a:pPr lvl="1"/>
            <a:endParaRPr lang="he-IL" altLang="en-US" dirty="0"/>
          </a:p>
          <a:p>
            <a:r>
              <a:rPr lang="he-IL" altLang="en-US" dirty="0"/>
              <a:t>מסלולים שאינם יכולים להיחתך:</a:t>
            </a:r>
          </a:p>
          <a:p>
            <a:pPr lvl="1"/>
            <a:r>
              <a:rPr lang="he-IL" altLang="en-US" dirty="0"/>
              <a:t>פסיקת חומרה אף פעם לא קוראת לקריאת מערכת.</a:t>
            </a:r>
          </a:p>
          <a:p>
            <a:pPr lvl="1"/>
            <a:r>
              <a:rPr lang="he-IL" altLang="en-US" dirty="0"/>
              <a:t>פסיקת חומרה אף פעם לא גורמת לחריגה</a:t>
            </a:r>
            <a:r>
              <a:rPr lang="en-US" altLang="en-US" dirty="0"/>
              <a:t> </a:t>
            </a:r>
            <a:r>
              <a:rPr lang="he-IL" altLang="en-US" dirty="0"/>
              <a:t>(למעט חריגת דף).</a:t>
            </a:r>
          </a:p>
          <a:p>
            <a:pPr lvl="1"/>
            <a:r>
              <a:rPr lang="he-IL" altLang="en-US" dirty="0"/>
              <a:t>קריאת מערכת / חריגה אף פעם לא גורמת לחריגה נוספת (למעט חריגת דף).</a:t>
            </a:r>
          </a:p>
          <a:p>
            <a:pPr lvl="1"/>
            <a:endParaRPr lang="he-IL" altLang="en-US" dirty="0"/>
          </a:p>
          <a:p>
            <a:r>
              <a:rPr lang="he-IL" altLang="en-US" b="1" u="sng" dirty="0"/>
              <a:t>במערכת מרובת מעבדים:</a:t>
            </a:r>
            <a:r>
              <a:rPr lang="he-IL" altLang="en-US" dirty="0"/>
              <a:t> כל מסלולי הבקרה יכולים להיחתך כי מעבדים שונים יכולים להריץ בו-זמנית מסלולי בקרה שונים.</a:t>
            </a:r>
          </a:p>
        </p:txBody>
      </p:sp>
      <p:sp>
        <p:nvSpPr>
          <p:cNvPr id="4" name="Footer Placeholder 3">
            <a:extLst>
              <a:ext uri="{FF2B5EF4-FFF2-40B4-BE49-F238E27FC236}">
                <a16:creationId xmlns:a16="http://schemas.microsoft.com/office/drawing/2014/main" id="{50D0AE2D-F96A-47B4-A859-2B7C1CD86BA0}"/>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49</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360705718"/>
              </p:ext>
            </p:extLst>
          </p:nvPr>
        </p:nvGraphicFramePr>
        <p:xfrm>
          <a:off x="583053" y="2118360"/>
          <a:ext cx="7570347" cy="1371600"/>
        </p:xfrm>
        <a:graphic>
          <a:graphicData uri="http://schemas.openxmlformats.org/drawingml/2006/table">
            <a:tbl>
              <a:tblPr firstRow="1" bandRow="1">
                <a:tableStyleId>{5C22544A-7EE6-4342-B048-85BDC9FD1C3A}</a:tableStyleId>
              </a:tblPr>
              <a:tblGrid>
                <a:gridCol w="3053586">
                  <a:extLst>
                    <a:ext uri="{9D8B030D-6E8A-4147-A177-3AD203B41FA5}">
                      <a16:colId xmlns:a16="http://schemas.microsoft.com/office/drawing/2014/main" val="120887907"/>
                    </a:ext>
                  </a:extLst>
                </a:gridCol>
                <a:gridCol w="4516761">
                  <a:extLst>
                    <a:ext uri="{9D8B030D-6E8A-4147-A177-3AD203B41FA5}">
                      <a16:colId xmlns:a16="http://schemas.microsoft.com/office/drawing/2014/main" val="3140078338"/>
                    </a:ext>
                  </a:extLst>
                </a:gridCol>
              </a:tblGrid>
              <a:tr h="370840">
                <a:tc>
                  <a:txBody>
                    <a:bodyPr/>
                    <a:lstStyle/>
                    <a:p>
                      <a:pPr algn="ctr" rtl="1"/>
                      <a:r>
                        <a:rPr lang="he-IL" sz="2400"/>
                        <a:t>יכולה</a:t>
                      </a:r>
                      <a:r>
                        <a:rPr lang="he-IL" sz="2400" baseline="0"/>
                        <a:t> להיחתך ע"י</a:t>
                      </a:r>
                      <a:endParaRPr lang="en-US" sz="2400"/>
                    </a:p>
                  </a:txBody>
                  <a:tcPr/>
                </a:tc>
                <a:tc>
                  <a:txBody>
                    <a:bodyPr/>
                    <a:lstStyle/>
                    <a:p>
                      <a:pPr algn="ctr" rtl="1"/>
                      <a:r>
                        <a:rPr lang="he-IL" sz="2400" dirty="0"/>
                        <a:t>סוג</a:t>
                      </a:r>
                      <a:endParaRPr lang="en-US" sz="2400" dirty="0"/>
                    </a:p>
                  </a:txBody>
                  <a:tcPr/>
                </a:tc>
                <a:extLst>
                  <a:ext uri="{0D108BD9-81ED-4DB2-BD59-A6C34878D82A}">
                    <a16:rowId xmlns:a16="http://schemas.microsoft.com/office/drawing/2014/main" val="730779717"/>
                  </a:ext>
                </a:extLst>
              </a:tr>
              <a:tr h="370840">
                <a:tc>
                  <a:txBody>
                    <a:bodyPr/>
                    <a:lstStyle/>
                    <a:p>
                      <a:pPr algn="ctr" rtl="1"/>
                      <a:r>
                        <a:rPr lang="he-IL" sz="2400"/>
                        <a:t>כל מסלול בקרה</a:t>
                      </a:r>
                      <a:endParaRPr lang="en-US" sz="2400"/>
                    </a:p>
                  </a:txBody>
                  <a:tcPr/>
                </a:tc>
                <a:tc>
                  <a:txBody>
                    <a:bodyPr/>
                    <a:lstStyle/>
                    <a:p>
                      <a:pPr algn="ctr" rtl="1"/>
                      <a:r>
                        <a:rPr lang="he-IL" sz="2400" dirty="0"/>
                        <a:t>קריאת מערכת או חריגה</a:t>
                      </a:r>
                      <a:endParaRPr lang="en-US" sz="2400" b="1" dirty="0"/>
                    </a:p>
                  </a:txBody>
                  <a:tcPr/>
                </a:tc>
                <a:extLst>
                  <a:ext uri="{0D108BD9-81ED-4DB2-BD59-A6C34878D82A}">
                    <a16:rowId xmlns:a16="http://schemas.microsoft.com/office/drawing/2014/main" val="221162168"/>
                  </a:ext>
                </a:extLst>
              </a:tr>
              <a:tr h="370840">
                <a:tc>
                  <a:txBody>
                    <a:bodyPr/>
                    <a:lstStyle/>
                    <a:p>
                      <a:pPr algn="ctr" rtl="1"/>
                      <a:r>
                        <a:rPr lang="he-IL" sz="2400"/>
                        <a:t>פסיקות</a:t>
                      </a:r>
                      <a:r>
                        <a:rPr lang="he-IL" sz="2400" baseline="0"/>
                        <a:t> חומרה בלבד</a:t>
                      </a:r>
                      <a:endParaRPr lang="en-US" sz="2400"/>
                    </a:p>
                  </a:txBody>
                  <a:tcPr/>
                </a:tc>
                <a:tc>
                  <a:txBody>
                    <a:bodyPr/>
                    <a:lstStyle/>
                    <a:p>
                      <a:pPr algn="ctr" rtl="1"/>
                      <a:r>
                        <a:rPr lang="he-IL" sz="2400" dirty="0"/>
                        <a:t>פסיקות חומרה</a:t>
                      </a:r>
                      <a:endParaRPr lang="en-US" sz="2400" b="1" dirty="0"/>
                    </a:p>
                  </a:txBody>
                  <a:tcPr/>
                </a:tc>
                <a:extLst>
                  <a:ext uri="{0D108BD9-81ED-4DB2-BD59-A6C34878D82A}">
                    <a16:rowId xmlns:a16="http://schemas.microsoft.com/office/drawing/2014/main" val="3921469572"/>
                  </a:ext>
                </a:extLst>
              </a:tr>
            </a:tbl>
          </a:graphicData>
        </a:graphic>
      </p:graphicFrame>
    </p:spTree>
    <p:extLst>
      <p:ext uri="{BB962C8B-B14F-4D97-AF65-F5344CB8AC3E}">
        <p14:creationId xmlns:p14="http://schemas.microsoft.com/office/powerpoint/2010/main" val="16232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a:t>ניסיון ראשון לפתרון</a:t>
            </a:r>
            <a:endParaRPr lang="en-US"/>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sz="half" idx="1"/>
          </p:nvPr>
        </p:nvSpPr>
        <p:spPr>
          <a:xfrm>
            <a:off x="457200" y="1673352"/>
            <a:ext cx="4038600" cy="4718304"/>
          </a:xfrm>
        </p:spPr>
        <p:txBody>
          <a:bodyPr>
            <a:normAutofit lnSpcReduction="10000"/>
          </a:bodyPr>
          <a:lstStyle/>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add x to tail */</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latin typeface="Courier New" panose="02070309020205020404" pitchFamily="49" charset="0"/>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remove from head */</a:t>
            </a:r>
          </a:p>
          <a:p>
            <a:pPr marL="0" marR="0" indent="0" algn="l" rtl="0">
              <a:lnSpc>
                <a:spcPct val="107000"/>
              </a:lnSpc>
              <a:spcBef>
                <a:spcPts val="0"/>
              </a:spcBef>
              <a:spcAft>
                <a:spcPts val="0"/>
              </a:spcAft>
              <a:buNone/>
            </a:pPr>
            <a:r>
              <a:rPr lang="en-US" sz="18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sz="half" idx="2"/>
          </p:nvPr>
        </p:nvSpPr>
        <p:spPr/>
        <p:txBody>
          <a:bodyPr>
            <a:normAutofit lnSpcReduction="10000"/>
          </a:bodyPr>
          <a:lstStyle/>
          <a:p>
            <a:r>
              <a:rPr lang="he-IL" dirty="0"/>
              <a:t>מה הבעיה במימוש המוצע?</a:t>
            </a:r>
          </a:p>
          <a:p>
            <a:r>
              <a:rPr lang="he-IL" dirty="0"/>
              <a:t>קיפאון (</a:t>
            </a:r>
            <a:r>
              <a:rPr lang="en-US" dirty="0"/>
              <a:t>deadlock</a:t>
            </a:r>
            <a:r>
              <a:rPr lang="he-IL" dirty="0"/>
              <a:t>).</a:t>
            </a:r>
          </a:p>
          <a:p>
            <a:pPr marL="457200" indent="-457200">
              <a:buFont typeface="+mj-lt"/>
              <a:buAutoNum type="arabicPeriod"/>
            </a:pPr>
            <a:r>
              <a:rPr lang="he-IL" dirty="0"/>
              <a:t>חוט 1# מנסה להוציא איבר אבל התור עדיין ריק </a:t>
            </a:r>
            <a:r>
              <a:rPr lang="he-IL" dirty="0">
                <a:sym typeface="Wingdings" panose="05000000000000000000" pitchFamily="2" charset="2"/>
              </a:rPr>
              <a:t> נתקע בלולאת </a:t>
            </a:r>
            <a:r>
              <a:rPr lang="en-US" dirty="0">
                <a:sym typeface="Wingdings" panose="05000000000000000000" pitchFamily="2" charset="2"/>
              </a:rPr>
              <a:t>while</a:t>
            </a:r>
            <a:r>
              <a:rPr lang="he-IL" dirty="0"/>
              <a:t>.</a:t>
            </a:r>
          </a:p>
          <a:p>
            <a:pPr marL="457200" indent="-457200">
              <a:buFont typeface="+mj-lt"/>
              <a:buAutoNum type="arabicPeriod"/>
            </a:pPr>
            <a:r>
              <a:rPr lang="he-IL" dirty="0"/>
              <a:t>חוט 2# מנסה להכניס איבר לתור </a:t>
            </a:r>
            <a:r>
              <a:rPr lang="he-IL" dirty="0">
                <a:sym typeface="Wingdings" panose="05000000000000000000" pitchFamily="2" charset="2"/>
              </a:rPr>
              <a:t></a:t>
            </a:r>
            <a:r>
              <a:rPr lang="he-IL" dirty="0"/>
              <a:t> נתקע כי חוט 1# עדיין מחזיק את המנעול.</a:t>
            </a:r>
          </a:p>
          <a:p>
            <a:pPr lvl="1"/>
            <a:endParaRPr lang="he-IL" dirty="0"/>
          </a:p>
          <a:p>
            <a:pPr lvl="1"/>
            <a:r>
              <a:rPr lang="he-IL" dirty="0"/>
              <a:t>אם חוט 1# היה מנסה לוותר על המנעול ולתפוס אותו לסירוגין, היינו נתקלים בבעיה אחרת, של יעילות: בדיקה חוזרת ונשנית על גודל התור מבזבזת זמן מעבד.</a:t>
            </a:r>
          </a:p>
        </p:txBody>
      </p:sp>
      <p:sp>
        <p:nvSpPr>
          <p:cNvPr id="7" name="Footer Placeholder 6">
            <a:extLst>
              <a:ext uri="{FF2B5EF4-FFF2-40B4-BE49-F238E27FC236}">
                <a16:creationId xmlns:a16="http://schemas.microsoft.com/office/drawing/2014/main" id="{C9259492-870F-4A8D-9DCE-5A322AAC0E28}"/>
              </a:ext>
            </a:extLst>
          </p:cNvPr>
          <p:cNvSpPr>
            <a:spLocks noGrp="1"/>
          </p:cNvSpPr>
          <p:nvPr>
            <p:ph type="ftr" sz="quarter" idx="11"/>
          </p:nvPr>
        </p:nvSpPr>
        <p:spPr/>
        <p:txBody>
          <a:bodyPr/>
          <a:lstStyle/>
          <a:p>
            <a:r>
              <a:rPr lang="he-IL"/>
              <a:t>מערכות הפעלה - תרגול 8</a:t>
            </a:r>
            <a:endParaRPr lang="en-US"/>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317809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5A93-523C-4917-B721-DAD979D0B3D7}"/>
              </a:ext>
            </a:extLst>
          </p:cNvPr>
          <p:cNvSpPr>
            <a:spLocks noGrp="1"/>
          </p:cNvSpPr>
          <p:nvPr>
            <p:ph type="title"/>
          </p:nvPr>
        </p:nvSpPr>
        <p:spPr/>
        <p:txBody>
          <a:bodyPr/>
          <a:lstStyle/>
          <a:p>
            <a:r>
              <a:rPr lang="he-IL" dirty="0"/>
              <a:t>אמצעי הגנה במערכת </a:t>
            </a:r>
            <a:r>
              <a:rPr lang="he-IL" b="1" dirty="0"/>
              <a:t>מעבד יחיד</a:t>
            </a:r>
            <a:endParaRPr lang="en-US" b="1" dirty="0"/>
          </a:p>
        </p:txBody>
      </p:sp>
      <p:sp>
        <p:nvSpPr>
          <p:cNvPr id="4" name="Footer Placeholder 3">
            <a:extLst>
              <a:ext uri="{FF2B5EF4-FFF2-40B4-BE49-F238E27FC236}">
                <a16:creationId xmlns:a16="http://schemas.microsoft.com/office/drawing/2014/main" id="{D4EE395C-2B07-41B0-85CB-6B78008E24A1}"/>
              </a:ext>
            </a:extLst>
          </p:cNvPr>
          <p:cNvSpPr>
            <a:spLocks noGrp="1"/>
          </p:cNvSpPr>
          <p:nvPr>
            <p:ph type="ftr" sz="quarter" idx="11"/>
          </p:nvPr>
        </p:nvSpPr>
        <p:spPr/>
        <p:txBody>
          <a:bodyPr/>
          <a:lstStyle/>
          <a:p>
            <a:r>
              <a:rPr lang="he-IL"/>
              <a:t>מערכות הפעלה - תרגול 8</a:t>
            </a:r>
            <a:endParaRPr lang="en-US"/>
          </a:p>
        </p:txBody>
      </p:sp>
      <p:sp>
        <p:nvSpPr>
          <p:cNvPr id="5" name="Slide Number Placeholder 4">
            <a:extLst>
              <a:ext uri="{FF2B5EF4-FFF2-40B4-BE49-F238E27FC236}">
                <a16:creationId xmlns:a16="http://schemas.microsoft.com/office/drawing/2014/main" id="{6CCCF610-1D54-4B14-91CD-F5C56017FAA5}"/>
              </a:ext>
            </a:extLst>
          </p:cNvPr>
          <p:cNvSpPr>
            <a:spLocks noGrp="1"/>
          </p:cNvSpPr>
          <p:nvPr>
            <p:ph type="sldNum" sz="quarter" idx="12"/>
          </p:nvPr>
        </p:nvSpPr>
        <p:spPr/>
        <p:txBody>
          <a:bodyPr/>
          <a:lstStyle/>
          <a:p>
            <a:fld id="{0CFEC368-1D7A-4F81-ABF6-AE0E36BAF64C}" type="slidenum">
              <a:rPr lang="en-US" smtClean="0"/>
              <a:pPr/>
              <a:t>50</a:t>
            </a:fld>
            <a:endParaRPr lang="en-US"/>
          </a:p>
        </p:txBody>
      </p:sp>
      <p:sp>
        <p:nvSpPr>
          <p:cNvPr id="9" name="Rectangle: Rounded Corners 8">
            <a:extLst>
              <a:ext uri="{FF2B5EF4-FFF2-40B4-BE49-F238E27FC236}">
                <a16:creationId xmlns:a16="http://schemas.microsoft.com/office/drawing/2014/main" id="{E4971A38-B4C8-4F80-B439-309CC79E36A3}"/>
              </a:ext>
            </a:extLst>
          </p:cNvPr>
          <p:cNvSpPr/>
          <p:nvPr/>
        </p:nvSpPr>
        <p:spPr>
          <a:xfrm>
            <a:off x="5914322" y="3366734"/>
            <a:ext cx="2743200" cy="91440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sz="2400" dirty="0"/>
              <a:t>נטרול</a:t>
            </a:r>
            <a:r>
              <a:rPr lang="he-IL" sz="2400" dirty="0"/>
              <a:t> פסיקות מקומי</a:t>
            </a:r>
            <a:br>
              <a:rPr lang="en-US" sz="2400" dirty="0"/>
            </a:br>
            <a:endParaRPr lang="en-US" sz="2400" b="1" dirty="0"/>
          </a:p>
        </p:txBody>
      </p:sp>
      <p:cxnSp>
        <p:nvCxnSpPr>
          <p:cNvPr id="11" name="Connector: Elbow 10">
            <a:extLst>
              <a:ext uri="{FF2B5EF4-FFF2-40B4-BE49-F238E27FC236}">
                <a16:creationId xmlns:a16="http://schemas.microsoft.com/office/drawing/2014/main" id="{8E048286-97CA-4595-B19E-9C8DBD87AD3D}"/>
              </a:ext>
            </a:extLst>
          </p:cNvPr>
          <p:cNvCxnSpPr>
            <a:cxnSpLocks/>
            <a:stCxn id="6" idx="1"/>
            <a:endCxn id="39" idx="0"/>
          </p:cNvCxnSpPr>
          <p:nvPr/>
        </p:nvCxnSpPr>
        <p:spPr>
          <a:xfrm rot="10800000" flipV="1">
            <a:off x="2458724" y="2328335"/>
            <a:ext cx="1078651" cy="103539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908E3A79-E278-4ABD-B8B4-D849A1832D0C}"/>
              </a:ext>
            </a:extLst>
          </p:cNvPr>
          <p:cNvCxnSpPr>
            <a:cxnSpLocks/>
            <a:stCxn id="6" idx="3"/>
            <a:endCxn id="9" idx="0"/>
          </p:cNvCxnSpPr>
          <p:nvPr/>
        </p:nvCxnSpPr>
        <p:spPr>
          <a:xfrm>
            <a:off x="6280574" y="2328336"/>
            <a:ext cx="1005348" cy="1038398"/>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2" name="Group 31">
            <a:extLst>
              <a:ext uri="{FF2B5EF4-FFF2-40B4-BE49-F238E27FC236}">
                <a16:creationId xmlns:a16="http://schemas.microsoft.com/office/drawing/2014/main" id="{04051303-D5CF-45A3-9097-47F1B1B9C226}"/>
              </a:ext>
            </a:extLst>
          </p:cNvPr>
          <p:cNvGrpSpPr/>
          <p:nvPr/>
        </p:nvGrpSpPr>
        <p:grpSpPr>
          <a:xfrm>
            <a:off x="2514600" y="1866055"/>
            <a:ext cx="4690537" cy="919481"/>
            <a:chOff x="1598026" y="1595118"/>
            <a:chExt cx="4690537" cy="919481"/>
          </a:xfrm>
        </p:grpSpPr>
        <p:sp>
          <p:nvSpPr>
            <p:cNvPr id="6" name="Rectangle: Rounded Corners 5">
              <a:extLst>
                <a:ext uri="{FF2B5EF4-FFF2-40B4-BE49-F238E27FC236}">
                  <a16:creationId xmlns:a16="http://schemas.microsoft.com/office/drawing/2014/main" id="{5B0527F2-D97D-474F-80F2-2A02A3E2614B}"/>
                </a:ext>
              </a:extLst>
            </p:cNvPr>
            <p:cNvSpPr/>
            <p:nvPr/>
          </p:nvSpPr>
          <p:spPr>
            <a:xfrm>
              <a:off x="2620800" y="1600199"/>
              <a:ext cx="2743200" cy="91440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sz="2400" dirty="0"/>
                <a:t>מבנה הנתונים נגיש לפסיקות חומרה?</a:t>
              </a:r>
              <a:endParaRPr lang="en-US" sz="2400" dirty="0"/>
            </a:p>
          </p:txBody>
        </p:sp>
        <p:sp>
          <p:nvSpPr>
            <p:cNvPr id="15" name="TextBox 14">
              <a:extLst>
                <a:ext uri="{FF2B5EF4-FFF2-40B4-BE49-F238E27FC236}">
                  <a16:creationId xmlns:a16="http://schemas.microsoft.com/office/drawing/2014/main" id="{7F4C67E1-7865-41AA-96AC-ADDD8B225185}"/>
                </a:ext>
              </a:extLst>
            </p:cNvPr>
            <p:cNvSpPr txBox="1"/>
            <p:nvPr/>
          </p:nvSpPr>
          <p:spPr>
            <a:xfrm>
              <a:off x="1598026" y="1595118"/>
              <a:ext cx="548640" cy="461665"/>
            </a:xfrm>
            <a:prstGeom prst="rect">
              <a:avLst/>
            </a:prstGeom>
            <a:noFill/>
          </p:spPr>
          <p:txBody>
            <a:bodyPr wrap="square" rtlCol="0">
              <a:spAutoFit/>
            </a:bodyPr>
            <a:lstStyle/>
            <a:p>
              <a:pPr algn="ctr" rtl="1"/>
              <a:r>
                <a:rPr lang="he-IL" sz="2400" dirty="0"/>
                <a:t>לא</a:t>
              </a:r>
              <a:endParaRPr lang="en-US" sz="2400" dirty="0"/>
            </a:p>
          </p:txBody>
        </p:sp>
        <p:sp>
          <p:nvSpPr>
            <p:cNvPr id="31" name="TextBox 30">
              <a:extLst>
                <a:ext uri="{FF2B5EF4-FFF2-40B4-BE49-F238E27FC236}">
                  <a16:creationId xmlns:a16="http://schemas.microsoft.com/office/drawing/2014/main" id="{D52A96BE-6FEB-462B-9699-CF6D27AF8FE2}"/>
                </a:ext>
              </a:extLst>
            </p:cNvPr>
            <p:cNvSpPr txBox="1"/>
            <p:nvPr/>
          </p:nvSpPr>
          <p:spPr>
            <a:xfrm>
              <a:off x="5739923" y="1595118"/>
              <a:ext cx="548640" cy="461665"/>
            </a:xfrm>
            <a:prstGeom prst="rect">
              <a:avLst/>
            </a:prstGeom>
            <a:noFill/>
          </p:spPr>
          <p:txBody>
            <a:bodyPr wrap="square" rtlCol="0">
              <a:spAutoFit/>
            </a:bodyPr>
            <a:lstStyle/>
            <a:p>
              <a:pPr algn="ctr" rtl="1"/>
              <a:r>
                <a:rPr lang="he-IL" sz="2400" dirty="0"/>
                <a:t>כן</a:t>
              </a:r>
              <a:endParaRPr lang="en-US" sz="2400" dirty="0"/>
            </a:p>
          </p:txBody>
        </p:sp>
      </p:grpSp>
      <p:sp>
        <p:nvSpPr>
          <p:cNvPr id="35" name="Rectangle: Rounded Corners 34">
            <a:extLst>
              <a:ext uri="{FF2B5EF4-FFF2-40B4-BE49-F238E27FC236}">
                <a16:creationId xmlns:a16="http://schemas.microsoft.com/office/drawing/2014/main" id="{8715071C-8926-460A-BAA1-54C1622DD53F}"/>
              </a:ext>
            </a:extLst>
          </p:cNvPr>
          <p:cNvSpPr/>
          <p:nvPr/>
        </p:nvSpPr>
        <p:spPr>
          <a:xfrm>
            <a:off x="1403781" y="5421771"/>
            <a:ext cx="2103120" cy="82296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sz="2400" dirty="0"/>
              <a:t>מנעול סמפור</a:t>
            </a:r>
            <a:endParaRPr lang="en-US" sz="2400" dirty="0"/>
          </a:p>
        </p:txBody>
      </p:sp>
      <p:grpSp>
        <p:nvGrpSpPr>
          <p:cNvPr id="38" name="Group 37">
            <a:extLst>
              <a:ext uri="{FF2B5EF4-FFF2-40B4-BE49-F238E27FC236}">
                <a16:creationId xmlns:a16="http://schemas.microsoft.com/office/drawing/2014/main" id="{CC6A173A-4919-44BE-B034-BBFC0A5A13B4}"/>
              </a:ext>
            </a:extLst>
          </p:cNvPr>
          <p:cNvGrpSpPr/>
          <p:nvPr/>
        </p:nvGrpSpPr>
        <p:grpSpPr>
          <a:xfrm>
            <a:off x="629923" y="3363735"/>
            <a:ext cx="3657600" cy="1676409"/>
            <a:chOff x="1215334" y="1600199"/>
            <a:chExt cx="3657600" cy="1676409"/>
          </a:xfrm>
        </p:grpSpPr>
        <p:sp>
          <p:nvSpPr>
            <p:cNvPr id="39" name="Rectangle: Rounded Corners 38">
              <a:extLst>
                <a:ext uri="{FF2B5EF4-FFF2-40B4-BE49-F238E27FC236}">
                  <a16:creationId xmlns:a16="http://schemas.microsoft.com/office/drawing/2014/main" id="{EE36C879-DC16-455A-827D-62A3FD74B4B9}"/>
                </a:ext>
              </a:extLst>
            </p:cNvPr>
            <p:cNvSpPr/>
            <p:nvPr/>
          </p:nvSpPr>
          <p:spPr>
            <a:xfrm>
              <a:off x="1215334" y="1600199"/>
              <a:ext cx="3657600" cy="91440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sz="2400" dirty="0"/>
                <a:t>מבנה הנתונים נגיש לחריגות או קריאות מערכת?</a:t>
              </a:r>
              <a:endParaRPr lang="en-US" sz="2400" dirty="0"/>
            </a:p>
          </p:txBody>
        </p:sp>
        <p:sp>
          <p:nvSpPr>
            <p:cNvPr id="41" name="TextBox 40">
              <a:extLst>
                <a:ext uri="{FF2B5EF4-FFF2-40B4-BE49-F238E27FC236}">
                  <a16:creationId xmlns:a16="http://schemas.microsoft.com/office/drawing/2014/main" id="{950A2567-4BFA-479F-85E9-BD5B541C7EE7}"/>
                </a:ext>
              </a:extLst>
            </p:cNvPr>
            <p:cNvSpPr txBox="1"/>
            <p:nvPr/>
          </p:nvSpPr>
          <p:spPr>
            <a:xfrm>
              <a:off x="3116944" y="2814943"/>
              <a:ext cx="548640" cy="461665"/>
            </a:xfrm>
            <a:prstGeom prst="rect">
              <a:avLst/>
            </a:prstGeom>
            <a:noFill/>
          </p:spPr>
          <p:txBody>
            <a:bodyPr wrap="square" rtlCol="0">
              <a:spAutoFit/>
            </a:bodyPr>
            <a:lstStyle/>
            <a:p>
              <a:pPr algn="ctr" rtl="1"/>
              <a:r>
                <a:rPr lang="he-IL" sz="2400" dirty="0"/>
                <a:t>כן</a:t>
              </a:r>
              <a:endParaRPr lang="en-US" sz="2400" dirty="0"/>
            </a:p>
          </p:txBody>
        </p:sp>
      </p:grpSp>
      <p:cxnSp>
        <p:nvCxnSpPr>
          <p:cNvPr id="18" name="Straight Arrow Connector 17">
            <a:extLst>
              <a:ext uri="{FF2B5EF4-FFF2-40B4-BE49-F238E27FC236}">
                <a16:creationId xmlns:a16="http://schemas.microsoft.com/office/drawing/2014/main" id="{247777E0-0E66-437D-AA6E-604301952FCB}"/>
              </a:ext>
            </a:extLst>
          </p:cNvPr>
          <p:cNvCxnSpPr>
            <a:stCxn id="39" idx="2"/>
            <a:endCxn id="35" idx="0"/>
          </p:cNvCxnSpPr>
          <p:nvPr/>
        </p:nvCxnSpPr>
        <p:spPr>
          <a:xfrm flipH="1">
            <a:off x="2455341" y="4278135"/>
            <a:ext cx="3382" cy="114363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07814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5A93-523C-4917-B721-DAD979D0B3D7}"/>
              </a:ext>
            </a:extLst>
          </p:cNvPr>
          <p:cNvSpPr>
            <a:spLocks noGrp="1"/>
          </p:cNvSpPr>
          <p:nvPr>
            <p:ph type="title"/>
          </p:nvPr>
        </p:nvSpPr>
        <p:spPr/>
        <p:txBody>
          <a:bodyPr/>
          <a:lstStyle/>
          <a:p>
            <a:r>
              <a:rPr lang="he-IL" dirty="0"/>
              <a:t>אמצעי הגנה במערכת </a:t>
            </a:r>
            <a:r>
              <a:rPr lang="he-IL" b="1" dirty="0"/>
              <a:t>מרובת מעבדים</a:t>
            </a:r>
            <a:endParaRPr lang="en-US" b="1" dirty="0"/>
          </a:p>
        </p:txBody>
      </p:sp>
      <p:sp>
        <p:nvSpPr>
          <p:cNvPr id="4" name="Footer Placeholder 3">
            <a:extLst>
              <a:ext uri="{FF2B5EF4-FFF2-40B4-BE49-F238E27FC236}">
                <a16:creationId xmlns:a16="http://schemas.microsoft.com/office/drawing/2014/main" id="{D4EE395C-2B07-41B0-85CB-6B78008E24A1}"/>
              </a:ext>
            </a:extLst>
          </p:cNvPr>
          <p:cNvSpPr>
            <a:spLocks noGrp="1"/>
          </p:cNvSpPr>
          <p:nvPr>
            <p:ph type="ftr" sz="quarter" idx="11"/>
          </p:nvPr>
        </p:nvSpPr>
        <p:spPr/>
        <p:txBody>
          <a:bodyPr/>
          <a:lstStyle/>
          <a:p>
            <a:r>
              <a:rPr lang="he-IL"/>
              <a:t>מערכות הפעלה - תרגול 8</a:t>
            </a:r>
            <a:endParaRPr lang="en-US"/>
          </a:p>
        </p:txBody>
      </p:sp>
      <p:sp>
        <p:nvSpPr>
          <p:cNvPr id="5" name="Slide Number Placeholder 4">
            <a:extLst>
              <a:ext uri="{FF2B5EF4-FFF2-40B4-BE49-F238E27FC236}">
                <a16:creationId xmlns:a16="http://schemas.microsoft.com/office/drawing/2014/main" id="{6CCCF610-1D54-4B14-91CD-F5C56017FAA5}"/>
              </a:ext>
            </a:extLst>
          </p:cNvPr>
          <p:cNvSpPr>
            <a:spLocks noGrp="1"/>
          </p:cNvSpPr>
          <p:nvPr>
            <p:ph type="sldNum" sz="quarter" idx="12"/>
          </p:nvPr>
        </p:nvSpPr>
        <p:spPr/>
        <p:txBody>
          <a:bodyPr/>
          <a:lstStyle/>
          <a:p>
            <a:fld id="{0CFEC368-1D7A-4F81-ABF6-AE0E36BAF64C}" type="slidenum">
              <a:rPr lang="en-US" smtClean="0"/>
              <a:pPr/>
              <a:t>51</a:t>
            </a:fld>
            <a:endParaRPr lang="en-US"/>
          </a:p>
        </p:txBody>
      </p:sp>
      <p:sp>
        <p:nvSpPr>
          <p:cNvPr id="9" name="Rectangle: Rounded Corners 8">
            <a:extLst>
              <a:ext uri="{FF2B5EF4-FFF2-40B4-BE49-F238E27FC236}">
                <a16:creationId xmlns:a16="http://schemas.microsoft.com/office/drawing/2014/main" id="{E4971A38-B4C8-4F80-B439-309CC79E36A3}"/>
              </a:ext>
            </a:extLst>
          </p:cNvPr>
          <p:cNvSpPr/>
          <p:nvPr/>
        </p:nvSpPr>
        <p:spPr>
          <a:xfrm>
            <a:off x="5914322" y="3366734"/>
            <a:ext cx="2743200" cy="91440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sz="2400" dirty="0"/>
              <a:t>נטרול</a:t>
            </a:r>
            <a:r>
              <a:rPr lang="he-IL" sz="2400" dirty="0"/>
              <a:t> פסיקות מקומי </a:t>
            </a:r>
            <a:r>
              <a:rPr lang="he-IL" sz="2400" b="1" dirty="0"/>
              <a:t>+ מנעול </a:t>
            </a:r>
            <a:r>
              <a:rPr lang="en-US" sz="2400" b="1" dirty="0"/>
              <a:t>spinlock</a:t>
            </a:r>
          </a:p>
        </p:txBody>
      </p:sp>
      <p:cxnSp>
        <p:nvCxnSpPr>
          <p:cNvPr id="11" name="Connector: Elbow 10">
            <a:extLst>
              <a:ext uri="{FF2B5EF4-FFF2-40B4-BE49-F238E27FC236}">
                <a16:creationId xmlns:a16="http://schemas.microsoft.com/office/drawing/2014/main" id="{8E048286-97CA-4595-B19E-9C8DBD87AD3D}"/>
              </a:ext>
            </a:extLst>
          </p:cNvPr>
          <p:cNvCxnSpPr>
            <a:cxnSpLocks/>
            <a:stCxn id="6" idx="1"/>
            <a:endCxn id="39" idx="0"/>
          </p:cNvCxnSpPr>
          <p:nvPr/>
        </p:nvCxnSpPr>
        <p:spPr>
          <a:xfrm rot="10800000" flipV="1">
            <a:off x="2458724" y="2328335"/>
            <a:ext cx="1078651" cy="103539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908E3A79-E278-4ABD-B8B4-D849A1832D0C}"/>
              </a:ext>
            </a:extLst>
          </p:cNvPr>
          <p:cNvCxnSpPr>
            <a:cxnSpLocks/>
            <a:stCxn id="6" idx="3"/>
            <a:endCxn id="9" idx="0"/>
          </p:cNvCxnSpPr>
          <p:nvPr/>
        </p:nvCxnSpPr>
        <p:spPr>
          <a:xfrm>
            <a:off x="6280574" y="2328336"/>
            <a:ext cx="1005348" cy="1038398"/>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2" name="Group 31">
            <a:extLst>
              <a:ext uri="{FF2B5EF4-FFF2-40B4-BE49-F238E27FC236}">
                <a16:creationId xmlns:a16="http://schemas.microsoft.com/office/drawing/2014/main" id="{04051303-D5CF-45A3-9097-47F1B1B9C226}"/>
              </a:ext>
            </a:extLst>
          </p:cNvPr>
          <p:cNvGrpSpPr/>
          <p:nvPr/>
        </p:nvGrpSpPr>
        <p:grpSpPr>
          <a:xfrm>
            <a:off x="2514600" y="1866055"/>
            <a:ext cx="4690537" cy="919481"/>
            <a:chOff x="1598026" y="1595118"/>
            <a:chExt cx="4690537" cy="919481"/>
          </a:xfrm>
        </p:grpSpPr>
        <p:sp>
          <p:nvSpPr>
            <p:cNvPr id="6" name="Rectangle: Rounded Corners 5">
              <a:extLst>
                <a:ext uri="{FF2B5EF4-FFF2-40B4-BE49-F238E27FC236}">
                  <a16:creationId xmlns:a16="http://schemas.microsoft.com/office/drawing/2014/main" id="{5B0527F2-D97D-474F-80F2-2A02A3E2614B}"/>
                </a:ext>
              </a:extLst>
            </p:cNvPr>
            <p:cNvSpPr/>
            <p:nvPr/>
          </p:nvSpPr>
          <p:spPr>
            <a:xfrm>
              <a:off x="2620800" y="1600199"/>
              <a:ext cx="2743200" cy="91440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sz="2400" dirty="0"/>
                <a:t>מבנה הנתונים נגיש לפסיקות חומרה?</a:t>
              </a:r>
              <a:endParaRPr lang="en-US" sz="2400" dirty="0"/>
            </a:p>
          </p:txBody>
        </p:sp>
        <p:sp>
          <p:nvSpPr>
            <p:cNvPr id="15" name="TextBox 14">
              <a:extLst>
                <a:ext uri="{FF2B5EF4-FFF2-40B4-BE49-F238E27FC236}">
                  <a16:creationId xmlns:a16="http://schemas.microsoft.com/office/drawing/2014/main" id="{7F4C67E1-7865-41AA-96AC-ADDD8B225185}"/>
                </a:ext>
              </a:extLst>
            </p:cNvPr>
            <p:cNvSpPr txBox="1"/>
            <p:nvPr/>
          </p:nvSpPr>
          <p:spPr>
            <a:xfrm>
              <a:off x="1598026" y="1595118"/>
              <a:ext cx="548640" cy="461665"/>
            </a:xfrm>
            <a:prstGeom prst="rect">
              <a:avLst/>
            </a:prstGeom>
            <a:noFill/>
          </p:spPr>
          <p:txBody>
            <a:bodyPr wrap="square" rtlCol="0">
              <a:spAutoFit/>
            </a:bodyPr>
            <a:lstStyle/>
            <a:p>
              <a:pPr algn="ctr" rtl="1"/>
              <a:r>
                <a:rPr lang="he-IL" sz="2400" dirty="0"/>
                <a:t>לא</a:t>
              </a:r>
              <a:endParaRPr lang="en-US" sz="2400" dirty="0"/>
            </a:p>
          </p:txBody>
        </p:sp>
        <p:sp>
          <p:nvSpPr>
            <p:cNvPr id="31" name="TextBox 30">
              <a:extLst>
                <a:ext uri="{FF2B5EF4-FFF2-40B4-BE49-F238E27FC236}">
                  <a16:creationId xmlns:a16="http://schemas.microsoft.com/office/drawing/2014/main" id="{D52A96BE-6FEB-462B-9699-CF6D27AF8FE2}"/>
                </a:ext>
              </a:extLst>
            </p:cNvPr>
            <p:cNvSpPr txBox="1"/>
            <p:nvPr/>
          </p:nvSpPr>
          <p:spPr>
            <a:xfrm>
              <a:off x="5739923" y="1595118"/>
              <a:ext cx="548640" cy="461665"/>
            </a:xfrm>
            <a:prstGeom prst="rect">
              <a:avLst/>
            </a:prstGeom>
            <a:noFill/>
          </p:spPr>
          <p:txBody>
            <a:bodyPr wrap="square" rtlCol="0">
              <a:spAutoFit/>
            </a:bodyPr>
            <a:lstStyle/>
            <a:p>
              <a:pPr algn="ctr" rtl="1"/>
              <a:r>
                <a:rPr lang="he-IL" sz="2400" dirty="0"/>
                <a:t>כן</a:t>
              </a:r>
              <a:endParaRPr lang="en-US" sz="2400" dirty="0"/>
            </a:p>
          </p:txBody>
        </p:sp>
      </p:grpSp>
      <p:sp>
        <p:nvSpPr>
          <p:cNvPr id="35" name="Rectangle: Rounded Corners 34">
            <a:extLst>
              <a:ext uri="{FF2B5EF4-FFF2-40B4-BE49-F238E27FC236}">
                <a16:creationId xmlns:a16="http://schemas.microsoft.com/office/drawing/2014/main" id="{8715071C-8926-460A-BAA1-54C1622DD53F}"/>
              </a:ext>
            </a:extLst>
          </p:cNvPr>
          <p:cNvSpPr/>
          <p:nvPr/>
        </p:nvSpPr>
        <p:spPr>
          <a:xfrm>
            <a:off x="1403781" y="5421771"/>
            <a:ext cx="2103120" cy="82296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sz="2400" dirty="0"/>
              <a:t>מנעול סמפור</a:t>
            </a:r>
            <a:endParaRPr lang="en-US" sz="2400" dirty="0"/>
          </a:p>
        </p:txBody>
      </p:sp>
      <p:grpSp>
        <p:nvGrpSpPr>
          <p:cNvPr id="38" name="Group 37">
            <a:extLst>
              <a:ext uri="{FF2B5EF4-FFF2-40B4-BE49-F238E27FC236}">
                <a16:creationId xmlns:a16="http://schemas.microsoft.com/office/drawing/2014/main" id="{CC6A173A-4919-44BE-B034-BBFC0A5A13B4}"/>
              </a:ext>
            </a:extLst>
          </p:cNvPr>
          <p:cNvGrpSpPr/>
          <p:nvPr/>
        </p:nvGrpSpPr>
        <p:grpSpPr>
          <a:xfrm>
            <a:off x="629923" y="3363735"/>
            <a:ext cx="3657600" cy="1676409"/>
            <a:chOff x="1215334" y="1600199"/>
            <a:chExt cx="3657600" cy="1676409"/>
          </a:xfrm>
        </p:grpSpPr>
        <p:sp>
          <p:nvSpPr>
            <p:cNvPr id="39" name="Rectangle: Rounded Corners 38">
              <a:extLst>
                <a:ext uri="{FF2B5EF4-FFF2-40B4-BE49-F238E27FC236}">
                  <a16:creationId xmlns:a16="http://schemas.microsoft.com/office/drawing/2014/main" id="{EE36C879-DC16-455A-827D-62A3FD74B4B9}"/>
                </a:ext>
              </a:extLst>
            </p:cNvPr>
            <p:cNvSpPr/>
            <p:nvPr/>
          </p:nvSpPr>
          <p:spPr>
            <a:xfrm>
              <a:off x="1215334" y="1600199"/>
              <a:ext cx="3657600" cy="91440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sz="2400" dirty="0"/>
                <a:t>מבנה הנתונים נגיש לחריגות או קריאות מערכת?</a:t>
              </a:r>
              <a:endParaRPr lang="en-US" sz="2400" dirty="0"/>
            </a:p>
          </p:txBody>
        </p:sp>
        <p:sp>
          <p:nvSpPr>
            <p:cNvPr id="41" name="TextBox 40">
              <a:extLst>
                <a:ext uri="{FF2B5EF4-FFF2-40B4-BE49-F238E27FC236}">
                  <a16:creationId xmlns:a16="http://schemas.microsoft.com/office/drawing/2014/main" id="{950A2567-4BFA-479F-85E9-BD5B541C7EE7}"/>
                </a:ext>
              </a:extLst>
            </p:cNvPr>
            <p:cNvSpPr txBox="1"/>
            <p:nvPr/>
          </p:nvSpPr>
          <p:spPr>
            <a:xfrm>
              <a:off x="3116944" y="2814943"/>
              <a:ext cx="548640" cy="461665"/>
            </a:xfrm>
            <a:prstGeom prst="rect">
              <a:avLst/>
            </a:prstGeom>
            <a:noFill/>
          </p:spPr>
          <p:txBody>
            <a:bodyPr wrap="square" rtlCol="0">
              <a:spAutoFit/>
            </a:bodyPr>
            <a:lstStyle/>
            <a:p>
              <a:pPr algn="ctr" rtl="1"/>
              <a:r>
                <a:rPr lang="he-IL" sz="2400" dirty="0"/>
                <a:t>כן</a:t>
              </a:r>
              <a:endParaRPr lang="en-US" sz="2400" dirty="0"/>
            </a:p>
          </p:txBody>
        </p:sp>
      </p:grpSp>
      <p:cxnSp>
        <p:nvCxnSpPr>
          <p:cNvPr id="18" name="Straight Arrow Connector 17">
            <a:extLst>
              <a:ext uri="{FF2B5EF4-FFF2-40B4-BE49-F238E27FC236}">
                <a16:creationId xmlns:a16="http://schemas.microsoft.com/office/drawing/2014/main" id="{247777E0-0E66-437D-AA6E-604301952FCB}"/>
              </a:ext>
            </a:extLst>
          </p:cNvPr>
          <p:cNvCxnSpPr>
            <a:stCxn id="39" idx="2"/>
            <a:endCxn id="35" idx="0"/>
          </p:cNvCxnSpPr>
          <p:nvPr/>
        </p:nvCxnSpPr>
        <p:spPr>
          <a:xfrm flipH="1">
            <a:off x="2455341" y="4278135"/>
            <a:ext cx="3382" cy="114363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91062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normAutofit/>
          </a:bodyPr>
          <a:lstStyle/>
          <a:p>
            <a:r>
              <a:rPr lang="he-IL" altLang="en-US"/>
              <a:t>פסיקות חומרה במערכת מעבד יחיד</a:t>
            </a:r>
            <a:endParaRPr lang="en-US" altLang="en-US"/>
          </a:p>
        </p:txBody>
      </p:sp>
      <p:sp>
        <p:nvSpPr>
          <p:cNvPr id="324611" name="Rectangle 3"/>
          <p:cNvSpPr>
            <a:spLocks noGrp="1" noChangeArrowheads="1"/>
          </p:cNvSpPr>
          <p:nvPr>
            <p:ph idx="1"/>
          </p:nvPr>
        </p:nvSpPr>
        <p:spPr/>
        <p:txBody>
          <a:bodyPr>
            <a:normAutofit/>
          </a:bodyPr>
          <a:lstStyle/>
          <a:p>
            <a:r>
              <a:rPr lang="he-IL" altLang="en-US" dirty="0"/>
              <a:t>פסיקת חומרה חדשה יכולה להגיע תוך-כדי ביצוע טיפול בפסיקת חומרה אחרת (קינון פסיקות חומרה).</a:t>
            </a:r>
          </a:p>
          <a:p>
            <a:r>
              <a:rPr lang="he-IL" altLang="en-US" dirty="0"/>
              <a:t>פסיקת חומרה יכולה להגיע גם תוך כדי טיפול בחריגה.</a:t>
            </a:r>
          </a:p>
          <a:p>
            <a:r>
              <a:rPr lang="he-IL" altLang="en-US" dirty="0"/>
              <a:t>לכאורה, יש להגן על מבני נתונים הנגישים לפסיקות חומרה באמצעות מנעולים. בפועל, נעילה היא בעייתית במערכת עם </a:t>
            </a:r>
            <a:r>
              <a:rPr lang="he-IL" altLang="en-US" b="1" dirty="0"/>
              <a:t>מעבד יחיד</a:t>
            </a:r>
            <a:r>
              <a:rPr lang="he-IL" altLang="en-US" dirty="0"/>
              <a:t>. נדגים באמצעות התרחיש הבא:</a:t>
            </a:r>
          </a:p>
          <a:p>
            <a:pPr lvl="1"/>
            <a:r>
              <a:rPr lang="he-IL" altLang="en-US" dirty="0"/>
              <a:t>מסלול בקרה 1#</a:t>
            </a:r>
            <a:r>
              <a:rPr lang="en-US" altLang="en-US" dirty="0"/>
              <a:t> </a:t>
            </a:r>
            <a:r>
              <a:rPr lang="he-IL" altLang="en-US" dirty="0"/>
              <a:t>מטפל בפסיקת חומרה כלשהי ומחזיק מנעול.</a:t>
            </a:r>
          </a:p>
          <a:p>
            <a:pPr lvl="1"/>
            <a:r>
              <a:rPr lang="he-IL" altLang="en-US" dirty="0"/>
              <a:t>פסיקת חומרה אחרת מגיעה ומטופלת מיד במסלול בקרה 2# (אשר קוטע את מסלול בקרה 1#).</a:t>
            </a:r>
          </a:p>
          <a:p>
            <a:pPr lvl="1"/>
            <a:r>
              <a:rPr lang="he-IL" altLang="en-US" dirty="0"/>
              <a:t>מסלול בקרה 2# מנסה לתפוס את המנעול, ולכן הוא ממתין לסיום מסלול 1#.</a:t>
            </a:r>
          </a:p>
          <a:p>
            <a:pPr lvl="1"/>
            <a:r>
              <a:rPr lang="he-IL" altLang="en-US" dirty="0"/>
              <a:t>אבל גם מסלול בקרה 1# ממתין לסיום מסלול 2# לפני שיחזור לרוץ.</a:t>
            </a:r>
          </a:p>
          <a:p>
            <a:pPr lvl="1"/>
            <a:r>
              <a:rPr lang="he-IL" altLang="en-US" b="1" dirty="0"/>
              <a:t>קיבלנו </a:t>
            </a:r>
            <a:r>
              <a:rPr lang="en-US" altLang="en-US" b="1" dirty="0"/>
              <a:t>deadlock</a:t>
            </a:r>
            <a:r>
              <a:rPr lang="he-IL" altLang="en-US" dirty="0"/>
              <a:t>.</a:t>
            </a:r>
          </a:p>
        </p:txBody>
      </p:sp>
      <p:sp>
        <p:nvSpPr>
          <p:cNvPr id="4" name="Footer Placeholder 3">
            <a:extLst>
              <a:ext uri="{FF2B5EF4-FFF2-40B4-BE49-F238E27FC236}">
                <a16:creationId xmlns:a16="http://schemas.microsoft.com/office/drawing/2014/main" id="{8ED2CBF2-CB47-4E61-B4D1-7A5CD4E1BF24}"/>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52</a:t>
            </a:fld>
            <a:endParaRPr lang="en-US"/>
          </a:p>
        </p:txBody>
      </p:sp>
    </p:spTree>
    <p:extLst>
      <p:ext uri="{BB962C8B-B14F-4D97-AF65-F5344CB8AC3E}">
        <p14:creationId xmlns:p14="http://schemas.microsoft.com/office/powerpoint/2010/main" val="1261372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normAutofit/>
          </a:bodyPr>
          <a:lstStyle/>
          <a:p>
            <a:r>
              <a:rPr lang="he-IL" altLang="en-US"/>
              <a:t>נטרול פסיקות מקומי</a:t>
            </a:r>
            <a:endParaRPr lang="en-US" altLang="en-US"/>
          </a:p>
        </p:txBody>
      </p:sp>
      <p:sp>
        <p:nvSpPr>
          <p:cNvPr id="324611" name="Rectangle 3"/>
          <p:cNvSpPr>
            <a:spLocks noGrp="1" noChangeArrowheads="1"/>
          </p:cNvSpPr>
          <p:nvPr>
            <p:ph idx="1"/>
          </p:nvPr>
        </p:nvSpPr>
        <p:spPr/>
        <p:txBody>
          <a:bodyPr>
            <a:normAutofit/>
          </a:bodyPr>
          <a:lstStyle/>
          <a:p>
            <a:r>
              <a:rPr lang="he-IL" altLang="en-US" dirty="0"/>
              <a:t>כאמור, תפיסת מנעול במהלך טיפול בפסיקות חומרה עלולה להוביל ל-</a:t>
            </a:r>
            <a:r>
              <a:rPr lang="en-US" altLang="en-US" dirty="0"/>
              <a:t>deadlock</a:t>
            </a:r>
            <a:r>
              <a:rPr lang="he-IL" altLang="en-US" dirty="0"/>
              <a:t> במערכת עם מעבד יחיד.</a:t>
            </a:r>
          </a:p>
          <a:p>
            <a:r>
              <a:rPr lang="he-IL" altLang="en-US" dirty="0"/>
              <a:t>לכן יש להשתמש באמצעי סנכרון אחר: </a:t>
            </a:r>
            <a:r>
              <a:rPr lang="he-IL" altLang="en-US" b="1" dirty="0">
                <a:solidFill>
                  <a:srgbClr val="0000FF"/>
                </a:solidFill>
              </a:rPr>
              <a:t>נטרול פסיקות מקומי </a:t>
            </a:r>
            <a:r>
              <a:rPr lang="he-IL" altLang="en-US" dirty="0"/>
              <a:t>(</a:t>
            </a:r>
            <a:r>
              <a:rPr lang="en-US" altLang="en-US" dirty="0"/>
              <a:t>Local Interrupt Disabling</a:t>
            </a:r>
            <a:r>
              <a:rPr lang="he-IL" altLang="en-US" dirty="0"/>
              <a:t>).</a:t>
            </a:r>
          </a:p>
          <a:p>
            <a:r>
              <a:rPr lang="he-IL" altLang="en-US" dirty="0"/>
              <a:t>כדי לנטרל פסיקות יש לכבות את הדגל </a:t>
            </a:r>
            <a:r>
              <a:rPr lang="en-US" altLang="en-US" dirty="0"/>
              <a:t>IF</a:t>
            </a:r>
            <a:r>
              <a:rPr lang="he-IL" altLang="en-US" dirty="0"/>
              <a:t> של רגיסטר </a:t>
            </a:r>
            <a:r>
              <a:rPr lang="en-US" altLang="en-US" dirty="0"/>
              <a:t>RFLAGS</a:t>
            </a:r>
            <a:r>
              <a:rPr lang="he-IL" altLang="en-US" dirty="0"/>
              <a:t>.</a:t>
            </a:r>
          </a:p>
          <a:p>
            <a:pPr lvl="1"/>
            <a:r>
              <a:rPr lang="he-IL" altLang="en-US" dirty="0"/>
              <a:t>כל עוד </a:t>
            </a:r>
            <a:r>
              <a:rPr lang="en-US" altLang="en-US" dirty="0"/>
              <a:t>IF==0</a:t>
            </a:r>
            <a:r>
              <a:rPr lang="he-IL" altLang="en-US" dirty="0"/>
              <a:t>, המעבד המקומי (שמריץ את הקטע הקריטי) לא יקבל פסיקות חומרה וכך הקטע הקריטי יתבצע בצורה אטומית.</a:t>
            </a:r>
          </a:p>
          <a:p>
            <a:pPr lvl="1"/>
            <a:endParaRPr lang="he-IL" altLang="en-US" dirty="0"/>
          </a:p>
          <a:p>
            <a:r>
              <a:rPr lang="he-IL" altLang="en-US" b="1" u="sng" dirty="0"/>
              <a:t>שימו לב:</a:t>
            </a:r>
            <a:r>
              <a:rPr lang="he-IL" altLang="en-US" dirty="0"/>
              <a:t> נטרול הפסיקות לזמן רב עלול לגרום לפגיעה בביצועים ולאובדן פסיקות חיוניות, ולכן משתמשים באמצעי זה כמוצא אחרון.</a:t>
            </a:r>
          </a:p>
          <a:p>
            <a:endParaRPr lang="he-IL" altLang="en-US" dirty="0"/>
          </a:p>
        </p:txBody>
      </p:sp>
      <p:sp>
        <p:nvSpPr>
          <p:cNvPr id="4" name="Footer Placeholder 3">
            <a:extLst>
              <a:ext uri="{FF2B5EF4-FFF2-40B4-BE49-F238E27FC236}">
                <a16:creationId xmlns:a16="http://schemas.microsoft.com/office/drawing/2014/main" id="{8ED2CBF2-CB47-4E61-B4D1-7A5CD4E1BF24}"/>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53</a:t>
            </a:fld>
            <a:endParaRPr lang="en-US"/>
          </a:p>
        </p:txBody>
      </p:sp>
    </p:spTree>
    <p:extLst>
      <p:ext uri="{BB962C8B-B14F-4D97-AF65-F5344CB8AC3E}">
        <p14:creationId xmlns:p14="http://schemas.microsoft.com/office/powerpoint/2010/main" val="25665120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normAutofit/>
          </a:bodyPr>
          <a:lstStyle/>
          <a:p>
            <a:r>
              <a:rPr lang="he-IL" altLang="en-US" dirty="0"/>
              <a:t>נטרול פסיקות מקומי בפונקציה </a:t>
            </a:r>
            <a:r>
              <a:rPr lang="en-US" altLang="en-US" dirty="0"/>
              <a:t>schedule()</a:t>
            </a:r>
          </a:p>
        </p:txBody>
      </p:sp>
      <p:sp>
        <p:nvSpPr>
          <p:cNvPr id="324611" name="Rectangle 3"/>
          <p:cNvSpPr>
            <a:spLocks noGrp="1" noChangeArrowheads="1"/>
          </p:cNvSpPr>
          <p:nvPr>
            <p:ph idx="1"/>
          </p:nvPr>
        </p:nvSpPr>
        <p:spPr/>
        <p:txBody>
          <a:bodyPr>
            <a:normAutofit/>
          </a:bodyPr>
          <a:lstStyle/>
          <a:p>
            <a:r>
              <a:rPr lang="he-IL" altLang="en-US" dirty="0"/>
              <a:t>ישנם מבני נתונים בגרעין הנגישים גם לפסיקות חומרה וגם לקריאות מערכת, למשל תור הריצה (</a:t>
            </a:r>
            <a:r>
              <a:rPr lang="en-US" altLang="en-US" dirty="0" err="1"/>
              <a:t>runqueue</a:t>
            </a:r>
            <a:r>
              <a:rPr lang="he-IL" altLang="en-US" dirty="0"/>
              <a:t>).</a:t>
            </a:r>
          </a:p>
          <a:p>
            <a:pPr lvl="1"/>
            <a:r>
              <a:rPr lang="he-IL" altLang="en-US" dirty="0"/>
              <a:t>קריאת המערכת </a:t>
            </a:r>
            <a:r>
              <a:rPr lang="en-US" altLang="en-US" dirty="0"/>
              <a:t>wait()</a:t>
            </a:r>
            <a:r>
              <a:rPr lang="he-IL" altLang="en-US" dirty="0"/>
              <a:t> יכולה להוציא את התהליך הנוכחי מתור הריצה בפונקציה </a:t>
            </a:r>
            <a:r>
              <a:rPr lang="en-US" altLang="en-US" dirty="0"/>
              <a:t>schedule()</a:t>
            </a:r>
            <a:r>
              <a:rPr lang="he-IL" altLang="en-US" dirty="0"/>
              <a:t>.</a:t>
            </a:r>
          </a:p>
          <a:p>
            <a:pPr lvl="1"/>
            <a:r>
              <a:rPr lang="he-IL" altLang="en-US" dirty="0"/>
              <a:t>פסיקת שעון יכולה להעביר את התהליך הנוכחי למקום אחר בתור הריצה בשגרה </a:t>
            </a:r>
            <a:r>
              <a:rPr lang="en-US" altLang="en-US" dirty="0" err="1"/>
              <a:t>scheduler_tick</a:t>
            </a:r>
            <a:r>
              <a:rPr lang="en-US" altLang="en-US" dirty="0"/>
              <a:t>()</a:t>
            </a:r>
            <a:r>
              <a:rPr lang="he-IL" altLang="en-US" dirty="0"/>
              <a:t>.</a:t>
            </a:r>
          </a:p>
          <a:p>
            <a:pPr lvl="1"/>
            <a:r>
              <a:rPr lang="he-IL" altLang="en-US" dirty="0"/>
              <a:t>אם מסלולי הבקרה של קריאת המערכת </a:t>
            </a:r>
            <a:r>
              <a:rPr lang="en-US" altLang="en-US" dirty="0"/>
              <a:t>wait()</a:t>
            </a:r>
            <a:r>
              <a:rPr lang="he-IL" altLang="en-US" dirty="0"/>
              <a:t> ופסיקת השעון ייחתכו</a:t>
            </a:r>
            <a:r>
              <a:rPr lang="he-IL" altLang="en-US"/>
              <a:t>, תור הריצה עלול </a:t>
            </a:r>
            <a:r>
              <a:rPr lang="he-IL" altLang="en-US" dirty="0"/>
              <a:t>להגיע למצב לא תקין.</a:t>
            </a:r>
          </a:p>
          <a:p>
            <a:pPr lvl="1"/>
            <a:endParaRPr lang="he-IL" altLang="en-US" dirty="0"/>
          </a:p>
          <a:p>
            <a:r>
              <a:rPr lang="he-IL" altLang="en-US" b="1" u="sng" dirty="0"/>
              <a:t>במערכת מעבד יחיד:</a:t>
            </a:r>
            <a:r>
              <a:rPr lang="he-IL" altLang="en-US" dirty="0"/>
              <a:t> נטרול פסיקות מקומי בפונקציה </a:t>
            </a:r>
            <a:r>
              <a:rPr lang="en-US" altLang="en-US" dirty="0"/>
              <a:t>schedule()</a:t>
            </a:r>
            <a:r>
              <a:rPr lang="he-IL" altLang="en-US" dirty="0"/>
              <a:t> הכרחי ומספיק כדי למנוע חיתוך בין מסלולי בקרה כמו בדוגמה הנ"ל.</a:t>
            </a:r>
          </a:p>
          <a:p>
            <a:r>
              <a:rPr lang="he-IL" altLang="en-US" b="1" u="sng" dirty="0"/>
              <a:t>במערכת מרובת מעבדים:</a:t>
            </a:r>
            <a:r>
              <a:rPr lang="he-IL" altLang="en-US" dirty="0"/>
              <a:t> יש להוסיף מנעול </a:t>
            </a:r>
            <a:r>
              <a:rPr lang="en-US" altLang="en-US" dirty="0"/>
              <a:t>spinlock</a:t>
            </a:r>
            <a:r>
              <a:rPr lang="he-IL" altLang="en-US" dirty="0"/>
              <a:t> (ראו בשקף הבא...)</a:t>
            </a:r>
          </a:p>
        </p:txBody>
      </p:sp>
      <p:sp>
        <p:nvSpPr>
          <p:cNvPr id="4" name="Footer Placeholder 3">
            <a:extLst>
              <a:ext uri="{FF2B5EF4-FFF2-40B4-BE49-F238E27FC236}">
                <a16:creationId xmlns:a16="http://schemas.microsoft.com/office/drawing/2014/main" id="{8ED2CBF2-CB47-4E61-B4D1-7A5CD4E1BF24}"/>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54</a:t>
            </a:fld>
            <a:endParaRPr lang="en-US"/>
          </a:p>
        </p:txBody>
      </p:sp>
    </p:spTree>
    <p:extLst>
      <p:ext uri="{BB962C8B-B14F-4D97-AF65-F5344CB8AC3E}">
        <p14:creationId xmlns:p14="http://schemas.microsoft.com/office/powerpoint/2010/main" val="3796379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he-IL" altLang="en-US"/>
              <a:t>פסיקות חומרה במערכת מרובת ליבות</a:t>
            </a:r>
            <a:endParaRPr lang="en-US" altLang="en-US"/>
          </a:p>
        </p:txBody>
      </p:sp>
      <p:sp>
        <p:nvSpPr>
          <p:cNvPr id="326659" name="Rectangle 3"/>
          <p:cNvSpPr>
            <a:spLocks noGrp="1" noChangeArrowheads="1"/>
          </p:cNvSpPr>
          <p:nvPr>
            <p:ph idx="1"/>
          </p:nvPr>
        </p:nvSpPr>
        <p:spPr/>
        <p:txBody>
          <a:bodyPr>
            <a:normAutofit/>
          </a:bodyPr>
          <a:lstStyle/>
          <a:p>
            <a:r>
              <a:rPr lang="he-IL" altLang="en-US" dirty="0"/>
              <a:t>במערכת </a:t>
            </a:r>
            <a:r>
              <a:rPr lang="he-IL" altLang="en-US" b="1" dirty="0"/>
              <a:t>מרובת ליבות</a:t>
            </a:r>
            <a:r>
              <a:rPr lang="he-IL" altLang="en-US" dirty="0"/>
              <a:t>, מעבדים שונים יכולים לגשת בו-זמנית למבני נתונים משותפים </a:t>
            </a:r>
            <a:r>
              <a:rPr lang="he-IL" altLang="en-US" dirty="0">
                <a:sym typeface="Wingdings" panose="05000000000000000000" pitchFamily="2" charset="2"/>
              </a:rPr>
              <a:t> </a:t>
            </a:r>
            <a:r>
              <a:rPr lang="he-IL" altLang="en-US" dirty="0"/>
              <a:t>יש להוסיף נעילה מעבר לחסימת הפסיקות המקומית.</a:t>
            </a:r>
          </a:p>
          <a:p>
            <a:pPr lvl="1"/>
            <a:endParaRPr lang="he-IL" altLang="en-US" dirty="0"/>
          </a:p>
          <a:p>
            <a:r>
              <a:rPr lang="he-IL" altLang="en-US" dirty="0"/>
              <a:t>שגרות טיפול בפסיקות חומרה עושות שימוש במנעולי </a:t>
            </a:r>
            <a:r>
              <a:rPr lang="en-US" altLang="en-US" dirty="0"/>
              <a:t>spinlock</a:t>
            </a:r>
            <a:r>
              <a:rPr lang="he-IL" altLang="en-US" dirty="0"/>
              <a:t> (מנעולים הממומשים כ-</a:t>
            </a:r>
            <a:r>
              <a:rPr lang="en-US" altLang="en-US" dirty="0"/>
              <a:t>busy wait</a:t>
            </a:r>
            <a:r>
              <a:rPr lang="he-IL" altLang="en-US" dirty="0"/>
              <a:t>).</a:t>
            </a:r>
            <a:endParaRPr lang="he-IL" altLang="en-US" b="1" u="sng" dirty="0"/>
          </a:p>
          <a:p>
            <a:pPr lvl="1"/>
            <a:r>
              <a:rPr lang="he-IL" altLang="en-US" b="1" u="sng" dirty="0"/>
              <a:t>שאלה</a:t>
            </a:r>
            <a:r>
              <a:rPr lang="he-IL" altLang="en-US" b="1" dirty="0"/>
              <a:t>: </a:t>
            </a:r>
            <a:r>
              <a:rPr lang="he-IL" altLang="en-US" dirty="0"/>
              <a:t>מדוע מעדיפים מנעולי </a:t>
            </a:r>
            <a:r>
              <a:rPr lang="en-US" altLang="en-US" dirty="0"/>
              <a:t>spinlock</a:t>
            </a:r>
            <a:r>
              <a:rPr lang="he-IL" altLang="en-US" dirty="0"/>
              <a:t> על-פני מנעולי סמפור?</a:t>
            </a:r>
          </a:p>
          <a:p>
            <a:pPr marL="731520" lvl="1" indent="-457200">
              <a:buFont typeface="+mj-lt"/>
              <a:buAutoNum type="arabicPeriod"/>
            </a:pPr>
            <a:r>
              <a:rPr lang="en-US" altLang="en-US" dirty="0"/>
              <a:t>busy wait</a:t>
            </a:r>
            <a:r>
              <a:rPr lang="he-IL" altLang="en-US" dirty="0"/>
              <a:t> הוא המתנה יעילה יותר כאשר מדובר בנעילות קצרות מאוד כפי שקורה בגרעין, מפני שכך נחסכת התקורה של כניסה ויציאה מהמתנה.</a:t>
            </a:r>
          </a:p>
          <a:p>
            <a:pPr marL="731520" lvl="1" indent="-457200">
              <a:buFont typeface="+mj-lt"/>
              <a:buAutoNum type="arabicPeriod"/>
            </a:pPr>
            <a:r>
              <a:rPr lang="he-IL" altLang="en-US" dirty="0"/>
              <a:t>בעיית הוגנות, למשל בתרחיש הבא:</a:t>
            </a:r>
          </a:p>
          <a:p>
            <a:pPr lvl="2"/>
            <a:r>
              <a:rPr lang="he-IL" altLang="en-US" dirty="0"/>
              <a:t>תהליך רץ, ובאותו הזמן מתקבלת פסיקת חומרה (למשל מהמקלדת).</a:t>
            </a:r>
          </a:p>
          <a:p>
            <a:pPr lvl="2"/>
            <a:r>
              <a:rPr lang="he-IL" altLang="en-US" dirty="0"/>
              <a:t>הטיפול בפסיקה מנסה לתפוס את המנעול, אבל המנעול כבר תפוס.</a:t>
            </a:r>
          </a:p>
          <a:p>
            <a:pPr lvl="2"/>
            <a:r>
              <a:rPr lang="he-IL" altLang="en-US" dirty="0"/>
              <a:t>התהליך עובר לתור המתנה מסיבה שאינה תלויה בו.</a:t>
            </a:r>
          </a:p>
        </p:txBody>
      </p:sp>
      <p:sp>
        <p:nvSpPr>
          <p:cNvPr id="4" name="Footer Placeholder 3">
            <a:extLst>
              <a:ext uri="{FF2B5EF4-FFF2-40B4-BE49-F238E27FC236}">
                <a16:creationId xmlns:a16="http://schemas.microsoft.com/office/drawing/2014/main" id="{F3B22E8E-3833-42AA-BA7C-8D095D281DB4}"/>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55</a:t>
            </a:fld>
            <a:endParaRPr lang="en-US"/>
          </a:p>
        </p:txBody>
      </p:sp>
    </p:spTree>
    <p:extLst>
      <p:ext uri="{BB962C8B-B14F-4D97-AF65-F5344CB8AC3E}">
        <p14:creationId xmlns:p14="http://schemas.microsoft.com/office/powerpoint/2010/main" val="17538305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46E1-A80B-41AD-A045-18ED97D2B77D}"/>
              </a:ext>
            </a:extLst>
          </p:cNvPr>
          <p:cNvSpPr>
            <a:spLocks noGrp="1"/>
          </p:cNvSpPr>
          <p:nvPr>
            <p:ph type="title"/>
          </p:nvPr>
        </p:nvSpPr>
        <p:spPr>
          <a:xfrm>
            <a:off x="457200" y="533400"/>
            <a:ext cx="8229600" cy="990600"/>
          </a:xfrm>
        </p:spPr>
        <p:txBody>
          <a:bodyPr/>
          <a:lstStyle/>
          <a:p>
            <a:r>
              <a:rPr lang="he-IL" altLang="en-US" dirty="0"/>
              <a:t>קריאות מערכת + חריגות</a:t>
            </a:r>
            <a:endParaRPr lang="en-US" dirty="0"/>
          </a:p>
        </p:txBody>
      </p:sp>
      <p:sp>
        <p:nvSpPr>
          <p:cNvPr id="3" name="Content Placeholder 2">
            <a:extLst>
              <a:ext uri="{FF2B5EF4-FFF2-40B4-BE49-F238E27FC236}">
                <a16:creationId xmlns:a16="http://schemas.microsoft.com/office/drawing/2014/main" id="{6F73DCEE-9126-4948-B4E0-848773546CB2}"/>
              </a:ext>
            </a:extLst>
          </p:cNvPr>
          <p:cNvSpPr>
            <a:spLocks noGrp="1"/>
          </p:cNvSpPr>
          <p:nvPr>
            <p:ph idx="1"/>
          </p:nvPr>
        </p:nvSpPr>
        <p:spPr>
          <a:xfrm>
            <a:off x="457200" y="1600200"/>
            <a:ext cx="8229600" cy="4876800"/>
          </a:xfrm>
        </p:spPr>
        <p:txBody>
          <a:bodyPr>
            <a:normAutofit/>
          </a:bodyPr>
          <a:lstStyle/>
          <a:p>
            <a:r>
              <a:rPr lang="he-IL" altLang="en-US" dirty="0"/>
              <a:t>כעת נניח שמבנה נתונים כלשהו נגיש לחריגות וקריאות מערכת בלבד (כלומר אינו נגיש לפסיקות חומרה).</a:t>
            </a:r>
          </a:p>
          <a:p>
            <a:endParaRPr lang="he-IL" altLang="en-US" dirty="0"/>
          </a:p>
          <a:p>
            <a:r>
              <a:rPr lang="he-IL" altLang="en-US" dirty="0"/>
              <a:t>מה תרחישי הסינכרון הבעייתיים?</a:t>
            </a:r>
          </a:p>
          <a:p>
            <a:endParaRPr lang="he-IL" altLang="en-US" dirty="0"/>
          </a:p>
          <a:p>
            <a:r>
              <a:rPr lang="he-IL" altLang="en-US" u="sng" dirty="0"/>
              <a:t>במערכת עם מעבד יחיד:</a:t>
            </a:r>
            <a:r>
              <a:rPr lang="he-IL" altLang="en-US" dirty="0"/>
              <a:t> קריאות מערכת וחריגות לא מתבצעות בצורה אטומית (ביחס לקריאות מערכת וחריגות אחרות) בגלל שגרעין לינוקס ניתן להפקעה.</a:t>
            </a:r>
          </a:p>
          <a:p>
            <a:endParaRPr lang="he-IL" altLang="en-US" dirty="0"/>
          </a:p>
          <a:p>
            <a:r>
              <a:rPr lang="he-IL" altLang="en-US" u="sng" dirty="0"/>
              <a:t>במערכת מרובת מעבדים:</a:t>
            </a:r>
            <a:r>
              <a:rPr lang="he-IL" altLang="en-US" dirty="0"/>
              <a:t> כל קריאות המערכת והחריגות יכולות להתבצע במקביל על מעבדים שונים.</a:t>
            </a:r>
          </a:p>
          <a:p>
            <a:endParaRPr lang="he-IL" altLang="en-US" dirty="0"/>
          </a:p>
        </p:txBody>
      </p:sp>
      <p:sp>
        <p:nvSpPr>
          <p:cNvPr id="6" name="Footer Placeholder 5">
            <a:extLst>
              <a:ext uri="{FF2B5EF4-FFF2-40B4-BE49-F238E27FC236}">
                <a16:creationId xmlns:a16="http://schemas.microsoft.com/office/drawing/2014/main" id="{918623E6-EDFB-4F57-9872-903FB5D4B0E3}"/>
              </a:ext>
            </a:extLst>
          </p:cNvPr>
          <p:cNvSpPr>
            <a:spLocks noGrp="1"/>
          </p:cNvSpPr>
          <p:nvPr>
            <p:ph type="ftr" sz="quarter" idx="11"/>
          </p:nvPr>
        </p:nvSpPr>
        <p:spPr>
          <a:xfrm>
            <a:off x="3429000" y="18288"/>
            <a:ext cx="4114800" cy="329184"/>
          </a:xfrm>
        </p:spPr>
        <p:txBody>
          <a:bodyPr/>
          <a:lstStyle/>
          <a:p>
            <a:r>
              <a:rPr lang="he-IL"/>
              <a:t>מערכות הפעלה - תרגול 8</a:t>
            </a:r>
            <a:endParaRPr lang="en-US"/>
          </a:p>
        </p:txBody>
      </p:sp>
      <p:sp>
        <p:nvSpPr>
          <p:cNvPr id="5" name="Slide Number Placeholder 4">
            <a:extLst>
              <a:ext uri="{FF2B5EF4-FFF2-40B4-BE49-F238E27FC236}">
                <a16:creationId xmlns:a16="http://schemas.microsoft.com/office/drawing/2014/main" id="{F83C1DCF-FF9C-4BAA-B6EB-11532C73AAB8}"/>
              </a:ext>
            </a:extLst>
          </p:cNvPr>
          <p:cNvSpPr>
            <a:spLocks noGrp="1"/>
          </p:cNvSpPr>
          <p:nvPr>
            <p:ph type="sldNum" sz="quarter" idx="12"/>
          </p:nvPr>
        </p:nvSpPr>
        <p:spPr>
          <a:xfrm>
            <a:off x="7620000" y="18288"/>
            <a:ext cx="1066800" cy="329184"/>
          </a:xfrm>
        </p:spPr>
        <p:txBody>
          <a:bodyPr/>
          <a:lstStyle/>
          <a:p>
            <a:fld id="{0CFEC368-1D7A-4F81-ABF6-AE0E36BAF64C}" type="slidenum">
              <a:rPr lang="en-US" smtClean="0"/>
              <a:pPr/>
              <a:t>56</a:t>
            </a:fld>
            <a:endParaRPr lang="en-US"/>
          </a:p>
        </p:txBody>
      </p:sp>
    </p:spTree>
    <p:extLst>
      <p:ext uri="{BB962C8B-B14F-4D97-AF65-F5344CB8AC3E}">
        <p14:creationId xmlns:p14="http://schemas.microsoft.com/office/powerpoint/2010/main" val="2499181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he-IL" altLang="en-US" dirty="0"/>
              <a:t>קריאות מערכת + חריגות</a:t>
            </a:r>
            <a:endParaRPr lang="en-US" altLang="en-US" dirty="0"/>
          </a:p>
        </p:txBody>
      </p:sp>
      <p:sp>
        <p:nvSpPr>
          <p:cNvPr id="325635" name="Rectangle 3"/>
          <p:cNvSpPr>
            <a:spLocks noGrp="1" noChangeArrowheads="1"/>
          </p:cNvSpPr>
          <p:nvPr>
            <p:ph idx="1"/>
          </p:nvPr>
        </p:nvSpPr>
        <p:spPr/>
        <p:txBody>
          <a:bodyPr>
            <a:normAutofit/>
          </a:bodyPr>
          <a:lstStyle/>
          <a:p>
            <a:r>
              <a:rPr lang="he-IL" altLang="en-US" dirty="0"/>
              <a:t>טקטיקות ההגנה האפשריות:</a:t>
            </a:r>
          </a:p>
          <a:p>
            <a:pPr lvl="1"/>
            <a:endParaRPr lang="he-IL" altLang="en-US" dirty="0"/>
          </a:p>
          <a:p>
            <a:pPr marL="457200" indent="-457200">
              <a:buFont typeface="+mj-lt"/>
              <a:buAutoNum type="arabicPeriod"/>
            </a:pPr>
            <a:r>
              <a:rPr lang="he-IL" altLang="en-US" dirty="0"/>
              <a:t>להשאיר את מבנה הנתונים במצב תקין לפני הוויתור על המעבד בקריאה ל-</a:t>
            </a:r>
            <a:r>
              <a:rPr lang="en-US" altLang="en-US" dirty="0"/>
              <a:t>schedule()</a:t>
            </a:r>
            <a:r>
              <a:rPr lang="he-IL" altLang="en-US" dirty="0"/>
              <a:t> – בדרך כלל בלתי אפשרי.</a:t>
            </a:r>
          </a:p>
          <a:p>
            <a:pPr lvl="1"/>
            <a:r>
              <a:rPr lang="he-IL" altLang="en-US" dirty="0"/>
              <a:t>חסרון נוסף: בחזרה לביצוע יש לבדוק שהנתונים לא שונו ע"י מסלול בקרה אחר.</a:t>
            </a:r>
          </a:p>
          <a:p>
            <a:pPr lvl="1"/>
            <a:endParaRPr lang="he-IL" altLang="en-US" dirty="0"/>
          </a:p>
          <a:p>
            <a:pPr marL="457200" indent="-457200">
              <a:buFont typeface="+mj-lt"/>
              <a:buAutoNum type="arabicPeriod"/>
            </a:pPr>
            <a:r>
              <a:rPr lang="he-IL" altLang="en-US" dirty="0"/>
              <a:t>להבטיח אטומיות בגישה למבני הנתונים ע"י </a:t>
            </a:r>
            <a:r>
              <a:rPr lang="he-IL" altLang="en-US" b="1" dirty="0"/>
              <a:t>נעילת סמפור</a:t>
            </a:r>
            <a:r>
              <a:rPr lang="he-IL" altLang="en-US" dirty="0"/>
              <a:t>.</a:t>
            </a:r>
          </a:p>
          <a:p>
            <a:pPr lvl="1"/>
            <a:r>
              <a:rPr lang="he-IL" altLang="en-US" dirty="0"/>
              <a:t>למשל: </a:t>
            </a:r>
            <a:r>
              <a:rPr lang="en-US" altLang="en-US" dirty="0"/>
              <a:t>read()</a:t>
            </a:r>
            <a:r>
              <a:rPr lang="he-IL" altLang="en-US" dirty="0"/>
              <a:t> מחזיקה מנעול לכל קובץ שעליו היא עובדת.</a:t>
            </a:r>
          </a:p>
          <a:p>
            <a:pPr lvl="1"/>
            <a:r>
              <a:rPr lang="he-IL" altLang="en-US" dirty="0"/>
              <a:t>תהליך שני שינסה לתפוס את הסמפור בקריאת מערכת </a:t>
            </a:r>
            <a:r>
              <a:rPr lang="en-US" altLang="en-US" dirty="0"/>
              <a:t>read()</a:t>
            </a:r>
            <a:r>
              <a:rPr lang="he-IL" altLang="en-US" dirty="0"/>
              <a:t> יעבור לתור המתנה. בעתיד, התהליך הראשון ישחרר את הסמפור והתהליך השני יתעורר וימשיך בפעולתו.</a:t>
            </a:r>
          </a:p>
          <a:p>
            <a:pPr lvl="1"/>
            <a:r>
              <a:rPr lang="he-IL" altLang="en-US" dirty="0"/>
              <a:t>הסמפור מספק הגנה מפני ביצוע במקביל גם במערכת מרובת מעבדים.</a:t>
            </a:r>
          </a:p>
        </p:txBody>
      </p:sp>
      <p:sp>
        <p:nvSpPr>
          <p:cNvPr id="4" name="Footer Placeholder 3">
            <a:extLst>
              <a:ext uri="{FF2B5EF4-FFF2-40B4-BE49-F238E27FC236}">
                <a16:creationId xmlns:a16="http://schemas.microsoft.com/office/drawing/2014/main" id="{D39C9964-8A2B-4493-A40E-A6251CB008CB}"/>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57</a:t>
            </a:fld>
            <a:endParaRPr lang="en-US"/>
          </a:p>
        </p:txBody>
      </p:sp>
    </p:spTree>
    <p:extLst>
      <p:ext uri="{BB962C8B-B14F-4D97-AF65-F5344CB8AC3E}">
        <p14:creationId xmlns:p14="http://schemas.microsoft.com/office/powerpoint/2010/main" val="403214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BE2BD23D-02A9-44F3-8CAE-34A3438D9E4C}"/>
              </a:ext>
            </a:extLst>
          </p:cNvPr>
          <p:cNvSpPr>
            <a:spLocks noGrp="1" noChangeArrowheads="1"/>
          </p:cNvSpPr>
          <p:nvPr>
            <p:ph type="title"/>
          </p:nvPr>
        </p:nvSpPr>
        <p:spPr/>
        <p:txBody>
          <a:bodyPr>
            <a:normAutofit/>
          </a:bodyPr>
          <a:lstStyle/>
          <a:p>
            <a:r>
              <a:rPr lang="he-IL" altLang="en-US"/>
              <a:t>משתנה תנאי (</a:t>
            </a:r>
            <a:r>
              <a:rPr lang="en-US" altLang="en-US"/>
              <a:t>condition variable</a:t>
            </a:r>
            <a:r>
              <a:rPr lang="he-IL" altLang="en-US"/>
              <a:t>)</a:t>
            </a:r>
            <a:endParaRPr lang="en-US" altLang="en-US"/>
          </a:p>
        </p:txBody>
      </p:sp>
      <p:sp>
        <p:nvSpPr>
          <p:cNvPr id="331779" name="Rectangle 3">
            <a:extLst>
              <a:ext uri="{FF2B5EF4-FFF2-40B4-BE49-F238E27FC236}">
                <a16:creationId xmlns:a16="http://schemas.microsoft.com/office/drawing/2014/main" id="{E1DC9D71-E07F-4A6A-B243-308CA648B74A}"/>
              </a:ext>
            </a:extLst>
          </p:cNvPr>
          <p:cNvSpPr>
            <a:spLocks noGrp="1" noChangeArrowheads="1"/>
          </p:cNvSpPr>
          <p:nvPr>
            <p:ph idx="1"/>
          </p:nvPr>
        </p:nvSpPr>
        <p:spPr/>
        <p:txBody>
          <a:bodyPr>
            <a:normAutofit/>
          </a:bodyPr>
          <a:lstStyle/>
          <a:p>
            <a:r>
              <a:rPr lang="he-IL" altLang="en-US" dirty="0"/>
              <a:t>משתנה תנאי הוא אובייקט סנכרון המאפשר לחוט </a:t>
            </a:r>
            <a:r>
              <a:rPr lang="he-IL" altLang="en-US" b="1" dirty="0"/>
              <a:t>לצאת להמתנה</a:t>
            </a:r>
            <a:r>
              <a:rPr lang="he-IL" altLang="en-US" dirty="0"/>
              <a:t> בתוך </a:t>
            </a:r>
            <a:r>
              <a:rPr lang="he-IL" altLang="en-US" b="1" dirty="0"/>
              <a:t>קטע קריטי</a:t>
            </a:r>
            <a:r>
              <a:rPr lang="he-IL" altLang="en-US" dirty="0"/>
              <a:t>.</a:t>
            </a:r>
            <a:endParaRPr lang="he-IL" altLang="en-US" b="1" dirty="0"/>
          </a:p>
          <a:p>
            <a:pPr lvl="1"/>
            <a:r>
              <a:rPr lang="he-IL" altLang="en-US" dirty="0"/>
              <a:t>כלומר, לפנות את המעבד ולצאת לתור המתנה.</a:t>
            </a:r>
          </a:p>
          <a:p>
            <a:pPr lvl="1"/>
            <a:endParaRPr lang="he-IL" altLang="en-US" dirty="0"/>
          </a:p>
          <a:p>
            <a:r>
              <a:rPr lang="he-IL" altLang="en-US" dirty="0"/>
              <a:t>ההמתנה תתבצע </a:t>
            </a:r>
            <a:r>
              <a:rPr lang="he-IL" altLang="en-US" b="1" dirty="0"/>
              <a:t>עד לקיום תנאי </a:t>
            </a:r>
            <a:r>
              <a:rPr lang="he-IL" altLang="en-US" dirty="0"/>
              <a:t>כלשהו.</a:t>
            </a:r>
          </a:p>
          <a:p>
            <a:pPr lvl="1"/>
            <a:r>
              <a:rPr lang="he-IL" altLang="en-US" dirty="0"/>
              <a:t>ההמתנה מאפשרת </a:t>
            </a:r>
            <a:r>
              <a:rPr lang="he-IL" altLang="en-US" b="1" dirty="0"/>
              <a:t>לאכוף סדר </a:t>
            </a:r>
            <a:r>
              <a:rPr lang="he-IL" altLang="en-US" dirty="0"/>
              <a:t>בביצוע של החוטים. </a:t>
            </a:r>
          </a:p>
          <a:p>
            <a:pPr marL="0" indent="0">
              <a:buNone/>
            </a:pPr>
            <a:endParaRPr lang="he-IL" altLang="en-US" dirty="0"/>
          </a:p>
          <a:p>
            <a:r>
              <a:rPr lang="he-IL" altLang="en-US" dirty="0"/>
              <a:t>שימוש תכנותי נכון במשתני תנאי מחייב להגדיר גם:</a:t>
            </a:r>
          </a:p>
          <a:p>
            <a:pPr marL="457200" indent="-457200">
              <a:buFont typeface="+mj-lt"/>
              <a:buAutoNum type="arabicPeriod"/>
            </a:pPr>
            <a:r>
              <a:rPr lang="he-IL" altLang="en-US" b="1" dirty="0"/>
              <a:t>משתנה מצב </a:t>
            </a:r>
            <a:r>
              <a:rPr lang="he-IL" altLang="en-US" dirty="0"/>
              <a:t>– החוט עובר להמתנה או חוזר מהמתנה בהתאם לערכו של משתנה המצב.</a:t>
            </a:r>
          </a:p>
          <a:p>
            <a:pPr marL="457200" indent="-457200">
              <a:buFont typeface="+mj-lt"/>
              <a:buAutoNum type="arabicPeriod"/>
            </a:pPr>
            <a:r>
              <a:rPr lang="he-IL" altLang="en-US" b="1" dirty="0"/>
              <a:t>מנעול</a:t>
            </a:r>
            <a:r>
              <a:rPr lang="he-IL" altLang="en-US" dirty="0"/>
              <a:t> </a:t>
            </a:r>
            <a:r>
              <a:rPr lang="en-US" altLang="en-US" b="1" dirty="0"/>
              <a:t>mutex</a:t>
            </a:r>
            <a:r>
              <a:rPr lang="he-IL" altLang="en-US" dirty="0"/>
              <a:t> – מבטיח לנו אטומיות והגנה על הקטע הקריטי.</a:t>
            </a:r>
          </a:p>
        </p:txBody>
      </p:sp>
      <p:sp>
        <p:nvSpPr>
          <p:cNvPr id="4" name="Footer Placeholder 3">
            <a:extLst>
              <a:ext uri="{FF2B5EF4-FFF2-40B4-BE49-F238E27FC236}">
                <a16:creationId xmlns:a16="http://schemas.microsoft.com/office/drawing/2014/main" id="{1FC7676E-0210-416F-AE8D-E602F6E1C8C9}"/>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5FA67A5A-441D-4DE0-A063-AAA837B75513}"/>
              </a:ext>
            </a:extLst>
          </p:cNvPr>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384117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BE2BD23D-02A9-44F3-8CAE-34A3438D9E4C}"/>
              </a:ext>
            </a:extLst>
          </p:cNvPr>
          <p:cNvSpPr>
            <a:spLocks noGrp="1" noChangeArrowheads="1"/>
          </p:cNvSpPr>
          <p:nvPr>
            <p:ph type="title"/>
          </p:nvPr>
        </p:nvSpPr>
        <p:spPr/>
        <p:txBody>
          <a:bodyPr>
            <a:normAutofit/>
          </a:bodyPr>
          <a:lstStyle/>
          <a:p>
            <a:r>
              <a:rPr lang="he-IL" altLang="en-US"/>
              <a:t>סכימה כללית למשתני תנאי</a:t>
            </a:r>
            <a:endParaRPr lang="en-US" altLang="en-US"/>
          </a:p>
        </p:txBody>
      </p:sp>
      <p:sp>
        <p:nvSpPr>
          <p:cNvPr id="331779" name="Rectangle 3">
            <a:extLst>
              <a:ext uri="{FF2B5EF4-FFF2-40B4-BE49-F238E27FC236}">
                <a16:creationId xmlns:a16="http://schemas.microsoft.com/office/drawing/2014/main" id="{E1DC9D71-E07F-4A6A-B243-308CA648B74A}"/>
              </a:ext>
            </a:extLst>
          </p:cNvPr>
          <p:cNvSpPr>
            <a:spLocks noGrp="1" noChangeArrowheads="1"/>
          </p:cNvSpPr>
          <p:nvPr>
            <p:ph idx="1"/>
          </p:nvPr>
        </p:nvSpPr>
        <p:spPr/>
        <p:txBody>
          <a:bodyPr>
            <a:normAutofit/>
          </a:bodyPr>
          <a:lstStyle/>
          <a:p>
            <a:pPr marL="0" marR="0" indent="0" algn="l" rtl="0">
              <a:lnSpc>
                <a:spcPct val="107000"/>
              </a:lnSpc>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state_var</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he-IL" altLang="en-US" dirty="0"/>
          </a:p>
          <a:p>
            <a:r>
              <a:rPr lang="he-IL" altLang="en-US" dirty="0"/>
              <a:t>החוט הממתין לאירוע יקרא ל:</a:t>
            </a:r>
          </a:p>
          <a:p>
            <a:pPr marL="0" indent="0" algn="l" rtl="0">
              <a:buNone/>
            </a:pPr>
            <a:r>
              <a:rPr lang="en-US" altLang="en-US" b="1" dirty="0">
                <a:solidFill>
                  <a:srgbClr val="0000FF"/>
                </a:solidFill>
                <a:latin typeface="Courier New" panose="02070309020205020404" pitchFamily="49" charset="0"/>
                <a:cs typeface="Courier New" panose="02070309020205020404" pitchFamily="49" charset="0"/>
              </a:rPr>
              <a:t>while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condition_holds</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state_var</a:t>
            </a:r>
            <a:r>
              <a:rPr lang="en-US" altLang="en-US" dirty="0">
                <a:latin typeface="Courier New" panose="02070309020205020404" pitchFamily="49" charset="0"/>
                <a:cs typeface="Courier New" panose="02070309020205020404" pitchFamily="49" charset="0"/>
              </a:rPr>
              <a:t>))</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cond_wait</a:t>
            </a:r>
            <a:r>
              <a:rPr lang="en-US" altLang="en-US" dirty="0">
                <a:latin typeface="Courier New" panose="02070309020205020404" pitchFamily="49" charset="0"/>
                <a:cs typeface="Courier New" panose="02070309020205020404" pitchFamily="49" charset="0"/>
              </a:rPr>
              <a:t>(&amp;c, &amp;m);</a:t>
            </a:r>
          </a:p>
          <a:p>
            <a:endParaRPr lang="he-IL" altLang="en-US" dirty="0"/>
          </a:p>
          <a:p>
            <a:endParaRPr lang="he-IL" altLang="en-US" dirty="0"/>
          </a:p>
          <a:p>
            <a:r>
              <a:rPr lang="he-IL" altLang="en-US" dirty="0"/>
              <a:t>החוט שמסמן לחוטים הממתינים להמשיך יקרא ל:</a:t>
            </a:r>
          </a:p>
          <a:p>
            <a:pPr marL="0" indent="0" algn="l" rtl="0">
              <a:buNone/>
            </a:pPr>
            <a:r>
              <a:rPr lang="en-US" altLang="en-US" b="1" dirty="0">
                <a:solidFill>
                  <a:srgbClr val="0000FF"/>
                </a:solidFill>
                <a:latin typeface="Courier New" panose="02070309020205020404" pitchFamily="49" charset="0"/>
                <a:cs typeface="Courier New" panose="02070309020205020404" pitchFamily="49" charset="0"/>
              </a:rPr>
              <a:t>if</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condition_holds</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state_var</a:t>
            </a:r>
            <a:r>
              <a:rPr lang="en-US" altLang="en-US" dirty="0">
                <a:latin typeface="Courier New" panose="02070309020205020404" pitchFamily="49" charset="0"/>
                <a:cs typeface="Courier New" panose="02070309020205020404" pitchFamily="49" charset="0"/>
              </a:rPr>
              <a:t>))</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cond_signal</a:t>
            </a:r>
            <a:r>
              <a:rPr lang="en-US" altLang="en-US" dirty="0">
                <a:latin typeface="Courier New" panose="02070309020205020404" pitchFamily="49" charset="0"/>
                <a:cs typeface="Courier New" panose="02070309020205020404" pitchFamily="49" charset="0"/>
              </a:rPr>
              <a:t>(&amp;c);</a:t>
            </a:r>
          </a:p>
        </p:txBody>
      </p:sp>
      <p:sp>
        <p:nvSpPr>
          <p:cNvPr id="4" name="Footer Placeholder 3">
            <a:extLst>
              <a:ext uri="{FF2B5EF4-FFF2-40B4-BE49-F238E27FC236}">
                <a16:creationId xmlns:a16="http://schemas.microsoft.com/office/drawing/2014/main" id="{1FC7676E-0210-416F-AE8D-E602F6E1C8C9}"/>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5FA67A5A-441D-4DE0-A063-AAA837B75513}"/>
              </a:ext>
            </a:extLst>
          </p:cNvPr>
          <p:cNvSpPr>
            <a:spLocks noGrp="1"/>
          </p:cNvSpPr>
          <p:nvPr>
            <p:ph type="sldNum" sz="quarter" idx="12"/>
          </p:nvPr>
        </p:nvSpPr>
        <p:spPr/>
        <p:txBody>
          <a:bodyPr/>
          <a:lstStyle/>
          <a:p>
            <a:fld id="{0CFEC368-1D7A-4F81-ABF6-AE0E36BAF64C}" type="slidenum">
              <a:rPr lang="en-US" smtClean="0"/>
              <a:pPr/>
              <a:t>7</a:t>
            </a:fld>
            <a:endParaRPr lang="en-US"/>
          </a:p>
        </p:txBody>
      </p:sp>
      <p:sp>
        <p:nvSpPr>
          <p:cNvPr id="8" name="Speech Bubble: Rectangle 6">
            <a:extLst>
              <a:ext uri="{FF2B5EF4-FFF2-40B4-BE49-F238E27FC236}">
                <a16:creationId xmlns:a16="http://schemas.microsoft.com/office/drawing/2014/main" id="{5DEB767B-92C0-4065-84BE-856605CB5762}"/>
              </a:ext>
            </a:extLst>
          </p:cNvPr>
          <p:cNvSpPr/>
          <p:nvPr/>
        </p:nvSpPr>
        <p:spPr>
          <a:xfrm>
            <a:off x="5612766" y="4038600"/>
            <a:ext cx="2988000" cy="720000"/>
          </a:xfrm>
          <a:prstGeom prst="wedgeRoundRectCallout">
            <a:avLst>
              <a:gd name="adj1" fmla="val -88336"/>
              <a:gd name="adj2" fmla="val -6744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מדוע </a:t>
            </a:r>
            <a:r>
              <a:rPr lang="en-US" altLang="en-US" sz="2000" dirty="0" err="1"/>
              <a:t>cond_wait</a:t>
            </a:r>
            <a:r>
              <a:rPr lang="en-US" altLang="en-US" sz="2000" dirty="0"/>
              <a:t>()</a:t>
            </a:r>
            <a:r>
              <a:rPr lang="he-IL" altLang="en-US" sz="2000" dirty="0"/>
              <a:t> מקבלת</a:t>
            </a:r>
          </a:p>
          <a:p>
            <a:pPr algn="r" rtl="1"/>
            <a:r>
              <a:rPr lang="he-IL" sz="2000" dirty="0"/>
              <a:t>גם את המנעול?</a:t>
            </a:r>
            <a:endParaRPr lang="en-US" sz="2000" dirty="0"/>
          </a:p>
        </p:txBody>
      </p:sp>
    </p:spTree>
    <p:extLst>
      <p:ext uri="{BB962C8B-B14F-4D97-AF65-F5344CB8AC3E}">
        <p14:creationId xmlns:p14="http://schemas.microsoft.com/office/powerpoint/2010/main" val="414937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B2244F-15F8-4D3A-997D-3AE0EA975C8C}"/>
              </a:ext>
            </a:extLst>
          </p:cNvPr>
          <p:cNvSpPr>
            <a:spLocks noGrp="1"/>
          </p:cNvSpPr>
          <p:nvPr>
            <p:ph type="title"/>
          </p:nvPr>
        </p:nvSpPr>
        <p:spPr/>
        <p:txBody>
          <a:bodyPr>
            <a:normAutofit/>
          </a:bodyPr>
          <a:lstStyle/>
          <a:p>
            <a:r>
              <a:rPr lang="he-IL" altLang="en-US"/>
              <a:t>מדוע </a:t>
            </a:r>
            <a:r>
              <a:rPr lang="en-US" altLang="en-US" err="1"/>
              <a:t>cond_wait</a:t>
            </a:r>
            <a:r>
              <a:rPr lang="he-IL" altLang="en-US"/>
              <a:t> מקבלת </a:t>
            </a:r>
            <a:r>
              <a:rPr lang="he-IL"/>
              <a:t>גם את המנעול?</a:t>
            </a:r>
            <a:endParaRPr lang="en-US"/>
          </a:p>
        </p:txBody>
      </p:sp>
      <p:sp>
        <p:nvSpPr>
          <p:cNvPr id="6" name="מציין מיקום טקסט 5">
            <a:extLst>
              <a:ext uri="{FF2B5EF4-FFF2-40B4-BE49-F238E27FC236}">
                <a16:creationId xmlns:a16="http://schemas.microsoft.com/office/drawing/2014/main" id="{AF838578-09AA-4797-B223-BAF05A089AD3}"/>
              </a:ext>
            </a:extLst>
          </p:cNvPr>
          <p:cNvSpPr>
            <a:spLocks noGrp="1"/>
          </p:cNvSpPr>
          <p:nvPr>
            <p:ph type="body" idx="1"/>
          </p:nvPr>
        </p:nvSpPr>
        <p:spPr>
          <a:xfrm>
            <a:off x="457200" y="1524000"/>
            <a:ext cx="3931920" cy="792162"/>
          </a:xfrm>
        </p:spPr>
        <p:txBody>
          <a:bodyPr/>
          <a:lstStyle/>
          <a:p>
            <a:r>
              <a:rPr lang="he-IL"/>
              <a:t>שחרור המנעול</a:t>
            </a:r>
          </a:p>
          <a:p>
            <a:r>
              <a:rPr lang="he-IL"/>
              <a:t>ואז יציאה להמתנה?</a:t>
            </a:r>
          </a:p>
        </p:txBody>
      </p:sp>
      <p:sp>
        <p:nvSpPr>
          <p:cNvPr id="10" name="מציין מיקום תוכן 9">
            <a:extLst>
              <a:ext uri="{FF2B5EF4-FFF2-40B4-BE49-F238E27FC236}">
                <a16:creationId xmlns:a16="http://schemas.microsoft.com/office/drawing/2014/main" id="{98F976E3-41DB-47E1-94A6-66F0C279C9AC}"/>
              </a:ext>
            </a:extLst>
          </p:cNvPr>
          <p:cNvSpPr>
            <a:spLocks noGrp="1"/>
          </p:cNvSpPr>
          <p:nvPr>
            <p:ph sz="half" idx="2"/>
          </p:nvPr>
        </p:nvSpPr>
        <p:spPr/>
        <p:txBody>
          <a:bodyPr>
            <a:normAutofit/>
          </a:bodyPr>
          <a:lstStyle/>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dequeue</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b="1" dirty="0">
                <a:solidFill>
                  <a:srgbClr val="000000"/>
                </a:solidFill>
                <a:latin typeface="Courier New" panose="02070309020205020404" pitchFamily="49" charset="0"/>
                <a:cs typeface="Taamey David CLM" panose="02000000000000000000" pitchFamily="2" charset="-79"/>
              </a:rPr>
              <a:t>    </a:t>
            </a:r>
            <a:r>
              <a:rPr lang="en-US" sz="1800" b="1" dirty="0" err="1">
                <a:solidFill>
                  <a:srgbClr val="000000"/>
                </a:solidFill>
                <a:latin typeface="Courier New" panose="02070309020205020404" pitchFamily="49" charset="0"/>
                <a:cs typeface="Taamey David CLM" panose="02000000000000000000" pitchFamily="2" charset="-79"/>
              </a:rPr>
              <a:t>cond_wait</a:t>
            </a:r>
            <a:r>
              <a:rPr lang="en-US" sz="1800" b="1" dirty="0">
                <a:solidFill>
                  <a:srgbClr val="000000"/>
                </a:solidFill>
                <a:latin typeface="Courier New" panose="02070309020205020404" pitchFamily="49" charset="0"/>
                <a:cs typeface="Taamey David CLM" panose="02000000000000000000" pitchFamily="2" charset="-79"/>
              </a:rPr>
              <a:t>(&amp;c);</a:t>
            </a: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80"/>
                </a:solidFill>
                <a:latin typeface="Courier New" panose="02070309020205020404" pitchFamily="49" charset="0"/>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800" b="1"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8" name="מציין מיקום טקסט 7">
            <a:extLst>
              <a:ext uri="{FF2B5EF4-FFF2-40B4-BE49-F238E27FC236}">
                <a16:creationId xmlns:a16="http://schemas.microsoft.com/office/drawing/2014/main" id="{858C3E0C-D53C-43A7-A3EB-B0899B8C5EE1}"/>
              </a:ext>
            </a:extLst>
          </p:cNvPr>
          <p:cNvSpPr>
            <a:spLocks noGrp="1"/>
          </p:cNvSpPr>
          <p:nvPr>
            <p:ph type="body" sz="quarter" idx="3"/>
          </p:nvPr>
        </p:nvSpPr>
        <p:spPr>
          <a:xfrm>
            <a:off x="4754880" y="1524000"/>
            <a:ext cx="3931920" cy="792162"/>
          </a:xfrm>
        </p:spPr>
        <p:txBody>
          <a:bodyPr/>
          <a:lstStyle/>
          <a:p>
            <a:r>
              <a:rPr lang="he-IL"/>
              <a:t>יציאה להמתנה</a:t>
            </a:r>
          </a:p>
          <a:p>
            <a:r>
              <a:rPr lang="he-IL"/>
              <a:t>ואז שחרור המנעול?</a:t>
            </a:r>
          </a:p>
        </p:txBody>
      </p:sp>
      <p:sp>
        <p:nvSpPr>
          <p:cNvPr id="9" name="מציין מיקום תוכן 8">
            <a:extLst>
              <a:ext uri="{FF2B5EF4-FFF2-40B4-BE49-F238E27FC236}">
                <a16:creationId xmlns:a16="http://schemas.microsoft.com/office/drawing/2014/main" id="{8C3855FA-ECDF-4E88-B4FD-944936B9B150}"/>
              </a:ext>
            </a:extLst>
          </p:cNvPr>
          <p:cNvSpPr>
            <a:spLocks noGrp="1"/>
          </p:cNvSpPr>
          <p:nvPr>
            <p:ph sz="quarter" idx="4"/>
          </p:nvPr>
        </p:nvSpPr>
        <p:spPr/>
        <p:txBody>
          <a:bodyPr>
            <a:normAutofit/>
          </a:bodyPr>
          <a:lstStyle/>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dequeue</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800" dirty="0">
                <a:solidFill>
                  <a:srgbClr val="000080"/>
                </a:solidFill>
                <a:latin typeface="Courier New" panose="02070309020205020404" pitchFamily="49" charset="0"/>
                <a:ea typeface="Calibri" panose="020F0502020204030204" pitchFamily="34" charset="0"/>
                <a:cs typeface="Taamey David CLM" panose="02000000000000000000" pitchFamily="2" charset="-79"/>
              </a:rPr>
              <a:t>    </a:t>
            </a:r>
            <a:r>
              <a:rPr lang="en-US" sz="1800" b="1" dirty="0" err="1">
                <a:solidFill>
                  <a:srgbClr val="000000"/>
                </a:solidFill>
                <a:latin typeface="Courier New" panose="02070309020205020404" pitchFamily="49" charset="0"/>
                <a:cs typeface="Taamey David CLM" panose="02000000000000000000" pitchFamily="2" charset="-79"/>
              </a:rPr>
              <a:t>cond_wait</a:t>
            </a:r>
            <a:r>
              <a:rPr lang="en-US" sz="1800" b="1" dirty="0">
                <a:solidFill>
                  <a:srgbClr val="000000"/>
                </a:solidFill>
                <a:latin typeface="Courier New" panose="02070309020205020404" pitchFamily="49" charset="0"/>
                <a:cs typeface="Taamey David CLM" panose="02000000000000000000" pitchFamily="2" charset="-79"/>
              </a:rPr>
              <a:t>(&amp;c);</a:t>
            </a:r>
          </a:p>
          <a:p>
            <a:pPr marL="0" marR="0" indent="0" algn="l" rtl="0">
              <a:lnSpc>
                <a:spcPct val="107000"/>
              </a:lnSpc>
              <a:spcBef>
                <a:spcPts val="0"/>
              </a:spcBef>
              <a:spcAft>
                <a:spcPts val="0"/>
              </a:spcAft>
              <a:buNone/>
            </a:pPr>
            <a:r>
              <a:rPr lang="en-US" sz="18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80"/>
                </a:solidFill>
                <a:latin typeface="Courier New" panose="02070309020205020404" pitchFamily="49" charset="0"/>
                <a:ea typeface="Calibri" panose="020F0502020204030204" pitchFamily="34" charset="0"/>
                <a:cs typeface="Taamey David CLM" panose="02000000000000000000" pitchFamily="2" charset="-79"/>
              </a:rPr>
              <a:t>  }</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remove from head */</a:t>
            </a:r>
          </a:p>
          <a:p>
            <a:pPr marL="0" marR="0" indent="0" algn="l" rtl="0">
              <a:lnSpc>
                <a:spcPct val="107000"/>
              </a:lnSpc>
              <a:spcBef>
                <a:spcPts val="0"/>
              </a:spcBef>
              <a:spcAft>
                <a:spcPts val="0"/>
              </a:spcAft>
              <a:buNone/>
            </a:pPr>
            <a:r>
              <a:rPr lang="en-US" sz="1800" b="1"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מציין מיקום של כותרת תחתונה 3">
            <a:extLst>
              <a:ext uri="{FF2B5EF4-FFF2-40B4-BE49-F238E27FC236}">
                <a16:creationId xmlns:a16="http://schemas.microsoft.com/office/drawing/2014/main" id="{CAFAE882-BDA8-4FCD-A31F-1CB8165D35E3}"/>
              </a:ext>
            </a:extLst>
          </p:cNvPr>
          <p:cNvSpPr>
            <a:spLocks noGrp="1"/>
          </p:cNvSpPr>
          <p:nvPr>
            <p:ph type="ftr" sz="quarter" idx="11"/>
          </p:nvPr>
        </p:nvSpPr>
        <p:spPr/>
        <p:txBody>
          <a:bodyPr/>
          <a:lstStyle/>
          <a:p>
            <a:pPr algn="r"/>
            <a:r>
              <a:rPr lang="he-IL"/>
              <a:t>מערכות הפעלה - תרגול 8</a:t>
            </a:r>
            <a:endParaRPr lang="en-US"/>
          </a:p>
        </p:txBody>
      </p:sp>
      <p:sp>
        <p:nvSpPr>
          <p:cNvPr id="5" name="מציין מיקום של מספר שקופית 4">
            <a:extLst>
              <a:ext uri="{FF2B5EF4-FFF2-40B4-BE49-F238E27FC236}">
                <a16:creationId xmlns:a16="http://schemas.microsoft.com/office/drawing/2014/main" id="{30D85CCE-482E-4540-98D5-2369129C0F89}"/>
              </a:ext>
            </a:extLst>
          </p:cNvPr>
          <p:cNvSpPr>
            <a:spLocks noGrp="1"/>
          </p:cNvSpPr>
          <p:nvPr>
            <p:ph type="sldNum" sz="quarter" idx="12"/>
          </p:nvPr>
        </p:nvSpPr>
        <p:spPr/>
        <p:txBody>
          <a:bodyPr/>
          <a:lstStyle/>
          <a:p>
            <a:fld id="{0CFEC368-1D7A-4F81-ABF6-AE0E36BAF64C}" type="slidenum">
              <a:rPr lang="en-US" smtClean="0"/>
              <a:pPr/>
              <a:t>8</a:t>
            </a:fld>
            <a:endParaRPr lang="en-US"/>
          </a:p>
        </p:txBody>
      </p:sp>
      <p:sp>
        <p:nvSpPr>
          <p:cNvPr id="11" name="Rounded Rectangle 13">
            <a:extLst>
              <a:ext uri="{FF2B5EF4-FFF2-40B4-BE49-F238E27FC236}">
                <a16:creationId xmlns:a16="http://schemas.microsoft.com/office/drawing/2014/main" id="{3EE6334A-B301-4CB2-A6E7-4C1E09E3CC53}"/>
              </a:ext>
            </a:extLst>
          </p:cNvPr>
          <p:cNvSpPr/>
          <p:nvPr/>
        </p:nvSpPr>
        <p:spPr>
          <a:xfrm>
            <a:off x="457200" y="5564883"/>
            <a:ext cx="8229600" cy="82296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altLang="en-US" sz="2400"/>
              <a:t>שני המימושים שגויים </a:t>
            </a:r>
            <a:r>
              <a:rPr lang="he-IL" altLang="en-US" sz="2400">
                <a:sym typeface="Wingdings" panose="05000000000000000000" pitchFamily="2" charset="2"/>
              </a:rPr>
              <a:t></a:t>
            </a:r>
            <a:r>
              <a:rPr lang="he-IL" sz="2400"/>
              <a:t> מימוש תקין של משתני תנאי חייב</a:t>
            </a:r>
            <a:br>
              <a:rPr lang="en-US" sz="2400"/>
            </a:br>
            <a:r>
              <a:rPr lang="he-IL" sz="2400"/>
              <a:t>לשחרר את המנעול ולצאת להמתנה </a:t>
            </a:r>
            <a:r>
              <a:rPr lang="he-IL" sz="2400" b="1"/>
              <a:t>באופן אטומי</a:t>
            </a:r>
            <a:r>
              <a:rPr lang="he-IL" sz="2400"/>
              <a:t>.</a:t>
            </a:r>
          </a:p>
        </p:txBody>
      </p:sp>
    </p:spTree>
    <p:extLst>
      <p:ext uri="{BB962C8B-B14F-4D97-AF65-F5344CB8AC3E}">
        <p14:creationId xmlns:p14="http://schemas.microsoft.com/office/powerpoint/2010/main" val="114827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4000"/>
              <a:t>מימוש תקין</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a:xfrm>
            <a:off x="2971800" y="792079"/>
            <a:ext cx="5715000" cy="5892499"/>
          </a:xfrm>
        </p:spPr>
        <p:txBody>
          <a:bodyPr>
            <a:normAutofit/>
          </a:bodyPr>
          <a:lstStyle/>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add x to tail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6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6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endParaRPr lang="he-IL" sz="2000"/>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9</a:t>
            </a:fld>
            <a:endParaRPr lang="en-US"/>
          </a:p>
        </p:txBody>
      </p:sp>
      <p:sp>
        <p:nvSpPr>
          <p:cNvPr id="7" name="Footer Placeholder 6">
            <a:extLst>
              <a:ext uri="{FF2B5EF4-FFF2-40B4-BE49-F238E27FC236}">
                <a16:creationId xmlns:a16="http://schemas.microsoft.com/office/drawing/2014/main" id="{2A1D31DD-395A-448B-B7A7-D620D1DAFD28}"/>
              </a:ext>
            </a:extLst>
          </p:cNvPr>
          <p:cNvSpPr>
            <a:spLocks noGrp="1"/>
          </p:cNvSpPr>
          <p:nvPr>
            <p:ph type="ftr" sz="quarter" idx="11"/>
          </p:nvPr>
        </p:nvSpPr>
        <p:spPr/>
        <p:txBody>
          <a:bodyPr/>
          <a:lstStyle/>
          <a:p>
            <a:pPr algn="r"/>
            <a:r>
              <a:rPr lang="he-IL"/>
              <a:t>מערכות הפעלה - תרגול 8</a:t>
            </a:r>
            <a:endParaRPr lang="en-US"/>
          </a:p>
        </p:txBody>
      </p:sp>
      <p:sp>
        <p:nvSpPr>
          <p:cNvPr id="8" name="Speech Bubble: Rectangle 6">
            <a:extLst>
              <a:ext uri="{FF2B5EF4-FFF2-40B4-BE49-F238E27FC236}">
                <a16:creationId xmlns:a16="http://schemas.microsoft.com/office/drawing/2014/main" id="{5DEB767B-92C0-4065-84BE-856605CB5762}"/>
              </a:ext>
            </a:extLst>
          </p:cNvPr>
          <p:cNvSpPr/>
          <p:nvPr/>
        </p:nvSpPr>
        <p:spPr>
          <a:xfrm>
            <a:off x="6171276" y="3429000"/>
            <a:ext cx="2377440" cy="731520"/>
          </a:xfrm>
          <a:prstGeom prst="wedgeRoundRectCallout">
            <a:avLst>
              <a:gd name="adj1" fmla="val -83814"/>
              <a:gd name="adj2" fmla="val -9726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האם ניתן להוציא את </a:t>
            </a:r>
            <a:r>
              <a:rPr lang="en-US" altLang="en-US" sz="2000" dirty="0"/>
              <a:t>signal</a:t>
            </a:r>
            <a:r>
              <a:rPr lang="he-IL" altLang="en-US" sz="2000" dirty="0"/>
              <a:t> מחוץ לנעילה? </a:t>
            </a:r>
            <a:endParaRPr lang="en-US" sz="2000" dirty="0"/>
          </a:p>
        </p:txBody>
      </p:sp>
    </p:spTree>
    <p:extLst>
      <p:ext uri="{BB962C8B-B14F-4D97-AF65-F5344CB8AC3E}">
        <p14:creationId xmlns:p14="http://schemas.microsoft.com/office/powerpoint/2010/main" val="230364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a:defPPr>
      </a:lstStyle>
    </a:txDef>
  </a:objectDefaults>
  <a:extraClrSchemeLst/>
</a:theme>
</file>

<file path=ppt/theme/theme2.xml><?xml version="1.0" encoding="utf-8"?>
<a:theme xmlns:a="http://schemas.openxmlformats.org/drawingml/2006/main" name="1_Clarit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4939</TotalTime>
  <Words>7196</Words>
  <Application>Microsoft Office PowerPoint</Application>
  <PresentationFormat>On-screen Show (4:3)</PresentationFormat>
  <Paragraphs>981</Paragraphs>
  <Slides>57</Slides>
  <Notes>38</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57</vt:i4>
      </vt:variant>
    </vt:vector>
  </HeadingPairs>
  <TitlesOfParts>
    <vt:vector size="66" baseType="lpstr">
      <vt:lpstr>Arial</vt:lpstr>
      <vt:lpstr>Calibri</vt:lpstr>
      <vt:lpstr>Cambria Math</vt:lpstr>
      <vt:lpstr>Courier New</vt:lpstr>
      <vt:lpstr>Taamey David CLM</vt:lpstr>
      <vt:lpstr>Walter Turncoat</vt:lpstr>
      <vt:lpstr>Wingdings</vt:lpstr>
      <vt:lpstr>Clarity</vt:lpstr>
      <vt:lpstr>1_Clarity</vt:lpstr>
      <vt:lpstr>תרגול 9</vt:lpstr>
      <vt:lpstr>TL;DR</vt:lpstr>
      <vt:lpstr>מנגנוני סנכרון: משתני תנאי</vt:lpstr>
      <vt:lpstr>הצגת הבעיה: תור מקבילי</vt:lpstr>
      <vt:lpstr>ניסיון ראשון לפתרון</vt:lpstr>
      <vt:lpstr>משתנה תנאי (condition variable)</vt:lpstr>
      <vt:lpstr>סכימה כללית למשתני תנאי</vt:lpstr>
      <vt:lpstr>מדוע cond_wait מקבלת גם את המנעול?</vt:lpstr>
      <vt:lpstr>מימוש תקין</vt:lpstr>
      <vt:lpstr>אתחול ופינוי משתני תנאי</vt:lpstr>
      <vt:lpstr>המתנה על משתני תנאי</vt:lpstr>
      <vt:lpstr>שחרור חוטים ממתינים</vt:lpstr>
      <vt:lpstr>מימוש שגוי 1#</vt:lpstr>
      <vt:lpstr>מימוש שגוי 2#</vt:lpstr>
      <vt:lpstr>מימוש שגוי 3#</vt:lpstr>
      <vt:lpstr>מימוש שגוי 4#</vt:lpstr>
      <vt:lpstr>מימוש שגוי 4#</vt:lpstr>
      <vt:lpstr>מימוש שגוי 4#</vt:lpstr>
      <vt:lpstr>משתני תנאי בסמנטיקת Hoare </vt:lpstr>
      <vt:lpstr>מנגנוני סנכרון: סמפורים</vt:lpstr>
      <vt:lpstr>סמפור (Semaphore)</vt:lpstr>
      <vt:lpstr>סמפור (Semaphore)</vt:lpstr>
      <vt:lpstr>אתחול ופינוי סמפור</vt:lpstr>
      <vt:lpstr>דוגמה: סמפור בתור מנעול</vt:lpstr>
      <vt:lpstr>דוגמה: סמפור בתור מנעול "משוכלל"</vt:lpstr>
      <vt:lpstr>דוגמה: סמפור להבטחת סדר</vt:lpstr>
      <vt:lpstr>דוגמה: מימוש מנעול קוראים-כותבים</vt:lpstr>
      <vt:lpstr>מנעול קוראים-כותבים</vt:lpstr>
      <vt:lpstr>PowerPoint Presentation</vt:lpstr>
      <vt:lpstr>מנעול קוראים-כותבים</vt:lpstr>
      <vt:lpstr>מימוש מנעול קוראים-כותבים (1)</vt:lpstr>
      <vt:lpstr>מימוש מנעול קוראים-כותבים (2)</vt:lpstr>
      <vt:lpstr>מימוש מנעול קוראים-כותבים (3)</vt:lpstr>
      <vt:lpstr>חסרונות של המימוש</vt:lpstr>
      <vt:lpstr>PowerPoint Presentation</vt:lpstr>
      <vt:lpstr>מועד א', אביב 2008, שאלה 1</vt:lpstr>
      <vt:lpstr>מועד א', אביב 2008, שאלה 1</vt:lpstr>
      <vt:lpstr>מועד א', אביב 2008, שאלה 1</vt:lpstr>
      <vt:lpstr>מועד א', אביב 2008, שאלה 1</vt:lpstr>
      <vt:lpstr>מימוש מנעול קוראים-כותבים (1)</vt:lpstr>
      <vt:lpstr>מועד א', אביב 2008, שאלה 1</vt:lpstr>
      <vt:lpstr>מועד א', אביב 2008, שאלה 1</vt:lpstr>
      <vt:lpstr>סינכרון בגרעין לינוקס</vt:lpstr>
      <vt:lpstr>אנלוגיית המסעדה</vt:lpstr>
      <vt:lpstr>הגרעין הוא מלצר</vt:lpstr>
      <vt:lpstr>איך זה קשור לבעיות סנכרון?</vt:lpstr>
      <vt:lpstr>מסלולי בקרה בגרעין</vt:lpstr>
      <vt:lpstr>מסלולי בקרה נחתכים</vt:lpstr>
      <vt:lpstr>אילו חיתוכים אפשריים?</vt:lpstr>
      <vt:lpstr>אמצעי הגנה במערכת מעבד יחיד</vt:lpstr>
      <vt:lpstr>אמצעי הגנה במערכת מרובת מעבדים</vt:lpstr>
      <vt:lpstr>פסיקות חומרה במערכת מעבד יחיד</vt:lpstr>
      <vt:lpstr>נטרול פסיקות מקומי</vt:lpstr>
      <vt:lpstr>נטרול פסיקות מקומי בפונקציה schedule()</vt:lpstr>
      <vt:lpstr>פסיקות חומרה במערכת מרובת ליבות</vt:lpstr>
      <vt:lpstr>קריאות מערכת + חריגות</vt:lpstr>
      <vt:lpstr>קריאות מערכת + חריגות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Safa Shehadi</cp:lastModifiedBy>
  <cp:revision>45</cp:revision>
  <cp:lastPrinted>2018-11-23T12:43:33Z</cp:lastPrinted>
  <dcterms:created xsi:type="dcterms:W3CDTF">2014-09-16T21:32:26Z</dcterms:created>
  <dcterms:modified xsi:type="dcterms:W3CDTF">2023-05-14T12:19:39Z</dcterms:modified>
</cp:coreProperties>
</file>