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58"/>
  </p:notesMasterIdLst>
  <p:sldIdLst>
    <p:sldId id="256" r:id="rId3"/>
    <p:sldId id="298" r:id="rId4"/>
    <p:sldId id="299" r:id="rId5"/>
    <p:sldId id="300" r:id="rId6"/>
    <p:sldId id="504" r:id="rId7"/>
    <p:sldId id="526" r:id="rId8"/>
    <p:sldId id="516" r:id="rId9"/>
    <p:sldId id="506" r:id="rId10"/>
    <p:sldId id="505" r:id="rId11"/>
    <p:sldId id="531" r:id="rId12"/>
    <p:sldId id="494" r:id="rId13"/>
    <p:sldId id="520" r:id="rId14"/>
    <p:sldId id="536" r:id="rId15"/>
    <p:sldId id="540" r:id="rId16"/>
    <p:sldId id="532" r:id="rId17"/>
    <p:sldId id="533" r:id="rId18"/>
    <p:sldId id="534" r:id="rId19"/>
    <p:sldId id="523" r:id="rId20"/>
    <p:sldId id="535" r:id="rId21"/>
    <p:sldId id="519" r:id="rId22"/>
    <p:sldId id="491" r:id="rId23"/>
    <p:sldId id="517" r:id="rId24"/>
    <p:sldId id="303" r:id="rId25"/>
    <p:sldId id="518" r:id="rId26"/>
    <p:sldId id="304" r:id="rId27"/>
    <p:sldId id="307" r:id="rId28"/>
    <p:sldId id="309" r:id="rId29"/>
    <p:sldId id="313" r:id="rId30"/>
    <p:sldId id="314" r:id="rId31"/>
    <p:sldId id="306" r:id="rId32"/>
    <p:sldId id="302" r:id="rId33"/>
    <p:sldId id="310" r:id="rId34"/>
    <p:sldId id="399" r:id="rId35"/>
    <p:sldId id="312" r:id="rId36"/>
    <p:sldId id="507" r:id="rId37"/>
    <p:sldId id="467" r:id="rId38"/>
    <p:sldId id="469" r:id="rId39"/>
    <p:sldId id="495" r:id="rId40"/>
    <p:sldId id="527" r:id="rId41"/>
    <p:sldId id="529" r:id="rId42"/>
    <p:sldId id="530" r:id="rId43"/>
    <p:sldId id="496" r:id="rId44"/>
    <p:sldId id="508" r:id="rId45"/>
    <p:sldId id="497" r:id="rId46"/>
    <p:sldId id="388" r:id="rId47"/>
    <p:sldId id="389" r:id="rId48"/>
    <p:sldId id="524" r:id="rId49"/>
    <p:sldId id="543" r:id="rId50"/>
    <p:sldId id="525" r:id="rId51"/>
    <p:sldId id="392" r:id="rId52"/>
    <p:sldId id="499" r:id="rId53"/>
    <p:sldId id="537" r:id="rId54"/>
    <p:sldId id="538" r:id="rId55"/>
    <p:sldId id="542" r:id="rId56"/>
    <p:sldId id="54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gbary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14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2D9DF-C86A-4DF3-B98A-258C3FE5C80B}" v="1093" dt="2019-06-16T22:20:40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7199" autoAdjust="0"/>
  </p:normalViewPr>
  <p:slideViewPr>
    <p:cSldViewPr snapToGrid="0">
      <p:cViewPr varScale="1">
        <p:scale>
          <a:sx n="96" d="100"/>
          <a:sy n="96" d="100"/>
        </p:scale>
        <p:origin x="1932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b="1" dirty="0"/>
            <a:t>page cache (RAM)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/>
        </a:p>
      </dgm:t>
    </dgm:pt>
    <dgm:pt modelId="{42E7CE29-AAF5-41C8-A4B3-59259AE8D746}" type="sibTrans" cxnId="{6166561E-6AFC-4663-B9C4-D5BF492682B3}">
      <dgm:prSet/>
      <dgm:spPr/>
      <dgm:t>
        <a:bodyPr/>
        <a:lstStyle/>
        <a:p>
          <a:endParaRPr lang="en-US"/>
        </a:p>
      </dgm:t>
    </dgm:pt>
    <dgm:pt modelId="{15CFCEA0-D2E0-4842-B53B-513F8B7D1BAE}">
      <dgm:prSet/>
      <dgm:spPr/>
      <dgm:t>
        <a:bodyPr/>
        <a:lstStyle/>
        <a:p>
          <a:r>
            <a:rPr lang="en-US"/>
            <a:t>storage (HDD, SSD)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/>
        </a:p>
      </dgm:t>
    </dgm:pt>
    <dgm:pt modelId="{D35D441A-908D-4B0F-ABA7-9EE7774BD7AA}">
      <dgm:prSet phldrT="[Text]"/>
      <dgm:spPr/>
      <dgm:t>
        <a:bodyPr/>
        <a:lstStyle/>
        <a:p>
          <a:r>
            <a:rPr lang="en-US"/>
            <a:t>user applications</a:t>
          </a:r>
        </a:p>
      </dgm:t>
    </dgm:pt>
    <dgm:pt modelId="{973A43BF-DEBF-497C-935A-92B7048B7BF9}" type="sibTrans" cxnId="{49F38DD1-0679-410E-956B-246FAAA82772}">
      <dgm:prSet/>
      <dgm:spPr/>
      <dgm:t>
        <a:bodyPr/>
        <a:lstStyle/>
        <a:p>
          <a:endParaRPr lang="en-US"/>
        </a:p>
      </dgm:t>
    </dgm:pt>
    <dgm:pt modelId="{9577ACC2-3A14-49EC-B6CC-6C3CF87A5594}" type="parTrans" cxnId="{49F38DD1-0679-410E-956B-246FAAA82772}">
      <dgm:prSet/>
      <dgm:spPr/>
      <dgm:t>
        <a:bodyPr/>
        <a:lstStyle/>
        <a:p>
          <a:endParaRPr lang="en-US"/>
        </a:p>
      </dgm:t>
    </dgm:pt>
    <dgm:pt modelId="{BB11D5F1-5E59-4A13-B8FF-BDE2F5BC55F3}" type="pres">
      <dgm:prSet presAssocID="{482C02AB-ED53-490C-932D-A7896D39EABA}" presName="Name0" presStyleCnt="0">
        <dgm:presLayoutVars>
          <dgm:dir/>
          <dgm:animLvl val="lvl"/>
          <dgm:resizeHandles val="exact"/>
        </dgm:presLayoutVars>
      </dgm:prSet>
      <dgm:spPr/>
    </dgm:pt>
    <dgm:pt modelId="{4CF63B47-75E8-4CBF-A827-34E2C0B95F3D}" type="pres">
      <dgm:prSet presAssocID="{15CFCEA0-D2E0-4842-B53B-513F8B7D1BAE}" presName="boxAndChildren" presStyleCnt="0"/>
      <dgm:spPr/>
    </dgm:pt>
    <dgm:pt modelId="{C817078C-A243-416E-9812-6D0D54EBD84E}" type="pres">
      <dgm:prSet presAssocID="{15CFCEA0-D2E0-4842-B53B-513F8B7D1BAE}" presName="parentTextBox" presStyleLbl="node1" presStyleIdx="0" presStyleCnt="3"/>
      <dgm:spPr/>
    </dgm:pt>
    <dgm:pt modelId="{7D00519E-3488-4C9C-A74C-9E882900EE95}" type="pres">
      <dgm:prSet presAssocID="{42E7CE29-AAF5-41C8-A4B3-59259AE8D746}" presName="sp" presStyleCnt="0"/>
      <dgm:spPr/>
    </dgm:pt>
    <dgm:pt modelId="{85AE2960-EA1F-47BC-81B5-687BFFFEDEE3}" type="pres">
      <dgm:prSet presAssocID="{B16CF08A-A69D-43D5-ACDB-730A3477DDC4}" presName="arrowAndChildren" presStyleCnt="0"/>
      <dgm:spPr/>
    </dgm:pt>
    <dgm:pt modelId="{E245B0F7-E604-4082-A70B-98E3410534EF}" type="pres">
      <dgm:prSet presAssocID="{B16CF08A-A69D-43D5-ACDB-730A3477DDC4}" presName="parentTextArrow" presStyleLbl="node1" presStyleIdx="1" presStyleCnt="3"/>
      <dgm:spPr/>
    </dgm:pt>
    <dgm:pt modelId="{B3DB01FB-BC96-4DD9-BD48-BE5F98FE0CD5}" type="pres">
      <dgm:prSet presAssocID="{973A43BF-DEBF-497C-935A-92B7048B7BF9}" presName="sp" presStyleCnt="0"/>
      <dgm:spPr/>
    </dgm:pt>
    <dgm:pt modelId="{2BFD9CCB-7291-474E-B06C-A654E7272696}" type="pres">
      <dgm:prSet presAssocID="{D35D441A-908D-4B0F-ABA7-9EE7774BD7AA}" presName="arrowAndChildren" presStyleCnt="0"/>
      <dgm:spPr/>
    </dgm:pt>
    <dgm:pt modelId="{7FB5F932-8AA8-49A2-9D6A-EA5D7FDD63C1}" type="pres">
      <dgm:prSet presAssocID="{D35D441A-908D-4B0F-ABA7-9EE7774BD7AA}" presName="parentTextArrow" presStyleLbl="node1" presStyleIdx="2" presStyleCnt="3"/>
      <dgm:spPr/>
    </dgm:pt>
  </dgm:ptLst>
  <dgm:cxnLst>
    <dgm:cxn modelId="{6166561E-6AFC-4663-B9C4-D5BF492682B3}" srcId="{482C02AB-ED53-490C-932D-A7896D39EABA}" destId="{B16CF08A-A69D-43D5-ACDB-730A3477DDC4}" srcOrd="1" destOrd="0" parTransId="{27708BEA-6D31-4BBF-8777-A1140F7DBE5F}" sibTransId="{42E7CE29-AAF5-41C8-A4B3-59259AE8D746}"/>
    <dgm:cxn modelId="{761ABC21-43BD-4649-82A7-8DB853E7B012}" type="presOf" srcId="{B16CF08A-A69D-43D5-ACDB-730A3477DDC4}" destId="{E245B0F7-E604-4082-A70B-98E3410534EF}" srcOrd="0" destOrd="0" presId="urn:microsoft.com/office/officeart/2005/8/layout/process4"/>
    <dgm:cxn modelId="{082BDF31-4040-41E4-A285-066FA74D7A69}" srcId="{482C02AB-ED53-490C-932D-A7896D39EABA}" destId="{15CFCEA0-D2E0-4842-B53B-513F8B7D1BAE}" srcOrd="2" destOrd="0" parTransId="{A21C5EEF-E921-48D2-B918-55C24CEA98EA}" sibTransId="{29E18577-68F6-42EE-9F59-FF22A7130AB4}"/>
    <dgm:cxn modelId="{D12E2D6E-C2B4-4AFF-9C35-E938D7ABF732}" type="presOf" srcId="{15CFCEA0-D2E0-4842-B53B-513F8B7D1BAE}" destId="{C817078C-A243-416E-9812-6D0D54EBD84E}" srcOrd="0" destOrd="0" presId="urn:microsoft.com/office/officeart/2005/8/layout/process4"/>
    <dgm:cxn modelId="{930CF0BB-A8E4-45B1-97C8-DBEF02077187}" type="presOf" srcId="{D35D441A-908D-4B0F-ABA7-9EE7774BD7AA}" destId="{7FB5F932-8AA8-49A2-9D6A-EA5D7FDD63C1}" srcOrd="0" destOrd="0" presId="urn:microsoft.com/office/officeart/2005/8/layout/process4"/>
    <dgm:cxn modelId="{49F38DD1-0679-410E-956B-246FAAA82772}" srcId="{482C02AB-ED53-490C-932D-A7896D39EABA}" destId="{D35D441A-908D-4B0F-ABA7-9EE7774BD7AA}" srcOrd="0" destOrd="0" parTransId="{9577ACC2-3A14-49EC-B6CC-6C3CF87A5594}" sibTransId="{973A43BF-DEBF-497C-935A-92B7048B7BF9}"/>
    <dgm:cxn modelId="{AB24E8EA-C7BB-4236-8C1D-E62AACF9CCA8}" type="presOf" srcId="{482C02AB-ED53-490C-932D-A7896D39EABA}" destId="{BB11D5F1-5E59-4A13-B8FF-BDE2F5BC55F3}" srcOrd="0" destOrd="0" presId="urn:microsoft.com/office/officeart/2005/8/layout/process4"/>
    <dgm:cxn modelId="{F0B4BA79-3C09-4294-8F1E-353D4B09E0C1}" type="presParOf" srcId="{BB11D5F1-5E59-4A13-B8FF-BDE2F5BC55F3}" destId="{4CF63B47-75E8-4CBF-A827-34E2C0B95F3D}" srcOrd="0" destOrd="0" presId="urn:microsoft.com/office/officeart/2005/8/layout/process4"/>
    <dgm:cxn modelId="{DBFF79CA-15EA-4A9E-BAD6-5BB51A145216}" type="presParOf" srcId="{4CF63B47-75E8-4CBF-A827-34E2C0B95F3D}" destId="{C817078C-A243-416E-9812-6D0D54EBD84E}" srcOrd="0" destOrd="0" presId="urn:microsoft.com/office/officeart/2005/8/layout/process4"/>
    <dgm:cxn modelId="{B9736C42-671F-4023-AA73-48E11A3EDC40}" type="presParOf" srcId="{BB11D5F1-5E59-4A13-B8FF-BDE2F5BC55F3}" destId="{7D00519E-3488-4C9C-A74C-9E882900EE95}" srcOrd="1" destOrd="0" presId="urn:microsoft.com/office/officeart/2005/8/layout/process4"/>
    <dgm:cxn modelId="{4137AF48-E4DE-4760-A0A2-5FDC5BFF5B4C}" type="presParOf" srcId="{BB11D5F1-5E59-4A13-B8FF-BDE2F5BC55F3}" destId="{85AE2960-EA1F-47BC-81B5-687BFFFEDEE3}" srcOrd="2" destOrd="0" presId="urn:microsoft.com/office/officeart/2005/8/layout/process4"/>
    <dgm:cxn modelId="{914E7B00-38B5-4638-87B7-A5D1E6FF5219}" type="presParOf" srcId="{85AE2960-EA1F-47BC-81B5-687BFFFEDEE3}" destId="{E245B0F7-E604-4082-A70B-98E3410534EF}" srcOrd="0" destOrd="0" presId="urn:microsoft.com/office/officeart/2005/8/layout/process4"/>
    <dgm:cxn modelId="{E6DF3F76-1C3A-436D-982A-41B9F583B799}" type="presParOf" srcId="{BB11D5F1-5E59-4A13-B8FF-BDE2F5BC55F3}" destId="{B3DB01FB-BC96-4DD9-BD48-BE5F98FE0CD5}" srcOrd="3" destOrd="0" presId="urn:microsoft.com/office/officeart/2005/8/layout/process4"/>
    <dgm:cxn modelId="{BC1BC532-7159-4373-A60E-ECCA56F77D1A}" type="presParOf" srcId="{BB11D5F1-5E59-4A13-B8FF-BDE2F5BC55F3}" destId="{2BFD9CCB-7291-474E-B06C-A654E7272696}" srcOrd="4" destOrd="0" presId="urn:microsoft.com/office/officeart/2005/8/layout/process4"/>
    <dgm:cxn modelId="{BF243482-E2CF-46AE-BC5A-6E32E009BE37}" type="presParOf" srcId="{2BFD9CCB-7291-474E-B06C-A654E7272696}" destId="{7FB5F932-8AA8-49A2-9D6A-EA5D7FDD63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b="0" dirty="0"/>
            <a:t>the kernel looks up</a:t>
          </a:r>
          <a:br>
            <a:rPr lang="en-US" b="0" dirty="0"/>
          </a:br>
          <a:r>
            <a:rPr lang="en-US" b="0" dirty="0"/>
            <a:t>the page cache (RAM)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 b="0"/>
        </a:p>
      </dgm:t>
    </dgm:pt>
    <dgm:pt modelId="{42E7CE29-AAF5-41C8-A4B3-59259AE8D746}" type="sibTrans" cxnId="{6166561E-6AFC-4663-B9C4-D5BF492682B3}">
      <dgm:prSet custT="1"/>
      <dgm:spPr/>
      <dgm:t>
        <a:bodyPr/>
        <a:lstStyle/>
        <a:p>
          <a:r>
            <a:rPr lang="en-US" sz="2000" b="0" dirty="0"/>
            <a:t>miss</a:t>
          </a:r>
        </a:p>
      </dgm:t>
    </dgm:pt>
    <dgm:pt modelId="{15CFCEA0-D2E0-4842-B53B-513F8B7D1BAE}">
      <dgm:prSet/>
      <dgm:spPr/>
      <dgm:t>
        <a:bodyPr/>
        <a:lstStyle/>
        <a:p>
          <a:r>
            <a:rPr lang="en-US" b="0" dirty="0"/>
            <a:t>the kernel must access the storage device (HDD, SSD)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 b="0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 b="0"/>
        </a:p>
      </dgm:t>
    </dgm:pt>
    <dgm:pt modelId="{69BCC75C-03B3-4619-988A-63F5BBDB704A}">
      <dgm:prSet/>
      <dgm:spPr/>
      <dgm:t>
        <a:bodyPr/>
        <a:lstStyle/>
        <a:p>
          <a:r>
            <a:rPr lang="en-US" b="0" dirty="0"/>
            <a:t>a user process calls</a:t>
          </a:r>
          <a:br>
            <a:rPr lang="en-US" b="0" dirty="0"/>
          </a:br>
          <a:r>
            <a:rPr lang="en-US" b="0" dirty="0"/>
            <a:t>read() / write()</a:t>
          </a:r>
          <a:endParaRPr lang="en-US" dirty="0"/>
        </a:p>
      </dgm:t>
    </dgm:pt>
    <dgm:pt modelId="{2CA246D3-8557-43DD-B365-7284D0634C58}" type="parTrans" cxnId="{E1E65535-D962-4230-8E87-8AF3703CACE1}">
      <dgm:prSet/>
      <dgm:spPr/>
      <dgm:t>
        <a:bodyPr/>
        <a:lstStyle/>
        <a:p>
          <a:endParaRPr lang="en-US"/>
        </a:p>
      </dgm:t>
    </dgm:pt>
    <dgm:pt modelId="{F1A477B8-2358-4F89-BDDE-D9F2B25EF3B9}" type="sibTrans" cxnId="{E1E65535-D962-4230-8E87-8AF3703CACE1}">
      <dgm:prSet/>
      <dgm:spPr/>
      <dgm:t>
        <a:bodyPr/>
        <a:lstStyle/>
        <a:p>
          <a:endParaRPr lang="en-US"/>
        </a:p>
      </dgm:t>
    </dgm:pt>
    <dgm:pt modelId="{0705B0C9-0880-4C6D-8DBD-16A741A1DF37}" type="pres">
      <dgm:prSet presAssocID="{482C02AB-ED53-490C-932D-A7896D39EABA}" presName="linearFlow" presStyleCnt="0">
        <dgm:presLayoutVars>
          <dgm:resizeHandles val="exact"/>
        </dgm:presLayoutVars>
      </dgm:prSet>
      <dgm:spPr/>
    </dgm:pt>
    <dgm:pt modelId="{848B062F-3897-4377-8CBB-518F0AC64B9A}" type="pres">
      <dgm:prSet presAssocID="{69BCC75C-03B3-4619-988A-63F5BBDB704A}" presName="node" presStyleLbl="node1" presStyleIdx="0" presStyleCnt="3" custScaleX="140956" custScaleY="42410">
        <dgm:presLayoutVars>
          <dgm:bulletEnabled val="1"/>
        </dgm:presLayoutVars>
      </dgm:prSet>
      <dgm:spPr/>
    </dgm:pt>
    <dgm:pt modelId="{D5F11A77-DF62-46ED-88D4-A778084FC230}" type="pres">
      <dgm:prSet presAssocID="{F1A477B8-2358-4F89-BDDE-D9F2B25EF3B9}" presName="sibTrans" presStyleLbl="sibTrans2D1" presStyleIdx="0" presStyleCnt="2"/>
      <dgm:spPr/>
    </dgm:pt>
    <dgm:pt modelId="{1ADCA2B0-5237-4026-BBE8-DA5FC45F156E}" type="pres">
      <dgm:prSet presAssocID="{F1A477B8-2358-4F89-BDDE-D9F2B25EF3B9}" presName="connectorText" presStyleLbl="sibTrans2D1" presStyleIdx="0" presStyleCnt="2"/>
      <dgm:spPr/>
    </dgm:pt>
    <dgm:pt modelId="{91BAC44A-4B1D-4584-B488-AFD5523484B2}" type="pres">
      <dgm:prSet presAssocID="{B16CF08A-A69D-43D5-ACDB-730A3477DDC4}" presName="node" presStyleLbl="node1" presStyleIdx="1" presStyleCnt="3" custScaleX="140956" custScaleY="42410">
        <dgm:presLayoutVars>
          <dgm:bulletEnabled val="1"/>
        </dgm:presLayoutVars>
      </dgm:prSet>
      <dgm:spPr/>
    </dgm:pt>
    <dgm:pt modelId="{CB67DCCC-0AD4-41C2-B655-C5A75788BAA3}" type="pres">
      <dgm:prSet presAssocID="{42E7CE29-AAF5-41C8-A4B3-59259AE8D746}" presName="sibTrans" presStyleLbl="sibTrans2D1" presStyleIdx="1" presStyleCnt="2"/>
      <dgm:spPr/>
    </dgm:pt>
    <dgm:pt modelId="{E03E1404-415A-4F08-89EE-AD827CD03A93}" type="pres">
      <dgm:prSet presAssocID="{42E7CE29-AAF5-41C8-A4B3-59259AE8D746}" presName="connectorText" presStyleLbl="sibTrans2D1" presStyleIdx="1" presStyleCnt="2"/>
      <dgm:spPr/>
    </dgm:pt>
    <dgm:pt modelId="{08096E0E-300B-4EE6-A677-6BE0EA0407CF}" type="pres">
      <dgm:prSet presAssocID="{15CFCEA0-D2E0-4842-B53B-513F8B7D1BAE}" presName="node" presStyleLbl="node1" presStyleIdx="2" presStyleCnt="3" custScaleX="140956" custScaleY="42410">
        <dgm:presLayoutVars>
          <dgm:bulletEnabled val="1"/>
        </dgm:presLayoutVars>
      </dgm:prSet>
      <dgm:spPr/>
    </dgm:pt>
  </dgm:ptLst>
  <dgm:cxnLst>
    <dgm:cxn modelId="{A4113D07-B992-4AC6-9CED-4964C1CCC724}" type="presOf" srcId="{42E7CE29-AAF5-41C8-A4B3-59259AE8D746}" destId="{CB67DCCC-0AD4-41C2-B655-C5A75788BAA3}" srcOrd="0" destOrd="0" presId="urn:microsoft.com/office/officeart/2005/8/layout/process2"/>
    <dgm:cxn modelId="{6166561E-6AFC-4663-B9C4-D5BF492682B3}" srcId="{482C02AB-ED53-490C-932D-A7896D39EABA}" destId="{B16CF08A-A69D-43D5-ACDB-730A3477DDC4}" srcOrd="1" destOrd="0" parTransId="{27708BEA-6D31-4BBF-8777-A1140F7DBE5F}" sibTransId="{42E7CE29-AAF5-41C8-A4B3-59259AE8D746}"/>
    <dgm:cxn modelId="{8B97341F-62A7-4A62-8130-85148C42E28E}" type="presOf" srcId="{482C02AB-ED53-490C-932D-A7896D39EABA}" destId="{0705B0C9-0880-4C6D-8DBD-16A741A1DF37}" srcOrd="0" destOrd="0" presId="urn:microsoft.com/office/officeart/2005/8/layout/process2"/>
    <dgm:cxn modelId="{082BDF31-4040-41E4-A285-066FA74D7A69}" srcId="{482C02AB-ED53-490C-932D-A7896D39EABA}" destId="{15CFCEA0-D2E0-4842-B53B-513F8B7D1BAE}" srcOrd="2" destOrd="0" parTransId="{A21C5EEF-E921-48D2-B918-55C24CEA98EA}" sibTransId="{29E18577-68F6-42EE-9F59-FF22A7130AB4}"/>
    <dgm:cxn modelId="{E1E65535-D962-4230-8E87-8AF3703CACE1}" srcId="{482C02AB-ED53-490C-932D-A7896D39EABA}" destId="{69BCC75C-03B3-4619-988A-63F5BBDB704A}" srcOrd="0" destOrd="0" parTransId="{2CA246D3-8557-43DD-B365-7284D0634C58}" sibTransId="{F1A477B8-2358-4F89-BDDE-D9F2B25EF3B9}"/>
    <dgm:cxn modelId="{8F47485B-2644-4723-8DD3-863CB081AD40}" type="presOf" srcId="{15CFCEA0-D2E0-4842-B53B-513F8B7D1BAE}" destId="{08096E0E-300B-4EE6-A677-6BE0EA0407CF}" srcOrd="0" destOrd="0" presId="urn:microsoft.com/office/officeart/2005/8/layout/process2"/>
    <dgm:cxn modelId="{FF5EE68E-F482-4E08-AB1A-2B9BB9483AA8}" type="presOf" srcId="{42E7CE29-AAF5-41C8-A4B3-59259AE8D746}" destId="{E03E1404-415A-4F08-89EE-AD827CD03A93}" srcOrd="1" destOrd="0" presId="urn:microsoft.com/office/officeart/2005/8/layout/process2"/>
    <dgm:cxn modelId="{624948A4-4F61-497F-9F95-56A01F9EA8A8}" type="presOf" srcId="{69BCC75C-03B3-4619-988A-63F5BBDB704A}" destId="{848B062F-3897-4377-8CBB-518F0AC64B9A}" srcOrd="0" destOrd="0" presId="urn:microsoft.com/office/officeart/2005/8/layout/process2"/>
    <dgm:cxn modelId="{1AA359D2-2F04-44B1-8578-D942E8318805}" type="presOf" srcId="{F1A477B8-2358-4F89-BDDE-D9F2B25EF3B9}" destId="{D5F11A77-DF62-46ED-88D4-A778084FC230}" srcOrd="0" destOrd="0" presId="urn:microsoft.com/office/officeart/2005/8/layout/process2"/>
    <dgm:cxn modelId="{940675DE-63F0-44BD-A227-E5DABDF8FA93}" type="presOf" srcId="{B16CF08A-A69D-43D5-ACDB-730A3477DDC4}" destId="{91BAC44A-4B1D-4584-B488-AFD5523484B2}" srcOrd="0" destOrd="0" presId="urn:microsoft.com/office/officeart/2005/8/layout/process2"/>
    <dgm:cxn modelId="{55BB39E3-D5FB-437C-AFC1-7BD167551E9A}" type="presOf" srcId="{F1A477B8-2358-4F89-BDDE-D9F2B25EF3B9}" destId="{1ADCA2B0-5237-4026-BBE8-DA5FC45F156E}" srcOrd="1" destOrd="0" presId="urn:microsoft.com/office/officeart/2005/8/layout/process2"/>
    <dgm:cxn modelId="{062A7C7F-5A6B-4A5D-A4B3-385752F91711}" type="presParOf" srcId="{0705B0C9-0880-4C6D-8DBD-16A741A1DF37}" destId="{848B062F-3897-4377-8CBB-518F0AC64B9A}" srcOrd="0" destOrd="0" presId="urn:microsoft.com/office/officeart/2005/8/layout/process2"/>
    <dgm:cxn modelId="{0B93A3D8-27AA-4538-9FD7-EB36C9ECE5AF}" type="presParOf" srcId="{0705B0C9-0880-4C6D-8DBD-16A741A1DF37}" destId="{D5F11A77-DF62-46ED-88D4-A778084FC230}" srcOrd="1" destOrd="0" presId="urn:microsoft.com/office/officeart/2005/8/layout/process2"/>
    <dgm:cxn modelId="{DC0E1A27-C0BD-4F75-88D5-72D5F7DBE548}" type="presParOf" srcId="{D5F11A77-DF62-46ED-88D4-A778084FC230}" destId="{1ADCA2B0-5237-4026-BBE8-DA5FC45F156E}" srcOrd="0" destOrd="0" presId="urn:microsoft.com/office/officeart/2005/8/layout/process2"/>
    <dgm:cxn modelId="{E0995E80-07F8-40B5-AB36-E11CE2AE029F}" type="presParOf" srcId="{0705B0C9-0880-4C6D-8DBD-16A741A1DF37}" destId="{91BAC44A-4B1D-4584-B488-AFD5523484B2}" srcOrd="2" destOrd="0" presId="urn:microsoft.com/office/officeart/2005/8/layout/process2"/>
    <dgm:cxn modelId="{954D27CC-D7CE-401A-8C17-06A0A36DADA8}" type="presParOf" srcId="{0705B0C9-0880-4C6D-8DBD-16A741A1DF37}" destId="{CB67DCCC-0AD4-41C2-B655-C5A75788BAA3}" srcOrd="3" destOrd="0" presId="urn:microsoft.com/office/officeart/2005/8/layout/process2"/>
    <dgm:cxn modelId="{AFBEBAF6-9D04-499C-B171-ED481A342554}" type="presParOf" srcId="{CB67DCCC-0AD4-41C2-B655-C5A75788BAA3}" destId="{E03E1404-415A-4F08-89EE-AD827CD03A93}" srcOrd="0" destOrd="0" presId="urn:microsoft.com/office/officeart/2005/8/layout/process2"/>
    <dgm:cxn modelId="{DF90F8A4-5929-43B1-897F-6E1A56CED965}" type="presParOf" srcId="{0705B0C9-0880-4C6D-8DBD-16A741A1DF37}" destId="{08096E0E-300B-4EE6-A677-6BE0EA0407C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32397-51A8-4998-B25E-9948267E4B9A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630C7BC-DAE7-4F58-8F52-890BA3BC0479}">
      <dgm:prSet phldrT="[Text]"/>
      <dgm:spPr/>
      <dgm:t>
        <a:bodyPr/>
        <a:lstStyle/>
        <a:p>
          <a:r>
            <a:rPr lang="he-IL" altLang="en-US" dirty="0"/>
            <a:t>קבצים בדיסק</a:t>
          </a:r>
          <a:endParaRPr lang="en-US" dirty="0"/>
        </a:p>
      </dgm:t>
    </dgm:pt>
    <dgm:pt modelId="{2CDA2AA5-74A1-4D1A-BBE5-A46CB16DC0B8}" type="parTrans" cxnId="{E69B93FF-A8D1-46CC-B1C7-483398AC9703}">
      <dgm:prSet/>
      <dgm:spPr/>
      <dgm:t>
        <a:bodyPr/>
        <a:lstStyle/>
        <a:p>
          <a:endParaRPr lang="en-US"/>
        </a:p>
      </dgm:t>
    </dgm:pt>
    <dgm:pt modelId="{A10FD83B-388E-426F-A3DC-F75437CD75D9}" type="sibTrans" cxnId="{E69B93FF-A8D1-46CC-B1C7-483398AC9703}">
      <dgm:prSet/>
      <dgm:spPr/>
      <dgm:t>
        <a:bodyPr/>
        <a:lstStyle/>
        <a:p>
          <a:r>
            <a:rPr lang="he-IL" altLang="en-US" b="1" dirty="0"/>
            <a:t>טבלת ערבול דפים</a:t>
          </a:r>
          <a:endParaRPr lang="en-US" dirty="0"/>
        </a:p>
      </dgm:t>
    </dgm:pt>
    <dgm:pt modelId="{1E74AFE7-4923-401A-BD1E-D29B94671A48}">
      <dgm:prSet phldrT="[Text]"/>
      <dgm:spPr/>
      <dgm:t>
        <a:bodyPr/>
        <a:lstStyle/>
        <a:p>
          <a:r>
            <a:rPr lang="he-IL" altLang="en-US"/>
            <a:t>מסגרות בזיכרון</a:t>
          </a:r>
          <a:endParaRPr lang="en-US"/>
        </a:p>
      </dgm:t>
    </dgm:pt>
    <dgm:pt modelId="{52908D1D-B344-412D-987A-570A3D92D462}" type="parTrans" cxnId="{CFBB7F6E-B169-45AF-A2F3-F1281C7931AA}">
      <dgm:prSet/>
      <dgm:spPr/>
      <dgm:t>
        <a:bodyPr/>
        <a:lstStyle/>
        <a:p>
          <a:endParaRPr lang="en-US"/>
        </a:p>
      </dgm:t>
    </dgm:pt>
    <dgm:pt modelId="{996A2DFD-E37A-4D3E-8C7C-1C4DA55349A9}" type="sibTrans" cxnId="{CFBB7F6E-B169-45AF-A2F3-F1281C7931AA}">
      <dgm:prSet/>
      <dgm:spPr/>
      <dgm:t>
        <a:bodyPr/>
        <a:lstStyle/>
        <a:p>
          <a:r>
            <a:rPr lang="he-IL" altLang="en-US" b="1" dirty="0"/>
            <a:t>טבלת המסגרות</a:t>
          </a:r>
          <a:endParaRPr lang="en-US" dirty="0"/>
        </a:p>
      </dgm:t>
    </dgm:pt>
    <dgm:pt modelId="{6C3531F7-CF96-4A6E-9037-F54D022D9EA0}" type="pres">
      <dgm:prSet presAssocID="{06432397-51A8-4998-B25E-9948267E4B9A}" presName="cycle" presStyleCnt="0">
        <dgm:presLayoutVars>
          <dgm:dir/>
          <dgm:resizeHandles val="exact"/>
        </dgm:presLayoutVars>
      </dgm:prSet>
      <dgm:spPr/>
    </dgm:pt>
    <dgm:pt modelId="{6EDDF77F-B513-46AA-95A2-606F544101C8}" type="pres">
      <dgm:prSet presAssocID="{8630C7BC-DAE7-4F58-8F52-890BA3BC0479}" presName="node" presStyleLbl="node1" presStyleIdx="0" presStyleCnt="2">
        <dgm:presLayoutVars>
          <dgm:bulletEnabled val="1"/>
        </dgm:presLayoutVars>
      </dgm:prSet>
      <dgm:spPr/>
    </dgm:pt>
    <dgm:pt modelId="{FC31460E-A2C9-4972-9A6C-DF3FA7FE313F}" type="pres">
      <dgm:prSet presAssocID="{A10FD83B-388E-426F-A3DC-F75437CD75D9}" presName="sibTrans" presStyleLbl="sibTrans2D1" presStyleIdx="0" presStyleCnt="2" custScaleY="117997" custLinFactY="100000" custLinFactNeighborX="5413" custLinFactNeighborY="109294"/>
      <dgm:spPr/>
    </dgm:pt>
    <dgm:pt modelId="{D8C7FE74-FA39-44B7-94AA-4FDC29DAD626}" type="pres">
      <dgm:prSet presAssocID="{A10FD83B-388E-426F-A3DC-F75437CD75D9}" presName="connectorText" presStyleLbl="sibTrans2D1" presStyleIdx="0" presStyleCnt="2"/>
      <dgm:spPr/>
    </dgm:pt>
    <dgm:pt modelId="{236AE34C-0801-45F1-B83A-DB1B33A030F0}" type="pres">
      <dgm:prSet presAssocID="{1E74AFE7-4923-401A-BD1E-D29B94671A48}" presName="node" presStyleLbl="node1" presStyleIdx="1" presStyleCnt="2">
        <dgm:presLayoutVars>
          <dgm:bulletEnabled val="1"/>
        </dgm:presLayoutVars>
      </dgm:prSet>
      <dgm:spPr/>
    </dgm:pt>
    <dgm:pt modelId="{AFB2B2FE-4A36-47C2-8D57-5C9657C5880D}" type="pres">
      <dgm:prSet presAssocID="{996A2DFD-E37A-4D3E-8C7C-1C4DA55349A9}" presName="sibTrans" presStyleLbl="sibTrans2D1" presStyleIdx="1" presStyleCnt="2" custScaleY="117997" custLinFactY="-100000" custLinFactNeighborX="-248" custLinFactNeighborY="-111105"/>
      <dgm:spPr/>
    </dgm:pt>
    <dgm:pt modelId="{3449A92C-A7C4-4242-9B58-BFBD9C5D3D6A}" type="pres">
      <dgm:prSet presAssocID="{996A2DFD-E37A-4D3E-8C7C-1C4DA55349A9}" presName="connectorText" presStyleLbl="sibTrans2D1" presStyleIdx="1" presStyleCnt="2"/>
      <dgm:spPr/>
    </dgm:pt>
  </dgm:ptLst>
  <dgm:cxnLst>
    <dgm:cxn modelId="{A8E5C10C-C8FA-4080-9064-0EF343401F09}" type="presOf" srcId="{06432397-51A8-4998-B25E-9948267E4B9A}" destId="{6C3531F7-CF96-4A6E-9037-F54D022D9EA0}" srcOrd="0" destOrd="0" presId="urn:microsoft.com/office/officeart/2005/8/layout/cycle2"/>
    <dgm:cxn modelId="{11377B12-EAE2-4E3E-B5F6-DAA65AE78581}" type="presOf" srcId="{1E74AFE7-4923-401A-BD1E-D29B94671A48}" destId="{236AE34C-0801-45F1-B83A-DB1B33A030F0}" srcOrd="0" destOrd="0" presId="urn:microsoft.com/office/officeart/2005/8/layout/cycle2"/>
    <dgm:cxn modelId="{6829F526-C6C3-40A0-94F9-BBD7B9A49E52}" type="presOf" srcId="{996A2DFD-E37A-4D3E-8C7C-1C4DA55349A9}" destId="{3449A92C-A7C4-4242-9B58-BFBD9C5D3D6A}" srcOrd="1" destOrd="0" presId="urn:microsoft.com/office/officeart/2005/8/layout/cycle2"/>
    <dgm:cxn modelId="{773AE267-7BF1-43D6-82E4-3DCDEE15A2B6}" type="presOf" srcId="{996A2DFD-E37A-4D3E-8C7C-1C4DA55349A9}" destId="{AFB2B2FE-4A36-47C2-8D57-5C9657C5880D}" srcOrd="0" destOrd="0" presId="urn:microsoft.com/office/officeart/2005/8/layout/cycle2"/>
    <dgm:cxn modelId="{FDFEFF6A-08F5-468D-9667-BE2123D79D5E}" type="presOf" srcId="{8630C7BC-DAE7-4F58-8F52-890BA3BC0479}" destId="{6EDDF77F-B513-46AA-95A2-606F544101C8}" srcOrd="0" destOrd="0" presId="urn:microsoft.com/office/officeart/2005/8/layout/cycle2"/>
    <dgm:cxn modelId="{CFBB7F6E-B169-45AF-A2F3-F1281C7931AA}" srcId="{06432397-51A8-4998-B25E-9948267E4B9A}" destId="{1E74AFE7-4923-401A-BD1E-D29B94671A48}" srcOrd="1" destOrd="0" parTransId="{52908D1D-B344-412D-987A-570A3D92D462}" sibTransId="{996A2DFD-E37A-4D3E-8C7C-1C4DA55349A9}"/>
    <dgm:cxn modelId="{2FA871BB-C4E2-4A71-8161-F66B6F6DACE7}" type="presOf" srcId="{A10FD83B-388E-426F-A3DC-F75437CD75D9}" destId="{D8C7FE74-FA39-44B7-94AA-4FDC29DAD626}" srcOrd="1" destOrd="0" presId="urn:microsoft.com/office/officeart/2005/8/layout/cycle2"/>
    <dgm:cxn modelId="{BD0F77D7-5F1F-44F8-9ABF-F88A1121C6B3}" type="presOf" srcId="{A10FD83B-388E-426F-A3DC-F75437CD75D9}" destId="{FC31460E-A2C9-4972-9A6C-DF3FA7FE313F}" srcOrd="0" destOrd="0" presId="urn:microsoft.com/office/officeart/2005/8/layout/cycle2"/>
    <dgm:cxn modelId="{E69B93FF-A8D1-46CC-B1C7-483398AC9703}" srcId="{06432397-51A8-4998-B25E-9948267E4B9A}" destId="{8630C7BC-DAE7-4F58-8F52-890BA3BC0479}" srcOrd="0" destOrd="0" parTransId="{2CDA2AA5-74A1-4D1A-BBE5-A46CB16DC0B8}" sibTransId="{A10FD83B-388E-426F-A3DC-F75437CD75D9}"/>
    <dgm:cxn modelId="{07BF8909-9E59-4A6D-AADF-615879FDB7E5}" type="presParOf" srcId="{6C3531F7-CF96-4A6E-9037-F54D022D9EA0}" destId="{6EDDF77F-B513-46AA-95A2-606F544101C8}" srcOrd="0" destOrd="0" presId="urn:microsoft.com/office/officeart/2005/8/layout/cycle2"/>
    <dgm:cxn modelId="{C0C5C8CB-B801-420F-AB4A-1203BEABA8F3}" type="presParOf" srcId="{6C3531F7-CF96-4A6E-9037-F54D022D9EA0}" destId="{FC31460E-A2C9-4972-9A6C-DF3FA7FE313F}" srcOrd="1" destOrd="0" presId="urn:microsoft.com/office/officeart/2005/8/layout/cycle2"/>
    <dgm:cxn modelId="{38F0149E-11B7-467D-8755-4C029E7D24C8}" type="presParOf" srcId="{FC31460E-A2C9-4972-9A6C-DF3FA7FE313F}" destId="{D8C7FE74-FA39-44B7-94AA-4FDC29DAD626}" srcOrd="0" destOrd="0" presId="urn:microsoft.com/office/officeart/2005/8/layout/cycle2"/>
    <dgm:cxn modelId="{EDE1689F-D5C4-492A-9D7C-1EB7D0DE89CE}" type="presParOf" srcId="{6C3531F7-CF96-4A6E-9037-F54D022D9EA0}" destId="{236AE34C-0801-45F1-B83A-DB1B33A030F0}" srcOrd="2" destOrd="0" presId="urn:microsoft.com/office/officeart/2005/8/layout/cycle2"/>
    <dgm:cxn modelId="{C207BFE0-4582-4EB1-B84B-62DF65AE5748}" type="presParOf" srcId="{6C3531F7-CF96-4A6E-9037-F54D022D9EA0}" destId="{AFB2B2FE-4A36-47C2-8D57-5C9657C5880D}" srcOrd="3" destOrd="0" presId="urn:microsoft.com/office/officeart/2005/8/layout/cycle2"/>
    <dgm:cxn modelId="{A42D452E-04CB-472D-B213-913C6445F275}" type="presParOf" srcId="{AFB2B2FE-4A36-47C2-8D57-5C9657C5880D}" destId="{3449A92C-A7C4-4242-9B58-BFBD9C5D3D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078C-A243-416E-9812-6D0D54EBD84E}">
      <dsp:nvSpPr>
        <dsp:cNvPr id="0" name=""/>
        <dsp:cNvSpPr/>
      </dsp:nvSpPr>
      <dsp:spPr>
        <a:xfrm>
          <a:off x="0" y="2064951"/>
          <a:ext cx="3170582" cy="677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storage (HDD, SSD)</a:t>
          </a:r>
        </a:p>
      </dsp:txBody>
      <dsp:txXfrm>
        <a:off x="0" y="2064951"/>
        <a:ext cx="3170582" cy="677763"/>
      </dsp:txXfrm>
    </dsp:sp>
    <dsp:sp modelId="{E245B0F7-E604-4082-A70B-98E3410534EF}">
      <dsp:nvSpPr>
        <dsp:cNvPr id="0" name=""/>
        <dsp:cNvSpPr/>
      </dsp:nvSpPr>
      <dsp:spPr>
        <a:xfrm rot="10800000">
          <a:off x="0" y="1032718"/>
          <a:ext cx="3170582" cy="10423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page cache (RAM)</a:t>
          </a:r>
        </a:p>
      </dsp:txBody>
      <dsp:txXfrm rot="10800000">
        <a:off x="0" y="1032718"/>
        <a:ext cx="3170582" cy="677320"/>
      </dsp:txXfrm>
    </dsp:sp>
    <dsp:sp modelId="{7FB5F932-8AA8-49A2-9D6A-EA5D7FDD63C1}">
      <dsp:nvSpPr>
        <dsp:cNvPr id="0" name=""/>
        <dsp:cNvSpPr/>
      </dsp:nvSpPr>
      <dsp:spPr>
        <a:xfrm rot="10800000">
          <a:off x="0" y="484"/>
          <a:ext cx="3170582" cy="10423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applications</a:t>
          </a:r>
        </a:p>
      </dsp:txBody>
      <dsp:txXfrm rot="10800000">
        <a:off x="0" y="484"/>
        <a:ext cx="3170582" cy="677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062F-3897-4377-8CBB-518F0AC64B9A}">
      <dsp:nvSpPr>
        <dsp:cNvPr id="0" name=""/>
        <dsp:cNvSpPr/>
      </dsp:nvSpPr>
      <dsp:spPr>
        <a:xfrm>
          <a:off x="0" y="757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 user process calls</a:t>
          </a:r>
          <a:br>
            <a:rPr lang="en-US" sz="2100" b="0" kern="1200" dirty="0"/>
          </a:br>
          <a:r>
            <a:rPr lang="en-US" sz="2100" b="0" kern="1200" dirty="0"/>
            <a:t>read() / write()</a:t>
          </a:r>
          <a:endParaRPr lang="en-US" sz="2100" kern="1200" dirty="0"/>
        </a:p>
      </dsp:txBody>
      <dsp:txXfrm>
        <a:off x="25783" y="26540"/>
        <a:ext cx="3987034" cy="828723"/>
      </dsp:txXfrm>
    </dsp:sp>
    <dsp:sp modelId="{D5F11A77-DF62-46ED-88D4-A778084FC230}">
      <dsp:nvSpPr>
        <dsp:cNvPr id="0" name=""/>
        <dsp:cNvSpPr/>
      </dsp:nvSpPr>
      <dsp:spPr>
        <a:xfrm rot="5400000">
          <a:off x="1630112" y="932938"/>
          <a:ext cx="778374" cy="93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39085" y="1010775"/>
        <a:ext cx="560429" cy="544862"/>
      </dsp:txXfrm>
    </dsp:sp>
    <dsp:sp modelId="{91BAC44A-4B1D-4584-B488-AFD5523484B2}">
      <dsp:nvSpPr>
        <dsp:cNvPr id="0" name=""/>
        <dsp:cNvSpPr/>
      </dsp:nvSpPr>
      <dsp:spPr>
        <a:xfrm>
          <a:off x="0" y="1918880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the kernel looks up</a:t>
          </a:r>
          <a:br>
            <a:rPr lang="en-US" sz="2100" b="0" kern="1200" dirty="0"/>
          </a:br>
          <a:r>
            <a:rPr lang="en-US" sz="2100" b="0" kern="1200" dirty="0"/>
            <a:t>the page cache (RAM)</a:t>
          </a:r>
        </a:p>
      </dsp:txBody>
      <dsp:txXfrm>
        <a:off x="25783" y="1944663"/>
        <a:ext cx="3987034" cy="828723"/>
      </dsp:txXfrm>
    </dsp:sp>
    <dsp:sp modelId="{CB67DCCC-0AD4-41C2-B655-C5A75788BAA3}">
      <dsp:nvSpPr>
        <dsp:cNvPr id="0" name=""/>
        <dsp:cNvSpPr/>
      </dsp:nvSpPr>
      <dsp:spPr>
        <a:xfrm rot="5400000">
          <a:off x="1630112" y="2851061"/>
          <a:ext cx="778374" cy="93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miss</a:t>
          </a:r>
        </a:p>
      </dsp:txBody>
      <dsp:txXfrm rot="-5400000">
        <a:off x="1739085" y="2928898"/>
        <a:ext cx="560429" cy="544862"/>
      </dsp:txXfrm>
    </dsp:sp>
    <dsp:sp modelId="{08096E0E-300B-4EE6-A677-6BE0EA0407CF}">
      <dsp:nvSpPr>
        <dsp:cNvPr id="0" name=""/>
        <dsp:cNvSpPr/>
      </dsp:nvSpPr>
      <dsp:spPr>
        <a:xfrm>
          <a:off x="0" y="3837002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the kernel must access the storage device (HDD, SSD)</a:t>
          </a:r>
        </a:p>
      </dsp:txBody>
      <dsp:txXfrm>
        <a:off x="25783" y="3862785"/>
        <a:ext cx="3987034" cy="828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F77F-B513-46AA-95A2-606F544101C8}">
      <dsp:nvSpPr>
        <dsp:cNvPr id="0" name=""/>
        <dsp:cNvSpPr/>
      </dsp:nvSpPr>
      <dsp:spPr>
        <a:xfrm>
          <a:off x="3443" y="132"/>
          <a:ext cx="1577744" cy="157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700" kern="1200" dirty="0"/>
            <a:t>קבצים בדיסק</a:t>
          </a:r>
          <a:endParaRPr lang="en-US" sz="2700" kern="1200" dirty="0"/>
        </a:p>
      </dsp:txBody>
      <dsp:txXfrm>
        <a:off x="234498" y="231187"/>
        <a:ext cx="1115634" cy="1115634"/>
      </dsp:txXfrm>
    </dsp:sp>
    <dsp:sp modelId="{FC31460E-A2C9-4972-9A6C-DF3FA7FE313F}">
      <dsp:nvSpPr>
        <dsp:cNvPr id="0" name=""/>
        <dsp:cNvSpPr/>
      </dsp:nvSpPr>
      <dsp:spPr>
        <a:xfrm>
          <a:off x="2083062" y="810490"/>
          <a:ext cx="2483284" cy="628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200" b="1" kern="1200" dirty="0"/>
            <a:t>טבלת ערבול דפים</a:t>
          </a:r>
          <a:endParaRPr lang="en-US" sz="2200" kern="1200" dirty="0"/>
        </a:p>
      </dsp:txBody>
      <dsp:txXfrm>
        <a:off x="2083062" y="936154"/>
        <a:ext cx="2294788" cy="376992"/>
      </dsp:txXfrm>
    </dsp:sp>
    <dsp:sp modelId="{236AE34C-0801-45F1-B83A-DB1B33A030F0}">
      <dsp:nvSpPr>
        <dsp:cNvPr id="0" name=""/>
        <dsp:cNvSpPr/>
      </dsp:nvSpPr>
      <dsp:spPr>
        <a:xfrm>
          <a:off x="4939943" y="132"/>
          <a:ext cx="1577744" cy="157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700" kern="1200"/>
            <a:t>מסגרות בזיכרון</a:t>
          </a:r>
          <a:endParaRPr lang="en-US" sz="2700" kern="1200"/>
        </a:p>
      </dsp:txBody>
      <dsp:txXfrm>
        <a:off x="5170998" y="231187"/>
        <a:ext cx="1115634" cy="1115634"/>
      </dsp:txXfrm>
    </dsp:sp>
    <dsp:sp modelId="{AFB2B2FE-4A36-47C2-8D57-5C9657C5880D}">
      <dsp:nvSpPr>
        <dsp:cNvPr id="0" name=""/>
        <dsp:cNvSpPr/>
      </dsp:nvSpPr>
      <dsp:spPr>
        <a:xfrm rot="10800000">
          <a:off x="2083047" y="129554"/>
          <a:ext cx="2483284" cy="628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200" b="1" kern="1200" dirty="0"/>
            <a:t>טבלת המסגרות</a:t>
          </a:r>
          <a:endParaRPr lang="en-US" sz="2200" kern="1200" dirty="0"/>
        </a:p>
      </dsp:txBody>
      <dsp:txXfrm rot="10800000">
        <a:off x="2271543" y="255218"/>
        <a:ext cx="2294788" cy="37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Struct page is defined in https://elixir.bootlin.com/linux/v4.15/source/include/linux/mm_types.h.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There are actually two types of reference counts for a normal page, </a:t>
            </a:r>
            <a:r>
              <a:rPr lang="en-US" altLang="en-US" dirty="0" err="1"/>
              <a:t>refcount</a:t>
            </a:r>
            <a:r>
              <a:rPr lang="en-US" altLang="en-US" dirty="0"/>
              <a:t> and </a:t>
            </a:r>
            <a:r>
              <a:rPr lang="en-US" altLang="en-US" dirty="0" err="1"/>
              <a:t>mapcount</a:t>
            </a:r>
            <a:r>
              <a:rPr lang="en-US" altLang="en-US" dirty="0"/>
              <a:t>, but we will not go into these details.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התשובה בשקף הבא.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mapping field is a pointer to the </a:t>
            </a:r>
            <a:r>
              <a:rPr lang="en-US" baseline="0" dirty="0" err="1"/>
              <a:t>inode</a:t>
            </a:r>
            <a:r>
              <a:rPr lang="en-US" baseline="0" dirty="0"/>
              <a:t> of the file. Here we write the filename instead for 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תשובה: כי המסגרת הזו אולי תהיה שימושית בעתיד, למשל כאשר המשתמש יצור תהליך חדש שקורא את הקובץ הזה.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באופן כללי, לינוקס לא ממהרת לפנות זיכרון פיזי אלא עושה זאת רק אם חייבים (כי חסר זיכרון במערכת).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1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לפשט את התמונה, אנחנו מציגים את הדיסק כאילו הוא מחולק למגירות בגודל </a:t>
            </a:r>
            <a:r>
              <a:rPr lang="en-US" dirty="0"/>
              <a:t>4KB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בפועל, רק מאגר הדפדוף (</a:t>
            </a:r>
            <a:r>
              <a:rPr lang="en-US" dirty="0"/>
              <a:t>swap area</a:t>
            </a:r>
            <a:r>
              <a:rPr lang="he-IL" dirty="0"/>
              <a:t>) מחולק למגירות, ואילו שטח הדיסק של קבצים רגילים מחולק לבלוקים בגודל </a:t>
            </a:r>
            <a:r>
              <a:rPr lang="en-US" dirty="0"/>
              <a:t>512B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לכן, כאשר מטמון הדפים מקשר מסגרת עם דף מסוים בקובץ, יש צורך בעוד רמת תרגום בין הדף לבלוקים המרכיבים אותו – זה התרגום שנשמר ב-</a:t>
            </a:r>
            <a:r>
              <a:rPr lang="en-US" dirty="0" err="1"/>
              <a:t>inode</a:t>
            </a:r>
            <a:r>
              <a:rPr lang="he-IL" dirty="0"/>
              <a:t> כפי שנראה בתרגול הבא.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9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הקוד – אזור זיכרון מגובה</a:t>
            </a:r>
            <a:r>
              <a:rPr lang="he-IL" baseline="0" dirty="0"/>
              <a:t> קובץ,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לוקאליות במרחב – גישה לכתובות סמוכות באותו הקובץ, למשל קריאה רציפה של קובץ גדול.</a:t>
            </a:r>
          </a:p>
          <a:p>
            <a:pPr algn="r" rtl="1"/>
            <a:r>
              <a:rPr lang="he-IL" dirty="0"/>
              <a:t>לוקאליות בזמן – גישה לאותה הכתובת בזמנים סמוכים, למשל תכנית אחת שעורכת קוד ותכנית שניה שמהדרת (מקמפלת) אותו.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הקוד המופיע בשקף יגרום ל-3 חריגות דף בהנחה שהחוצץ </a:t>
            </a:r>
            <a:r>
              <a:rPr lang="en-US" dirty="0"/>
              <a:t>buffer</a:t>
            </a:r>
            <a:r>
              <a:rPr lang="he-IL" dirty="0"/>
              <a:t> הוקצה בצורה עצלה (למשל אם </a:t>
            </a:r>
            <a:r>
              <a:rPr lang="en-US" dirty="0"/>
              <a:t>malloc()</a:t>
            </a:r>
            <a:r>
              <a:rPr lang="he-IL" dirty="0"/>
              <a:t> קראה ל-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כדי להקצות אותו).</a:t>
            </a:r>
          </a:p>
          <a:p>
            <a:pPr algn="r" rtl="1"/>
            <a:r>
              <a:rPr lang="he-IL" dirty="0"/>
              <a:t>לכאורה, נראה שאין יתרון ל-</a:t>
            </a:r>
            <a:r>
              <a:rPr lang="en-US" dirty="0"/>
              <a:t>read()</a:t>
            </a:r>
            <a:r>
              <a:rPr lang="he-IL" dirty="0"/>
              <a:t> על-פני מיפוי לזיכרון באמצעות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, כי שני אופני הגישה יגרמו ל-3 חריגות דף.</a:t>
            </a:r>
          </a:p>
          <a:p>
            <a:pPr algn="r" rtl="1"/>
            <a:r>
              <a:rPr lang="he-IL" dirty="0"/>
              <a:t>אבל אופן השימוש הנפוץ בקריאת המערכת </a:t>
            </a:r>
            <a:r>
              <a:rPr lang="en-US" dirty="0"/>
              <a:t>read()</a:t>
            </a:r>
            <a:r>
              <a:rPr lang="he-IL" dirty="0"/>
              <a:t> הוא הקצאה חד-פעמית של החוצץ </a:t>
            </a:r>
            <a:r>
              <a:rPr lang="en-US" dirty="0"/>
              <a:t>buffer</a:t>
            </a:r>
            <a:r>
              <a:rPr lang="he-IL" dirty="0"/>
              <a:t> ואז קריאה בלולאה של עוד ועוד מידע לתוך החוצץ.</a:t>
            </a:r>
          </a:p>
          <a:p>
            <a:pPr algn="r" rtl="1"/>
            <a:r>
              <a:rPr lang="he-IL" dirty="0"/>
              <a:t>במקרה הזה התקורה של חריגות דף להקצאת החוצץ </a:t>
            </a:r>
            <a:r>
              <a:rPr lang="en-US" dirty="0"/>
              <a:t>buffer</a:t>
            </a:r>
            <a:r>
              <a:rPr lang="he-IL" dirty="0"/>
              <a:t> היא זניחה.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6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בערך </a:t>
            </a:r>
            <a:r>
              <a:rPr lang="en-US" dirty="0"/>
              <a:t>128TB</a:t>
            </a:r>
            <a:r>
              <a:rPr lang="he-IL" dirty="0"/>
              <a:t> , כי זה גודל מרחב הזיכרון הווירטואלי של המשתמש.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שימו לב: קריאת המערכת </a:t>
            </a:r>
            <a:r>
              <a:rPr lang="en-US" err="1"/>
              <a:t>mmap</a:t>
            </a:r>
            <a:r>
              <a:rPr lang="en-US"/>
              <a:t>()</a:t>
            </a:r>
            <a:r>
              <a:rPr lang="he-IL"/>
              <a:t> חייבת לקבל </a:t>
            </a:r>
            <a:r>
              <a:rPr lang="he-IL" b="1"/>
              <a:t>אחד</a:t>
            </a:r>
            <a:r>
              <a:rPr lang="he-IL"/>
              <a:t> מהדגלים כדי לדעת האם המיפוי משותף או פרטי.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5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from: https://manybutfinite.com/post/page-cache-the-affair-between-memory-and-files/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1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בדומה לזמן התהליכים, האלגוריתם לשחרור מסגרות בלינוקס מבוסס על היוריסטיקות.</a:t>
            </a:r>
          </a:p>
          <a:p>
            <a:pPr algn="r" rtl="1"/>
            <a:r>
              <a:rPr lang="he-IL"/>
              <a:t>מכיוון</a:t>
            </a:r>
            <a:r>
              <a:rPr lang="he-IL" baseline="0"/>
              <a:t> שאין תיאוריה מפותחת בתחום של </a:t>
            </a:r>
            <a:r>
              <a:rPr lang="he-IL"/>
              <a:t>אלגוריתמי</a:t>
            </a:r>
            <a:r>
              <a:rPr lang="he-IL" baseline="0"/>
              <a:t> שחרור דפים, המפתחים של לינוקס ממשיכים לבחון רעיונות חדשים בשיטה של ניסוי וטעיה.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במצב הקיצון של מטמון דפים קטן מדי עלולה לקרות תופעת </a:t>
            </a:r>
            <a:r>
              <a:rPr lang="en-US" b="0" dirty="0">
                <a:solidFill>
                  <a:srgbClr val="0000FF"/>
                </a:solidFill>
              </a:rPr>
              <a:t>thrashing</a:t>
            </a:r>
            <a:r>
              <a:rPr lang="he-IL" b="0" dirty="0"/>
              <a:t> – מצב בו המערכת מבלה את רוב זמנה במענה לחריגות דף והעתקת מידע בין הדיסק ל</a:t>
            </a:r>
            <a:r>
              <a:rPr lang="he-IL" b="0" dirty="0">
                <a:sym typeface="Wingdings" panose="05000000000000000000" pitchFamily="2" charset="2"/>
              </a:rPr>
              <a:t>זיכרון במקום</a:t>
            </a:r>
            <a:r>
              <a:rPr lang="he-IL" b="0" dirty="0"/>
              <a:t> בביצוע התהליכים.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0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למעשה האלגוריתם מפנה גם סוג שלישי של מסגרות – כאלו השייכות למטמונים בזיכרון כמו </a:t>
            </a:r>
            <a:r>
              <a:rPr lang="en-US" dirty="0"/>
              <a:t>slab cache, </a:t>
            </a:r>
            <a:r>
              <a:rPr lang="en-US" dirty="0" err="1"/>
              <a:t>inode</a:t>
            </a:r>
            <a:r>
              <a:rPr lang="en-US" dirty="0"/>
              <a:t> cache, </a:t>
            </a:r>
            <a:r>
              <a:rPr lang="en-US" dirty="0" err="1"/>
              <a:t>dentry</a:t>
            </a:r>
            <a:r>
              <a:rPr lang="en-US" dirty="0"/>
              <a:t> cache</a:t>
            </a:r>
            <a:r>
              <a:rPr lang="he-IL" dirty="0"/>
              <a:t> 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פינוי מסגרות מהסוג השלישי לא דורש שום כתיבה לדיסק. אנחנו לא נלמד על המטמונים הללו בקורס הזה.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קצת היסטוריה: בגרסאות ישנות של </a:t>
            </a:r>
            <a:r>
              <a:rPr lang="he-IL" baseline="0" dirty="0"/>
              <a:t>לינוקס (לפני 2.4.10) הגרעין השתמש בשני מטמונים שונים: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baseline="0" dirty="0"/>
              <a:t>buffer cache</a:t>
            </a:r>
            <a:r>
              <a:rPr lang="he-IL" baseline="0" dirty="0"/>
              <a:t> השומר מידע מהדיסק ביחידות של בלוקים (512 בתים).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baseline="0" dirty="0"/>
              <a:t>page cache</a:t>
            </a:r>
            <a:r>
              <a:rPr lang="he-IL" baseline="0" dirty="0"/>
              <a:t> השומר מידע מהדיסק ביחידות של דפים.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algn="r" rtl="1"/>
            <a:r>
              <a:rPr lang="he-IL" baseline="0" dirty="0"/>
              <a:t>למה צריך שני מטמונים שונים? ציטוט מתוך </a:t>
            </a:r>
            <a:r>
              <a:rPr lang="en-US" baseline="0" dirty="0"/>
              <a:t>UTLK2</a:t>
            </a:r>
            <a:r>
              <a:rPr lang="he-IL" baseline="0" dirty="0"/>
              <a:t>:</a:t>
            </a:r>
          </a:p>
          <a:p>
            <a:pPr algn="l" rtl="0"/>
            <a:r>
              <a:rPr lang="en-US" baseline="0" dirty="0"/>
              <a:t>"Block I/O operations are most often used when the kernel reads or writes single blocks in a filesystem (for example, a block containing an </a:t>
            </a:r>
            <a:r>
              <a:rPr lang="en-US" baseline="0" dirty="0" err="1"/>
              <a:t>inode</a:t>
            </a:r>
            <a:r>
              <a:rPr lang="en-US" baseline="0" dirty="0"/>
              <a:t> or a superblock). Conversely, page I/O operations are used mainly for reading and writing files (both regular files and block device files), for accessing files through the memory mapping, and for swapping. Both kinds of I/O operations rely on the same functions to access a block device, but the kernel uses different algorithms and buffering techniques with them.”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3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 1#: שיפור בביצועים של </a:t>
            </a:r>
            <a:r>
              <a:rPr lang="en-US" dirty="0"/>
              <a:t>swapping</a:t>
            </a:r>
            <a:r>
              <a:rPr lang="he-IL" dirty="0"/>
              <a:t> ע"י כתיבה במקביל למספר מאגרי דפדוף.</a:t>
            </a:r>
          </a:p>
          <a:p>
            <a:pPr algn="r" rtl="1"/>
            <a:r>
              <a:rPr lang="he-IL" dirty="0"/>
              <a:t>תשובה 2#: </a:t>
            </a:r>
            <a:r>
              <a:rPr lang="he-IL" altLang="en-US" dirty="0"/>
              <a:t>כדי לשפר את זמן הגישה לדיסק (גישה סדרתית היא מהירה יותר</a:t>
            </a:r>
            <a:r>
              <a:rPr lang="he-IL" altLang="en-US" baseline="0" dirty="0"/>
              <a:t> – מפחית סיבובים של הזרוע המגנטית, משפר את ה-</a:t>
            </a:r>
            <a:r>
              <a:rPr lang="en-US" altLang="en-US" baseline="0" dirty="0"/>
              <a:t>seek latency</a:t>
            </a:r>
            <a:r>
              <a:rPr lang="he-IL" altLang="en-US" baseline="0" dirty="0"/>
              <a:t>).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3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6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confuse </a:t>
            </a:r>
            <a:r>
              <a:rPr lang="en-US" dirty="0" err="1"/>
              <a:t>kswapd</a:t>
            </a:r>
            <a:r>
              <a:rPr lang="en-US" dirty="0"/>
              <a:t>, the kernel thread that is responsible for page reclaiming, with the swapper process (PID==0), which is called swapper for historical reasons (swapper no longer performs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4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6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3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לפתור את הבעיה המוצגת בסוף השקף, לינוקס מציגה את הפרמטר </a:t>
            </a:r>
            <a:r>
              <a:rPr lang="en-US" dirty="0" err="1"/>
              <a:t>swappiness</a:t>
            </a:r>
            <a:r>
              <a:rPr lang="he-IL" dirty="0"/>
              <a:t>, הנשלט ע"י המשתמש ומאפשר לו לכוונן את היחס בין פינוי מסגרות של מטמון הדפים ומסגרות אנונימיות.</a:t>
            </a:r>
            <a:endParaRPr lang="en-US" dirty="0"/>
          </a:p>
          <a:p>
            <a:pPr algn="r" rtl="1"/>
            <a:r>
              <a:rPr lang="en-US" dirty="0"/>
              <a:t>https://lwn.net/Articles/690079/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8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8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אם התרגום של הדף כבר נמצא ב-</a:t>
            </a:r>
            <a:r>
              <a:rPr lang="en-US" dirty="0"/>
              <a:t>TLB</a:t>
            </a:r>
            <a:r>
              <a:rPr lang="he-IL" dirty="0"/>
              <a:t> אז סימן שהמעבד כבר ניגש לדף הזה בעבר ומצא את התרגום שלו בטבלת הדפים.</a:t>
            </a:r>
          </a:p>
          <a:p>
            <a:pPr algn="r" rtl="1"/>
            <a:r>
              <a:rPr lang="he-IL" dirty="0"/>
              <a:t>במקרה זה ברור שהדגל </a:t>
            </a:r>
            <a:r>
              <a:rPr lang="en-US" dirty="0"/>
              <a:t>accessed</a:t>
            </a:r>
            <a:r>
              <a:rPr lang="he-IL" dirty="0"/>
              <a:t> כבר הודלק בעבר.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2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numbers are taken from “Latency Numbers Every Programmer Should Know“:</a:t>
            </a:r>
          </a:p>
          <a:p>
            <a:r>
              <a:rPr lang="en-US" dirty="0"/>
              <a:t>https://people.eecs.berkeley.edu/~rcs/research/interactive_latency.html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4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9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6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7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3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בדוגמה של התוכנית אשר קוראת שורה אחרי שורה, יש הנחה סמויה שכל שורה מכילה כמה עשרות/מאות תווים ולכן היא בגודל כמה עשרות/מאות בתים – כלומר פחות מגודל דף.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עקרון הלוקאליות הוא העומד גם מאחורי מטמונים באופן כללי, למשל המטמונים </a:t>
            </a:r>
            <a:r>
              <a:rPr lang="en-US" dirty="0"/>
              <a:t>L1,L2,L3</a:t>
            </a:r>
            <a:r>
              <a:rPr lang="he-IL" dirty="0"/>
              <a:t> של המעבד וכן ה-</a:t>
            </a:r>
            <a:r>
              <a:rPr lang="en-US" dirty="0"/>
              <a:t>TLB</a:t>
            </a:r>
            <a:r>
              <a:rPr lang="he-IL" dirty="0"/>
              <a:t> שלמדנו עליו.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לינוקס מבטיחה כי השינויים לעותק של הקובץ במטמון הדפים ייכתבו חזרה לדיסק רק בעת שחרור הזיכרון ע"י קריאת המערכת </a:t>
            </a:r>
            <a:r>
              <a:rPr lang="en-US" dirty="0" err="1"/>
              <a:t>munmap</a:t>
            </a:r>
            <a:r>
              <a:rPr lang="en-US" dirty="0"/>
              <a:t>()</a:t>
            </a:r>
            <a:r>
              <a:rPr lang="he-IL" dirty="0"/>
              <a:t> או ע"י קריאה מפורשת לקריאת המערכת </a:t>
            </a:r>
            <a:r>
              <a:rPr lang="en-US" dirty="0" err="1"/>
              <a:t>msync</a:t>
            </a:r>
            <a:r>
              <a:rPr lang="en-US" dirty="0"/>
              <a:t>()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חיסרון נוסף של קריאה מראש: במידה והדיסק עמוס בבקשות קריאה/כתיבה, אז העומס הנוסף של קריאה מראש עלול "לחנוק" את הדיסק ולפגוע בביצועים של כלל המערכת.</a:t>
            </a:r>
            <a:endParaRPr lang="en-US" dirty="0"/>
          </a:p>
          <a:p>
            <a:pPr algn="r" rtl="1"/>
            <a:endParaRPr lang="en-US" dirty="0"/>
          </a:p>
          <a:p>
            <a:pPr algn="l" rtl="0"/>
            <a:r>
              <a:rPr lang="en-US" dirty="0"/>
              <a:t>The figure is taken from: https://lwn.net/Articles/372384/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בזיכרון הפיזי יש גם מסגרות של הגרעין (מכילות למשל </a:t>
            </a:r>
            <a:r>
              <a:rPr lang="en-US" dirty="0"/>
              <a:t>PCB, </a:t>
            </a:r>
            <a:r>
              <a:rPr lang="en-US" dirty="0" err="1"/>
              <a:t>runqueues</a:t>
            </a:r>
            <a:r>
              <a:rPr lang="en-US" dirty="0"/>
              <a:t>, …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אנחנו מתעלמים מהם כאן לצורך הפשטות.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37144B97-0BA2-4B71-91AE-DBE8E032B994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E8C-6402-4241-AD79-02C175B4D75F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473B-950F-4D59-856F-D607534EE85F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40" y="218543"/>
            <a:ext cx="8664335" cy="5635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500" b="1" cap="all" baseline="0">
                <a:solidFill>
                  <a:srgbClr val="1B6775"/>
                </a:solidFill>
                <a:latin typeface="Lucida Sans" panose="020B0602030504020204" pitchFamily="34" charset="0"/>
                <a:ea typeface="Criticized" pitchFamily="2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Title</a:t>
            </a: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251983" y="858741"/>
            <a:ext cx="900000" cy="0"/>
          </a:xfrm>
          <a:prstGeom prst="line">
            <a:avLst/>
          </a:prstGeom>
          <a:ln w="19050">
            <a:solidFill>
              <a:srgbClr val="519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B709D622-A808-42F8-A776-027A04A3EBDE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CDD-8502-4E69-A1B0-88FA50185EAC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7796-C482-4A9F-849B-A22FCF3DBF6E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4E19-D723-43B1-8E14-BA9CD820F8CA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30CE-E9B8-4B2A-8AF5-FEA2A4989943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5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761-8E03-4EA6-9105-CB6D0BAA5F6D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5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C2E1-5934-4472-A7EF-A127C5514289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B5E-BBDC-4FCE-A212-676F6B7B9F8E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37-6E32-4ECA-ADB0-D5898719DC8A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703-B0BA-4F4B-8D4A-C09C3A47E7F2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F1-FD49-4480-90D3-069623D772A9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A75-42DA-456C-BDC5-6AD9F8CC1A4D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5DEF-E3B0-417B-B823-9D3CF004BAE7}" type="datetime2">
              <a:rPr lang="en-US" smtClean="0"/>
              <a:t>Monday, December 19, 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917D-134D-4DC4-9F73-AC1662D1FE02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67E-F81C-4FBF-A7E5-7B1CEB9E2B80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F5E4-9DDA-478B-AE50-07E61044588C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3DAE-D468-4215-A0E6-8081E18DB3BA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C43-7A3F-481B-BFB4-7FB80F973A53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2961-0568-4E3D-9B81-F75B52F00168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21D5-CAEC-4D24-A346-70BA2668A085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4436AF05-2503-491B-BF81-8743624B0D1D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C26600F2-9B03-41FA-9847-E530CBC27DD3}" type="datetime2">
              <a:rPr lang="en-US" smtClean="0"/>
              <a:t>Monday, December 19,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ybutfinite.com/post/page-cache-the-affair-between-memory-and-fi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תרגול </a:t>
            </a:r>
            <a:r>
              <a:rPr lang="en-US"/>
              <a:t>12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מטמון הדפים (</a:t>
            </a:r>
            <a:r>
              <a:rPr lang="en-US" dirty="0"/>
              <a:t>Page Cache</a:t>
            </a:r>
            <a:r>
              <a:rPr lang="he-IL" dirty="0"/>
              <a:t>)</a:t>
            </a:r>
          </a:p>
          <a:p>
            <a:r>
              <a:rPr lang="he-IL" dirty="0"/>
              <a:t>מבני נתונים לניהול זיכרון פיזי</a:t>
            </a:r>
          </a:p>
          <a:p>
            <a:r>
              <a:rPr lang="he-IL" dirty="0"/>
              <a:t>אופני גישה למטמון הדפים</a:t>
            </a:r>
          </a:p>
          <a:p>
            <a:r>
              <a:rPr lang="he-IL" dirty="0"/>
              <a:t>אלגוריתם שחרור מסגרות (</a:t>
            </a:r>
            <a:r>
              <a:rPr lang="en-US" dirty="0"/>
              <a:t>PFRA</a:t>
            </a:r>
            <a:r>
              <a:rPr lang="he-I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797B-8674-4DCB-9B77-5651B75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64D11-659E-4973-80E7-2AB3C63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AE65-5D87-40E0-95F1-B694D5CC0694}"/>
              </a:ext>
            </a:extLst>
          </p:cNvPr>
          <p:cNvSpPr txBox="1"/>
          <p:nvPr/>
        </p:nvSpPr>
        <p:spPr>
          <a:xfrm>
            <a:off x="685799" y="5440680"/>
            <a:ext cx="50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Gustavo </a:t>
            </a:r>
            <a:r>
              <a:rPr lang="en-US" dirty="0" err="1"/>
              <a:t>Duartes</a:t>
            </a:r>
            <a:r>
              <a:rPr lang="en-US" dirty="0"/>
              <a:t> who </a:t>
            </a:r>
            <a:r>
              <a:rPr lang="en-US" dirty="0">
                <a:hlinkClick r:id="rId3"/>
              </a:rPr>
              <a:t>provided</a:t>
            </a:r>
            <a:r>
              <a:rPr lang="en-US" dirty="0"/>
              <a:t> many of the figures and illustrations</a:t>
            </a:r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C40-1816-4FFE-9FAE-43145ED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 נתונים לניהול זיכרון פיזי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1298-2D1A-4AAE-87F9-B2257371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A81A-BAFF-4BD7-A824-2DD406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6FDD2-F5FA-4063-81E0-2007ED84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מסגרות בזיכרון הפיזי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מסגרות אנונימיות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מכילות מידע שאינו קשור לשום קובץ, אלא לזיכרון הדינמי של התהליך.</a:t>
            </a:r>
          </a:p>
          <a:p>
            <a:r>
              <a:rPr lang="he-IL" altLang="en-US" dirty="0"/>
              <a:t>לדוגמה:</a:t>
            </a:r>
            <a:r>
              <a:rPr lang="en-US" altLang="en-US" dirty="0"/>
              <a:t> </a:t>
            </a:r>
            <a:r>
              <a:rPr lang="he-IL" altLang="en-US" dirty="0"/>
              <a:t>איזור הזיכרון של המחסנית והערימה.</a:t>
            </a:r>
          </a:p>
          <a:p>
            <a:r>
              <a:rPr lang="he-IL" altLang="en-US" dirty="0"/>
              <a:t>במידה וחסר זיכרון במערכת, הגרעין יפנה מסגרות אלו למחיצה מיוחדת בדיסק – </a:t>
            </a:r>
            <a:r>
              <a:rPr lang="en-US" altLang="en-US" dirty="0"/>
              <a:t>swap area</a:t>
            </a:r>
            <a:r>
              <a:rPr lang="he-IL" altLang="en-US" dirty="0"/>
              <a:t>.</a:t>
            </a:r>
            <a:endParaRPr lang="he-IL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מסגרות של מטמון הדפים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מכילות מידע שמקורו בקובץ.</a:t>
            </a:r>
            <a:br>
              <a:rPr lang="en-US" altLang="en-US" dirty="0"/>
            </a:br>
            <a:br>
              <a:rPr lang="en-US" altLang="en-US" dirty="0"/>
            </a:br>
            <a:endParaRPr lang="he-IL" altLang="en-US" dirty="0"/>
          </a:p>
          <a:p>
            <a:r>
              <a:rPr lang="he-IL" altLang="en-US" dirty="0"/>
              <a:t>לדוגמה:</a:t>
            </a:r>
            <a:r>
              <a:rPr lang="en-US" altLang="en-US" dirty="0"/>
              <a:t> </a:t>
            </a:r>
            <a:r>
              <a:rPr lang="he-IL" altLang="en-US" dirty="0"/>
              <a:t>איזור הזיכרון של הקוד.</a:t>
            </a:r>
          </a:p>
          <a:p>
            <a:r>
              <a:rPr lang="he-IL" altLang="en-US" dirty="0"/>
              <a:t>במידה וחסר זיכרון במערכת, הגרעין יפנה מסגרות אלו לקבצים בדיסק שמהם הן הגיעו.</a:t>
            </a:r>
            <a:endParaRPr lang="he-I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15D6F7-FE64-4EA4-8815-2B0C01ABC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טבלת המסגרות</a:t>
            </a:r>
            <a:endParaRPr lang="en-US" altLang="en-US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E65B94-81AD-4C37-A49E-81C90A184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מערך עם כניסה לכל מסגרת בזיכרון הפיזי.</a:t>
            </a:r>
          </a:p>
          <a:p>
            <a:r>
              <a:rPr lang="he-IL" altLang="en-US" dirty="0"/>
              <a:t>כל כניסה במערך היא מסוג </a:t>
            </a:r>
            <a:r>
              <a:rPr lang="en-US" altLang="en-US" b="1" dirty="0"/>
              <a:t>struct page</a:t>
            </a:r>
            <a:r>
              <a:rPr lang="he-IL" altLang="en-US" b="1" dirty="0"/>
              <a:t> </a:t>
            </a:r>
            <a:r>
              <a:rPr lang="he-IL" altLang="en-US" dirty="0"/>
              <a:t>ומכילה מספר שדות: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 err="1"/>
              <a:t>refcount</a:t>
            </a:r>
            <a:r>
              <a:rPr lang="he-IL" altLang="en-US" dirty="0"/>
              <a:t> – כמה מרחבי זיכרון מצביעים אל המסגרת?</a:t>
            </a:r>
          </a:p>
          <a:p>
            <a:pPr lvl="1"/>
            <a:r>
              <a:rPr lang="he-IL" altLang="en-US" dirty="0"/>
              <a:t>אם ערך המונה הוא 0, אפשר לפנות את המסגרת.</a:t>
            </a:r>
          </a:p>
          <a:p>
            <a:pPr lvl="1"/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/>
              <a:t>mapping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מצביע ל-</a:t>
            </a:r>
            <a:r>
              <a:rPr lang="en-US" altLang="en-US" dirty="0" err="1"/>
              <a:t>inode</a:t>
            </a:r>
            <a:r>
              <a:rPr lang="he-IL" altLang="en-US" dirty="0"/>
              <a:t> של הקובץ אם המסגרת שייכת למטמון הדפים.</a:t>
            </a:r>
            <a:br>
              <a:rPr lang="en-US" altLang="en-US" dirty="0"/>
            </a:br>
            <a:r>
              <a:rPr lang="he-IL" altLang="en-US" dirty="0"/>
              <a:t>(</a:t>
            </a:r>
            <a:r>
              <a:rPr lang="en-US" altLang="en-US" dirty="0" err="1"/>
              <a:t>inode</a:t>
            </a:r>
            <a:r>
              <a:rPr lang="he-IL" altLang="en-US" dirty="0"/>
              <a:t> נלמד בתרגול על מערכות קבצים).</a:t>
            </a:r>
          </a:p>
          <a:p>
            <a:pPr lvl="1"/>
            <a:r>
              <a:rPr lang="he-IL" altLang="en-US" dirty="0"/>
              <a:t>מצביע ריק (</a:t>
            </a:r>
            <a:r>
              <a:rPr lang="en-US" altLang="en-US" dirty="0"/>
              <a:t>NULL</a:t>
            </a:r>
            <a:r>
              <a:rPr lang="he-IL" altLang="en-US" dirty="0"/>
              <a:t>) במקרה של מסגרת אנונימית.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/>
              <a:t>index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ההיסט מתחילת הקובץ (</a:t>
            </a:r>
            <a:r>
              <a:rPr lang="en-US" altLang="en-US" dirty="0"/>
              <a:t>offset</a:t>
            </a:r>
            <a:r>
              <a:rPr lang="he-IL" altLang="en-US" dirty="0"/>
              <a:t>) עבור מסגרת של מטמון הדפים.</a:t>
            </a:r>
          </a:p>
          <a:p>
            <a:pPr lvl="1"/>
            <a:r>
              <a:rPr lang="he-IL" altLang="en-US" dirty="0"/>
              <a:t>שדה ריק עבור מסגרת אנונימית.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B5577-000E-42C5-8F3A-F7DBC3F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4B3B-BD2C-4B12-A56F-A9BACC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ounded Rectangular Callout 12">
            <a:extLst>
              <a:ext uri="{FF2B5EF4-FFF2-40B4-BE49-F238E27FC236}">
                <a16:creationId xmlns:a16="http://schemas.microsoft.com/office/drawing/2014/main" id="{42C87B07-FA4E-139C-A2EE-039DFB4BE92F}"/>
              </a:ext>
            </a:extLst>
          </p:cNvPr>
          <p:cNvSpPr/>
          <p:nvPr/>
        </p:nvSpPr>
        <p:spPr>
          <a:xfrm>
            <a:off x="457199" y="3318600"/>
            <a:ext cx="3240000" cy="720000"/>
          </a:xfrm>
          <a:prstGeom prst="wedgeRoundRectCallout">
            <a:avLst>
              <a:gd name="adj1" fmla="val 39544"/>
              <a:gd name="adj2" fmla="val -11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000" dirty="0"/>
              <a:t>המנגנון </a:t>
            </a:r>
            <a:r>
              <a:rPr lang="en-US" sz="2000" dirty="0"/>
              <a:t>COW</a:t>
            </a:r>
            <a:r>
              <a:rPr lang="he-IL" sz="2000" dirty="0"/>
              <a:t> שלמדנו בשיעור שעבר משתמש בשדה זה</a:t>
            </a:r>
          </a:p>
        </p:txBody>
      </p:sp>
    </p:spTree>
    <p:extLst>
      <p:ext uri="{BB962C8B-B14F-4D97-AF65-F5344CB8AC3E}">
        <p14:creationId xmlns:p14="http://schemas.microsoft.com/office/powerpoint/2010/main" val="1376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15D6F7-FE64-4EA4-8815-2B0C01ABC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טבלת המסגרות – שדות נוספים</a:t>
            </a:r>
            <a:endParaRPr lang="en-US" altLang="en-US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E65B94-81AD-4C37-A49E-81C90A184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b="1" u="sng" dirty="0"/>
              <a:t>flags</a:t>
            </a:r>
            <a:r>
              <a:rPr lang="he-IL" altLang="en-US" dirty="0"/>
              <a:t> – דגלים המתארים את מצב המסגרת, כגון:</a:t>
            </a:r>
          </a:p>
          <a:p>
            <a:pPr lvl="1"/>
            <a:r>
              <a:rPr lang="en-US" altLang="en-US" dirty="0" err="1"/>
              <a:t>PG_dirty</a:t>
            </a:r>
            <a:r>
              <a:rPr lang="he-IL" altLang="en-US" dirty="0"/>
              <a:t> – מציין שתוכן המסגרת "מלוכלך", כלומר כתבו למסגרת בעבר.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en-US" altLang="en-US" dirty="0" err="1"/>
              <a:t>PG_referenced</a:t>
            </a:r>
            <a:r>
              <a:rPr lang="en-US" altLang="en-US" dirty="0"/>
              <a:t>, </a:t>
            </a:r>
            <a:r>
              <a:rPr lang="en-US" altLang="en-US" dirty="0" err="1"/>
              <a:t>PG_active</a:t>
            </a:r>
            <a:r>
              <a:rPr lang="he-IL" altLang="en-US" dirty="0"/>
              <a:t> – שומרים את רמת הפעילות (נראה בהמשך).</a:t>
            </a:r>
            <a:br>
              <a:rPr lang="en-US" altLang="en-US" dirty="0"/>
            </a:br>
            <a:r>
              <a:rPr lang="he-IL" altLang="en-US" dirty="0"/>
              <a:t>אלו למעשה שני ביטים ולכן הערכים האפשריים הם 0, 1, 2, או 3.</a:t>
            </a:r>
          </a:p>
          <a:p>
            <a:pPr lvl="1"/>
            <a:endParaRPr lang="he-IL" alt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b="1" u="sng" dirty="0" err="1"/>
              <a:t>next_hash</a:t>
            </a:r>
            <a:r>
              <a:rPr lang="en-US" altLang="en-US" b="1" u="sng" dirty="0"/>
              <a:t>, </a:t>
            </a:r>
            <a:r>
              <a:rPr lang="en-US" altLang="en-US" b="1" u="sng" dirty="0" err="1"/>
              <a:t>prev_hash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מצביעים למסגרת הבאה/הקודמת בשרשרת ההתנגשות של טבלת ערבול דפים (נראה בהמשך).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B5577-000E-42C5-8F3A-F7DBC3F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4B3B-BD2C-4B12-A56F-A9BACC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ounded Rectangular Callout 12">
            <a:extLst>
              <a:ext uri="{FF2B5EF4-FFF2-40B4-BE49-F238E27FC236}">
                <a16:creationId xmlns:a16="http://schemas.microsoft.com/office/drawing/2014/main" id="{FE0C3E55-1AC5-0012-F9D9-355FEB5C606F}"/>
              </a:ext>
            </a:extLst>
          </p:cNvPr>
          <p:cNvSpPr/>
          <p:nvPr/>
        </p:nvSpPr>
        <p:spPr>
          <a:xfrm>
            <a:off x="3660000" y="2742131"/>
            <a:ext cx="3960000" cy="540000"/>
          </a:xfrm>
          <a:prstGeom prst="wedgeRoundRectCallout">
            <a:avLst>
              <a:gd name="adj1" fmla="val 39544"/>
              <a:gd name="adj2" fmla="val -11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000" dirty="0"/>
              <a:t>איך יודעים אילו מסגרות מלוכלכות?</a:t>
            </a:r>
          </a:p>
        </p:txBody>
      </p:sp>
    </p:spTree>
    <p:extLst>
      <p:ext uri="{BB962C8B-B14F-4D97-AF65-F5344CB8AC3E}">
        <p14:creationId xmlns:p14="http://schemas.microsoft.com/office/powerpoint/2010/main" val="15150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ביט </a:t>
            </a:r>
            <a:r>
              <a:rPr lang="en-US" altLang="en-US" dirty="0"/>
              <a:t>dirty</a:t>
            </a:r>
            <a:r>
              <a:rPr lang="he-IL" altLang="en-US" dirty="0"/>
              <a:t> בטבלת הדפים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F45-7606-4108-9EDF-D736327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כאשר המעבד כותב לדף מסוים הוא הולך בטבלת הדפים ואז מדליק את הביט </a:t>
            </a:r>
            <a:r>
              <a:rPr lang="en-US" altLang="en-US" dirty="0"/>
              <a:t>dirty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התרגום של הדף קיים ב-</a:t>
            </a:r>
            <a:r>
              <a:rPr lang="en-US" altLang="en-US" dirty="0"/>
              <a:t>TLB</a:t>
            </a:r>
            <a:r>
              <a:rPr lang="he-IL" altLang="en-US" dirty="0"/>
              <a:t> אבל הביט </a:t>
            </a:r>
            <a:r>
              <a:rPr lang="en-US" altLang="en-US" dirty="0"/>
              <a:t>dirty</a:t>
            </a:r>
            <a:r>
              <a:rPr lang="he-IL" altLang="en-US" dirty="0"/>
              <a:t> כבוי, המעבד ילך בטבלת הדפים כדי להדליק את הביט. הפעולה הזו מתבצעת ברקע ולא מעכבת את המעבד מלהמשיך לפקודה הבאה.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FB7A7D3-EEB3-44C5-B1FF-27139877E30B}"/>
              </a:ext>
            </a:extLst>
          </p:cNvPr>
          <p:cNvSpPr txBox="1"/>
          <p:nvPr/>
        </p:nvSpPr>
        <p:spPr>
          <a:xfrm>
            <a:off x="488445" y="6057230"/>
            <a:ext cx="982062" cy="418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" name="Table 41">
            <a:extLst>
              <a:ext uri="{FF2B5EF4-FFF2-40B4-BE49-F238E27FC236}">
                <a16:creationId xmlns:a16="http://schemas.microsoft.com/office/drawing/2014/main" id="{0C2FA09D-6B34-4E51-A5BF-CEB65F38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06590"/>
              </p:ext>
            </p:extLst>
          </p:nvPr>
        </p:nvGraphicFramePr>
        <p:xfrm>
          <a:off x="634182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97459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276353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945457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669205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109F2-C8D1-479F-ADB0-0AA64C886E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470507" y="6266231"/>
            <a:ext cx="12008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16E2E500-845C-4AAB-8BDE-FE58C803FBEC}"/>
              </a:ext>
            </a:extLst>
          </p:cNvPr>
          <p:cNvCxnSpPr>
            <a:cxnSpLocks/>
          </p:cNvCxnSpPr>
          <p:nvPr/>
        </p:nvCxnSpPr>
        <p:spPr>
          <a:xfrm>
            <a:off x="4621274" y="5123232"/>
            <a:ext cx="1720554" cy="1143000"/>
          </a:xfrm>
          <a:prstGeom prst="bentConnector4">
            <a:avLst>
              <a:gd name="adj1" fmla="val 21667"/>
              <a:gd name="adj2" fmla="val 1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1">
            <a:extLst>
              <a:ext uri="{FF2B5EF4-FFF2-40B4-BE49-F238E27FC236}">
                <a16:creationId xmlns:a16="http://schemas.microsoft.com/office/drawing/2014/main" id="{6792648E-B261-D02E-0896-0F89C4765377}"/>
              </a:ext>
            </a:extLst>
          </p:cNvPr>
          <p:cNvGraphicFramePr>
            <a:graphicFrameLocks noGrp="1"/>
          </p:cNvGraphicFramePr>
          <p:nvPr/>
        </p:nvGraphicFramePr>
        <p:xfrm>
          <a:off x="267131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94995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5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המסגרות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BE1F86-AA4D-E7AE-7FA3-C6026678D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59766"/>
              </p:ext>
            </p:extLst>
          </p:nvPr>
        </p:nvGraphicFramePr>
        <p:xfrm>
          <a:off x="457200" y="1600200"/>
          <a:ext cx="8229598" cy="36576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33059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500807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1063486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3230220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refcount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“/</a:t>
                      </a:r>
                      <a:r>
                        <a:rPr lang="en-US" sz="2400" dirty="0" err="1"/>
                        <a:t>usr</a:t>
                      </a:r>
                      <a:r>
                        <a:rPr lang="en-US" sz="2400" dirty="0"/>
                        <a:t>/lib/libc.so”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“/home/</a:t>
                      </a:r>
                      <a:r>
                        <a:rPr lang="en-US" sz="2400" dirty="0" err="1"/>
                        <a:t>assaf</a:t>
                      </a:r>
                      <a:r>
                        <a:rPr lang="en-US" sz="2400" dirty="0"/>
                        <a:t>/file.txt”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“/home/dan/</a:t>
                      </a:r>
                      <a:r>
                        <a:rPr lang="en-US" sz="2400" dirty="0" err="1"/>
                        <a:t>main.c</a:t>
                      </a:r>
                      <a:r>
                        <a:rPr lang="en-US" sz="2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ounded Rectangular Callout 12">
            <a:extLst>
              <a:ext uri="{FF2B5EF4-FFF2-40B4-BE49-F238E27FC236}">
                <a16:creationId xmlns:a16="http://schemas.microsoft.com/office/drawing/2014/main" id="{4175AAC4-8105-609F-BACC-F89497E2A8C7}"/>
              </a:ext>
            </a:extLst>
          </p:cNvPr>
          <p:cNvSpPr/>
          <p:nvPr/>
        </p:nvSpPr>
        <p:spPr>
          <a:xfrm>
            <a:off x="3896144" y="5426764"/>
            <a:ext cx="2160000" cy="964891"/>
          </a:xfrm>
          <a:prstGeom prst="wedgeRoundRectCallout">
            <a:avLst>
              <a:gd name="adj1" fmla="val -52178"/>
              <a:gd name="adj2" fmla="val -1095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/>
              <a:t>D = dirty</a:t>
            </a:r>
          </a:p>
          <a:p>
            <a:pPr algn="ctr"/>
            <a:r>
              <a:rPr lang="en-US" sz="2000" dirty="0"/>
              <a:t>A = active</a:t>
            </a:r>
          </a:p>
          <a:p>
            <a:pPr algn="ctr"/>
            <a:r>
              <a:rPr lang="en-US" sz="2000" dirty="0"/>
              <a:t>R = referenced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748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המסגרות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9A857E-1E6B-B5BF-1C71-88686B21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בדוגמה מהשקף הקודם:</a:t>
            </a:r>
          </a:p>
          <a:p>
            <a:r>
              <a:rPr lang="he-IL" dirty="0"/>
              <a:t>מסגרת 10 היא ריקה.</a:t>
            </a:r>
          </a:p>
          <a:p>
            <a:r>
              <a:rPr lang="he-IL" dirty="0"/>
              <a:t>מסגרת 11 מצביעה לבלוק הראשון בקובץ </a:t>
            </a:r>
            <a:r>
              <a:rPr lang="en-US" dirty="0"/>
              <a:t>/usr/lib/libc.so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שלושה תהליכים שונים משתמשים כרגע במסגרת הזו.</a:t>
            </a:r>
          </a:p>
          <a:p>
            <a:r>
              <a:rPr lang="he-IL" dirty="0"/>
              <a:t>מסגרת 12 היא אנונימית.</a:t>
            </a:r>
          </a:p>
          <a:p>
            <a:pPr lvl="1"/>
            <a:r>
              <a:rPr lang="he-IL" dirty="0"/>
              <a:t>שני תהליכים משתפים כרגע את המסגרת הזו (למשל אבא ובן אחרי </a:t>
            </a:r>
            <a:r>
              <a:rPr lang="en-US" dirty="0"/>
              <a:t>fork()</a:t>
            </a:r>
            <a:r>
              <a:rPr lang="he-IL" dirty="0"/>
              <a:t>).</a:t>
            </a:r>
            <a:endParaRPr lang="en-US" dirty="0"/>
          </a:p>
          <a:p>
            <a:r>
              <a:rPr lang="he-IL" dirty="0"/>
              <a:t>מסגרת 13 מצביעה לבלוק השישי בקובץ </a:t>
            </a:r>
            <a:r>
              <a:rPr lang="en-US" dirty="0"/>
              <a:t>/home/</a:t>
            </a:r>
            <a:r>
              <a:rPr lang="en-US" dirty="0" err="1"/>
              <a:t>assaf</a:t>
            </a:r>
            <a:r>
              <a:rPr lang="en-US" dirty="0"/>
              <a:t>/file.txt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תהליך אחד בלבד משתמש כרגע במסגרת הזו.</a:t>
            </a:r>
          </a:p>
          <a:p>
            <a:r>
              <a:rPr lang="he-IL" dirty="0"/>
              <a:t>מסגרת 14 מצביעה לבלוק הראשון בקובץ </a:t>
            </a:r>
            <a:r>
              <a:rPr lang="en-US" dirty="0"/>
              <a:t>/home/dan/</a:t>
            </a:r>
            <a:r>
              <a:rPr lang="en-US" dirty="0" err="1"/>
              <a:t>main.c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אף תהליך לא משתמש כרגע במסגרת הזו.</a:t>
            </a:r>
          </a:p>
          <a:p>
            <a:pPr lvl="2"/>
            <a:endParaRPr lang="he-IL" dirty="0"/>
          </a:p>
          <a:p>
            <a:pPr lvl="2"/>
            <a:endParaRPr lang="en-US" dirty="0"/>
          </a:p>
        </p:txBody>
      </p:sp>
      <p:sp>
        <p:nvSpPr>
          <p:cNvPr id="8" name="Rounded Rectangular Callout 12">
            <a:extLst>
              <a:ext uri="{FF2B5EF4-FFF2-40B4-BE49-F238E27FC236}">
                <a16:creationId xmlns:a16="http://schemas.microsoft.com/office/drawing/2014/main" id="{D0AC299C-94E3-9C56-4EFB-8FC4CA9E6F78}"/>
              </a:ext>
            </a:extLst>
          </p:cNvPr>
          <p:cNvSpPr/>
          <p:nvPr/>
        </p:nvSpPr>
        <p:spPr>
          <a:xfrm>
            <a:off x="457200" y="5757000"/>
            <a:ext cx="3240000" cy="720000"/>
          </a:xfrm>
          <a:prstGeom prst="wedgeRoundRectCallout">
            <a:avLst>
              <a:gd name="adj1" fmla="val 72368"/>
              <a:gd name="adj2" fmla="val -595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400" dirty="0"/>
              <a:t>למה לינוקס לא מפנה מיד את המסגרת הזו?</a:t>
            </a:r>
          </a:p>
        </p:txBody>
      </p:sp>
    </p:spTree>
    <p:extLst>
      <p:ext uri="{BB962C8B-B14F-4D97-AF65-F5344CB8AC3E}">
        <p14:creationId xmlns:p14="http://schemas.microsoft.com/office/powerpoint/2010/main" val="30312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8FEE-410D-E106-1604-1F27BFA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סיבוכיות גישה לטבלת המסגרות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7F1-49BE-6857-CE27-188A279E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נסמן ב-</a:t>
            </a:r>
            <a:r>
              <a:rPr lang="en-US" dirty="0"/>
              <a:t>N</a:t>
            </a:r>
            <a:r>
              <a:rPr lang="he-IL" dirty="0"/>
              <a:t> את מספר המסגרות הכולל.</a:t>
            </a:r>
          </a:p>
          <a:p>
            <a:endParaRPr lang="he-IL" dirty="0"/>
          </a:p>
          <a:p>
            <a:r>
              <a:rPr lang="he-IL" dirty="0"/>
              <a:t>הכנסה ומחיקה של מסגרת באינדקס ספציפי בטבלה – </a:t>
            </a:r>
            <a:r>
              <a:rPr lang="en-US" dirty="0"/>
              <a:t>O(1)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מציאת מסגרת ריקה –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r>
              <a:rPr lang="he-IL" dirty="0"/>
              <a:t>כדי להקטין את הסיבוכיות, לינוקס משתמשת במבני נתונים נוספים.</a:t>
            </a:r>
          </a:p>
          <a:p>
            <a:pPr lvl="1"/>
            <a:r>
              <a:rPr lang="he-IL" dirty="0"/>
              <a:t>לדוגמה ה-</a:t>
            </a:r>
            <a:r>
              <a:rPr lang="en-US" dirty="0"/>
              <a:t>buddy allocator</a:t>
            </a:r>
            <a:r>
              <a:rPr lang="he-IL" dirty="0"/>
              <a:t> – לא נלמד עליו בקורס.</a:t>
            </a:r>
          </a:p>
          <a:p>
            <a:pPr lvl="1"/>
            <a:endParaRPr lang="he-IL" dirty="0"/>
          </a:p>
          <a:p>
            <a:r>
              <a:rPr lang="he-IL" dirty="0"/>
              <a:t>חיפוש מסגרת ספציפית של קובץ </a:t>
            </a:r>
            <a:r>
              <a:rPr lang="en-US" dirty="0"/>
              <a:t>X</a:t>
            </a:r>
            <a:r>
              <a:rPr lang="he-IL" dirty="0"/>
              <a:t> בהיסט </a:t>
            </a:r>
            <a:r>
              <a:rPr lang="en-US" dirty="0"/>
              <a:t>a</a:t>
            </a:r>
            <a:r>
              <a:rPr lang="he-IL" dirty="0"/>
              <a:t> –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r>
              <a:rPr lang="he-IL" dirty="0"/>
              <a:t>כדי להקטין את הסיבוכיות, לינוקס משתמשת בטבלת ערבול דפים (</a:t>
            </a:r>
            <a:r>
              <a:rPr lang="en-US" dirty="0"/>
              <a:t>page hash table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00558-C8DF-5089-F309-F266272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CB01-5D29-BD69-F4D0-40AD87BF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901B9B53-0E0F-4481-BB3D-9BA4E621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טבלת ערבול דפים</a:t>
            </a:r>
            <a:endParaRPr lang="en-US" altLang="en-US"/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25BC39C7-613B-41F1-9EB3-49DF4372C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טבלת ערבול דפים מספקת מיפוי מהזוג (</a:t>
            </a:r>
            <a:r>
              <a:rPr lang="en-US" altLang="en-US" dirty="0"/>
              <a:t>mapping, index</a:t>
            </a:r>
            <a:r>
              <a:rPr lang="he-IL" altLang="en-US" dirty="0"/>
              <a:t>) לכתובת מסגרת (אם יש כזו) המכילה את הדף במיקום </a:t>
            </a:r>
            <a:r>
              <a:rPr lang="en-US" altLang="en-US" dirty="0"/>
              <a:t>index</a:t>
            </a:r>
            <a:r>
              <a:rPr lang="he-IL" altLang="en-US" dirty="0"/>
              <a:t> של האובייקט </a:t>
            </a:r>
            <a:r>
              <a:rPr lang="en-US" altLang="en-US" dirty="0"/>
              <a:t>mapping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כמו בכל טבלת ערבול, יכולות להיות "התנגשויות": זוגות שונים של (</a:t>
            </a:r>
            <a:r>
              <a:rPr lang="en-US" altLang="en-US" dirty="0"/>
              <a:t>mapping, index</a:t>
            </a:r>
            <a:r>
              <a:rPr lang="he-IL" altLang="en-US" dirty="0"/>
              <a:t>) יכולים להתמפות לאותו אינדקס בטבלת המסגרות.</a:t>
            </a:r>
          </a:p>
          <a:p>
            <a:r>
              <a:rPr lang="he-IL" altLang="en-US" dirty="0"/>
              <a:t>לינוקס מחברת את כל הזוגות המתנגשים לרשימה מקושרת כפולה מעגלית דרך השדות </a:t>
            </a:r>
            <a:r>
              <a:rPr lang="en-US" altLang="en-US" dirty="0" err="1"/>
              <a:t>next_hash</a:t>
            </a:r>
            <a:r>
              <a:rPr lang="en-US" altLang="en-US" dirty="0"/>
              <a:t>, </a:t>
            </a:r>
            <a:r>
              <a:rPr lang="en-US" altLang="en-US" dirty="0" err="1"/>
              <a:t>prev_hash</a:t>
            </a:r>
            <a:r>
              <a:rPr lang="he-IL" altLang="en-US" dirty="0"/>
              <a:t> בטבלת המסגרות.</a:t>
            </a:r>
          </a:p>
          <a:p>
            <a:r>
              <a:rPr lang="he-IL" altLang="en-US" dirty="0"/>
              <a:t>כדי לחפש בטבלת ערבול דפים, לינוקס עוברת על כל המסגרות ברשימה ובודקת אם יש מסגרת עם (</a:t>
            </a:r>
            <a:r>
              <a:rPr lang="en-US" altLang="en-US" dirty="0"/>
              <a:t>mapping, index</a:t>
            </a:r>
            <a:r>
              <a:rPr lang="he-IL" altLang="en-US" dirty="0"/>
              <a:t>) המבוקש</a:t>
            </a:r>
            <a:r>
              <a:rPr lang="he-IL" dirty="0"/>
              <a:t>.</a:t>
            </a:r>
          </a:p>
          <a:p>
            <a:r>
              <a:rPr lang="he-IL" dirty="0"/>
              <a:t>סיבוכיות החיפוש – </a:t>
            </a:r>
            <a:r>
              <a:rPr lang="en-US" dirty="0"/>
              <a:t>O(1)</a:t>
            </a:r>
            <a:r>
              <a:rPr lang="he-IL" dirty="0"/>
              <a:t> בממוצע.</a:t>
            </a:r>
            <a:endParaRPr lang="en-US" dirty="0"/>
          </a:p>
          <a:p>
            <a:pPr lvl="1"/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534B9-D8BC-42F8-BB10-372C0B1B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9865B-D1F7-4F1E-BF74-0D2EA123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ערבול דפים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244CBBB-C5EA-4B18-54F7-AEA693F5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                   טבלת המסגרות                             טבלת ערבול דפים</a:t>
            </a:r>
            <a:endParaRPr lang="en-US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08A3E48-BDBA-2310-4B4C-816D6A5AB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67322"/>
              </p:ext>
            </p:extLst>
          </p:nvPr>
        </p:nvGraphicFramePr>
        <p:xfrm>
          <a:off x="3534051" y="2209800"/>
          <a:ext cx="5159375" cy="4267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071521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1042076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next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</a:t>
                      </a:r>
                      <a:r>
                        <a:rPr lang="en-US" sz="2000" dirty="0"/>
                        <a:t>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4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7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4B1F32-F4F7-80BA-2134-1C00A124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233"/>
              </p:ext>
            </p:extLst>
          </p:nvPr>
        </p:nvGraphicFramePr>
        <p:xfrm>
          <a:off x="457200" y="2209800"/>
          <a:ext cx="1889401" cy="4267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1583302974"/>
                    </a:ext>
                  </a:extLst>
                </a:gridCol>
                <a:gridCol w="1071521">
                  <a:extLst>
                    <a:ext uri="{9D8B030D-6E8A-4147-A177-3AD203B41FA5}">
                      <a16:colId xmlns:a16="http://schemas.microsoft.com/office/drawing/2014/main" val="127344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struct page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1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3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34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2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90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8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371596"/>
                  </a:ext>
                </a:extLst>
              </a:tr>
            </a:tbl>
          </a:graphicData>
        </a:graphic>
      </p:graphicFrame>
      <p:sp>
        <p:nvSpPr>
          <p:cNvPr id="17" name="Freeform 153">
            <a:extLst>
              <a:ext uri="{FF2B5EF4-FFF2-40B4-BE49-F238E27FC236}">
                <a16:creationId xmlns:a16="http://schemas.microsoft.com/office/drawing/2014/main" id="{3C83FF4C-C0DC-6C69-E446-FEB4AFBE48B3}"/>
              </a:ext>
            </a:extLst>
          </p:cNvPr>
          <p:cNvSpPr>
            <a:spLocks/>
          </p:cNvSpPr>
          <p:nvPr/>
        </p:nvSpPr>
        <p:spPr bwMode="auto">
          <a:xfrm flipV="1">
            <a:off x="6021633" y="4732407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Freeform 153">
            <a:extLst>
              <a:ext uri="{FF2B5EF4-FFF2-40B4-BE49-F238E27FC236}">
                <a16:creationId xmlns:a16="http://schemas.microsoft.com/office/drawing/2014/main" id="{24529E20-1CD6-E4D2-B035-AFC16E72784D}"/>
              </a:ext>
            </a:extLst>
          </p:cNvPr>
          <p:cNvSpPr>
            <a:spLocks/>
          </p:cNvSpPr>
          <p:nvPr/>
        </p:nvSpPr>
        <p:spPr bwMode="auto">
          <a:xfrm flipV="1">
            <a:off x="5967468" y="3805958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Freeform 153">
            <a:extLst>
              <a:ext uri="{FF2B5EF4-FFF2-40B4-BE49-F238E27FC236}">
                <a16:creationId xmlns:a16="http://schemas.microsoft.com/office/drawing/2014/main" id="{727A452E-CAB1-7B98-B3DC-DED80635505B}"/>
              </a:ext>
            </a:extLst>
          </p:cNvPr>
          <p:cNvSpPr>
            <a:spLocks/>
          </p:cNvSpPr>
          <p:nvPr/>
        </p:nvSpPr>
        <p:spPr bwMode="auto">
          <a:xfrm>
            <a:off x="4892276" y="4722855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Freeform 153">
            <a:extLst>
              <a:ext uri="{FF2B5EF4-FFF2-40B4-BE49-F238E27FC236}">
                <a16:creationId xmlns:a16="http://schemas.microsoft.com/office/drawing/2014/main" id="{1911731B-15A9-4B31-1B3B-827FB90C4E22}"/>
              </a:ext>
            </a:extLst>
          </p:cNvPr>
          <p:cNvSpPr>
            <a:spLocks/>
          </p:cNvSpPr>
          <p:nvPr/>
        </p:nvSpPr>
        <p:spPr bwMode="auto">
          <a:xfrm>
            <a:off x="4925294" y="3805958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Freeform 153">
            <a:extLst>
              <a:ext uri="{FF2B5EF4-FFF2-40B4-BE49-F238E27FC236}">
                <a16:creationId xmlns:a16="http://schemas.microsoft.com/office/drawing/2014/main" id="{B6F877AF-1E5C-60A7-1258-5F6C5D8630A5}"/>
              </a:ext>
            </a:extLst>
          </p:cNvPr>
          <p:cNvSpPr>
            <a:spLocks/>
          </p:cNvSpPr>
          <p:nvPr/>
        </p:nvSpPr>
        <p:spPr bwMode="auto">
          <a:xfrm flipH="1">
            <a:off x="5627551" y="3831008"/>
            <a:ext cx="274320" cy="173736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Freeform 153">
            <a:extLst>
              <a:ext uri="{FF2B5EF4-FFF2-40B4-BE49-F238E27FC236}">
                <a16:creationId xmlns:a16="http://schemas.microsoft.com/office/drawing/2014/main" id="{FB75F082-8838-0F68-F0FD-287C58B901F2}"/>
              </a:ext>
            </a:extLst>
          </p:cNvPr>
          <p:cNvSpPr>
            <a:spLocks/>
          </p:cNvSpPr>
          <p:nvPr/>
        </p:nvSpPr>
        <p:spPr bwMode="auto">
          <a:xfrm flipH="1" flipV="1">
            <a:off x="4597138" y="3805958"/>
            <a:ext cx="274320" cy="173736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65D38-98D9-A2D5-34B5-95A30FC4DCCE}"/>
              </a:ext>
            </a:extLst>
          </p:cNvPr>
          <p:cNvCxnSpPr/>
          <p:nvPr/>
        </p:nvCxnSpPr>
        <p:spPr>
          <a:xfrm>
            <a:off x="1808922" y="3885146"/>
            <a:ext cx="17251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69FE91-DE85-34EE-7C7C-72EE8590ABA8}"/>
              </a:ext>
            </a:extLst>
          </p:cNvPr>
          <p:cNvCxnSpPr>
            <a:cxnSpLocks/>
          </p:cNvCxnSpPr>
          <p:nvPr/>
        </p:nvCxnSpPr>
        <p:spPr>
          <a:xfrm>
            <a:off x="1808922" y="5456583"/>
            <a:ext cx="1725129" cy="8249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8DBE-7C63-4817-8F75-4A92A0D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41F94-8B73-5602-66E1-A5A7897C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38" y="1673352"/>
            <a:ext cx="4790661" cy="4718304"/>
          </a:xfrm>
        </p:spPr>
        <p:txBody>
          <a:bodyPr>
            <a:normAutofit/>
          </a:bodyPr>
          <a:lstStyle/>
          <a:p>
            <a:r>
              <a:rPr lang="he-IL" dirty="0"/>
              <a:t>התקני איחסון (לדוגמה דיסק קשיח או </a:t>
            </a:r>
            <a:r>
              <a:rPr lang="en-US" dirty="0"/>
              <a:t>SSD</a:t>
            </a:r>
            <a:r>
              <a:rPr lang="he-IL" dirty="0"/>
              <a:t>) הם איטיים בכמה סדרי גודל מהזיכרון (</a:t>
            </a:r>
            <a:r>
              <a:rPr lang="en-US" dirty="0"/>
              <a:t>RAM</a:t>
            </a:r>
            <a:r>
              <a:rPr lang="he-IL" dirty="0"/>
              <a:t>).</a:t>
            </a:r>
          </a:p>
          <a:p>
            <a:r>
              <a:rPr lang="he-IL" dirty="0"/>
              <a:t>תוכניות אשר ניגשות הרבה לדיסק עלולות לסבול מזמני ההשהייה הארוכים.</a:t>
            </a:r>
          </a:p>
          <a:p>
            <a:r>
              <a:rPr lang="he-IL" dirty="0"/>
              <a:t>כדי להתגבר על הבעיה, מערכת ההפעלה שומרת מידע מהדיסק בזיכרון, במבנה הנקרא מטמון הדפים.</a:t>
            </a:r>
          </a:p>
          <a:p>
            <a:r>
              <a:rPr lang="he-IL" dirty="0"/>
              <a:t>מטמון הדפים מצמצם את מספר הגישות לדיסק בזכות עיקרון</a:t>
            </a:r>
            <a:br>
              <a:rPr lang="en-US" dirty="0"/>
            </a:br>
            <a:r>
              <a:rPr lang="he-IL" dirty="0"/>
              <a:t>הלוקאליות (במרחב ובזמן).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9D14-E044-4378-8014-A75DA4C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DDBD4-611A-4C43-ABC7-F051A6D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D8C873D6-F1F9-4801-B2DE-B7B3B8787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059940"/>
              </p:ext>
            </p:extLst>
          </p:nvPr>
        </p:nvGraphicFramePr>
        <p:xfrm>
          <a:off x="457200" y="2511287"/>
          <a:ext cx="3170583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095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A36929AB-01FD-42C8-A0C2-CFD07134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סיכום ביניים</a:t>
            </a:r>
            <a:endParaRPr lang="en-US" altLang="en-US" dirty="0"/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DBA5A4F0-D503-4B9E-8CDD-B8D643B3B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altLang="en-US" dirty="0"/>
              <a:t>לינוקס שומרת מיפוי דו-כיווני: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שני מבני הנתונים ממומשים בתוכנה בלבד ללא תמיכת חומרה.</a:t>
            </a:r>
          </a:p>
          <a:p>
            <a:pPr lvl="2"/>
            <a:endParaRPr lang="he-IL" altLang="en-US" dirty="0"/>
          </a:p>
          <a:p>
            <a:r>
              <a:rPr lang="he-IL" altLang="en-US" dirty="0"/>
              <a:t>איך מטמון הדפים משתמש במבני הנתונים הללו?</a:t>
            </a:r>
          </a:p>
          <a:p>
            <a:pPr lvl="1"/>
            <a:r>
              <a:rPr lang="he-IL" altLang="en-US" dirty="0"/>
              <a:t>כאשר לינוקס צריכה לקרוא דף מהדיסק, היא בודקת קודם בטבלת ערבול דפים אם המידע המבוקש כבר נמצא במטמון הדפים.</a:t>
            </a:r>
            <a:endParaRPr lang="he-IL" altLang="en-US" dirty="0">
              <a:cs typeface="Arial"/>
            </a:endParaRPr>
          </a:p>
          <a:p>
            <a:pPr lvl="1"/>
            <a:r>
              <a:rPr lang="he-IL" altLang="en-US" dirty="0"/>
              <a:t>כאשר לינוקס צריכה לפנות דף "מלוכלך" לדיסק, היא בודקת </a:t>
            </a:r>
            <a:r>
              <a:rPr lang="he-IL" altLang="en-US" dirty="0">
                <a:cs typeface="Arial"/>
              </a:rPr>
              <a:t>בטבלת המסגרות את המיקום של הדף בדיסק.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C251E-F5E3-44E4-AEE1-C793B04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53E60-3C83-4F14-8A53-B3B2A7CC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F160C2-7D94-453E-B493-AA307E79A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723208"/>
              </p:ext>
            </p:extLst>
          </p:nvPr>
        </p:nvGraphicFramePr>
        <p:xfrm>
          <a:off x="1311434" y="2171031"/>
          <a:ext cx="6521132" cy="157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79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הפסקה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D7BC249-90E6-3FF7-811C-ECA3CCD369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323" y="1709928"/>
            <a:ext cx="3895353" cy="4562865"/>
          </a:xfrm>
        </p:spPr>
      </p:pic>
    </p:spTree>
    <p:extLst>
      <p:ext uri="{BB962C8B-B14F-4D97-AF65-F5344CB8AC3E}">
        <p14:creationId xmlns:p14="http://schemas.microsoft.com/office/powerpoint/2010/main" val="392058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C40-1816-4FFE-9FAE-43145ED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גישה למטמון הדפים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1298-2D1A-4AAE-87F9-B2257371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A81A-BAFF-4BD7-A824-2DD406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6FDD2-F5FA-4063-81E0-2007ED84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DE1D-0CF2-4DD4-82E6-83A05CE3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בלינוקס יש שני אופני גישה לדיסק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616973-BD56-4D6D-9936-CCBEA90F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1127760"/>
          </a:xfrm>
        </p:spPr>
        <p:txBody>
          <a:bodyPr/>
          <a:lstStyle/>
          <a:p>
            <a:r>
              <a:rPr lang="he-IL" dirty="0"/>
              <a:t>מיפוי קובץ לזיכרון באמצעות קריאת המערכת </a:t>
            </a:r>
            <a:r>
              <a:rPr lang="en-US" b="1" dirty="0" err="1"/>
              <a:t>mmap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2397-BA2F-4E8F-95EF-191BD38C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651760"/>
            <a:ext cx="3931920" cy="373792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קריאת המערכת יוצרת איזור זיכרון חדש ולא קוראת/כותבת מידע מהדיסק.</a:t>
            </a:r>
          </a:p>
          <a:p>
            <a:pPr lvl="1"/>
            <a:r>
              <a:rPr lang="he-IL" dirty="0"/>
              <a:t>ניהול זיכרון עצל/דחייני.</a:t>
            </a:r>
          </a:p>
          <a:p>
            <a:r>
              <a:rPr lang="he-IL" dirty="0"/>
              <a:t>נסיון גישה לזיכרון יגרום לחריגת דף שתקרא את המידע מהדיסק למטמון הדפים, ואז תעדכן את טבלת הדפים להצביע ישירות למסגרות של מטמון הדפים.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32AA99-5CF1-42B8-8187-714204FD3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1127760"/>
          </a:xfrm>
        </p:spPr>
        <p:txBody>
          <a:bodyPr/>
          <a:lstStyle/>
          <a:p>
            <a:r>
              <a:rPr lang="he-IL" dirty="0"/>
              <a:t>קריאה/כתיבה באמצעות קריאות המערכת </a:t>
            </a:r>
            <a:r>
              <a:rPr lang="en-US" b="1" dirty="0"/>
              <a:t>read</a:t>
            </a:r>
            <a:r>
              <a:rPr lang="en-US" dirty="0"/>
              <a:t>()/</a:t>
            </a:r>
            <a:r>
              <a:rPr lang="en-US" b="1" dirty="0"/>
              <a:t>write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9963A-4269-4694-82D0-9CB7D873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651760"/>
            <a:ext cx="3931920" cy="373792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קריאת המערכת מביאה את המידע מהדיסק למטמון הדפים, ואז מעתיקה את הנתונים הרלוונטים אל או מהחוצצים (</a:t>
            </a:r>
            <a:r>
              <a:rPr lang="en-US" dirty="0"/>
              <a:t>buffer</a:t>
            </a:r>
            <a:r>
              <a:rPr lang="he-IL" dirty="0"/>
              <a:t>) של המשתמש.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ADCB6-9D57-4730-AD7E-FDD1050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AC6A-0E34-4307-9D49-1E1F1A1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2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שני אופני פעולה של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dirty="0"/>
              <a:t>אנונימי</a:t>
            </a:r>
          </a:p>
          <a:p>
            <a:r>
              <a:rPr lang="he-IL" dirty="0"/>
              <a:t>(</a:t>
            </a:r>
            <a:r>
              <a:rPr lang="en-US" dirty="0"/>
              <a:t>anonymous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=-1, …);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אזור הזיכרון מכיל מידע שאינו קשור לשום קובץ, אלא לזיכרון הדינמי של התהליך.</a:t>
            </a:r>
          </a:p>
          <a:p>
            <a:r>
              <a:rPr lang="he-IL" dirty="0"/>
              <a:t>לדוגמה: אזורי הזיכרון של המחסנית והערימה.</a:t>
            </a:r>
          </a:p>
          <a:p>
            <a:endParaRPr lang="he-IL" alt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dirty="0"/>
              <a:t>מגובה קובץ</a:t>
            </a:r>
          </a:p>
          <a:p>
            <a:r>
              <a:rPr lang="he-IL" dirty="0"/>
              <a:t>(</a:t>
            </a:r>
            <a:r>
              <a:rPr lang="en-US" dirty="0"/>
              <a:t>file-backed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=open("file",…);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…);</a:t>
            </a:r>
          </a:p>
          <a:p>
            <a:pPr lvl="1"/>
            <a:endParaRPr lang="en-US" altLang="en-US" dirty="0"/>
          </a:p>
          <a:p>
            <a:r>
              <a:rPr lang="he-IL" altLang="en-US" dirty="0"/>
              <a:t>אזור הזיכרון מכיל מידע שמקורו בקובץ פתוח.</a:t>
            </a:r>
          </a:p>
          <a:p>
            <a:pPr lvl="1"/>
            <a:r>
              <a:rPr lang="he-IL" dirty="0"/>
              <a:t>לדוגמה: אזור הקוד, אשר מגבה את הקובץ הבינארי של התוכנית.</a:t>
            </a:r>
            <a:endParaRPr lang="he-IL" altLang="en-US" dirty="0"/>
          </a:p>
          <a:p>
            <a:r>
              <a:rPr lang="he-IL" altLang="en-US" dirty="0"/>
              <a:t>קריאה/כתיבה לאזור זיכרון מגובה קובץ מתורגמת לקריאה/כתיבה למקום המתאים בתוך הקובץ.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0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גישה באמצעות </a:t>
            </a:r>
            <a:r>
              <a:rPr lang="en-US"/>
              <a:t>write()/read()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“scene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O_RDONLY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buffer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581C59-05AF-4FE2-A69B-8EC85B8F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0940"/>
            <a:ext cx="797814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5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גישה באמצעות </a:t>
            </a:r>
            <a:r>
              <a:rPr lang="en-US" err="1"/>
              <a:t>mmap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“scene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O_RDONLY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PROT_READ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MAP_SHARED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1st page fault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 page fault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PAGE_SIZE-1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 page fault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2nd page fault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z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3rd page fault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1F6FB-A33E-4ED7-80AF-B05240E1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22" y="4851188"/>
            <a:ext cx="5873339" cy="2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0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22B7-653B-498A-A125-9241694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יתרונות השימוש ב-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</a:t>
            </a:r>
            <a:r>
              <a:rPr lang="he-IL" sz="2400" dirty="0"/>
              <a:t>(לעומת </a:t>
            </a:r>
            <a:r>
              <a:rPr lang="en-US" sz="2400" dirty="0"/>
              <a:t>read/write()</a:t>
            </a:r>
            <a:r>
              <a:rPr lang="he-IL" sz="2400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446E7-2A41-4992-B89A-82F18992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חיסכון בזמן </a:t>
            </a:r>
            <a:r>
              <a:rPr lang="he-IL" dirty="0"/>
              <a:t>– אין צורך להעתיק את המידע ממטמון הדפים לחוצצים של התהליך.</a:t>
            </a:r>
          </a:p>
          <a:p>
            <a:r>
              <a:rPr lang="he-IL" b="1" dirty="0"/>
              <a:t>חיסכון בזיכרון</a:t>
            </a:r>
            <a:r>
              <a:rPr lang="he-IL" dirty="0"/>
              <a:t> – אין חוצצים במרחב המשתמש ולכן אין שכפול מידע שכבר קיים במטמון הדפים.</a:t>
            </a:r>
          </a:p>
          <a:p>
            <a:pPr lvl="1"/>
            <a:r>
              <a:rPr lang="he-IL" dirty="0"/>
              <a:t>בנוסף, אם המיפוי משותף (נראה בשקפים הבאים), אז כל התהליכים משתפים ביניהם את אותה מסגרת בזיכרון הפיזי.</a:t>
            </a:r>
          </a:p>
          <a:p>
            <a:r>
              <a:rPr lang="he-IL" b="1" dirty="0"/>
              <a:t>ממשק פשוט ונוח למתכנת </a:t>
            </a:r>
            <a:r>
              <a:rPr lang="he-IL" dirty="0"/>
              <a:t>– ניגשים לקובץ כפי שניגשים לזיכרון.</a:t>
            </a:r>
          </a:p>
          <a:p>
            <a:pPr lvl="1"/>
            <a:r>
              <a:rPr lang="he-IL" dirty="0"/>
              <a:t>קריאת מערכת אחת במקום הרבה קריאות מערכת </a:t>
            </a:r>
            <a:r>
              <a:rPr lang="en-US" dirty="0"/>
              <a:t>read(),write()</a:t>
            </a:r>
            <a:r>
              <a:rPr lang="he-IL" dirty="0"/>
              <a:t>.</a:t>
            </a:r>
          </a:p>
          <a:p>
            <a:r>
              <a:rPr lang="he-IL" b="1" dirty="0"/>
              <a:t>קריאה דחיינית </a:t>
            </a:r>
            <a:r>
              <a:rPr lang="he-IL" dirty="0"/>
              <a:t>– העתקת המידע נעשית רק בעקבות ניסיון גישה שיוצר חריגת דף.</a:t>
            </a:r>
          </a:p>
          <a:p>
            <a:pPr lvl="1"/>
            <a:r>
              <a:rPr lang="he-IL" dirty="0"/>
              <a:t>שימו לב:</a:t>
            </a:r>
            <a:r>
              <a:rPr lang="en-US" dirty="0"/>
              <a:t> </a:t>
            </a:r>
            <a:r>
              <a:rPr lang="he-IL" dirty="0"/>
              <a:t>זה יכול להיות חיסרון של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, כפי שמוסבר בשקף הבא.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9049AA-55BA-45AA-8F69-473ACE39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CA30F-E3BF-45E7-B8BE-A397E5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22B7-653B-498A-A125-9241694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חסרונות השימוש ב-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kumimoji="0" lang="he-IL" sz="40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 </a:t>
            </a:r>
            <a:r>
              <a:rPr kumimoji="0" lang="he-IL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(לעומת </a:t>
            </a:r>
            <a:r>
              <a:rPr kumimoji="0" lang="en-US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read/write()</a:t>
            </a:r>
            <a:r>
              <a:rPr kumimoji="0" lang="he-IL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74195-A627-45BC-BF2C-6415DB62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למפות קובץ שלם יש למצוא אזור זיכרון פנוי ורציף במרחב הווירטואלי שהוא בגודל הקובץ.</a:t>
            </a:r>
          </a:p>
          <a:p>
            <a:r>
              <a:rPr lang="he-IL" dirty="0"/>
              <a:t>המגבלה הזו לא באמת משמעותית במעבדי 64 ביט.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r>
              <a:rPr lang="he-IL" dirty="0"/>
              <a:t>קריאת המערכת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איטית יחסית ל-</a:t>
            </a:r>
            <a:r>
              <a:rPr lang="en-US" dirty="0"/>
              <a:t>read()</a:t>
            </a:r>
            <a:r>
              <a:rPr lang="he-IL" dirty="0"/>
              <a:t>.</a:t>
            </a:r>
          </a:p>
          <a:p>
            <a:r>
              <a:rPr lang="en-US" dirty="0"/>
              <a:t>read()</a:t>
            </a:r>
            <a:r>
              <a:rPr lang="he-IL" dirty="0"/>
              <a:t> עדיפה כאשר קוראים רק כמה בתים מהקובץ כי אז המחיר של קריאת המערכת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+ חריגת דף עלול להיות גדול יותר מזמן הגישה לדיסק.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9049AA-55BA-45AA-8F69-473ACE39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CA30F-E3BF-45E7-B8BE-A397E5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Rounded Rectangular Callout 12">
            <a:extLst>
              <a:ext uri="{FF2B5EF4-FFF2-40B4-BE49-F238E27FC236}">
                <a16:creationId xmlns:a16="http://schemas.microsoft.com/office/drawing/2014/main" id="{CD67F78A-0FCF-4F37-9F95-8BEEF6E5896A}"/>
              </a:ext>
            </a:extLst>
          </p:cNvPr>
          <p:cNvSpPr/>
          <p:nvPr/>
        </p:nvSpPr>
        <p:spPr>
          <a:xfrm>
            <a:off x="457200" y="3283110"/>
            <a:ext cx="3840480" cy="64008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400"/>
              <a:t>מה המגבלה על גודל הקובץ?</a:t>
            </a:r>
          </a:p>
        </p:txBody>
      </p:sp>
    </p:spTree>
    <p:extLst>
      <p:ext uri="{BB962C8B-B14F-4D97-AF65-F5344CB8AC3E}">
        <p14:creationId xmlns:p14="http://schemas.microsoft.com/office/powerpoint/2010/main" val="12348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96DD-7EF3-4F1B-9FFE-0E2FB67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מיפוי משותף מול פרטי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1630-AFE6-4F7F-8E52-4B91877C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he-IL"/>
              <a:t>מיפוי פרטי</a:t>
            </a:r>
            <a:br>
              <a:rPr lang="en-US"/>
            </a:br>
            <a:r>
              <a:rPr lang="en-US"/>
              <a:t>MAP_PRIVATE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9CF8-E6A7-4FB2-9886-5800265A7C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/>
              <a:t>מטמון הדפים מחזיק עותק יחיד של המידע, אבל הוא מוגן באמצעות </a:t>
            </a:r>
            <a:r>
              <a:rPr lang="en-US"/>
              <a:t>copy-on-write</a:t>
            </a:r>
            <a:r>
              <a:rPr lang="he-IL"/>
              <a:t>.</a:t>
            </a:r>
          </a:p>
          <a:p>
            <a:r>
              <a:rPr lang="he-IL"/>
              <a:t>בהתחלה, כל המיפויים מצביעים לעותק הזה.</a:t>
            </a:r>
          </a:p>
          <a:p>
            <a:r>
              <a:rPr lang="he-IL"/>
              <a:t>כתיבות מצד תהליך כלשהו יגרמו לחריגת דף והעתקת המידע למסגרת חדשה.</a:t>
            </a:r>
          </a:p>
          <a:p>
            <a:r>
              <a:rPr lang="he-IL"/>
              <a:t>כתיבות לא יגיעו חזרה לדיסק.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CE4A-F5D9-4427-92BF-AB62AFA35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/>
              <a:t>מיפוי משותף</a:t>
            </a:r>
            <a:br>
              <a:rPr lang="en-US"/>
            </a:br>
            <a:r>
              <a:rPr lang="en-US"/>
              <a:t>MAP_SHARED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C463-548A-496B-9A58-69C645168D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/>
              <a:t>מטמון הדפים מחזיק עותק יחיד של המידע.</a:t>
            </a:r>
          </a:p>
          <a:p>
            <a:r>
              <a:rPr lang="he-IL"/>
              <a:t>כל המיפויים המשותפים מצביעים לעותק הזה.</a:t>
            </a:r>
          </a:p>
          <a:p>
            <a:r>
              <a:rPr lang="he-IL"/>
              <a:t>כתיבות מצד תהליך כלשהו ייראו גם אצל תהליכים אחרים הממפים את אותו הקובץ.</a:t>
            </a:r>
          </a:p>
          <a:p>
            <a:r>
              <a:rPr lang="he-IL"/>
              <a:t>כתיבות לאיזור הזיכרון יחלחלו בסופו של דבר לקובץ בדיסק.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6188B8-84F4-45C4-A781-2CFA4D47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8FBD3B-33B5-4622-A1D4-776C021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946-0F42-4128-A1A5-727B3090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מטמון הדפים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D21C-B856-43C0-A580-DD19209D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Page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87AD-5F48-4919-96B9-B6DD3B2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6B8F-6982-4627-9545-F6762216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1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שיתוף זיכרון במטמון הדפים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11E02-924C-45F3-A3A0-970CA149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תכניות שונות משתמשות לפעמים בקבצים זהים.</a:t>
            </a:r>
          </a:p>
          <a:p>
            <a:pPr lvl="1"/>
            <a:r>
              <a:rPr lang="he-IL" dirty="0"/>
              <a:t>לדוגמה: כל התכניות הכתובות בשפת </a:t>
            </a:r>
            <a:r>
              <a:rPr lang="en-US" dirty="0"/>
              <a:t>C</a:t>
            </a:r>
            <a:r>
              <a:rPr lang="he-IL" dirty="0"/>
              <a:t> משתמשות בספריה הדינמית </a:t>
            </a:r>
            <a:r>
              <a:rPr lang="en-US" dirty="0" err="1"/>
              <a:t>libc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כדי לא לטעון עותקים זהים ומיותרים של הקובץ בזיכרון, מטמון הדפים שומר עותק יחיד וכל התהליכים מצביעים לעותק זה.</a:t>
            </a:r>
          </a:p>
          <a:p>
            <a:pPr lvl="1"/>
            <a:r>
              <a:rPr lang="he-IL" dirty="0"/>
              <a:t>כלומר, הכניסות המתאימות בטבלת הדפים מצביעות לאותה המסגרת.</a:t>
            </a:r>
          </a:p>
          <a:p>
            <a:endParaRPr lang="he-IL" dirty="0"/>
          </a:p>
          <a:p>
            <a:r>
              <a:rPr lang="he-IL" dirty="0"/>
              <a:t>למשל בשרטוט המופיע בשקף הבא, שני תהליכים המריצים את אותה התוכנית מצביעים לאותו עותק של הספריה </a:t>
            </a:r>
            <a:r>
              <a:rPr lang="en-US" dirty="0" err="1"/>
              <a:t>libc</a:t>
            </a:r>
            <a:r>
              <a:rPr lang="he-IL" dirty="0"/>
              <a:t>, לאותו עותק של התוכנית (</a:t>
            </a:r>
            <a:r>
              <a:rPr lang="en-US" dirty="0"/>
              <a:t>render</a:t>
            </a:r>
            <a:r>
              <a:rPr lang="he-IL" dirty="0"/>
              <a:t>), ולאותו עותק של קובץ אחר (</a:t>
            </a:r>
            <a:r>
              <a:rPr lang="en-US" dirty="0"/>
              <a:t>scene.dat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כל המיפויים מוגדרים כפרטיים, כלומר הם מוגנים ע"י </a:t>
            </a:r>
            <a:r>
              <a:rPr lang="en-US" dirty="0"/>
              <a:t>COW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03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שיתוף זיכרון במטמון הדפים</a:t>
            </a:r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299322-C106-4F93-A847-84649729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1584434"/>
            <a:ext cx="6812280" cy="5257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4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COW</a:t>
            </a:r>
            <a:r>
              <a:rPr lang="he-IL"/>
              <a:t> במטמון הדפים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4" t="61630"/>
          <a:stretch/>
        </p:blipFill>
        <p:spPr>
          <a:xfrm>
            <a:off x="4043678" y="4053240"/>
            <a:ext cx="4917441" cy="2312864"/>
          </a:xfrm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2" t="15210" b="43111"/>
          <a:stretch/>
        </p:blipFill>
        <p:spPr>
          <a:xfrm>
            <a:off x="4328160" y="1534160"/>
            <a:ext cx="4724400" cy="2381956"/>
          </a:xfrm>
          <a:prstGeom prst="rect">
            <a:avLst/>
          </a:prstGeom>
        </p:spPr>
      </p:pic>
      <p:pic>
        <p:nvPicPr>
          <p:cNvPr id="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6" r="54470" b="43032"/>
          <a:stretch/>
        </p:blipFill>
        <p:spPr>
          <a:xfrm>
            <a:off x="157480" y="1496747"/>
            <a:ext cx="4170680" cy="2456782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345" r="28352" b="89959"/>
          <a:stretch/>
        </p:blipFill>
        <p:spPr>
          <a:xfrm>
            <a:off x="0" y="905106"/>
            <a:ext cx="3931920" cy="498677"/>
          </a:xfrm>
          <a:prstGeom prst="rect">
            <a:avLst/>
          </a:prstGeom>
        </p:spPr>
      </p:pic>
      <p:pic>
        <p:nvPicPr>
          <p:cNvPr id="10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2" r="55188"/>
          <a:stretch/>
        </p:blipFill>
        <p:spPr>
          <a:xfrm>
            <a:off x="81914" y="4090653"/>
            <a:ext cx="4144645" cy="23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B7FF-356D-4156-9C75-C24B58D7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he-IL"/>
              <a:t>אלגוריתם שחרור מסגרות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A49CA8-6667-4FA2-BACA-E173DB28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Page Frame Reclamation Algorithm (PFRA)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FC4DF-BC12-4AD8-806B-A1B420BC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54B4-5C67-47AB-A790-FC9D9BA4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גודל מטמון הדפים?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מצד אחד, תהליכים שניגשים הרבה לדיסק יעדיפו מטמון דפים גדול כדי לחסוך גישות יקרות לדיסק.</a:t>
            </a:r>
          </a:p>
          <a:p>
            <a:r>
              <a:rPr lang="he-IL" dirty="0"/>
              <a:t>מצד שני, תהליכים חישוביים יעדיפו מטמון דפים קטן כדי שלא יבוא על חשבון זיכרון אנונימי לתהליכים.</a:t>
            </a:r>
          </a:p>
          <a:p>
            <a:pPr lvl="1"/>
            <a:r>
              <a:rPr lang="he-IL" dirty="0"/>
              <a:t>מעט זיכרון לתהליכים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he-IL" dirty="0"/>
              <a:t>יותר </a:t>
            </a:r>
            <a:r>
              <a:rPr lang="en-US" dirty="0"/>
              <a:t>swapping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יותר גישות לדיסק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086" y="3806259"/>
            <a:ext cx="1514074" cy="19396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3086" y="5745882"/>
            <a:ext cx="1514074" cy="731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0225" y="3809529"/>
            <a:ext cx="1514074" cy="14122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7733" y="5221770"/>
            <a:ext cx="1516566" cy="1255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3197" y="3809529"/>
            <a:ext cx="1514074" cy="7924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0705" y="4602010"/>
            <a:ext cx="1516566" cy="1874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</p:spTree>
    <p:extLst>
      <p:ext uri="{BB962C8B-B14F-4D97-AF65-F5344CB8AC3E}">
        <p14:creationId xmlns:p14="http://schemas.microsoft.com/office/powerpoint/2010/main" val="2941168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גודל מטמון הדפים?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בלינוקס אין חסם על גודל מטמון הדפים.</a:t>
            </a:r>
          </a:p>
          <a:p>
            <a:r>
              <a:rPr lang="he-IL" dirty="0"/>
              <a:t>כל בקשה להוסיף מסגרת למטמון הדפים נענית בחיוב.</a:t>
            </a:r>
          </a:p>
          <a:p>
            <a:pPr lvl="1"/>
            <a:r>
              <a:rPr lang="he-IL" dirty="0"/>
              <a:t>כאשר יש הרבה זיכרון פנוי ניתן לנצל אותו כדי להגדיל את מטמון הדפים וכך לשפר את הביצועים שלו.</a:t>
            </a:r>
          </a:p>
          <a:p>
            <a:r>
              <a:rPr lang="he-IL" dirty="0"/>
              <a:t>גם בקשות של תהליכים להקצאת מסגרת אנונימית נענות תמיד בחיוב.</a:t>
            </a:r>
          </a:p>
          <a:p>
            <a:endParaRPr lang="he-IL" dirty="0"/>
          </a:p>
          <a:p>
            <a:r>
              <a:rPr lang="he-IL" dirty="0"/>
              <a:t>אבל מה קורה כאשר אין יותר מסגרות פנויות?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0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שחרור מסגרות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F9FB9-E294-481F-9668-9C806C2F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כאשר לא נותרו עוד מסגרות פנויות, הגרעין קורא לאלגוריתם שחרור מסגרות (</a:t>
            </a:r>
            <a:r>
              <a:rPr lang="en-US" b="1" dirty="0"/>
              <a:t>PFRA</a:t>
            </a:r>
            <a:r>
              <a:rPr lang="en-US" dirty="0"/>
              <a:t> = Page Frame Reclamation Algorithm</a:t>
            </a:r>
            <a:r>
              <a:rPr lang="he-IL" dirty="0"/>
              <a:t>).</a:t>
            </a:r>
          </a:p>
          <a:p>
            <a:r>
              <a:rPr lang="he-IL" dirty="0"/>
              <a:t>מסגרות של מטמון הדפים יפונו חזרה לקבצים המתאימים בדיסק</a:t>
            </a:r>
            <a:r>
              <a:rPr lang="en-US" dirty="0"/>
              <a:t> </a:t>
            </a:r>
            <a:r>
              <a:rPr lang="he-IL" altLang="en-US" dirty="0"/>
              <a:t>רק אם הן מסומנות </a:t>
            </a:r>
            <a:r>
              <a:rPr lang="en-US" altLang="en-US" dirty="0"/>
              <a:t>dirty</a:t>
            </a:r>
            <a:r>
              <a:rPr lang="he-IL" altLang="en-US" dirty="0"/>
              <a:t>, כלומר אם נכתב אליהן מידע חדש.</a:t>
            </a:r>
          </a:p>
          <a:p>
            <a:pPr lvl="1"/>
            <a:r>
              <a:rPr lang="he-IL" dirty="0"/>
              <a:t>אם המסגרת נקיה אין צורך לכתוב אותה שוב לדיסק כי הקובץ המקורי ממנו הגיעה המסגרת כבר שומר אותה.</a:t>
            </a:r>
            <a:endParaRPr lang="he-IL" altLang="en-US" dirty="0"/>
          </a:p>
          <a:p>
            <a:r>
              <a:rPr lang="he-IL" dirty="0"/>
              <a:t>מסגרות אנונימיות יפונו לאיזור מיוחד בדיסק הנקרא מאגר דפדוף. מסגרת אנונימית תמיד תפונה לדיסק, בין אם היא מלוכלכת או נקיה, בגלל שהיא נמצאת בשימוש של תהליך פעיל.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שימו לב: </a:t>
            </a:r>
            <a:r>
              <a:rPr lang="en-US" dirty="0"/>
              <a:t>PFRA</a:t>
            </a:r>
            <a:r>
              <a:rPr lang="he-IL" dirty="0"/>
              <a:t> מפנה רק מסגרות של תהליכי משתמש, ולעולם לא מפנה מסגרות בשימוש הגרעין.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2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FD3F-8B88-45E4-9CD7-70824B4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מאגרי דפדוף בלינוקס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6C88-79B3-46CF-A2D4-E4511986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מאגר דפדוף (</a:t>
            </a:r>
            <a:r>
              <a:rPr lang="en-US" altLang="en-US" dirty="0"/>
              <a:t>swap area</a:t>
            </a:r>
            <a:r>
              <a:rPr lang="he-IL" altLang="en-US" dirty="0"/>
              <a:t>) הוא אזור מיוחד בדיסק אליו מפונים דפים מהזיכרון.</a:t>
            </a:r>
          </a:p>
          <a:p>
            <a:r>
              <a:rPr lang="he-IL" altLang="en-US" dirty="0"/>
              <a:t>לינוקס מאפשרת להגדיר מספר מאגרי דפדוף, ובנוסף ניתן להפעיל ולכבות מאגרי דפדוף באופן דינמי תוך כדי פעולת המערכת.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כל מאגר דפדוף הוא שטח דיסק המחולק למגירות (</a:t>
            </a:r>
            <a:r>
              <a:rPr lang="en-US" altLang="en-US" dirty="0"/>
              <a:t>slots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כל מגירה היא בדיוק בגודל דף / מסגרת (</a:t>
            </a:r>
            <a:r>
              <a:rPr lang="en-US" altLang="en-US" dirty="0"/>
              <a:t>4KB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המגירה הראשונה מכילה מידע ניהולי על המאגר: גודל, גרסה, וכו'.</a:t>
            </a:r>
          </a:p>
          <a:p>
            <a:r>
              <a:rPr lang="he-IL" altLang="en-US" dirty="0"/>
              <a:t>אלגוריתם הדפדוף משתדל להקצות מגירות ברצף לדפים מפונים.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0B1876F-AB60-4B4F-BCF4-162F392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03BA4C-EEA4-4B73-99AE-1EE2EA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6" name="Picture 5" descr="j0133071[1]">
            <a:extLst>
              <a:ext uri="{FF2B5EF4-FFF2-40B4-BE49-F238E27FC236}">
                <a16:creationId xmlns:a16="http://schemas.microsoft.com/office/drawing/2014/main" id="{DFF8A489-B1EA-4BCB-B754-426A2D26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235075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7">
            <a:extLst>
              <a:ext uri="{FF2B5EF4-FFF2-40B4-BE49-F238E27FC236}">
                <a16:creationId xmlns:a16="http://schemas.microsoft.com/office/drawing/2014/main" id="{F0226679-A95F-4E91-B31D-60A04B0CD489}"/>
              </a:ext>
            </a:extLst>
          </p:cNvPr>
          <p:cNvSpPr/>
          <p:nvPr/>
        </p:nvSpPr>
        <p:spPr>
          <a:xfrm>
            <a:off x="457200" y="3256009"/>
            <a:ext cx="2743200" cy="822960"/>
          </a:xfrm>
          <a:prstGeom prst="wedgeRoundRectCallout">
            <a:avLst>
              <a:gd name="adj1" fmla="val 69367"/>
              <a:gd name="adj2" fmla="val -627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מה היתרון של מספר מאגרי דפדוף שונים?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5B44CA6-0BFD-4061-BF04-18956C1049DE}"/>
              </a:ext>
            </a:extLst>
          </p:cNvPr>
          <p:cNvSpPr/>
          <p:nvPr/>
        </p:nvSpPr>
        <p:spPr>
          <a:xfrm>
            <a:off x="457200" y="6019800"/>
            <a:ext cx="2286000" cy="457200"/>
          </a:xfrm>
          <a:prstGeom prst="wedgeRoundRectCallout">
            <a:avLst>
              <a:gd name="adj1" fmla="val 69367"/>
              <a:gd name="adj2" fmla="val -627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למה עדיף ברצף?</a:t>
            </a:r>
          </a:p>
        </p:txBody>
      </p:sp>
    </p:spTree>
    <p:extLst>
      <p:ext uri="{BB962C8B-B14F-4D97-AF65-F5344CB8AC3E}">
        <p14:creationId xmlns:p14="http://schemas.microsoft.com/office/powerpoint/2010/main" val="2421350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>
            <a:extLst>
              <a:ext uri="{FF2B5EF4-FFF2-40B4-BE49-F238E27FC236}">
                <a16:creationId xmlns:a16="http://schemas.microsoft.com/office/drawing/2014/main" id="{563FA652-B77B-D3F3-3F3F-9E5CC18F24ED}"/>
              </a:ext>
            </a:extLst>
          </p:cNvPr>
          <p:cNvSpPr/>
          <p:nvPr/>
        </p:nvSpPr>
        <p:spPr>
          <a:xfrm>
            <a:off x="718457" y="4233852"/>
            <a:ext cx="1800000" cy="21600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50783898-E9B6-84A2-81AE-F5C698EC1104}"/>
              </a:ext>
            </a:extLst>
          </p:cNvPr>
          <p:cNvSpPr/>
          <p:nvPr/>
        </p:nvSpPr>
        <p:spPr>
          <a:xfrm>
            <a:off x="718457" y="533400"/>
            <a:ext cx="1800000" cy="585825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i="1" dirty="0"/>
              <a:t>free pages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he-IL" sz="2400" dirty="0"/>
          </a:p>
          <a:p>
            <a:pPr algn="ctr"/>
            <a:r>
              <a:rPr lang="en-US" sz="2400" dirty="0"/>
              <a:t>low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min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89585A4-3F29-35A4-4EAF-B9161E888D86}"/>
              </a:ext>
            </a:extLst>
          </p:cNvPr>
          <p:cNvSpPr/>
          <p:nvPr/>
        </p:nvSpPr>
        <p:spPr>
          <a:xfrm>
            <a:off x="718457" y="3506204"/>
            <a:ext cx="1800000" cy="288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5A4E-2408-360F-ED9B-F11B3EE8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&gt; </a:t>
            </a:r>
            <a:r>
              <a:rPr lang="en-US" altLang="en-US" b="1" dirty="0" err="1"/>
              <a:t>pages_high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מפסיק לפעול.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&lt; </a:t>
            </a:r>
            <a:r>
              <a:rPr lang="en-US" altLang="en-US" b="1" dirty="0" err="1"/>
              <a:t>pages_low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מתחיל לפעול</a:t>
            </a:r>
            <a:br>
              <a:rPr lang="en-US" altLang="en-US" dirty="0"/>
            </a:br>
            <a:r>
              <a:rPr lang="he-IL" altLang="en-US" dirty="0"/>
              <a:t>באופן אסינכרוני (ברקע).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&lt; </a:t>
            </a:r>
            <a:r>
              <a:rPr lang="en-US" altLang="en-US" b="1" dirty="0" err="1"/>
              <a:t>pages_min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מתחיל לפעול</a:t>
            </a:r>
            <a:br>
              <a:rPr lang="en-US" altLang="en-US" dirty="0"/>
            </a:br>
            <a:r>
              <a:rPr lang="he-IL" altLang="en-US" dirty="0"/>
              <a:t>באופן סינכרוני (בחזית).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503579E6-7025-7778-71C1-E76CF86B946C}"/>
              </a:ext>
            </a:extLst>
          </p:cNvPr>
          <p:cNvSpPr/>
          <p:nvPr/>
        </p:nvSpPr>
        <p:spPr>
          <a:xfrm>
            <a:off x="718457" y="2067567"/>
            <a:ext cx="1800000" cy="432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B2FFBA6-3275-3B3E-DA74-488886E49F4A}"/>
              </a:ext>
            </a:extLst>
          </p:cNvPr>
          <p:cNvSpPr/>
          <p:nvPr/>
        </p:nvSpPr>
        <p:spPr>
          <a:xfrm>
            <a:off x="719877" y="4948930"/>
            <a:ext cx="1800000" cy="1440000"/>
          </a:xfrm>
          <a:prstGeom prst="can">
            <a:avLst>
              <a:gd name="adj" fmla="val 3190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מתי מפנים זיכרון?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09142-3FAD-AAFC-924C-C5829145C039}"/>
              </a:ext>
            </a:extLst>
          </p:cNvPr>
          <p:cNvCxnSpPr>
            <a:cxnSpLocks/>
          </p:cNvCxnSpPr>
          <p:nvPr/>
        </p:nvCxnSpPr>
        <p:spPr>
          <a:xfrm flipH="1">
            <a:off x="2518457" y="5207718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3FE15-17D4-FE98-9B69-68B8E8CEB5A8}"/>
              </a:ext>
            </a:extLst>
          </p:cNvPr>
          <p:cNvCxnSpPr>
            <a:cxnSpLocks/>
          </p:cNvCxnSpPr>
          <p:nvPr/>
        </p:nvCxnSpPr>
        <p:spPr>
          <a:xfrm flipH="1">
            <a:off x="2518457" y="3758106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355BC-40D0-E493-1F7F-498DA295342A}"/>
              </a:ext>
            </a:extLst>
          </p:cNvPr>
          <p:cNvCxnSpPr>
            <a:cxnSpLocks/>
          </p:cNvCxnSpPr>
          <p:nvPr/>
        </p:nvCxnSpPr>
        <p:spPr>
          <a:xfrm flipH="1">
            <a:off x="2518457" y="2308494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230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שני אופנים לפינוי זיכרון</a:t>
            </a:r>
            <a:endParaRPr lang="en-US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178C-3F69-027D-3DF8-619B4251F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פינוי סינכרוני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F9FB9-E294-481F-9668-9C806C2FD6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אבל </a:t>
            </a:r>
            <a:r>
              <a:rPr lang="en-US" altLang="en-US" dirty="0" err="1"/>
              <a:t>kswapd</a:t>
            </a:r>
            <a:r>
              <a:rPr lang="he-IL" altLang="en-US" dirty="0"/>
              <a:t> לא בהכרח מפנה זיכרון מספיק מהר...</a:t>
            </a:r>
          </a:p>
          <a:p>
            <a:r>
              <a:rPr lang="he-IL" altLang="en-US" dirty="0"/>
              <a:t>אם במהלך הקצאת זיכרון הגרעין מגלה שמספר המסגרות הפנויות קטן מהסף הקריטי אז </a:t>
            </a:r>
            <a:r>
              <a:rPr lang="en-US" altLang="en-US" dirty="0"/>
              <a:t>PFRA</a:t>
            </a:r>
            <a:r>
              <a:rPr lang="he-IL" altLang="en-US" dirty="0"/>
              <a:t> נקרא ישירות.</a:t>
            </a:r>
          </a:p>
          <a:p>
            <a:r>
              <a:rPr lang="he-IL" altLang="en-US" dirty="0"/>
              <a:t>במקרה זה התהליך שצריך את הזיכרון נאלץ להמתין.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5F357-6DEF-5E11-FEF9-D40F4D12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 dirty="0"/>
              <a:t>פינוי אסינכרוני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1D0AB9-18BB-6A41-92ED-A33BC2AB1D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אם במהלך הקצאת זיכרון הגרעין מגלה שמספר המסגרות הפנויות נמוך מדי, הוא מעיר חוט גרעין מיוחד – </a:t>
            </a:r>
            <a:r>
              <a:rPr lang="en-US" altLang="en-US" dirty="0" err="1"/>
              <a:t>kswapd</a:t>
            </a:r>
            <a:r>
              <a:rPr lang="he-IL" altLang="en-US" dirty="0"/>
              <a:t> – שתפקידו להריץ את </a:t>
            </a:r>
            <a:r>
              <a:rPr lang="en-US" altLang="en-US" dirty="0"/>
              <a:t>PFRA</a:t>
            </a:r>
            <a:r>
              <a:rPr lang="he-IL" dirty="0"/>
              <a:t>.</a:t>
            </a:r>
          </a:p>
          <a:p>
            <a:r>
              <a:rPr lang="en-US" altLang="en-US" dirty="0" err="1"/>
              <a:t>kswapd</a:t>
            </a:r>
            <a:r>
              <a:rPr lang="he-IL" altLang="en-US" dirty="0"/>
              <a:t> רץ ברקע ומפנה זיכרון במקביל לתוכניות אחרות אשר מבקשות זיכרון.</a:t>
            </a:r>
          </a:p>
          <a:p>
            <a:pPr lvl="1"/>
            <a:r>
              <a:rPr lang="he-IL" altLang="en-US" dirty="0"/>
              <a:t>יעיל במערכות מרובות מעבדים.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1A63-4AC1-48BD-B915-D01E61FC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הבעיה: התקני איחסון איטיים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984-DE17-40E0-ADE7-2D38B9BC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התקני איחסון הם בעלי השהיה גבוהה יחסית לזיכרון.</a:t>
            </a:r>
          </a:p>
          <a:p>
            <a:endParaRPr lang="he-IL" dirty="0"/>
          </a:p>
          <a:p>
            <a:r>
              <a:rPr lang="he-IL" dirty="0"/>
              <a:t>זמני ההשהיה האופיינים (נכון לשנת 2020) בגישה אקראית*:</a:t>
            </a:r>
          </a:p>
          <a:p>
            <a:r>
              <a:rPr lang="he-IL" dirty="0"/>
              <a:t>זיכרון (</a:t>
            </a:r>
            <a:r>
              <a:rPr lang="en-US" dirty="0"/>
              <a:t>DRAM</a:t>
            </a:r>
            <a:r>
              <a:rPr lang="he-IL" dirty="0"/>
              <a:t>) – </a:t>
            </a:r>
            <a:r>
              <a:rPr lang="en-US" dirty="0"/>
              <a:t>100 ns</a:t>
            </a:r>
            <a:r>
              <a:rPr lang="he-IL" dirty="0"/>
              <a:t>.</a:t>
            </a:r>
          </a:p>
          <a:p>
            <a:r>
              <a:rPr lang="he-IL" dirty="0"/>
              <a:t>כונן </a:t>
            </a:r>
            <a:r>
              <a:rPr lang="en-US" dirty="0"/>
              <a:t>SSD</a:t>
            </a:r>
            <a:r>
              <a:rPr lang="he-IL" dirty="0"/>
              <a:t> – </a:t>
            </a:r>
            <a:r>
              <a:rPr lang="en-US" dirty="0"/>
              <a:t>16 us</a:t>
            </a:r>
            <a:r>
              <a:rPr lang="he-IL" dirty="0"/>
              <a:t>.</a:t>
            </a:r>
          </a:p>
          <a:p>
            <a:r>
              <a:rPr lang="he-IL" dirty="0"/>
              <a:t>כונן דיסק קשיח (</a:t>
            </a:r>
            <a:r>
              <a:rPr lang="en-US" dirty="0"/>
              <a:t>HDD</a:t>
            </a:r>
            <a:r>
              <a:rPr lang="he-IL" dirty="0"/>
              <a:t>) – </a:t>
            </a:r>
            <a:r>
              <a:rPr lang="en-US" dirty="0"/>
              <a:t>2 </a:t>
            </a:r>
            <a:r>
              <a:rPr lang="en-US" dirty="0" err="1"/>
              <a:t>ms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המרכיב הדומיננטי הוא זמן הזזת הראש הקורא (</a:t>
            </a:r>
            <a:r>
              <a:rPr lang="en-US" dirty="0"/>
              <a:t>seek latency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*גישה אקראית מוגדרת כקריאה/כתיבה של </a:t>
            </a:r>
            <a:r>
              <a:rPr lang="en-US" dirty="0"/>
              <a:t>8B</a:t>
            </a:r>
            <a:r>
              <a:rPr lang="he-IL" dirty="0"/>
              <a:t> בכתובת כלשהי.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38C7D-A0FB-4810-AAFB-2BF3EAFA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67BFC-E9DE-4357-BE3C-4EE86A43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B4B1-BF7D-4F43-80AE-E5D9F232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831EF-0013-47D9-91A0-078434C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39773-0B8D-4883-A271-15A15CD831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990600"/>
          </a:xfrm>
        </p:spPr>
        <p:txBody>
          <a:bodyPr/>
          <a:lstStyle/>
          <a:p>
            <a:r>
              <a:rPr lang="he-IL" dirty="0"/>
              <a:t>תרחיש לדוגמה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B5723A-31AA-4333-8C7F-64CE825627E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0733982"/>
              </p:ext>
            </p:extLst>
          </p:nvPr>
        </p:nvGraphicFramePr>
        <p:xfrm>
          <a:off x="1021080" y="1523998"/>
          <a:ext cx="7665720" cy="48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1733">
                  <a:extLst>
                    <a:ext uri="{9D8B030D-6E8A-4147-A177-3AD203B41FA5}">
                      <a16:colId xmlns:a16="http://schemas.microsoft.com/office/drawing/2014/main" val="701428163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3021106262"/>
                    </a:ext>
                  </a:extLst>
                </a:gridCol>
                <a:gridCol w="1997129">
                  <a:extLst>
                    <a:ext uri="{9D8B030D-6E8A-4147-A177-3AD203B41FA5}">
                      <a16:colId xmlns:a16="http://schemas.microsoft.com/office/drawing/2014/main" val="4014134300"/>
                    </a:ext>
                  </a:extLst>
                </a:gridCol>
                <a:gridCol w="128012">
                  <a:extLst>
                    <a:ext uri="{9D8B030D-6E8A-4147-A177-3AD203B41FA5}">
                      <a16:colId xmlns:a16="http://schemas.microsoft.com/office/drawing/2014/main" val="2112655319"/>
                    </a:ext>
                  </a:extLst>
                </a:gridCol>
                <a:gridCol w="1664388">
                  <a:extLst>
                    <a:ext uri="{9D8B030D-6E8A-4147-A177-3AD203B41FA5}">
                      <a16:colId xmlns:a16="http://schemas.microsoft.com/office/drawing/2014/main" val="2110357758"/>
                    </a:ext>
                  </a:extLst>
                </a:gridCol>
                <a:gridCol w="1377520">
                  <a:extLst>
                    <a:ext uri="{9D8B030D-6E8A-4147-A177-3AD203B41FA5}">
                      <a16:colId xmlns:a16="http://schemas.microsoft.com/office/drawing/2014/main" val="2348157038"/>
                    </a:ext>
                  </a:extLst>
                </a:gridCol>
              </a:tblGrid>
              <a:tr h="1044000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allocations are served immediately,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without freeing other memory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pages_high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5159076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wakes 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8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goes back to sleep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sleeps</a:t>
                      </a:r>
                    </a:p>
                    <a:p>
                      <a:pPr algn="r"/>
                      <a:br>
                        <a:rPr lang="en-US" sz="1800" dirty="0"/>
                      </a:b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wakes up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pages_low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503354"/>
                  </a:ext>
                </a:extLst>
              </a:tr>
              <a:tr h="1044000">
                <a:tc gridSpan="2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pages_min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168859"/>
                  </a:ext>
                </a:extLst>
              </a:tr>
              <a:tr h="118800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frees some memory but allocation rate is still too high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allocations are served only after freeing other memory first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43351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only kernel can go below the watermark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kernel can go below the watermark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time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2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E7F1AE-EFBC-4B7E-97AB-8E917CA3D54C}"/>
              </a:ext>
            </a:extLst>
          </p:cNvPr>
          <p:cNvCxnSpPr/>
          <p:nvPr/>
        </p:nvCxnSpPr>
        <p:spPr>
          <a:xfrm>
            <a:off x="457200" y="5852160"/>
            <a:ext cx="82296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83064-2DE5-49F7-B243-8DF0E5DBC66A}"/>
              </a:ext>
            </a:extLst>
          </p:cNvPr>
          <p:cNvCxnSpPr>
            <a:cxnSpLocks/>
          </p:cNvCxnSpPr>
          <p:nvPr/>
        </p:nvCxnSpPr>
        <p:spPr>
          <a:xfrm flipV="1">
            <a:off x="1021080" y="1524000"/>
            <a:ext cx="0" cy="48768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673730-B785-4F1B-BB74-5DF6C1E58B50}"/>
              </a:ext>
            </a:extLst>
          </p:cNvPr>
          <p:cNvSpPr/>
          <p:nvPr/>
        </p:nvSpPr>
        <p:spPr>
          <a:xfrm>
            <a:off x="1031234" y="1753424"/>
            <a:ext cx="6863079" cy="3224975"/>
          </a:xfrm>
          <a:custGeom>
            <a:avLst/>
            <a:gdLst>
              <a:gd name="connsiteX0" fmla="*/ 0 w 5334000"/>
              <a:gd name="connsiteY0" fmla="*/ 115925 h 3011525"/>
              <a:gd name="connsiteX1" fmla="*/ 680720 w 5334000"/>
              <a:gd name="connsiteY1" fmla="*/ 1792325 h 3011525"/>
              <a:gd name="connsiteX2" fmla="*/ 2184400 w 5334000"/>
              <a:gd name="connsiteY2" fmla="*/ 2757525 h 3011525"/>
              <a:gd name="connsiteX3" fmla="*/ 2468880 w 5334000"/>
              <a:gd name="connsiteY3" fmla="*/ 3011525 h 3011525"/>
              <a:gd name="connsiteX4" fmla="*/ 2641600 w 5334000"/>
              <a:gd name="connsiteY4" fmla="*/ 2757525 h 3011525"/>
              <a:gd name="connsiteX5" fmla="*/ 4124960 w 5334000"/>
              <a:gd name="connsiteY5" fmla="*/ 1782165 h 3011525"/>
              <a:gd name="connsiteX6" fmla="*/ 4886960 w 5334000"/>
              <a:gd name="connsiteY6" fmla="*/ 278485 h 3011525"/>
              <a:gd name="connsiteX7" fmla="*/ 5334000 w 5334000"/>
              <a:gd name="connsiteY7" fmla="*/ 4165 h 3011525"/>
              <a:gd name="connsiteX0" fmla="*/ 0 w 5334000"/>
              <a:gd name="connsiteY0" fmla="*/ 115925 h 2940497"/>
              <a:gd name="connsiteX1" fmla="*/ 680720 w 5334000"/>
              <a:gd name="connsiteY1" fmla="*/ 1792325 h 2940497"/>
              <a:gd name="connsiteX2" fmla="*/ 2184400 w 5334000"/>
              <a:gd name="connsiteY2" fmla="*/ 2757525 h 2940497"/>
              <a:gd name="connsiteX3" fmla="*/ 2418080 w 5334000"/>
              <a:gd name="connsiteY3" fmla="*/ 2940405 h 2940497"/>
              <a:gd name="connsiteX4" fmla="*/ 2641600 w 5334000"/>
              <a:gd name="connsiteY4" fmla="*/ 2757525 h 2940497"/>
              <a:gd name="connsiteX5" fmla="*/ 4124960 w 5334000"/>
              <a:gd name="connsiteY5" fmla="*/ 1782165 h 2940497"/>
              <a:gd name="connsiteX6" fmla="*/ 4886960 w 5334000"/>
              <a:gd name="connsiteY6" fmla="*/ 278485 h 2940497"/>
              <a:gd name="connsiteX7" fmla="*/ 5334000 w 5334000"/>
              <a:gd name="connsiteY7" fmla="*/ 4165 h 294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940497">
                <a:moveTo>
                  <a:pt x="0" y="115925"/>
                </a:moveTo>
                <a:cubicBezTo>
                  <a:pt x="158326" y="733991"/>
                  <a:pt x="316653" y="1352058"/>
                  <a:pt x="680720" y="1792325"/>
                </a:cubicBezTo>
                <a:cubicBezTo>
                  <a:pt x="1044787" y="2232592"/>
                  <a:pt x="1894840" y="2566178"/>
                  <a:pt x="2184400" y="2757525"/>
                </a:cubicBezTo>
                <a:cubicBezTo>
                  <a:pt x="2473960" y="2948872"/>
                  <a:pt x="2341880" y="2940405"/>
                  <a:pt x="2418080" y="2940405"/>
                </a:cubicBezTo>
                <a:cubicBezTo>
                  <a:pt x="2494280" y="2940405"/>
                  <a:pt x="2357120" y="2950565"/>
                  <a:pt x="2641600" y="2757525"/>
                </a:cubicBezTo>
                <a:cubicBezTo>
                  <a:pt x="2926080" y="2564485"/>
                  <a:pt x="3750733" y="2195338"/>
                  <a:pt x="4124960" y="1782165"/>
                </a:cubicBezTo>
                <a:cubicBezTo>
                  <a:pt x="4499187" y="1368992"/>
                  <a:pt x="4685453" y="574818"/>
                  <a:pt x="4886960" y="278485"/>
                </a:cubicBezTo>
                <a:cubicBezTo>
                  <a:pt x="5088467" y="-17848"/>
                  <a:pt x="5211233" y="-6842"/>
                  <a:pt x="5334000" y="4165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4895D11-2C82-4BC8-84A7-EF6064447EEC}"/>
              </a:ext>
            </a:extLst>
          </p:cNvPr>
          <p:cNvCxnSpPr>
            <a:cxnSpLocks/>
          </p:cNvCxnSpPr>
          <p:nvPr/>
        </p:nvCxnSpPr>
        <p:spPr>
          <a:xfrm rot="5400000">
            <a:off x="1371600" y="2042160"/>
            <a:ext cx="894080" cy="77216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0812F8E-35C1-4116-9588-D638CBEC80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64364" y="2905761"/>
            <a:ext cx="1071876" cy="69087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D25AABD-C009-4B87-AE93-B165547F8D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02080" y="4114800"/>
            <a:ext cx="894080" cy="77216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791ADD-16B5-4049-A031-748CE895EF16}"/>
              </a:ext>
            </a:extLst>
          </p:cNvPr>
          <p:cNvSpPr txBox="1"/>
          <p:nvPr/>
        </p:nvSpPr>
        <p:spPr>
          <a:xfrm>
            <a:off x="497420" y="2350248"/>
            <a:ext cx="553998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rtl="1"/>
            <a:r>
              <a:rPr lang="en-US" sz="2400" dirty="0"/>
              <a:t>free frames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05479A8-D802-4B63-A455-BDE3CE16C682}"/>
              </a:ext>
            </a:extLst>
          </p:cNvPr>
          <p:cNvCxnSpPr>
            <a:cxnSpLocks/>
          </p:cNvCxnSpPr>
          <p:nvPr/>
        </p:nvCxnSpPr>
        <p:spPr>
          <a:xfrm flipV="1">
            <a:off x="5598159" y="2560324"/>
            <a:ext cx="1368000" cy="86400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78CF65D-D6E3-4A86-B820-D8E284186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9700" y="5229858"/>
            <a:ext cx="1010923" cy="680721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F553B73-D6A9-438F-9E88-CFF18CE3CB8B}"/>
              </a:ext>
            </a:extLst>
          </p:cNvPr>
          <p:cNvCxnSpPr>
            <a:cxnSpLocks/>
          </p:cNvCxnSpPr>
          <p:nvPr/>
        </p:nvCxnSpPr>
        <p:spPr>
          <a:xfrm rot="10800000">
            <a:off x="4795522" y="4653281"/>
            <a:ext cx="731518" cy="42163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22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045AF7EC-141A-4D1D-A33E-D743CC08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סף מינימום, סף תחתון, וסף עליון</a:t>
            </a:r>
            <a:endParaRPr lang="en-US" alt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683565" y="1673352"/>
            <a:ext cx="6003235" cy="4718304"/>
          </a:xfrm>
        </p:spPr>
        <p:txBody>
          <a:bodyPr>
            <a:normAutofit/>
          </a:bodyPr>
          <a:lstStyle/>
          <a:p>
            <a:r>
              <a:rPr lang="he-IL" altLang="en-US" dirty="0"/>
              <a:t>מדוע מוגדר סף מינימום קריטי (</a:t>
            </a:r>
            <a:r>
              <a:rPr lang="en-US" altLang="en-US" dirty="0"/>
              <a:t>min</a:t>
            </a:r>
            <a:r>
              <a:rPr lang="he-IL" altLang="en-US" dirty="0"/>
              <a:t>)?</a:t>
            </a:r>
          </a:p>
          <a:p>
            <a:pPr lvl="1"/>
            <a:r>
              <a:rPr lang="en-US" altLang="en-US" dirty="0"/>
              <a:t>PFRA</a:t>
            </a:r>
            <a:r>
              <a:rPr lang="he-IL" altLang="en-US" dirty="0"/>
              <a:t> דורש זיכרון פנוי כדי לרוץ, למשל כדי לתחזק מבני נתונים של הגרעין. אם מספר המסגרות הפנויות ירד מתחת לסף הקריטי, הגרעין</a:t>
            </a:r>
            <a:r>
              <a:rPr lang="en-US" altLang="en-US" dirty="0"/>
              <a:t> </a:t>
            </a:r>
            <a:r>
              <a:rPr lang="he-IL" altLang="en-US" dirty="0"/>
              <a:t>עלול לקרוס.</a:t>
            </a:r>
          </a:p>
          <a:p>
            <a:r>
              <a:rPr lang="he-IL" altLang="en-US" dirty="0"/>
              <a:t>מדוע מוגדר סף תחתון (</a:t>
            </a:r>
            <a:r>
              <a:rPr lang="en-US" altLang="en-US" dirty="0"/>
              <a:t>low</a:t>
            </a:r>
            <a:r>
              <a:rPr lang="he-IL" altLang="en-US" dirty="0"/>
              <a:t>)?</a:t>
            </a:r>
          </a:p>
          <a:p>
            <a:pPr lvl="1"/>
            <a:r>
              <a:rPr lang="he-IL" altLang="en-US" dirty="0"/>
              <a:t>כדי להקטין את הזמן של הקצאה חדשה.</a:t>
            </a:r>
          </a:p>
          <a:p>
            <a:pPr lvl="1"/>
            <a:r>
              <a:rPr lang="he-IL" altLang="en-US" dirty="0"/>
              <a:t>הגרעין פינה מראש בצורה אסינכרונית כדי שיהיה זיכרון מעבר לסף הקריטי וכך אין צורך לפנות מסגרות בצורה סינכרונית.</a:t>
            </a:r>
          </a:p>
          <a:p>
            <a:r>
              <a:rPr lang="he-IL" altLang="en-US" dirty="0"/>
              <a:t>מדוע מוגדר סף עליון (</a:t>
            </a:r>
            <a:r>
              <a:rPr lang="en-US" altLang="en-US" dirty="0"/>
              <a:t>high</a:t>
            </a:r>
            <a:r>
              <a:rPr lang="he-IL" altLang="en-US" dirty="0"/>
              <a:t>)?</a:t>
            </a:r>
          </a:p>
          <a:p>
            <a:pPr lvl="1"/>
            <a:r>
              <a:rPr lang="he-IL" altLang="en-US" dirty="0"/>
              <a:t>כדי לא לפנות יותר מדי דפים ולפגוע בביצועים.</a:t>
            </a:r>
          </a:p>
          <a:p>
            <a:pPr lvl="1"/>
            <a:r>
              <a:rPr lang="he-IL" altLang="en-US" dirty="0"/>
              <a:t>כדי לא לבצע עבודה מיותרת.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3FBEA3-07C4-4CB7-B57B-D53F411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AD5B-5ABB-4681-927E-9164324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F3ED39B-CA48-2025-A7AE-92B6DC2FD8A2}"/>
              </a:ext>
            </a:extLst>
          </p:cNvPr>
          <p:cNvSpPr/>
          <p:nvPr/>
        </p:nvSpPr>
        <p:spPr>
          <a:xfrm>
            <a:off x="450102" y="4233852"/>
            <a:ext cx="1800000" cy="21600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0E80699-2213-F322-722D-3419F78648F7}"/>
              </a:ext>
            </a:extLst>
          </p:cNvPr>
          <p:cNvSpPr/>
          <p:nvPr/>
        </p:nvSpPr>
        <p:spPr>
          <a:xfrm>
            <a:off x="450102" y="533400"/>
            <a:ext cx="1800000" cy="585825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i="1" dirty="0"/>
              <a:t>free pages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he-IL" sz="2400" dirty="0"/>
          </a:p>
          <a:p>
            <a:pPr algn="ctr"/>
            <a:r>
              <a:rPr lang="en-US" sz="2400" dirty="0"/>
              <a:t>low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min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ED396D2-DEE7-978C-3C5B-02FC56BB0C96}"/>
              </a:ext>
            </a:extLst>
          </p:cNvPr>
          <p:cNvSpPr/>
          <p:nvPr/>
        </p:nvSpPr>
        <p:spPr>
          <a:xfrm>
            <a:off x="450102" y="3506204"/>
            <a:ext cx="1800000" cy="288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FB3FAF9-FE8F-0AFA-FFB1-9182E614024B}"/>
              </a:ext>
            </a:extLst>
          </p:cNvPr>
          <p:cNvSpPr/>
          <p:nvPr/>
        </p:nvSpPr>
        <p:spPr>
          <a:xfrm>
            <a:off x="450102" y="2067567"/>
            <a:ext cx="1800000" cy="432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87F7127-7892-A1BE-777F-64CED828D96C}"/>
              </a:ext>
            </a:extLst>
          </p:cNvPr>
          <p:cNvSpPr/>
          <p:nvPr/>
        </p:nvSpPr>
        <p:spPr>
          <a:xfrm>
            <a:off x="451522" y="4948930"/>
            <a:ext cx="1800000" cy="1440000"/>
          </a:xfrm>
          <a:prstGeom prst="can">
            <a:avLst>
              <a:gd name="adj" fmla="val 3190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627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EA0EB92-EEF9-4D8D-9889-BA0AE8DC6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עקרונות כלליים </a:t>
            </a:r>
            <a:r>
              <a:rPr lang="he-IL" altLang="en-US" dirty="0"/>
              <a:t>של </a:t>
            </a:r>
            <a:r>
              <a:rPr lang="en-US" altLang="en-US" dirty="0"/>
              <a:t>PFRA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E0F86C4-CF8A-475C-AED0-4B077DBC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העקרונות המרכזיים המשותפים לכל המימושים של </a:t>
            </a:r>
            <a:r>
              <a:rPr lang="en-US" altLang="en-US" dirty="0"/>
              <a:t>PFRA</a:t>
            </a:r>
            <a:r>
              <a:rPr lang="he-IL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בחינת כל המסגרות של כל התהליכים ועדיפות לפינוי מסגרות של מטמון הדפים שאף תהליך לא מצביע אליהן ו/או מסגרות נקיות.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מעקב דינמי אחר רמת הפעילות של כל המסגרות ועדיפות לפינוי המסגרות ה"קרות" ביותר.</a:t>
            </a:r>
          </a:p>
          <a:p>
            <a:pPr lvl="1"/>
            <a:r>
              <a:rPr lang="he-IL" dirty="0"/>
              <a:t>תהליכי משתמש שיוצאים להמתנה ארוכה יאבדו בהדרגה את כל המסגרות שהם החזיקו ולא יפריעו לשאר התהליכים.</a:t>
            </a: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פינוי מסגרת משותפת מכל מרחבי הזיכרון המצביעים עליה בבת-אחת.</a:t>
            </a:r>
            <a:endParaRPr lang="en-US" altLang="en-US" dirty="0"/>
          </a:p>
          <a:p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DE32-6566-4F59-ABF2-10440B5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71EB2-286F-40B0-8660-102BB6B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מסגרות של </a:t>
            </a:r>
            <a:r>
              <a:rPr lang="en-US" dirty="0"/>
              <a:t>PFRA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מסגרות לא מוצבעות – מסגרות שאף טבלת דפים (כלומר אף תהליך) לא מצביעה עליהן.</a:t>
            </a:r>
          </a:p>
          <a:p>
            <a:pPr lvl="1"/>
            <a:r>
              <a:rPr lang="he-IL" dirty="0"/>
              <a:t>מדוע אין מסגרות אנונימיות לא מוצבעות?</a:t>
            </a:r>
          </a:p>
          <a:p>
            <a:pPr lvl="1"/>
            <a:r>
              <a:rPr lang="he-IL" dirty="0"/>
              <a:t>כי מסגרות אנונימיות נמחקות מיד עם סיום התהליך המצביע עליהן, כלומר מיד כאשר הן לא מוצבעות.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2257237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מלוכלכות</a:t>
            </a:r>
          </a:p>
          <a:p>
            <a:pPr algn="ctr" rtl="1"/>
            <a:r>
              <a:rPr lang="he-IL" sz="2000" dirty="0"/>
              <a:t>מוצבעות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943225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נקיות</a:t>
            </a:r>
          </a:p>
          <a:p>
            <a:pPr algn="ctr" rtl="1"/>
            <a:r>
              <a:rPr lang="he-IL" sz="2000" err="1"/>
              <a:t>מוצבעות</a:t>
            </a:r>
            <a:endParaRPr lang="he-IL" sz="2000"/>
          </a:p>
        </p:txBody>
      </p:sp>
      <p:sp>
        <p:nvSpPr>
          <p:cNvPr id="8" name="Folded Corner 7"/>
          <p:cNvSpPr/>
          <p:nvPr/>
        </p:nvSpPr>
        <p:spPr>
          <a:xfrm>
            <a:off x="5629212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מלוכלכות</a:t>
            </a:r>
          </a:p>
          <a:p>
            <a:pPr algn="ctr" rtl="1"/>
            <a:r>
              <a:rPr lang="he-IL" sz="2000" dirty="0"/>
              <a:t>לא מוצבעות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315200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נקיות</a:t>
            </a:r>
          </a:p>
          <a:p>
            <a:pPr algn="ctr" rtl="1"/>
            <a:r>
              <a:rPr lang="he-IL" sz="2000"/>
              <a:t>לא </a:t>
            </a:r>
            <a:r>
              <a:rPr lang="he-IL" sz="2000" err="1"/>
              <a:t>מוצבעות</a:t>
            </a:r>
            <a:endParaRPr lang="he-IL" sz="200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57200" y="2755719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2257237" y="2968453"/>
            <a:ext cx="1371600" cy="9000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err="1"/>
              <a:t>מוצבעות</a:t>
            </a:r>
            <a:r>
              <a:rPr lang="he-IL" sz="200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579" y="3002954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/>
              <a:t>מסגרות אנונימיות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041" y="1629813"/>
            <a:ext cx="184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/>
              <a:t>מסגרות של מטמון הדפים</a:t>
            </a:r>
          </a:p>
        </p:txBody>
      </p:sp>
    </p:spTree>
    <p:extLst>
      <p:ext uri="{BB962C8B-B14F-4D97-AF65-F5344CB8AC3E}">
        <p14:creationId xmlns:p14="http://schemas.microsoft.com/office/powerpoint/2010/main" val="21771618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6DF4-E743-4152-973F-57813677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אילו מסגרות עדיף לשחרר?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FB7E-C19E-43B2-BF2F-7D63854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מסגרות לא מוצבעות – כי פינוי מסגרות מוצבעות דורש עדכון טבלאות הדפים של תהליכי המשתמש המצביעים עליהן.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he-IL" dirty="0"/>
              <a:t>מסגרות נקיות – כי פינוי מסגרות מלוכלכות דורש כתיבה חזרה לדיסק.</a:t>
            </a:r>
          </a:p>
          <a:p>
            <a:endParaRPr lang="he-IL" dirty="0"/>
          </a:p>
          <a:p>
            <a:r>
              <a:rPr lang="he-IL" dirty="0"/>
              <a:t>האם תמיד עדיף לשחרר מסגרות לא מוצבעות על-פני מסגרות אנונימיות?</a:t>
            </a:r>
          </a:p>
          <a:p>
            <a:r>
              <a:rPr lang="he-IL" dirty="0"/>
              <a:t>לא. לדוגמה:</a:t>
            </a:r>
            <a:r>
              <a:rPr lang="en-US" dirty="0"/>
              <a:t> </a:t>
            </a:r>
            <a:r>
              <a:rPr lang="he-IL" dirty="0"/>
              <a:t>תכנית אחת שעורכת קוד ותכנית שניה שמהדרת (מקמפלת) אותו.</a:t>
            </a:r>
          </a:p>
          <a:p>
            <a:r>
              <a:rPr lang="he-IL" dirty="0"/>
              <a:t>אחרי שהתכנית הראשונה מסתיימת ולפני שהתכנית השניה מתחילה, המסגרת של הקובץ לא מוצבעת, אבל כדאי לשמור אותה בזיכרון למרות זאת.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3E65-ECD6-4667-9C5A-9CB88BEE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B2D5-BC21-41A8-BB0E-42D5DD2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5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EA0EB92-EEF9-4D8D-9889-BA0AE8DC6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פינוי מסגרות אופטימלי</a:t>
            </a:r>
            <a:endParaRPr lang="en-US" altLang="en-US" dirty="0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E0F86C4-CF8A-475C-AED0-4B077DBC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altLang="en-US" dirty="0"/>
              <a:t>האלגוריתם האופטימלי (== מביא למספר ההחטאות הנמוך ביותר) יפנה את המסגרות שניגש אליהן בעתיד הרחוק ביותר.</a:t>
            </a:r>
          </a:p>
          <a:p>
            <a:pPr lvl="1"/>
            <a:r>
              <a:rPr lang="en-US" altLang="en-US" dirty="0" err="1"/>
              <a:t>Bélády's</a:t>
            </a:r>
            <a:r>
              <a:rPr lang="en-US" altLang="en-US" dirty="0"/>
              <a:t> optimal page replacement policy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מכיוון שלא ניתן לדעת את העתיד, </a:t>
            </a:r>
            <a:r>
              <a:rPr lang="en-US" altLang="en-US" dirty="0"/>
              <a:t>PFRA</a:t>
            </a:r>
            <a:r>
              <a:rPr lang="he-IL" altLang="en-US" dirty="0"/>
              <a:t> מסתכל על העבר ומנסה לחזות ממנו את העתיד:</a:t>
            </a:r>
          </a:p>
          <a:p>
            <a:r>
              <a:rPr lang="he-IL" altLang="en-US" dirty="0"/>
              <a:t>דפים שניגשו אליהם לאחרונה – הצפי הוא שייגשו אליהם שוב בעתיד הקרוב.</a:t>
            </a:r>
          </a:p>
          <a:p>
            <a:r>
              <a:rPr lang="he-IL" altLang="en-US" dirty="0"/>
              <a:t>דפים שניגשו אליהם לפני זמן רב – הצפי הוא שייגשו אליהם שוב רק בעתיד הרחוק.</a:t>
            </a:r>
          </a:p>
          <a:p>
            <a:r>
              <a:rPr lang="he-IL" altLang="en-US" dirty="0"/>
              <a:t>בדומה לאלגוריתם </a:t>
            </a:r>
            <a:r>
              <a:rPr lang="en-US" altLang="en-US" dirty="0"/>
              <a:t>LRU</a:t>
            </a:r>
            <a:r>
              <a:rPr lang="he-IL" altLang="en-US" dirty="0"/>
              <a:t>: </a:t>
            </a:r>
            <a:r>
              <a:rPr lang="en-US" altLang="en-US" dirty="0"/>
              <a:t>Least Recently Used</a:t>
            </a:r>
            <a:r>
              <a:rPr lang="he-IL" altLang="en-US" dirty="0"/>
              <a:t>.</a:t>
            </a:r>
          </a:p>
          <a:p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DE32-6566-4F59-ABF2-10440B5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71EB2-286F-40B0-8660-102BB6B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21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BC11C5B-BB1F-43E1-926A-210A8175B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מעקב אחרי גישה לדפים</a:t>
            </a:r>
            <a:endParaRPr lang="en-US" altLang="en-US" dirty="0"/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96A0C576-3400-4E48-A6F5-509C41C92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כדי לממש את האלגוריתם שתואר בשקף הקודם, מערכת ההפעלה צריכה לדעת על כל גישה לכל דף בזיכרון.</a:t>
            </a:r>
          </a:p>
          <a:p>
            <a:r>
              <a:rPr lang="he-IL" altLang="en-US" u="sng" dirty="0"/>
              <a:t>אופציה 1#:</a:t>
            </a:r>
            <a:r>
              <a:rPr lang="he-IL" altLang="en-US" dirty="0"/>
              <a:t> המעבד יצור פסיקה בכל גישה לזיכרון כדי להעביר את השליטה למערכת ההפעלה.</a:t>
            </a:r>
          </a:p>
          <a:p>
            <a:pPr lvl="1"/>
            <a:r>
              <a:rPr lang="he-IL" altLang="en-US" dirty="0"/>
              <a:t>זה פתרון לא סביר כי המעבד ניגש לזיכרון בכל פקודה לפחות פעם אחת (כדי לקרוא את הפקודה), ולכן התקורה תהיה בלתי נסבלת.</a:t>
            </a:r>
          </a:p>
          <a:p>
            <a:r>
              <a:rPr lang="he-IL" altLang="en-US" u="sng" dirty="0"/>
              <a:t>אופציה 2#:</a:t>
            </a:r>
            <a:r>
              <a:rPr lang="he-IL" altLang="en-US" dirty="0"/>
              <a:t> המעבד יתחזק בעצמו מונה לכל מסגרת המכיל את ה"גיל" שלה.</a:t>
            </a:r>
          </a:p>
          <a:p>
            <a:pPr lvl="1"/>
            <a:r>
              <a:rPr lang="he-IL" altLang="en-US" dirty="0"/>
              <a:t>זה פתרון יקר בחומרה ולכן מעבדי אינטל/</a:t>
            </a:r>
            <a:r>
              <a:rPr lang="en-US" altLang="en-US" dirty="0"/>
              <a:t>AMD</a:t>
            </a:r>
            <a:r>
              <a:rPr lang="he-IL" altLang="en-US" dirty="0"/>
              <a:t> לא מספקים תמיכה כזו.</a:t>
            </a:r>
          </a:p>
          <a:p>
            <a:r>
              <a:rPr lang="he-IL" altLang="en-US" u="sng" dirty="0"/>
              <a:t>אופציה 3#:</a:t>
            </a:r>
            <a:r>
              <a:rPr lang="he-IL" altLang="en-US" dirty="0"/>
              <a:t> מערכת ההפעלה תשתמש במנגנון חומרה אחר כדי להעריך/לקרב את רמת הפעילות של המסגרות בזיכרון: ביט </a:t>
            </a:r>
            <a:r>
              <a:rPr lang="en-US" altLang="en-US" dirty="0"/>
              <a:t>accessed</a:t>
            </a:r>
            <a:r>
              <a:rPr lang="he-IL" altLang="en-US" dirty="0"/>
              <a:t> של הכניסות בטבלת הדפים.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438839-F39E-4F86-AC11-0AE200C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E6483-C2D6-48D5-8F2B-5A6E6BC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2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ביט </a:t>
            </a:r>
            <a:r>
              <a:rPr lang="en-US" altLang="en-US" dirty="0"/>
              <a:t>accessed</a:t>
            </a:r>
            <a:r>
              <a:rPr lang="he-IL" altLang="en-US" dirty="0"/>
              <a:t> בטבלת הדפים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F45-7606-4108-9EDF-D736327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כאשר המעבד ניגש לדף מסוים לראשונה, הוא מתרגם את הכתובת הוירטואלית שלו לכתובת פיזית ע"י הליכה בטבלת הדפים ואז מדליק את הביט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גישות נוספות לאותו הדף לא ישנו את</a:t>
            </a:r>
            <a:br>
              <a:rPr lang="en-US" altLang="en-US" dirty="0"/>
            </a:br>
            <a:r>
              <a:rPr lang="he-IL" altLang="en-US" dirty="0"/>
              <a:t>מצב הדגל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Speech Bubble: Rectangle 7">
            <a:extLst>
              <a:ext uri="{FF2B5EF4-FFF2-40B4-BE49-F238E27FC236}">
                <a16:creationId xmlns:a16="http://schemas.microsoft.com/office/drawing/2014/main" id="{FE193429-7FCC-4D32-917C-95ACD66BBBD9}"/>
              </a:ext>
            </a:extLst>
          </p:cNvPr>
          <p:cNvSpPr/>
          <p:nvPr/>
        </p:nvSpPr>
        <p:spPr>
          <a:xfrm>
            <a:off x="457200" y="2783569"/>
            <a:ext cx="2743200" cy="822960"/>
          </a:xfrm>
          <a:prstGeom prst="wedgeRoundRectCallout">
            <a:avLst>
              <a:gd name="adj1" fmla="val 48811"/>
              <a:gd name="adj2" fmla="val -961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ומה אם התרגום של הדף נמצא ב-</a:t>
            </a:r>
            <a:r>
              <a:rPr lang="en-US" altLang="en-US" sz="2400" dirty="0"/>
              <a:t>TLB</a:t>
            </a:r>
            <a:r>
              <a:rPr lang="he-IL" altLang="en-US" sz="2400" dirty="0"/>
              <a:t>?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FB7A7D3-EEB3-44C5-B1FF-27139877E30B}"/>
              </a:ext>
            </a:extLst>
          </p:cNvPr>
          <p:cNvSpPr txBox="1"/>
          <p:nvPr/>
        </p:nvSpPr>
        <p:spPr>
          <a:xfrm>
            <a:off x="488445" y="6057230"/>
            <a:ext cx="982062" cy="418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" name="Table 41">
            <a:extLst>
              <a:ext uri="{FF2B5EF4-FFF2-40B4-BE49-F238E27FC236}">
                <a16:creationId xmlns:a16="http://schemas.microsoft.com/office/drawing/2014/main" id="{0C2FA09D-6B34-4E51-A5BF-CEB65F38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10638"/>
              </p:ext>
            </p:extLst>
          </p:nvPr>
        </p:nvGraphicFramePr>
        <p:xfrm>
          <a:off x="634182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97459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276353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945457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669205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109F2-C8D1-479F-ADB0-0AA64C886E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470507" y="6266231"/>
            <a:ext cx="12008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16E2E500-845C-4AAB-8BDE-FE58C803FBEC}"/>
              </a:ext>
            </a:extLst>
          </p:cNvPr>
          <p:cNvCxnSpPr>
            <a:cxnSpLocks/>
          </p:cNvCxnSpPr>
          <p:nvPr/>
        </p:nvCxnSpPr>
        <p:spPr>
          <a:xfrm>
            <a:off x="4621274" y="5123232"/>
            <a:ext cx="1720554" cy="1143000"/>
          </a:xfrm>
          <a:prstGeom prst="bentConnector4">
            <a:avLst>
              <a:gd name="adj1" fmla="val 21667"/>
              <a:gd name="adj2" fmla="val 1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1">
            <a:extLst>
              <a:ext uri="{FF2B5EF4-FFF2-40B4-BE49-F238E27FC236}">
                <a16:creationId xmlns:a16="http://schemas.microsoft.com/office/drawing/2014/main" id="{6792648E-B261-D02E-0896-0F89C476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7707"/>
              </p:ext>
            </p:extLst>
          </p:nvPr>
        </p:nvGraphicFramePr>
        <p:xfrm>
          <a:off x="267131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94995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7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רמת פעילות של מסגרת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D3BDC2-82AF-BC05-9CA4-73110AF5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שני הביטים </a:t>
            </a:r>
            <a:r>
              <a:rPr lang="en-US" sz="2400" dirty="0"/>
              <a:t>active, referenced</a:t>
            </a:r>
            <a:r>
              <a:rPr lang="he-IL" sz="2400" dirty="0"/>
              <a:t> מגדירים לכל מסגרת בטבלת המסגרות את רמת הפעילות שלה: ערך שלם בין 0 ל-3.</a:t>
            </a:r>
          </a:p>
          <a:p>
            <a:pPr algn="r" rtl="1"/>
            <a:r>
              <a:rPr lang="he-IL" dirty="0"/>
              <a:t>לדוגמה:</a:t>
            </a:r>
            <a:endParaRPr lang="en-US" sz="24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DE6BA3B-D738-7191-A0A8-C70BEDF76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273393"/>
              </p:ext>
            </p:extLst>
          </p:nvPr>
        </p:nvGraphicFramePr>
        <p:xfrm>
          <a:off x="457200" y="3028121"/>
          <a:ext cx="8229601" cy="32004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69171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471991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3286428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1520732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1181279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refcount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A,R=0,0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A,R=0,1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A,R=1,0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A,R=1,1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45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עדכון רמת הפעילות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9EDAB9-561F-4434-3D48-722C84AB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בכל פרק זמן מסוים, מערכת ההפעלה סורקת את טבלאות הדפים ובודקת את מצב הדגל </a:t>
            </a:r>
            <a:r>
              <a:rPr lang="en-US" altLang="en-US" dirty="0"/>
              <a:t>accessed</a:t>
            </a:r>
            <a:r>
              <a:rPr lang="he-IL" altLang="en-US" dirty="0"/>
              <a:t> בכל הכניסות.</a:t>
            </a:r>
          </a:p>
          <a:p>
            <a:r>
              <a:rPr lang="he-IL" dirty="0"/>
              <a:t>בכל כניסה שבה הדגל </a:t>
            </a:r>
            <a:r>
              <a:rPr lang="en-US" dirty="0"/>
              <a:t>accessed</a:t>
            </a:r>
            <a:r>
              <a:rPr lang="he-IL" dirty="0"/>
              <a:t> דלוק, מערכת ההפעלה מגדילה את רמת הפעילות של המסגרת (</a:t>
            </a:r>
            <a:r>
              <a:rPr lang="en-US" dirty="0"/>
              <a:t>activity++</a:t>
            </a:r>
            <a:r>
              <a:rPr lang="he-IL" dirty="0"/>
              <a:t>) </a:t>
            </a:r>
            <a:r>
              <a:rPr lang="he-IL" altLang="en-US" dirty="0"/>
              <a:t>ומנקה את הדגל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  <a:p>
            <a:endParaRPr lang="en-US" altLang="en-US" dirty="0"/>
          </a:p>
          <a:p>
            <a:r>
              <a:rPr lang="he-IL" altLang="en-US" dirty="0"/>
              <a:t>בנוסף, בכל פרק זמן מסוים, או כאשר מספר המסגרות הפנויות נמוך, מערכת ההפעלה מקטינה את מוני הפעילות של כל המסגרות (</a:t>
            </a:r>
            <a:r>
              <a:rPr lang="en-US" altLang="en-US" dirty="0"/>
              <a:t>activity--</a:t>
            </a:r>
            <a:r>
              <a:rPr lang="he-IL" altLang="en-US" dirty="0"/>
              <a:t>).</a:t>
            </a:r>
            <a:endParaRPr lang="en-US" altLang="en-US" dirty="0"/>
          </a:p>
          <a:p>
            <a:r>
              <a:rPr lang="he-IL" dirty="0"/>
              <a:t>הרציונל: כדי לא להתחשב בהיסטוריה רחוקה מדי. אם מסגרת הייתה פעילה בעבר, זה לא אומר שהיא עדיין פעילה בהווה.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הפתרון: מטמון הדפים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מטמון הדפים הוא אוסף מסגרות בזיכרון הפיזי השומרות עותק של קבצים שמקורם בהתקני אחסון.</a:t>
            </a:r>
          </a:p>
          <a:p>
            <a:r>
              <a:rPr lang="he-IL" dirty="0"/>
              <a:t>המסגרות של מטמון הדפים</a:t>
            </a:r>
            <a:br>
              <a:rPr lang="en-US" dirty="0"/>
            </a:br>
            <a:r>
              <a:rPr lang="he-IL" dirty="0"/>
              <a:t>לא בהכרח רציפות בזיכרון הפיזי.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2" descr="Image result for H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423" y="3872017"/>
            <a:ext cx="2229350" cy="228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566697">
            <a:off x="3750478" y="4719061"/>
            <a:ext cx="2284913" cy="365935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EB0434-69C7-4F5D-853B-E30EE1F9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59335"/>
              </p:ext>
            </p:extLst>
          </p:nvPr>
        </p:nvGraphicFramePr>
        <p:xfrm>
          <a:off x="952246" y="2898648"/>
          <a:ext cx="2743200" cy="35661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47166008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physical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08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3490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5483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37677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772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659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043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11748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3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59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E07F925-11BB-69E6-55AC-544395F2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שחרור מסגרות שלא היו בשימוש לאחרונה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B987E-3895-9DFB-BDD1-C7A3F618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כל מסגרת בזיכרון שייכת לאחת מבין שתי רשימות מקושרות (</a:t>
            </a:r>
            <a:r>
              <a:rPr lang="en-US" altLang="en-US" dirty="0"/>
              <a:t>active, inactive</a:t>
            </a:r>
            <a:r>
              <a:rPr lang="he-IL" altLang="en-US" dirty="0"/>
              <a:t>) בהתאם לרמת הפעילות שלה.</a:t>
            </a:r>
          </a:p>
          <a:p>
            <a:r>
              <a:rPr lang="he-IL" altLang="en-US" dirty="0"/>
              <a:t>מסגרות יכולות לעבור בצורה דינמית בין הרשימות.</a:t>
            </a:r>
          </a:p>
          <a:p>
            <a:r>
              <a:rPr lang="en-US" altLang="en-US" dirty="0"/>
              <a:t>PFRA</a:t>
            </a:r>
            <a:r>
              <a:rPr lang="he-IL" altLang="en-US" dirty="0"/>
              <a:t> סורק את המסגרות ברשימת ה-</a:t>
            </a:r>
            <a:r>
              <a:rPr lang="en-US" altLang="en-US" dirty="0"/>
              <a:t>inactive</a:t>
            </a:r>
            <a:r>
              <a:rPr lang="he-IL" altLang="en-US" dirty="0"/>
              <a:t> ומפנה אותן קודם.</a:t>
            </a:r>
          </a:p>
          <a:p>
            <a:endParaRPr lang="he-IL" alt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A6B3BD-6BE7-4826-836D-32B626C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8703F-090A-4CF1-9554-53084A1F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01413" name="AutoShape 5">
            <a:extLst>
              <a:ext uri="{FF2B5EF4-FFF2-40B4-BE49-F238E27FC236}">
                <a16:creationId xmlns:a16="http://schemas.microsoft.com/office/drawing/2014/main" id="{592F49B5-7468-4010-AB47-526A95E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799" y="5058611"/>
            <a:ext cx="1620000" cy="644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referenced=1</a:t>
            </a:r>
          </a:p>
          <a:p>
            <a:pPr algn="ctr"/>
            <a:r>
              <a:rPr lang="en-US" altLang="en-US" dirty="0"/>
              <a:t>active=0</a:t>
            </a:r>
          </a:p>
        </p:txBody>
      </p:sp>
      <p:sp>
        <p:nvSpPr>
          <p:cNvPr id="401414" name="AutoShape 6">
            <a:extLst>
              <a:ext uri="{FF2B5EF4-FFF2-40B4-BE49-F238E27FC236}">
                <a16:creationId xmlns:a16="http://schemas.microsoft.com/office/drawing/2014/main" id="{64ED3F87-56CA-454C-A3A1-00455E56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042" y="5058611"/>
            <a:ext cx="1620000" cy="6000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referenced=0</a:t>
            </a:r>
          </a:p>
          <a:p>
            <a:pPr algn="ctr"/>
            <a:r>
              <a:rPr lang="en-US" altLang="en-US" dirty="0"/>
              <a:t>active=1</a:t>
            </a:r>
          </a:p>
        </p:txBody>
      </p:sp>
      <p:sp>
        <p:nvSpPr>
          <p:cNvPr id="401415" name="AutoShape 7">
            <a:extLst>
              <a:ext uri="{FF2B5EF4-FFF2-40B4-BE49-F238E27FC236}">
                <a16:creationId xmlns:a16="http://schemas.microsoft.com/office/drawing/2014/main" id="{06618694-FBBD-4D09-B8EA-3112E3F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442" y="5017336"/>
            <a:ext cx="1620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referenced=1</a:t>
            </a:r>
          </a:p>
          <a:p>
            <a:pPr algn="ctr"/>
            <a:r>
              <a:rPr lang="en-US" altLang="en-US" dirty="0"/>
              <a:t>active=1</a:t>
            </a:r>
          </a:p>
        </p:txBody>
      </p:sp>
      <p:sp>
        <p:nvSpPr>
          <p:cNvPr id="401412" name="AutoShape 4">
            <a:extLst>
              <a:ext uri="{FF2B5EF4-FFF2-40B4-BE49-F238E27FC236}">
                <a16:creationId xmlns:a16="http://schemas.microsoft.com/office/drawing/2014/main" id="{D14DAFF8-1E46-40BE-B1DA-F2D3F3C3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64" y="5048263"/>
            <a:ext cx="1620000" cy="6619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referenced=0</a:t>
            </a:r>
          </a:p>
          <a:p>
            <a:pPr algn="ctr"/>
            <a:r>
              <a:rPr lang="en-US" altLang="en-US" dirty="0"/>
              <a:t>active=0</a:t>
            </a:r>
          </a:p>
        </p:txBody>
      </p:sp>
      <p:sp>
        <p:nvSpPr>
          <p:cNvPr id="4" name="Curved Down Arrow 3"/>
          <p:cNvSpPr/>
          <p:nvPr/>
        </p:nvSpPr>
        <p:spPr>
          <a:xfrm>
            <a:off x="6004559" y="4362016"/>
            <a:ext cx="1513840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44979" y="4403291"/>
            <a:ext cx="1668182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10800000">
            <a:off x="6004559" y="5789596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0800000">
            <a:off x="3874769" y="5770446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rot="10800000">
            <a:off x="1692909" y="5789597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756990"/>
            <a:ext cx="4114800" cy="2720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198" y="3756990"/>
            <a:ext cx="4036619" cy="27200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77478" y="3852467"/>
            <a:ext cx="22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active list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444" y="3843160"/>
            <a:ext cx="22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inactive list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3755502" y="4393030"/>
            <a:ext cx="1668182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86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69E-6CA2-4138-8B99-E9842206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/>
              <a:t>פינוי מסגרות משותפות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E81F-A6F1-4E63-B746-FB249A38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מסגרות משותפות הן מסגרות המוצבעות ממספר מרחבי זיכרון בו-זמנית.</a:t>
            </a:r>
          </a:p>
          <a:p>
            <a:pPr lvl="1"/>
            <a:r>
              <a:rPr lang="he-IL" altLang="en-US" dirty="0"/>
              <a:t>דוגמה 1#: מסגרת במטמון הדפים אשר מוצבעות ממספר תהליכים שממפים את אותו הקובץ לזיכרון.</a:t>
            </a:r>
          </a:p>
          <a:p>
            <a:pPr lvl="1"/>
            <a:r>
              <a:rPr lang="he-IL" altLang="en-US" dirty="0"/>
              <a:t>דוגמה 2#: מסגרת אנונימית שמשותפת בגלל מנגנון </a:t>
            </a:r>
            <a:r>
              <a:rPr lang="en-US" altLang="en-US" dirty="0"/>
              <a:t>COW</a:t>
            </a:r>
            <a:r>
              <a:rPr lang="he-IL" altLang="en-US" dirty="0"/>
              <a:t> (לפני שבוצע נסיון כתיבה למסגרת).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/>
              <a:t>PFRA</a:t>
            </a:r>
            <a:r>
              <a:rPr lang="he-IL" altLang="en-US" dirty="0"/>
              <a:t> נדרש לפנות מסגרת משותפת, הוא מנתק אותה מכל מרחבי הזיכרון המצביעים עליה בבת-אחת.</a:t>
            </a:r>
          </a:p>
          <a:p>
            <a:pPr lvl="1"/>
            <a:r>
              <a:rPr lang="he-IL" dirty="0"/>
              <a:t>כדי לממש את האלגוריתם, לינוקס שומרת מיפוי הפוך (מבנה נתונים שלא נלמד עליו בקורס) מכל מסגרת פיזית אל מרחבי הזיכרון המצביעים עליה.</a:t>
            </a:r>
          </a:p>
          <a:p>
            <a:pPr lvl="1"/>
            <a:r>
              <a:rPr lang="en-US" dirty="0"/>
              <a:t>PFRA</a:t>
            </a:r>
            <a:r>
              <a:rPr lang="he-IL" dirty="0"/>
              <a:t> עובר על כל מרחבי הזיכרון הללו ומעדכן את הכניסות המתאימות בטבלאות הדפים.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860CE-6E66-47FA-AA34-B80FB94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B1C3-34D2-4709-9342-1C24EFC1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1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נתבונן על מסגרת אנונימית בזיכרון אשר מוצבעת ע"י תהליך אחד.</a:t>
            </a:r>
          </a:p>
          <a:p>
            <a:r>
              <a:rPr lang="he-IL" dirty="0"/>
              <a:t>הכניסה המתאימה בטבלת הדפים של התהליך מכילה ביט </a:t>
            </a:r>
            <a:r>
              <a:rPr lang="en-US" dirty="0"/>
              <a:t>present == 1</a:t>
            </a:r>
            <a:r>
              <a:rPr lang="he-IL" dirty="0"/>
              <a:t> וכן את מספר המסגרת בזיכרון הפיזי.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X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1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1" name="Table 41">
            <a:extLst>
              <a:ext uri="{FF2B5EF4-FFF2-40B4-BE49-F238E27FC236}">
                <a16:creationId xmlns:a16="http://schemas.microsoft.com/office/drawing/2014/main" id="{5705CF30-44B0-48D6-B4FC-8FFEBA76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488"/>
              </p:ext>
            </p:extLst>
          </p:nvPr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frame=X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</a:t>
                      </a:r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F2301E4-1947-026C-441F-569496EF28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6035EF5-479E-9509-C39D-AD23DEC11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4115F5-C35F-CD1C-86C5-C75491F25E55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4FF04-26AF-ABC0-0EA3-14593B78ABC4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406541-3C12-27F3-6D0A-DBF69A3E0D36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2407156" y="3310950"/>
            <a:ext cx="1120384" cy="7273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270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2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כעת נניח ש- </a:t>
            </a:r>
            <a:r>
              <a:rPr lang="en-US" dirty="0"/>
              <a:t>PFRA</a:t>
            </a:r>
            <a:r>
              <a:rPr lang="he-IL" dirty="0"/>
              <a:t> מחליט לפנות את המסגרת לדיסק.</a:t>
            </a:r>
          </a:p>
          <a:p>
            <a:r>
              <a:rPr lang="he-IL" dirty="0"/>
              <a:t>הגרעין מחפש מגירה פנויה במאגר דפדוף כלשהו ומעתיק אליה את המסגרת.</a:t>
            </a:r>
          </a:p>
          <a:p>
            <a:r>
              <a:rPr lang="he-IL" dirty="0"/>
              <a:t>הכניסה המתאימה בטבלת הדפים של התהליך מכילה ביט </a:t>
            </a:r>
            <a:r>
              <a:rPr lang="en-US" dirty="0"/>
              <a:t>present == 0</a:t>
            </a:r>
            <a:r>
              <a:rPr lang="he-IL" dirty="0"/>
              <a:t> וכן את מיקום המסגרת בדיסק.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X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0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7" name="Table 41">
            <a:extLst>
              <a:ext uri="{FF2B5EF4-FFF2-40B4-BE49-F238E27FC236}">
                <a16:creationId xmlns:a16="http://schemas.microsoft.com/office/drawing/2014/main" id="{72B439E4-5D45-12DC-CFAB-A91D77B2E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50840"/>
              </p:ext>
            </p:extLst>
          </p:nvPr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CA7A4-F9E1-5098-7B2B-7C8C2797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BEC6D0F-5B9D-C589-2CAE-EF93601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0B93F-C1D5-4D41-A37D-4EAB9E9E3B47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3FA42-3037-7DE2-D234-13D73CD027F5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DD3F9-4255-D598-CB5C-1E96C7C21FA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2407156" y="4038319"/>
            <a:ext cx="1120523" cy="6642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44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3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אם התהליך ינסה לגשת לדף המתאים, הוא יחטוף חריגת דף.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17" name="Table 41">
            <a:extLst>
              <a:ext uri="{FF2B5EF4-FFF2-40B4-BE49-F238E27FC236}">
                <a16:creationId xmlns:a16="http://schemas.microsoft.com/office/drawing/2014/main" id="{72B439E4-5D45-12DC-CFAB-A91D77B2ECD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CA7A4-F9E1-5098-7B2B-7C8C2797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BEC6D0F-5B9D-C589-2CAE-EF93601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0B93F-C1D5-4D41-A37D-4EAB9E9E3B47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3FA42-3037-7DE2-D234-13D73CD027F5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DD3F9-4255-D598-CB5C-1E96C7C21FA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2407156" y="4038319"/>
            <a:ext cx="1120523" cy="6642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45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4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הטיפול יעבור לגרעין, שיקרא את המסגרת חזרה לזיכרון – לא בהכרח למיקום הקודם שלה.</a:t>
            </a:r>
          </a:p>
          <a:p>
            <a:r>
              <a:rPr lang="he-IL" dirty="0"/>
              <a:t>הכניסה המתאימה בטבלת הדפים של התהליך תצביע אל מיקום המסגרת בזיכרון.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Z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1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55</a:t>
            </a:fld>
            <a:endParaRPr lang="en-US"/>
          </a:p>
        </p:txBody>
      </p:sp>
      <p:graphicFrame>
        <p:nvGraphicFramePr>
          <p:cNvPr id="13" name="Table 41">
            <a:extLst>
              <a:ext uri="{FF2B5EF4-FFF2-40B4-BE49-F238E27FC236}">
                <a16:creationId xmlns:a16="http://schemas.microsoft.com/office/drawing/2014/main" id="{D7A3D2D6-2BD0-4CBD-225D-A2E636D39CA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frame=Z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</a:t>
                      </a:r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9D568A2-E0D8-EDA9-9C05-E2405265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F20CC52-ABB7-8B8F-CD4F-C237BE112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44F9D6-06E0-C9F8-9A6E-44D79FB88A7B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FC4BC-89EF-344E-05A1-D17977D162BE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455A95-EB50-94F7-CE91-6FE6111D7ECB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2407156" y="3310950"/>
            <a:ext cx="1120384" cy="7273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B9C1-16DF-4D66-AA47-9FCE5C6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גישה לדיסק עוברת דרך מטמון הדפים</a:t>
            </a:r>
            <a:endParaRPr lang="en-US" dirty="0"/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7169CA66-E76F-4D6B-B6E3-8E31779D00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260955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876F1-E121-46D2-8FDF-9A5748BF2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כאשר תכנית מבקשת לקרוא/לכתוב לדיסק, הגרעין בודק קודם אם המידע המבוקש נמצא במטמון הדפים.</a:t>
            </a:r>
          </a:p>
          <a:p>
            <a:r>
              <a:rPr lang="he-IL" dirty="0"/>
              <a:t>אם כן – הגרעין משרת את הבקשה ממטמון הדפים.</a:t>
            </a:r>
          </a:p>
          <a:p>
            <a:r>
              <a:rPr lang="he-IL" dirty="0"/>
              <a:t>אם לא – הגרעין יקרא את המידע מהדיסק ואז יוסיף אותו למטמון הדפים.</a:t>
            </a:r>
          </a:p>
          <a:p>
            <a:pPr lvl="1"/>
            <a:r>
              <a:rPr lang="he-IL" dirty="0"/>
              <a:t>בכל מקרה, הגרעין חייב להביא את המידע המבוקש לזיכרון כי המעבד לא יכול לגשת ישירות לדיסק.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D92D-9722-490B-A0F7-15E7AB36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96BA-FE7F-4246-9638-94B6E08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E43A-1BB5-49CA-9613-CC74C65E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עקרון הלוקאליות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B05AF-B77B-45D0-AD38-AF147CE4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he-IL" dirty="0"/>
              <a:t>לוקאליות במרחב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5577-02C2-426A-B6A4-62AD727F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9320"/>
            <a:ext cx="3931920" cy="4210368"/>
          </a:xfrm>
        </p:spPr>
        <p:txBody>
          <a:bodyPr>
            <a:normAutofit/>
          </a:bodyPr>
          <a:lstStyle/>
          <a:p>
            <a:r>
              <a:rPr lang="he-IL" dirty="0"/>
              <a:t>אם המשתמש ניגש לבית מסוים בדיסק, יש סיכוי גבוה שהוא ייגש לבתים סמוכים בעתיד הקרוב.</a:t>
            </a:r>
          </a:p>
          <a:p>
            <a:pPr lvl="1"/>
            <a:r>
              <a:rPr lang="he-IL" dirty="0"/>
              <a:t>לדוגמה: תוכנית הקוראת קובץ טקסט שורה אחר שורה.</a:t>
            </a:r>
          </a:p>
          <a:p>
            <a:pPr lvl="1"/>
            <a:r>
              <a:rPr lang="he-IL" dirty="0"/>
              <a:t>בשורה הראשונה – הגרעין יקרא את הדף הראשון (</a:t>
            </a:r>
            <a:r>
              <a:rPr lang="en-US" dirty="0"/>
              <a:t>4KB</a:t>
            </a:r>
            <a:r>
              <a:rPr lang="he-IL" dirty="0"/>
              <a:t>) של הקובץ מהדיסק. </a:t>
            </a:r>
          </a:p>
          <a:p>
            <a:pPr lvl="1"/>
            <a:r>
              <a:rPr lang="he-IL" dirty="0"/>
              <a:t>בשורה השניה – המידע כבר קיים במטמון הדפים, ונקרא אותו ללא גישה לדיסק.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6F4D4-EEF2-4C9B-82CC-2B2D0F8F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 dirty="0"/>
              <a:t>לוקאליות בזמן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9B0D09-A6F3-4C7B-84FB-13889C4A8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r>
              <a:rPr lang="he-IL" dirty="0"/>
              <a:t>אם המשתמש ניגש לבית מסוים בדיסק, יש סיכוי גבוה שהוא ייגש שוב לאותו בית בעתיד הקרוב.</a:t>
            </a:r>
          </a:p>
          <a:p>
            <a:pPr lvl="1"/>
            <a:r>
              <a:rPr lang="he-IL" dirty="0"/>
              <a:t>לדוגמה: תהליך שעורך קוד ותהליך אחריו שמהדר אותו. התהליך השני יחסוך גישה לדיסק אם הקובץ כבר קיים במטמון הדפים.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5A605-9BBB-4CC6-9DFB-7A12EAAC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0D10B-C1D5-43AF-8BCD-BBEC704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כתיבה מושהית (</a:t>
            </a:r>
            <a:r>
              <a:rPr lang="en-US"/>
              <a:t>write-back</a:t>
            </a:r>
            <a:r>
              <a:rPr lang="he-IL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כתיבות לדיסק נדחות כדי לחסוך (אולי) כתיבות של ערכי ביניים.</a:t>
            </a:r>
          </a:p>
          <a:p>
            <a:r>
              <a:rPr lang="he-IL" b="1" u="sng" dirty="0"/>
              <a:t>יתרון:</a:t>
            </a:r>
            <a:r>
              <a:rPr lang="he-IL" dirty="0"/>
              <a:t> צמצום של מספר הכתיבות לדיסק.</a:t>
            </a:r>
          </a:p>
          <a:p>
            <a:pPr lvl="1"/>
            <a:r>
              <a:rPr lang="he-IL" dirty="0"/>
              <a:t>שיפור ביצועים לא רק לתוכנית הכותבת אלא לכלל המערכת: במידה והדיסק עמוס בבקשות קריאה/כתיבה, אז כתיבה מושהית תפחית את מספר הכתיבות הכולל (לעומת כתיבה מיידית, </a:t>
            </a:r>
            <a:r>
              <a:rPr lang="en-US" dirty="0"/>
              <a:t>write-through</a:t>
            </a:r>
            <a:r>
              <a:rPr lang="he-IL" dirty="0"/>
              <a:t>).</a:t>
            </a:r>
          </a:p>
          <a:p>
            <a:r>
              <a:rPr lang="he-IL" b="1" u="sng" dirty="0"/>
              <a:t>חיסרון:</a:t>
            </a:r>
            <a:r>
              <a:rPr lang="he-IL" dirty="0"/>
              <a:t> אובדן אמינות - המידע בזיכרון עלול ללכת לאיבוד אם יש נפילת מתח.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טבלה 2">
            <a:extLst>
              <a:ext uri="{FF2B5EF4-FFF2-40B4-BE49-F238E27FC236}">
                <a16:creationId xmlns:a16="http://schemas.microsoft.com/office/drawing/2014/main" id="{345C7762-17B6-42ED-97EF-6BBA3446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48766"/>
              </p:ext>
            </p:extLst>
          </p:nvPr>
        </p:nvGraphicFramePr>
        <p:xfrm>
          <a:off x="457201" y="4577613"/>
          <a:ext cx="8229599" cy="1798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1789">
                  <a:extLst>
                    <a:ext uri="{9D8B030D-6E8A-4147-A177-3AD203B41FA5}">
                      <a16:colId xmlns:a16="http://schemas.microsoft.com/office/drawing/2014/main" val="1078142695"/>
                    </a:ext>
                  </a:extLst>
                </a:gridCol>
                <a:gridCol w="1650733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899962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423438"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/>
                        <a:t>write 6</a:t>
                      </a:r>
                      <a:br>
                        <a:rPr lang="en-US" sz="2000"/>
                      </a:br>
                      <a:r>
                        <a:rPr lang="en-US" sz="2000"/>
                        <a:t>to memory</a:t>
                      </a: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write </a:t>
                      </a:r>
                      <a:r>
                        <a:rPr lang="he-IL" sz="2000" dirty="0"/>
                        <a:t>5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memory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write </a:t>
                      </a:r>
                      <a:r>
                        <a:rPr lang="he-IL" sz="2000" dirty="0"/>
                        <a:t>4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memory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388366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/>
                        <a:t>time</a:t>
                      </a:r>
                      <a:endParaRPr lang="he-IL" sz="2000" b="1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851829"/>
                  </a:ext>
                </a:extLst>
              </a:tr>
              <a:tr h="4234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write 6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disk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8" name="מחבר חץ ישר 13">
            <a:extLst>
              <a:ext uri="{FF2B5EF4-FFF2-40B4-BE49-F238E27FC236}">
                <a16:creationId xmlns:a16="http://schemas.microsoft.com/office/drawing/2014/main" id="{37FC4E23-B56E-443A-A905-CF2224B2DB02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7201" y="5476773"/>
            <a:ext cx="7498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3">
            <a:extLst>
              <a:ext uri="{FF2B5EF4-FFF2-40B4-BE49-F238E27FC236}">
                <a16:creationId xmlns:a16="http://schemas.microsoft.com/office/drawing/2014/main" id="{840E267A-5E25-4830-9F27-C6665B7D5908}"/>
              </a:ext>
            </a:extLst>
          </p:cNvPr>
          <p:cNvCxnSpPr>
            <a:cxnSpLocks/>
          </p:cNvCxnSpPr>
          <p:nvPr/>
        </p:nvCxnSpPr>
        <p:spPr>
          <a:xfrm>
            <a:off x="2181726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מחבר חץ ישר 13">
            <a:extLst>
              <a:ext uri="{FF2B5EF4-FFF2-40B4-BE49-F238E27FC236}">
                <a16:creationId xmlns:a16="http://schemas.microsoft.com/office/drawing/2014/main" id="{A059A8BD-15B7-4092-9FF4-B699AA574F48}"/>
              </a:ext>
            </a:extLst>
          </p:cNvPr>
          <p:cNvCxnSpPr>
            <a:cxnSpLocks/>
          </p:cNvCxnSpPr>
          <p:nvPr/>
        </p:nvCxnSpPr>
        <p:spPr>
          <a:xfrm>
            <a:off x="3890210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מחבר חץ ישר 13">
            <a:extLst>
              <a:ext uri="{FF2B5EF4-FFF2-40B4-BE49-F238E27FC236}">
                <a16:creationId xmlns:a16="http://schemas.microsoft.com/office/drawing/2014/main" id="{CC691C95-166C-4BE6-ABD5-87C5C8CF74A7}"/>
              </a:ext>
            </a:extLst>
          </p:cNvPr>
          <p:cNvCxnSpPr>
            <a:cxnSpLocks/>
          </p:cNvCxnSpPr>
          <p:nvPr/>
        </p:nvCxnSpPr>
        <p:spPr>
          <a:xfrm>
            <a:off x="5486400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מחבר חץ ישר 13">
            <a:extLst>
              <a:ext uri="{FF2B5EF4-FFF2-40B4-BE49-F238E27FC236}">
                <a16:creationId xmlns:a16="http://schemas.microsoft.com/office/drawing/2014/main" id="{A7453045-8C09-4E86-82C6-19CE267E0905}"/>
              </a:ext>
            </a:extLst>
          </p:cNvPr>
          <p:cNvCxnSpPr>
            <a:cxnSpLocks/>
          </p:cNvCxnSpPr>
          <p:nvPr/>
        </p:nvCxnSpPr>
        <p:spPr>
          <a:xfrm>
            <a:off x="7339264" y="547677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קריאה מראש (</a:t>
            </a:r>
            <a:r>
              <a:rPr lang="en-US"/>
              <a:t>read-ahead</a:t>
            </a:r>
            <a:r>
              <a:rPr lang="he-IL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הגרעין חוזה גישה סדרתית לקובץ, הוא קורא למטמון הדפים את המסגרות הבאות עוד לפני שהתהליך ניגש אליהן.</a:t>
            </a:r>
            <a:endParaRPr lang="en-US" dirty="0"/>
          </a:p>
          <a:p>
            <a:pPr lvl="1"/>
            <a:r>
              <a:rPr lang="he-IL" dirty="0"/>
              <a:t>הקריאה מתרחשת ברקע, לא עוצרת את התקדמות התהליך, ולא מבזבזת כמעט זמן מעבד.</a:t>
            </a:r>
          </a:p>
          <a:p>
            <a:r>
              <a:rPr lang="he-IL" b="1" u="sng" dirty="0"/>
              <a:t>יתרון:</a:t>
            </a:r>
            <a:r>
              <a:rPr lang="he-IL" b="1" dirty="0"/>
              <a:t> </a:t>
            </a:r>
            <a:r>
              <a:rPr lang="he-IL" dirty="0"/>
              <a:t>פחות החטאות במטמון הדפים במידה והחיזוי נכון.</a:t>
            </a:r>
          </a:p>
          <a:p>
            <a:r>
              <a:rPr lang="he-IL" b="1" u="sng" dirty="0"/>
              <a:t>חיסרון:</a:t>
            </a:r>
            <a:r>
              <a:rPr lang="he-IL" dirty="0"/>
              <a:t> בזבוז זיכרון במידה והחיזוי שגוי.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4982E7-3FE9-4CDF-87BB-1BD18D6A5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4107894"/>
            <a:ext cx="6306000" cy="2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1668</TotalTime>
  <Words>5248</Words>
  <Application>Microsoft Office PowerPoint</Application>
  <PresentationFormat>On-screen Show (4:3)</PresentationFormat>
  <Paragraphs>753</Paragraphs>
  <Slides>55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Lucida Sans</vt:lpstr>
      <vt:lpstr>Times New Roman</vt:lpstr>
      <vt:lpstr>Wingdings</vt:lpstr>
      <vt:lpstr>Clarity</vt:lpstr>
      <vt:lpstr>1_Clarity</vt:lpstr>
      <vt:lpstr>תרגול 12</vt:lpstr>
      <vt:lpstr>TL;DR</vt:lpstr>
      <vt:lpstr>מטמון הדפים</vt:lpstr>
      <vt:lpstr>הבעיה: התקני איחסון איטיים</vt:lpstr>
      <vt:lpstr>הפתרון: מטמון הדפים</vt:lpstr>
      <vt:lpstr>כל גישה לדיסק עוברת דרך מטמון הדפים</vt:lpstr>
      <vt:lpstr>עקרון הלוקאליות</vt:lpstr>
      <vt:lpstr>כתיבה מושהית (write-back)</vt:lpstr>
      <vt:lpstr>קריאה מראש (read-ahead)</vt:lpstr>
      <vt:lpstr>מבני נתונים לניהול זיכרון פיזי</vt:lpstr>
      <vt:lpstr>סיווג מסגרות בזיכרון הפיזי</vt:lpstr>
      <vt:lpstr>טבלת המסגרות</vt:lpstr>
      <vt:lpstr>טבלת המסגרות – שדות נוספים</vt:lpstr>
      <vt:lpstr>ביט dirty בטבלת הדפים</vt:lpstr>
      <vt:lpstr>דוגמה: טבלת המסגרות</vt:lpstr>
      <vt:lpstr>דוגמה: טבלת המסגרות</vt:lpstr>
      <vt:lpstr>סיבוכיות גישה לטבלת המסגרות</vt:lpstr>
      <vt:lpstr>טבלת ערבול דפים</vt:lpstr>
      <vt:lpstr>דוגמה: טבלת ערבול דפים</vt:lpstr>
      <vt:lpstr>סיכום ביניים</vt:lpstr>
      <vt:lpstr>הפסקה</vt:lpstr>
      <vt:lpstr>אופני גישה למטמון הדפים</vt:lpstr>
      <vt:lpstr>בלינוקס יש שני אופני גישה לדיסק</vt:lpstr>
      <vt:lpstr>תזכורת: שני אופני פעולה של mmap()</vt:lpstr>
      <vt:lpstr>גישה באמצעות write()/read()</vt:lpstr>
      <vt:lpstr>גישה באמצעות mmap()</vt:lpstr>
      <vt:lpstr>יתרונות השימוש ב-mmap() (לעומת read/write())</vt:lpstr>
      <vt:lpstr>חסרונות השימוש ב-mmap() (לעומת read/write())</vt:lpstr>
      <vt:lpstr>מיפוי משותף מול פרטי</vt:lpstr>
      <vt:lpstr>שיתוף זיכרון במטמון הדפים</vt:lpstr>
      <vt:lpstr>שיתוף זיכרון במטמון הדפים</vt:lpstr>
      <vt:lpstr>COW במטמון הדפים</vt:lpstr>
      <vt:lpstr>אלגוריתם שחרור מסגרות</vt:lpstr>
      <vt:lpstr>מה גודל מטמון הדפים?</vt:lpstr>
      <vt:lpstr>מה גודל מטמון הדפים?</vt:lpstr>
      <vt:lpstr>אלגוריתם שחרור מסגרות</vt:lpstr>
      <vt:lpstr>מאגרי דפדוף בלינוקס</vt:lpstr>
      <vt:lpstr>מתי מפנים זיכרון?</vt:lpstr>
      <vt:lpstr>שני אופנים לפינוי זיכרון</vt:lpstr>
      <vt:lpstr>תרחיש לדוגמה</vt:lpstr>
      <vt:lpstr>סף מינימום, סף תחתון, וסף עליון</vt:lpstr>
      <vt:lpstr>עקרונות כלליים של PFRA</vt:lpstr>
      <vt:lpstr>סיווג מסגרות של PFRA</vt:lpstr>
      <vt:lpstr>אילו מסגרות עדיף לשחרר?</vt:lpstr>
      <vt:lpstr>אלגוריתם פינוי מסגרות אופטימלי</vt:lpstr>
      <vt:lpstr>מעקב אחרי גישה לדפים</vt:lpstr>
      <vt:lpstr>ביט accessed בטבלת הדפים</vt:lpstr>
      <vt:lpstr>רמת פעילות של מסגרת</vt:lpstr>
      <vt:lpstr>עדכון רמת הפעילות</vt:lpstr>
      <vt:lpstr>שחרור מסגרות שלא היו בשימוש לאחרונה</vt:lpstr>
      <vt:lpstr>פינוי מסגרות משותפות</vt:lpstr>
      <vt:lpstr>דוגמה מסכמת 1</vt:lpstr>
      <vt:lpstr>דוגמה מסכמת 2</vt:lpstr>
      <vt:lpstr>דוגמה מסכמת 3</vt:lpstr>
      <vt:lpstr>דוגמה מסכמת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idanyani</cp:lastModifiedBy>
  <cp:revision>103</cp:revision>
  <dcterms:created xsi:type="dcterms:W3CDTF">2014-09-16T21:32:26Z</dcterms:created>
  <dcterms:modified xsi:type="dcterms:W3CDTF">2022-12-19T14:57:32Z</dcterms:modified>
</cp:coreProperties>
</file>